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6" r:id="rId5"/>
    <p:sldMasterId id="2147483719" r:id="rId6"/>
  </p:sldMasterIdLst>
  <p:notesMasterIdLst>
    <p:notesMasterId r:id="rId13"/>
  </p:notesMasterIdLst>
  <p:handoutMasterIdLst>
    <p:handoutMasterId r:id="rId14"/>
  </p:handoutMasterIdLst>
  <p:sldIdLst>
    <p:sldId id="278" r:id="rId7"/>
    <p:sldId id="374" r:id="rId8"/>
    <p:sldId id="379" r:id="rId9"/>
    <p:sldId id="372" r:id="rId10"/>
    <p:sldId id="373" r:id="rId11"/>
    <p:sldId id="375" r:id="rId12"/>
  </p:sldIdLst>
  <p:sldSz cx="9144000" cy="5143500" type="screen16x9"/>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7">
          <p15:clr>
            <a:srgbClr val="A4A3A4"/>
          </p15:clr>
        </p15:guide>
        <p15:guide id="2" orient="horz" pos="1348" userDrawn="1">
          <p15:clr>
            <a:srgbClr val="A4A3A4"/>
          </p15:clr>
        </p15:guide>
        <p15:guide id="3" orient="horz" pos="232">
          <p15:clr>
            <a:srgbClr val="A4A3A4"/>
          </p15:clr>
        </p15:guide>
        <p15:guide id="5" orient="horz" pos="123">
          <p15:clr>
            <a:srgbClr val="A4A3A4"/>
          </p15:clr>
        </p15:guide>
        <p15:guide id="6" orient="horz" pos="3240" userDrawn="1">
          <p15:clr>
            <a:srgbClr val="A4A3A4"/>
          </p15:clr>
        </p15:guide>
        <p15:guide id="7" orient="horz" pos="2505" userDrawn="1">
          <p15:clr>
            <a:srgbClr val="A4A3A4"/>
          </p15:clr>
        </p15:guide>
        <p15:guide id="8" orient="horz" pos="5">
          <p15:clr>
            <a:srgbClr val="A4A3A4"/>
          </p15:clr>
        </p15:guide>
        <p15:guide id="9" pos="5647">
          <p15:clr>
            <a:srgbClr val="A4A3A4"/>
          </p15:clr>
        </p15:guide>
        <p15:guide id="1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as Crottereau" initials="MC" lastIdx="2" clrIdx="0">
    <p:extLst>
      <p:ext uri="{19B8F6BF-5375-455C-9EA6-DF929625EA0E}">
        <p15:presenceInfo xmlns:p15="http://schemas.microsoft.com/office/powerpoint/2012/main" userId="Mathias Crottereau" providerId="None"/>
      </p:ext>
    </p:extLst>
  </p:cmAuthor>
  <p:cmAuthor id="2" name="Charlotte Hamon" initials="CH" lastIdx="1" clrIdx="1">
    <p:extLst>
      <p:ext uri="{19B8F6BF-5375-455C-9EA6-DF929625EA0E}">
        <p15:presenceInfo xmlns:p15="http://schemas.microsoft.com/office/powerpoint/2012/main" userId="S::Charlotte.Hamon@rsmfrance.fr::fda963b9-98b2-4409-93be-27b47e9750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0A5"/>
    <a:srgbClr val="D5F0D2"/>
    <a:srgbClr val="D3F1ED"/>
    <a:srgbClr val="A6E3DB"/>
    <a:srgbClr val="7AD6CA"/>
    <a:srgbClr val="D4E7F7"/>
    <a:srgbClr val="3F9C35"/>
    <a:srgbClr val="009CDE"/>
    <a:srgbClr val="565B5E"/>
    <a:srgbClr val="A4CE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4660"/>
  </p:normalViewPr>
  <p:slideViewPr>
    <p:cSldViewPr snapToGrid="0">
      <p:cViewPr varScale="1">
        <p:scale>
          <a:sx n="107" d="100"/>
          <a:sy n="107" d="100"/>
        </p:scale>
        <p:origin x="960" y="82"/>
      </p:cViewPr>
      <p:guideLst>
        <p:guide orient="horz" pos="3117"/>
        <p:guide orient="horz" pos="1348"/>
        <p:guide orient="horz" pos="232"/>
        <p:guide orient="horz" pos="123"/>
        <p:guide orient="horz" pos="3240"/>
        <p:guide orient="horz" pos="2505"/>
        <p:guide orient="horz" pos="5"/>
        <p:guide pos="5647"/>
        <p:guide/>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lang="en-GB"/>
          </a:p>
        </p:txBody>
      </p:sp>
      <p:sp>
        <p:nvSpPr>
          <p:cNvPr id="3" name="Date Placeholder 2"/>
          <p:cNvSpPr>
            <a:spLocks noGrp="1"/>
          </p:cNvSpPr>
          <p:nvPr>
            <p:ph type="dt" sz="quarter" idx="1"/>
          </p:nvPr>
        </p:nvSpPr>
        <p:spPr>
          <a:xfrm>
            <a:off x="3815374" y="0"/>
            <a:ext cx="2918831" cy="493316"/>
          </a:xfrm>
          <a:prstGeom prst="rect">
            <a:avLst/>
          </a:prstGeom>
        </p:spPr>
        <p:txBody>
          <a:bodyPr vert="horz" lIns="91434" tIns="45717" rIns="91434" bIns="45717" rtlCol="0"/>
          <a:lstStyle>
            <a:lvl1pPr algn="r">
              <a:defRPr sz="1200"/>
            </a:lvl1pPr>
          </a:lstStyle>
          <a:p>
            <a:fld id="{1E473AF6-2FAB-4713-B6C6-E0386261291F}" type="datetimeFigureOut">
              <a:rPr lang="en-GB" smtClean="0"/>
              <a:t>21/04/2021</a:t>
            </a:fld>
            <a:endParaRPr lang="en-GB"/>
          </a:p>
        </p:txBody>
      </p:sp>
      <p:sp>
        <p:nvSpPr>
          <p:cNvPr id="4" name="Footer Placeholder 3"/>
          <p:cNvSpPr>
            <a:spLocks noGrp="1"/>
          </p:cNvSpPr>
          <p:nvPr>
            <p:ph type="ftr" sz="quarter" idx="2"/>
          </p:nvPr>
        </p:nvSpPr>
        <p:spPr>
          <a:xfrm>
            <a:off x="1" y="9371285"/>
            <a:ext cx="2918831" cy="493316"/>
          </a:xfrm>
          <a:prstGeom prst="rect">
            <a:avLst/>
          </a:prstGeom>
        </p:spPr>
        <p:txBody>
          <a:bodyPr vert="horz" lIns="91434" tIns="45717" rIns="91434"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815374" y="9371285"/>
            <a:ext cx="2918831" cy="493316"/>
          </a:xfrm>
          <a:prstGeom prst="rect">
            <a:avLst/>
          </a:prstGeom>
        </p:spPr>
        <p:txBody>
          <a:bodyPr vert="horz" lIns="91434" tIns="45717" rIns="91434" bIns="45717" rtlCol="0" anchor="b"/>
          <a:lstStyle>
            <a:lvl1pPr algn="r">
              <a:defRPr sz="1200"/>
            </a:lvl1pPr>
          </a:lstStyle>
          <a:p>
            <a:fld id="{6898E0F9-4544-4B83-BE12-483232559C3B}" type="slidenum">
              <a:rPr lang="en-GB" smtClean="0"/>
              <a:t>‹N°›</a:t>
            </a:fld>
            <a:endParaRPr lang="en-GB"/>
          </a:p>
        </p:txBody>
      </p:sp>
    </p:spTree>
    <p:extLst>
      <p:ext uri="{BB962C8B-B14F-4D97-AF65-F5344CB8AC3E}">
        <p14:creationId xmlns:p14="http://schemas.microsoft.com/office/powerpoint/2010/main" val="845763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lang="en-GB"/>
          </a:p>
        </p:txBody>
      </p:sp>
      <p:sp>
        <p:nvSpPr>
          <p:cNvPr id="3" name="Date Placeholder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72339265-ADFC-4563-A924-76225813E49E}" type="datetimeFigureOut">
              <a:rPr lang="en-GB" smtClean="0"/>
              <a:t>21/04/2021</a:t>
            </a:fld>
            <a:endParaRPr lang="en-GB"/>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34" tIns="45717" rIns="91434" bIns="45717" rtlCol="0" anchor="ctr"/>
          <a:lstStyle/>
          <a:p>
            <a:endParaRPr lang="en-GB"/>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F7D8859B-D7B2-4524-A914-23A343B7401F}" type="slidenum">
              <a:rPr lang="en-GB" smtClean="0"/>
              <a:t>‹N°›</a:t>
            </a:fld>
            <a:endParaRPr lang="en-GB"/>
          </a:p>
        </p:txBody>
      </p:sp>
    </p:spTree>
    <p:extLst>
      <p:ext uri="{BB962C8B-B14F-4D97-AF65-F5344CB8AC3E}">
        <p14:creationId xmlns:p14="http://schemas.microsoft.com/office/powerpoint/2010/main" val="22959608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7D8859B-D7B2-4524-A914-23A343B7401F}" type="slidenum">
              <a:rPr lang="en-GB" smtClean="0"/>
              <a:t>2</a:t>
            </a:fld>
            <a:endParaRPr lang="en-GB"/>
          </a:p>
        </p:txBody>
      </p:sp>
    </p:spTree>
    <p:extLst>
      <p:ext uri="{BB962C8B-B14F-4D97-AF65-F5344CB8AC3E}">
        <p14:creationId xmlns:p14="http://schemas.microsoft.com/office/powerpoint/2010/main" val="309133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7D8859B-D7B2-4524-A914-23A343B7401F}" type="slidenum">
              <a:rPr lang="en-GB" smtClean="0"/>
              <a:t>3</a:t>
            </a:fld>
            <a:endParaRPr lang="en-GB"/>
          </a:p>
        </p:txBody>
      </p:sp>
    </p:spTree>
    <p:extLst>
      <p:ext uri="{BB962C8B-B14F-4D97-AF65-F5344CB8AC3E}">
        <p14:creationId xmlns:p14="http://schemas.microsoft.com/office/powerpoint/2010/main" val="3079971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rsmfrance.fr/"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w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SM Title Slide 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3651870"/>
            <a:ext cx="8229600" cy="540060"/>
          </a:xfrm>
          <a:prstGeom prst="rect">
            <a:avLst/>
          </a:prstGeom>
        </p:spPr>
        <p:txBody>
          <a:bodyPr>
            <a:noAutofit/>
          </a:bodyPr>
          <a:lstStyle>
            <a:lvl1pPr algn="l">
              <a:defRPr sz="2200" b="0" i="0" cap="all" baseline="0">
                <a:solidFill>
                  <a:schemeClr val="accent1"/>
                </a:solidFill>
                <a:latin typeface="Prelo Medium" panose="02000506040000020004" pitchFamily="50" charset="0"/>
              </a:defRPr>
            </a:lvl1pPr>
          </a:lstStyle>
          <a:p>
            <a:r>
              <a:rPr lang="en-US" dirty="0"/>
              <a:t>Click to edit heading – 22 </a:t>
            </a:r>
            <a:r>
              <a:rPr lang="en-US" dirty="0" err="1"/>
              <a:t>pt</a:t>
            </a:r>
            <a:endParaRPr lang="en-GB" dirty="0"/>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1800" baseline="0">
                <a:solidFill>
                  <a:schemeClr val="accent2"/>
                </a:solidFill>
                <a:latin typeface="Prelo Medium" panose="02000506040000020004" pitchFamily="50" charset="0"/>
              </a:defRPr>
            </a:lvl1pPr>
          </a:lstStyle>
          <a:p>
            <a:pPr lvl="0"/>
            <a:r>
              <a:rPr lang="en-US"/>
              <a:t>Click to add presenter names – 18 </a:t>
            </a:r>
            <a:r>
              <a:rPr lang="en-US" err="1"/>
              <a:t>pt</a:t>
            </a:r>
            <a:endParaRPr lang="en-US"/>
          </a:p>
        </p:txBody>
      </p:sp>
      <p:sp>
        <p:nvSpPr>
          <p:cNvPr id="13" name="Rectangle 12">
            <a:extLst>
              <a:ext uri="{FF2B5EF4-FFF2-40B4-BE49-F238E27FC236}">
                <a16:creationId xmlns:a16="http://schemas.microsoft.com/office/drawing/2014/main" id="{3E8CA778-67FB-425B-B960-69A07BC89908}"/>
              </a:ext>
            </a:extLst>
          </p:cNvPr>
          <p:cNvSpPr/>
          <p:nvPr userDrawn="1"/>
        </p:nvSpPr>
        <p:spPr>
          <a:xfrm>
            <a:off x="0" y="172813"/>
            <a:ext cx="8964488" cy="3359383"/>
          </a:xfrm>
          <a:prstGeom prst="rect">
            <a:avLst/>
          </a:prstGeom>
          <a:solidFill>
            <a:srgbClr val="A4C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0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480060" y="248062"/>
            <a:ext cx="8484428" cy="270272"/>
          </a:xfrm>
          <a:prstGeom prst="rect">
            <a:avLst/>
          </a:prstGeom>
          <a:noFill/>
        </p:spPr>
        <p:txBody>
          <a:bodyPr anchor="ctr">
            <a:noAutofit/>
          </a:bodyPr>
          <a:lstStyle>
            <a:lvl1pPr marL="0" indent="0">
              <a:buNone/>
              <a:defRPr sz="22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 </a:t>
            </a:r>
          </a:p>
        </p:txBody>
      </p:sp>
      <p:sp>
        <p:nvSpPr>
          <p:cNvPr id="11" name="Content Placeholder 2"/>
          <p:cNvSpPr>
            <a:spLocks noGrp="1"/>
          </p:cNvSpPr>
          <p:nvPr>
            <p:ph sz="quarter" idx="15"/>
          </p:nvPr>
        </p:nvSpPr>
        <p:spPr>
          <a:xfrm>
            <a:off x="4643438" y="914400"/>
            <a:ext cx="4321050" cy="352901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p:cNvSpPr>
            <a:spLocks noGrp="1"/>
          </p:cNvSpPr>
          <p:nvPr>
            <p:ph sz="quarter" idx="17"/>
          </p:nvPr>
        </p:nvSpPr>
        <p:spPr>
          <a:xfrm>
            <a:off x="251520" y="914400"/>
            <a:ext cx="4248150" cy="352901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248062"/>
            <a:ext cx="358140" cy="270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669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Slide 3">
    <p:spTree>
      <p:nvGrpSpPr>
        <p:cNvPr id="1" name=""/>
        <p:cNvGrpSpPr/>
        <p:nvPr/>
      </p:nvGrpSpPr>
      <p:grpSpPr>
        <a:xfrm>
          <a:off x="0" y="0"/>
          <a:ext cx="0" cy="0"/>
          <a:chOff x="0" y="0"/>
          <a:chExt cx="0" cy="0"/>
        </a:xfrm>
      </p:grpSpPr>
      <p:sp>
        <p:nvSpPr>
          <p:cNvPr id="8" name="Rectangle 7"/>
          <p:cNvSpPr/>
          <p:nvPr userDrawn="1"/>
        </p:nvSpPr>
        <p:spPr>
          <a:xfrm>
            <a:off x="0" y="915988"/>
            <a:ext cx="180000" cy="3527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251520" y="915443"/>
            <a:ext cx="432000"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248062"/>
            <a:ext cx="8720198" cy="270272"/>
          </a:xfrm>
          <a:prstGeom prst="rect">
            <a:avLst/>
          </a:prstGeom>
          <a:noFill/>
        </p:spPr>
        <p:txBody>
          <a:bodyPr anchor="ctr">
            <a:noAutofit/>
          </a:bodyPr>
          <a:lstStyle>
            <a:lvl1pPr marL="0" indent="0">
              <a:buNone/>
              <a:defRPr sz="22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23" name="Straight Connector 22"/>
          <p:cNvCxnSpPr/>
          <p:nvPr userDrawn="1"/>
        </p:nvCxnSpPr>
        <p:spPr>
          <a:xfrm>
            <a:off x="251520" y="680110"/>
            <a:ext cx="14401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680110"/>
            <a:ext cx="20078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680110"/>
            <a:ext cx="496855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Content Placeholder 2"/>
          <p:cNvSpPr>
            <a:spLocks noGrp="1"/>
          </p:cNvSpPr>
          <p:nvPr>
            <p:ph sz="quarter" idx="16"/>
          </p:nvPr>
        </p:nvSpPr>
        <p:spPr>
          <a:xfrm>
            <a:off x="856445" y="914400"/>
            <a:ext cx="8108043" cy="352901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46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5" name="Rectangle 4"/>
          <p:cNvSpPr/>
          <p:nvPr userDrawn="1"/>
        </p:nvSpPr>
        <p:spPr>
          <a:xfrm>
            <a:off x="3477404" y="915988"/>
            <a:ext cx="108000" cy="3527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19" y="248062"/>
            <a:ext cx="8768399" cy="270272"/>
          </a:xfrm>
          <a:prstGeom prst="rect">
            <a:avLst/>
          </a:prstGeom>
          <a:noFill/>
        </p:spPr>
        <p:txBody>
          <a:bodyPr anchor="ctr">
            <a:noAutofit/>
          </a:bodyPr>
          <a:lstStyle>
            <a:lvl1pPr marL="0" indent="0">
              <a:buNone/>
              <a:defRPr sz="22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23" name="Straight Connector 22"/>
          <p:cNvCxnSpPr/>
          <p:nvPr userDrawn="1"/>
        </p:nvCxnSpPr>
        <p:spPr>
          <a:xfrm>
            <a:off x="251520" y="680110"/>
            <a:ext cx="14401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680110"/>
            <a:ext cx="20078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680110"/>
            <a:ext cx="496867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3995720" y="915988"/>
            <a:ext cx="4968893" cy="503237"/>
          </a:xfrm>
          <a:prstGeom prst="rect">
            <a:avLst/>
          </a:prstGeom>
        </p:spPr>
        <p:txBody>
          <a:bodyPr>
            <a:noAutofit/>
          </a:bodyPr>
          <a:lstStyle>
            <a:lvl1pPr marL="0" indent="0">
              <a:buNone/>
              <a:defRPr sz="1800">
                <a:solidFill>
                  <a:schemeClr val="accent2"/>
                </a:solidFill>
                <a:latin typeface="Prelo Medium" panose="02000506040000020004" pitchFamily="50" charset="0"/>
              </a:defRPr>
            </a:lvl1pPr>
          </a:lstStyle>
          <a:p>
            <a:pPr lvl="0"/>
            <a:r>
              <a:rPr lang="en-US"/>
              <a:t>Click to edit subheading</a:t>
            </a:r>
            <a:endParaRPr lang="en-GB"/>
          </a:p>
        </p:txBody>
      </p:sp>
      <p:sp>
        <p:nvSpPr>
          <p:cNvPr id="27" name="Content Placeholder 2"/>
          <p:cNvSpPr>
            <a:spLocks noGrp="1"/>
          </p:cNvSpPr>
          <p:nvPr>
            <p:ph sz="quarter" idx="16"/>
          </p:nvPr>
        </p:nvSpPr>
        <p:spPr>
          <a:xfrm>
            <a:off x="3995935" y="1492250"/>
            <a:ext cx="4968677" cy="295116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p:cNvSpPr/>
          <p:nvPr userDrawn="1"/>
        </p:nvSpPr>
        <p:spPr>
          <a:xfrm>
            <a:off x="3632468" y="915988"/>
            <a:ext cx="216000"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7"/>
          </p:nvPr>
        </p:nvSpPr>
        <p:spPr>
          <a:xfrm>
            <a:off x="0" y="915988"/>
            <a:ext cx="3275856" cy="3527425"/>
          </a:xfrm>
          <a:prstGeom prst="rect">
            <a:avLst/>
          </a:prstGeom>
        </p:spPr>
        <p:txBody>
          <a:bodyPr/>
          <a:lstStyle/>
          <a:p>
            <a:endParaRPr lang="en-GB"/>
          </a:p>
        </p:txBody>
      </p:sp>
      <p:pic>
        <p:nvPicPr>
          <p:cNvPr id="1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77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8" name="Rectangle 7"/>
          <p:cNvSpPr/>
          <p:nvPr userDrawn="1"/>
        </p:nvSpPr>
        <p:spPr>
          <a:xfrm>
            <a:off x="293290" y="1141423"/>
            <a:ext cx="3403565" cy="3302534"/>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4" name="Content Placeholder 33"/>
          <p:cNvSpPr>
            <a:spLocks noGrp="1"/>
          </p:cNvSpPr>
          <p:nvPr>
            <p:ph sz="quarter" idx="14" hasCustomPrompt="1"/>
          </p:nvPr>
        </p:nvSpPr>
        <p:spPr>
          <a:xfrm>
            <a:off x="367863" y="1223403"/>
            <a:ext cx="3204339" cy="3034455"/>
          </a:xfrm>
          <a:prstGeom prst="rect">
            <a:avLst/>
          </a:prstGeom>
        </p:spPr>
        <p:txBody>
          <a:bodyPr anchor="ctr">
            <a:normAutofit/>
          </a:bodyPr>
          <a:lstStyle>
            <a:lvl1pPr marL="0" indent="0" algn="ctr">
              <a:buNone/>
              <a:defRPr sz="3200" b="0" i="0" cap="none"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r>
              <a:rPr lang="en-US"/>
              <a:t>Stand out fact/figure/chart</a:t>
            </a:r>
          </a:p>
        </p:txBody>
      </p:sp>
      <p:sp>
        <p:nvSpPr>
          <p:cNvPr id="21" name="Text Placeholder 16"/>
          <p:cNvSpPr>
            <a:spLocks noGrp="1"/>
          </p:cNvSpPr>
          <p:nvPr>
            <p:ph type="body" sz="quarter" idx="13" hasCustomPrompt="1"/>
          </p:nvPr>
        </p:nvSpPr>
        <p:spPr>
          <a:xfrm>
            <a:off x="251520" y="248062"/>
            <a:ext cx="8712968" cy="270272"/>
          </a:xfrm>
          <a:prstGeom prst="rect">
            <a:avLst/>
          </a:prstGeom>
          <a:noFill/>
        </p:spPr>
        <p:txBody>
          <a:bodyPr anchor="ctr">
            <a:noAutofit/>
          </a:bodyPr>
          <a:lstStyle>
            <a:lvl1pPr marL="0" indent="0">
              <a:buNone/>
              <a:defRPr sz="22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22" name="Straight Connector 21"/>
          <p:cNvCxnSpPr/>
          <p:nvPr userDrawn="1"/>
        </p:nvCxnSpPr>
        <p:spPr>
          <a:xfrm>
            <a:off x="251520" y="680110"/>
            <a:ext cx="14401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844080" y="680110"/>
            <a:ext cx="20078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995936" y="680110"/>
            <a:ext cx="496855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Content Placeholder 2"/>
          <p:cNvSpPr>
            <a:spLocks noGrp="1"/>
          </p:cNvSpPr>
          <p:nvPr>
            <p:ph sz="quarter" idx="16"/>
          </p:nvPr>
        </p:nvSpPr>
        <p:spPr>
          <a:xfrm>
            <a:off x="3851920" y="1141423"/>
            <a:ext cx="5112568" cy="3301990"/>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48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Rectangle 1"/>
          <p:cNvSpPr/>
          <p:nvPr userDrawn="1"/>
        </p:nvSpPr>
        <p:spPr>
          <a:xfrm>
            <a:off x="-1" y="195486"/>
            <a:ext cx="8964613" cy="424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C33BD3E-653A-48E2-8CBD-BAFD49D1ACB3}"/>
              </a:ext>
            </a:extLst>
          </p:cNvPr>
          <p:cNvPicPr>
            <a:picLocks noChangeAspect="1"/>
          </p:cNvPicPr>
          <p:nvPr userDrawn="1"/>
        </p:nvPicPr>
        <p:blipFill>
          <a:blip r:embed="rId3"/>
          <a:stretch>
            <a:fillRect/>
          </a:stretch>
        </p:blipFill>
        <p:spPr>
          <a:xfrm>
            <a:off x="1253249" y="2050546"/>
            <a:ext cx="6637501" cy="888750"/>
          </a:xfrm>
          <a:prstGeom prst="rect">
            <a:avLst/>
          </a:prstGeom>
        </p:spPr>
      </p:pic>
    </p:spTree>
    <p:extLst>
      <p:ext uri="{BB962C8B-B14F-4D97-AF65-F5344CB8AC3E}">
        <p14:creationId xmlns:p14="http://schemas.microsoft.com/office/powerpoint/2010/main" val="310153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SM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9644"/>
            <a:ext cx="8930640" cy="4248912"/>
          </a:xfrm>
          <a:prstGeom prst="rect">
            <a:avLst/>
          </a:prstGeom>
        </p:spPr>
      </p:pic>
      <p:sp>
        <p:nvSpPr>
          <p:cNvPr id="9" name="Rounded Rectangle 8"/>
          <p:cNvSpPr/>
          <p:nvPr userDrawn="1"/>
        </p:nvSpPr>
        <p:spPr>
          <a:xfrm>
            <a:off x="2387950" y="585232"/>
            <a:ext cx="1152128" cy="402341"/>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userDrawn="1"/>
        </p:nvSpPr>
        <p:spPr>
          <a:xfrm>
            <a:off x="3276600" y="337043"/>
            <a:ext cx="1876802" cy="1110757"/>
          </a:xfrm>
          <a:prstGeom prst="roundRect">
            <a:avLst>
              <a:gd name="adj" fmla="val 580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3881631" y="890032"/>
            <a:ext cx="4824536" cy="3159351"/>
          </a:xfrm>
          <a:prstGeom prst="roundRect">
            <a:avLst>
              <a:gd name="adj" fmla="val 5213"/>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userDrawn="1"/>
        </p:nvSpPr>
        <p:spPr>
          <a:xfrm>
            <a:off x="4025647" y="3478639"/>
            <a:ext cx="4536504" cy="461665"/>
          </a:xfrm>
          <a:prstGeom prst="rect">
            <a:avLst/>
          </a:prstGeom>
          <a:noFill/>
        </p:spPr>
        <p:txBody>
          <a:bodyPr wrap="square" rtlCol="0">
            <a:spAutoFit/>
          </a:bodyPr>
          <a:lstStyle/>
          <a:p>
            <a:r>
              <a:rPr lang="en-GB" sz="2400" b="0" i="0" u="none" strike="noStrike" baseline="0">
                <a:solidFill>
                  <a:srgbClr val="FFFFFF"/>
                </a:solidFill>
                <a:latin typeface="Arial" panose="020B0604020202020204" pitchFamily="34" charset="0"/>
                <a:cs typeface="Arial" panose="020B0604020202020204" pitchFamily="34" charset="0"/>
              </a:rPr>
              <a:t>A global meeting of the minds.</a:t>
            </a:r>
            <a:endParaRPr lang="en-GB" sz="2400" baseline="30000">
              <a:solidFill>
                <a:schemeClr val="bg1"/>
              </a:solidFill>
              <a:latin typeface="Arial" panose="020B0604020202020204" pitchFamily="34" charset="0"/>
              <a:cs typeface="Arial" panose="020B0604020202020204" pitchFamily="34" charset="0"/>
            </a:endParaRPr>
          </a:p>
        </p:txBody>
      </p:sp>
      <p:pic>
        <p:nvPicPr>
          <p:cNvPr id="15"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45109" y="537068"/>
            <a:ext cx="4244892" cy="2912873"/>
          </a:xfrm>
          <a:prstGeom prst="rect">
            <a:avLst/>
          </a:prstGeom>
        </p:spPr>
      </p:pic>
    </p:spTree>
    <p:extLst>
      <p:ext uri="{BB962C8B-B14F-4D97-AF65-F5344CB8AC3E}">
        <p14:creationId xmlns:p14="http://schemas.microsoft.com/office/powerpoint/2010/main" val="711814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SM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9644"/>
            <a:ext cx="8930640" cy="4248912"/>
          </a:xfrm>
          <a:prstGeom prst="rect">
            <a:avLst/>
          </a:prstGeom>
        </p:spPr>
      </p:pic>
      <p:sp>
        <p:nvSpPr>
          <p:cNvPr id="9" name="Rounded Rectangle 8"/>
          <p:cNvSpPr/>
          <p:nvPr userDrawn="1"/>
        </p:nvSpPr>
        <p:spPr>
          <a:xfrm>
            <a:off x="2387950" y="585232"/>
            <a:ext cx="1152128" cy="402341"/>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userDrawn="1"/>
        </p:nvSpPr>
        <p:spPr>
          <a:xfrm>
            <a:off x="3276600" y="337043"/>
            <a:ext cx="1876802" cy="1110757"/>
          </a:xfrm>
          <a:prstGeom prst="roundRect">
            <a:avLst>
              <a:gd name="adj" fmla="val 580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3881631" y="890032"/>
            <a:ext cx="4824536" cy="3159351"/>
          </a:xfrm>
          <a:prstGeom prst="roundRect">
            <a:avLst>
              <a:gd name="adj" fmla="val 5213"/>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userDrawn="1"/>
        </p:nvSpPr>
        <p:spPr>
          <a:xfrm>
            <a:off x="4025647" y="3478639"/>
            <a:ext cx="4536504" cy="461665"/>
          </a:xfrm>
          <a:prstGeom prst="rect">
            <a:avLst/>
          </a:prstGeom>
          <a:noFill/>
        </p:spPr>
        <p:txBody>
          <a:bodyPr wrap="square" rtlCol="0">
            <a:spAutoFit/>
          </a:bodyPr>
          <a:lstStyle/>
          <a:p>
            <a:r>
              <a:rPr lang="en-GB" sz="2400" b="0" i="0" u="none" strike="noStrike" baseline="0">
                <a:solidFill>
                  <a:srgbClr val="FFFFFF"/>
                </a:solidFill>
                <a:latin typeface="Arial" panose="020B0604020202020204" pitchFamily="34" charset="0"/>
                <a:cs typeface="Arial" panose="020B0604020202020204" pitchFamily="34" charset="0"/>
              </a:rPr>
              <a:t>A global meeting of the minds.</a:t>
            </a:r>
            <a:endParaRPr lang="en-GB" sz="2400" baseline="30000">
              <a:solidFill>
                <a:schemeClr val="bg1"/>
              </a:solidFill>
              <a:latin typeface="Arial" panose="020B0604020202020204" pitchFamily="34" charset="0"/>
              <a:cs typeface="Arial" panose="020B0604020202020204" pitchFamily="34" charset="0"/>
            </a:endParaRPr>
          </a:p>
        </p:txBody>
      </p:sp>
      <p:pic>
        <p:nvPicPr>
          <p:cNvPr id="15"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45109" y="537068"/>
            <a:ext cx="4244892" cy="2912873"/>
          </a:xfrm>
          <a:prstGeom prst="rect">
            <a:avLst/>
          </a:prstGeom>
        </p:spPr>
      </p:pic>
    </p:spTree>
    <p:extLst>
      <p:ext uri="{BB962C8B-B14F-4D97-AF65-F5344CB8AC3E}">
        <p14:creationId xmlns:p14="http://schemas.microsoft.com/office/powerpoint/2010/main" val="77080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ation Slide">
    <p:spTree>
      <p:nvGrpSpPr>
        <p:cNvPr id="1" name=""/>
        <p:cNvGrpSpPr/>
        <p:nvPr/>
      </p:nvGrpSpPr>
      <p:grpSpPr>
        <a:xfrm>
          <a:off x="0" y="0"/>
          <a:ext cx="0" cy="0"/>
          <a:chOff x="0" y="0"/>
          <a:chExt cx="0" cy="0"/>
        </a:xfrm>
      </p:grpSpPr>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642114" y="747470"/>
            <a:ext cx="3151825" cy="2000548"/>
          </a:xfrm>
          <a:prstGeom prst="rect">
            <a:avLst/>
          </a:prstGeom>
        </p:spPr>
        <p:txBody>
          <a:bodyPr wrap="none">
            <a:spAutoFit/>
          </a:bodyPr>
          <a:lstStyle/>
          <a:p>
            <a:pPr marL="0" indent="0" algn="l">
              <a:buNone/>
            </a:pPr>
            <a:r>
              <a:rPr lang="en-GB" sz="4400" b="1">
                <a:solidFill>
                  <a:srgbClr val="00B0F0"/>
                </a:solidFill>
              </a:rPr>
              <a:t>Thank you</a:t>
            </a:r>
          </a:p>
          <a:p>
            <a:pPr marL="0" indent="0" algn="l">
              <a:buNone/>
            </a:pPr>
            <a:r>
              <a:rPr lang="en-GB" sz="4000">
                <a:solidFill>
                  <a:srgbClr val="00B0F0"/>
                </a:solidFill>
              </a:rPr>
              <a:t>for your time</a:t>
            </a:r>
          </a:p>
          <a:p>
            <a:pPr marL="0" indent="0" algn="l">
              <a:buNone/>
            </a:pPr>
            <a:r>
              <a:rPr lang="en-GB" sz="4000">
                <a:solidFill>
                  <a:srgbClr val="00B0F0"/>
                </a:solidFill>
              </a:rPr>
              <a:t>and attention</a:t>
            </a:r>
          </a:p>
        </p:txBody>
      </p:sp>
      <p:pic>
        <p:nvPicPr>
          <p:cNvPr id="2" name="Picture 1">
            <a:extLst>
              <a:ext uri="{FF2B5EF4-FFF2-40B4-BE49-F238E27FC236}">
                <a16:creationId xmlns:a16="http://schemas.microsoft.com/office/drawing/2014/main" id="{DBFDB595-41C0-42D1-AF52-50E150FC5BB4}"/>
              </a:ext>
            </a:extLst>
          </p:cNvPr>
          <p:cNvPicPr>
            <a:picLocks noChangeAspect="1"/>
          </p:cNvPicPr>
          <p:nvPr userDrawn="1"/>
        </p:nvPicPr>
        <p:blipFill>
          <a:blip r:embed="rId3"/>
          <a:stretch>
            <a:fillRect/>
          </a:stretch>
        </p:blipFill>
        <p:spPr>
          <a:xfrm>
            <a:off x="4283009" y="1056516"/>
            <a:ext cx="4609820" cy="3077995"/>
          </a:xfrm>
          <a:prstGeom prst="rect">
            <a:avLst/>
          </a:prstGeom>
        </p:spPr>
      </p:pic>
    </p:spTree>
    <p:extLst>
      <p:ext uri="{BB962C8B-B14F-4D97-AF65-F5344CB8AC3E}">
        <p14:creationId xmlns:p14="http://schemas.microsoft.com/office/powerpoint/2010/main" val="1650539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1" y="195486"/>
            <a:ext cx="8971917"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3167" y="4515813"/>
            <a:ext cx="1043026" cy="446447"/>
          </a:xfrm>
          <a:prstGeom prst="rect">
            <a:avLst/>
          </a:prstGeom>
          <a:noFill/>
          <a:extLst>
            <a:ext uri="{909E8E84-426E-40DD-AFC4-6F175D3DCCD1}">
              <a14:hiddenFill xmlns:a14="http://schemas.microsoft.com/office/drawing/2010/main">
                <a:solidFill>
                  <a:srgbClr val="FFFFFF"/>
                </a:solidFill>
              </a14:hiddenFill>
            </a:ext>
          </a:extLst>
        </p:spPr>
      </p:pic>
      <p:sp>
        <p:nvSpPr>
          <p:cNvPr id="1033" name="AutoShape 3">
            <a:extLst>
              <a:ext uri="{FF2B5EF4-FFF2-40B4-BE49-F238E27FC236}">
                <a16:creationId xmlns:a16="http://schemas.microsoft.com/office/drawing/2014/main" id="{AAC90C74-AD9B-4F01-B7F7-23252AD48F4D}"/>
              </a:ext>
            </a:extLst>
          </p:cNvPr>
          <p:cNvSpPr>
            <a:spLocks noChangeAspect="1" noChangeArrowheads="1" noTextEdit="1"/>
          </p:cNvSpPr>
          <p:nvPr userDrawn="1"/>
        </p:nvSpPr>
        <p:spPr bwMode="auto">
          <a:xfrm>
            <a:off x="4833381" y="1320243"/>
            <a:ext cx="40179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Freeform 5">
            <a:extLst>
              <a:ext uri="{FF2B5EF4-FFF2-40B4-BE49-F238E27FC236}">
                <a16:creationId xmlns:a16="http://schemas.microsoft.com/office/drawing/2014/main" id="{00D0E4C8-EF63-41CE-A456-C2CE4A1DB23E}"/>
              </a:ext>
            </a:extLst>
          </p:cNvPr>
          <p:cNvSpPr>
            <a:spLocks/>
          </p:cNvSpPr>
          <p:nvPr userDrawn="1"/>
        </p:nvSpPr>
        <p:spPr bwMode="auto">
          <a:xfrm>
            <a:off x="6362143" y="1766331"/>
            <a:ext cx="817562" cy="688975"/>
          </a:xfrm>
          <a:custGeom>
            <a:avLst/>
            <a:gdLst>
              <a:gd name="T0" fmla="*/ 498 w 515"/>
              <a:gd name="T1" fmla="*/ 350 h 434"/>
              <a:gd name="T2" fmla="*/ 498 w 515"/>
              <a:gd name="T3" fmla="*/ 350 h 434"/>
              <a:gd name="T4" fmla="*/ 505 w 515"/>
              <a:gd name="T5" fmla="*/ 329 h 434"/>
              <a:gd name="T6" fmla="*/ 510 w 515"/>
              <a:gd name="T7" fmla="*/ 305 h 434"/>
              <a:gd name="T8" fmla="*/ 514 w 515"/>
              <a:gd name="T9" fmla="*/ 281 h 434"/>
              <a:gd name="T10" fmla="*/ 515 w 515"/>
              <a:gd name="T11" fmla="*/ 258 h 434"/>
              <a:gd name="T12" fmla="*/ 515 w 515"/>
              <a:gd name="T13" fmla="*/ 258 h 434"/>
              <a:gd name="T14" fmla="*/ 514 w 515"/>
              <a:gd name="T15" fmla="*/ 231 h 434"/>
              <a:gd name="T16" fmla="*/ 509 w 515"/>
              <a:gd name="T17" fmla="*/ 206 h 434"/>
              <a:gd name="T18" fmla="*/ 503 w 515"/>
              <a:gd name="T19" fmla="*/ 181 h 434"/>
              <a:gd name="T20" fmla="*/ 494 w 515"/>
              <a:gd name="T21" fmla="*/ 157 h 434"/>
              <a:gd name="T22" fmla="*/ 484 w 515"/>
              <a:gd name="T23" fmla="*/ 135 h 434"/>
              <a:gd name="T24" fmla="*/ 471 w 515"/>
              <a:gd name="T25" fmla="*/ 113 h 434"/>
              <a:gd name="T26" fmla="*/ 456 w 515"/>
              <a:gd name="T27" fmla="*/ 94 h 434"/>
              <a:gd name="T28" fmla="*/ 439 w 515"/>
              <a:gd name="T29" fmla="*/ 75 h 434"/>
              <a:gd name="T30" fmla="*/ 421 w 515"/>
              <a:gd name="T31" fmla="*/ 59 h 434"/>
              <a:gd name="T32" fmla="*/ 402 w 515"/>
              <a:gd name="T33" fmla="*/ 44 h 434"/>
              <a:gd name="T34" fmla="*/ 380 w 515"/>
              <a:gd name="T35" fmla="*/ 31 h 434"/>
              <a:gd name="T36" fmla="*/ 358 w 515"/>
              <a:gd name="T37" fmla="*/ 21 h 434"/>
              <a:gd name="T38" fmla="*/ 334 w 515"/>
              <a:gd name="T39" fmla="*/ 11 h 434"/>
              <a:gd name="T40" fmla="*/ 309 w 515"/>
              <a:gd name="T41" fmla="*/ 5 h 434"/>
              <a:gd name="T42" fmla="*/ 283 w 515"/>
              <a:gd name="T43" fmla="*/ 1 h 434"/>
              <a:gd name="T44" fmla="*/ 257 w 515"/>
              <a:gd name="T45" fmla="*/ 0 h 434"/>
              <a:gd name="T46" fmla="*/ 257 w 515"/>
              <a:gd name="T47" fmla="*/ 0 h 434"/>
              <a:gd name="T48" fmla="*/ 231 w 515"/>
              <a:gd name="T49" fmla="*/ 1 h 434"/>
              <a:gd name="T50" fmla="*/ 207 w 515"/>
              <a:gd name="T51" fmla="*/ 5 h 434"/>
              <a:gd name="T52" fmla="*/ 182 w 515"/>
              <a:gd name="T53" fmla="*/ 11 h 434"/>
              <a:gd name="T54" fmla="*/ 158 w 515"/>
              <a:gd name="T55" fmla="*/ 19 h 434"/>
              <a:gd name="T56" fmla="*/ 137 w 515"/>
              <a:gd name="T57" fmla="*/ 31 h 434"/>
              <a:gd name="T58" fmla="*/ 115 w 515"/>
              <a:gd name="T59" fmla="*/ 43 h 434"/>
              <a:gd name="T60" fmla="*/ 95 w 515"/>
              <a:gd name="T61" fmla="*/ 58 h 434"/>
              <a:gd name="T62" fmla="*/ 77 w 515"/>
              <a:gd name="T63" fmla="*/ 74 h 434"/>
              <a:gd name="T64" fmla="*/ 61 w 515"/>
              <a:gd name="T65" fmla="*/ 92 h 434"/>
              <a:gd name="T66" fmla="*/ 46 w 515"/>
              <a:gd name="T67" fmla="*/ 111 h 434"/>
              <a:gd name="T68" fmla="*/ 33 w 515"/>
              <a:gd name="T69" fmla="*/ 131 h 434"/>
              <a:gd name="T70" fmla="*/ 21 w 515"/>
              <a:gd name="T71" fmla="*/ 154 h 434"/>
              <a:gd name="T72" fmla="*/ 12 w 515"/>
              <a:gd name="T73" fmla="*/ 177 h 434"/>
              <a:gd name="T74" fmla="*/ 7 w 515"/>
              <a:gd name="T75" fmla="*/ 201 h 434"/>
              <a:gd name="T76" fmla="*/ 2 w 515"/>
              <a:gd name="T77" fmla="*/ 226 h 434"/>
              <a:gd name="T78" fmla="*/ 0 w 515"/>
              <a:gd name="T79" fmla="*/ 252 h 434"/>
              <a:gd name="T80" fmla="*/ 0 w 515"/>
              <a:gd name="T81" fmla="*/ 252 h 434"/>
              <a:gd name="T82" fmla="*/ 0 w 515"/>
              <a:gd name="T83" fmla="*/ 258 h 434"/>
              <a:gd name="T84" fmla="*/ 0 w 515"/>
              <a:gd name="T85" fmla="*/ 258 h 434"/>
              <a:gd name="T86" fmla="*/ 1 w 515"/>
              <a:gd name="T87" fmla="*/ 283 h 434"/>
              <a:gd name="T88" fmla="*/ 4 w 515"/>
              <a:gd name="T89" fmla="*/ 307 h 434"/>
              <a:gd name="T90" fmla="*/ 11 w 515"/>
              <a:gd name="T91" fmla="*/ 331 h 434"/>
              <a:gd name="T92" fmla="*/ 19 w 515"/>
              <a:gd name="T93" fmla="*/ 354 h 434"/>
              <a:gd name="T94" fmla="*/ 28 w 515"/>
              <a:gd name="T95" fmla="*/ 375 h 434"/>
              <a:gd name="T96" fmla="*/ 41 w 515"/>
              <a:gd name="T97" fmla="*/ 397 h 434"/>
              <a:gd name="T98" fmla="*/ 54 w 515"/>
              <a:gd name="T99" fmla="*/ 416 h 434"/>
              <a:gd name="T100" fmla="*/ 70 w 515"/>
              <a:gd name="T101"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34">
                <a:moveTo>
                  <a:pt x="498" y="350"/>
                </a:moveTo>
                <a:lnTo>
                  <a:pt x="498" y="350"/>
                </a:lnTo>
                <a:lnTo>
                  <a:pt x="505" y="329"/>
                </a:lnTo>
                <a:lnTo>
                  <a:pt x="510" y="305"/>
                </a:lnTo>
                <a:lnTo>
                  <a:pt x="514" y="281"/>
                </a:lnTo>
                <a:lnTo>
                  <a:pt x="515" y="258"/>
                </a:lnTo>
                <a:lnTo>
                  <a:pt x="515" y="258"/>
                </a:lnTo>
                <a:lnTo>
                  <a:pt x="514" y="231"/>
                </a:lnTo>
                <a:lnTo>
                  <a:pt x="509" y="206"/>
                </a:lnTo>
                <a:lnTo>
                  <a:pt x="503" y="181"/>
                </a:lnTo>
                <a:lnTo>
                  <a:pt x="494" y="157"/>
                </a:lnTo>
                <a:lnTo>
                  <a:pt x="484" y="135"/>
                </a:lnTo>
                <a:lnTo>
                  <a:pt x="471" y="113"/>
                </a:lnTo>
                <a:lnTo>
                  <a:pt x="456" y="94"/>
                </a:lnTo>
                <a:lnTo>
                  <a:pt x="439" y="75"/>
                </a:lnTo>
                <a:lnTo>
                  <a:pt x="421" y="59"/>
                </a:lnTo>
                <a:lnTo>
                  <a:pt x="402" y="44"/>
                </a:lnTo>
                <a:lnTo>
                  <a:pt x="380" y="31"/>
                </a:lnTo>
                <a:lnTo>
                  <a:pt x="358" y="21"/>
                </a:lnTo>
                <a:lnTo>
                  <a:pt x="334" y="11"/>
                </a:lnTo>
                <a:lnTo>
                  <a:pt x="309" y="5"/>
                </a:lnTo>
                <a:lnTo>
                  <a:pt x="283" y="1"/>
                </a:lnTo>
                <a:lnTo>
                  <a:pt x="257" y="0"/>
                </a:lnTo>
                <a:lnTo>
                  <a:pt x="257" y="0"/>
                </a:lnTo>
                <a:lnTo>
                  <a:pt x="231" y="1"/>
                </a:lnTo>
                <a:lnTo>
                  <a:pt x="207" y="5"/>
                </a:lnTo>
                <a:lnTo>
                  <a:pt x="182" y="11"/>
                </a:lnTo>
                <a:lnTo>
                  <a:pt x="158" y="19"/>
                </a:lnTo>
                <a:lnTo>
                  <a:pt x="137" y="31"/>
                </a:lnTo>
                <a:lnTo>
                  <a:pt x="115" y="43"/>
                </a:lnTo>
                <a:lnTo>
                  <a:pt x="95" y="58"/>
                </a:lnTo>
                <a:lnTo>
                  <a:pt x="77" y="74"/>
                </a:lnTo>
                <a:lnTo>
                  <a:pt x="61" y="92"/>
                </a:lnTo>
                <a:lnTo>
                  <a:pt x="46" y="111"/>
                </a:lnTo>
                <a:lnTo>
                  <a:pt x="33" y="131"/>
                </a:lnTo>
                <a:lnTo>
                  <a:pt x="21" y="154"/>
                </a:lnTo>
                <a:lnTo>
                  <a:pt x="12" y="177"/>
                </a:lnTo>
                <a:lnTo>
                  <a:pt x="7" y="201"/>
                </a:lnTo>
                <a:lnTo>
                  <a:pt x="2" y="226"/>
                </a:lnTo>
                <a:lnTo>
                  <a:pt x="0" y="252"/>
                </a:lnTo>
                <a:lnTo>
                  <a:pt x="0" y="252"/>
                </a:lnTo>
                <a:lnTo>
                  <a:pt x="0" y="258"/>
                </a:lnTo>
                <a:lnTo>
                  <a:pt x="0" y="258"/>
                </a:lnTo>
                <a:lnTo>
                  <a:pt x="1" y="283"/>
                </a:lnTo>
                <a:lnTo>
                  <a:pt x="4" y="307"/>
                </a:lnTo>
                <a:lnTo>
                  <a:pt x="11" y="331"/>
                </a:lnTo>
                <a:lnTo>
                  <a:pt x="19" y="354"/>
                </a:lnTo>
                <a:lnTo>
                  <a:pt x="28" y="375"/>
                </a:lnTo>
                <a:lnTo>
                  <a:pt x="41" y="397"/>
                </a:lnTo>
                <a:lnTo>
                  <a:pt x="54" y="416"/>
                </a:lnTo>
                <a:lnTo>
                  <a:pt x="70" y="43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Freeform 6">
            <a:extLst>
              <a:ext uri="{FF2B5EF4-FFF2-40B4-BE49-F238E27FC236}">
                <a16:creationId xmlns:a16="http://schemas.microsoft.com/office/drawing/2014/main" id="{27C63E03-9199-432B-B50F-A8D4621A5C4C}"/>
              </a:ext>
            </a:extLst>
          </p:cNvPr>
          <p:cNvSpPr>
            <a:spLocks/>
          </p:cNvSpPr>
          <p:nvPr userDrawn="1"/>
        </p:nvSpPr>
        <p:spPr bwMode="auto">
          <a:xfrm>
            <a:off x="6500256" y="2482294"/>
            <a:ext cx="279400" cy="101600"/>
          </a:xfrm>
          <a:custGeom>
            <a:avLst/>
            <a:gdLst>
              <a:gd name="T0" fmla="*/ 0 w 176"/>
              <a:gd name="T1" fmla="*/ 0 h 64"/>
              <a:gd name="T2" fmla="*/ 0 w 176"/>
              <a:gd name="T3" fmla="*/ 0 h 64"/>
              <a:gd name="T4" fmla="*/ 18 w 176"/>
              <a:gd name="T5" fmla="*/ 13 h 64"/>
              <a:gd name="T6" fmla="*/ 37 w 176"/>
              <a:gd name="T7" fmla="*/ 27 h 64"/>
              <a:gd name="T8" fmla="*/ 56 w 176"/>
              <a:gd name="T9" fmla="*/ 37 h 64"/>
              <a:gd name="T10" fmla="*/ 78 w 176"/>
              <a:gd name="T11" fmla="*/ 46 h 64"/>
              <a:gd name="T12" fmla="*/ 100 w 176"/>
              <a:gd name="T13" fmla="*/ 54 h 64"/>
              <a:gd name="T14" fmla="*/ 123 w 176"/>
              <a:gd name="T15" fmla="*/ 60 h 64"/>
              <a:gd name="T16" fmla="*/ 147 w 176"/>
              <a:gd name="T17" fmla="*/ 63 h 64"/>
              <a:gd name="T18" fmla="*/ 170 w 176"/>
              <a:gd name="T19" fmla="*/ 64 h 64"/>
              <a:gd name="T20" fmla="*/ 170 w 176"/>
              <a:gd name="T21" fmla="*/ 64 h 64"/>
              <a:gd name="T22" fmla="*/ 176 w 176"/>
              <a:gd name="T2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64">
                <a:moveTo>
                  <a:pt x="0" y="0"/>
                </a:moveTo>
                <a:lnTo>
                  <a:pt x="0" y="0"/>
                </a:lnTo>
                <a:lnTo>
                  <a:pt x="18" y="13"/>
                </a:lnTo>
                <a:lnTo>
                  <a:pt x="37" y="27"/>
                </a:lnTo>
                <a:lnTo>
                  <a:pt x="56" y="37"/>
                </a:lnTo>
                <a:lnTo>
                  <a:pt x="78" y="46"/>
                </a:lnTo>
                <a:lnTo>
                  <a:pt x="100" y="54"/>
                </a:lnTo>
                <a:lnTo>
                  <a:pt x="123" y="60"/>
                </a:lnTo>
                <a:lnTo>
                  <a:pt x="147" y="63"/>
                </a:lnTo>
                <a:lnTo>
                  <a:pt x="170" y="64"/>
                </a:lnTo>
                <a:lnTo>
                  <a:pt x="170" y="64"/>
                </a:lnTo>
                <a:lnTo>
                  <a:pt x="176" y="6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Freeform 7">
            <a:extLst>
              <a:ext uri="{FF2B5EF4-FFF2-40B4-BE49-F238E27FC236}">
                <a16:creationId xmlns:a16="http://schemas.microsoft.com/office/drawing/2014/main" id="{8BC86E89-452C-4A25-8FB4-5726F9C59345}"/>
              </a:ext>
            </a:extLst>
          </p:cNvPr>
          <p:cNvSpPr>
            <a:spLocks/>
          </p:cNvSpPr>
          <p:nvPr userDrawn="1"/>
        </p:nvSpPr>
        <p:spPr bwMode="auto">
          <a:xfrm>
            <a:off x="6362143" y="2166381"/>
            <a:ext cx="865187" cy="527050"/>
          </a:xfrm>
          <a:custGeom>
            <a:avLst/>
            <a:gdLst>
              <a:gd name="T0" fmla="*/ 482 w 545"/>
              <a:gd name="T1" fmla="*/ 78 h 332"/>
              <a:gd name="T2" fmla="*/ 498 w 545"/>
              <a:gd name="T3" fmla="*/ 98 h 332"/>
              <a:gd name="T4" fmla="*/ 529 w 545"/>
              <a:gd name="T5" fmla="*/ 145 h 332"/>
              <a:gd name="T6" fmla="*/ 541 w 545"/>
              <a:gd name="T7" fmla="*/ 166 h 332"/>
              <a:gd name="T8" fmla="*/ 545 w 545"/>
              <a:gd name="T9" fmla="*/ 180 h 332"/>
              <a:gd name="T10" fmla="*/ 544 w 545"/>
              <a:gd name="T11" fmla="*/ 183 h 332"/>
              <a:gd name="T12" fmla="*/ 538 w 545"/>
              <a:gd name="T13" fmla="*/ 187 h 332"/>
              <a:gd name="T14" fmla="*/ 526 w 545"/>
              <a:gd name="T15" fmla="*/ 192 h 332"/>
              <a:gd name="T16" fmla="*/ 499 w 545"/>
              <a:gd name="T17" fmla="*/ 193 h 332"/>
              <a:gd name="T18" fmla="*/ 491 w 545"/>
              <a:gd name="T19" fmla="*/ 222 h 332"/>
              <a:gd name="T20" fmla="*/ 430 w 545"/>
              <a:gd name="T21" fmla="*/ 234 h 332"/>
              <a:gd name="T22" fmla="*/ 453 w 545"/>
              <a:gd name="T23" fmla="*/ 239 h 332"/>
              <a:gd name="T24" fmla="*/ 466 w 545"/>
              <a:gd name="T25" fmla="*/ 245 h 332"/>
              <a:gd name="T26" fmla="*/ 470 w 545"/>
              <a:gd name="T27" fmla="*/ 250 h 332"/>
              <a:gd name="T28" fmla="*/ 470 w 545"/>
              <a:gd name="T29" fmla="*/ 255 h 332"/>
              <a:gd name="T30" fmla="*/ 467 w 545"/>
              <a:gd name="T31" fmla="*/ 262 h 332"/>
              <a:gd name="T32" fmla="*/ 459 w 545"/>
              <a:gd name="T33" fmla="*/ 296 h 332"/>
              <a:gd name="T34" fmla="*/ 454 w 545"/>
              <a:gd name="T35" fmla="*/ 316 h 332"/>
              <a:gd name="T36" fmla="*/ 448 w 545"/>
              <a:gd name="T37" fmla="*/ 324 h 332"/>
              <a:gd name="T38" fmla="*/ 446 w 545"/>
              <a:gd name="T39" fmla="*/ 324 h 332"/>
              <a:gd name="T40" fmla="*/ 393 w 545"/>
              <a:gd name="T41" fmla="*/ 332 h 332"/>
              <a:gd name="T42" fmla="*/ 365 w 545"/>
              <a:gd name="T43" fmla="*/ 331 h 332"/>
              <a:gd name="T44" fmla="*/ 334 w 545"/>
              <a:gd name="T45" fmla="*/ 326 h 332"/>
              <a:gd name="T46" fmla="*/ 306 w 545"/>
              <a:gd name="T47" fmla="*/ 315 h 332"/>
              <a:gd name="T48" fmla="*/ 287 w 545"/>
              <a:gd name="T49" fmla="*/ 300 h 332"/>
              <a:gd name="T50" fmla="*/ 275 w 545"/>
              <a:gd name="T51" fmla="*/ 288 h 332"/>
              <a:gd name="T52" fmla="*/ 266 w 545"/>
              <a:gd name="T53" fmla="*/ 272 h 332"/>
              <a:gd name="T54" fmla="*/ 263 w 545"/>
              <a:gd name="T55" fmla="*/ 263 h 332"/>
              <a:gd name="T56" fmla="*/ 256 w 545"/>
              <a:gd name="T57" fmla="*/ 237 h 332"/>
              <a:gd name="T58" fmla="*/ 247 w 545"/>
              <a:gd name="T59" fmla="*/ 192 h 332"/>
              <a:gd name="T60" fmla="*/ 230 w 545"/>
              <a:gd name="T61" fmla="*/ 126 h 332"/>
              <a:gd name="T62" fmla="*/ 217 w 545"/>
              <a:gd name="T63" fmla="*/ 91 h 332"/>
              <a:gd name="T64" fmla="*/ 200 w 545"/>
              <a:gd name="T65" fmla="*/ 64 h 332"/>
              <a:gd name="T66" fmla="*/ 168 w 545"/>
              <a:gd name="T67" fmla="*/ 33 h 332"/>
              <a:gd name="T68" fmla="*/ 161 w 545"/>
              <a:gd name="T69" fmla="*/ 27 h 332"/>
              <a:gd name="T70" fmla="*/ 144 w 545"/>
              <a:gd name="T71" fmla="*/ 17 h 332"/>
              <a:gd name="T72" fmla="*/ 113 w 545"/>
              <a:gd name="T73" fmla="*/ 8 h 332"/>
              <a:gd name="T74" fmla="*/ 65 w 545"/>
              <a:gd name="T75" fmla="*/ 1 h 332"/>
              <a:gd name="T76" fmla="*/ 20 w 545"/>
              <a:gd name="T7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5" h="332">
                <a:moveTo>
                  <a:pt x="482" y="78"/>
                </a:moveTo>
                <a:lnTo>
                  <a:pt x="482" y="78"/>
                </a:lnTo>
                <a:lnTo>
                  <a:pt x="498" y="98"/>
                </a:lnTo>
                <a:lnTo>
                  <a:pt x="498" y="98"/>
                </a:lnTo>
                <a:lnTo>
                  <a:pt x="514" y="121"/>
                </a:lnTo>
                <a:lnTo>
                  <a:pt x="529" y="145"/>
                </a:lnTo>
                <a:lnTo>
                  <a:pt x="536" y="156"/>
                </a:lnTo>
                <a:lnTo>
                  <a:pt x="541" y="166"/>
                </a:lnTo>
                <a:lnTo>
                  <a:pt x="544" y="174"/>
                </a:lnTo>
                <a:lnTo>
                  <a:pt x="545" y="180"/>
                </a:lnTo>
                <a:lnTo>
                  <a:pt x="545" y="180"/>
                </a:lnTo>
                <a:lnTo>
                  <a:pt x="544" y="183"/>
                </a:lnTo>
                <a:lnTo>
                  <a:pt x="542" y="185"/>
                </a:lnTo>
                <a:lnTo>
                  <a:pt x="538" y="187"/>
                </a:lnTo>
                <a:lnTo>
                  <a:pt x="535" y="190"/>
                </a:lnTo>
                <a:lnTo>
                  <a:pt x="526" y="192"/>
                </a:lnTo>
                <a:lnTo>
                  <a:pt x="517" y="193"/>
                </a:lnTo>
                <a:lnTo>
                  <a:pt x="499" y="193"/>
                </a:lnTo>
                <a:lnTo>
                  <a:pt x="491" y="192"/>
                </a:lnTo>
                <a:lnTo>
                  <a:pt x="491" y="222"/>
                </a:lnTo>
                <a:lnTo>
                  <a:pt x="430" y="234"/>
                </a:lnTo>
                <a:lnTo>
                  <a:pt x="430" y="234"/>
                </a:lnTo>
                <a:lnTo>
                  <a:pt x="438" y="235"/>
                </a:lnTo>
                <a:lnTo>
                  <a:pt x="453" y="239"/>
                </a:lnTo>
                <a:lnTo>
                  <a:pt x="459" y="242"/>
                </a:lnTo>
                <a:lnTo>
                  <a:pt x="466" y="245"/>
                </a:lnTo>
                <a:lnTo>
                  <a:pt x="468" y="247"/>
                </a:lnTo>
                <a:lnTo>
                  <a:pt x="470" y="250"/>
                </a:lnTo>
                <a:lnTo>
                  <a:pt x="471" y="253"/>
                </a:lnTo>
                <a:lnTo>
                  <a:pt x="470" y="255"/>
                </a:lnTo>
                <a:lnTo>
                  <a:pt x="470" y="255"/>
                </a:lnTo>
                <a:lnTo>
                  <a:pt x="467" y="262"/>
                </a:lnTo>
                <a:lnTo>
                  <a:pt x="465" y="272"/>
                </a:lnTo>
                <a:lnTo>
                  <a:pt x="459" y="296"/>
                </a:lnTo>
                <a:lnTo>
                  <a:pt x="457" y="306"/>
                </a:lnTo>
                <a:lnTo>
                  <a:pt x="454" y="316"/>
                </a:lnTo>
                <a:lnTo>
                  <a:pt x="450" y="322"/>
                </a:lnTo>
                <a:lnTo>
                  <a:pt x="448" y="324"/>
                </a:lnTo>
                <a:lnTo>
                  <a:pt x="446" y="324"/>
                </a:lnTo>
                <a:lnTo>
                  <a:pt x="446" y="324"/>
                </a:lnTo>
                <a:lnTo>
                  <a:pt x="418" y="329"/>
                </a:lnTo>
                <a:lnTo>
                  <a:pt x="393" y="332"/>
                </a:lnTo>
                <a:lnTo>
                  <a:pt x="379" y="332"/>
                </a:lnTo>
                <a:lnTo>
                  <a:pt x="365" y="331"/>
                </a:lnTo>
                <a:lnTo>
                  <a:pt x="350" y="330"/>
                </a:lnTo>
                <a:lnTo>
                  <a:pt x="334" y="326"/>
                </a:lnTo>
                <a:lnTo>
                  <a:pt x="319" y="322"/>
                </a:lnTo>
                <a:lnTo>
                  <a:pt x="306" y="315"/>
                </a:lnTo>
                <a:lnTo>
                  <a:pt x="293" y="306"/>
                </a:lnTo>
                <a:lnTo>
                  <a:pt x="287" y="300"/>
                </a:lnTo>
                <a:lnTo>
                  <a:pt x="281" y="295"/>
                </a:lnTo>
                <a:lnTo>
                  <a:pt x="275" y="288"/>
                </a:lnTo>
                <a:lnTo>
                  <a:pt x="271" y="280"/>
                </a:lnTo>
                <a:lnTo>
                  <a:pt x="266" y="272"/>
                </a:lnTo>
                <a:lnTo>
                  <a:pt x="263" y="263"/>
                </a:lnTo>
                <a:lnTo>
                  <a:pt x="263" y="263"/>
                </a:lnTo>
                <a:lnTo>
                  <a:pt x="258" y="251"/>
                </a:lnTo>
                <a:lnTo>
                  <a:pt x="256" y="237"/>
                </a:lnTo>
                <a:lnTo>
                  <a:pt x="256" y="237"/>
                </a:lnTo>
                <a:lnTo>
                  <a:pt x="247" y="192"/>
                </a:lnTo>
                <a:lnTo>
                  <a:pt x="239" y="156"/>
                </a:lnTo>
                <a:lnTo>
                  <a:pt x="230" y="126"/>
                </a:lnTo>
                <a:lnTo>
                  <a:pt x="221" y="102"/>
                </a:lnTo>
                <a:lnTo>
                  <a:pt x="217" y="91"/>
                </a:lnTo>
                <a:lnTo>
                  <a:pt x="211" y="82"/>
                </a:lnTo>
                <a:lnTo>
                  <a:pt x="200" y="64"/>
                </a:lnTo>
                <a:lnTo>
                  <a:pt x="185" y="49"/>
                </a:lnTo>
                <a:lnTo>
                  <a:pt x="168" y="33"/>
                </a:lnTo>
                <a:lnTo>
                  <a:pt x="168" y="33"/>
                </a:lnTo>
                <a:lnTo>
                  <a:pt x="161" y="27"/>
                </a:lnTo>
                <a:lnTo>
                  <a:pt x="153" y="21"/>
                </a:lnTo>
                <a:lnTo>
                  <a:pt x="144" y="17"/>
                </a:lnTo>
                <a:lnTo>
                  <a:pt x="134" y="14"/>
                </a:lnTo>
                <a:lnTo>
                  <a:pt x="113" y="8"/>
                </a:lnTo>
                <a:lnTo>
                  <a:pt x="89" y="3"/>
                </a:lnTo>
                <a:lnTo>
                  <a:pt x="65" y="1"/>
                </a:lnTo>
                <a:lnTo>
                  <a:pt x="42" y="0"/>
                </a:lnTo>
                <a:lnTo>
                  <a:pt x="20"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Freeform 8">
            <a:extLst>
              <a:ext uri="{FF2B5EF4-FFF2-40B4-BE49-F238E27FC236}">
                <a16:creationId xmlns:a16="http://schemas.microsoft.com/office/drawing/2014/main" id="{AEFE471D-E154-4B4C-BF56-30336962A870}"/>
              </a:ext>
            </a:extLst>
          </p:cNvPr>
          <p:cNvSpPr>
            <a:spLocks/>
          </p:cNvSpPr>
          <p:nvPr userDrawn="1"/>
        </p:nvSpPr>
        <p:spPr bwMode="auto">
          <a:xfrm>
            <a:off x="6431993" y="2207656"/>
            <a:ext cx="207962" cy="207963"/>
          </a:xfrm>
          <a:custGeom>
            <a:avLst/>
            <a:gdLst>
              <a:gd name="T0" fmla="*/ 131 w 131"/>
              <a:gd name="T1" fmla="*/ 65 h 131"/>
              <a:gd name="T2" fmla="*/ 131 w 131"/>
              <a:gd name="T3" fmla="*/ 65 h 131"/>
              <a:gd name="T4" fmla="*/ 131 w 131"/>
              <a:gd name="T5" fmla="*/ 72 h 131"/>
              <a:gd name="T6" fmla="*/ 130 w 131"/>
              <a:gd name="T7" fmla="*/ 79 h 131"/>
              <a:gd name="T8" fmla="*/ 126 w 131"/>
              <a:gd name="T9" fmla="*/ 91 h 131"/>
              <a:gd name="T10" fmla="*/ 121 w 131"/>
              <a:gd name="T11" fmla="*/ 103 h 131"/>
              <a:gd name="T12" fmla="*/ 112 w 131"/>
              <a:gd name="T13" fmla="*/ 112 h 131"/>
              <a:gd name="T14" fmla="*/ 103 w 131"/>
              <a:gd name="T15" fmla="*/ 120 h 131"/>
              <a:gd name="T16" fmla="*/ 91 w 131"/>
              <a:gd name="T17" fmla="*/ 126 h 131"/>
              <a:gd name="T18" fmla="*/ 79 w 131"/>
              <a:gd name="T19" fmla="*/ 130 h 131"/>
              <a:gd name="T20" fmla="*/ 72 w 131"/>
              <a:gd name="T21" fmla="*/ 131 h 131"/>
              <a:gd name="T22" fmla="*/ 65 w 131"/>
              <a:gd name="T23" fmla="*/ 131 h 131"/>
              <a:gd name="T24" fmla="*/ 65 w 131"/>
              <a:gd name="T25" fmla="*/ 131 h 131"/>
              <a:gd name="T26" fmla="*/ 60 w 131"/>
              <a:gd name="T27" fmla="*/ 131 h 131"/>
              <a:gd name="T28" fmla="*/ 53 w 131"/>
              <a:gd name="T29" fmla="*/ 130 h 131"/>
              <a:gd name="T30" fmla="*/ 41 w 131"/>
              <a:gd name="T31" fmla="*/ 126 h 131"/>
              <a:gd name="T32" fmla="*/ 29 w 131"/>
              <a:gd name="T33" fmla="*/ 120 h 131"/>
              <a:gd name="T34" fmla="*/ 19 w 131"/>
              <a:gd name="T35" fmla="*/ 112 h 131"/>
              <a:gd name="T36" fmla="*/ 11 w 131"/>
              <a:gd name="T37" fmla="*/ 103 h 131"/>
              <a:gd name="T38" fmla="*/ 6 w 131"/>
              <a:gd name="T39" fmla="*/ 91 h 131"/>
              <a:gd name="T40" fmla="*/ 2 w 131"/>
              <a:gd name="T41" fmla="*/ 79 h 131"/>
              <a:gd name="T42" fmla="*/ 1 w 131"/>
              <a:gd name="T43" fmla="*/ 72 h 131"/>
              <a:gd name="T44" fmla="*/ 0 w 131"/>
              <a:gd name="T45" fmla="*/ 65 h 131"/>
              <a:gd name="T46" fmla="*/ 0 w 131"/>
              <a:gd name="T47" fmla="*/ 65 h 131"/>
              <a:gd name="T48" fmla="*/ 1 w 131"/>
              <a:gd name="T49" fmla="*/ 59 h 131"/>
              <a:gd name="T50" fmla="*/ 2 w 131"/>
              <a:gd name="T51" fmla="*/ 53 h 131"/>
              <a:gd name="T52" fmla="*/ 6 w 131"/>
              <a:gd name="T53" fmla="*/ 41 h 131"/>
              <a:gd name="T54" fmla="*/ 11 w 131"/>
              <a:gd name="T55" fmla="*/ 29 h 131"/>
              <a:gd name="T56" fmla="*/ 19 w 131"/>
              <a:gd name="T57" fmla="*/ 19 h 131"/>
              <a:gd name="T58" fmla="*/ 29 w 131"/>
              <a:gd name="T59" fmla="*/ 11 h 131"/>
              <a:gd name="T60" fmla="*/ 41 w 131"/>
              <a:gd name="T61" fmla="*/ 6 h 131"/>
              <a:gd name="T62" fmla="*/ 53 w 131"/>
              <a:gd name="T63" fmla="*/ 2 h 131"/>
              <a:gd name="T64" fmla="*/ 60 w 131"/>
              <a:gd name="T65" fmla="*/ 1 h 131"/>
              <a:gd name="T66" fmla="*/ 65 w 131"/>
              <a:gd name="T67" fmla="*/ 0 h 131"/>
              <a:gd name="T68" fmla="*/ 65 w 131"/>
              <a:gd name="T69" fmla="*/ 0 h 131"/>
              <a:gd name="T70" fmla="*/ 72 w 131"/>
              <a:gd name="T71" fmla="*/ 1 h 131"/>
              <a:gd name="T72" fmla="*/ 79 w 131"/>
              <a:gd name="T73" fmla="*/ 2 h 131"/>
              <a:gd name="T74" fmla="*/ 91 w 131"/>
              <a:gd name="T75" fmla="*/ 6 h 131"/>
              <a:gd name="T76" fmla="*/ 103 w 131"/>
              <a:gd name="T77" fmla="*/ 11 h 131"/>
              <a:gd name="T78" fmla="*/ 112 w 131"/>
              <a:gd name="T79" fmla="*/ 19 h 131"/>
              <a:gd name="T80" fmla="*/ 121 w 131"/>
              <a:gd name="T81" fmla="*/ 29 h 131"/>
              <a:gd name="T82" fmla="*/ 126 w 131"/>
              <a:gd name="T83" fmla="*/ 41 h 131"/>
              <a:gd name="T84" fmla="*/ 130 w 131"/>
              <a:gd name="T85" fmla="*/ 53 h 131"/>
              <a:gd name="T86" fmla="*/ 131 w 131"/>
              <a:gd name="T87" fmla="*/ 59 h 131"/>
              <a:gd name="T88" fmla="*/ 131 w 131"/>
              <a:gd name="T89" fmla="*/ 65 h 131"/>
              <a:gd name="T90" fmla="*/ 131 w 131"/>
              <a:gd name="T9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1" h="131">
                <a:moveTo>
                  <a:pt x="131" y="65"/>
                </a:moveTo>
                <a:lnTo>
                  <a:pt x="131" y="65"/>
                </a:lnTo>
                <a:lnTo>
                  <a:pt x="131" y="72"/>
                </a:lnTo>
                <a:lnTo>
                  <a:pt x="130" y="79"/>
                </a:lnTo>
                <a:lnTo>
                  <a:pt x="126" y="91"/>
                </a:lnTo>
                <a:lnTo>
                  <a:pt x="121" y="103"/>
                </a:lnTo>
                <a:lnTo>
                  <a:pt x="112" y="112"/>
                </a:lnTo>
                <a:lnTo>
                  <a:pt x="103" y="120"/>
                </a:lnTo>
                <a:lnTo>
                  <a:pt x="91" y="126"/>
                </a:lnTo>
                <a:lnTo>
                  <a:pt x="79" y="130"/>
                </a:lnTo>
                <a:lnTo>
                  <a:pt x="72" y="131"/>
                </a:lnTo>
                <a:lnTo>
                  <a:pt x="65" y="131"/>
                </a:lnTo>
                <a:lnTo>
                  <a:pt x="65" y="131"/>
                </a:lnTo>
                <a:lnTo>
                  <a:pt x="60" y="131"/>
                </a:lnTo>
                <a:lnTo>
                  <a:pt x="53" y="130"/>
                </a:lnTo>
                <a:lnTo>
                  <a:pt x="41" y="126"/>
                </a:lnTo>
                <a:lnTo>
                  <a:pt x="29" y="120"/>
                </a:lnTo>
                <a:lnTo>
                  <a:pt x="19" y="112"/>
                </a:lnTo>
                <a:lnTo>
                  <a:pt x="11" y="103"/>
                </a:lnTo>
                <a:lnTo>
                  <a:pt x="6" y="91"/>
                </a:lnTo>
                <a:lnTo>
                  <a:pt x="2" y="79"/>
                </a:lnTo>
                <a:lnTo>
                  <a:pt x="1" y="72"/>
                </a:lnTo>
                <a:lnTo>
                  <a:pt x="0" y="65"/>
                </a:lnTo>
                <a:lnTo>
                  <a:pt x="0" y="65"/>
                </a:lnTo>
                <a:lnTo>
                  <a:pt x="1" y="59"/>
                </a:lnTo>
                <a:lnTo>
                  <a:pt x="2" y="53"/>
                </a:lnTo>
                <a:lnTo>
                  <a:pt x="6" y="41"/>
                </a:lnTo>
                <a:lnTo>
                  <a:pt x="11" y="29"/>
                </a:lnTo>
                <a:lnTo>
                  <a:pt x="19" y="19"/>
                </a:lnTo>
                <a:lnTo>
                  <a:pt x="29" y="11"/>
                </a:lnTo>
                <a:lnTo>
                  <a:pt x="41" y="6"/>
                </a:lnTo>
                <a:lnTo>
                  <a:pt x="53" y="2"/>
                </a:lnTo>
                <a:lnTo>
                  <a:pt x="60" y="1"/>
                </a:lnTo>
                <a:lnTo>
                  <a:pt x="65" y="0"/>
                </a:lnTo>
                <a:lnTo>
                  <a:pt x="65" y="0"/>
                </a:lnTo>
                <a:lnTo>
                  <a:pt x="72" y="1"/>
                </a:lnTo>
                <a:lnTo>
                  <a:pt x="79" y="2"/>
                </a:lnTo>
                <a:lnTo>
                  <a:pt x="91" y="6"/>
                </a:lnTo>
                <a:lnTo>
                  <a:pt x="103" y="11"/>
                </a:lnTo>
                <a:lnTo>
                  <a:pt x="112" y="19"/>
                </a:lnTo>
                <a:lnTo>
                  <a:pt x="121" y="29"/>
                </a:lnTo>
                <a:lnTo>
                  <a:pt x="126" y="41"/>
                </a:lnTo>
                <a:lnTo>
                  <a:pt x="130" y="53"/>
                </a:lnTo>
                <a:lnTo>
                  <a:pt x="131" y="59"/>
                </a:lnTo>
                <a:lnTo>
                  <a:pt x="131" y="65"/>
                </a:lnTo>
                <a:lnTo>
                  <a:pt x="131" y="6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8" name="Freeform 9">
            <a:extLst>
              <a:ext uri="{FF2B5EF4-FFF2-40B4-BE49-F238E27FC236}">
                <a16:creationId xmlns:a16="http://schemas.microsoft.com/office/drawing/2014/main" id="{4A20DE27-CE72-49B6-86C1-2FABF1A01418}"/>
              </a:ext>
            </a:extLst>
          </p:cNvPr>
          <p:cNvSpPr>
            <a:spLocks/>
          </p:cNvSpPr>
          <p:nvPr userDrawn="1"/>
        </p:nvSpPr>
        <p:spPr bwMode="auto">
          <a:xfrm>
            <a:off x="6457393" y="2233056"/>
            <a:ext cx="158750" cy="158750"/>
          </a:xfrm>
          <a:custGeom>
            <a:avLst/>
            <a:gdLst>
              <a:gd name="T0" fmla="*/ 26 w 100"/>
              <a:gd name="T1" fmla="*/ 94 h 100"/>
              <a:gd name="T2" fmla="*/ 26 w 100"/>
              <a:gd name="T3" fmla="*/ 94 h 100"/>
              <a:gd name="T4" fmla="*/ 26 w 100"/>
              <a:gd name="T5" fmla="*/ 94 h 100"/>
              <a:gd name="T6" fmla="*/ 20 w 100"/>
              <a:gd name="T7" fmla="*/ 90 h 100"/>
              <a:gd name="T8" fmla="*/ 14 w 100"/>
              <a:gd name="T9" fmla="*/ 86 h 100"/>
              <a:gd name="T10" fmla="*/ 10 w 100"/>
              <a:gd name="T11" fmla="*/ 81 h 100"/>
              <a:gd name="T12" fmla="*/ 7 w 100"/>
              <a:gd name="T13" fmla="*/ 75 h 100"/>
              <a:gd name="T14" fmla="*/ 3 w 100"/>
              <a:gd name="T15" fmla="*/ 70 h 100"/>
              <a:gd name="T16" fmla="*/ 1 w 100"/>
              <a:gd name="T17" fmla="*/ 63 h 100"/>
              <a:gd name="T18" fmla="*/ 0 w 100"/>
              <a:gd name="T19" fmla="*/ 56 h 100"/>
              <a:gd name="T20" fmla="*/ 0 w 100"/>
              <a:gd name="T21" fmla="*/ 49 h 100"/>
              <a:gd name="T22" fmla="*/ 0 w 100"/>
              <a:gd name="T23" fmla="*/ 49 h 100"/>
              <a:gd name="T24" fmla="*/ 1 w 100"/>
              <a:gd name="T25" fmla="*/ 39 h 100"/>
              <a:gd name="T26" fmla="*/ 3 w 100"/>
              <a:gd name="T27" fmla="*/ 30 h 100"/>
              <a:gd name="T28" fmla="*/ 8 w 100"/>
              <a:gd name="T29" fmla="*/ 21 h 100"/>
              <a:gd name="T30" fmla="*/ 14 w 100"/>
              <a:gd name="T31" fmla="*/ 14 h 100"/>
              <a:gd name="T32" fmla="*/ 21 w 100"/>
              <a:gd name="T33" fmla="*/ 8 h 100"/>
              <a:gd name="T34" fmla="*/ 30 w 100"/>
              <a:gd name="T35" fmla="*/ 3 h 100"/>
              <a:gd name="T36" fmla="*/ 39 w 100"/>
              <a:gd name="T37" fmla="*/ 1 h 100"/>
              <a:gd name="T38" fmla="*/ 49 w 100"/>
              <a:gd name="T39" fmla="*/ 0 h 100"/>
              <a:gd name="T40" fmla="*/ 49 w 100"/>
              <a:gd name="T41" fmla="*/ 0 h 100"/>
              <a:gd name="T42" fmla="*/ 60 w 100"/>
              <a:gd name="T43" fmla="*/ 1 h 100"/>
              <a:gd name="T44" fmla="*/ 70 w 100"/>
              <a:gd name="T45" fmla="*/ 3 h 100"/>
              <a:gd name="T46" fmla="*/ 78 w 100"/>
              <a:gd name="T47" fmla="*/ 8 h 100"/>
              <a:gd name="T48" fmla="*/ 86 w 100"/>
              <a:gd name="T49" fmla="*/ 14 h 100"/>
              <a:gd name="T50" fmla="*/ 91 w 100"/>
              <a:gd name="T51" fmla="*/ 21 h 100"/>
              <a:gd name="T52" fmla="*/ 97 w 100"/>
              <a:gd name="T53" fmla="*/ 30 h 100"/>
              <a:gd name="T54" fmla="*/ 99 w 100"/>
              <a:gd name="T55" fmla="*/ 39 h 100"/>
              <a:gd name="T56" fmla="*/ 100 w 100"/>
              <a:gd name="T57" fmla="*/ 49 h 100"/>
              <a:gd name="T58" fmla="*/ 100 w 100"/>
              <a:gd name="T59" fmla="*/ 49 h 100"/>
              <a:gd name="T60" fmla="*/ 99 w 100"/>
              <a:gd name="T61" fmla="*/ 60 h 100"/>
              <a:gd name="T62" fmla="*/ 97 w 100"/>
              <a:gd name="T63" fmla="*/ 70 h 100"/>
              <a:gd name="T64" fmla="*/ 91 w 100"/>
              <a:gd name="T65" fmla="*/ 78 h 100"/>
              <a:gd name="T66" fmla="*/ 86 w 100"/>
              <a:gd name="T67" fmla="*/ 86 h 100"/>
              <a:gd name="T68" fmla="*/ 78 w 100"/>
              <a:gd name="T69" fmla="*/ 91 h 100"/>
              <a:gd name="T70" fmla="*/ 70 w 100"/>
              <a:gd name="T71" fmla="*/ 96 h 100"/>
              <a:gd name="T72" fmla="*/ 60 w 100"/>
              <a:gd name="T73" fmla="*/ 99 h 100"/>
              <a:gd name="T74" fmla="*/ 49 w 100"/>
              <a:gd name="T75" fmla="*/ 100 h 100"/>
              <a:gd name="T76" fmla="*/ 49 w 100"/>
              <a:gd name="T77" fmla="*/ 100 h 100"/>
              <a:gd name="T78" fmla="*/ 45 w 100"/>
              <a:gd name="T7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26" y="94"/>
                </a:moveTo>
                <a:lnTo>
                  <a:pt x="26" y="94"/>
                </a:lnTo>
                <a:lnTo>
                  <a:pt x="26" y="94"/>
                </a:lnTo>
                <a:lnTo>
                  <a:pt x="20" y="90"/>
                </a:lnTo>
                <a:lnTo>
                  <a:pt x="14" y="86"/>
                </a:lnTo>
                <a:lnTo>
                  <a:pt x="10" y="81"/>
                </a:lnTo>
                <a:lnTo>
                  <a:pt x="7" y="75"/>
                </a:lnTo>
                <a:lnTo>
                  <a:pt x="3" y="70"/>
                </a:lnTo>
                <a:lnTo>
                  <a:pt x="1" y="63"/>
                </a:lnTo>
                <a:lnTo>
                  <a:pt x="0" y="56"/>
                </a:lnTo>
                <a:lnTo>
                  <a:pt x="0" y="49"/>
                </a:lnTo>
                <a:lnTo>
                  <a:pt x="0" y="49"/>
                </a:lnTo>
                <a:lnTo>
                  <a:pt x="1" y="39"/>
                </a:lnTo>
                <a:lnTo>
                  <a:pt x="3" y="30"/>
                </a:lnTo>
                <a:lnTo>
                  <a:pt x="8" y="21"/>
                </a:lnTo>
                <a:lnTo>
                  <a:pt x="14" y="14"/>
                </a:lnTo>
                <a:lnTo>
                  <a:pt x="21" y="8"/>
                </a:lnTo>
                <a:lnTo>
                  <a:pt x="30" y="3"/>
                </a:lnTo>
                <a:lnTo>
                  <a:pt x="39" y="1"/>
                </a:lnTo>
                <a:lnTo>
                  <a:pt x="49" y="0"/>
                </a:lnTo>
                <a:lnTo>
                  <a:pt x="49" y="0"/>
                </a:lnTo>
                <a:lnTo>
                  <a:pt x="60" y="1"/>
                </a:lnTo>
                <a:lnTo>
                  <a:pt x="70" y="3"/>
                </a:lnTo>
                <a:lnTo>
                  <a:pt x="78" y="8"/>
                </a:lnTo>
                <a:lnTo>
                  <a:pt x="86" y="14"/>
                </a:lnTo>
                <a:lnTo>
                  <a:pt x="91" y="21"/>
                </a:lnTo>
                <a:lnTo>
                  <a:pt x="97" y="30"/>
                </a:lnTo>
                <a:lnTo>
                  <a:pt x="99" y="39"/>
                </a:lnTo>
                <a:lnTo>
                  <a:pt x="100" y="49"/>
                </a:lnTo>
                <a:lnTo>
                  <a:pt x="100" y="49"/>
                </a:lnTo>
                <a:lnTo>
                  <a:pt x="99" y="60"/>
                </a:lnTo>
                <a:lnTo>
                  <a:pt x="97" y="70"/>
                </a:lnTo>
                <a:lnTo>
                  <a:pt x="91" y="78"/>
                </a:lnTo>
                <a:lnTo>
                  <a:pt x="86" y="86"/>
                </a:lnTo>
                <a:lnTo>
                  <a:pt x="78" y="91"/>
                </a:lnTo>
                <a:lnTo>
                  <a:pt x="70" y="96"/>
                </a:lnTo>
                <a:lnTo>
                  <a:pt x="60" y="99"/>
                </a:lnTo>
                <a:lnTo>
                  <a:pt x="49" y="100"/>
                </a:lnTo>
                <a:lnTo>
                  <a:pt x="49" y="100"/>
                </a:lnTo>
                <a:lnTo>
                  <a:pt x="45" y="10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Freeform 10">
            <a:extLst>
              <a:ext uri="{FF2B5EF4-FFF2-40B4-BE49-F238E27FC236}">
                <a16:creationId xmlns:a16="http://schemas.microsoft.com/office/drawing/2014/main" id="{1E2A6C1C-FB4F-48D2-ABE6-95EEB8FBEA28}"/>
              </a:ext>
            </a:extLst>
          </p:cNvPr>
          <p:cNvSpPr>
            <a:spLocks/>
          </p:cNvSpPr>
          <p:nvPr userDrawn="1"/>
        </p:nvSpPr>
        <p:spPr bwMode="auto">
          <a:xfrm>
            <a:off x="6517718" y="1848881"/>
            <a:ext cx="550862" cy="344488"/>
          </a:xfrm>
          <a:custGeom>
            <a:avLst/>
            <a:gdLst>
              <a:gd name="T0" fmla="*/ 110 w 347"/>
              <a:gd name="T1" fmla="*/ 7 h 217"/>
              <a:gd name="T2" fmla="*/ 71 w 347"/>
              <a:gd name="T3" fmla="*/ 22 h 217"/>
              <a:gd name="T4" fmla="*/ 50 w 347"/>
              <a:gd name="T5" fmla="*/ 35 h 217"/>
              <a:gd name="T6" fmla="*/ 30 w 347"/>
              <a:gd name="T7" fmla="*/ 51 h 217"/>
              <a:gd name="T8" fmla="*/ 13 w 347"/>
              <a:gd name="T9" fmla="*/ 71 h 217"/>
              <a:gd name="T10" fmla="*/ 2 w 347"/>
              <a:gd name="T11" fmla="*/ 93 h 217"/>
              <a:gd name="T12" fmla="*/ 0 w 347"/>
              <a:gd name="T13" fmla="*/ 118 h 217"/>
              <a:gd name="T14" fmla="*/ 7 w 347"/>
              <a:gd name="T15" fmla="*/ 145 h 217"/>
              <a:gd name="T16" fmla="*/ 15 w 347"/>
              <a:gd name="T17" fmla="*/ 158 h 217"/>
              <a:gd name="T18" fmla="*/ 33 w 347"/>
              <a:gd name="T19" fmla="*/ 179 h 217"/>
              <a:gd name="T20" fmla="*/ 52 w 347"/>
              <a:gd name="T21" fmla="*/ 191 h 217"/>
              <a:gd name="T22" fmla="*/ 74 w 347"/>
              <a:gd name="T23" fmla="*/ 197 h 217"/>
              <a:gd name="T24" fmla="*/ 96 w 347"/>
              <a:gd name="T25" fmla="*/ 198 h 217"/>
              <a:gd name="T26" fmla="*/ 128 w 347"/>
              <a:gd name="T27" fmla="*/ 195 h 217"/>
              <a:gd name="T28" fmla="*/ 156 w 347"/>
              <a:gd name="T29" fmla="*/ 193 h 217"/>
              <a:gd name="T30" fmla="*/ 164 w 347"/>
              <a:gd name="T31" fmla="*/ 193 h 217"/>
              <a:gd name="T32" fmla="*/ 190 w 347"/>
              <a:gd name="T33" fmla="*/ 198 h 217"/>
              <a:gd name="T34" fmla="*/ 236 w 347"/>
              <a:gd name="T35" fmla="*/ 210 h 217"/>
              <a:gd name="T36" fmla="*/ 274 w 347"/>
              <a:gd name="T37" fmla="*/ 216 h 217"/>
              <a:gd name="T38" fmla="*/ 296 w 347"/>
              <a:gd name="T39" fmla="*/ 217 h 217"/>
              <a:gd name="T40" fmla="*/ 312 w 347"/>
              <a:gd name="T41" fmla="*/ 216 h 217"/>
              <a:gd name="T42" fmla="*/ 324 w 347"/>
              <a:gd name="T43" fmla="*/ 210 h 217"/>
              <a:gd name="T44" fmla="*/ 334 w 347"/>
              <a:gd name="T45" fmla="*/ 202 h 217"/>
              <a:gd name="T46" fmla="*/ 341 w 347"/>
              <a:gd name="T47" fmla="*/ 191 h 217"/>
              <a:gd name="T48" fmla="*/ 346 w 347"/>
              <a:gd name="T49" fmla="*/ 179 h 217"/>
              <a:gd name="T50" fmla="*/ 347 w 347"/>
              <a:gd name="T51" fmla="*/ 163 h 217"/>
              <a:gd name="T52" fmla="*/ 341 w 347"/>
              <a:gd name="T53" fmla="*/ 127 h 217"/>
              <a:gd name="T54" fmla="*/ 338 w 347"/>
              <a:gd name="T55" fmla="*/ 116 h 217"/>
              <a:gd name="T56" fmla="*/ 326 w 347"/>
              <a:gd name="T57" fmla="*/ 94 h 217"/>
              <a:gd name="T58" fmla="*/ 308 w 347"/>
              <a:gd name="T59" fmla="*/ 70 h 217"/>
              <a:gd name="T60" fmla="*/ 284 w 347"/>
              <a:gd name="T61" fmla="*/ 46 h 217"/>
              <a:gd name="T62" fmla="*/ 254 w 347"/>
              <a:gd name="T63" fmla="*/ 25 h 217"/>
              <a:gd name="T64" fmla="*/ 219 w 347"/>
              <a:gd name="T65" fmla="*/ 9 h 217"/>
              <a:gd name="T66" fmla="*/ 179 w 347"/>
              <a:gd name="T67" fmla="*/ 1 h 217"/>
              <a:gd name="T68" fmla="*/ 146 w 347"/>
              <a:gd name="T69" fmla="*/ 0 h 217"/>
              <a:gd name="T70" fmla="*/ 122 w 347"/>
              <a:gd name="T71" fmla="*/ 4 h 217"/>
              <a:gd name="T72" fmla="*/ 110 w 347"/>
              <a:gd name="T73" fmla="*/ 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7" h="217">
                <a:moveTo>
                  <a:pt x="110" y="7"/>
                </a:moveTo>
                <a:lnTo>
                  <a:pt x="110" y="7"/>
                </a:lnTo>
                <a:lnTo>
                  <a:pt x="92" y="13"/>
                </a:lnTo>
                <a:lnTo>
                  <a:pt x="71" y="22"/>
                </a:lnTo>
                <a:lnTo>
                  <a:pt x="60" y="28"/>
                </a:lnTo>
                <a:lnTo>
                  <a:pt x="50" y="35"/>
                </a:lnTo>
                <a:lnTo>
                  <a:pt x="40" y="43"/>
                </a:lnTo>
                <a:lnTo>
                  <a:pt x="30" y="51"/>
                </a:lnTo>
                <a:lnTo>
                  <a:pt x="20" y="61"/>
                </a:lnTo>
                <a:lnTo>
                  <a:pt x="13" y="71"/>
                </a:lnTo>
                <a:lnTo>
                  <a:pt x="7" y="81"/>
                </a:lnTo>
                <a:lnTo>
                  <a:pt x="2" y="93"/>
                </a:lnTo>
                <a:lnTo>
                  <a:pt x="0" y="105"/>
                </a:lnTo>
                <a:lnTo>
                  <a:pt x="0" y="118"/>
                </a:lnTo>
                <a:lnTo>
                  <a:pt x="2" y="131"/>
                </a:lnTo>
                <a:lnTo>
                  <a:pt x="7" y="145"/>
                </a:lnTo>
                <a:lnTo>
                  <a:pt x="7" y="145"/>
                </a:lnTo>
                <a:lnTo>
                  <a:pt x="15" y="158"/>
                </a:lnTo>
                <a:lnTo>
                  <a:pt x="24" y="170"/>
                </a:lnTo>
                <a:lnTo>
                  <a:pt x="33" y="179"/>
                </a:lnTo>
                <a:lnTo>
                  <a:pt x="42" y="185"/>
                </a:lnTo>
                <a:lnTo>
                  <a:pt x="52" y="191"/>
                </a:lnTo>
                <a:lnTo>
                  <a:pt x="63" y="194"/>
                </a:lnTo>
                <a:lnTo>
                  <a:pt x="74" y="197"/>
                </a:lnTo>
                <a:lnTo>
                  <a:pt x="85" y="198"/>
                </a:lnTo>
                <a:lnTo>
                  <a:pt x="96" y="198"/>
                </a:lnTo>
                <a:lnTo>
                  <a:pt x="106" y="198"/>
                </a:lnTo>
                <a:lnTo>
                  <a:pt x="128" y="195"/>
                </a:lnTo>
                <a:lnTo>
                  <a:pt x="147" y="193"/>
                </a:lnTo>
                <a:lnTo>
                  <a:pt x="156" y="193"/>
                </a:lnTo>
                <a:lnTo>
                  <a:pt x="164" y="193"/>
                </a:lnTo>
                <a:lnTo>
                  <a:pt x="164" y="193"/>
                </a:lnTo>
                <a:lnTo>
                  <a:pt x="176" y="194"/>
                </a:lnTo>
                <a:lnTo>
                  <a:pt x="190" y="198"/>
                </a:lnTo>
                <a:lnTo>
                  <a:pt x="219" y="206"/>
                </a:lnTo>
                <a:lnTo>
                  <a:pt x="236" y="210"/>
                </a:lnTo>
                <a:lnTo>
                  <a:pt x="254" y="214"/>
                </a:lnTo>
                <a:lnTo>
                  <a:pt x="274" y="216"/>
                </a:lnTo>
                <a:lnTo>
                  <a:pt x="296" y="217"/>
                </a:lnTo>
                <a:lnTo>
                  <a:pt x="296" y="217"/>
                </a:lnTo>
                <a:lnTo>
                  <a:pt x="305" y="217"/>
                </a:lnTo>
                <a:lnTo>
                  <a:pt x="312" y="216"/>
                </a:lnTo>
                <a:lnTo>
                  <a:pt x="319" y="214"/>
                </a:lnTo>
                <a:lnTo>
                  <a:pt x="324" y="210"/>
                </a:lnTo>
                <a:lnTo>
                  <a:pt x="330" y="207"/>
                </a:lnTo>
                <a:lnTo>
                  <a:pt x="334" y="202"/>
                </a:lnTo>
                <a:lnTo>
                  <a:pt x="339" y="197"/>
                </a:lnTo>
                <a:lnTo>
                  <a:pt x="341" y="191"/>
                </a:lnTo>
                <a:lnTo>
                  <a:pt x="344" y="185"/>
                </a:lnTo>
                <a:lnTo>
                  <a:pt x="346" y="179"/>
                </a:lnTo>
                <a:lnTo>
                  <a:pt x="347" y="171"/>
                </a:lnTo>
                <a:lnTo>
                  <a:pt x="347" y="163"/>
                </a:lnTo>
                <a:lnTo>
                  <a:pt x="346" y="146"/>
                </a:lnTo>
                <a:lnTo>
                  <a:pt x="341" y="127"/>
                </a:lnTo>
                <a:lnTo>
                  <a:pt x="341" y="127"/>
                </a:lnTo>
                <a:lnTo>
                  <a:pt x="338" y="116"/>
                </a:lnTo>
                <a:lnTo>
                  <a:pt x="333" y="106"/>
                </a:lnTo>
                <a:lnTo>
                  <a:pt x="326" y="94"/>
                </a:lnTo>
                <a:lnTo>
                  <a:pt x="317" y="81"/>
                </a:lnTo>
                <a:lnTo>
                  <a:pt x="308" y="70"/>
                </a:lnTo>
                <a:lnTo>
                  <a:pt x="297" y="58"/>
                </a:lnTo>
                <a:lnTo>
                  <a:pt x="284" y="46"/>
                </a:lnTo>
                <a:lnTo>
                  <a:pt x="270" y="35"/>
                </a:lnTo>
                <a:lnTo>
                  <a:pt x="254" y="25"/>
                </a:lnTo>
                <a:lnTo>
                  <a:pt x="237" y="17"/>
                </a:lnTo>
                <a:lnTo>
                  <a:pt x="219" y="9"/>
                </a:lnTo>
                <a:lnTo>
                  <a:pt x="200" y="5"/>
                </a:lnTo>
                <a:lnTo>
                  <a:pt x="179" y="1"/>
                </a:lnTo>
                <a:lnTo>
                  <a:pt x="157" y="0"/>
                </a:lnTo>
                <a:lnTo>
                  <a:pt x="146" y="0"/>
                </a:lnTo>
                <a:lnTo>
                  <a:pt x="135" y="2"/>
                </a:lnTo>
                <a:lnTo>
                  <a:pt x="122" y="4"/>
                </a:lnTo>
                <a:lnTo>
                  <a:pt x="110" y="7"/>
                </a:lnTo>
                <a:lnTo>
                  <a:pt x="11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0" name="Freeform 11">
            <a:extLst>
              <a:ext uri="{FF2B5EF4-FFF2-40B4-BE49-F238E27FC236}">
                <a16:creationId xmlns:a16="http://schemas.microsoft.com/office/drawing/2014/main" id="{069E476F-F5EB-4241-B80A-63ABA83F8D65}"/>
              </a:ext>
            </a:extLst>
          </p:cNvPr>
          <p:cNvSpPr>
            <a:spLocks/>
          </p:cNvSpPr>
          <p:nvPr userDrawn="1"/>
        </p:nvSpPr>
        <p:spPr bwMode="auto">
          <a:xfrm>
            <a:off x="6965393" y="2248931"/>
            <a:ext cx="185737" cy="79375"/>
          </a:xfrm>
          <a:custGeom>
            <a:avLst/>
            <a:gdLst>
              <a:gd name="T0" fmla="*/ 68 w 117"/>
              <a:gd name="T1" fmla="*/ 9 h 50"/>
              <a:gd name="T2" fmla="*/ 68 w 117"/>
              <a:gd name="T3" fmla="*/ 50 h 50"/>
              <a:gd name="T4" fmla="*/ 0 w 117"/>
              <a:gd name="T5" fmla="*/ 8 h 50"/>
              <a:gd name="T6" fmla="*/ 117 w 117"/>
              <a:gd name="T7" fmla="*/ 0 h 50"/>
            </a:gdLst>
            <a:ahLst/>
            <a:cxnLst>
              <a:cxn ang="0">
                <a:pos x="T0" y="T1"/>
              </a:cxn>
              <a:cxn ang="0">
                <a:pos x="T2" y="T3"/>
              </a:cxn>
              <a:cxn ang="0">
                <a:pos x="T4" y="T5"/>
              </a:cxn>
              <a:cxn ang="0">
                <a:pos x="T6" y="T7"/>
              </a:cxn>
            </a:cxnLst>
            <a:rect l="0" t="0" r="r" b="b"/>
            <a:pathLst>
              <a:path w="117" h="50">
                <a:moveTo>
                  <a:pt x="68" y="9"/>
                </a:moveTo>
                <a:lnTo>
                  <a:pt x="68" y="50"/>
                </a:lnTo>
                <a:lnTo>
                  <a:pt x="0" y="8"/>
                </a:lnTo>
                <a:lnTo>
                  <a:pt x="117"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Freeform 12">
            <a:extLst>
              <a:ext uri="{FF2B5EF4-FFF2-40B4-BE49-F238E27FC236}">
                <a16:creationId xmlns:a16="http://schemas.microsoft.com/office/drawing/2014/main" id="{78C391BA-EC4B-4077-80DF-DF94BA21B363}"/>
              </a:ext>
            </a:extLst>
          </p:cNvPr>
          <p:cNvSpPr>
            <a:spLocks/>
          </p:cNvSpPr>
          <p:nvPr userDrawn="1"/>
        </p:nvSpPr>
        <p:spPr bwMode="auto">
          <a:xfrm>
            <a:off x="6395481" y="2079069"/>
            <a:ext cx="58737" cy="57150"/>
          </a:xfrm>
          <a:custGeom>
            <a:avLst/>
            <a:gdLst>
              <a:gd name="T0" fmla="*/ 37 w 37"/>
              <a:gd name="T1" fmla="*/ 18 h 36"/>
              <a:gd name="T2" fmla="*/ 37 w 37"/>
              <a:gd name="T3" fmla="*/ 18 h 36"/>
              <a:gd name="T4" fmla="*/ 35 w 37"/>
              <a:gd name="T5" fmla="*/ 22 h 36"/>
              <a:gd name="T6" fmla="*/ 35 w 37"/>
              <a:gd name="T7" fmla="*/ 26 h 36"/>
              <a:gd name="T8" fmla="*/ 31 w 37"/>
              <a:gd name="T9" fmla="*/ 31 h 36"/>
              <a:gd name="T10" fmla="*/ 25 w 37"/>
              <a:gd name="T11" fmla="*/ 35 h 36"/>
              <a:gd name="T12" fmla="*/ 22 w 37"/>
              <a:gd name="T13" fmla="*/ 36 h 36"/>
              <a:gd name="T14" fmla="*/ 18 w 37"/>
              <a:gd name="T15" fmla="*/ 36 h 36"/>
              <a:gd name="T16" fmla="*/ 18 w 37"/>
              <a:gd name="T17" fmla="*/ 36 h 36"/>
              <a:gd name="T18" fmla="*/ 15 w 37"/>
              <a:gd name="T19" fmla="*/ 36 h 36"/>
              <a:gd name="T20" fmla="*/ 12 w 37"/>
              <a:gd name="T21" fmla="*/ 35 h 36"/>
              <a:gd name="T22" fmla="*/ 5 w 37"/>
              <a:gd name="T23" fmla="*/ 31 h 36"/>
              <a:gd name="T24" fmla="*/ 2 w 37"/>
              <a:gd name="T25" fmla="*/ 26 h 36"/>
              <a:gd name="T26" fmla="*/ 0 w 37"/>
              <a:gd name="T27" fmla="*/ 22 h 36"/>
              <a:gd name="T28" fmla="*/ 0 w 37"/>
              <a:gd name="T29" fmla="*/ 18 h 36"/>
              <a:gd name="T30" fmla="*/ 0 w 37"/>
              <a:gd name="T31" fmla="*/ 18 h 36"/>
              <a:gd name="T32" fmla="*/ 0 w 37"/>
              <a:gd name="T33" fmla="*/ 14 h 36"/>
              <a:gd name="T34" fmla="*/ 2 w 37"/>
              <a:gd name="T35" fmla="*/ 11 h 36"/>
              <a:gd name="T36" fmla="*/ 5 w 37"/>
              <a:gd name="T37" fmla="*/ 5 h 36"/>
              <a:gd name="T38" fmla="*/ 12 w 37"/>
              <a:gd name="T39" fmla="*/ 2 h 36"/>
              <a:gd name="T40" fmla="*/ 15 w 37"/>
              <a:gd name="T41" fmla="*/ 1 h 36"/>
              <a:gd name="T42" fmla="*/ 18 w 37"/>
              <a:gd name="T43" fmla="*/ 0 h 36"/>
              <a:gd name="T44" fmla="*/ 18 w 37"/>
              <a:gd name="T45" fmla="*/ 0 h 36"/>
              <a:gd name="T46" fmla="*/ 22 w 37"/>
              <a:gd name="T47" fmla="*/ 1 h 36"/>
              <a:gd name="T48" fmla="*/ 25 w 37"/>
              <a:gd name="T49" fmla="*/ 2 h 36"/>
              <a:gd name="T50" fmla="*/ 31 w 37"/>
              <a:gd name="T51" fmla="*/ 5 h 36"/>
              <a:gd name="T52" fmla="*/ 35 w 37"/>
              <a:gd name="T53" fmla="*/ 11 h 36"/>
              <a:gd name="T54" fmla="*/ 35 w 37"/>
              <a:gd name="T55" fmla="*/ 14 h 36"/>
              <a:gd name="T56" fmla="*/ 37 w 37"/>
              <a:gd name="T57" fmla="*/ 18 h 36"/>
              <a:gd name="T58" fmla="*/ 37 w 37"/>
              <a:gd name="T5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6">
                <a:moveTo>
                  <a:pt x="37" y="18"/>
                </a:moveTo>
                <a:lnTo>
                  <a:pt x="37" y="18"/>
                </a:lnTo>
                <a:lnTo>
                  <a:pt x="35" y="22"/>
                </a:lnTo>
                <a:lnTo>
                  <a:pt x="35" y="26"/>
                </a:lnTo>
                <a:lnTo>
                  <a:pt x="31" y="31"/>
                </a:lnTo>
                <a:lnTo>
                  <a:pt x="25" y="35"/>
                </a:lnTo>
                <a:lnTo>
                  <a:pt x="22" y="36"/>
                </a:lnTo>
                <a:lnTo>
                  <a:pt x="18" y="36"/>
                </a:lnTo>
                <a:lnTo>
                  <a:pt x="18" y="36"/>
                </a:lnTo>
                <a:lnTo>
                  <a:pt x="15" y="36"/>
                </a:lnTo>
                <a:lnTo>
                  <a:pt x="12" y="35"/>
                </a:lnTo>
                <a:lnTo>
                  <a:pt x="5" y="31"/>
                </a:lnTo>
                <a:lnTo>
                  <a:pt x="2" y="26"/>
                </a:lnTo>
                <a:lnTo>
                  <a:pt x="0" y="22"/>
                </a:lnTo>
                <a:lnTo>
                  <a:pt x="0" y="18"/>
                </a:lnTo>
                <a:lnTo>
                  <a:pt x="0" y="18"/>
                </a:lnTo>
                <a:lnTo>
                  <a:pt x="0" y="14"/>
                </a:lnTo>
                <a:lnTo>
                  <a:pt x="2" y="11"/>
                </a:lnTo>
                <a:lnTo>
                  <a:pt x="5" y="5"/>
                </a:lnTo>
                <a:lnTo>
                  <a:pt x="12" y="2"/>
                </a:lnTo>
                <a:lnTo>
                  <a:pt x="15" y="1"/>
                </a:lnTo>
                <a:lnTo>
                  <a:pt x="18" y="0"/>
                </a:lnTo>
                <a:lnTo>
                  <a:pt x="18" y="0"/>
                </a:lnTo>
                <a:lnTo>
                  <a:pt x="22" y="1"/>
                </a:lnTo>
                <a:lnTo>
                  <a:pt x="25" y="2"/>
                </a:lnTo>
                <a:lnTo>
                  <a:pt x="31" y="5"/>
                </a:lnTo>
                <a:lnTo>
                  <a:pt x="35" y="11"/>
                </a:lnTo>
                <a:lnTo>
                  <a:pt x="35" y="14"/>
                </a:lnTo>
                <a:lnTo>
                  <a:pt x="37" y="18"/>
                </a:lnTo>
                <a:lnTo>
                  <a:pt x="37" y="1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2" name="Freeform 13">
            <a:extLst>
              <a:ext uri="{FF2B5EF4-FFF2-40B4-BE49-F238E27FC236}">
                <a16:creationId xmlns:a16="http://schemas.microsoft.com/office/drawing/2014/main" id="{A56B6ACC-7454-4CD7-B0A1-911B6E90AE7E}"/>
              </a:ext>
            </a:extLst>
          </p:cNvPr>
          <p:cNvSpPr>
            <a:spLocks/>
          </p:cNvSpPr>
          <p:nvPr userDrawn="1"/>
        </p:nvSpPr>
        <p:spPr bwMode="auto">
          <a:xfrm>
            <a:off x="6406593" y="2404506"/>
            <a:ext cx="82550" cy="244475"/>
          </a:xfrm>
          <a:custGeom>
            <a:avLst/>
            <a:gdLst>
              <a:gd name="T0" fmla="*/ 0 w 52"/>
              <a:gd name="T1" fmla="*/ 154 h 154"/>
              <a:gd name="T2" fmla="*/ 42 w 52"/>
              <a:gd name="T3" fmla="*/ 32 h 154"/>
              <a:gd name="T4" fmla="*/ 52 w 52"/>
              <a:gd name="T5" fmla="*/ 0 h 154"/>
            </a:gdLst>
            <a:ahLst/>
            <a:cxnLst>
              <a:cxn ang="0">
                <a:pos x="T0" y="T1"/>
              </a:cxn>
              <a:cxn ang="0">
                <a:pos x="T2" y="T3"/>
              </a:cxn>
              <a:cxn ang="0">
                <a:pos x="T4" y="T5"/>
              </a:cxn>
            </a:cxnLst>
            <a:rect l="0" t="0" r="r" b="b"/>
            <a:pathLst>
              <a:path w="52" h="154">
                <a:moveTo>
                  <a:pt x="0" y="154"/>
                </a:moveTo>
                <a:lnTo>
                  <a:pt x="42" y="32"/>
                </a:lnTo>
                <a:lnTo>
                  <a:pt x="5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Freeform 14">
            <a:extLst>
              <a:ext uri="{FF2B5EF4-FFF2-40B4-BE49-F238E27FC236}">
                <a16:creationId xmlns:a16="http://schemas.microsoft.com/office/drawing/2014/main" id="{A53B5BEC-4F67-459B-95DC-DAA851955603}"/>
              </a:ext>
            </a:extLst>
          </p:cNvPr>
          <p:cNvSpPr>
            <a:spLocks/>
          </p:cNvSpPr>
          <p:nvPr userDrawn="1"/>
        </p:nvSpPr>
        <p:spPr bwMode="auto">
          <a:xfrm>
            <a:off x="6498668" y="2341006"/>
            <a:ext cx="12700" cy="41275"/>
          </a:xfrm>
          <a:custGeom>
            <a:avLst/>
            <a:gdLst>
              <a:gd name="T0" fmla="*/ 0 w 8"/>
              <a:gd name="T1" fmla="*/ 26 h 26"/>
              <a:gd name="T2" fmla="*/ 0 w 8"/>
              <a:gd name="T3" fmla="*/ 26 h 26"/>
              <a:gd name="T4" fmla="*/ 8 w 8"/>
              <a:gd name="T5" fmla="*/ 0 h 26"/>
              <a:gd name="T6" fmla="*/ 8 w 8"/>
              <a:gd name="T7" fmla="*/ 0 h 26"/>
            </a:gdLst>
            <a:ahLst/>
            <a:cxnLst>
              <a:cxn ang="0">
                <a:pos x="T0" y="T1"/>
              </a:cxn>
              <a:cxn ang="0">
                <a:pos x="T2" y="T3"/>
              </a:cxn>
              <a:cxn ang="0">
                <a:pos x="T4" y="T5"/>
              </a:cxn>
              <a:cxn ang="0">
                <a:pos x="T6" y="T7"/>
              </a:cxn>
            </a:cxnLst>
            <a:rect l="0" t="0" r="r" b="b"/>
            <a:pathLst>
              <a:path w="8" h="26">
                <a:moveTo>
                  <a:pt x="0" y="26"/>
                </a:moveTo>
                <a:lnTo>
                  <a:pt x="0" y="26"/>
                </a:lnTo>
                <a:lnTo>
                  <a:pt x="8" y="0"/>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4" name="Freeform 15">
            <a:extLst>
              <a:ext uri="{FF2B5EF4-FFF2-40B4-BE49-F238E27FC236}">
                <a16:creationId xmlns:a16="http://schemas.microsoft.com/office/drawing/2014/main" id="{2368E398-C10E-4DAA-9C6C-A98876D83D18}"/>
              </a:ext>
            </a:extLst>
          </p:cNvPr>
          <p:cNvSpPr>
            <a:spLocks/>
          </p:cNvSpPr>
          <p:nvPr userDrawn="1"/>
        </p:nvSpPr>
        <p:spPr bwMode="auto">
          <a:xfrm>
            <a:off x="6444693" y="2415619"/>
            <a:ext cx="76200" cy="244475"/>
          </a:xfrm>
          <a:custGeom>
            <a:avLst/>
            <a:gdLst>
              <a:gd name="T0" fmla="*/ 0 w 48"/>
              <a:gd name="T1" fmla="*/ 154 h 154"/>
              <a:gd name="T2" fmla="*/ 35 w 48"/>
              <a:gd name="T3" fmla="*/ 42 h 154"/>
              <a:gd name="T4" fmla="*/ 48 w 48"/>
              <a:gd name="T5" fmla="*/ 0 h 154"/>
            </a:gdLst>
            <a:ahLst/>
            <a:cxnLst>
              <a:cxn ang="0">
                <a:pos x="T0" y="T1"/>
              </a:cxn>
              <a:cxn ang="0">
                <a:pos x="T2" y="T3"/>
              </a:cxn>
              <a:cxn ang="0">
                <a:pos x="T4" y="T5"/>
              </a:cxn>
            </a:cxnLst>
            <a:rect l="0" t="0" r="r" b="b"/>
            <a:pathLst>
              <a:path w="48" h="154">
                <a:moveTo>
                  <a:pt x="0" y="154"/>
                </a:moveTo>
                <a:lnTo>
                  <a:pt x="35" y="42"/>
                </a:lnTo>
                <a:lnTo>
                  <a:pt x="4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5" name="Line 16">
            <a:extLst>
              <a:ext uri="{FF2B5EF4-FFF2-40B4-BE49-F238E27FC236}">
                <a16:creationId xmlns:a16="http://schemas.microsoft.com/office/drawing/2014/main" id="{1910C7CC-2434-4E6D-B408-72EB67AB9F37}"/>
              </a:ext>
            </a:extLst>
          </p:cNvPr>
          <p:cNvSpPr>
            <a:spLocks noChangeShapeType="1"/>
          </p:cNvSpPr>
          <p:nvPr userDrawn="1"/>
        </p:nvSpPr>
        <p:spPr bwMode="auto">
          <a:xfrm flipH="1">
            <a:off x="6528831" y="2347356"/>
            <a:ext cx="14287" cy="444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6" name="Freeform 17">
            <a:extLst>
              <a:ext uri="{FF2B5EF4-FFF2-40B4-BE49-F238E27FC236}">
                <a16:creationId xmlns:a16="http://schemas.microsoft.com/office/drawing/2014/main" id="{C34A5C05-3B93-465F-9374-4E641E475859}"/>
              </a:ext>
            </a:extLst>
          </p:cNvPr>
          <p:cNvSpPr>
            <a:spLocks/>
          </p:cNvSpPr>
          <p:nvPr userDrawn="1"/>
        </p:nvSpPr>
        <p:spPr bwMode="auto">
          <a:xfrm>
            <a:off x="6500256" y="2282269"/>
            <a:ext cx="68262" cy="65088"/>
          </a:xfrm>
          <a:custGeom>
            <a:avLst/>
            <a:gdLst>
              <a:gd name="T0" fmla="*/ 7 w 43"/>
              <a:gd name="T1" fmla="*/ 37 h 41"/>
              <a:gd name="T2" fmla="*/ 7 w 43"/>
              <a:gd name="T3" fmla="*/ 37 h 41"/>
              <a:gd name="T4" fmla="*/ 7 w 43"/>
              <a:gd name="T5" fmla="*/ 37 h 41"/>
              <a:gd name="T6" fmla="*/ 4 w 43"/>
              <a:gd name="T7" fmla="*/ 33 h 41"/>
              <a:gd name="T8" fmla="*/ 2 w 43"/>
              <a:gd name="T9" fmla="*/ 30 h 41"/>
              <a:gd name="T10" fmla="*/ 1 w 43"/>
              <a:gd name="T11" fmla="*/ 25 h 41"/>
              <a:gd name="T12" fmla="*/ 0 w 43"/>
              <a:gd name="T13" fmla="*/ 21 h 41"/>
              <a:gd name="T14" fmla="*/ 0 w 43"/>
              <a:gd name="T15" fmla="*/ 21 h 41"/>
              <a:gd name="T16" fmla="*/ 1 w 43"/>
              <a:gd name="T17" fmla="*/ 17 h 41"/>
              <a:gd name="T18" fmla="*/ 2 w 43"/>
              <a:gd name="T19" fmla="*/ 13 h 41"/>
              <a:gd name="T20" fmla="*/ 4 w 43"/>
              <a:gd name="T21" fmla="*/ 9 h 41"/>
              <a:gd name="T22" fmla="*/ 7 w 43"/>
              <a:gd name="T23" fmla="*/ 6 h 41"/>
              <a:gd name="T24" fmla="*/ 10 w 43"/>
              <a:gd name="T25" fmla="*/ 4 h 41"/>
              <a:gd name="T26" fmla="*/ 13 w 43"/>
              <a:gd name="T27" fmla="*/ 2 h 41"/>
              <a:gd name="T28" fmla="*/ 17 w 43"/>
              <a:gd name="T29" fmla="*/ 0 h 41"/>
              <a:gd name="T30" fmla="*/ 21 w 43"/>
              <a:gd name="T31" fmla="*/ 0 h 41"/>
              <a:gd name="T32" fmla="*/ 21 w 43"/>
              <a:gd name="T33" fmla="*/ 0 h 41"/>
              <a:gd name="T34" fmla="*/ 26 w 43"/>
              <a:gd name="T35" fmla="*/ 0 h 41"/>
              <a:gd name="T36" fmla="*/ 29 w 43"/>
              <a:gd name="T37" fmla="*/ 2 h 41"/>
              <a:gd name="T38" fmla="*/ 34 w 43"/>
              <a:gd name="T39" fmla="*/ 4 h 41"/>
              <a:gd name="T40" fmla="*/ 36 w 43"/>
              <a:gd name="T41" fmla="*/ 6 h 41"/>
              <a:gd name="T42" fmla="*/ 39 w 43"/>
              <a:gd name="T43" fmla="*/ 9 h 41"/>
              <a:gd name="T44" fmla="*/ 41 w 43"/>
              <a:gd name="T45" fmla="*/ 13 h 41"/>
              <a:gd name="T46" fmla="*/ 42 w 43"/>
              <a:gd name="T47" fmla="*/ 17 h 41"/>
              <a:gd name="T48" fmla="*/ 43 w 43"/>
              <a:gd name="T49" fmla="*/ 21 h 41"/>
              <a:gd name="T50" fmla="*/ 43 w 43"/>
              <a:gd name="T51" fmla="*/ 21 h 41"/>
              <a:gd name="T52" fmla="*/ 42 w 43"/>
              <a:gd name="T53" fmla="*/ 28 h 41"/>
              <a:gd name="T54" fmla="*/ 38 w 43"/>
              <a:gd name="T55" fmla="*/ 34 h 41"/>
              <a:gd name="T56" fmla="*/ 33 w 43"/>
              <a:gd name="T57" fmla="*/ 39 h 41"/>
              <a:gd name="T58" fmla="*/ 27 w 43"/>
              <a:gd name="T5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1">
                <a:moveTo>
                  <a:pt x="7" y="37"/>
                </a:moveTo>
                <a:lnTo>
                  <a:pt x="7" y="37"/>
                </a:lnTo>
                <a:lnTo>
                  <a:pt x="7" y="37"/>
                </a:lnTo>
                <a:lnTo>
                  <a:pt x="4" y="33"/>
                </a:lnTo>
                <a:lnTo>
                  <a:pt x="2" y="30"/>
                </a:lnTo>
                <a:lnTo>
                  <a:pt x="1" y="25"/>
                </a:lnTo>
                <a:lnTo>
                  <a:pt x="0" y="21"/>
                </a:lnTo>
                <a:lnTo>
                  <a:pt x="0" y="21"/>
                </a:lnTo>
                <a:lnTo>
                  <a:pt x="1" y="17"/>
                </a:lnTo>
                <a:lnTo>
                  <a:pt x="2" y="13"/>
                </a:lnTo>
                <a:lnTo>
                  <a:pt x="4" y="9"/>
                </a:lnTo>
                <a:lnTo>
                  <a:pt x="7" y="6"/>
                </a:lnTo>
                <a:lnTo>
                  <a:pt x="10" y="4"/>
                </a:lnTo>
                <a:lnTo>
                  <a:pt x="13" y="2"/>
                </a:lnTo>
                <a:lnTo>
                  <a:pt x="17" y="0"/>
                </a:lnTo>
                <a:lnTo>
                  <a:pt x="21" y="0"/>
                </a:lnTo>
                <a:lnTo>
                  <a:pt x="21" y="0"/>
                </a:lnTo>
                <a:lnTo>
                  <a:pt x="26" y="0"/>
                </a:lnTo>
                <a:lnTo>
                  <a:pt x="29" y="2"/>
                </a:lnTo>
                <a:lnTo>
                  <a:pt x="34" y="4"/>
                </a:lnTo>
                <a:lnTo>
                  <a:pt x="36" y="6"/>
                </a:lnTo>
                <a:lnTo>
                  <a:pt x="39" y="9"/>
                </a:lnTo>
                <a:lnTo>
                  <a:pt x="41" y="13"/>
                </a:lnTo>
                <a:lnTo>
                  <a:pt x="42" y="17"/>
                </a:lnTo>
                <a:lnTo>
                  <a:pt x="43" y="21"/>
                </a:lnTo>
                <a:lnTo>
                  <a:pt x="43" y="21"/>
                </a:lnTo>
                <a:lnTo>
                  <a:pt x="42" y="28"/>
                </a:lnTo>
                <a:lnTo>
                  <a:pt x="38" y="34"/>
                </a:lnTo>
                <a:lnTo>
                  <a:pt x="33" y="39"/>
                </a:lnTo>
                <a:lnTo>
                  <a:pt x="27" y="4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7" name="Freeform 18">
            <a:extLst>
              <a:ext uri="{FF2B5EF4-FFF2-40B4-BE49-F238E27FC236}">
                <a16:creationId xmlns:a16="http://schemas.microsoft.com/office/drawing/2014/main" id="{5E9592D4-69CF-422A-88A4-DC750F13BBF1}"/>
              </a:ext>
            </a:extLst>
          </p:cNvPr>
          <p:cNvSpPr>
            <a:spLocks/>
          </p:cNvSpPr>
          <p:nvPr userDrawn="1"/>
        </p:nvSpPr>
        <p:spPr bwMode="auto">
          <a:xfrm>
            <a:off x="6339918" y="2648981"/>
            <a:ext cx="131762" cy="130175"/>
          </a:xfrm>
          <a:custGeom>
            <a:avLst/>
            <a:gdLst>
              <a:gd name="T0" fmla="*/ 66 w 83"/>
              <a:gd name="T1" fmla="*/ 7 h 82"/>
              <a:gd name="T2" fmla="*/ 66 w 83"/>
              <a:gd name="T3" fmla="*/ 7 h 82"/>
              <a:gd name="T4" fmla="*/ 73 w 83"/>
              <a:gd name="T5" fmla="*/ 13 h 82"/>
              <a:gd name="T6" fmla="*/ 78 w 83"/>
              <a:gd name="T7" fmla="*/ 21 h 82"/>
              <a:gd name="T8" fmla="*/ 82 w 83"/>
              <a:gd name="T9" fmla="*/ 30 h 82"/>
              <a:gd name="T10" fmla="*/ 83 w 83"/>
              <a:gd name="T11" fmla="*/ 40 h 82"/>
              <a:gd name="T12" fmla="*/ 83 w 83"/>
              <a:gd name="T13" fmla="*/ 40 h 82"/>
              <a:gd name="T14" fmla="*/ 83 w 83"/>
              <a:gd name="T15" fmla="*/ 49 h 82"/>
              <a:gd name="T16" fmla="*/ 81 w 83"/>
              <a:gd name="T17" fmla="*/ 57 h 82"/>
              <a:gd name="T18" fmla="*/ 76 w 83"/>
              <a:gd name="T19" fmla="*/ 64 h 82"/>
              <a:gd name="T20" fmla="*/ 72 w 83"/>
              <a:gd name="T21" fmla="*/ 70 h 82"/>
              <a:gd name="T22" fmla="*/ 65 w 83"/>
              <a:gd name="T23" fmla="*/ 75 h 82"/>
              <a:gd name="T24" fmla="*/ 58 w 83"/>
              <a:gd name="T25" fmla="*/ 79 h 82"/>
              <a:gd name="T26" fmla="*/ 50 w 83"/>
              <a:gd name="T27" fmla="*/ 81 h 82"/>
              <a:gd name="T28" fmla="*/ 42 w 83"/>
              <a:gd name="T29" fmla="*/ 82 h 82"/>
              <a:gd name="T30" fmla="*/ 42 w 83"/>
              <a:gd name="T31" fmla="*/ 82 h 82"/>
              <a:gd name="T32" fmla="*/ 33 w 83"/>
              <a:gd name="T33" fmla="*/ 81 h 82"/>
              <a:gd name="T34" fmla="*/ 25 w 83"/>
              <a:gd name="T35" fmla="*/ 79 h 82"/>
              <a:gd name="T36" fmla="*/ 18 w 83"/>
              <a:gd name="T37" fmla="*/ 75 h 82"/>
              <a:gd name="T38" fmla="*/ 13 w 83"/>
              <a:gd name="T39" fmla="*/ 70 h 82"/>
              <a:gd name="T40" fmla="*/ 7 w 83"/>
              <a:gd name="T41" fmla="*/ 64 h 82"/>
              <a:gd name="T42" fmla="*/ 4 w 83"/>
              <a:gd name="T43" fmla="*/ 57 h 82"/>
              <a:gd name="T44" fmla="*/ 2 w 83"/>
              <a:gd name="T45" fmla="*/ 49 h 82"/>
              <a:gd name="T46" fmla="*/ 0 w 83"/>
              <a:gd name="T47" fmla="*/ 40 h 82"/>
              <a:gd name="T48" fmla="*/ 0 w 83"/>
              <a:gd name="T49" fmla="*/ 40 h 82"/>
              <a:gd name="T50" fmla="*/ 2 w 83"/>
              <a:gd name="T51" fmla="*/ 33 h 82"/>
              <a:gd name="T52" fmla="*/ 4 w 83"/>
              <a:gd name="T53" fmla="*/ 25 h 82"/>
              <a:gd name="T54" fmla="*/ 7 w 83"/>
              <a:gd name="T55" fmla="*/ 18 h 82"/>
              <a:gd name="T56" fmla="*/ 13 w 83"/>
              <a:gd name="T57" fmla="*/ 11 h 82"/>
              <a:gd name="T58" fmla="*/ 18 w 83"/>
              <a:gd name="T59" fmla="*/ 7 h 82"/>
              <a:gd name="T60" fmla="*/ 25 w 83"/>
              <a:gd name="T61" fmla="*/ 3 h 82"/>
              <a:gd name="T62" fmla="*/ 33 w 83"/>
              <a:gd name="T63" fmla="*/ 0 h 82"/>
              <a:gd name="T64" fmla="*/ 42 w 83"/>
              <a:gd name="T65" fmla="*/ 0 h 82"/>
              <a:gd name="T66" fmla="*/ 42 w 83"/>
              <a:gd name="T67" fmla="*/ 0 h 82"/>
              <a:gd name="T68" fmla="*/ 42 w 8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82">
                <a:moveTo>
                  <a:pt x="66" y="7"/>
                </a:moveTo>
                <a:lnTo>
                  <a:pt x="66" y="7"/>
                </a:lnTo>
                <a:lnTo>
                  <a:pt x="73" y="13"/>
                </a:lnTo>
                <a:lnTo>
                  <a:pt x="78" y="21"/>
                </a:lnTo>
                <a:lnTo>
                  <a:pt x="82" y="30"/>
                </a:lnTo>
                <a:lnTo>
                  <a:pt x="83" y="40"/>
                </a:lnTo>
                <a:lnTo>
                  <a:pt x="83" y="40"/>
                </a:lnTo>
                <a:lnTo>
                  <a:pt x="83" y="49"/>
                </a:lnTo>
                <a:lnTo>
                  <a:pt x="81" y="57"/>
                </a:lnTo>
                <a:lnTo>
                  <a:pt x="76" y="64"/>
                </a:lnTo>
                <a:lnTo>
                  <a:pt x="72" y="70"/>
                </a:lnTo>
                <a:lnTo>
                  <a:pt x="65" y="75"/>
                </a:lnTo>
                <a:lnTo>
                  <a:pt x="58" y="79"/>
                </a:lnTo>
                <a:lnTo>
                  <a:pt x="50" y="81"/>
                </a:lnTo>
                <a:lnTo>
                  <a:pt x="42" y="82"/>
                </a:lnTo>
                <a:lnTo>
                  <a:pt x="42" y="82"/>
                </a:lnTo>
                <a:lnTo>
                  <a:pt x="33" y="81"/>
                </a:lnTo>
                <a:lnTo>
                  <a:pt x="25" y="79"/>
                </a:lnTo>
                <a:lnTo>
                  <a:pt x="18" y="75"/>
                </a:lnTo>
                <a:lnTo>
                  <a:pt x="13" y="70"/>
                </a:lnTo>
                <a:lnTo>
                  <a:pt x="7" y="64"/>
                </a:lnTo>
                <a:lnTo>
                  <a:pt x="4" y="57"/>
                </a:lnTo>
                <a:lnTo>
                  <a:pt x="2" y="49"/>
                </a:lnTo>
                <a:lnTo>
                  <a:pt x="0" y="40"/>
                </a:lnTo>
                <a:lnTo>
                  <a:pt x="0" y="40"/>
                </a:lnTo>
                <a:lnTo>
                  <a:pt x="2" y="33"/>
                </a:lnTo>
                <a:lnTo>
                  <a:pt x="4" y="25"/>
                </a:lnTo>
                <a:lnTo>
                  <a:pt x="7" y="18"/>
                </a:lnTo>
                <a:lnTo>
                  <a:pt x="13" y="11"/>
                </a:lnTo>
                <a:lnTo>
                  <a:pt x="18" y="7"/>
                </a:lnTo>
                <a:lnTo>
                  <a:pt x="25" y="3"/>
                </a:lnTo>
                <a:lnTo>
                  <a:pt x="33" y="0"/>
                </a:lnTo>
                <a:lnTo>
                  <a:pt x="42" y="0"/>
                </a:lnTo>
                <a:lnTo>
                  <a:pt x="42" y="0"/>
                </a:lnTo>
                <a:lnTo>
                  <a:pt x="4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8" name="Freeform 19">
            <a:extLst>
              <a:ext uri="{FF2B5EF4-FFF2-40B4-BE49-F238E27FC236}">
                <a16:creationId xmlns:a16="http://schemas.microsoft.com/office/drawing/2014/main" id="{2E4D637C-E1B0-4122-BAF9-E00C15D4D571}"/>
              </a:ext>
            </a:extLst>
          </p:cNvPr>
          <p:cNvSpPr>
            <a:spLocks/>
          </p:cNvSpPr>
          <p:nvPr userDrawn="1"/>
        </p:nvSpPr>
        <p:spPr bwMode="auto">
          <a:xfrm>
            <a:off x="6792356" y="2691844"/>
            <a:ext cx="69850" cy="152400"/>
          </a:xfrm>
          <a:custGeom>
            <a:avLst/>
            <a:gdLst>
              <a:gd name="T0" fmla="*/ 44 w 44"/>
              <a:gd name="T1" fmla="*/ 0 h 96"/>
              <a:gd name="T2" fmla="*/ 44 w 44"/>
              <a:gd name="T3" fmla="*/ 0 h 96"/>
              <a:gd name="T4" fmla="*/ 36 w 44"/>
              <a:gd name="T5" fmla="*/ 9 h 96"/>
              <a:gd name="T6" fmla="*/ 28 w 44"/>
              <a:gd name="T7" fmla="*/ 18 h 96"/>
              <a:gd name="T8" fmla="*/ 20 w 44"/>
              <a:gd name="T9" fmla="*/ 32 h 96"/>
              <a:gd name="T10" fmla="*/ 12 w 44"/>
              <a:gd name="T11" fmla="*/ 46 h 96"/>
              <a:gd name="T12" fmla="*/ 4 w 44"/>
              <a:gd name="T13" fmla="*/ 62 h 96"/>
              <a:gd name="T14" fmla="*/ 2 w 44"/>
              <a:gd name="T15" fmla="*/ 71 h 96"/>
              <a:gd name="T16" fmla="*/ 1 w 44"/>
              <a:gd name="T17" fmla="*/ 79 h 96"/>
              <a:gd name="T18" fmla="*/ 0 w 44"/>
              <a:gd name="T19" fmla="*/ 88 h 96"/>
              <a:gd name="T20" fmla="*/ 0 w 44"/>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96">
                <a:moveTo>
                  <a:pt x="44" y="0"/>
                </a:moveTo>
                <a:lnTo>
                  <a:pt x="44" y="0"/>
                </a:lnTo>
                <a:lnTo>
                  <a:pt x="36" y="9"/>
                </a:lnTo>
                <a:lnTo>
                  <a:pt x="28" y="18"/>
                </a:lnTo>
                <a:lnTo>
                  <a:pt x="20" y="32"/>
                </a:lnTo>
                <a:lnTo>
                  <a:pt x="12" y="46"/>
                </a:lnTo>
                <a:lnTo>
                  <a:pt x="4" y="62"/>
                </a:lnTo>
                <a:lnTo>
                  <a:pt x="2" y="71"/>
                </a:lnTo>
                <a:lnTo>
                  <a:pt x="1" y="79"/>
                </a:lnTo>
                <a:lnTo>
                  <a:pt x="0" y="88"/>
                </a:lnTo>
                <a:lnTo>
                  <a:pt x="0" y="9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9" name="Freeform 20">
            <a:extLst>
              <a:ext uri="{FF2B5EF4-FFF2-40B4-BE49-F238E27FC236}">
                <a16:creationId xmlns:a16="http://schemas.microsoft.com/office/drawing/2014/main" id="{A91D9FD9-D41C-4FD2-8DB6-CB0AE59DC033}"/>
              </a:ext>
            </a:extLst>
          </p:cNvPr>
          <p:cNvSpPr>
            <a:spLocks/>
          </p:cNvSpPr>
          <p:nvPr userDrawn="1"/>
        </p:nvSpPr>
        <p:spPr bwMode="auto">
          <a:xfrm>
            <a:off x="6298643" y="2853769"/>
            <a:ext cx="541337" cy="57150"/>
          </a:xfrm>
          <a:custGeom>
            <a:avLst/>
            <a:gdLst>
              <a:gd name="T0" fmla="*/ 341 w 341"/>
              <a:gd name="T1" fmla="*/ 18 h 36"/>
              <a:gd name="T2" fmla="*/ 341 w 341"/>
              <a:gd name="T3" fmla="*/ 18 h 36"/>
              <a:gd name="T4" fmla="*/ 340 w 341"/>
              <a:gd name="T5" fmla="*/ 22 h 36"/>
              <a:gd name="T6" fmla="*/ 340 w 341"/>
              <a:gd name="T7" fmla="*/ 25 h 36"/>
              <a:gd name="T8" fmla="*/ 336 w 341"/>
              <a:gd name="T9" fmla="*/ 31 h 36"/>
              <a:gd name="T10" fmla="*/ 330 w 341"/>
              <a:gd name="T11" fmla="*/ 35 h 36"/>
              <a:gd name="T12" fmla="*/ 327 w 341"/>
              <a:gd name="T13" fmla="*/ 36 h 36"/>
              <a:gd name="T14" fmla="*/ 323 w 341"/>
              <a:gd name="T15" fmla="*/ 36 h 36"/>
              <a:gd name="T16" fmla="*/ 19 w 341"/>
              <a:gd name="T17" fmla="*/ 36 h 36"/>
              <a:gd name="T18" fmla="*/ 19 w 341"/>
              <a:gd name="T19" fmla="*/ 36 h 36"/>
              <a:gd name="T20" fmla="*/ 15 w 341"/>
              <a:gd name="T21" fmla="*/ 36 h 36"/>
              <a:gd name="T22" fmla="*/ 12 w 341"/>
              <a:gd name="T23" fmla="*/ 35 h 36"/>
              <a:gd name="T24" fmla="*/ 6 w 341"/>
              <a:gd name="T25" fmla="*/ 31 h 36"/>
              <a:gd name="T26" fmla="*/ 3 w 341"/>
              <a:gd name="T27" fmla="*/ 25 h 36"/>
              <a:gd name="T28" fmla="*/ 2 w 341"/>
              <a:gd name="T29" fmla="*/ 22 h 36"/>
              <a:gd name="T30" fmla="*/ 0 w 341"/>
              <a:gd name="T31" fmla="*/ 18 h 36"/>
              <a:gd name="T32" fmla="*/ 0 w 341"/>
              <a:gd name="T33" fmla="*/ 18 h 36"/>
              <a:gd name="T34" fmla="*/ 0 w 341"/>
              <a:gd name="T35" fmla="*/ 18 h 36"/>
              <a:gd name="T36" fmla="*/ 2 w 341"/>
              <a:gd name="T37" fmla="*/ 14 h 36"/>
              <a:gd name="T38" fmla="*/ 3 w 341"/>
              <a:gd name="T39" fmla="*/ 11 h 36"/>
              <a:gd name="T40" fmla="*/ 6 w 341"/>
              <a:gd name="T41" fmla="*/ 5 h 36"/>
              <a:gd name="T42" fmla="*/ 12 w 341"/>
              <a:gd name="T43" fmla="*/ 2 h 36"/>
              <a:gd name="T44" fmla="*/ 15 w 341"/>
              <a:gd name="T45" fmla="*/ 1 h 36"/>
              <a:gd name="T46" fmla="*/ 19 w 341"/>
              <a:gd name="T47" fmla="*/ 0 h 36"/>
              <a:gd name="T48" fmla="*/ 323 w 341"/>
              <a:gd name="T49" fmla="*/ 0 h 36"/>
              <a:gd name="T50" fmla="*/ 323 w 341"/>
              <a:gd name="T51" fmla="*/ 0 h 36"/>
              <a:gd name="T52" fmla="*/ 327 w 341"/>
              <a:gd name="T53" fmla="*/ 1 h 36"/>
              <a:gd name="T54" fmla="*/ 330 w 341"/>
              <a:gd name="T55" fmla="*/ 2 h 36"/>
              <a:gd name="T56" fmla="*/ 336 w 341"/>
              <a:gd name="T57" fmla="*/ 5 h 36"/>
              <a:gd name="T58" fmla="*/ 340 w 341"/>
              <a:gd name="T59" fmla="*/ 11 h 36"/>
              <a:gd name="T60" fmla="*/ 340 w 341"/>
              <a:gd name="T61" fmla="*/ 14 h 36"/>
              <a:gd name="T62" fmla="*/ 341 w 341"/>
              <a:gd name="T63" fmla="*/ 18 h 36"/>
              <a:gd name="T64" fmla="*/ 341 w 341"/>
              <a:gd name="T6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36">
                <a:moveTo>
                  <a:pt x="341" y="18"/>
                </a:moveTo>
                <a:lnTo>
                  <a:pt x="341" y="18"/>
                </a:lnTo>
                <a:lnTo>
                  <a:pt x="340" y="22"/>
                </a:lnTo>
                <a:lnTo>
                  <a:pt x="340" y="25"/>
                </a:lnTo>
                <a:lnTo>
                  <a:pt x="336" y="31"/>
                </a:lnTo>
                <a:lnTo>
                  <a:pt x="330" y="35"/>
                </a:lnTo>
                <a:lnTo>
                  <a:pt x="327" y="36"/>
                </a:lnTo>
                <a:lnTo>
                  <a:pt x="323" y="36"/>
                </a:lnTo>
                <a:lnTo>
                  <a:pt x="19" y="36"/>
                </a:lnTo>
                <a:lnTo>
                  <a:pt x="19" y="36"/>
                </a:lnTo>
                <a:lnTo>
                  <a:pt x="15" y="36"/>
                </a:lnTo>
                <a:lnTo>
                  <a:pt x="12" y="35"/>
                </a:lnTo>
                <a:lnTo>
                  <a:pt x="6" y="31"/>
                </a:lnTo>
                <a:lnTo>
                  <a:pt x="3" y="25"/>
                </a:lnTo>
                <a:lnTo>
                  <a:pt x="2" y="22"/>
                </a:lnTo>
                <a:lnTo>
                  <a:pt x="0" y="18"/>
                </a:lnTo>
                <a:lnTo>
                  <a:pt x="0" y="18"/>
                </a:lnTo>
                <a:lnTo>
                  <a:pt x="0" y="18"/>
                </a:lnTo>
                <a:lnTo>
                  <a:pt x="2" y="14"/>
                </a:lnTo>
                <a:lnTo>
                  <a:pt x="3" y="11"/>
                </a:lnTo>
                <a:lnTo>
                  <a:pt x="6" y="5"/>
                </a:lnTo>
                <a:lnTo>
                  <a:pt x="12" y="2"/>
                </a:lnTo>
                <a:lnTo>
                  <a:pt x="15" y="1"/>
                </a:lnTo>
                <a:lnTo>
                  <a:pt x="19" y="0"/>
                </a:lnTo>
                <a:lnTo>
                  <a:pt x="323" y="0"/>
                </a:lnTo>
                <a:lnTo>
                  <a:pt x="323" y="0"/>
                </a:lnTo>
                <a:lnTo>
                  <a:pt x="327" y="1"/>
                </a:lnTo>
                <a:lnTo>
                  <a:pt x="330" y="2"/>
                </a:lnTo>
                <a:lnTo>
                  <a:pt x="336" y="5"/>
                </a:lnTo>
                <a:lnTo>
                  <a:pt x="340" y="11"/>
                </a:lnTo>
                <a:lnTo>
                  <a:pt x="340" y="14"/>
                </a:lnTo>
                <a:lnTo>
                  <a:pt x="341" y="18"/>
                </a:lnTo>
                <a:lnTo>
                  <a:pt x="341" y="1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0" name="Freeform 21">
            <a:extLst>
              <a:ext uri="{FF2B5EF4-FFF2-40B4-BE49-F238E27FC236}">
                <a16:creationId xmlns:a16="http://schemas.microsoft.com/office/drawing/2014/main" id="{CC374F1D-54D9-4F13-84C8-E293A653AE42}"/>
              </a:ext>
            </a:extLst>
          </p:cNvPr>
          <p:cNvSpPr>
            <a:spLocks/>
          </p:cNvSpPr>
          <p:nvPr userDrawn="1"/>
        </p:nvSpPr>
        <p:spPr bwMode="auto">
          <a:xfrm>
            <a:off x="6127193" y="2923619"/>
            <a:ext cx="169862" cy="436563"/>
          </a:xfrm>
          <a:custGeom>
            <a:avLst/>
            <a:gdLst>
              <a:gd name="T0" fmla="*/ 107 w 107"/>
              <a:gd name="T1" fmla="*/ 0 h 275"/>
              <a:gd name="T2" fmla="*/ 107 w 107"/>
              <a:gd name="T3" fmla="*/ 0 h 275"/>
              <a:gd name="T4" fmla="*/ 103 w 107"/>
              <a:gd name="T5" fmla="*/ 4 h 275"/>
              <a:gd name="T6" fmla="*/ 90 w 107"/>
              <a:gd name="T7" fmla="*/ 20 h 275"/>
              <a:gd name="T8" fmla="*/ 73 w 107"/>
              <a:gd name="T9" fmla="*/ 44 h 275"/>
              <a:gd name="T10" fmla="*/ 64 w 107"/>
              <a:gd name="T11" fmla="*/ 58 h 275"/>
              <a:gd name="T12" fmla="*/ 54 w 107"/>
              <a:gd name="T13" fmla="*/ 75 h 275"/>
              <a:gd name="T14" fmla="*/ 44 w 107"/>
              <a:gd name="T15" fmla="*/ 94 h 275"/>
              <a:gd name="T16" fmla="*/ 34 w 107"/>
              <a:gd name="T17" fmla="*/ 115 h 275"/>
              <a:gd name="T18" fmla="*/ 25 w 107"/>
              <a:gd name="T19" fmla="*/ 137 h 275"/>
              <a:gd name="T20" fmla="*/ 17 w 107"/>
              <a:gd name="T21" fmla="*/ 162 h 275"/>
              <a:gd name="T22" fmla="*/ 10 w 107"/>
              <a:gd name="T23" fmla="*/ 188 h 275"/>
              <a:gd name="T24" fmla="*/ 6 w 107"/>
              <a:gd name="T25" fmla="*/ 215 h 275"/>
              <a:gd name="T26" fmla="*/ 2 w 107"/>
              <a:gd name="T27" fmla="*/ 245 h 275"/>
              <a:gd name="T28" fmla="*/ 0 w 107"/>
              <a:gd name="T2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275">
                <a:moveTo>
                  <a:pt x="107" y="0"/>
                </a:moveTo>
                <a:lnTo>
                  <a:pt x="107" y="0"/>
                </a:lnTo>
                <a:lnTo>
                  <a:pt x="103" y="4"/>
                </a:lnTo>
                <a:lnTo>
                  <a:pt x="90" y="20"/>
                </a:lnTo>
                <a:lnTo>
                  <a:pt x="73" y="44"/>
                </a:lnTo>
                <a:lnTo>
                  <a:pt x="64" y="58"/>
                </a:lnTo>
                <a:lnTo>
                  <a:pt x="54" y="75"/>
                </a:lnTo>
                <a:lnTo>
                  <a:pt x="44" y="94"/>
                </a:lnTo>
                <a:lnTo>
                  <a:pt x="34" y="115"/>
                </a:lnTo>
                <a:lnTo>
                  <a:pt x="25" y="137"/>
                </a:lnTo>
                <a:lnTo>
                  <a:pt x="17" y="162"/>
                </a:lnTo>
                <a:lnTo>
                  <a:pt x="10" y="188"/>
                </a:lnTo>
                <a:lnTo>
                  <a:pt x="6" y="215"/>
                </a:lnTo>
                <a:lnTo>
                  <a:pt x="2" y="245"/>
                </a:lnTo>
                <a:lnTo>
                  <a:pt x="0" y="27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1" name="Freeform 22">
            <a:extLst>
              <a:ext uri="{FF2B5EF4-FFF2-40B4-BE49-F238E27FC236}">
                <a16:creationId xmlns:a16="http://schemas.microsoft.com/office/drawing/2014/main" id="{0FEDCD90-6D03-4F98-886F-D532727CAEF9}"/>
              </a:ext>
            </a:extLst>
          </p:cNvPr>
          <p:cNvSpPr>
            <a:spLocks/>
          </p:cNvSpPr>
          <p:nvPr userDrawn="1"/>
        </p:nvSpPr>
        <p:spPr bwMode="auto">
          <a:xfrm>
            <a:off x="6878081" y="2909331"/>
            <a:ext cx="288925" cy="465138"/>
          </a:xfrm>
          <a:custGeom>
            <a:avLst/>
            <a:gdLst>
              <a:gd name="T0" fmla="*/ 0 w 182"/>
              <a:gd name="T1" fmla="*/ 0 h 293"/>
              <a:gd name="T2" fmla="*/ 0 w 182"/>
              <a:gd name="T3" fmla="*/ 0 h 293"/>
              <a:gd name="T4" fmla="*/ 8 w 182"/>
              <a:gd name="T5" fmla="*/ 4 h 293"/>
              <a:gd name="T6" fmla="*/ 28 w 182"/>
              <a:gd name="T7" fmla="*/ 19 h 293"/>
              <a:gd name="T8" fmla="*/ 42 w 182"/>
              <a:gd name="T9" fmla="*/ 29 h 293"/>
              <a:gd name="T10" fmla="*/ 58 w 182"/>
              <a:gd name="T11" fmla="*/ 41 h 293"/>
              <a:gd name="T12" fmla="*/ 73 w 182"/>
              <a:gd name="T13" fmla="*/ 57 h 293"/>
              <a:gd name="T14" fmla="*/ 90 w 182"/>
              <a:gd name="T15" fmla="*/ 74 h 293"/>
              <a:gd name="T16" fmla="*/ 107 w 182"/>
              <a:gd name="T17" fmla="*/ 93 h 293"/>
              <a:gd name="T18" fmla="*/ 124 w 182"/>
              <a:gd name="T19" fmla="*/ 116 h 293"/>
              <a:gd name="T20" fmla="*/ 139 w 182"/>
              <a:gd name="T21" fmla="*/ 140 h 293"/>
              <a:gd name="T22" fmla="*/ 147 w 182"/>
              <a:gd name="T23" fmla="*/ 152 h 293"/>
              <a:gd name="T24" fmla="*/ 154 w 182"/>
              <a:gd name="T25" fmla="*/ 166 h 293"/>
              <a:gd name="T26" fmla="*/ 159 w 182"/>
              <a:gd name="T27" fmla="*/ 180 h 293"/>
              <a:gd name="T28" fmla="*/ 165 w 182"/>
              <a:gd name="T29" fmla="*/ 195 h 293"/>
              <a:gd name="T30" fmla="*/ 169 w 182"/>
              <a:gd name="T31" fmla="*/ 210 h 293"/>
              <a:gd name="T32" fmla="*/ 174 w 182"/>
              <a:gd name="T33" fmla="*/ 225 h 293"/>
              <a:gd name="T34" fmla="*/ 177 w 182"/>
              <a:gd name="T35" fmla="*/ 241 h 293"/>
              <a:gd name="T36" fmla="*/ 180 w 182"/>
              <a:gd name="T37" fmla="*/ 258 h 293"/>
              <a:gd name="T38" fmla="*/ 182 w 182"/>
              <a:gd name="T39" fmla="*/ 275 h 293"/>
              <a:gd name="T40" fmla="*/ 182 w 182"/>
              <a:gd name="T41"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293">
                <a:moveTo>
                  <a:pt x="0" y="0"/>
                </a:moveTo>
                <a:lnTo>
                  <a:pt x="0" y="0"/>
                </a:lnTo>
                <a:lnTo>
                  <a:pt x="8" y="4"/>
                </a:lnTo>
                <a:lnTo>
                  <a:pt x="28" y="19"/>
                </a:lnTo>
                <a:lnTo>
                  <a:pt x="42" y="29"/>
                </a:lnTo>
                <a:lnTo>
                  <a:pt x="58" y="41"/>
                </a:lnTo>
                <a:lnTo>
                  <a:pt x="73" y="57"/>
                </a:lnTo>
                <a:lnTo>
                  <a:pt x="90" y="74"/>
                </a:lnTo>
                <a:lnTo>
                  <a:pt x="107" y="93"/>
                </a:lnTo>
                <a:lnTo>
                  <a:pt x="124" y="116"/>
                </a:lnTo>
                <a:lnTo>
                  <a:pt x="139" y="140"/>
                </a:lnTo>
                <a:lnTo>
                  <a:pt x="147" y="152"/>
                </a:lnTo>
                <a:lnTo>
                  <a:pt x="154" y="166"/>
                </a:lnTo>
                <a:lnTo>
                  <a:pt x="159" y="180"/>
                </a:lnTo>
                <a:lnTo>
                  <a:pt x="165" y="195"/>
                </a:lnTo>
                <a:lnTo>
                  <a:pt x="169" y="210"/>
                </a:lnTo>
                <a:lnTo>
                  <a:pt x="174" y="225"/>
                </a:lnTo>
                <a:lnTo>
                  <a:pt x="177" y="241"/>
                </a:lnTo>
                <a:lnTo>
                  <a:pt x="180" y="258"/>
                </a:lnTo>
                <a:lnTo>
                  <a:pt x="182" y="275"/>
                </a:lnTo>
                <a:lnTo>
                  <a:pt x="182" y="29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2" name="Line 23">
            <a:extLst>
              <a:ext uri="{FF2B5EF4-FFF2-40B4-BE49-F238E27FC236}">
                <a16:creationId xmlns:a16="http://schemas.microsoft.com/office/drawing/2014/main" id="{56BA4173-0DC1-4A39-B023-25127D886444}"/>
              </a:ext>
            </a:extLst>
          </p:cNvPr>
          <p:cNvSpPr>
            <a:spLocks noChangeShapeType="1"/>
          </p:cNvSpPr>
          <p:nvPr userDrawn="1"/>
        </p:nvSpPr>
        <p:spPr bwMode="auto">
          <a:xfrm>
            <a:off x="6149418" y="3396694"/>
            <a:ext cx="52070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3" name="Freeform 26">
            <a:extLst>
              <a:ext uri="{FF2B5EF4-FFF2-40B4-BE49-F238E27FC236}">
                <a16:creationId xmlns:a16="http://schemas.microsoft.com/office/drawing/2014/main" id="{CBBABA07-9473-437A-B5A7-9E2F794BCEE6}"/>
              </a:ext>
            </a:extLst>
          </p:cNvPr>
          <p:cNvSpPr>
            <a:spLocks/>
          </p:cNvSpPr>
          <p:nvPr userDrawn="1"/>
        </p:nvSpPr>
        <p:spPr bwMode="auto">
          <a:xfrm>
            <a:off x="6482793" y="2980769"/>
            <a:ext cx="180975" cy="303213"/>
          </a:xfrm>
          <a:custGeom>
            <a:avLst/>
            <a:gdLst>
              <a:gd name="T0" fmla="*/ 0 w 114"/>
              <a:gd name="T1" fmla="*/ 0 h 191"/>
              <a:gd name="T2" fmla="*/ 0 w 114"/>
              <a:gd name="T3" fmla="*/ 0 h 191"/>
              <a:gd name="T4" fmla="*/ 4 w 114"/>
              <a:gd name="T5" fmla="*/ 1 h 191"/>
              <a:gd name="T6" fmla="*/ 18 w 114"/>
              <a:gd name="T7" fmla="*/ 4 h 191"/>
              <a:gd name="T8" fmla="*/ 26 w 114"/>
              <a:gd name="T9" fmla="*/ 8 h 191"/>
              <a:gd name="T10" fmla="*/ 36 w 114"/>
              <a:gd name="T11" fmla="*/ 12 h 191"/>
              <a:gd name="T12" fmla="*/ 46 w 114"/>
              <a:gd name="T13" fmla="*/ 19 h 191"/>
              <a:gd name="T14" fmla="*/ 56 w 114"/>
              <a:gd name="T15" fmla="*/ 28 h 191"/>
              <a:gd name="T16" fmla="*/ 67 w 114"/>
              <a:gd name="T17" fmla="*/ 38 h 191"/>
              <a:gd name="T18" fmla="*/ 77 w 114"/>
              <a:gd name="T19" fmla="*/ 51 h 191"/>
              <a:gd name="T20" fmla="*/ 88 w 114"/>
              <a:gd name="T21" fmla="*/ 66 h 191"/>
              <a:gd name="T22" fmla="*/ 96 w 114"/>
              <a:gd name="T23" fmla="*/ 84 h 191"/>
              <a:gd name="T24" fmla="*/ 103 w 114"/>
              <a:gd name="T25" fmla="*/ 106 h 191"/>
              <a:gd name="T26" fmla="*/ 109 w 114"/>
              <a:gd name="T27" fmla="*/ 131 h 191"/>
              <a:gd name="T28" fmla="*/ 112 w 114"/>
              <a:gd name="T29" fmla="*/ 159 h 191"/>
              <a:gd name="T30" fmla="*/ 114 w 114"/>
              <a:gd name="T31" fmla="*/ 175 h 191"/>
              <a:gd name="T32" fmla="*/ 114 w 114"/>
              <a:gd name="T3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91">
                <a:moveTo>
                  <a:pt x="0" y="0"/>
                </a:moveTo>
                <a:lnTo>
                  <a:pt x="0" y="0"/>
                </a:lnTo>
                <a:lnTo>
                  <a:pt x="4" y="1"/>
                </a:lnTo>
                <a:lnTo>
                  <a:pt x="18" y="4"/>
                </a:lnTo>
                <a:lnTo>
                  <a:pt x="26" y="8"/>
                </a:lnTo>
                <a:lnTo>
                  <a:pt x="36" y="12"/>
                </a:lnTo>
                <a:lnTo>
                  <a:pt x="46" y="19"/>
                </a:lnTo>
                <a:lnTo>
                  <a:pt x="56" y="28"/>
                </a:lnTo>
                <a:lnTo>
                  <a:pt x="67" y="38"/>
                </a:lnTo>
                <a:lnTo>
                  <a:pt x="77" y="51"/>
                </a:lnTo>
                <a:lnTo>
                  <a:pt x="88" y="66"/>
                </a:lnTo>
                <a:lnTo>
                  <a:pt x="96" y="84"/>
                </a:lnTo>
                <a:lnTo>
                  <a:pt x="103" y="106"/>
                </a:lnTo>
                <a:lnTo>
                  <a:pt x="109" y="131"/>
                </a:lnTo>
                <a:lnTo>
                  <a:pt x="112" y="159"/>
                </a:lnTo>
                <a:lnTo>
                  <a:pt x="114" y="175"/>
                </a:lnTo>
                <a:lnTo>
                  <a:pt x="114" y="19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4" name="Freeform 27">
            <a:extLst>
              <a:ext uri="{FF2B5EF4-FFF2-40B4-BE49-F238E27FC236}">
                <a16:creationId xmlns:a16="http://schemas.microsoft.com/office/drawing/2014/main" id="{FADAB4A0-13A5-40EE-911A-D4C544DB9B5F}"/>
              </a:ext>
            </a:extLst>
          </p:cNvPr>
          <p:cNvSpPr>
            <a:spLocks/>
          </p:cNvSpPr>
          <p:nvPr userDrawn="1"/>
        </p:nvSpPr>
        <p:spPr bwMode="auto">
          <a:xfrm>
            <a:off x="6660593" y="3322081"/>
            <a:ext cx="454025" cy="47625"/>
          </a:xfrm>
          <a:custGeom>
            <a:avLst/>
            <a:gdLst>
              <a:gd name="T0" fmla="*/ 0 w 286"/>
              <a:gd name="T1" fmla="*/ 0 h 30"/>
              <a:gd name="T2" fmla="*/ 0 w 286"/>
              <a:gd name="T3" fmla="*/ 0 h 30"/>
              <a:gd name="T4" fmla="*/ 0 w 286"/>
              <a:gd name="T5" fmla="*/ 2 h 30"/>
              <a:gd name="T6" fmla="*/ 0 w 286"/>
              <a:gd name="T7" fmla="*/ 5 h 30"/>
              <a:gd name="T8" fmla="*/ 3 w 286"/>
              <a:gd name="T9" fmla="*/ 9 h 30"/>
              <a:gd name="T10" fmla="*/ 8 w 286"/>
              <a:gd name="T11" fmla="*/ 15 h 30"/>
              <a:gd name="T12" fmla="*/ 12 w 286"/>
              <a:gd name="T13" fmla="*/ 17 h 30"/>
              <a:gd name="T14" fmla="*/ 17 w 286"/>
              <a:gd name="T15" fmla="*/ 21 h 30"/>
              <a:gd name="T16" fmla="*/ 23 w 286"/>
              <a:gd name="T17" fmla="*/ 23 h 30"/>
              <a:gd name="T18" fmla="*/ 31 w 286"/>
              <a:gd name="T19" fmla="*/ 25 h 30"/>
              <a:gd name="T20" fmla="*/ 40 w 286"/>
              <a:gd name="T21" fmla="*/ 27 h 30"/>
              <a:gd name="T22" fmla="*/ 50 w 286"/>
              <a:gd name="T23" fmla="*/ 29 h 30"/>
              <a:gd name="T24" fmla="*/ 63 w 286"/>
              <a:gd name="T25" fmla="*/ 30 h 30"/>
              <a:gd name="T26" fmla="*/ 77 w 286"/>
              <a:gd name="T27" fmla="*/ 30 h 30"/>
              <a:gd name="T28" fmla="*/ 77 w 286"/>
              <a:gd name="T29" fmla="*/ 30 h 30"/>
              <a:gd name="T30" fmla="*/ 286 w 286"/>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30">
                <a:moveTo>
                  <a:pt x="0" y="0"/>
                </a:moveTo>
                <a:lnTo>
                  <a:pt x="0" y="0"/>
                </a:lnTo>
                <a:lnTo>
                  <a:pt x="0" y="2"/>
                </a:lnTo>
                <a:lnTo>
                  <a:pt x="0" y="5"/>
                </a:lnTo>
                <a:lnTo>
                  <a:pt x="3" y="9"/>
                </a:lnTo>
                <a:lnTo>
                  <a:pt x="8" y="15"/>
                </a:lnTo>
                <a:lnTo>
                  <a:pt x="12" y="17"/>
                </a:lnTo>
                <a:lnTo>
                  <a:pt x="17" y="21"/>
                </a:lnTo>
                <a:lnTo>
                  <a:pt x="23" y="23"/>
                </a:lnTo>
                <a:lnTo>
                  <a:pt x="31" y="25"/>
                </a:lnTo>
                <a:lnTo>
                  <a:pt x="40" y="27"/>
                </a:lnTo>
                <a:lnTo>
                  <a:pt x="50" y="29"/>
                </a:lnTo>
                <a:lnTo>
                  <a:pt x="63" y="30"/>
                </a:lnTo>
                <a:lnTo>
                  <a:pt x="77" y="30"/>
                </a:lnTo>
                <a:lnTo>
                  <a:pt x="77" y="30"/>
                </a:lnTo>
                <a:lnTo>
                  <a:pt x="286" y="3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5" name="Freeform 28">
            <a:extLst>
              <a:ext uri="{FF2B5EF4-FFF2-40B4-BE49-F238E27FC236}">
                <a16:creationId xmlns:a16="http://schemas.microsoft.com/office/drawing/2014/main" id="{9875F3B6-F075-4394-B202-FA0E566E4F96}"/>
              </a:ext>
            </a:extLst>
          </p:cNvPr>
          <p:cNvSpPr>
            <a:spLocks/>
          </p:cNvSpPr>
          <p:nvPr userDrawn="1"/>
        </p:nvSpPr>
        <p:spPr bwMode="auto">
          <a:xfrm>
            <a:off x="6511368" y="2709306"/>
            <a:ext cx="273050" cy="44450"/>
          </a:xfrm>
          <a:custGeom>
            <a:avLst/>
            <a:gdLst>
              <a:gd name="T0" fmla="*/ 172 w 172"/>
              <a:gd name="T1" fmla="*/ 28 h 28"/>
              <a:gd name="T2" fmla="*/ 17 w 172"/>
              <a:gd name="T3" fmla="*/ 28 h 28"/>
              <a:gd name="T4" fmla="*/ 17 w 172"/>
              <a:gd name="T5" fmla="*/ 28 h 28"/>
              <a:gd name="T6" fmla="*/ 10 w 172"/>
              <a:gd name="T7" fmla="*/ 27 h 28"/>
              <a:gd name="T8" fmla="*/ 4 w 172"/>
              <a:gd name="T9" fmla="*/ 25 h 28"/>
              <a:gd name="T10" fmla="*/ 1 w 172"/>
              <a:gd name="T11" fmla="*/ 21 h 28"/>
              <a:gd name="T12" fmla="*/ 0 w 172"/>
              <a:gd name="T13" fmla="*/ 17 h 28"/>
              <a:gd name="T14" fmla="*/ 0 w 172"/>
              <a:gd name="T15" fmla="*/ 15 h 28"/>
              <a:gd name="T16" fmla="*/ 0 w 172"/>
              <a:gd name="T17" fmla="*/ 15 h 28"/>
              <a:gd name="T18" fmla="*/ 0 w 172"/>
              <a:gd name="T19" fmla="*/ 15 h 28"/>
              <a:gd name="T20" fmla="*/ 0 w 172"/>
              <a:gd name="T21" fmla="*/ 11 h 28"/>
              <a:gd name="T22" fmla="*/ 1 w 172"/>
              <a:gd name="T23" fmla="*/ 9 h 28"/>
              <a:gd name="T24" fmla="*/ 4 w 172"/>
              <a:gd name="T25" fmla="*/ 5 h 28"/>
              <a:gd name="T26" fmla="*/ 10 w 172"/>
              <a:gd name="T27" fmla="*/ 1 h 28"/>
              <a:gd name="T28" fmla="*/ 17 w 172"/>
              <a:gd name="T29" fmla="*/ 0 h 28"/>
              <a:gd name="T30" fmla="*/ 17 w 172"/>
              <a:gd name="T31" fmla="*/ 0 h 28"/>
              <a:gd name="T32" fmla="*/ 98 w 172"/>
              <a:gd name="T33" fmla="*/ 15 h 28"/>
              <a:gd name="T34" fmla="*/ 152 w 172"/>
              <a:gd name="T35" fmla="*/ 24 h 28"/>
              <a:gd name="T36" fmla="*/ 169 w 172"/>
              <a:gd name="T37" fmla="*/ 27 h 28"/>
              <a:gd name="T38" fmla="*/ 172 w 172"/>
              <a:gd name="T39" fmla="*/ 28 h 28"/>
              <a:gd name="T40" fmla="*/ 172 w 172"/>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28">
                <a:moveTo>
                  <a:pt x="172" y="28"/>
                </a:moveTo>
                <a:lnTo>
                  <a:pt x="17" y="28"/>
                </a:lnTo>
                <a:lnTo>
                  <a:pt x="17" y="28"/>
                </a:lnTo>
                <a:lnTo>
                  <a:pt x="10" y="27"/>
                </a:lnTo>
                <a:lnTo>
                  <a:pt x="4" y="25"/>
                </a:lnTo>
                <a:lnTo>
                  <a:pt x="1" y="21"/>
                </a:lnTo>
                <a:lnTo>
                  <a:pt x="0" y="17"/>
                </a:lnTo>
                <a:lnTo>
                  <a:pt x="0" y="15"/>
                </a:lnTo>
                <a:lnTo>
                  <a:pt x="0" y="15"/>
                </a:lnTo>
                <a:lnTo>
                  <a:pt x="0" y="15"/>
                </a:lnTo>
                <a:lnTo>
                  <a:pt x="0" y="11"/>
                </a:lnTo>
                <a:lnTo>
                  <a:pt x="1" y="9"/>
                </a:lnTo>
                <a:lnTo>
                  <a:pt x="4" y="5"/>
                </a:lnTo>
                <a:lnTo>
                  <a:pt x="10" y="1"/>
                </a:lnTo>
                <a:lnTo>
                  <a:pt x="17" y="0"/>
                </a:lnTo>
                <a:lnTo>
                  <a:pt x="17" y="0"/>
                </a:lnTo>
                <a:lnTo>
                  <a:pt x="98" y="15"/>
                </a:lnTo>
                <a:lnTo>
                  <a:pt x="152" y="24"/>
                </a:lnTo>
                <a:lnTo>
                  <a:pt x="169" y="27"/>
                </a:lnTo>
                <a:lnTo>
                  <a:pt x="172" y="28"/>
                </a:lnTo>
                <a:lnTo>
                  <a:pt x="172" y="2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6" name="Freeform 29">
            <a:extLst>
              <a:ext uri="{FF2B5EF4-FFF2-40B4-BE49-F238E27FC236}">
                <a16:creationId xmlns:a16="http://schemas.microsoft.com/office/drawing/2014/main" id="{BB15D100-4501-45A1-9D09-1C51860FBB13}"/>
              </a:ext>
            </a:extLst>
          </p:cNvPr>
          <p:cNvSpPr>
            <a:spLocks/>
          </p:cNvSpPr>
          <p:nvPr userDrawn="1"/>
        </p:nvSpPr>
        <p:spPr bwMode="auto">
          <a:xfrm>
            <a:off x="6546293" y="2629931"/>
            <a:ext cx="274637" cy="46038"/>
          </a:xfrm>
          <a:custGeom>
            <a:avLst/>
            <a:gdLst>
              <a:gd name="T0" fmla="*/ 173 w 173"/>
              <a:gd name="T1" fmla="*/ 29 h 29"/>
              <a:gd name="T2" fmla="*/ 17 w 173"/>
              <a:gd name="T3" fmla="*/ 29 h 29"/>
              <a:gd name="T4" fmla="*/ 17 w 173"/>
              <a:gd name="T5" fmla="*/ 29 h 29"/>
              <a:gd name="T6" fmla="*/ 10 w 173"/>
              <a:gd name="T7" fmla="*/ 28 h 29"/>
              <a:gd name="T8" fmla="*/ 5 w 173"/>
              <a:gd name="T9" fmla="*/ 25 h 29"/>
              <a:gd name="T10" fmla="*/ 1 w 173"/>
              <a:gd name="T11" fmla="*/ 21 h 29"/>
              <a:gd name="T12" fmla="*/ 0 w 173"/>
              <a:gd name="T13" fmla="*/ 17 h 29"/>
              <a:gd name="T14" fmla="*/ 0 w 173"/>
              <a:gd name="T15" fmla="*/ 15 h 29"/>
              <a:gd name="T16" fmla="*/ 0 w 173"/>
              <a:gd name="T17" fmla="*/ 15 h 29"/>
              <a:gd name="T18" fmla="*/ 0 w 173"/>
              <a:gd name="T19" fmla="*/ 15 h 29"/>
              <a:gd name="T20" fmla="*/ 0 w 173"/>
              <a:gd name="T21" fmla="*/ 12 h 29"/>
              <a:gd name="T22" fmla="*/ 1 w 173"/>
              <a:gd name="T23" fmla="*/ 10 h 29"/>
              <a:gd name="T24" fmla="*/ 5 w 173"/>
              <a:gd name="T25" fmla="*/ 5 h 29"/>
              <a:gd name="T26" fmla="*/ 10 w 173"/>
              <a:gd name="T27" fmla="*/ 2 h 29"/>
              <a:gd name="T28" fmla="*/ 17 w 173"/>
              <a:gd name="T29" fmla="*/ 0 h 29"/>
              <a:gd name="T30" fmla="*/ 17 w 173"/>
              <a:gd name="T31" fmla="*/ 0 h 29"/>
              <a:gd name="T32" fmla="*/ 98 w 173"/>
              <a:gd name="T33" fmla="*/ 15 h 29"/>
              <a:gd name="T34" fmla="*/ 153 w 173"/>
              <a:gd name="T35" fmla="*/ 24 h 29"/>
              <a:gd name="T36" fmla="*/ 170 w 173"/>
              <a:gd name="T37" fmla="*/ 28 h 29"/>
              <a:gd name="T38" fmla="*/ 173 w 173"/>
              <a:gd name="T39" fmla="*/ 29 h 29"/>
              <a:gd name="T40" fmla="*/ 173 w 173"/>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29">
                <a:moveTo>
                  <a:pt x="173" y="29"/>
                </a:moveTo>
                <a:lnTo>
                  <a:pt x="17" y="29"/>
                </a:lnTo>
                <a:lnTo>
                  <a:pt x="17" y="29"/>
                </a:lnTo>
                <a:lnTo>
                  <a:pt x="10" y="28"/>
                </a:lnTo>
                <a:lnTo>
                  <a:pt x="5" y="25"/>
                </a:lnTo>
                <a:lnTo>
                  <a:pt x="1" y="21"/>
                </a:lnTo>
                <a:lnTo>
                  <a:pt x="0" y="17"/>
                </a:lnTo>
                <a:lnTo>
                  <a:pt x="0" y="15"/>
                </a:lnTo>
                <a:lnTo>
                  <a:pt x="0" y="15"/>
                </a:lnTo>
                <a:lnTo>
                  <a:pt x="0" y="15"/>
                </a:lnTo>
                <a:lnTo>
                  <a:pt x="0" y="12"/>
                </a:lnTo>
                <a:lnTo>
                  <a:pt x="1" y="10"/>
                </a:lnTo>
                <a:lnTo>
                  <a:pt x="5" y="5"/>
                </a:lnTo>
                <a:lnTo>
                  <a:pt x="10" y="2"/>
                </a:lnTo>
                <a:lnTo>
                  <a:pt x="17" y="0"/>
                </a:lnTo>
                <a:lnTo>
                  <a:pt x="17" y="0"/>
                </a:lnTo>
                <a:lnTo>
                  <a:pt x="98" y="15"/>
                </a:lnTo>
                <a:lnTo>
                  <a:pt x="153" y="24"/>
                </a:lnTo>
                <a:lnTo>
                  <a:pt x="170" y="28"/>
                </a:lnTo>
                <a:lnTo>
                  <a:pt x="173" y="29"/>
                </a:lnTo>
                <a:lnTo>
                  <a:pt x="173" y="29"/>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7" name="Freeform 30">
            <a:extLst>
              <a:ext uri="{FF2B5EF4-FFF2-40B4-BE49-F238E27FC236}">
                <a16:creationId xmlns:a16="http://schemas.microsoft.com/office/drawing/2014/main" id="{CF01A92B-4D2D-43D2-93B5-1FDB4AC048E9}"/>
              </a:ext>
            </a:extLst>
          </p:cNvPr>
          <p:cNvSpPr>
            <a:spLocks/>
          </p:cNvSpPr>
          <p:nvPr userDrawn="1"/>
        </p:nvSpPr>
        <p:spPr bwMode="auto">
          <a:xfrm>
            <a:off x="6457393" y="2785506"/>
            <a:ext cx="276225" cy="44450"/>
          </a:xfrm>
          <a:custGeom>
            <a:avLst/>
            <a:gdLst>
              <a:gd name="T0" fmla="*/ 174 w 174"/>
              <a:gd name="T1" fmla="*/ 28 h 28"/>
              <a:gd name="T2" fmla="*/ 17 w 174"/>
              <a:gd name="T3" fmla="*/ 28 h 28"/>
              <a:gd name="T4" fmla="*/ 17 w 174"/>
              <a:gd name="T5" fmla="*/ 28 h 28"/>
              <a:gd name="T6" fmla="*/ 10 w 174"/>
              <a:gd name="T7" fmla="*/ 27 h 28"/>
              <a:gd name="T8" fmla="*/ 5 w 174"/>
              <a:gd name="T9" fmla="*/ 23 h 28"/>
              <a:gd name="T10" fmla="*/ 2 w 174"/>
              <a:gd name="T11" fmla="*/ 19 h 28"/>
              <a:gd name="T12" fmla="*/ 1 w 174"/>
              <a:gd name="T13" fmla="*/ 17 h 28"/>
              <a:gd name="T14" fmla="*/ 0 w 174"/>
              <a:gd name="T15" fmla="*/ 13 h 28"/>
              <a:gd name="T16" fmla="*/ 0 w 174"/>
              <a:gd name="T17" fmla="*/ 13 h 28"/>
              <a:gd name="T18" fmla="*/ 0 w 174"/>
              <a:gd name="T19" fmla="*/ 13 h 28"/>
              <a:gd name="T20" fmla="*/ 1 w 174"/>
              <a:gd name="T21" fmla="*/ 11 h 28"/>
              <a:gd name="T22" fmla="*/ 2 w 174"/>
              <a:gd name="T23" fmla="*/ 8 h 28"/>
              <a:gd name="T24" fmla="*/ 5 w 174"/>
              <a:gd name="T25" fmla="*/ 3 h 28"/>
              <a:gd name="T26" fmla="*/ 10 w 174"/>
              <a:gd name="T27" fmla="*/ 1 h 28"/>
              <a:gd name="T28" fmla="*/ 17 w 174"/>
              <a:gd name="T29" fmla="*/ 0 h 28"/>
              <a:gd name="T30" fmla="*/ 17 w 174"/>
              <a:gd name="T31" fmla="*/ 0 h 28"/>
              <a:gd name="T32" fmla="*/ 99 w 174"/>
              <a:gd name="T33" fmla="*/ 13 h 28"/>
              <a:gd name="T34" fmla="*/ 153 w 174"/>
              <a:gd name="T35" fmla="*/ 23 h 28"/>
              <a:gd name="T36" fmla="*/ 169 w 174"/>
              <a:gd name="T37" fmla="*/ 26 h 28"/>
              <a:gd name="T38" fmla="*/ 174 w 174"/>
              <a:gd name="T39" fmla="*/ 28 h 28"/>
              <a:gd name="T40" fmla="*/ 174 w 174"/>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28">
                <a:moveTo>
                  <a:pt x="174" y="28"/>
                </a:moveTo>
                <a:lnTo>
                  <a:pt x="17" y="28"/>
                </a:lnTo>
                <a:lnTo>
                  <a:pt x="17" y="28"/>
                </a:lnTo>
                <a:lnTo>
                  <a:pt x="10" y="27"/>
                </a:lnTo>
                <a:lnTo>
                  <a:pt x="5" y="23"/>
                </a:lnTo>
                <a:lnTo>
                  <a:pt x="2" y="19"/>
                </a:lnTo>
                <a:lnTo>
                  <a:pt x="1" y="17"/>
                </a:lnTo>
                <a:lnTo>
                  <a:pt x="0" y="13"/>
                </a:lnTo>
                <a:lnTo>
                  <a:pt x="0" y="13"/>
                </a:lnTo>
                <a:lnTo>
                  <a:pt x="0" y="13"/>
                </a:lnTo>
                <a:lnTo>
                  <a:pt x="1" y="11"/>
                </a:lnTo>
                <a:lnTo>
                  <a:pt x="2" y="8"/>
                </a:lnTo>
                <a:lnTo>
                  <a:pt x="5" y="3"/>
                </a:lnTo>
                <a:lnTo>
                  <a:pt x="10" y="1"/>
                </a:lnTo>
                <a:lnTo>
                  <a:pt x="17" y="0"/>
                </a:lnTo>
                <a:lnTo>
                  <a:pt x="17" y="0"/>
                </a:lnTo>
                <a:lnTo>
                  <a:pt x="99" y="13"/>
                </a:lnTo>
                <a:lnTo>
                  <a:pt x="153" y="23"/>
                </a:lnTo>
                <a:lnTo>
                  <a:pt x="169" y="26"/>
                </a:lnTo>
                <a:lnTo>
                  <a:pt x="174" y="28"/>
                </a:lnTo>
                <a:lnTo>
                  <a:pt x="174" y="2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8" name="Freeform 31">
            <a:extLst>
              <a:ext uri="{FF2B5EF4-FFF2-40B4-BE49-F238E27FC236}">
                <a16:creationId xmlns:a16="http://schemas.microsoft.com/office/drawing/2014/main" id="{930FEAE7-C772-4623-B4E4-C6BCF2CDEEBD}"/>
              </a:ext>
            </a:extLst>
          </p:cNvPr>
          <p:cNvSpPr>
            <a:spLocks/>
          </p:cNvSpPr>
          <p:nvPr userDrawn="1"/>
        </p:nvSpPr>
        <p:spPr bwMode="auto">
          <a:xfrm>
            <a:off x="6739968" y="3183969"/>
            <a:ext cx="119062" cy="119063"/>
          </a:xfrm>
          <a:custGeom>
            <a:avLst/>
            <a:gdLst>
              <a:gd name="T0" fmla="*/ 75 w 75"/>
              <a:gd name="T1" fmla="*/ 63 h 75"/>
              <a:gd name="T2" fmla="*/ 75 w 75"/>
              <a:gd name="T3" fmla="*/ 63 h 75"/>
              <a:gd name="T4" fmla="*/ 75 w 75"/>
              <a:gd name="T5" fmla="*/ 67 h 75"/>
              <a:gd name="T6" fmla="*/ 71 w 75"/>
              <a:gd name="T7" fmla="*/ 72 h 75"/>
              <a:gd name="T8" fmla="*/ 68 w 75"/>
              <a:gd name="T9" fmla="*/ 74 h 75"/>
              <a:gd name="T10" fmla="*/ 62 w 75"/>
              <a:gd name="T11" fmla="*/ 75 h 75"/>
              <a:gd name="T12" fmla="*/ 14 w 75"/>
              <a:gd name="T13" fmla="*/ 75 h 75"/>
              <a:gd name="T14" fmla="*/ 14 w 75"/>
              <a:gd name="T15" fmla="*/ 75 h 75"/>
              <a:gd name="T16" fmla="*/ 8 w 75"/>
              <a:gd name="T17" fmla="*/ 74 h 75"/>
              <a:gd name="T18" fmla="*/ 5 w 75"/>
              <a:gd name="T19" fmla="*/ 72 h 75"/>
              <a:gd name="T20" fmla="*/ 1 w 75"/>
              <a:gd name="T21" fmla="*/ 67 h 75"/>
              <a:gd name="T22" fmla="*/ 0 w 75"/>
              <a:gd name="T23" fmla="*/ 63 h 75"/>
              <a:gd name="T24" fmla="*/ 0 w 75"/>
              <a:gd name="T25" fmla="*/ 13 h 75"/>
              <a:gd name="T26" fmla="*/ 0 w 75"/>
              <a:gd name="T27" fmla="*/ 13 h 75"/>
              <a:gd name="T28" fmla="*/ 1 w 75"/>
              <a:gd name="T29" fmla="*/ 8 h 75"/>
              <a:gd name="T30" fmla="*/ 5 w 75"/>
              <a:gd name="T31" fmla="*/ 4 h 75"/>
              <a:gd name="T32" fmla="*/ 8 w 75"/>
              <a:gd name="T33" fmla="*/ 2 h 75"/>
              <a:gd name="T34" fmla="*/ 14 w 75"/>
              <a:gd name="T35" fmla="*/ 0 h 75"/>
              <a:gd name="T36" fmla="*/ 62 w 75"/>
              <a:gd name="T37" fmla="*/ 0 h 75"/>
              <a:gd name="T38" fmla="*/ 62 w 75"/>
              <a:gd name="T39" fmla="*/ 0 h 75"/>
              <a:gd name="T40" fmla="*/ 68 w 75"/>
              <a:gd name="T41" fmla="*/ 2 h 75"/>
              <a:gd name="T42" fmla="*/ 71 w 75"/>
              <a:gd name="T43" fmla="*/ 4 h 75"/>
              <a:gd name="T44" fmla="*/ 75 w 75"/>
              <a:gd name="T45" fmla="*/ 8 h 75"/>
              <a:gd name="T46" fmla="*/ 75 w 75"/>
              <a:gd name="T47" fmla="*/ 13 h 75"/>
              <a:gd name="T48" fmla="*/ 75 w 75"/>
              <a:gd name="T4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5">
                <a:moveTo>
                  <a:pt x="75" y="63"/>
                </a:moveTo>
                <a:lnTo>
                  <a:pt x="75" y="63"/>
                </a:lnTo>
                <a:lnTo>
                  <a:pt x="75" y="67"/>
                </a:lnTo>
                <a:lnTo>
                  <a:pt x="71" y="72"/>
                </a:lnTo>
                <a:lnTo>
                  <a:pt x="68" y="74"/>
                </a:lnTo>
                <a:lnTo>
                  <a:pt x="62" y="75"/>
                </a:lnTo>
                <a:lnTo>
                  <a:pt x="14" y="75"/>
                </a:lnTo>
                <a:lnTo>
                  <a:pt x="14" y="75"/>
                </a:lnTo>
                <a:lnTo>
                  <a:pt x="8" y="74"/>
                </a:lnTo>
                <a:lnTo>
                  <a:pt x="5" y="72"/>
                </a:lnTo>
                <a:lnTo>
                  <a:pt x="1" y="67"/>
                </a:lnTo>
                <a:lnTo>
                  <a:pt x="0" y="63"/>
                </a:lnTo>
                <a:lnTo>
                  <a:pt x="0" y="13"/>
                </a:lnTo>
                <a:lnTo>
                  <a:pt x="0" y="13"/>
                </a:lnTo>
                <a:lnTo>
                  <a:pt x="1" y="8"/>
                </a:lnTo>
                <a:lnTo>
                  <a:pt x="5" y="4"/>
                </a:lnTo>
                <a:lnTo>
                  <a:pt x="8" y="2"/>
                </a:lnTo>
                <a:lnTo>
                  <a:pt x="14" y="0"/>
                </a:lnTo>
                <a:lnTo>
                  <a:pt x="62" y="0"/>
                </a:lnTo>
                <a:lnTo>
                  <a:pt x="62" y="0"/>
                </a:lnTo>
                <a:lnTo>
                  <a:pt x="68" y="2"/>
                </a:lnTo>
                <a:lnTo>
                  <a:pt x="71" y="4"/>
                </a:lnTo>
                <a:lnTo>
                  <a:pt x="75" y="8"/>
                </a:lnTo>
                <a:lnTo>
                  <a:pt x="75" y="13"/>
                </a:lnTo>
                <a:lnTo>
                  <a:pt x="75" y="6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9" name="Line 32">
            <a:extLst>
              <a:ext uri="{FF2B5EF4-FFF2-40B4-BE49-F238E27FC236}">
                <a16:creationId xmlns:a16="http://schemas.microsoft.com/office/drawing/2014/main" id="{4B46A115-98D1-4B46-B01B-378FD1CF5269}"/>
              </a:ext>
            </a:extLst>
          </p:cNvPr>
          <p:cNvSpPr>
            <a:spLocks noChangeShapeType="1"/>
          </p:cNvSpPr>
          <p:nvPr userDrawn="1"/>
        </p:nvSpPr>
        <p:spPr bwMode="auto">
          <a:xfrm>
            <a:off x="6260543" y="3260169"/>
            <a:ext cx="0" cy="1174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60" name="Group 1059">
            <a:extLst>
              <a:ext uri="{FF2B5EF4-FFF2-40B4-BE49-F238E27FC236}">
                <a16:creationId xmlns:a16="http://schemas.microsoft.com/office/drawing/2014/main" id="{F501FA8D-33BE-4524-8BE4-B63193E2C655}"/>
              </a:ext>
            </a:extLst>
          </p:cNvPr>
          <p:cNvGrpSpPr/>
          <p:nvPr userDrawn="1"/>
        </p:nvGrpSpPr>
        <p:grpSpPr>
          <a:xfrm>
            <a:off x="6249431" y="2987119"/>
            <a:ext cx="336550" cy="338138"/>
            <a:chOff x="5224463" y="2054226"/>
            <a:chExt cx="336550" cy="338138"/>
          </a:xfrm>
        </p:grpSpPr>
        <p:sp>
          <p:nvSpPr>
            <p:cNvPr id="1061" name="Freeform 24">
              <a:extLst>
                <a:ext uri="{FF2B5EF4-FFF2-40B4-BE49-F238E27FC236}">
                  <a16:creationId xmlns:a16="http://schemas.microsoft.com/office/drawing/2014/main" id="{87494A18-3961-4548-8F87-5B675AEAC68E}"/>
                </a:ext>
              </a:extLst>
            </p:cNvPr>
            <p:cNvSpPr>
              <a:spLocks/>
            </p:cNvSpPr>
            <p:nvPr userDrawn="1"/>
          </p:nvSpPr>
          <p:spPr bwMode="auto">
            <a:xfrm>
              <a:off x="5272088" y="2098676"/>
              <a:ext cx="242887" cy="242888"/>
            </a:xfrm>
            <a:custGeom>
              <a:avLst/>
              <a:gdLst>
                <a:gd name="T0" fmla="*/ 153 w 153"/>
                <a:gd name="T1" fmla="*/ 77 h 153"/>
                <a:gd name="T2" fmla="*/ 150 w 153"/>
                <a:gd name="T3" fmla="*/ 92 h 153"/>
                <a:gd name="T4" fmla="*/ 146 w 153"/>
                <a:gd name="T5" fmla="*/ 107 h 153"/>
                <a:gd name="T6" fmla="*/ 139 w 153"/>
                <a:gd name="T7" fmla="*/ 119 h 153"/>
                <a:gd name="T8" fmla="*/ 130 w 153"/>
                <a:gd name="T9" fmla="*/ 130 h 153"/>
                <a:gd name="T10" fmla="*/ 119 w 153"/>
                <a:gd name="T11" fmla="*/ 139 h 153"/>
                <a:gd name="T12" fmla="*/ 106 w 153"/>
                <a:gd name="T13" fmla="*/ 147 h 153"/>
                <a:gd name="T14" fmla="*/ 92 w 153"/>
                <a:gd name="T15" fmla="*/ 152 h 153"/>
                <a:gd name="T16" fmla="*/ 76 w 153"/>
                <a:gd name="T17" fmla="*/ 153 h 153"/>
                <a:gd name="T18" fmla="*/ 69 w 153"/>
                <a:gd name="T19" fmla="*/ 153 h 153"/>
                <a:gd name="T20" fmla="*/ 53 w 153"/>
                <a:gd name="T21" fmla="*/ 150 h 153"/>
                <a:gd name="T22" fmla="*/ 40 w 153"/>
                <a:gd name="T23" fmla="*/ 144 h 153"/>
                <a:gd name="T24" fmla="*/ 29 w 153"/>
                <a:gd name="T25" fmla="*/ 136 h 153"/>
                <a:gd name="T26" fmla="*/ 17 w 153"/>
                <a:gd name="T27" fmla="*/ 125 h 153"/>
                <a:gd name="T28" fmla="*/ 9 w 153"/>
                <a:gd name="T29" fmla="*/ 113 h 153"/>
                <a:gd name="T30" fmla="*/ 4 w 153"/>
                <a:gd name="T31" fmla="*/ 100 h 153"/>
                <a:gd name="T32" fmla="*/ 0 w 153"/>
                <a:gd name="T33" fmla="*/ 85 h 153"/>
                <a:gd name="T34" fmla="*/ 0 w 153"/>
                <a:gd name="T35" fmla="*/ 77 h 153"/>
                <a:gd name="T36" fmla="*/ 1 w 153"/>
                <a:gd name="T37" fmla="*/ 61 h 153"/>
                <a:gd name="T38" fmla="*/ 6 w 153"/>
                <a:gd name="T39" fmla="*/ 47 h 153"/>
                <a:gd name="T40" fmla="*/ 14 w 153"/>
                <a:gd name="T41" fmla="*/ 34 h 153"/>
                <a:gd name="T42" fmla="*/ 23 w 153"/>
                <a:gd name="T43" fmla="*/ 23 h 153"/>
                <a:gd name="T44" fmla="*/ 34 w 153"/>
                <a:gd name="T45" fmla="*/ 14 h 153"/>
                <a:gd name="T46" fmla="*/ 47 w 153"/>
                <a:gd name="T47" fmla="*/ 7 h 153"/>
                <a:gd name="T48" fmla="*/ 61 w 153"/>
                <a:gd name="T49" fmla="*/ 3 h 153"/>
                <a:gd name="T50" fmla="*/ 76 w 153"/>
                <a:gd name="T51" fmla="*/ 0 h 153"/>
                <a:gd name="T52" fmla="*/ 84 w 153"/>
                <a:gd name="T53" fmla="*/ 2 h 153"/>
                <a:gd name="T54" fmla="*/ 99 w 153"/>
                <a:gd name="T55" fmla="*/ 4 h 153"/>
                <a:gd name="T56" fmla="*/ 113 w 153"/>
                <a:gd name="T57" fmla="*/ 9 h 153"/>
                <a:gd name="T58" fmla="*/ 124 w 153"/>
                <a:gd name="T59" fmla="*/ 19 h 153"/>
                <a:gd name="T60" fmla="*/ 135 w 153"/>
                <a:gd name="T61" fmla="*/ 29 h 153"/>
                <a:gd name="T62" fmla="*/ 144 w 153"/>
                <a:gd name="T63" fmla="*/ 41 h 153"/>
                <a:gd name="T64" fmla="*/ 149 w 153"/>
                <a:gd name="T65" fmla="*/ 55 h 153"/>
                <a:gd name="T66" fmla="*/ 152 w 153"/>
                <a:gd name="T67" fmla="*/ 69 h 153"/>
                <a:gd name="T68" fmla="*/ 153 w 153"/>
                <a:gd name="T69"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53">
                  <a:moveTo>
                    <a:pt x="153" y="77"/>
                  </a:moveTo>
                  <a:lnTo>
                    <a:pt x="153" y="77"/>
                  </a:lnTo>
                  <a:lnTo>
                    <a:pt x="152" y="85"/>
                  </a:lnTo>
                  <a:lnTo>
                    <a:pt x="150" y="92"/>
                  </a:lnTo>
                  <a:lnTo>
                    <a:pt x="149" y="100"/>
                  </a:lnTo>
                  <a:lnTo>
                    <a:pt x="146" y="107"/>
                  </a:lnTo>
                  <a:lnTo>
                    <a:pt x="144" y="113"/>
                  </a:lnTo>
                  <a:lnTo>
                    <a:pt x="139" y="119"/>
                  </a:lnTo>
                  <a:lnTo>
                    <a:pt x="135" y="125"/>
                  </a:lnTo>
                  <a:lnTo>
                    <a:pt x="130" y="130"/>
                  </a:lnTo>
                  <a:lnTo>
                    <a:pt x="124" y="136"/>
                  </a:lnTo>
                  <a:lnTo>
                    <a:pt x="119" y="139"/>
                  </a:lnTo>
                  <a:lnTo>
                    <a:pt x="113" y="144"/>
                  </a:lnTo>
                  <a:lnTo>
                    <a:pt x="106" y="147"/>
                  </a:lnTo>
                  <a:lnTo>
                    <a:pt x="99" y="150"/>
                  </a:lnTo>
                  <a:lnTo>
                    <a:pt x="92" y="152"/>
                  </a:lnTo>
                  <a:lnTo>
                    <a:pt x="84" y="153"/>
                  </a:lnTo>
                  <a:lnTo>
                    <a:pt x="76" y="153"/>
                  </a:lnTo>
                  <a:lnTo>
                    <a:pt x="76" y="153"/>
                  </a:lnTo>
                  <a:lnTo>
                    <a:pt x="69" y="153"/>
                  </a:lnTo>
                  <a:lnTo>
                    <a:pt x="61" y="152"/>
                  </a:lnTo>
                  <a:lnTo>
                    <a:pt x="53" y="150"/>
                  </a:lnTo>
                  <a:lnTo>
                    <a:pt x="47" y="147"/>
                  </a:lnTo>
                  <a:lnTo>
                    <a:pt x="40" y="144"/>
                  </a:lnTo>
                  <a:lnTo>
                    <a:pt x="34" y="139"/>
                  </a:lnTo>
                  <a:lnTo>
                    <a:pt x="29" y="136"/>
                  </a:lnTo>
                  <a:lnTo>
                    <a:pt x="23" y="130"/>
                  </a:lnTo>
                  <a:lnTo>
                    <a:pt x="17" y="125"/>
                  </a:lnTo>
                  <a:lnTo>
                    <a:pt x="14" y="119"/>
                  </a:lnTo>
                  <a:lnTo>
                    <a:pt x="9" y="113"/>
                  </a:lnTo>
                  <a:lnTo>
                    <a:pt x="6" y="107"/>
                  </a:lnTo>
                  <a:lnTo>
                    <a:pt x="4" y="100"/>
                  </a:lnTo>
                  <a:lnTo>
                    <a:pt x="1" y="92"/>
                  </a:lnTo>
                  <a:lnTo>
                    <a:pt x="0" y="85"/>
                  </a:lnTo>
                  <a:lnTo>
                    <a:pt x="0" y="77"/>
                  </a:lnTo>
                  <a:lnTo>
                    <a:pt x="0" y="77"/>
                  </a:lnTo>
                  <a:lnTo>
                    <a:pt x="0" y="69"/>
                  </a:lnTo>
                  <a:lnTo>
                    <a:pt x="1" y="61"/>
                  </a:lnTo>
                  <a:lnTo>
                    <a:pt x="4" y="55"/>
                  </a:lnTo>
                  <a:lnTo>
                    <a:pt x="6" y="47"/>
                  </a:lnTo>
                  <a:lnTo>
                    <a:pt x="9" y="41"/>
                  </a:lnTo>
                  <a:lnTo>
                    <a:pt x="14" y="34"/>
                  </a:lnTo>
                  <a:lnTo>
                    <a:pt x="17" y="29"/>
                  </a:lnTo>
                  <a:lnTo>
                    <a:pt x="23" y="23"/>
                  </a:lnTo>
                  <a:lnTo>
                    <a:pt x="29" y="19"/>
                  </a:lnTo>
                  <a:lnTo>
                    <a:pt x="34" y="14"/>
                  </a:lnTo>
                  <a:lnTo>
                    <a:pt x="40" y="9"/>
                  </a:lnTo>
                  <a:lnTo>
                    <a:pt x="47" y="7"/>
                  </a:lnTo>
                  <a:lnTo>
                    <a:pt x="53" y="4"/>
                  </a:lnTo>
                  <a:lnTo>
                    <a:pt x="61" y="3"/>
                  </a:lnTo>
                  <a:lnTo>
                    <a:pt x="69" y="2"/>
                  </a:lnTo>
                  <a:lnTo>
                    <a:pt x="76" y="0"/>
                  </a:lnTo>
                  <a:lnTo>
                    <a:pt x="76" y="0"/>
                  </a:lnTo>
                  <a:lnTo>
                    <a:pt x="84" y="2"/>
                  </a:lnTo>
                  <a:lnTo>
                    <a:pt x="92" y="3"/>
                  </a:lnTo>
                  <a:lnTo>
                    <a:pt x="99" y="4"/>
                  </a:lnTo>
                  <a:lnTo>
                    <a:pt x="106" y="7"/>
                  </a:lnTo>
                  <a:lnTo>
                    <a:pt x="113" y="9"/>
                  </a:lnTo>
                  <a:lnTo>
                    <a:pt x="119" y="14"/>
                  </a:lnTo>
                  <a:lnTo>
                    <a:pt x="124" y="19"/>
                  </a:lnTo>
                  <a:lnTo>
                    <a:pt x="130" y="23"/>
                  </a:lnTo>
                  <a:lnTo>
                    <a:pt x="135" y="29"/>
                  </a:lnTo>
                  <a:lnTo>
                    <a:pt x="139" y="34"/>
                  </a:lnTo>
                  <a:lnTo>
                    <a:pt x="144" y="41"/>
                  </a:lnTo>
                  <a:lnTo>
                    <a:pt x="146" y="47"/>
                  </a:lnTo>
                  <a:lnTo>
                    <a:pt x="149" y="55"/>
                  </a:lnTo>
                  <a:lnTo>
                    <a:pt x="150" y="61"/>
                  </a:lnTo>
                  <a:lnTo>
                    <a:pt x="152" y="69"/>
                  </a:lnTo>
                  <a:lnTo>
                    <a:pt x="153" y="77"/>
                  </a:lnTo>
                  <a:lnTo>
                    <a:pt x="153" y="7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2" name="Freeform 25">
              <a:extLst>
                <a:ext uri="{FF2B5EF4-FFF2-40B4-BE49-F238E27FC236}">
                  <a16:creationId xmlns:a16="http://schemas.microsoft.com/office/drawing/2014/main" id="{5A0B5E2E-F4D8-47B9-8ADE-01BF0D3F8464}"/>
                </a:ext>
              </a:extLst>
            </p:cNvPr>
            <p:cNvSpPr>
              <a:spLocks/>
            </p:cNvSpPr>
            <p:nvPr userDrawn="1"/>
          </p:nvSpPr>
          <p:spPr bwMode="auto">
            <a:xfrm>
              <a:off x="5224463" y="2054226"/>
              <a:ext cx="336550" cy="338138"/>
            </a:xfrm>
            <a:custGeom>
              <a:avLst/>
              <a:gdLst>
                <a:gd name="T0" fmla="*/ 212 w 212"/>
                <a:gd name="T1" fmla="*/ 106 h 213"/>
                <a:gd name="T2" fmla="*/ 211 w 212"/>
                <a:gd name="T3" fmla="*/ 128 h 213"/>
                <a:gd name="T4" fmla="*/ 204 w 212"/>
                <a:gd name="T5" fmla="*/ 148 h 213"/>
                <a:gd name="T6" fmla="*/ 194 w 212"/>
                <a:gd name="T7" fmla="*/ 166 h 213"/>
                <a:gd name="T8" fmla="*/ 182 w 212"/>
                <a:gd name="T9" fmla="*/ 181 h 213"/>
                <a:gd name="T10" fmla="*/ 166 w 212"/>
                <a:gd name="T11" fmla="*/ 194 h 213"/>
                <a:gd name="T12" fmla="*/ 148 w 212"/>
                <a:gd name="T13" fmla="*/ 205 h 213"/>
                <a:gd name="T14" fmla="*/ 127 w 212"/>
                <a:gd name="T15" fmla="*/ 210 h 213"/>
                <a:gd name="T16" fmla="*/ 106 w 212"/>
                <a:gd name="T17" fmla="*/ 213 h 213"/>
                <a:gd name="T18" fmla="*/ 96 w 212"/>
                <a:gd name="T19" fmla="*/ 213 h 213"/>
                <a:gd name="T20" fmla="*/ 74 w 212"/>
                <a:gd name="T21" fmla="*/ 208 h 213"/>
                <a:gd name="T22" fmla="*/ 56 w 212"/>
                <a:gd name="T23" fmla="*/ 200 h 213"/>
                <a:gd name="T24" fmla="*/ 39 w 212"/>
                <a:gd name="T25" fmla="*/ 189 h 213"/>
                <a:gd name="T26" fmla="*/ 25 w 212"/>
                <a:gd name="T27" fmla="*/ 174 h 213"/>
                <a:gd name="T28" fmla="*/ 13 w 212"/>
                <a:gd name="T29" fmla="*/ 157 h 213"/>
                <a:gd name="T30" fmla="*/ 5 w 212"/>
                <a:gd name="T31" fmla="*/ 138 h 213"/>
                <a:gd name="T32" fmla="*/ 1 w 212"/>
                <a:gd name="T33" fmla="*/ 118 h 213"/>
                <a:gd name="T34" fmla="*/ 0 w 212"/>
                <a:gd name="T35" fmla="*/ 106 h 213"/>
                <a:gd name="T36" fmla="*/ 2 w 212"/>
                <a:gd name="T37" fmla="*/ 85 h 213"/>
                <a:gd name="T38" fmla="*/ 9 w 212"/>
                <a:gd name="T39" fmla="*/ 65 h 213"/>
                <a:gd name="T40" fmla="*/ 18 w 212"/>
                <a:gd name="T41" fmla="*/ 47 h 213"/>
                <a:gd name="T42" fmla="*/ 31 w 212"/>
                <a:gd name="T43" fmla="*/ 32 h 213"/>
                <a:gd name="T44" fmla="*/ 47 w 212"/>
                <a:gd name="T45" fmla="*/ 18 h 213"/>
                <a:gd name="T46" fmla="*/ 65 w 212"/>
                <a:gd name="T47" fmla="*/ 8 h 213"/>
                <a:gd name="T48" fmla="*/ 85 w 212"/>
                <a:gd name="T49" fmla="*/ 2 h 213"/>
                <a:gd name="T50" fmla="*/ 106 w 212"/>
                <a:gd name="T51" fmla="*/ 0 h 213"/>
                <a:gd name="T52" fmla="*/ 117 w 212"/>
                <a:gd name="T53" fmla="*/ 0 h 213"/>
                <a:gd name="T54" fmla="*/ 138 w 212"/>
                <a:gd name="T55" fmla="*/ 5 h 213"/>
                <a:gd name="T56" fmla="*/ 157 w 212"/>
                <a:gd name="T57" fmla="*/ 13 h 213"/>
                <a:gd name="T58" fmla="*/ 174 w 212"/>
                <a:gd name="T59" fmla="*/ 24 h 213"/>
                <a:gd name="T60" fmla="*/ 188 w 212"/>
                <a:gd name="T61" fmla="*/ 39 h 213"/>
                <a:gd name="T62" fmla="*/ 200 w 212"/>
                <a:gd name="T63" fmla="*/ 56 h 213"/>
                <a:gd name="T64" fmla="*/ 208 w 212"/>
                <a:gd name="T65" fmla="*/ 75 h 213"/>
                <a:gd name="T66" fmla="*/ 212 w 212"/>
                <a:gd name="T67" fmla="*/ 95 h 213"/>
                <a:gd name="T68" fmla="*/ 212 w 212"/>
                <a:gd name="T69" fmla="*/ 10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3">
                  <a:moveTo>
                    <a:pt x="212" y="106"/>
                  </a:moveTo>
                  <a:lnTo>
                    <a:pt x="212" y="106"/>
                  </a:lnTo>
                  <a:lnTo>
                    <a:pt x="212" y="118"/>
                  </a:lnTo>
                  <a:lnTo>
                    <a:pt x="211" y="128"/>
                  </a:lnTo>
                  <a:lnTo>
                    <a:pt x="208" y="138"/>
                  </a:lnTo>
                  <a:lnTo>
                    <a:pt x="204" y="148"/>
                  </a:lnTo>
                  <a:lnTo>
                    <a:pt x="200" y="157"/>
                  </a:lnTo>
                  <a:lnTo>
                    <a:pt x="194" y="166"/>
                  </a:lnTo>
                  <a:lnTo>
                    <a:pt x="188" y="174"/>
                  </a:lnTo>
                  <a:lnTo>
                    <a:pt x="182" y="181"/>
                  </a:lnTo>
                  <a:lnTo>
                    <a:pt x="174" y="189"/>
                  </a:lnTo>
                  <a:lnTo>
                    <a:pt x="166" y="194"/>
                  </a:lnTo>
                  <a:lnTo>
                    <a:pt x="157" y="200"/>
                  </a:lnTo>
                  <a:lnTo>
                    <a:pt x="148" y="205"/>
                  </a:lnTo>
                  <a:lnTo>
                    <a:pt x="138" y="208"/>
                  </a:lnTo>
                  <a:lnTo>
                    <a:pt x="127" y="210"/>
                  </a:lnTo>
                  <a:lnTo>
                    <a:pt x="117" y="213"/>
                  </a:lnTo>
                  <a:lnTo>
                    <a:pt x="106" y="213"/>
                  </a:lnTo>
                  <a:lnTo>
                    <a:pt x="106" y="213"/>
                  </a:lnTo>
                  <a:lnTo>
                    <a:pt x="96" y="213"/>
                  </a:lnTo>
                  <a:lnTo>
                    <a:pt x="85" y="210"/>
                  </a:lnTo>
                  <a:lnTo>
                    <a:pt x="74" y="208"/>
                  </a:lnTo>
                  <a:lnTo>
                    <a:pt x="65" y="205"/>
                  </a:lnTo>
                  <a:lnTo>
                    <a:pt x="56" y="200"/>
                  </a:lnTo>
                  <a:lnTo>
                    <a:pt x="47" y="194"/>
                  </a:lnTo>
                  <a:lnTo>
                    <a:pt x="39" y="189"/>
                  </a:lnTo>
                  <a:lnTo>
                    <a:pt x="31" y="181"/>
                  </a:lnTo>
                  <a:lnTo>
                    <a:pt x="25" y="174"/>
                  </a:lnTo>
                  <a:lnTo>
                    <a:pt x="18" y="166"/>
                  </a:lnTo>
                  <a:lnTo>
                    <a:pt x="13" y="157"/>
                  </a:lnTo>
                  <a:lnTo>
                    <a:pt x="9" y="148"/>
                  </a:lnTo>
                  <a:lnTo>
                    <a:pt x="5" y="138"/>
                  </a:lnTo>
                  <a:lnTo>
                    <a:pt x="2" y="128"/>
                  </a:lnTo>
                  <a:lnTo>
                    <a:pt x="1" y="118"/>
                  </a:lnTo>
                  <a:lnTo>
                    <a:pt x="0" y="106"/>
                  </a:lnTo>
                  <a:lnTo>
                    <a:pt x="0" y="106"/>
                  </a:lnTo>
                  <a:lnTo>
                    <a:pt x="1" y="95"/>
                  </a:lnTo>
                  <a:lnTo>
                    <a:pt x="2" y="85"/>
                  </a:lnTo>
                  <a:lnTo>
                    <a:pt x="5" y="75"/>
                  </a:lnTo>
                  <a:lnTo>
                    <a:pt x="9" y="65"/>
                  </a:lnTo>
                  <a:lnTo>
                    <a:pt x="13" y="56"/>
                  </a:lnTo>
                  <a:lnTo>
                    <a:pt x="18" y="47"/>
                  </a:lnTo>
                  <a:lnTo>
                    <a:pt x="25" y="39"/>
                  </a:lnTo>
                  <a:lnTo>
                    <a:pt x="31" y="32"/>
                  </a:lnTo>
                  <a:lnTo>
                    <a:pt x="39" y="24"/>
                  </a:lnTo>
                  <a:lnTo>
                    <a:pt x="47" y="18"/>
                  </a:lnTo>
                  <a:lnTo>
                    <a:pt x="56" y="13"/>
                  </a:lnTo>
                  <a:lnTo>
                    <a:pt x="65" y="8"/>
                  </a:lnTo>
                  <a:lnTo>
                    <a:pt x="74" y="5"/>
                  </a:lnTo>
                  <a:lnTo>
                    <a:pt x="85" y="2"/>
                  </a:lnTo>
                  <a:lnTo>
                    <a:pt x="96" y="0"/>
                  </a:lnTo>
                  <a:lnTo>
                    <a:pt x="106" y="0"/>
                  </a:lnTo>
                  <a:lnTo>
                    <a:pt x="106" y="0"/>
                  </a:lnTo>
                  <a:lnTo>
                    <a:pt x="117" y="0"/>
                  </a:lnTo>
                  <a:lnTo>
                    <a:pt x="127" y="2"/>
                  </a:lnTo>
                  <a:lnTo>
                    <a:pt x="138" y="5"/>
                  </a:lnTo>
                  <a:lnTo>
                    <a:pt x="148" y="8"/>
                  </a:lnTo>
                  <a:lnTo>
                    <a:pt x="157" y="13"/>
                  </a:lnTo>
                  <a:lnTo>
                    <a:pt x="166" y="18"/>
                  </a:lnTo>
                  <a:lnTo>
                    <a:pt x="174" y="24"/>
                  </a:lnTo>
                  <a:lnTo>
                    <a:pt x="182" y="32"/>
                  </a:lnTo>
                  <a:lnTo>
                    <a:pt x="188" y="39"/>
                  </a:lnTo>
                  <a:lnTo>
                    <a:pt x="194" y="47"/>
                  </a:lnTo>
                  <a:lnTo>
                    <a:pt x="200" y="56"/>
                  </a:lnTo>
                  <a:lnTo>
                    <a:pt x="204" y="65"/>
                  </a:lnTo>
                  <a:lnTo>
                    <a:pt x="208" y="75"/>
                  </a:lnTo>
                  <a:lnTo>
                    <a:pt x="211" y="85"/>
                  </a:lnTo>
                  <a:lnTo>
                    <a:pt x="212" y="95"/>
                  </a:lnTo>
                  <a:lnTo>
                    <a:pt x="212" y="106"/>
                  </a:lnTo>
                  <a:lnTo>
                    <a:pt x="212" y="10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3" name="Freeform 33">
              <a:extLst>
                <a:ext uri="{FF2B5EF4-FFF2-40B4-BE49-F238E27FC236}">
                  <a16:creationId xmlns:a16="http://schemas.microsoft.com/office/drawing/2014/main" id="{0BBF4BC6-8A5A-450B-8563-5A931303D2F0}"/>
                </a:ext>
              </a:extLst>
            </p:cNvPr>
            <p:cNvSpPr>
              <a:spLocks/>
            </p:cNvSpPr>
            <p:nvPr userDrawn="1"/>
          </p:nvSpPr>
          <p:spPr bwMode="auto">
            <a:xfrm>
              <a:off x="5375275" y="2144713"/>
              <a:ext cx="31750" cy="150813"/>
            </a:xfrm>
            <a:custGeom>
              <a:avLst/>
              <a:gdLst>
                <a:gd name="T0" fmla="*/ 20 w 20"/>
                <a:gd name="T1" fmla="*/ 84 h 95"/>
                <a:gd name="T2" fmla="*/ 20 w 20"/>
                <a:gd name="T3" fmla="*/ 84 h 95"/>
                <a:gd name="T4" fmla="*/ 20 w 20"/>
                <a:gd name="T5" fmla="*/ 89 h 95"/>
                <a:gd name="T6" fmla="*/ 18 w 20"/>
                <a:gd name="T7" fmla="*/ 91 h 95"/>
                <a:gd name="T8" fmla="*/ 14 w 20"/>
                <a:gd name="T9" fmla="*/ 93 h 95"/>
                <a:gd name="T10" fmla="*/ 10 w 20"/>
                <a:gd name="T11" fmla="*/ 95 h 95"/>
                <a:gd name="T12" fmla="*/ 10 w 20"/>
                <a:gd name="T13" fmla="*/ 95 h 95"/>
                <a:gd name="T14" fmla="*/ 10 w 20"/>
                <a:gd name="T15" fmla="*/ 95 h 95"/>
                <a:gd name="T16" fmla="*/ 6 w 20"/>
                <a:gd name="T17" fmla="*/ 93 h 95"/>
                <a:gd name="T18" fmla="*/ 3 w 20"/>
                <a:gd name="T19" fmla="*/ 91 h 95"/>
                <a:gd name="T20" fmla="*/ 1 w 20"/>
                <a:gd name="T21" fmla="*/ 89 h 95"/>
                <a:gd name="T22" fmla="*/ 0 w 20"/>
                <a:gd name="T23" fmla="*/ 84 h 95"/>
                <a:gd name="T24" fmla="*/ 0 w 20"/>
                <a:gd name="T25" fmla="*/ 10 h 95"/>
                <a:gd name="T26" fmla="*/ 0 w 20"/>
                <a:gd name="T27" fmla="*/ 10 h 95"/>
                <a:gd name="T28" fmla="*/ 1 w 20"/>
                <a:gd name="T29" fmla="*/ 5 h 95"/>
                <a:gd name="T30" fmla="*/ 3 w 20"/>
                <a:gd name="T31" fmla="*/ 3 h 95"/>
                <a:gd name="T32" fmla="*/ 6 w 20"/>
                <a:gd name="T33" fmla="*/ 1 h 95"/>
                <a:gd name="T34" fmla="*/ 10 w 20"/>
                <a:gd name="T35" fmla="*/ 0 h 95"/>
                <a:gd name="T36" fmla="*/ 10 w 20"/>
                <a:gd name="T37" fmla="*/ 0 h 95"/>
                <a:gd name="T38" fmla="*/ 10 w 20"/>
                <a:gd name="T39" fmla="*/ 0 h 95"/>
                <a:gd name="T40" fmla="*/ 14 w 20"/>
                <a:gd name="T41" fmla="*/ 1 h 95"/>
                <a:gd name="T42" fmla="*/ 18 w 20"/>
                <a:gd name="T43" fmla="*/ 3 h 95"/>
                <a:gd name="T44" fmla="*/ 20 w 20"/>
                <a:gd name="T45" fmla="*/ 5 h 95"/>
                <a:gd name="T46" fmla="*/ 20 w 20"/>
                <a:gd name="T47" fmla="*/ 10 h 95"/>
                <a:gd name="T48" fmla="*/ 20 w 20"/>
                <a:gd name="T49" fmla="*/ 8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95">
                  <a:moveTo>
                    <a:pt x="20" y="84"/>
                  </a:moveTo>
                  <a:lnTo>
                    <a:pt x="20" y="84"/>
                  </a:lnTo>
                  <a:lnTo>
                    <a:pt x="20" y="89"/>
                  </a:lnTo>
                  <a:lnTo>
                    <a:pt x="18" y="91"/>
                  </a:lnTo>
                  <a:lnTo>
                    <a:pt x="14" y="93"/>
                  </a:lnTo>
                  <a:lnTo>
                    <a:pt x="10" y="95"/>
                  </a:lnTo>
                  <a:lnTo>
                    <a:pt x="10" y="95"/>
                  </a:lnTo>
                  <a:lnTo>
                    <a:pt x="10" y="95"/>
                  </a:lnTo>
                  <a:lnTo>
                    <a:pt x="6" y="93"/>
                  </a:lnTo>
                  <a:lnTo>
                    <a:pt x="3" y="91"/>
                  </a:lnTo>
                  <a:lnTo>
                    <a:pt x="1" y="89"/>
                  </a:lnTo>
                  <a:lnTo>
                    <a:pt x="0" y="84"/>
                  </a:lnTo>
                  <a:lnTo>
                    <a:pt x="0" y="10"/>
                  </a:lnTo>
                  <a:lnTo>
                    <a:pt x="0" y="10"/>
                  </a:lnTo>
                  <a:lnTo>
                    <a:pt x="1" y="5"/>
                  </a:lnTo>
                  <a:lnTo>
                    <a:pt x="3" y="3"/>
                  </a:lnTo>
                  <a:lnTo>
                    <a:pt x="6" y="1"/>
                  </a:lnTo>
                  <a:lnTo>
                    <a:pt x="10" y="0"/>
                  </a:lnTo>
                  <a:lnTo>
                    <a:pt x="10" y="0"/>
                  </a:lnTo>
                  <a:lnTo>
                    <a:pt x="10" y="0"/>
                  </a:lnTo>
                  <a:lnTo>
                    <a:pt x="14" y="1"/>
                  </a:lnTo>
                  <a:lnTo>
                    <a:pt x="18" y="3"/>
                  </a:lnTo>
                  <a:lnTo>
                    <a:pt x="20" y="5"/>
                  </a:lnTo>
                  <a:lnTo>
                    <a:pt x="20" y="10"/>
                  </a:lnTo>
                  <a:lnTo>
                    <a:pt x="20" y="84"/>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64" name="Freeform 34">
            <a:extLst>
              <a:ext uri="{FF2B5EF4-FFF2-40B4-BE49-F238E27FC236}">
                <a16:creationId xmlns:a16="http://schemas.microsoft.com/office/drawing/2014/main" id="{5D8FD188-865B-49DA-9D8B-60B3C4D69FA2}"/>
              </a:ext>
            </a:extLst>
          </p:cNvPr>
          <p:cNvSpPr>
            <a:spLocks/>
          </p:cNvSpPr>
          <p:nvPr userDrawn="1"/>
        </p:nvSpPr>
        <p:spPr bwMode="auto">
          <a:xfrm>
            <a:off x="6762193" y="3206194"/>
            <a:ext cx="74612" cy="74613"/>
          </a:xfrm>
          <a:custGeom>
            <a:avLst/>
            <a:gdLst>
              <a:gd name="T0" fmla="*/ 47 w 47"/>
              <a:gd name="T1" fmla="*/ 35 h 47"/>
              <a:gd name="T2" fmla="*/ 47 w 47"/>
              <a:gd name="T3" fmla="*/ 35 h 47"/>
              <a:gd name="T4" fmla="*/ 47 w 47"/>
              <a:gd name="T5" fmla="*/ 40 h 47"/>
              <a:gd name="T6" fmla="*/ 44 w 47"/>
              <a:gd name="T7" fmla="*/ 44 h 47"/>
              <a:gd name="T8" fmla="*/ 40 w 47"/>
              <a:gd name="T9" fmla="*/ 46 h 47"/>
              <a:gd name="T10" fmla="*/ 35 w 47"/>
              <a:gd name="T11" fmla="*/ 47 h 47"/>
              <a:gd name="T12" fmla="*/ 13 w 47"/>
              <a:gd name="T13" fmla="*/ 47 h 47"/>
              <a:gd name="T14" fmla="*/ 13 w 47"/>
              <a:gd name="T15" fmla="*/ 47 h 47"/>
              <a:gd name="T16" fmla="*/ 8 w 47"/>
              <a:gd name="T17" fmla="*/ 46 h 47"/>
              <a:gd name="T18" fmla="*/ 4 w 47"/>
              <a:gd name="T19" fmla="*/ 44 h 47"/>
              <a:gd name="T20" fmla="*/ 1 w 47"/>
              <a:gd name="T21" fmla="*/ 40 h 47"/>
              <a:gd name="T22" fmla="*/ 0 w 47"/>
              <a:gd name="T23" fmla="*/ 35 h 47"/>
              <a:gd name="T24" fmla="*/ 0 w 47"/>
              <a:gd name="T25" fmla="*/ 12 h 47"/>
              <a:gd name="T26" fmla="*/ 0 w 47"/>
              <a:gd name="T27" fmla="*/ 12 h 47"/>
              <a:gd name="T28" fmla="*/ 1 w 47"/>
              <a:gd name="T29" fmla="*/ 8 h 47"/>
              <a:gd name="T30" fmla="*/ 4 w 47"/>
              <a:gd name="T31" fmla="*/ 3 h 47"/>
              <a:gd name="T32" fmla="*/ 8 w 47"/>
              <a:gd name="T33" fmla="*/ 1 h 47"/>
              <a:gd name="T34" fmla="*/ 13 w 47"/>
              <a:gd name="T35" fmla="*/ 0 h 47"/>
              <a:gd name="T36" fmla="*/ 35 w 47"/>
              <a:gd name="T37" fmla="*/ 0 h 47"/>
              <a:gd name="T38" fmla="*/ 35 w 47"/>
              <a:gd name="T39" fmla="*/ 0 h 47"/>
              <a:gd name="T40" fmla="*/ 40 w 47"/>
              <a:gd name="T41" fmla="*/ 1 h 47"/>
              <a:gd name="T42" fmla="*/ 44 w 47"/>
              <a:gd name="T43" fmla="*/ 3 h 47"/>
              <a:gd name="T44" fmla="*/ 47 w 47"/>
              <a:gd name="T45" fmla="*/ 8 h 47"/>
              <a:gd name="T46" fmla="*/ 47 w 47"/>
              <a:gd name="T47" fmla="*/ 12 h 47"/>
              <a:gd name="T48" fmla="*/ 47 w 47"/>
              <a:gd name="T4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7">
                <a:moveTo>
                  <a:pt x="47" y="35"/>
                </a:moveTo>
                <a:lnTo>
                  <a:pt x="47" y="35"/>
                </a:lnTo>
                <a:lnTo>
                  <a:pt x="47" y="40"/>
                </a:lnTo>
                <a:lnTo>
                  <a:pt x="44" y="44"/>
                </a:lnTo>
                <a:lnTo>
                  <a:pt x="40" y="46"/>
                </a:lnTo>
                <a:lnTo>
                  <a:pt x="35" y="47"/>
                </a:lnTo>
                <a:lnTo>
                  <a:pt x="13" y="47"/>
                </a:lnTo>
                <a:lnTo>
                  <a:pt x="13" y="47"/>
                </a:lnTo>
                <a:lnTo>
                  <a:pt x="8" y="46"/>
                </a:lnTo>
                <a:lnTo>
                  <a:pt x="4" y="44"/>
                </a:lnTo>
                <a:lnTo>
                  <a:pt x="1" y="40"/>
                </a:lnTo>
                <a:lnTo>
                  <a:pt x="0" y="35"/>
                </a:lnTo>
                <a:lnTo>
                  <a:pt x="0" y="12"/>
                </a:lnTo>
                <a:lnTo>
                  <a:pt x="0" y="12"/>
                </a:lnTo>
                <a:lnTo>
                  <a:pt x="1" y="8"/>
                </a:lnTo>
                <a:lnTo>
                  <a:pt x="4" y="3"/>
                </a:lnTo>
                <a:lnTo>
                  <a:pt x="8" y="1"/>
                </a:lnTo>
                <a:lnTo>
                  <a:pt x="13" y="0"/>
                </a:lnTo>
                <a:lnTo>
                  <a:pt x="35" y="0"/>
                </a:lnTo>
                <a:lnTo>
                  <a:pt x="35" y="0"/>
                </a:lnTo>
                <a:lnTo>
                  <a:pt x="40" y="1"/>
                </a:lnTo>
                <a:lnTo>
                  <a:pt x="44" y="3"/>
                </a:lnTo>
                <a:lnTo>
                  <a:pt x="47" y="8"/>
                </a:lnTo>
                <a:lnTo>
                  <a:pt x="47" y="12"/>
                </a:lnTo>
                <a:lnTo>
                  <a:pt x="47"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5" name="Line 35">
            <a:extLst>
              <a:ext uri="{FF2B5EF4-FFF2-40B4-BE49-F238E27FC236}">
                <a16:creationId xmlns:a16="http://schemas.microsoft.com/office/drawing/2014/main" id="{A84B260A-4DD0-428D-BDE6-B196B389D59F}"/>
              </a:ext>
            </a:extLst>
          </p:cNvPr>
          <p:cNvSpPr>
            <a:spLocks noChangeShapeType="1"/>
          </p:cNvSpPr>
          <p:nvPr userDrawn="1"/>
        </p:nvSpPr>
        <p:spPr bwMode="auto">
          <a:xfrm>
            <a:off x="6871731" y="3220481"/>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6" name="Line 36">
            <a:extLst>
              <a:ext uri="{FF2B5EF4-FFF2-40B4-BE49-F238E27FC236}">
                <a16:creationId xmlns:a16="http://schemas.microsoft.com/office/drawing/2014/main" id="{A2707C43-9185-4516-AEBD-F19CC16725D2}"/>
              </a:ext>
            </a:extLst>
          </p:cNvPr>
          <p:cNvSpPr>
            <a:spLocks noChangeShapeType="1"/>
          </p:cNvSpPr>
          <p:nvPr userDrawn="1"/>
        </p:nvSpPr>
        <p:spPr bwMode="auto">
          <a:xfrm>
            <a:off x="6871731" y="3244294"/>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7" name="Line 37">
            <a:extLst>
              <a:ext uri="{FF2B5EF4-FFF2-40B4-BE49-F238E27FC236}">
                <a16:creationId xmlns:a16="http://schemas.microsoft.com/office/drawing/2014/main" id="{91DE1F76-A69F-4C86-A69D-FEA6C4C9C6BF}"/>
              </a:ext>
            </a:extLst>
          </p:cNvPr>
          <p:cNvSpPr>
            <a:spLocks noChangeShapeType="1"/>
          </p:cNvSpPr>
          <p:nvPr userDrawn="1"/>
        </p:nvSpPr>
        <p:spPr bwMode="auto">
          <a:xfrm>
            <a:off x="6871731" y="3266519"/>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8" name="Freeform 38">
            <a:extLst>
              <a:ext uri="{FF2B5EF4-FFF2-40B4-BE49-F238E27FC236}">
                <a16:creationId xmlns:a16="http://schemas.microsoft.com/office/drawing/2014/main" id="{D37F1ABF-5217-4AE4-8027-BA947E55F905}"/>
              </a:ext>
            </a:extLst>
          </p:cNvPr>
          <p:cNvSpPr>
            <a:spLocks/>
          </p:cNvSpPr>
          <p:nvPr userDrawn="1"/>
        </p:nvSpPr>
        <p:spPr bwMode="auto">
          <a:xfrm>
            <a:off x="6728856" y="3098244"/>
            <a:ext cx="39687" cy="68263"/>
          </a:xfrm>
          <a:custGeom>
            <a:avLst/>
            <a:gdLst>
              <a:gd name="T0" fmla="*/ 25 w 25"/>
              <a:gd name="T1" fmla="*/ 43 h 43"/>
              <a:gd name="T2" fmla="*/ 25 w 25"/>
              <a:gd name="T3" fmla="*/ 0 h 43"/>
              <a:gd name="T4" fmla="*/ 0 w 25"/>
              <a:gd name="T5" fmla="*/ 0 h 43"/>
            </a:gdLst>
            <a:ahLst/>
            <a:cxnLst>
              <a:cxn ang="0">
                <a:pos x="T0" y="T1"/>
              </a:cxn>
              <a:cxn ang="0">
                <a:pos x="T2" y="T3"/>
              </a:cxn>
              <a:cxn ang="0">
                <a:pos x="T4" y="T5"/>
              </a:cxn>
            </a:cxnLst>
            <a:rect l="0" t="0" r="r" b="b"/>
            <a:pathLst>
              <a:path w="25" h="43">
                <a:moveTo>
                  <a:pt x="25" y="43"/>
                </a:moveTo>
                <a:lnTo>
                  <a:pt x="25"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9" name="Freeform 39">
            <a:extLst>
              <a:ext uri="{FF2B5EF4-FFF2-40B4-BE49-F238E27FC236}">
                <a16:creationId xmlns:a16="http://schemas.microsoft.com/office/drawing/2014/main" id="{9891AE40-38F4-49BC-8304-407710CD6F87}"/>
              </a:ext>
            </a:extLst>
          </p:cNvPr>
          <p:cNvSpPr>
            <a:spLocks/>
          </p:cNvSpPr>
          <p:nvPr userDrawn="1"/>
        </p:nvSpPr>
        <p:spPr bwMode="auto">
          <a:xfrm>
            <a:off x="6732031" y="3079194"/>
            <a:ext cx="61912" cy="85725"/>
          </a:xfrm>
          <a:custGeom>
            <a:avLst/>
            <a:gdLst>
              <a:gd name="T0" fmla="*/ 39 w 39"/>
              <a:gd name="T1" fmla="*/ 54 h 54"/>
              <a:gd name="T2" fmla="*/ 39 w 39"/>
              <a:gd name="T3" fmla="*/ 0 h 54"/>
              <a:gd name="T4" fmla="*/ 0 w 39"/>
              <a:gd name="T5" fmla="*/ 0 h 54"/>
            </a:gdLst>
            <a:ahLst/>
            <a:cxnLst>
              <a:cxn ang="0">
                <a:pos x="T0" y="T1"/>
              </a:cxn>
              <a:cxn ang="0">
                <a:pos x="T2" y="T3"/>
              </a:cxn>
              <a:cxn ang="0">
                <a:pos x="T4" y="T5"/>
              </a:cxn>
            </a:cxnLst>
            <a:rect l="0" t="0" r="r" b="b"/>
            <a:pathLst>
              <a:path w="39" h="54">
                <a:moveTo>
                  <a:pt x="39" y="54"/>
                </a:moveTo>
                <a:lnTo>
                  <a:pt x="39"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0" name="Freeform 40">
            <a:extLst>
              <a:ext uri="{FF2B5EF4-FFF2-40B4-BE49-F238E27FC236}">
                <a16:creationId xmlns:a16="http://schemas.microsoft.com/office/drawing/2014/main" id="{F0C9E06A-A5B8-4772-A6C8-93CCB2E11AAB}"/>
              </a:ext>
            </a:extLst>
          </p:cNvPr>
          <p:cNvSpPr>
            <a:spLocks/>
          </p:cNvSpPr>
          <p:nvPr userDrawn="1"/>
        </p:nvSpPr>
        <p:spPr bwMode="auto">
          <a:xfrm>
            <a:off x="6789181" y="3314144"/>
            <a:ext cx="120650" cy="26988"/>
          </a:xfrm>
          <a:custGeom>
            <a:avLst/>
            <a:gdLst>
              <a:gd name="T0" fmla="*/ 0 w 76"/>
              <a:gd name="T1" fmla="*/ 0 h 17"/>
              <a:gd name="T2" fmla="*/ 0 w 76"/>
              <a:gd name="T3" fmla="*/ 17 h 17"/>
              <a:gd name="T4" fmla="*/ 76 w 76"/>
              <a:gd name="T5" fmla="*/ 17 h 17"/>
            </a:gdLst>
            <a:ahLst/>
            <a:cxnLst>
              <a:cxn ang="0">
                <a:pos x="T0" y="T1"/>
              </a:cxn>
              <a:cxn ang="0">
                <a:pos x="T2" y="T3"/>
              </a:cxn>
              <a:cxn ang="0">
                <a:pos x="T4" y="T5"/>
              </a:cxn>
            </a:cxnLst>
            <a:rect l="0" t="0" r="r" b="b"/>
            <a:pathLst>
              <a:path w="76" h="17">
                <a:moveTo>
                  <a:pt x="0" y="0"/>
                </a:moveTo>
                <a:lnTo>
                  <a:pt x="0" y="17"/>
                </a:lnTo>
                <a:lnTo>
                  <a:pt x="76"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1" name="Freeform 41">
            <a:extLst>
              <a:ext uri="{FF2B5EF4-FFF2-40B4-BE49-F238E27FC236}">
                <a16:creationId xmlns:a16="http://schemas.microsoft.com/office/drawing/2014/main" id="{8D34DED1-4721-4B23-8BC5-2CF4D7094418}"/>
              </a:ext>
            </a:extLst>
          </p:cNvPr>
          <p:cNvSpPr>
            <a:spLocks/>
          </p:cNvSpPr>
          <p:nvPr userDrawn="1"/>
        </p:nvSpPr>
        <p:spPr bwMode="auto">
          <a:xfrm>
            <a:off x="6320868" y="2864881"/>
            <a:ext cx="36512" cy="36513"/>
          </a:xfrm>
          <a:custGeom>
            <a:avLst/>
            <a:gdLst>
              <a:gd name="T0" fmla="*/ 23 w 23"/>
              <a:gd name="T1" fmla="*/ 12 h 23"/>
              <a:gd name="T2" fmla="*/ 23 w 23"/>
              <a:gd name="T3" fmla="*/ 12 h 23"/>
              <a:gd name="T4" fmla="*/ 23 w 23"/>
              <a:gd name="T5" fmla="*/ 16 h 23"/>
              <a:gd name="T6" fmla="*/ 20 w 23"/>
              <a:gd name="T7" fmla="*/ 20 h 23"/>
              <a:gd name="T8" fmla="*/ 16 w 23"/>
              <a:gd name="T9" fmla="*/ 22 h 23"/>
              <a:gd name="T10" fmla="*/ 11 w 23"/>
              <a:gd name="T11" fmla="*/ 23 h 23"/>
              <a:gd name="T12" fmla="*/ 11 w 23"/>
              <a:gd name="T13" fmla="*/ 23 h 23"/>
              <a:gd name="T14" fmla="*/ 8 w 23"/>
              <a:gd name="T15" fmla="*/ 22 h 23"/>
              <a:gd name="T16" fmla="*/ 3 w 23"/>
              <a:gd name="T17" fmla="*/ 20 h 23"/>
              <a:gd name="T18" fmla="*/ 1 w 23"/>
              <a:gd name="T19" fmla="*/ 16 h 23"/>
              <a:gd name="T20" fmla="*/ 0 w 23"/>
              <a:gd name="T21" fmla="*/ 12 h 23"/>
              <a:gd name="T22" fmla="*/ 0 w 23"/>
              <a:gd name="T23" fmla="*/ 12 h 23"/>
              <a:gd name="T24" fmla="*/ 1 w 23"/>
              <a:gd name="T25" fmla="*/ 7 h 23"/>
              <a:gd name="T26" fmla="*/ 3 w 23"/>
              <a:gd name="T27" fmla="*/ 4 h 23"/>
              <a:gd name="T28" fmla="*/ 8 w 23"/>
              <a:gd name="T29" fmla="*/ 2 h 23"/>
              <a:gd name="T30" fmla="*/ 11 w 23"/>
              <a:gd name="T31" fmla="*/ 0 h 23"/>
              <a:gd name="T32" fmla="*/ 11 w 23"/>
              <a:gd name="T33" fmla="*/ 0 h 23"/>
              <a:gd name="T34" fmla="*/ 16 w 23"/>
              <a:gd name="T35" fmla="*/ 2 h 23"/>
              <a:gd name="T36" fmla="*/ 20 w 23"/>
              <a:gd name="T37" fmla="*/ 4 h 23"/>
              <a:gd name="T38" fmla="*/ 23 w 23"/>
              <a:gd name="T39" fmla="*/ 7 h 23"/>
              <a:gd name="T40" fmla="*/ 23 w 23"/>
              <a:gd name="T41" fmla="*/ 12 h 23"/>
              <a:gd name="T42" fmla="*/ 23 w 23"/>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23" y="12"/>
                </a:moveTo>
                <a:lnTo>
                  <a:pt x="23" y="12"/>
                </a:lnTo>
                <a:lnTo>
                  <a:pt x="23" y="16"/>
                </a:lnTo>
                <a:lnTo>
                  <a:pt x="20" y="20"/>
                </a:lnTo>
                <a:lnTo>
                  <a:pt x="16" y="22"/>
                </a:lnTo>
                <a:lnTo>
                  <a:pt x="11" y="23"/>
                </a:lnTo>
                <a:lnTo>
                  <a:pt x="11" y="23"/>
                </a:lnTo>
                <a:lnTo>
                  <a:pt x="8" y="22"/>
                </a:lnTo>
                <a:lnTo>
                  <a:pt x="3" y="20"/>
                </a:lnTo>
                <a:lnTo>
                  <a:pt x="1" y="16"/>
                </a:lnTo>
                <a:lnTo>
                  <a:pt x="0" y="12"/>
                </a:lnTo>
                <a:lnTo>
                  <a:pt x="0" y="12"/>
                </a:lnTo>
                <a:lnTo>
                  <a:pt x="1" y="7"/>
                </a:lnTo>
                <a:lnTo>
                  <a:pt x="3" y="4"/>
                </a:lnTo>
                <a:lnTo>
                  <a:pt x="8" y="2"/>
                </a:lnTo>
                <a:lnTo>
                  <a:pt x="11" y="0"/>
                </a:lnTo>
                <a:lnTo>
                  <a:pt x="11" y="0"/>
                </a:lnTo>
                <a:lnTo>
                  <a:pt x="16" y="2"/>
                </a:lnTo>
                <a:lnTo>
                  <a:pt x="20" y="4"/>
                </a:lnTo>
                <a:lnTo>
                  <a:pt x="23" y="7"/>
                </a:lnTo>
                <a:lnTo>
                  <a:pt x="23" y="12"/>
                </a:lnTo>
                <a:lnTo>
                  <a:pt x="23"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2" name="Freeform 42">
            <a:extLst>
              <a:ext uri="{FF2B5EF4-FFF2-40B4-BE49-F238E27FC236}">
                <a16:creationId xmlns:a16="http://schemas.microsoft.com/office/drawing/2014/main" id="{57993C7B-EE98-4A7B-AD4D-657928C6AB26}"/>
              </a:ext>
            </a:extLst>
          </p:cNvPr>
          <p:cNvSpPr>
            <a:spLocks/>
          </p:cNvSpPr>
          <p:nvPr userDrawn="1"/>
        </p:nvSpPr>
        <p:spPr bwMode="auto">
          <a:xfrm>
            <a:off x="6374843" y="2863294"/>
            <a:ext cx="34925" cy="36513"/>
          </a:xfrm>
          <a:custGeom>
            <a:avLst/>
            <a:gdLst>
              <a:gd name="T0" fmla="*/ 22 w 22"/>
              <a:gd name="T1" fmla="*/ 12 h 23"/>
              <a:gd name="T2" fmla="*/ 22 w 22"/>
              <a:gd name="T3" fmla="*/ 12 h 23"/>
              <a:gd name="T4" fmla="*/ 22 w 22"/>
              <a:gd name="T5" fmla="*/ 16 h 23"/>
              <a:gd name="T6" fmla="*/ 20 w 22"/>
              <a:gd name="T7" fmla="*/ 19 h 23"/>
              <a:gd name="T8" fmla="*/ 16 w 22"/>
              <a:gd name="T9" fmla="*/ 23 h 23"/>
              <a:gd name="T10" fmla="*/ 11 w 22"/>
              <a:gd name="T11" fmla="*/ 23 h 23"/>
              <a:gd name="T12" fmla="*/ 11 w 22"/>
              <a:gd name="T13" fmla="*/ 23 h 23"/>
              <a:gd name="T14" fmla="*/ 8 w 22"/>
              <a:gd name="T15" fmla="*/ 23 h 23"/>
              <a:gd name="T16" fmla="*/ 3 w 22"/>
              <a:gd name="T17" fmla="*/ 19 h 23"/>
              <a:gd name="T18" fmla="*/ 1 w 22"/>
              <a:gd name="T19" fmla="*/ 16 h 23"/>
              <a:gd name="T20" fmla="*/ 0 w 22"/>
              <a:gd name="T21" fmla="*/ 12 h 23"/>
              <a:gd name="T22" fmla="*/ 0 w 22"/>
              <a:gd name="T23" fmla="*/ 12 h 23"/>
              <a:gd name="T24" fmla="*/ 1 w 22"/>
              <a:gd name="T25" fmla="*/ 7 h 23"/>
              <a:gd name="T26" fmla="*/ 3 w 22"/>
              <a:gd name="T27" fmla="*/ 4 h 23"/>
              <a:gd name="T28" fmla="*/ 8 w 22"/>
              <a:gd name="T29" fmla="*/ 1 h 23"/>
              <a:gd name="T30" fmla="*/ 11 w 22"/>
              <a:gd name="T31" fmla="*/ 0 h 23"/>
              <a:gd name="T32" fmla="*/ 11 w 22"/>
              <a:gd name="T33" fmla="*/ 0 h 23"/>
              <a:gd name="T34" fmla="*/ 16 w 22"/>
              <a:gd name="T35" fmla="*/ 1 h 23"/>
              <a:gd name="T36" fmla="*/ 20 w 22"/>
              <a:gd name="T37" fmla="*/ 4 h 23"/>
              <a:gd name="T38" fmla="*/ 22 w 22"/>
              <a:gd name="T39" fmla="*/ 7 h 23"/>
              <a:gd name="T40" fmla="*/ 22 w 22"/>
              <a:gd name="T41" fmla="*/ 12 h 23"/>
              <a:gd name="T42" fmla="*/ 22 w 22"/>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3">
                <a:moveTo>
                  <a:pt x="22" y="12"/>
                </a:moveTo>
                <a:lnTo>
                  <a:pt x="22" y="12"/>
                </a:lnTo>
                <a:lnTo>
                  <a:pt x="22" y="16"/>
                </a:lnTo>
                <a:lnTo>
                  <a:pt x="20" y="19"/>
                </a:lnTo>
                <a:lnTo>
                  <a:pt x="16" y="23"/>
                </a:lnTo>
                <a:lnTo>
                  <a:pt x="11" y="23"/>
                </a:lnTo>
                <a:lnTo>
                  <a:pt x="11" y="23"/>
                </a:lnTo>
                <a:lnTo>
                  <a:pt x="8" y="23"/>
                </a:lnTo>
                <a:lnTo>
                  <a:pt x="3" y="19"/>
                </a:lnTo>
                <a:lnTo>
                  <a:pt x="1" y="16"/>
                </a:lnTo>
                <a:lnTo>
                  <a:pt x="0" y="12"/>
                </a:lnTo>
                <a:lnTo>
                  <a:pt x="0" y="12"/>
                </a:lnTo>
                <a:lnTo>
                  <a:pt x="1" y="7"/>
                </a:lnTo>
                <a:lnTo>
                  <a:pt x="3" y="4"/>
                </a:lnTo>
                <a:lnTo>
                  <a:pt x="8" y="1"/>
                </a:lnTo>
                <a:lnTo>
                  <a:pt x="11" y="0"/>
                </a:lnTo>
                <a:lnTo>
                  <a:pt x="11" y="0"/>
                </a:lnTo>
                <a:lnTo>
                  <a:pt x="16" y="1"/>
                </a:lnTo>
                <a:lnTo>
                  <a:pt x="20" y="4"/>
                </a:lnTo>
                <a:lnTo>
                  <a:pt x="22" y="7"/>
                </a:lnTo>
                <a:lnTo>
                  <a:pt x="22" y="12"/>
                </a:lnTo>
                <a:lnTo>
                  <a:pt x="22"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3" name="Freeform 43">
            <a:extLst>
              <a:ext uri="{FF2B5EF4-FFF2-40B4-BE49-F238E27FC236}">
                <a16:creationId xmlns:a16="http://schemas.microsoft.com/office/drawing/2014/main" id="{1FE5EBAC-39DB-479D-817A-D6C28BE3752B}"/>
              </a:ext>
            </a:extLst>
          </p:cNvPr>
          <p:cNvSpPr>
            <a:spLocks/>
          </p:cNvSpPr>
          <p:nvPr userDrawn="1"/>
        </p:nvSpPr>
        <p:spPr bwMode="auto">
          <a:xfrm>
            <a:off x="6428818" y="2863294"/>
            <a:ext cx="34925" cy="36513"/>
          </a:xfrm>
          <a:custGeom>
            <a:avLst/>
            <a:gdLst>
              <a:gd name="T0" fmla="*/ 22 w 22"/>
              <a:gd name="T1" fmla="*/ 12 h 23"/>
              <a:gd name="T2" fmla="*/ 22 w 22"/>
              <a:gd name="T3" fmla="*/ 12 h 23"/>
              <a:gd name="T4" fmla="*/ 22 w 22"/>
              <a:gd name="T5" fmla="*/ 16 h 23"/>
              <a:gd name="T6" fmla="*/ 20 w 22"/>
              <a:gd name="T7" fmla="*/ 19 h 23"/>
              <a:gd name="T8" fmla="*/ 16 w 22"/>
              <a:gd name="T9" fmla="*/ 22 h 23"/>
              <a:gd name="T10" fmla="*/ 11 w 22"/>
              <a:gd name="T11" fmla="*/ 23 h 23"/>
              <a:gd name="T12" fmla="*/ 11 w 22"/>
              <a:gd name="T13" fmla="*/ 23 h 23"/>
              <a:gd name="T14" fmla="*/ 8 w 22"/>
              <a:gd name="T15" fmla="*/ 22 h 23"/>
              <a:gd name="T16" fmla="*/ 3 w 22"/>
              <a:gd name="T17" fmla="*/ 19 h 23"/>
              <a:gd name="T18" fmla="*/ 1 w 22"/>
              <a:gd name="T19" fmla="*/ 16 h 23"/>
              <a:gd name="T20" fmla="*/ 0 w 22"/>
              <a:gd name="T21" fmla="*/ 12 h 23"/>
              <a:gd name="T22" fmla="*/ 0 w 22"/>
              <a:gd name="T23" fmla="*/ 12 h 23"/>
              <a:gd name="T24" fmla="*/ 1 w 22"/>
              <a:gd name="T25" fmla="*/ 7 h 23"/>
              <a:gd name="T26" fmla="*/ 3 w 22"/>
              <a:gd name="T27" fmla="*/ 4 h 23"/>
              <a:gd name="T28" fmla="*/ 8 w 22"/>
              <a:gd name="T29" fmla="*/ 0 h 23"/>
              <a:gd name="T30" fmla="*/ 11 w 22"/>
              <a:gd name="T31" fmla="*/ 0 h 23"/>
              <a:gd name="T32" fmla="*/ 11 w 22"/>
              <a:gd name="T33" fmla="*/ 0 h 23"/>
              <a:gd name="T34" fmla="*/ 16 w 22"/>
              <a:gd name="T35" fmla="*/ 0 h 23"/>
              <a:gd name="T36" fmla="*/ 20 w 22"/>
              <a:gd name="T37" fmla="*/ 4 h 23"/>
              <a:gd name="T38" fmla="*/ 22 w 22"/>
              <a:gd name="T39" fmla="*/ 7 h 23"/>
              <a:gd name="T40" fmla="*/ 22 w 22"/>
              <a:gd name="T41" fmla="*/ 12 h 23"/>
              <a:gd name="T42" fmla="*/ 22 w 22"/>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3">
                <a:moveTo>
                  <a:pt x="22" y="12"/>
                </a:moveTo>
                <a:lnTo>
                  <a:pt x="22" y="12"/>
                </a:lnTo>
                <a:lnTo>
                  <a:pt x="22" y="16"/>
                </a:lnTo>
                <a:lnTo>
                  <a:pt x="20" y="19"/>
                </a:lnTo>
                <a:lnTo>
                  <a:pt x="16" y="22"/>
                </a:lnTo>
                <a:lnTo>
                  <a:pt x="11" y="23"/>
                </a:lnTo>
                <a:lnTo>
                  <a:pt x="11" y="23"/>
                </a:lnTo>
                <a:lnTo>
                  <a:pt x="8" y="22"/>
                </a:lnTo>
                <a:lnTo>
                  <a:pt x="3" y="19"/>
                </a:lnTo>
                <a:lnTo>
                  <a:pt x="1" y="16"/>
                </a:lnTo>
                <a:lnTo>
                  <a:pt x="0" y="12"/>
                </a:lnTo>
                <a:lnTo>
                  <a:pt x="0" y="12"/>
                </a:lnTo>
                <a:lnTo>
                  <a:pt x="1" y="7"/>
                </a:lnTo>
                <a:lnTo>
                  <a:pt x="3" y="4"/>
                </a:lnTo>
                <a:lnTo>
                  <a:pt x="8" y="0"/>
                </a:lnTo>
                <a:lnTo>
                  <a:pt x="11" y="0"/>
                </a:lnTo>
                <a:lnTo>
                  <a:pt x="11" y="0"/>
                </a:lnTo>
                <a:lnTo>
                  <a:pt x="16" y="0"/>
                </a:lnTo>
                <a:lnTo>
                  <a:pt x="20" y="4"/>
                </a:lnTo>
                <a:lnTo>
                  <a:pt x="22" y="7"/>
                </a:lnTo>
                <a:lnTo>
                  <a:pt x="22" y="12"/>
                </a:lnTo>
                <a:lnTo>
                  <a:pt x="22"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74" name="Group 1073">
            <a:extLst>
              <a:ext uri="{FF2B5EF4-FFF2-40B4-BE49-F238E27FC236}">
                <a16:creationId xmlns:a16="http://schemas.microsoft.com/office/drawing/2014/main" id="{B9BA967F-07E8-4D05-B369-E28D879336EB}"/>
              </a:ext>
            </a:extLst>
          </p:cNvPr>
          <p:cNvGrpSpPr/>
          <p:nvPr userDrawn="1"/>
        </p:nvGrpSpPr>
        <p:grpSpPr>
          <a:xfrm>
            <a:off x="5133418" y="3514169"/>
            <a:ext cx="3355975" cy="571500"/>
            <a:chOff x="4108450" y="2581276"/>
            <a:chExt cx="3355975" cy="571500"/>
          </a:xfrm>
        </p:grpSpPr>
        <p:sp>
          <p:nvSpPr>
            <p:cNvPr id="1075" name="Rectangle 44">
              <a:extLst>
                <a:ext uri="{FF2B5EF4-FFF2-40B4-BE49-F238E27FC236}">
                  <a16:creationId xmlns:a16="http://schemas.microsoft.com/office/drawing/2014/main" id="{FA57A542-5A7A-4B09-89FC-58310ABA4CB9}"/>
                </a:ext>
              </a:extLst>
            </p:cNvPr>
            <p:cNvSpPr>
              <a:spLocks noChangeArrowheads="1"/>
            </p:cNvSpPr>
            <p:nvPr userDrawn="1"/>
          </p:nvSpPr>
          <p:spPr bwMode="auto">
            <a:xfrm>
              <a:off x="4108450" y="2581276"/>
              <a:ext cx="4079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6" name="Rectangle 45">
              <a:extLst>
                <a:ext uri="{FF2B5EF4-FFF2-40B4-BE49-F238E27FC236}">
                  <a16:creationId xmlns:a16="http://schemas.microsoft.com/office/drawing/2014/main" id="{C90C97F8-3AEC-4FE6-AE04-D27FE1BFB205}"/>
                </a:ext>
              </a:extLst>
            </p:cNvPr>
            <p:cNvSpPr>
              <a:spLocks noChangeArrowheads="1"/>
            </p:cNvSpPr>
            <p:nvPr userDrawn="1"/>
          </p:nvSpPr>
          <p:spPr bwMode="auto">
            <a:xfrm>
              <a:off x="4308475" y="2581276"/>
              <a:ext cx="1027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OMO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7" name="Rectangle 46">
              <a:extLst>
                <a:ext uri="{FF2B5EF4-FFF2-40B4-BE49-F238E27FC236}">
                  <a16:creationId xmlns:a16="http://schemas.microsoft.com/office/drawing/2014/main" id="{FCA84F0F-5D16-4D1E-84B9-D467838E8DED}"/>
                </a:ext>
              </a:extLst>
            </p:cNvPr>
            <p:cNvSpPr>
              <a:spLocks noChangeArrowheads="1"/>
            </p:cNvSpPr>
            <p:nvPr userDrawn="1"/>
          </p:nvSpPr>
          <p:spPr bwMode="auto">
            <a:xfrm>
              <a:off x="5106988" y="2581276"/>
              <a:ext cx="4302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8" name="Rectangle 47">
              <a:extLst>
                <a:ext uri="{FF2B5EF4-FFF2-40B4-BE49-F238E27FC236}">
                  <a16:creationId xmlns:a16="http://schemas.microsoft.com/office/drawing/2014/main" id="{E86EB753-DC0A-4E44-99AB-840263149D11}"/>
                </a:ext>
              </a:extLst>
            </p:cNvPr>
            <p:cNvSpPr>
              <a:spLocks noChangeArrowheads="1"/>
            </p:cNvSpPr>
            <p:nvPr userDrawn="1"/>
          </p:nvSpPr>
          <p:spPr bwMode="auto">
            <a:xfrm>
              <a:off x="5337175" y="2581276"/>
              <a:ext cx="4302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9" name="Rectangle 48">
              <a:extLst>
                <a:ext uri="{FF2B5EF4-FFF2-40B4-BE49-F238E27FC236}">
                  <a16:creationId xmlns:a16="http://schemas.microsoft.com/office/drawing/2014/main" id="{08FC1160-7561-430D-85FA-24D9B0C5FAC5}"/>
                </a:ext>
              </a:extLst>
            </p:cNvPr>
            <p:cNvSpPr>
              <a:spLocks noChangeArrowheads="1"/>
            </p:cNvSpPr>
            <p:nvPr userDrawn="1"/>
          </p:nvSpPr>
          <p:spPr bwMode="auto">
            <a:xfrm>
              <a:off x="5559425" y="2581276"/>
              <a:ext cx="4587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0" name="Rectangle 49">
              <a:extLst>
                <a:ext uri="{FF2B5EF4-FFF2-40B4-BE49-F238E27FC236}">
                  <a16:creationId xmlns:a16="http://schemas.microsoft.com/office/drawing/2014/main" id="{1EBA95BD-D5EC-46E8-9419-F3F7D53FDA46}"/>
                </a:ext>
              </a:extLst>
            </p:cNvPr>
            <p:cNvSpPr>
              <a:spLocks noChangeArrowheads="1"/>
            </p:cNvSpPr>
            <p:nvPr userDrawn="1"/>
          </p:nvSpPr>
          <p:spPr bwMode="auto">
            <a:xfrm>
              <a:off x="5802313" y="2581276"/>
              <a:ext cx="8651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1" name="Rectangle 50">
              <a:extLst>
                <a:ext uri="{FF2B5EF4-FFF2-40B4-BE49-F238E27FC236}">
                  <a16:creationId xmlns:a16="http://schemas.microsoft.com/office/drawing/2014/main" id="{EB8767B4-63DE-47C7-8D1F-24CC10BFBBF4}"/>
                </a:ext>
              </a:extLst>
            </p:cNvPr>
            <p:cNvSpPr>
              <a:spLocks noChangeArrowheads="1"/>
            </p:cNvSpPr>
            <p:nvPr userDrawn="1"/>
          </p:nvSpPr>
          <p:spPr bwMode="auto">
            <a:xfrm>
              <a:off x="6523038" y="2581276"/>
              <a:ext cx="4302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2" name="Rectangle 51">
              <a:extLst>
                <a:ext uri="{FF2B5EF4-FFF2-40B4-BE49-F238E27FC236}">
                  <a16:creationId xmlns:a16="http://schemas.microsoft.com/office/drawing/2014/main" id="{07D511DC-2F8F-4497-A90F-E6A874A48F31}"/>
                </a:ext>
              </a:extLst>
            </p:cNvPr>
            <p:cNvSpPr>
              <a:spLocks noChangeArrowheads="1"/>
            </p:cNvSpPr>
            <p:nvPr userDrawn="1"/>
          </p:nvSpPr>
          <p:spPr bwMode="auto">
            <a:xfrm>
              <a:off x="6745288" y="2581276"/>
              <a:ext cx="4254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3" name="Rectangle 52">
              <a:extLst>
                <a:ext uri="{FF2B5EF4-FFF2-40B4-BE49-F238E27FC236}">
                  <a16:creationId xmlns:a16="http://schemas.microsoft.com/office/drawing/2014/main" id="{EA00318C-5B59-479D-B6C1-936E36F1EC6B}"/>
                </a:ext>
              </a:extLst>
            </p:cNvPr>
            <p:cNvSpPr>
              <a:spLocks noChangeArrowheads="1"/>
            </p:cNvSpPr>
            <p:nvPr userDrawn="1"/>
          </p:nvSpPr>
          <p:spPr bwMode="auto">
            <a:xfrm>
              <a:off x="6964363" y="2581276"/>
              <a:ext cx="5000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084" name="Group 1083">
            <a:extLst>
              <a:ext uri="{FF2B5EF4-FFF2-40B4-BE49-F238E27FC236}">
                <a16:creationId xmlns:a16="http://schemas.microsoft.com/office/drawing/2014/main" id="{A9D13904-26A4-4D07-83D6-53BEA8CD289D}"/>
              </a:ext>
            </a:extLst>
          </p:cNvPr>
          <p:cNvGrpSpPr/>
          <p:nvPr userDrawn="1"/>
        </p:nvGrpSpPr>
        <p:grpSpPr>
          <a:xfrm>
            <a:off x="5989081" y="3101419"/>
            <a:ext cx="50799" cy="338138"/>
            <a:chOff x="4964113" y="2168526"/>
            <a:chExt cx="50799" cy="338138"/>
          </a:xfrm>
        </p:grpSpPr>
        <p:sp>
          <p:nvSpPr>
            <p:cNvPr id="1085" name="Freeform 53">
              <a:extLst>
                <a:ext uri="{FF2B5EF4-FFF2-40B4-BE49-F238E27FC236}">
                  <a16:creationId xmlns:a16="http://schemas.microsoft.com/office/drawing/2014/main" id="{84CED30C-3A93-4EDC-920C-8AB8475201EE}"/>
                </a:ext>
              </a:extLst>
            </p:cNvPr>
            <p:cNvSpPr>
              <a:spLocks/>
            </p:cNvSpPr>
            <p:nvPr userDrawn="1"/>
          </p:nvSpPr>
          <p:spPr bwMode="auto">
            <a:xfrm>
              <a:off x="4964113" y="2168526"/>
              <a:ext cx="36512" cy="295275"/>
            </a:xfrm>
            <a:custGeom>
              <a:avLst/>
              <a:gdLst>
                <a:gd name="T0" fmla="*/ 23 w 23"/>
                <a:gd name="T1" fmla="*/ 186 h 186"/>
                <a:gd name="T2" fmla="*/ 23 w 23"/>
                <a:gd name="T3" fmla="*/ 151 h 186"/>
                <a:gd name="T4" fmla="*/ 0 w 23"/>
                <a:gd name="T5" fmla="*/ 121 h 186"/>
                <a:gd name="T6" fmla="*/ 0 w 23"/>
                <a:gd name="T7" fmla="*/ 0 h 186"/>
              </a:gdLst>
              <a:ahLst/>
              <a:cxnLst>
                <a:cxn ang="0">
                  <a:pos x="T0" y="T1"/>
                </a:cxn>
                <a:cxn ang="0">
                  <a:pos x="T2" y="T3"/>
                </a:cxn>
                <a:cxn ang="0">
                  <a:pos x="T4" y="T5"/>
                </a:cxn>
                <a:cxn ang="0">
                  <a:pos x="T6" y="T7"/>
                </a:cxn>
              </a:cxnLst>
              <a:rect l="0" t="0" r="r" b="b"/>
              <a:pathLst>
                <a:path w="23" h="186">
                  <a:moveTo>
                    <a:pt x="23" y="186"/>
                  </a:moveTo>
                  <a:lnTo>
                    <a:pt x="23" y="151"/>
                  </a:lnTo>
                  <a:lnTo>
                    <a:pt x="0" y="121"/>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6" name="Freeform 57">
              <a:extLst>
                <a:ext uri="{FF2B5EF4-FFF2-40B4-BE49-F238E27FC236}">
                  <a16:creationId xmlns:a16="http://schemas.microsoft.com/office/drawing/2014/main" id="{0B78F999-9579-47A7-928E-4A2880310721}"/>
                </a:ext>
              </a:extLst>
            </p:cNvPr>
            <p:cNvSpPr>
              <a:spLocks/>
            </p:cNvSpPr>
            <p:nvPr userDrawn="1"/>
          </p:nvSpPr>
          <p:spPr bwMode="auto">
            <a:xfrm>
              <a:off x="4975225" y="2466976"/>
              <a:ext cx="39687" cy="39688"/>
            </a:xfrm>
            <a:custGeom>
              <a:avLst/>
              <a:gdLst>
                <a:gd name="T0" fmla="*/ 0 w 25"/>
                <a:gd name="T1" fmla="*/ 12 h 25"/>
                <a:gd name="T2" fmla="*/ 0 w 25"/>
                <a:gd name="T3" fmla="*/ 12 h 25"/>
                <a:gd name="T4" fmla="*/ 1 w 25"/>
                <a:gd name="T5" fmla="*/ 7 h 25"/>
                <a:gd name="T6" fmla="*/ 3 w 25"/>
                <a:gd name="T7" fmla="*/ 3 h 25"/>
                <a:gd name="T8" fmla="*/ 8 w 25"/>
                <a:gd name="T9" fmla="*/ 0 h 25"/>
                <a:gd name="T10" fmla="*/ 12 w 25"/>
                <a:gd name="T11" fmla="*/ 0 h 25"/>
                <a:gd name="T12" fmla="*/ 12 w 25"/>
                <a:gd name="T13" fmla="*/ 0 h 25"/>
                <a:gd name="T14" fmla="*/ 18 w 25"/>
                <a:gd name="T15" fmla="*/ 0 h 25"/>
                <a:gd name="T16" fmla="*/ 21 w 25"/>
                <a:gd name="T17" fmla="*/ 3 h 25"/>
                <a:gd name="T18" fmla="*/ 25 w 25"/>
                <a:gd name="T19" fmla="*/ 7 h 25"/>
                <a:gd name="T20" fmla="*/ 25 w 25"/>
                <a:gd name="T21" fmla="*/ 12 h 25"/>
                <a:gd name="T22" fmla="*/ 25 w 25"/>
                <a:gd name="T23" fmla="*/ 12 h 25"/>
                <a:gd name="T24" fmla="*/ 25 w 25"/>
                <a:gd name="T25" fmla="*/ 17 h 25"/>
                <a:gd name="T26" fmla="*/ 21 w 25"/>
                <a:gd name="T27" fmla="*/ 21 h 25"/>
                <a:gd name="T28" fmla="*/ 18 w 25"/>
                <a:gd name="T29" fmla="*/ 24 h 25"/>
                <a:gd name="T30" fmla="*/ 12 w 25"/>
                <a:gd name="T31" fmla="*/ 25 h 25"/>
                <a:gd name="T32" fmla="*/ 12 w 25"/>
                <a:gd name="T33" fmla="*/ 25 h 25"/>
                <a:gd name="T34" fmla="*/ 8 w 25"/>
                <a:gd name="T35" fmla="*/ 24 h 25"/>
                <a:gd name="T36" fmla="*/ 3 w 25"/>
                <a:gd name="T37" fmla="*/ 21 h 25"/>
                <a:gd name="T38" fmla="*/ 1 w 25"/>
                <a:gd name="T39" fmla="*/ 17 h 25"/>
                <a:gd name="T40" fmla="*/ 0 w 25"/>
                <a:gd name="T41" fmla="*/ 12 h 25"/>
                <a:gd name="T42" fmla="*/ 0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0" y="12"/>
                  </a:moveTo>
                  <a:lnTo>
                    <a:pt x="0" y="12"/>
                  </a:lnTo>
                  <a:lnTo>
                    <a:pt x="1" y="7"/>
                  </a:lnTo>
                  <a:lnTo>
                    <a:pt x="3" y="3"/>
                  </a:lnTo>
                  <a:lnTo>
                    <a:pt x="8" y="0"/>
                  </a:lnTo>
                  <a:lnTo>
                    <a:pt x="12" y="0"/>
                  </a:lnTo>
                  <a:lnTo>
                    <a:pt x="12" y="0"/>
                  </a:lnTo>
                  <a:lnTo>
                    <a:pt x="18" y="0"/>
                  </a:lnTo>
                  <a:lnTo>
                    <a:pt x="21" y="3"/>
                  </a:lnTo>
                  <a:lnTo>
                    <a:pt x="25" y="7"/>
                  </a:lnTo>
                  <a:lnTo>
                    <a:pt x="25" y="12"/>
                  </a:lnTo>
                  <a:lnTo>
                    <a:pt x="25" y="12"/>
                  </a:lnTo>
                  <a:lnTo>
                    <a:pt x="25" y="17"/>
                  </a:lnTo>
                  <a:lnTo>
                    <a:pt x="21" y="21"/>
                  </a:lnTo>
                  <a:lnTo>
                    <a:pt x="18" y="24"/>
                  </a:lnTo>
                  <a:lnTo>
                    <a:pt x="12" y="25"/>
                  </a:lnTo>
                  <a:lnTo>
                    <a:pt x="12" y="25"/>
                  </a:lnTo>
                  <a:lnTo>
                    <a:pt x="8" y="24"/>
                  </a:lnTo>
                  <a:lnTo>
                    <a:pt x="3" y="21"/>
                  </a:lnTo>
                  <a:lnTo>
                    <a:pt x="1" y="17"/>
                  </a:lnTo>
                  <a:lnTo>
                    <a:pt x="0" y="12"/>
                  </a:lnTo>
                  <a:lnTo>
                    <a:pt x="0"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87" name="Group 1086">
            <a:extLst>
              <a:ext uri="{FF2B5EF4-FFF2-40B4-BE49-F238E27FC236}">
                <a16:creationId xmlns:a16="http://schemas.microsoft.com/office/drawing/2014/main" id="{6F12FA07-5E70-4A1D-B239-94DE07D12284}"/>
              </a:ext>
            </a:extLst>
          </p:cNvPr>
          <p:cNvGrpSpPr/>
          <p:nvPr userDrawn="1"/>
        </p:nvGrpSpPr>
        <p:grpSpPr>
          <a:xfrm>
            <a:off x="5871606" y="3152219"/>
            <a:ext cx="53974" cy="236538"/>
            <a:chOff x="4846638" y="2219326"/>
            <a:chExt cx="53974" cy="236538"/>
          </a:xfrm>
        </p:grpSpPr>
        <p:sp>
          <p:nvSpPr>
            <p:cNvPr id="1088" name="Freeform 56">
              <a:extLst>
                <a:ext uri="{FF2B5EF4-FFF2-40B4-BE49-F238E27FC236}">
                  <a16:creationId xmlns:a16="http://schemas.microsoft.com/office/drawing/2014/main" id="{470BE569-9A5D-41EC-8D50-B75EAA78D6CA}"/>
                </a:ext>
              </a:extLst>
            </p:cNvPr>
            <p:cNvSpPr>
              <a:spLocks/>
            </p:cNvSpPr>
            <p:nvPr userDrawn="1"/>
          </p:nvSpPr>
          <p:spPr bwMode="auto">
            <a:xfrm>
              <a:off x="4870450" y="2219326"/>
              <a:ext cx="30162" cy="193675"/>
            </a:xfrm>
            <a:custGeom>
              <a:avLst/>
              <a:gdLst>
                <a:gd name="T0" fmla="*/ 0 w 19"/>
                <a:gd name="T1" fmla="*/ 122 h 122"/>
                <a:gd name="T2" fmla="*/ 0 w 19"/>
                <a:gd name="T3" fmla="*/ 106 h 122"/>
                <a:gd name="T4" fmla="*/ 19 w 19"/>
                <a:gd name="T5" fmla="*/ 81 h 122"/>
                <a:gd name="T6" fmla="*/ 19 w 19"/>
                <a:gd name="T7" fmla="*/ 0 h 122"/>
              </a:gdLst>
              <a:ahLst/>
              <a:cxnLst>
                <a:cxn ang="0">
                  <a:pos x="T0" y="T1"/>
                </a:cxn>
                <a:cxn ang="0">
                  <a:pos x="T2" y="T3"/>
                </a:cxn>
                <a:cxn ang="0">
                  <a:pos x="T4" y="T5"/>
                </a:cxn>
                <a:cxn ang="0">
                  <a:pos x="T6" y="T7"/>
                </a:cxn>
              </a:cxnLst>
              <a:rect l="0" t="0" r="r" b="b"/>
              <a:pathLst>
                <a:path w="19" h="122">
                  <a:moveTo>
                    <a:pt x="0" y="122"/>
                  </a:moveTo>
                  <a:lnTo>
                    <a:pt x="0" y="106"/>
                  </a:lnTo>
                  <a:lnTo>
                    <a:pt x="19" y="81"/>
                  </a:lnTo>
                  <a:lnTo>
                    <a:pt x="1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9" name="Freeform 58">
              <a:extLst>
                <a:ext uri="{FF2B5EF4-FFF2-40B4-BE49-F238E27FC236}">
                  <a16:creationId xmlns:a16="http://schemas.microsoft.com/office/drawing/2014/main" id="{7EB5CC96-897B-4866-B1DD-532B3A5B40EF}"/>
                </a:ext>
              </a:extLst>
            </p:cNvPr>
            <p:cNvSpPr>
              <a:spLocks/>
            </p:cNvSpPr>
            <p:nvPr userDrawn="1"/>
          </p:nvSpPr>
          <p:spPr bwMode="auto">
            <a:xfrm>
              <a:off x="4846638" y="2416176"/>
              <a:ext cx="38100" cy="39688"/>
            </a:xfrm>
            <a:custGeom>
              <a:avLst/>
              <a:gdLst>
                <a:gd name="T0" fmla="*/ 0 w 24"/>
                <a:gd name="T1" fmla="*/ 13 h 25"/>
                <a:gd name="T2" fmla="*/ 0 w 24"/>
                <a:gd name="T3" fmla="*/ 13 h 25"/>
                <a:gd name="T4" fmla="*/ 1 w 24"/>
                <a:gd name="T5" fmla="*/ 7 h 25"/>
                <a:gd name="T6" fmla="*/ 3 w 24"/>
                <a:gd name="T7" fmla="*/ 4 h 25"/>
                <a:gd name="T8" fmla="*/ 8 w 24"/>
                <a:gd name="T9" fmla="*/ 0 h 25"/>
                <a:gd name="T10" fmla="*/ 12 w 24"/>
                <a:gd name="T11" fmla="*/ 0 h 25"/>
                <a:gd name="T12" fmla="*/ 12 w 24"/>
                <a:gd name="T13" fmla="*/ 0 h 25"/>
                <a:gd name="T14" fmla="*/ 18 w 24"/>
                <a:gd name="T15" fmla="*/ 0 h 25"/>
                <a:gd name="T16" fmla="*/ 21 w 24"/>
                <a:gd name="T17" fmla="*/ 4 h 25"/>
                <a:gd name="T18" fmla="*/ 24 w 24"/>
                <a:gd name="T19" fmla="*/ 7 h 25"/>
                <a:gd name="T20" fmla="*/ 24 w 24"/>
                <a:gd name="T21" fmla="*/ 13 h 25"/>
                <a:gd name="T22" fmla="*/ 24 w 24"/>
                <a:gd name="T23" fmla="*/ 13 h 25"/>
                <a:gd name="T24" fmla="*/ 24 w 24"/>
                <a:gd name="T25" fmla="*/ 17 h 25"/>
                <a:gd name="T26" fmla="*/ 21 w 24"/>
                <a:gd name="T27" fmla="*/ 22 h 25"/>
                <a:gd name="T28" fmla="*/ 18 w 24"/>
                <a:gd name="T29" fmla="*/ 24 h 25"/>
                <a:gd name="T30" fmla="*/ 12 w 24"/>
                <a:gd name="T31" fmla="*/ 25 h 25"/>
                <a:gd name="T32" fmla="*/ 12 w 24"/>
                <a:gd name="T33" fmla="*/ 25 h 25"/>
                <a:gd name="T34" fmla="*/ 8 w 24"/>
                <a:gd name="T35" fmla="*/ 24 h 25"/>
                <a:gd name="T36" fmla="*/ 3 w 24"/>
                <a:gd name="T37" fmla="*/ 22 h 25"/>
                <a:gd name="T38" fmla="*/ 1 w 24"/>
                <a:gd name="T39" fmla="*/ 17 h 25"/>
                <a:gd name="T40" fmla="*/ 0 w 24"/>
                <a:gd name="T41" fmla="*/ 13 h 25"/>
                <a:gd name="T42" fmla="*/ 0 w 24"/>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0" y="13"/>
                  </a:moveTo>
                  <a:lnTo>
                    <a:pt x="0" y="13"/>
                  </a:lnTo>
                  <a:lnTo>
                    <a:pt x="1" y="7"/>
                  </a:lnTo>
                  <a:lnTo>
                    <a:pt x="3" y="4"/>
                  </a:lnTo>
                  <a:lnTo>
                    <a:pt x="8" y="0"/>
                  </a:lnTo>
                  <a:lnTo>
                    <a:pt x="12" y="0"/>
                  </a:lnTo>
                  <a:lnTo>
                    <a:pt x="12" y="0"/>
                  </a:lnTo>
                  <a:lnTo>
                    <a:pt x="18" y="0"/>
                  </a:lnTo>
                  <a:lnTo>
                    <a:pt x="21" y="4"/>
                  </a:lnTo>
                  <a:lnTo>
                    <a:pt x="24" y="7"/>
                  </a:lnTo>
                  <a:lnTo>
                    <a:pt x="24" y="13"/>
                  </a:lnTo>
                  <a:lnTo>
                    <a:pt x="24" y="13"/>
                  </a:lnTo>
                  <a:lnTo>
                    <a:pt x="24" y="17"/>
                  </a:lnTo>
                  <a:lnTo>
                    <a:pt x="21" y="22"/>
                  </a:lnTo>
                  <a:lnTo>
                    <a:pt x="18" y="24"/>
                  </a:lnTo>
                  <a:lnTo>
                    <a:pt x="12" y="25"/>
                  </a:lnTo>
                  <a:lnTo>
                    <a:pt x="12" y="25"/>
                  </a:lnTo>
                  <a:lnTo>
                    <a:pt x="8" y="24"/>
                  </a:lnTo>
                  <a:lnTo>
                    <a:pt x="3" y="22"/>
                  </a:lnTo>
                  <a:lnTo>
                    <a:pt x="1" y="17"/>
                  </a:lnTo>
                  <a:lnTo>
                    <a:pt x="0" y="13"/>
                  </a:lnTo>
                  <a:lnTo>
                    <a:pt x="0" y="1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90" name="Group 1089">
            <a:extLst>
              <a:ext uri="{FF2B5EF4-FFF2-40B4-BE49-F238E27FC236}">
                <a16:creationId xmlns:a16="http://schemas.microsoft.com/office/drawing/2014/main" id="{6725D694-8AEE-4CBC-B364-1A5204593125}"/>
              </a:ext>
            </a:extLst>
          </p:cNvPr>
          <p:cNvGrpSpPr/>
          <p:nvPr userDrawn="1"/>
        </p:nvGrpSpPr>
        <p:grpSpPr>
          <a:xfrm>
            <a:off x="6017656" y="3137931"/>
            <a:ext cx="71437" cy="250826"/>
            <a:chOff x="4992688" y="2205038"/>
            <a:chExt cx="71437" cy="250826"/>
          </a:xfrm>
        </p:grpSpPr>
        <p:sp>
          <p:nvSpPr>
            <p:cNvPr id="1091" name="Freeform 55">
              <a:extLst>
                <a:ext uri="{FF2B5EF4-FFF2-40B4-BE49-F238E27FC236}">
                  <a16:creationId xmlns:a16="http://schemas.microsoft.com/office/drawing/2014/main" id="{04EF3D94-9BB8-4D1C-8743-3EC65B45A7DB}"/>
                </a:ext>
              </a:extLst>
            </p:cNvPr>
            <p:cNvSpPr>
              <a:spLocks/>
            </p:cNvSpPr>
            <p:nvPr userDrawn="1"/>
          </p:nvSpPr>
          <p:spPr bwMode="auto">
            <a:xfrm>
              <a:off x="4992688" y="2205038"/>
              <a:ext cx="57150" cy="207963"/>
            </a:xfrm>
            <a:custGeom>
              <a:avLst/>
              <a:gdLst>
                <a:gd name="T0" fmla="*/ 36 w 36"/>
                <a:gd name="T1" fmla="*/ 131 h 131"/>
                <a:gd name="T2" fmla="*/ 36 w 36"/>
                <a:gd name="T3" fmla="*/ 110 h 131"/>
                <a:gd name="T4" fmla="*/ 0 w 36"/>
                <a:gd name="T5" fmla="*/ 75 h 131"/>
                <a:gd name="T6" fmla="*/ 0 w 36"/>
                <a:gd name="T7" fmla="*/ 0 h 131"/>
              </a:gdLst>
              <a:ahLst/>
              <a:cxnLst>
                <a:cxn ang="0">
                  <a:pos x="T0" y="T1"/>
                </a:cxn>
                <a:cxn ang="0">
                  <a:pos x="T2" y="T3"/>
                </a:cxn>
                <a:cxn ang="0">
                  <a:pos x="T4" y="T5"/>
                </a:cxn>
                <a:cxn ang="0">
                  <a:pos x="T6" y="T7"/>
                </a:cxn>
              </a:cxnLst>
              <a:rect l="0" t="0" r="r" b="b"/>
              <a:pathLst>
                <a:path w="36" h="131">
                  <a:moveTo>
                    <a:pt x="36" y="131"/>
                  </a:moveTo>
                  <a:lnTo>
                    <a:pt x="36" y="110"/>
                  </a:lnTo>
                  <a:lnTo>
                    <a:pt x="0" y="75"/>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2" name="Freeform 59">
              <a:extLst>
                <a:ext uri="{FF2B5EF4-FFF2-40B4-BE49-F238E27FC236}">
                  <a16:creationId xmlns:a16="http://schemas.microsoft.com/office/drawing/2014/main" id="{F19EA8B7-D2DF-45AA-844C-2DDF02647ADB}"/>
                </a:ext>
              </a:extLst>
            </p:cNvPr>
            <p:cNvSpPr>
              <a:spLocks/>
            </p:cNvSpPr>
            <p:nvPr userDrawn="1"/>
          </p:nvSpPr>
          <p:spPr bwMode="auto">
            <a:xfrm>
              <a:off x="5026025" y="2416176"/>
              <a:ext cx="38100" cy="39688"/>
            </a:xfrm>
            <a:custGeom>
              <a:avLst/>
              <a:gdLst>
                <a:gd name="T0" fmla="*/ 0 w 24"/>
                <a:gd name="T1" fmla="*/ 13 h 25"/>
                <a:gd name="T2" fmla="*/ 0 w 24"/>
                <a:gd name="T3" fmla="*/ 13 h 25"/>
                <a:gd name="T4" fmla="*/ 1 w 24"/>
                <a:gd name="T5" fmla="*/ 7 h 25"/>
                <a:gd name="T6" fmla="*/ 3 w 24"/>
                <a:gd name="T7" fmla="*/ 4 h 25"/>
                <a:gd name="T8" fmla="*/ 7 w 24"/>
                <a:gd name="T9" fmla="*/ 0 h 25"/>
                <a:gd name="T10" fmla="*/ 12 w 24"/>
                <a:gd name="T11" fmla="*/ 0 h 25"/>
                <a:gd name="T12" fmla="*/ 12 w 24"/>
                <a:gd name="T13" fmla="*/ 0 h 25"/>
                <a:gd name="T14" fmla="*/ 18 w 24"/>
                <a:gd name="T15" fmla="*/ 0 h 25"/>
                <a:gd name="T16" fmla="*/ 21 w 24"/>
                <a:gd name="T17" fmla="*/ 4 h 25"/>
                <a:gd name="T18" fmla="*/ 24 w 24"/>
                <a:gd name="T19" fmla="*/ 7 h 25"/>
                <a:gd name="T20" fmla="*/ 24 w 24"/>
                <a:gd name="T21" fmla="*/ 13 h 25"/>
                <a:gd name="T22" fmla="*/ 24 w 24"/>
                <a:gd name="T23" fmla="*/ 13 h 25"/>
                <a:gd name="T24" fmla="*/ 24 w 24"/>
                <a:gd name="T25" fmla="*/ 17 h 25"/>
                <a:gd name="T26" fmla="*/ 21 w 24"/>
                <a:gd name="T27" fmla="*/ 22 h 25"/>
                <a:gd name="T28" fmla="*/ 18 w 24"/>
                <a:gd name="T29" fmla="*/ 24 h 25"/>
                <a:gd name="T30" fmla="*/ 12 w 24"/>
                <a:gd name="T31" fmla="*/ 25 h 25"/>
                <a:gd name="T32" fmla="*/ 12 w 24"/>
                <a:gd name="T33" fmla="*/ 25 h 25"/>
                <a:gd name="T34" fmla="*/ 7 w 24"/>
                <a:gd name="T35" fmla="*/ 24 h 25"/>
                <a:gd name="T36" fmla="*/ 3 w 24"/>
                <a:gd name="T37" fmla="*/ 22 h 25"/>
                <a:gd name="T38" fmla="*/ 1 w 24"/>
                <a:gd name="T39" fmla="*/ 17 h 25"/>
                <a:gd name="T40" fmla="*/ 0 w 24"/>
                <a:gd name="T41" fmla="*/ 13 h 25"/>
                <a:gd name="T42" fmla="*/ 0 w 24"/>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0" y="13"/>
                  </a:moveTo>
                  <a:lnTo>
                    <a:pt x="0" y="13"/>
                  </a:lnTo>
                  <a:lnTo>
                    <a:pt x="1" y="7"/>
                  </a:lnTo>
                  <a:lnTo>
                    <a:pt x="3" y="4"/>
                  </a:lnTo>
                  <a:lnTo>
                    <a:pt x="7" y="0"/>
                  </a:lnTo>
                  <a:lnTo>
                    <a:pt x="12" y="0"/>
                  </a:lnTo>
                  <a:lnTo>
                    <a:pt x="12" y="0"/>
                  </a:lnTo>
                  <a:lnTo>
                    <a:pt x="18" y="0"/>
                  </a:lnTo>
                  <a:lnTo>
                    <a:pt x="21" y="4"/>
                  </a:lnTo>
                  <a:lnTo>
                    <a:pt x="24" y="7"/>
                  </a:lnTo>
                  <a:lnTo>
                    <a:pt x="24" y="13"/>
                  </a:lnTo>
                  <a:lnTo>
                    <a:pt x="24" y="13"/>
                  </a:lnTo>
                  <a:lnTo>
                    <a:pt x="24" y="17"/>
                  </a:lnTo>
                  <a:lnTo>
                    <a:pt x="21" y="22"/>
                  </a:lnTo>
                  <a:lnTo>
                    <a:pt x="18" y="24"/>
                  </a:lnTo>
                  <a:lnTo>
                    <a:pt x="12" y="25"/>
                  </a:lnTo>
                  <a:lnTo>
                    <a:pt x="12" y="25"/>
                  </a:lnTo>
                  <a:lnTo>
                    <a:pt x="7" y="24"/>
                  </a:lnTo>
                  <a:lnTo>
                    <a:pt x="3" y="22"/>
                  </a:lnTo>
                  <a:lnTo>
                    <a:pt x="1" y="17"/>
                  </a:lnTo>
                  <a:lnTo>
                    <a:pt x="0" y="13"/>
                  </a:lnTo>
                  <a:lnTo>
                    <a:pt x="0" y="1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93" name="Group 1092">
            <a:extLst>
              <a:ext uri="{FF2B5EF4-FFF2-40B4-BE49-F238E27FC236}">
                <a16:creationId xmlns:a16="http://schemas.microsoft.com/office/drawing/2014/main" id="{CF3BAF31-DAB4-4F4A-A007-ADE116C82847}"/>
              </a:ext>
            </a:extLst>
          </p:cNvPr>
          <p:cNvGrpSpPr/>
          <p:nvPr userDrawn="1"/>
        </p:nvGrpSpPr>
        <p:grpSpPr>
          <a:xfrm>
            <a:off x="5916056" y="3123644"/>
            <a:ext cx="44450" cy="358775"/>
            <a:chOff x="4891088" y="2190751"/>
            <a:chExt cx="44450" cy="358775"/>
          </a:xfrm>
        </p:grpSpPr>
        <p:sp>
          <p:nvSpPr>
            <p:cNvPr id="1094" name="Freeform 54">
              <a:extLst>
                <a:ext uri="{FF2B5EF4-FFF2-40B4-BE49-F238E27FC236}">
                  <a16:creationId xmlns:a16="http://schemas.microsoft.com/office/drawing/2014/main" id="{FBFE6CBA-882D-446F-B23B-2EB03D0C197C}"/>
                </a:ext>
              </a:extLst>
            </p:cNvPr>
            <p:cNvSpPr>
              <a:spLocks/>
            </p:cNvSpPr>
            <p:nvPr userDrawn="1"/>
          </p:nvSpPr>
          <p:spPr bwMode="auto">
            <a:xfrm>
              <a:off x="4906963" y="2190751"/>
              <a:ext cx="28575" cy="315913"/>
            </a:xfrm>
            <a:custGeom>
              <a:avLst/>
              <a:gdLst>
                <a:gd name="T0" fmla="*/ 0 w 18"/>
                <a:gd name="T1" fmla="*/ 199 h 199"/>
                <a:gd name="T2" fmla="*/ 0 w 18"/>
                <a:gd name="T3" fmla="*/ 155 h 199"/>
                <a:gd name="T4" fmla="*/ 18 w 18"/>
                <a:gd name="T5" fmla="*/ 125 h 199"/>
                <a:gd name="T6" fmla="*/ 18 w 18"/>
                <a:gd name="T7" fmla="*/ 0 h 199"/>
              </a:gdLst>
              <a:ahLst/>
              <a:cxnLst>
                <a:cxn ang="0">
                  <a:pos x="T0" y="T1"/>
                </a:cxn>
                <a:cxn ang="0">
                  <a:pos x="T2" y="T3"/>
                </a:cxn>
                <a:cxn ang="0">
                  <a:pos x="T4" y="T5"/>
                </a:cxn>
                <a:cxn ang="0">
                  <a:pos x="T6" y="T7"/>
                </a:cxn>
              </a:cxnLst>
              <a:rect l="0" t="0" r="r" b="b"/>
              <a:pathLst>
                <a:path w="18" h="199">
                  <a:moveTo>
                    <a:pt x="0" y="199"/>
                  </a:moveTo>
                  <a:lnTo>
                    <a:pt x="0" y="155"/>
                  </a:lnTo>
                  <a:lnTo>
                    <a:pt x="18" y="125"/>
                  </a:lnTo>
                  <a:lnTo>
                    <a:pt x="1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5" name="Freeform 60">
              <a:extLst>
                <a:ext uri="{FF2B5EF4-FFF2-40B4-BE49-F238E27FC236}">
                  <a16:creationId xmlns:a16="http://schemas.microsoft.com/office/drawing/2014/main" id="{40BB8691-0003-485A-BF27-872954BC9415}"/>
                </a:ext>
              </a:extLst>
            </p:cNvPr>
            <p:cNvSpPr>
              <a:spLocks/>
            </p:cNvSpPr>
            <p:nvPr userDrawn="1"/>
          </p:nvSpPr>
          <p:spPr bwMode="auto">
            <a:xfrm>
              <a:off x="4891088" y="2509838"/>
              <a:ext cx="39687" cy="39688"/>
            </a:xfrm>
            <a:custGeom>
              <a:avLst/>
              <a:gdLst>
                <a:gd name="T0" fmla="*/ 25 w 25"/>
                <a:gd name="T1" fmla="*/ 12 h 25"/>
                <a:gd name="T2" fmla="*/ 25 w 25"/>
                <a:gd name="T3" fmla="*/ 12 h 25"/>
                <a:gd name="T4" fmla="*/ 25 w 25"/>
                <a:gd name="T5" fmla="*/ 7 h 25"/>
                <a:gd name="T6" fmla="*/ 21 w 25"/>
                <a:gd name="T7" fmla="*/ 3 h 25"/>
                <a:gd name="T8" fmla="*/ 18 w 25"/>
                <a:gd name="T9" fmla="*/ 0 h 25"/>
                <a:gd name="T10" fmla="*/ 12 w 25"/>
                <a:gd name="T11" fmla="*/ 0 h 25"/>
                <a:gd name="T12" fmla="*/ 12 w 25"/>
                <a:gd name="T13" fmla="*/ 0 h 25"/>
                <a:gd name="T14" fmla="*/ 8 w 25"/>
                <a:gd name="T15" fmla="*/ 0 h 25"/>
                <a:gd name="T16" fmla="*/ 3 w 25"/>
                <a:gd name="T17" fmla="*/ 3 h 25"/>
                <a:gd name="T18" fmla="*/ 1 w 25"/>
                <a:gd name="T19" fmla="*/ 7 h 25"/>
                <a:gd name="T20" fmla="*/ 0 w 25"/>
                <a:gd name="T21" fmla="*/ 12 h 25"/>
                <a:gd name="T22" fmla="*/ 0 w 25"/>
                <a:gd name="T23" fmla="*/ 12 h 25"/>
                <a:gd name="T24" fmla="*/ 1 w 25"/>
                <a:gd name="T25" fmla="*/ 17 h 25"/>
                <a:gd name="T26" fmla="*/ 3 w 25"/>
                <a:gd name="T27" fmla="*/ 22 h 25"/>
                <a:gd name="T28" fmla="*/ 8 w 25"/>
                <a:gd name="T29" fmla="*/ 24 h 25"/>
                <a:gd name="T30" fmla="*/ 12 w 25"/>
                <a:gd name="T31" fmla="*/ 25 h 25"/>
                <a:gd name="T32" fmla="*/ 12 w 25"/>
                <a:gd name="T33" fmla="*/ 25 h 25"/>
                <a:gd name="T34" fmla="*/ 18 w 25"/>
                <a:gd name="T35" fmla="*/ 24 h 25"/>
                <a:gd name="T36" fmla="*/ 21 w 25"/>
                <a:gd name="T37" fmla="*/ 22 h 25"/>
                <a:gd name="T38" fmla="*/ 25 w 25"/>
                <a:gd name="T39" fmla="*/ 17 h 25"/>
                <a:gd name="T40" fmla="*/ 25 w 25"/>
                <a:gd name="T41" fmla="*/ 12 h 25"/>
                <a:gd name="T42" fmla="*/ 25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2"/>
                  </a:moveTo>
                  <a:lnTo>
                    <a:pt x="25" y="12"/>
                  </a:lnTo>
                  <a:lnTo>
                    <a:pt x="25" y="7"/>
                  </a:lnTo>
                  <a:lnTo>
                    <a:pt x="21" y="3"/>
                  </a:lnTo>
                  <a:lnTo>
                    <a:pt x="18" y="0"/>
                  </a:lnTo>
                  <a:lnTo>
                    <a:pt x="12" y="0"/>
                  </a:lnTo>
                  <a:lnTo>
                    <a:pt x="12" y="0"/>
                  </a:lnTo>
                  <a:lnTo>
                    <a:pt x="8" y="0"/>
                  </a:lnTo>
                  <a:lnTo>
                    <a:pt x="3" y="3"/>
                  </a:lnTo>
                  <a:lnTo>
                    <a:pt x="1" y="7"/>
                  </a:lnTo>
                  <a:lnTo>
                    <a:pt x="0" y="12"/>
                  </a:lnTo>
                  <a:lnTo>
                    <a:pt x="0" y="12"/>
                  </a:lnTo>
                  <a:lnTo>
                    <a:pt x="1" y="17"/>
                  </a:lnTo>
                  <a:lnTo>
                    <a:pt x="3" y="22"/>
                  </a:lnTo>
                  <a:lnTo>
                    <a:pt x="8" y="24"/>
                  </a:lnTo>
                  <a:lnTo>
                    <a:pt x="12" y="25"/>
                  </a:lnTo>
                  <a:lnTo>
                    <a:pt x="12" y="25"/>
                  </a:lnTo>
                  <a:lnTo>
                    <a:pt x="18" y="24"/>
                  </a:lnTo>
                  <a:lnTo>
                    <a:pt x="21" y="22"/>
                  </a:lnTo>
                  <a:lnTo>
                    <a:pt x="25" y="17"/>
                  </a:lnTo>
                  <a:lnTo>
                    <a:pt x="25" y="12"/>
                  </a:lnTo>
                  <a:lnTo>
                    <a:pt x="25"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96" name="Freeform 61">
            <a:extLst>
              <a:ext uri="{FF2B5EF4-FFF2-40B4-BE49-F238E27FC236}">
                <a16:creationId xmlns:a16="http://schemas.microsoft.com/office/drawing/2014/main" id="{7E4D56F5-4BC5-490F-97D2-47BC1881CD11}"/>
              </a:ext>
            </a:extLst>
          </p:cNvPr>
          <p:cNvSpPr>
            <a:spLocks noEditPoints="1"/>
          </p:cNvSpPr>
          <p:nvPr userDrawn="1"/>
        </p:nvSpPr>
        <p:spPr bwMode="auto">
          <a:xfrm>
            <a:off x="6593918" y="1939369"/>
            <a:ext cx="174625" cy="174625"/>
          </a:xfrm>
          <a:custGeom>
            <a:avLst/>
            <a:gdLst>
              <a:gd name="T0" fmla="*/ 109 w 110"/>
              <a:gd name="T1" fmla="*/ 47 h 110"/>
              <a:gd name="T2" fmla="*/ 96 w 110"/>
              <a:gd name="T3" fmla="*/ 45 h 110"/>
              <a:gd name="T4" fmla="*/ 100 w 110"/>
              <a:gd name="T5" fmla="*/ 22 h 110"/>
              <a:gd name="T6" fmla="*/ 76 w 110"/>
              <a:gd name="T7" fmla="*/ 19 h 110"/>
              <a:gd name="T8" fmla="*/ 67 w 110"/>
              <a:gd name="T9" fmla="*/ 14 h 110"/>
              <a:gd name="T10" fmla="*/ 47 w 110"/>
              <a:gd name="T11" fmla="*/ 0 h 110"/>
              <a:gd name="T12" fmla="*/ 45 w 110"/>
              <a:gd name="T13" fmla="*/ 14 h 110"/>
              <a:gd name="T14" fmla="*/ 22 w 110"/>
              <a:gd name="T15" fmla="*/ 9 h 110"/>
              <a:gd name="T16" fmla="*/ 19 w 110"/>
              <a:gd name="T17" fmla="*/ 32 h 110"/>
              <a:gd name="T18" fmla="*/ 14 w 110"/>
              <a:gd name="T19" fmla="*/ 41 h 110"/>
              <a:gd name="T20" fmla="*/ 0 w 110"/>
              <a:gd name="T21" fmla="*/ 62 h 110"/>
              <a:gd name="T22" fmla="*/ 14 w 110"/>
              <a:gd name="T23" fmla="*/ 65 h 110"/>
              <a:gd name="T24" fmla="*/ 9 w 110"/>
              <a:gd name="T25" fmla="*/ 87 h 110"/>
              <a:gd name="T26" fmla="*/ 32 w 110"/>
              <a:gd name="T27" fmla="*/ 91 h 110"/>
              <a:gd name="T28" fmla="*/ 41 w 110"/>
              <a:gd name="T29" fmla="*/ 94 h 110"/>
              <a:gd name="T30" fmla="*/ 62 w 110"/>
              <a:gd name="T31" fmla="*/ 109 h 110"/>
              <a:gd name="T32" fmla="*/ 65 w 110"/>
              <a:gd name="T33" fmla="*/ 96 h 110"/>
              <a:gd name="T34" fmla="*/ 87 w 110"/>
              <a:gd name="T35" fmla="*/ 100 h 110"/>
              <a:gd name="T36" fmla="*/ 91 w 110"/>
              <a:gd name="T37" fmla="*/ 76 h 110"/>
              <a:gd name="T38" fmla="*/ 94 w 110"/>
              <a:gd name="T39" fmla="*/ 67 h 110"/>
              <a:gd name="T40" fmla="*/ 55 w 110"/>
              <a:gd name="T41" fmla="*/ 79 h 110"/>
              <a:gd name="T42" fmla="*/ 50 w 110"/>
              <a:gd name="T43" fmla="*/ 79 h 110"/>
              <a:gd name="T44" fmla="*/ 41 w 110"/>
              <a:gd name="T45" fmla="*/ 75 h 110"/>
              <a:gd name="T46" fmla="*/ 35 w 110"/>
              <a:gd name="T47" fmla="*/ 68 h 110"/>
              <a:gd name="T48" fmla="*/ 31 w 110"/>
              <a:gd name="T49" fmla="*/ 59 h 110"/>
              <a:gd name="T50" fmla="*/ 30 w 110"/>
              <a:gd name="T51" fmla="*/ 55 h 110"/>
              <a:gd name="T52" fmla="*/ 32 w 110"/>
              <a:gd name="T53" fmla="*/ 46 h 110"/>
              <a:gd name="T54" fmla="*/ 37 w 110"/>
              <a:gd name="T55" fmla="*/ 38 h 110"/>
              <a:gd name="T56" fmla="*/ 45 w 110"/>
              <a:gd name="T57" fmla="*/ 32 h 110"/>
              <a:gd name="T58" fmla="*/ 54 w 110"/>
              <a:gd name="T59" fmla="*/ 30 h 110"/>
              <a:gd name="T60" fmla="*/ 59 w 110"/>
              <a:gd name="T61" fmla="*/ 30 h 110"/>
              <a:gd name="T62" fmla="*/ 67 w 110"/>
              <a:gd name="T63" fmla="*/ 35 h 110"/>
              <a:gd name="T64" fmla="*/ 74 w 110"/>
              <a:gd name="T65" fmla="*/ 40 h 110"/>
              <a:gd name="T66" fmla="*/ 79 w 110"/>
              <a:gd name="T67" fmla="*/ 49 h 110"/>
              <a:gd name="T68" fmla="*/ 79 w 110"/>
              <a:gd name="T69" fmla="*/ 54 h 110"/>
              <a:gd name="T70" fmla="*/ 77 w 110"/>
              <a:gd name="T71" fmla="*/ 64 h 110"/>
              <a:gd name="T72" fmla="*/ 72 w 110"/>
              <a:gd name="T73" fmla="*/ 72 h 110"/>
              <a:gd name="T74" fmla="*/ 64 w 110"/>
              <a:gd name="T75" fmla="*/ 76 h 110"/>
              <a:gd name="T76" fmla="*/ 55 w 110"/>
              <a:gd name="T77" fmla="*/ 7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10">
                <a:moveTo>
                  <a:pt x="110" y="64"/>
                </a:moveTo>
                <a:lnTo>
                  <a:pt x="109" y="47"/>
                </a:lnTo>
                <a:lnTo>
                  <a:pt x="96" y="45"/>
                </a:lnTo>
                <a:lnTo>
                  <a:pt x="96" y="45"/>
                </a:lnTo>
                <a:lnTo>
                  <a:pt x="92" y="36"/>
                </a:lnTo>
                <a:lnTo>
                  <a:pt x="100" y="22"/>
                </a:lnTo>
                <a:lnTo>
                  <a:pt x="89" y="11"/>
                </a:lnTo>
                <a:lnTo>
                  <a:pt x="76" y="19"/>
                </a:lnTo>
                <a:lnTo>
                  <a:pt x="76" y="19"/>
                </a:lnTo>
                <a:lnTo>
                  <a:pt x="67" y="14"/>
                </a:lnTo>
                <a:lnTo>
                  <a:pt x="64" y="0"/>
                </a:lnTo>
                <a:lnTo>
                  <a:pt x="47" y="0"/>
                </a:lnTo>
                <a:lnTo>
                  <a:pt x="45" y="14"/>
                </a:lnTo>
                <a:lnTo>
                  <a:pt x="45" y="14"/>
                </a:lnTo>
                <a:lnTo>
                  <a:pt x="36" y="18"/>
                </a:lnTo>
                <a:lnTo>
                  <a:pt x="22" y="9"/>
                </a:lnTo>
                <a:lnTo>
                  <a:pt x="11" y="21"/>
                </a:lnTo>
                <a:lnTo>
                  <a:pt x="19" y="32"/>
                </a:lnTo>
                <a:lnTo>
                  <a:pt x="19" y="32"/>
                </a:lnTo>
                <a:lnTo>
                  <a:pt x="14" y="41"/>
                </a:lnTo>
                <a:lnTo>
                  <a:pt x="0" y="45"/>
                </a:lnTo>
                <a:lnTo>
                  <a:pt x="0" y="62"/>
                </a:lnTo>
                <a:lnTo>
                  <a:pt x="14" y="65"/>
                </a:lnTo>
                <a:lnTo>
                  <a:pt x="14" y="65"/>
                </a:lnTo>
                <a:lnTo>
                  <a:pt x="17" y="74"/>
                </a:lnTo>
                <a:lnTo>
                  <a:pt x="9" y="87"/>
                </a:lnTo>
                <a:lnTo>
                  <a:pt x="21" y="99"/>
                </a:lnTo>
                <a:lnTo>
                  <a:pt x="32" y="91"/>
                </a:lnTo>
                <a:lnTo>
                  <a:pt x="32" y="91"/>
                </a:lnTo>
                <a:lnTo>
                  <a:pt x="41" y="94"/>
                </a:lnTo>
                <a:lnTo>
                  <a:pt x="45" y="110"/>
                </a:lnTo>
                <a:lnTo>
                  <a:pt x="62" y="109"/>
                </a:lnTo>
                <a:lnTo>
                  <a:pt x="65" y="96"/>
                </a:lnTo>
                <a:lnTo>
                  <a:pt x="65" y="96"/>
                </a:lnTo>
                <a:lnTo>
                  <a:pt x="73" y="92"/>
                </a:lnTo>
                <a:lnTo>
                  <a:pt x="87" y="100"/>
                </a:lnTo>
                <a:lnTo>
                  <a:pt x="99" y="89"/>
                </a:lnTo>
                <a:lnTo>
                  <a:pt x="91" y="76"/>
                </a:lnTo>
                <a:lnTo>
                  <a:pt x="91" y="76"/>
                </a:lnTo>
                <a:lnTo>
                  <a:pt x="94" y="67"/>
                </a:lnTo>
                <a:lnTo>
                  <a:pt x="110" y="64"/>
                </a:lnTo>
                <a:close/>
                <a:moveTo>
                  <a:pt x="55" y="79"/>
                </a:moveTo>
                <a:lnTo>
                  <a:pt x="55" y="79"/>
                </a:lnTo>
                <a:lnTo>
                  <a:pt x="50" y="79"/>
                </a:lnTo>
                <a:lnTo>
                  <a:pt x="46" y="78"/>
                </a:lnTo>
                <a:lnTo>
                  <a:pt x="41" y="75"/>
                </a:lnTo>
                <a:lnTo>
                  <a:pt x="38" y="72"/>
                </a:lnTo>
                <a:lnTo>
                  <a:pt x="35" y="68"/>
                </a:lnTo>
                <a:lnTo>
                  <a:pt x="32" y="64"/>
                </a:lnTo>
                <a:lnTo>
                  <a:pt x="31" y="59"/>
                </a:lnTo>
                <a:lnTo>
                  <a:pt x="30" y="55"/>
                </a:lnTo>
                <a:lnTo>
                  <a:pt x="30" y="55"/>
                </a:lnTo>
                <a:lnTo>
                  <a:pt x="30" y="50"/>
                </a:lnTo>
                <a:lnTo>
                  <a:pt x="32" y="46"/>
                </a:lnTo>
                <a:lnTo>
                  <a:pt x="35" y="41"/>
                </a:lnTo>
                <a:lnTo>
                  <a:pt x="37" y="38"/>
                </a:lnTo>
                <a:lnTo>
                  <a:pt x="40" y="35"/>
                </a:lnTo>
                <a:lnTo>
                  <a:pt x="45" y="32"/>
                </a:lnTo>
                <a:lnTo>
                  <a:pt x="49" y="31"/>
                </a:lnTo>
                <a:lnTo>
                  <a:pt x="54" y="30"/>
                </a:lnTo>
                <a:lnTo>
                  <a:pt x="54" y="30"/>
                </a:lnTo>
                <a:lnTo>
                  <a:pt x="59" y="30"/>
                </a:lnTo>
                <a:lnTo>
                  <a:pt x="64" y="32"/>
                </a:lnTo>
                <a:lnTo>
                  <a:pt x="67" y="35"/>
                </a:lnTo>
                <a:lnTo>
                  <a:pt x="72" y="37"/>
                </a:lnTo>
                <a:lnTo>
                  <a:pt x="74" y="40"/>
                </a:lnTo>
                <a:lnTo>
                  <a:pt x="76" y="45"/>
                </a:lnTo>
                <a:lnTo>
                  <a:pt x="79" y="49"/>
                </a:lnTo>
                <a:lnTo>
                  <a:pt x="79" y="54"/>
                </a:lnTo>
                <a:lnTo>
                  <a:pt x="79" y="54"/>
                </a:lnTo>
                <a:lnTo>
                  <a:pt x="79" y="59"/>
                </a:lnTo>
                <a:lnTo>
                  <a:pt x="77" y="64"/>
                </a:lnTo>
                <a:lnTo>
                  <a:pt x="75" y="68"/>
                </a:lnTo>
                <a:lnTo>
                  <a:pt x="72" y="72"/>
                </a:lnTo>
                <a:lnTo>
                  <a:pt x="68" y="74"/>
                </a:lnTo>
                <a:lnTo>
                  <a:pt x="64" y="76"/>
                </a:lnTo>
                <a:lnTo>
                  <a:pt x="59" y="79"/>
                </a:lnTo>
                <a:lnTo>
                  <a:pt x="55" y="79"/>
                </a:lnTo>
                <a:lnTo>
                  <a:pt x="55" y="79"/>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7" name="Freeform 62">
            <a:extLst>
              <a:ext uri="{FF2B5EF4-FFF2-40B4-BE49-F238E27FC236}">
                <a16:creationId xmlns:a16="http://schemas.microsoft.com/office/drawing/2014/main" id="{B1D4B977-BAB3-4A64-91B8-3353B32DFB6A}"/>
              </a:ext>
            </a:extLst>
          </p:cNvPr>
          <p:cNvSpPr>
            <a:spLocks/>
          </p:cNvSpPr>
          <p:nvPr userDrawn="1"/>
        </p:nvSpPr>
        <p:spPr bwMode="auto">
          <a:xfrm>
            <a:off x="6166881" y="2417206"/>
            <a:ext cx="231775" cy="104775"/>
          </a:xfrm>
          <a:custGeom>
            <a:avLst/>
            <a:gdLst>
              <a:gd name="T0" fmla="*/ 132 w 146"/>
              <a:gd name="T1" fmla="*/ 35 h 66"/>
              <a:gd name="T2" fmla="*/ 132 w 146"/>
              <a:gd name="T3" fmla="*/ 33 h 66"/>
              <a:gd name="T4" fmla="*/ 130 w 146"/>
              <a:gd name="T5" fmla="*/ 20 h 66"/>
              <a:gd name="T6" fmla="*/ 122 w 146"/>
              <a:gd name="T7" fmla="*/ 10 h 66"/>
              <a:gd name="T8" fmla="*/ 112 w 146"/>
              <a:gd name="T9" fmla="*/ 4 h 66"/>
              <a:gd name="T10" fmla="*/ 99 w 146"/>
              <a:gd name="T11" fmla="*/ 0 h 66"/>
              <a:gd name="T12" fmla="*/ 94 w 146"/>
              <a:gd name="T13" fmla="*/ 1 h 66"/>
              <a:gd name="T14" fmla="*/ 82 w 146"/>
              <a:gd name="T15" fmla="*/ 6 h 66"/>
              <a:gd name="T16" fmla="*/ 73 w 146"/>
              <a:gd name="T17" fmla="*/ 14 h 66"/>
              <a:gd name="T18" fmla="*/ 69 w 146"/>
              <a:gd name="T19" fmla="*/ 24 h 66"/>
              <a:gd name="T20" fmla="*/ 68 w 146"/>
              <a:gd name="T21" fmla="*/ 31 h 66"/>
              <a:gd name="T22" fmla="*/ 62 w 146"/>
              <a:gd name="T23" fmla="*/ 29 h 66"/>
              <a:gd name="T24" fmla="*/ 55 w 146"/>
              <a:gd name="T25" fmla="*/ 31 h 66"/>
              <a:gd name="T26" fmla="*/ 50 w 146"/>
              <a:gd name="T27" fmla="*/ 34 h 66"/>
              <a:gd name="T28" fmla="*/ 43 w 146"/>
              <a:gd name="T29" fmla="*/ 28 h 66"/>
              <a:gd name="T30" fmla="*/ 34 w 146"/>
              <a:gd name="T31" fmla="*/ 26 h 66"/>
              <a:gd name="T32" fmla="*/ 29 w 146"/>
              <a:gd name="T33" fmla="*/ 26 h 66"/>
              <a:gd name="T34" fmla="*/ 22 w 146"/>
              <a:gd name="T35" fmla="*/ 29 h 66"/>
              <a:gd name="T36" fmla="*/ 18 w 146"/>
              <a:gd name="T37" fmla="*/ 34 h 66"/>
              <a:gd name="T38" fmla="*/ 15 w 146"/>
              <a:gd name="T39" fmla="*/ 41 h 66"/>
              <a:gd name="T40" fmla="*/ 13 w 146"/>
              <a:gd name="T41" fmla="*/ 44 h 66"/>
              <a:gd name="T42" fmla="*/ 11 w 146"/>
              <a:gd name="T43" fmla="*/ 44 h 66"/>
              <a:gd name="T44" fmla="*/ 3 w 146"/>
              <a:gd name="T45" fmla="*/ 48 h 66"/>
              <a:gd name="T46" fmla="*/ 0 w 146"/>
              <a:gd name="T47" fmla="*/ 54 h 66"/>
              <a:gd name="T48" fmla="*/ 1 w 146"/>
              <a:gd name="T49" fmla="*/ 59 h 66"/>
              <a:gd name="T50" fmla="*/ 7 w 146"/>
              <a:gd name="T51" fmla="*/ 64 h 66"/>
              <a:gd name="T52" fmla="*/ 130 w 146"/>
              <a:gd name="T53" fmla="*/ 66 h 66"/>
              <a:gd name="T54" fmla="*/ 135 w 146"/>
              <a:gd name="T55" fmla="*/ 64 h 66"/>
              <a:gd name="T56" fmla="*/ 144 w 146"/>
              <a:gd name="T57" fmla="*/ 55 h 66"/>
              <a:gd name="T58" fmla="*/ 146 w 146"/>
              <a:gd name="T59" fmla="*/ 50 h 66"/>
              <a:gd name="T60" fmla="*/ 141 w 146"/>
              <a:gd name="T61" fmla="*/ 40 h 66"/>
              <a:gd name="T62" fmla="*/ 132 w 146"/>
              <a:gd name="T63" fmla="*/ 3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66">
                <a:moveTo>
                  <a:pt x="132" y="35"/>
                </a:moveTo>
                <a:lnTo>
                  <a:pt x="132" y="35"/>
                </a:lnTo>
                <a:lnTo>
                  <a:pt x="132" y="33"/>
                </a:lnTo>
                <a:lnTo>
                  <a:pt x="132" y="33"/>
                </a:lnTo>
                <a:lnTo>
                  <a:pt x="131" y="26"/>
                </a:lnTo>
                <a:lnTo>
                  <a:pt x="130" y="20"/>
                </a:lnTo>
                <a:lnTo>
                  <a:pt x="126" y="15"/>
                </a:lnTo>
                <a:lnTo>
                  <a:pt x="122" y="10"/>
                </a:lnTo>
                <a:lnTo>
                  <a:pt x="117" y="6"/>
                </a:lnTo>
                <a:lnTo>
                  <a:pt x="112" y="4"/>
                </a:lnTo>
                <a:lnTo>
                  <a:pt x="106" y="1"/>
                </a:lnTo>
                <a:lnTo>
                  <a:pt x="99" y="0"/>
                </a:lnTo>
                <a:lnTo>
                  <a:pt x="99" y="0"/>
                </a:lnTo>
                <a:lnTo>
                  <a:pt x="94" y="1"/>
                </a:lnTo>
                <a:lnTo>
                  <a:pt x="88" y="2"/>
                </a:lnTo>
                <a:lnTo>
                  <a:pt x="82" y="6"/>
                </a:lnTo>
                <a:lnTo>
                  <a:pt x="78" y="9"/>
                </a:lnTo>
                <a:lnTo>
                  <a:pt x="73" y="14"/>
                </a:lnTo>
                <a:lnTo>
                  <a:pt x="71" y="18"/>
                </a:lnTo>
                <a:lnTo>
                  <a:pt x="69" y="24"/>
                </a:lnTo>
                <a:lnTo>
                  <a:pt x="68" y="31"/>
                </a:lnTo>
                <a:lnTo>
                  <a:pt x="68" y="31"/>
                </a:lnTo>
                <a:lnTo>
                  <a:pt x="62" y="29"/>
                </a:lnTo>
                <a:lnTo>
                  <a:pt x="62" y="29"/>
                </a:lnTo>
                <a:lnTo>
                  <a:pt x="59" y="29"/>
                </a:lnTo>
                <a:lnTo>
                  <a:pt x="55" y="31"/>
                </a:lnTo>
                <a:lnTo>
                  <a:pt x="50" y="34"/>
                </a:lnTo>
                <a:lnTo>
                  <a:pt x="50" y="34"/>
                </a:lnTo>
                <a:lnTo>
                  <a:pt x="46" y="31"/>
                </a:lnTo>
                <a:lnTo>
                  <a:pt x="43" y="28"/>
                </a:lnTo>
                <a:lnTo>
                  <a:pt x="38" y="26"/>
                </a:lnTo>
                <a:lnTo>
                  <a:pt x="34" y="26"/>
                </a:lnTo>
                <a:lnTo>
                  <a:pt x="34" y="26"/>
                </a:lnTo>
                <a:lnTo>
                  <a:pt x="29" y="26"/>
                </a:lnTo>
                <a:lnTo>
                  <a:pt x="26" y="27"/>
                </a:lnTo>
                <a:lnTo>
                  <a:pt x="22" y="29"/>
                </a:lnTo>
                <a:lnTo>
                  <a:pt x="20" y="32"/>
                </a:lnTo>
                <a:lnTo>
                  <a:pt x="18" y="34"/>
                </a:lnTo>
                <a:lnTo>
                  <a:pt x="16" y="37"/>
                </a:lnTo>
                <a:lnTo>
                  <a:pt x="15" y="41"/>
                </a:lnTo>
                <a:lnTo>
                  <a:pt x="13" y="44"/>
                </a:lnTo>
                <a:lnTo>
                  <a:pt x="13" y="44"/>
                </a:lnTo>
                <a:lnTo>
                  <a:pt x="11" y="44"/>
                </a:lnTo>
                <a:lnTo>
                  <a:pt x="11" y="44"/>
                </a:lnTo>
                <a:lnTo>
                  <a:pt x="7" y="45"/>
                </a:lnTo>
                <a:lnTo>
                  <a:pt x="3" y="48"/>
                </a:lnTo>
                <a:lnTo>
                  <a:pt x="1" y="51"/>
                </a:lnTo>
                <a:lnTo>
                  <a:pt x="0" y="54"/>
                </a:lnTo>
                <a:lnTo>
                  <a:pt x="0" y="54"/>
                </a:lnTo>
                <a:lnTo>
                  <a:pt x="1" y="59"/>
                </a:lnTo>
                <a:lnTo>
                  <a:pt x="3" y="62"/>
                </a:lnTo>
                <a:lnTo>
                  <a:pt x="7" y="64"/>
                </a:lnTo>
                <a:lnTo>
                  <a:pt x="11" y="66"/>
                </a:lnTo>
                <a:lnTo>
                  <a:pt x="130" y="66"/>
                </a:lnTo>
                <a:lnTo>
                  <a:pt x="130" y="66"/>
                </a:lnTo>
                <a:lnTo>
                  <a:pt x="135" y="64"/>
                </a:lnTo>
                <a:lnTo>
                  <a:pt x="141" y="61"/>
                </a:lnTo>
                <a:lnTo>
                  <a:pt x="144" y="55"/>
                </a:lnTo>
                <a:lnTo>
                  <a:pt x="146" y="50"/>
                </a:lnTo>
                <a:lnTo>
                  <a:pt x="146" y="50"/>
                </a:lnTo>
                <a:lnTo>
                  <a:pt x="144" y="44"/>
                </a:lnTo>
                <a:lnTo>
                  <a:pt x="141" y="40"/>
                </a:lnTo>
                <a:lnTo>
                  <a:pt x="137" y="36"/>
                </a:lnTo>
                <a:lnTo>
                  <a:pt x="132" y="35"/>
                </a:lnTo>
                <a:lnTo>
                  <a:pt x="132"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8" name="Line 63">
            <a:extLst>
              <a:ext uri="{FF2B5EF4-FFF2-40B4-BE49-F238E27FC236}">
                <a16:creationId xmlns:a16="http://schemas.microsoft.com/office/drawing/2014/main" id="{1E000A59-142E-4221-9B39-1F8053475C79}"/>
              </a:ext>
            </a:extLst>
          </p:cNvPr>
          <p:cNvSpPr>
            <a:spLocks noChangeShapeType="1"/>
          </p:cNvSpPr>
          <p:nvPr userDrawn="1"/>
        </p:nvSpPr>
        <p:spPr bwMode="auto">
          <a:xfrm flipH="1">
            <a:off x="5439806" y="2206069"/>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9" name="Line 64">
            <a:extLst>
              <a:ext uri="{FF2B5EF4-FFF2-40B4-BE49-F238E27FC236}">
                <a16:creationId xmlns:a16="http://schemas.microsoft.com/office/drawing/2014/main" id="{FFEA3A48-0115-4ABA-AB57-BC3EC4F4EC45}"/>
              </a:ext>
            </a:extLst>
          </p:cNvPr>
          <p:cNvSpPr>
            <a:spLocks noChangeShapeType="1"/>
          </p:cNvSpPr>
          <p:nvPr userDrawn="1"/>
        </p:nvSpPr>
        <p:spPr bwMode="auto">
          <a:xfrm flipH="1">
            <a:off x="5398531" y="220606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0" name="Line 65">
            <a:extLst>
              <a:ext uri="{FF2B5EF4-FFF2-40B4-BE49-F238E27FC236}">
                <a16:creationId xmlns:a16="http://schemas.microsoft.com/office/drawing/2014/main" id="{777FB059-FA77-446F-ABCF-BDDC1836358D}"/>
              </a:ext>
            </a:extLst>
          </p:cNvPr>
          <p:cNvSpPr>
            <a:spLocks noChangeShapeType="1"/>
          </p:cNvSpPr>
          <p:nvPr userDrawn="1"/>
        </p:nvSpPr>
        <p:spPr bwMode="auto">
          <a:xfrm flipH="1">
            <a:off x="5355668" y="220606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1" name="Line 66">
            <a:extLst>
              <a:ext uri="{FF2B5EF4-FFF2-40B4-BE49-F238E27FC236}">
                <a16:creationId xmlns:a16="http://schemas.microsoft.com/office/drawing/2014/main" id="{7A4CB066-7A2D-4F84-89B5-84C0E6331351}"/>
              </a:ext>
            </a:extLst>
          </p:cNvPr>
          <p:cNvSpPr>
            <a:spLocks noChangeShapeType="1"/>
          </p:cNvSpPr>
          <p:nvPr userDrawn="1"/>
        </p:nvSpPr>
        <p:spPr bwMode="auto">
          <a:xfrm flipH="1">
            <a:off x="5330268" y="2206069"/>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2" name="Freeform 67">
            <a:extLst>
              <a:ext uri="{FF2B5EF4-FFF2-40B4-BE49-F238E27FC236}">
                <a16:creationId xmlns:a16="http://schemas.microsoft.com/office/drawing/2014/main" id="{8BD0CC67-137F-4E43-8393-04149D921E5D}"/>
              </a:ext>
            </a:extLst>
          </p:cNvPr>
          <p:cNvSpPr>
            <a:spLocks/>
          </p:cNvSpPr>
          <p:nvPr userDrawn="1"/>
        </p:nvSpPr>
        <p:spPr bwMode="auto">
          <a:xfrm>
            <a:off x="5122306" y="2050494"/>
            <a:ext cx="365125" cy="155575"/>
          </a:xfrm>
          <a:custGeom>
            <a:avLst/>
            <a:gdLst>
              <a:gd name="T0" fmla="*/ 18 w 230"/>
              <a:gd name="T1" fmla="*/ 98 h 98"/>
              <a:gd name="T2" fmla="*/ 5 w 230"/>
              <a:gd name="T3" fmla="*/ 93 h 98"/>
              <a:gd name="T4" fmla="*/ 1 w 230"/>
              <a:gd name="T5" fmla="*/ 84 h 98"/>
              <a:gd name="T6" fmla="*/ 0 w 230"/>
              <a:gd name="T7" fmla="*/ 82 h 98"/>
              <a:gd name="T8" fmla="*/ 2 w 230"/>
              <a:gd name="T9" fmla="*/ 75 h 98"/>
              <a:gd name="T10" fmla="*/ 11 w 230"/>
              <a:gd name="T11" fmla="*/ 66 h 98"/>
              <a:gd name="T12" fmla="*/ 18 w 230"/>
              <a:gd name="T13" fmla="*/ 65 h 98"/>
              <a:gd name="T14" fmla="*/ 22 w 230"/>
              <a:gd name="T15" fmla="*/ 66 h 98"/>
              <a:gd name="T16" fmla="*/ 25 w 230"/>
              <a:gd name="T17" fmla="*/ 55 h 98"/>
              <a:gd name="T18" fmla="*/ 31 w 230"/>
              <a:gd name="T19" fmla="*/ 46 h 98"/>
              <a:gd name="T20" fmla="*/ 42 w 230"/>
              <a:gd name="T21" fmla="*/ 40 h 98"/>
              <a:gd name="T22" fmla="*/ 53 w 230"/>
              <a:gd name="T23" fmla="*/ 38 h 98"/>
              <a:gd name="T24" fmla="*/ 61 w 230"/>
              <a:gd name="T25" fmla="*/ 39 h 98"/>
              <a:gd name="T26" fmla="*/ 74 w 230"/>
              <a:gd name="T27" fmla="*/ 46 h 98"/>
              <a:gd name="T28" fmla="*/ 79 w 230"/>
              <a:gd name="T29" fmla="*/ 50 h 98"/>
              <a:gd name="T30" fmla="*/ 88 w 230"/>
              <a:gd name="T31" fmla="*/ 45 h 98"/>
              <a:gd name="T32" fmla="*/ 98 w 230"/>
              <a:gd name="T33" fmla="*/ 44 h 98"/>
              <a:gd name="T34" fmla="*/ 107 w 230"/>
              <a:gd name="T35" fmla="*/ 45 h 98"/>
              <a:gd name="T36" fmla="*/ 108 w 230"/>
              <a:gd name="T37" fmla="*/ 36 h 98"/>
              <a:gd name="T38" fmla="*/ 117 w 230"/>
              <a:gd name="T39" fmla="*/ 19 h 98"/>
              <a:gd name="T40" fmla="*/ 131 w 230"/>
              <a:gd name="T41" fmla="*/ 8 h 98"/>
              <a:gd name="T42" fmla="*/ 148 w 230"/>
              <a:gd name="T43" fmla="*/ 1 h 98"/>
              <a:gd name="T44" fmla="*/ 158 w 230"/>
              <a:gd name="T45" fmla="*/ 0 h 98"/>
              <a:gd name="T46" fmla="*/ 178 w 230"/>
              <a:gd name="T47" fmla="*/ 3 h 98"/>
              <a:gd name="T48" fmla="*/ 194 w 230"/>
              <a:gd name="T49" fmla="*/ 14 h 98"/>
              <a:gd name="T50" fmla="*/ 205 w 230"/>
              <a:gd name="T51" fmla="*/ 29 h 98"/>
              <a:gd name="T52" fmla="*/ 209 w 230"/>
              <a:gd name="T53" fmla="*/ 48 h 98"/>
              <a:gd name="T54" fmla="*/ 209 w 230"/>
              <a:gd name="T55" fmla="*/ 52 h 98"/>
              <a:gd name="T56" fmla="*/ 213 w 230"/>
              <a:gd name="T57" fmla="*/ 53 h 98"/>
              <a:gd name="T58" fmla="*/ 221 w 230"/>
              <a:gd name="T59" fmla="*/ 56 h 98"/>
              <a:gd name="T60" fmla="*/ 227 w 230"/>
              <a:gd name="T61" fmla="*/ 63 h 98"/>
              <a:gd name="T62" fmla="*/ 230 w 230"/>
              <a:gd name="T63" fmla="*/ 71 h 98"/>
              <a:gd name="T64" fmla="*/ 230 w 230"/>
              <a:gd name="T65" fmla="*/ 74 h 98"/>
              <a:gd name="T66" fmla="*/ 228 w 230"/>
              <a:gd name="T67" fmla="*/ 83 h 98"/>
              <a:gd name="T68" fmla="*/ 223 w 230"/>
              <a:gd name="T69" fmla="*/ 91 h 98"/>
              <a:gd name="T70" fmla="*/ 215 w 230"/>
              <a:gd name="T71" fmla="*/ 96 h 98"/>
              <a:gd name="T72" fmla="*/ 206 w 230"/>
              <a:gd name="T7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0" h="98">
                <a:moveTo>
                  <a:pt x="18" y="98"/>
                </a:moveTo>
                <a:lnTo>
                  <a:pt x="18" y="98"/>
                </a:lnTo>
                <a:lnTo>
                  <a:pt x="11" y="97"/>
                </a:lnTo>
                <a:lnTo>
                  <a:pt x="5" y="93"/>
                </a:lnTo>
                <a:lnTo>
                  <a:pt x="2" y="88"/>
                </a:lnTo>
                <a:lnTo>
                  <a:pt x="1" y="84"/>
                </a:lnTo>
                <a:lnTo>
                  <a:pt x="0" y="82"/>
                </a:lnTo>
                <a:lnTo>
                  <a:pt x="0" y="82"/>
                </a:lnTo>
                <a:lnTo>
                  <a:pt x="1" y="79"/>
                </a:lnTo>
                <a:lnTo>
                  <a:pt x="2" y="75"/>
                </a:lnTo>
                <a:lnTo>
                  <a:pt x="5" y="70"/>
                </a:lnTo>
                <a:lnTo>
                  <a:pt x="11" y="66"/>
                </a:lnTo>
                <a:lnTo>
                  <a:pt x="18" y="65"/>
                </a:lnTo>
                <a:lnTo>
                  <a:pt x="18" y="65"/>
                </a:lnTo>
                <a:lnTo>
                  <a:pt x="22" y="66"/>
                </a:lnTo>
                <a:lnTo>
                  <a:pt x="22" y="66"/>
                </a:lnTo>
                <a:lnTo>
                  <a:pt x="22" y="61"/>
                </a:lnTo>
                <a:lnTo>
                  <a:pt x="25" y="55"/>
                </a:lnTo>
                <a:lnTo>
                  <a:pt x="28" y="50"/>
                </a:lnTo>
                <a:lnTo>
                  <a:pt x="31" y="46"/>
                </a:lnTo>
                <a:lnTo>
                  <a:pt x="36" y="43"/>
                </a:lnTo>
                <a:lnTo>
                  <a:pt x="42" y="40"/>
                </a:lnTo>
                <a:lnTo>
                  <a:pt x="47" y="38"/>
                </a:lnTo>
                <a:lnTo>
                  <a:pt x="53" y="38"/>
                </a:lnTo>
                <a:lnTo>
                  <a:pt x="53" y="38"/>
                </a:lnTo>
                <a:lnTo>
                  <a:pt x="61" y="39"/>
                </a:lnTo>
                <a:lnTo>
                  <a:pt x="67" y="41"/>
                </a:lnTo>
                <a:lnTo>
                  <a:pt x="74" y="46"/>
                </a:lnTo>
                <a:lnTo>
                  <a:pt x="79" y="50"/>
                </a:lnTo>
                <a:lnTo>
                  <a:pt x="79" y="50"/>
                </a:lnTo>
                <a:lnTo>
                  <a:pt x="83" y="48"/>
                </a:lnTo>
                <a:lnTo>
                  <a:pt x="88" y="45"/>
                </a:lnTo>
                <a:lnTo>
                  <a:pt x="92" y="44"/>
                </a:lnTo>
                <a:lnTo>
                  <a:pt x="98" y="44"/>
                </a:lnTo>
                <a:lnTo>
                  <a:pt x="98" y="44"/>
                </a:lnTo>
                <a:lnTo>
                  <a:pt x="107" y="45"/>
                </a:lnTo>
                <a:lnTo>
                  <a:pt x="107" y="45"/>
                </a:lnTo>
                <a:lnTo>
                  <a:pt x="108" y="36"/>
                </a:lnTo>
                <a:lnTo>
                  <a:pt x="112" y="27"/>
                </a:lnTo>
                <a:lnTo>
                  <a:pt x="117" y="19"/>
                </a:lnTo>
                <a:lnTo>
                  <a:pt x="123" y="12"/>
                </a:lnTo>
                <a:lnTo>
                  <a:pt x="131" y="8"/>
                </a:lnTo>
                <a:lnTo>
                  <a:pt x="139" y="3"/>
                </a:lnTo>
                <a:lnTo>
                  <a:pt x="148" y="1"/>
                </a:lnTo>
                <a:lnTo>
                  <a:pt x="158" y="0"/>
                </a:lnTo>
                <a:lnTo>
                  <a:pt x="158" y="0"/>
                </a:lnTo>
                <a:lnTo>
                  <a:pt x="168" y="1"/>
                </a:lnTo>
                <a:lnTo>
                  <a:pt x="178" y="3"/>
                </a:lnTo>
                <a:lnTo>
                  <a:pt x="186" y="8"/>
                </a:lnTo>
                <a:lnTo>
                  <a:pt x="194" y="14"/>
                </a:lnTo>
                <a:lnTo>
                  <a:pt x="201" y="21"/>
                </a:lnTo>
                <a:lnTo>
                  <a:pt x="205" y="29"/>
                </a:lnTo>
                <a:lnTo>
                  <a:pt x="207" y="39"/>
                </a:lnTo>
                <a:lnTo>
                  <a:pt x="209" y="48"/>
                </a:lnTo>
                <a:lnTo>
                  <a:pt x="209" y="48"/>
                </a:lnTo>
                <a:lnTo>
                  <a:pt x="209" y="52"/>
                </a:lnTo>
                <a:lnTo>
                  <a:pt x="209" y="52"/>
                </a:lnTo>
                <a:lnTo>
                  <a:pt x="213" y="53"/>
                </a:lnTo>
                <a:lnTo>
                  <a:pt x="218" y="54"/>
                </a:lnTo>
                <a:lnTo>
                  <a:pt x="221" y="56"/>
                </a:lnTo>
                <a:lnTo>
                  <a:pt x="224" y="59"/>
                </a:lnTo>
                <a:lnTo>
                  <a:pt x="227" y="63"/>
                </a:lnTo>
                <a:lnTo>
                  <a:pt x="229" y="66"/>
                </a:lnTo>
                <a:lnTo>
                  <a:pt x="230" y="71"/>
                </a:lnTo>
                <a:lnTo>
                  <a:pt x="230" y="74"/>
                </a:lnTo>
                <a:lnTo>
                  <a:pt x="230" y="74"/>
                </a:lnTo>
                <a:lnTo>
                  <a:pt x="230" y="80"/>
                </a:lnTo>
                <a:lnTo>
                  <a:pt x="228" y="83"/>
                </a:lnTo>
                <a:lnTo>
                  <a:pt x="226" y="88"/>
                </a:lnTo>
                <a:lnTo>
                  <a:pt x="223" y="91"/>
                </a:lnTo>
                <a:lnTo>
                  <a:pt x="220" y="93"/>
                </a:lnTo>
                <a:lnTo>
                  <a:pt x="215" y="96"/>
                </a:lnTo>
                <a:lnTo>
                  <a:pt x="211" y="98"/>
                </a:lnTo>
                <a:lnTo>
                  <a:pt x="206" y="9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3" name="Freeform 68">
            <a:extLst>
              <a:ext uri="{FF2B5EF4-FFF2-40B4-BE49-F238E27FC236}">
                <a16:creationId xmlns:a16="http://schemas.microsoft.com/office/drawing/2014/main" id="{CC2BE3E6-2E36-4C39-9D46-337EBA58C160}"/>
              </a:ext>
            </a:extLst>
          </p:cNvPr>
          <p:cNvSpPr>
            <a:spLocks/>
          </p:cNvSpPr>
          <p:nvPr userDrawn="1"/>
        </p:nvSpPr>
        <p:spPr bwMode="auto">
          <a:xfrm>
            <a:off x="5231843" y="2280681"/>
            <a:ext cx="9525" cy="1588"/>
          </a:xfrm>
          <a:custGeom>
            <a:avLst/>
            <a:gdLst>
              <a:gd name="T0" fmla="*/ 0 w 6"/>
              <a:gd name="T1" fmla="*/ 0 h 1"/>
              <a:gd name="T2" fmla="*/ 0 w 6"/>
              <a:gd name="T3" fmla="*/ 0 h 1"/>
              <a:gd name="T4" fmla="*/ 2 w 6"/>
              <a:gd name="T5" fmla="*/ 1 h 1"/>
              <a:gd name="T6" fmla="*/ 6 w 6"/>
              <a:gd name="T7" fmla="*/ 1 h 1"/>
            </a:gdLst>
            <a:ahLst/>
            <a:cxnLst>
              <a:cxn ang="0">
                <a:pos x="T0" y="T1"/>
              </a:cxn>
              <a:cxn ang="0">
                <a:pos x="T2" y="T3"/>
              </a:cxn>
              <a:cxn ang="0">
                <a:pos x="T4" y="T5"/>
              </a:cxn>
              <a:cxn ang="0">
                <a:pos x="T6" y="T7"/>
              </a:cxn>
            </a:cxnLst>
            <a:rect l="0" t="0" r="r" b="b"/>
            <a:pathLst>
              <a:path w="6" h="1">
                <a:moveTo>
                  <a:pt x="0" y="0"/>
                </a:moveTo>
                <a:lnTo>
                  <a:pt x="0" y="0"/>
                </a:lnTo>
                <a:lnTo>
                  <a:pt x="2" y="1"/>
                </a:lnTo>
                <a:lnTo>
                  <a:pt x="6" y="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4" name="Line 69">
            <a:extLst>
              <a:ext uri="{FF2B5EF4-FFF2-40B4-BE49-F238E27FC236}">
                <a16:creationId xmlns:a16="http://schemas.microsoft.com/office/drawing/2014/main" id="{65531174-4D4A-4D89-A26E-F308F19052A7}"/>
              </a:ext>
            </a:extLst>
          </p:cNvPr>
          <p:cNvSpPr>
            <a:spLocks noChangeShapeType="1"/>
          </p:cNvSpPr>
          <p:nvPr userDrawn="1"/>
        </p:nvSpPr>
        <p:spPr bwMode="auto">
          <a:xfrm>
            <a:off x="5266768" y="2282269"/>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5" name="Line 70">
            <a:extLst>
              <a:ext uri="{FF2B5EF4-FFF2-40B4-BE49-F238E27FC236}">
                <a16:creationId xmlns:a16="http://schemas.microsoft.com/office/drawing/2014/main" id="{AEB03DD6-AD90-4F05-B013-B6AC80E6EF37}"/>
              </a:ext>
            </a:extLst>
          </p:cNvPr>
          <p:cNvSpPr>
            <a:spLocks noChangeShapeType="1"/>
          </p:cNvSpPr>
          <p:nvPr userDrawn="1"/>
        </p:nvSpPr>
        <p:spPr bwMode="auto">
          <a:xfrm>
            <a:off x="5309631" y="2282269"/>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6" name="Line 71">
            <a:extLst>
              <a:ext uri="{FF2B5EF4-FFF2-40B4-BE49-F238E27FC236}">
                <a16:creationId xmlns:a16="http://schemas.microsoft.com/office/drawing/2014/main" id="{0D31D239-08A3-46C5-874A-D57ECD7D6742}"/>
              </a:ext>
            </a:extLst>
          </p:cNvPr>
          <p:cNvSpPr>
            <a:spLocks noChangeShapeType="1"/>
          </p:cNvSpPr>
          <p:nvPr userDrawn="1"/>
        </p:nvSpPr>
        <p:spPr bwMode="auto">
          <a:xfrm>
            <a:off x="5352493" y="2282269"/>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7" name="Line 72">
            <a:extLst>
              <a:ext uri="{FF2B5EF4-FFF2-40B4-BE49-F238E27FC236}">
                <a16:creationId xmlns:a16="http://schemas.microsoft.com/office/drawing/2014/main" id="{A755C7C5-3438-4C1B-A492-F7ECB1F41E81}"/>
              </a:ext>
            </a:extLst>
          </p:cNvPr>
          <p:cNvSpPr>
            <a:spLocks noChangeShapeType="1"/>
          </p:cNvSpPr>
          <p:nvPr userDrawn="1"/>
        </p:nvSpPr>
        <p:spPr bwMode="auto">
          <a:xfrm>
            <a:off x="5395356" y="2282269"/>
            <a:ext cx="476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8" name="Line 73">
            <a:extLst>
              <a:ext uri="{FF2B5EF4-FFF2-40B4-BE49-F238E27FC236}">
                <a16:creationId xmlns:a16="http://schemas.microsoft.com/office/drawing/2014/main" id="{F86836C8-EF32-4662-AC2D-6529DEB06502}"/>
              </a:ext>
            </a:extLst>
          </p:cNvPr>
          <p:cNvSpPr>
            <a:spLocks noChangeShapeType="1"/>
          </p:cNvSpPr>
          <p:nvPr userDrawn="1"/>
        </p:nvSpPr>
        <p:spPr bwMode="auto">
          <a:xfrm>
            <a:off x="5412818" y="2282269"/>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9" name="Freeform 74">
            <a:extLst>
              <a:ext uri="{FF2B5EF4-FFF2-40B4-BE49-F238E27FC236}">
                <a16:creationId xmlns:a16="http://schemas.microsoft.com/office/drawing/2014/main" id="{F9DF61BE-7775-476D-9DD3-47747ED6DB03}"/>
              </a:ext>
            </a:extLst>
          </p:cNvPr>
          <p:cNvSpPr>
            <a:spLocks/>
          </p:cNvSpPr>
          <p:nvPr userDrawn="1"/>
        </p:nvSpPr>
        <p:spPr bwMode="auto">
          <a:xfrm>
            <a:off x="5208031" y="2185431"/>
            <a:ext cx="125412" cy="95250"/>
          </a:xfrm>
          <a:custGeom>
            <a:avLst/>
            <a:gdLst>
              <a:gd name="T0" fmla="*/ 79 w 79"/>
              <a:gd name="T1" fmla="*/ 14 h 60"/>
              <a:gd name="T2" fmla="*/ 79 w 79"/>
              <a:gd name="T3" fmla="*/ 14 h 60"/>
              <a:gd name="T4" fmla="*/ 74 w 79"/>
              <a:gd name="T5" fmla="*/ 8 h 60"/>
              <a:gd name="T6" fmla="*/ 68 w 79"/>
              <a:gd name="T7" fmla="*/ 4 h 60"/>
              <a:gd name="T8" fmla="*/ 61 w 79"/>
              <a:gd name="T9" fmla="*/ 2 h 60"/>
              <a:gd name="T10" fmla="*/ 53 w 79"/>
              <a:gd name="T11" fmla="*/ 0 h 60"/>
              <a:gd name="T12" fmla="*/ 53 w 79"/>
              <a:gd name="T13" fmla="*/ 0 h 60"/>
              <a:gd name="T14" fmla="*/ 47 w 79"/>
              <a:gd name="T15" fmla="*/ 2 h 60"/>
              <a:gd name="T16" fmla="*/ 42 w 79"/>
              <a:gd name="T17" fmla="*/ 3 h 60"/>
              <a:gd name="T18" fmla="*/ 36 w 79"/>
              <a:gd name="T19" fmla="*/ 6 h 60"/>
              <a:gd name="T20" fmla="*/ 32 w 79"/>
              <a:gd name="T21" fmla="*/ 9 h 60"/>
              <a:gd name="T22" fmla="*/ 28 w 79"/>
              <a:gd name="T23" fmla="*/ 13 h 60"/>
              <a:gd name="T24" fmla="*/ 25 w 79"/>
              <a:gd name="T25" fmla="*/ 17 h 60"/>
              <a:gd name="T26" fmla="*/ 23 w 79"/>
              <a:gd name="T27" fmla="*/ 23 h 60"/>
              <a:gd name="T28" fmla="*/ 21 w 79"/>
              <a:gd name="T29" fmla="*/ 29 h 60"/>
              <a:gd name="T30" fmla="*/ 21 w 79"/>
              <a:gd name="T31" fmla="*/ 29 h 60"/>
              <a:gd name="T32" fmla="*/ 17 w 79"/>
              <a:gd name="T33" fmla="*/ 29 h 60"/>
              <a:gd name="T34" fmla="*/ 17 w 79"/>
              <a:gd name="T35" fmla="*/ 29 h 60"/>
              <a:gd name="T36" fmla="*/ 11 w 79"/>
              <a:gd name="T37" fmla="*/ 30 h 60"/>
              <a:gd name="T38" fmla="*/ 6 w 79"/>
              <a:gd name="T39" fmla="*/ 33 h 60"/>
              <a:gd name="T40" fmla="*/ 2 w 79"/>
              <a:gd name="T41" fmla="*/ 38 h 60"/>
              <a:gd name="T42" fmla="*/ 1 w 79"/>
              <a:gd name="T43" fmla="*/ 41 h 60"/>
              <a:gd name="T44" fmla="*/ 0 w 79"/>
              <a:gd name="T45" fmla="*/ 44 h 60"/>
              <a:gd name="T46" fmla="*/ 0 w 79"/>
              <a:gd name="T47" fmla="*/ 44 h 60"/>
              <a:gd name="T48" fmla="*/ 1 w 79"/>
              <a:gd name="T49" fmla="*/ 50 h 60"/>
              <a:gd name="T50" fmla="*/ 4 w 79"/>
              <a:gd name="T51" fmla="*/ 56 h 60"/>
              <a:gd name="T52" fmla="*/ 9 w 79"/>
              <a:gd name="T53" fmla="*/ 59 h 60"/>
              <a:gd name="T54" fmla="*/ 15 w 79"/>
              <a:gd name="T5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60">
                <a:moveTo>
                  <a:pt x="79" y="14"/>
                </a:moveTo>
                <a:lnTo>
                  <a:pt x="79" y="14"/>
                </a:lnTo>
                <a:lnTo>
                  <a:pt x="74" y="8"/>
                </a:lnTo>
                <a:lnTo>
                  <a:pt x="68" y="4"/>
                </a:lnTo>
                <a:lnTo>
                  <a:pt x="61" y="2"/>
                </a:lnTo>
                <a:lnTo>
                  <a:pt x="53" y="0"/>
                </a:lnTo>
                <a:lnTo>
                  <a:pt x="53" y="0"/>
                </a:lnTo>
                <a:lnTo>
                  <a:pt x="47" y="2"/>
                </a:lnTo>
                <a:lnTo>
                  <a:pt x="42" y="3"/>
                </a:lnTo>
                <a:lnTo>
                  <a:pt x="36" y="6"/>
                </a:lnTo>
                <a:lnTo>
                  <a:pt x="32" y="9"/>
                </a:lnTo>
                <a:lnTo>
                  <a:pt x="28" y="13"/>
                </a:lnTo>
                <a:lnTo>
                  <a:pt x="25" y="17"/>
                </a:lnTo>
                <a:lnTo>
                  <a:pt x="23" y="23"/>
                </a:lnTo>
                <a:lnTo>
                  <a:pt x="21" y="29"/>
                </a:lnTo>
                <a:lnTo>
                  <a:pt x="21" y="29"/>
                </a:lnTo>
                <a:lnTo>
                  <a:pt x="17" y="29"/>
                </a:lnTo>
                <a:lnTo>
                  <a:pt x="17" y="29"/>
                </a:lnTo>
                <a:lnTo>
                  <a:pt x="11" y="30"/>
                </a:lnTo>
                <a:lnTo>
                  <a:pt x="6" y="33"/>
                </a:lnTo>
                <a:lnTo>
                  <a:pt x="2" y="38"/>
                </a:lnTo>
                <a:lnTo>
                  <a:pt x="1" y="41"/>
                </a:lnTo>
                <a:lnTo>
                  <a:pt x="0" y="44"/>
                </a:lnTo>
                <a:lnTo>
                  <a:pt x="0" y="44"/>
                </a:lnTo>
                <a:lnTo>
                  <a:pt x="1" y="50"/>
                </a:lnTo>
                <a:lnTo>
                  <a:pt x="4" y="56"/>
                </a:lnTo>
                <a:lnTo>
                  <a:pt x="9" y="59"/>
                </a:lnTo>
                <a:lnTo>
                  <a:pt x="15" y="6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0" name="Freeform 75">
            <a:extLst>
              <a:ext uri="{FF2B5EF4-FFF2-40B4-BE49-F238E27FC236}">
                <a16:creationId xmlns:a16="http://schemas.microsoft.com/office/drawing/2014/main" id="{5824DE8C-CB9A-49CE-B64D-040AD5B41CC5}"/>
              </a:ext>
            </a:extLst>
          </p:cNvPr>
          <p:cNvSpPr>
            <a:spLocks/>
          </p:cNvSpPr>
          <p:nvPr userDrawn="1"/>
        </p:nvSpPr>
        <p:spPr bwMode="auto">
          <a:xfrm>
            <a:off x="7208281" y="2696606"/>
            <a:ext cx="128587" cy="279400"/>
          </a:xfrm>
          <a:custGeom>
            <a:avLst/>
            <a:gdLst>
              <a:gd name="T0" fmla="*/ 81 w 81"/>
              <a:gd name="T1" fmla="*/ 123 h 176"/>
              <a:gd name="T2" fmla="*/ 81 w 81"/>
              <a:gd name="T3" fmla="*/ 123 h 176"/>
              <a:gd name="T4" fmla="*/ 75 w 81"/>
              <a:gd name="T5" fmla="*/ 122 h 176"/>
              <a:gd name="T6" fmla="*/ 71 w 81"/>
              <a:gd name="T7" fmla="*/ 120 h 176"/>
              <a:gd name="T8" fmla="*/ 65 w 81"/>
              <a:gd name="T9" fmla="*/ 118 h 176"/>
              <a:gd name="T10" fmla="*/ 60 w 81"/>
              <a:gd name="T11" fmla="*/ 113 h 176"/>
              <a:gd name="T12" fmla="*/ 55 w 81"/>
              <a:gd name="T13" fmla="*/ 108 h 176"/>
              <a:gd name="T14" fmla="*/ 52 w 81"/>
              <a:gd name="T15" fmla="*/ 102 h 176"/>
              <a:gd name="T16" fmla="*/ 49 w 81"/>
              <a:gd name="T17" fmla="*/ 95 h 176"/>
              <a:gd name="T18" fmla="*/ 49 w 81"/>
              <a:gd name="T19" fmla="*/ 88 h 176"/>
              <a:gd name="T20" fmla="*/ 49 w 81"/>
              <a:gd name="T21" fmla="*/ 88 h 176"/>
              <a:gd name="T22" fmla="*/ 49 w 81"/>
              <a:gd name="T23" fmla="*/ 82 h 176"/>
              <a:gd name="T24" fmla="*/ 52 w 81"/>
              <a:gd name="T25" fmla="*/ 75 h 176"/>
              <a:gd name="T26" fmla="*/ 54 w 81"/>
              <a:gd name="T27" fmla="*/ 69 h 176"/>
              <a:gd name="T28" fmla="*/ 58 w 81"/>
              <a:gd name="T29" fmla="*/ 64 h 176"/>
              <a:gd name="T30" fmla="*/ 63 w 81"/>
              <a:gd name="T31" fmla="*/ 59 h 176"/>
              <a:gd name="T32" fmla="*/ 69 w 81"/>
              <a:gd name="T33" fmla="*/ 56 h 176"/>
              <a:gd name="T34" fmla="*/ 74 w 81"/>
              <a:gd name="T35" fmla="*/ 54 h 176"/>
              <a:gd name="T36" fmla="*/ 81 w 81"/>
              <a:gd name="T37" fmla="*/ 53 h 176"/>
              <a:gd name="T38" fmla="*/ 81 w 81"/>
              <a:gd name="T39" fmla="*/ 53 h 176"/>
              <a:gd name="T40" fmla="*/ 81 w 81"/>
              <a:gd name="T41" fmla="*/ 53 h 176"/>
              <a:gd name="T42" fmla="*/ 81 w 81"/>
              <a:gd name="T43" fmla="*/ 0 h 176"/>
              <a:gd name="T44" fmla="*/ 78 w 81"/>
              <a:gd name="T45" fmla="*/ 0 h 176"/>
              <a:gd name="T46" fmla="*/ 75 w 81"/>
              <a:gd name="T47" fmla="*/ 13 h 176"/>
              <a:gd name="T48" fmla="*/ 75 w 81"/>
              <a:gd name="T49" fmla="*/ 13 h 176"/>
              <a:gd name="T50" fmla="*/ 65 w 81"/>
              <a:gd name="T51" fmla="*/ 15 h 176"/>
              <a:gd name="T52" fmla="*/ 56 w 81"/>
              <a:gd name="T53" fmla="*/ 5 h 176"/>
              <a:gd name="T54" fmla="*/ 36 w 81"/>
              <a:gd name="T55" fmla="*/ 17 h 176"/>
              <a:gd name="T56" fmla="*/ 39 w 81"/>
              <a:gd name="T57" fmla="*/ 29 h 176"/>
              <a:gd name="T58" fmla="*/ 39 w 81"/>
              <a:gd name="T59" fmla="*/ 29 h 176"/>
              <a:gd name="T60" fmla="*/ 31 w 81"/>
              <a:gd name="T61" fmla="*/ 36 h 176"/>
              <a:gd name="T62" fmla="*/ 20 w 81"/>
              <a:gd name="T63" fmla="*/ 33 h 176"/>
              <a:gd name="T64" fmla="*/ 9 w 81"/>
              <a:gd name="T65" fmla="*/ 53 h 176"/>
              <a:gd name="T66" fmla="*/ 16 w 81"/>
              <a:gd name="T67" fmla="*/ 60 h 176"/>
              <a:gd name="T68" fmla="*/ 16 w 81"/>
              <a:gd name="T69" fmla="*/ 60 h 176"/>
              <a:gd name="T70" fmla="*/ 13 w 81"/>
              <a:gd name="T71" fmla="*/ 66 h 176"/>
              <a:gd name="T72" fmla="*/ 11 w 81"/>
              <a:gd name="T73" fmla="*/ 73 h 176"/>
              <a:gd name="T74" fmla="*/ 0 w 81"/>
              <a:gd name="T75" fmla="*/ 75 h 176"/>
              <a:gd name="T76" fmla="*/ 0 w 81"/>
              <a:gd name="T77" fmla="*/ 99 h 176"/>
              <a:gd name="T78" fmla="*/ 10 w 81"/>
              <a:gd name="T79" fmla="*/ 101 h 176"/>
              <a:gd name="T80" fmla="*/ 10 w 81"/>
              <a:gd name="T81" fmla="*/ 101 h 176"/>
              <a:gd name="T82" fmla="*/ 12 w 81"/>
              <a:gd name="T83" fmla="*/ 106 h 176"/>
              <a:gd name="T84" fmla="*/ 14 w 81"/>
              <a:gd name="T85" fmla="*/ 113 h 176"/>
              <a:gd name="T86" fmla="*/ 7 w 81"/>
              <a:gd name="T87" fmla="*/ 120 h 176"/>
              <a:gd name="T88" fmla="*/ 19 w 81"/>
              <a:gd name="T89" fmla="*/ 140 h 176"/>
              <a:gd name="T90" fmla="*/ 28 w 81"/>
              <a:gd name="T91" fmla="*/ 137 h 176"/>
              <a:gd name="T92" fmla="*/ 28 w 81"/>
              <a:gd name="T93" fmla="*/ 137 h 176"/>
              <a:gd name="T94" fmla="*/ 38 w 81"/>
              <a:gd name="T95" fmla="*/ 147 h 176"/>
              <a:gd name="T96" fmla="*/ 35 w 81"/>
              <a:gd name="T97" fmla="*/ 156 h 176"/>
              <a:gd name="T98" fmla="*/ 55 w 81"/>
              <a:gd name="T99" fmla="*/ 169 h 176"/>
              <a:gd name="T100" fmla="*/ 62 w 81"/>
              <a:gd name="T101" fmla="*/ 161 h 176"/>
              <a:gd name="T102" fmla="*/ 62 w 81"/>
              <a:gd name="T103" fmla="*/ 161 h 176"/>
              <a:gd name="T104" fmla="*/ 69 w 81"/>
              <a:gd name="T105" fmla="*/ 163 h 176"/>
              <a:gd name="T106" fmla="*/ 74 w 81"/>
              <a:gd name="T107" fmla="*/ 164 h 176"/>
              <a:gd name="T108" fmla="*/ 75 w 81"/>
              <a:gd name="T109" fmla="*/ 176 h 176"/>
              <a:gd name="T110" fmla="*/ 81 w 81"/>
              <a:gd name="T111" fmla="*/ 176 h 176"/>
              <a:gd name="T112" fmla="*/ 81 w 81"/>
              <a:gd name="T113" fmla="*/ 123 h 176"/>
              <a:gd name="T114" fmla="*/ 81 w 81"/>
              <a:gd name="T115" fmla="*/ 123 h 176"/>
              <a:gd name="T116" fmla="*/ 81 w 81"/>
              <a:gd name="T117" fmla="*/ 123 h 176"/>
              <a:gd name="T118" fmla="*/ 81 w 81"/>
              <a:gd name="T119" fmla="*/ 12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 h="176">
                <a:moveTo>
                  <a:pt x="81" y="123"/>
                </a:moveTo>
                <a:lnTo>
                  <a:pt x="81" y="123"/>
                </a:lnTo>
                <a:lnTo>
                  <a:pt x="75" y="122"/>
                </a:lnTo>
                <a:lnTo>
                  <a:pt x="71" y="120"/>
                </a:lnTo>
                <a:lnTo>
                  <a:pt x="65" y="118"/>
                </a:lnTo>
                <a:lnTo>
                  <a:pt x="60" y="113"/>
                </a:lnTo>
                <a:lnTo>
                  <a:pt x="55" y="108"/>
                </a:lnTo>
                <a:lnTo>
                  <a:pt x="52" y="102"/>
                </a:lnTo>
                <a:lnTo>
                  <a:pt x="49" y="95"/>
                </a:lnTo>
                <a:lnTo>
                  <a:pt x="49" y="88"/>
                </a:lnTo>
                <a:lnTo>
                  <a:pt x="49" y="88"/>
                </a:lnTo>
                <a:lnTo>
                  <a:pt x="49" y="82"/>
                </a:lnTo>
                <a:lnTo>
                  <a:pt x="52" y="75"/>
                </a:lnTo>
                <a:lnTo>
                  <a:pt x="54" y="69"/>
                </a:lnTo>
                <a:lnTo>
                  <a:pt x="58" y="64"/>
                </a:lnTo>
                <a:lnTo>
                  <a:pt x="63" y="59"/>
                </a:lnTo>
                <a:lnTo>
                  <a:pt x="69" y="56"/>
                </a:lnTo>
                <a:lnTo>
                  <a:pt x="74" y="54"/>
                </a:lnTo>
                <a:lnTo>
                  <a:pt x="81" y="53"/>
                </a:lnTo>
                <a:lnTo>
                  <a:pt x="81" y="53"/>
                </a:lnTo>
                <a:lnTo>
                  <a:pt x="81" y="53"/>
                </a:lnTo>
                <a:lnTo>
                  <a:pt x="81" y="0"/>
                </a:lnTo>
                <a:lnTo>
                  <a:pt x="78" y="0"/>
                </a:lnTo>
                <a:lnTo>
                  <a:pt x="75" y="13"/>
                </a:lnTo>
                <a:lnTo>
                  <a:pt x="75" y="13"/>
                </a:lnTo>
                <a:lnTo>
                  <a:pt x="65" y="15"/>
                </a:lnTo>
                <a:lnTo>
                  <a:pt x="56" y="5"/>
                </a:lnTo>
                <a:lnTo>
                  <a:pt x="36" y="17"/>
                </a:lnTo>
                <a:lnTo>
                  <a:pt x="39" y="29"/>
                </a:lnTo>
                <a:lnTo>
                  <a:pt x="39" y="29"/>
                </a:lnTo>
                <a:lnTo>
                  <a:pt x="31" y="36"/>
                </a:lnTo>
                <a:lnTo>
                  <a:pt x="20" y="33"/>
                </a:lnTo>
                <a:lnTo>
                  <a:pt x="9" y="53"/>
                </a:lnTo>
                <a:lnTo>
                  <a:pt x="16" y="60"/>
                </a:lnTo>
                <a:lnTo>
                  <a:pt x="16" y="60"/>
                </a:lnTo>
                <a:lnTo>
                  <a:pt x="13" y="66"/>
                </a:lnTo>
                <a:lnTo>
                  <a:pt x="11" y="73"/>
                </a:lnTo>
                <a:lnTo>
                  <a:pt x="0" y="75"/>
                </a:lnTo>
                <a:lnTo>
                  <a:pt x="0" y="99"/>
                </a:lnTo>
                <a:lnTo>
                  <a:pt x="10" y="101"/>
                </a:lnTo>
                <a:lnTo>
                  <a:pt x="10" y="101"/>
                </a:lnTo>
                <a:lnTo>
                  <a:pt x="12" y="106"/>
                </a:lnTo>
                <a:lnTo>
                  <a:pt x="14" y="113"/>
                </a:lnTo>
                <a:lnTo>
                  <a:pt x="7" y="120"/>
                </a:lnTo>
                <a:lnTo>
                  <a:pt x="19" y="140"/>
                </a:lnTo>
                <a:lnTo>
                  <a:pt x="28" y="137"/>
                </a:lnTo>
                <a:lnTo>
                  <a:pt x="28" y="137"/>
                </a:lnTo>
                <a:lnTo>
                  <a:pt x="38" y="147"/>
                </a:lnTo>
                <a:lnTo>
                  <a:pt x="35" y="156"/>
                </a:lnTo>
                <a:lnTo>
                  <a:pt x="55" y="169"/>
                </a:lnTo>
                <a:lnTo>
                  <a:pt x="62" y="161"/>
                </a:lnTo>
                <a:lnTo>
                  <a:pt x="62" y="161"/>
                </a:lnTo>
                <a:lnTo>
                  <a:pt x="69" y="163"/>
                </a:lnTo>
                <a:lnTo>
                  <a:pt x="74" y="164"/>
                </a:lnTo>
                <a:lnTo>
                  <a:pt x="75" y="176"/>
                </a:lnTo>
                <a:lnTo>
                  <a:pt x="81" y="176"/>
                </a:lnTo>
                <a:lnTo>
                  <a:pt x="81" y="123"/>
                </a:lnTo>
                <a:lnTo>
                  <a:pt x="81" y="123"/>
                </a:lnTo>
                <a:lnTo>
                  <a:pt x="81" y="123"/>
                </a:lnTo>
                <a:lnTo>
                  <a:pt x="81" y="12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1" name="Line 76">
            <a:extLst>
              <a:ext uri="{FF2B5EF4-FFF2-40B4-BE49-F238E27FC236}">
                <a16:creationId xmlns:a16="http://schemas.microsoft.com/office/drawing/2014/main" id="{2CFC4630-2433-4214-A0B9-D58C3183D141}"/>
              </a:ext>
            </a:extLst>
          </p:cNvPr>
          <p:cNvSpPr>
            <a:spLocks noChangeShapeType="1"/>
          </p:cNvSpPr>
          <p:nvPr userDrawn="1"/>
        </p:nvSpPr>
        <p:spPr bwMode="auto">
          <a:xfrm>
            <a:off x="7365443" y="2701369"/>
            <a:ext cx="0" cy="271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2" name="Freeform 77">
            <a:extLst>
              <a:ext uri="{FF2B5EF4-FFF2-40B4-BE49-F238E27FC236}">
                <a16:creationId xmlns:a16="http://schemas.microsoft.com/office/drawing/2014/main" id="{046485C1-8E31-4BB2-AE7E-DEE3686E456F}"/>
              </a:ext>
            </a:extLst>
          </p:cNvPr>
          <p:cNvSpPr>
            <a:spLocks/>
          </p:cNvSpPr>
          <p:nvPr userDrawn="1"/>
        </p:nvSpPr>
        <p:spPr bwMode="auto">
          <a:xfrm>
            <a:off x="7368618" y="2706131"/>
            <a:ext cx="20637" cy="14288"/>
          </a:xfrm>
          <a:custGeom>
            <a:avLst/>
            <a:gdLst>
              <a:gd name="T0" fmla="*/ 0 w 13"/>
              <a:gd name="T1" fmla="*/ 0 h 9"/>
              <a:gd name="T2" fmla="*/ 0 w 13"/>
              <a:gd name="T3" fmla="*/ 0 h 9"/>
              <a:gd name="T4" fmla="*/ 6 w 13"/>
              <a:gd name="T5" fmla="*/ 2 h 9"/>
              <a:gd name="T6" fmla="*/ 11 w 13"/>
              <a:gd name="T7" fmla="*/ 4 h 9"/>
              <a:gd name="T8" fmla="*/ 12 w 13"/>
              <a:gd name="T9" fmla="*/ 6 h 9"/>
              <a:gd name="T10" fmla="*/ 13 w 13"/>
              <a:gd name="T11" fmla="*/ 9 h 9"/>
            </a:gdLst>
            <a:ahLst/>
            <a:cxnLst>
              <a:cxn ang="0">
                <a:pos x="T0" y="T1"/>
              </a:cxn>
              <a:cxn ang="0">
                <a:pos x="T2" y="T3"/>
              </a:cxn>
              <a:cxn ang="0">
                <a:pos x="T4" y="T5"/>
              </a:cxn>
              <a:cxn ang="0">
                <a:pos x="T6" y="T7"/>
              </a:cxn>
              <a:cxn ang="0">
                <a:pos x="T8" y="T9"/>
              </a:cxn>
              <a:cxn ang="0">
                <a:pos x="T10" y="T11"/>
              </a:cxn>
            </a:cxnLst>
            <a:rect l="0" t="0" r="r" b="b"/>
            <a:pathLst>
              <a:path w="13" h="9">
                <a:moveTo>
                  <a:pt x="0" y="0"/>
                </a:moveTo>
                <a:lnTo>
                  <a:pt x="0" y="0"/>
                </a:lnTo>
                <a:lnTo>
                  <a:pt x="6" y="2"/>
                </a:lnTo>
                <a:lnTo>
                  <a:pt x="11" y="4"/>
                </a:lnTo>
                <a:lnTo>
                  <a:pt x="12" y="6"/>
                </a:lnTo>
                <a:lnTo>
                  <a:pt x="13" y="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3" name="Freeform 78">
            <a:extLst>
              <a:ext uri="{FF2B5EF4-FFF2-40B4-BE49-F238E27FC236}">
                <a16:creationId xmlns:a16="http://schemas.microsoft.com/office/drawing/2014/main" id="{DEA719F7-0F15-4B8E-99C5-C4B1676CD3E7}"/>
              </a:ext>
            </a:extLst>
          </p:cNvPr>
          <p:cNvSpPr>
            <a:spLocks/>
          </p:cNvSpPr>
          <p:nvPr userDrawn="1"/>
        </p:nvSpPr>
        <p:spPr bwMode="auto">
          <a:xfrm>
            <a:off x="7373381" y="2722006"/>
            <a:ext cx="47625" cy="46038"/>
          </a:xfrm>
          <a:custGeom>
            <a:avLst/>
            <a:gdLst>
              <a:gd name="T0" fmla="*/ 0 w 30"/>
              <a:gd name="T1" fmla="*/ 3 h 29"/>
              <a:gd name="T2" fmla="*/ 0 w 30"/>
              <a:gd name="T3" fmla="*/ 3 h 29"/>
              <a:gd name="T4" fmla="*/ 5 w 30"/>
              <a:gd name="T5" fmla="*/ 1 h 29"/>
              <a:gd name="T6" fmla="*/ 11 w 30"/>
              <a:gd name="T7" fmla="*/ 0 h 29"/>
              <a:gd name="T8" fmla="*/ 18 w 30"/>
              <a:gd name="T9" fmla="*/ 0 h 29"/>
              <a:gd name="T10" fmla="*/ 21 w 30"/>
              <a:gd name="T11" fmla="*/ 0 h 29"/>
              <a:gd name="T12" fmla="*/ 23 w 30"/>
              <a:gd name="T13" fmla="*/ 1 h 29"/>
              <a:gd name="T14" fmla="*/ 26 w 30"/>
              <a:gd name="T15" fmla="*/ 3 h 29"/>
              <a:gd name="T16" fmla="*/ 28 w 30"/>
              <a:gd name="T17" fmla="*/ 7 h 29"/>
              <a:gd name="T18" fmla="*/ 29 w 30"/>
              <a:gd name="T19" fmla="*/ 10 h 29"/>
              <a:gd name="T20" fmla="*/ 30 w 30"/>
              <a:gd name="T21" fmla="*/ 16 h 29"/>
              <a:gd name="T22" fmla="*/ 30 w 30"/>
              <a:gd name="T23" fmla="*/ 22 h 29"/>
              <a:gd name="T24" fmla="*/ 29 w 30"/>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9">
                <a:moveTo>
                  <a:pt x="0" y="3"/>
                </a:moveTo>
                <a:lnTo>
                  <a:pt x="0" y="3"/>
                </a:lnTo>
                <a:lnTo>
                  <a:pt x="5" y="1"/>
                </a:lnTo>
                <a:lnTo>
                  <a:pt x="11" y="0"/>
                </a:lnTo>
                <a:lnTo>
                  <a:pt x="18" y="0"/>
                </a:lnTo>
                <a:lnTo>
                  <a:pt x="21" y="0"/>
                </a:lnTo>
                <a:lnTo>
                  <a:pt x="23" y="1"/>
                </a:lnTo>
                <a:lnTo>
                  <a:pt x="26" y="3"/>
                </a:lnTo>
                <a:lnTo>
                  <a:pt x="28" y="7"/>
                </a:lnTo>
                <a:lnTo>
                  <a:pt x="29" y="10"/>
                </a:lnTo>
                <a:lnTo>
                  <a:pt x="30" y="16"/>
                </a:lnTo>
                <a:lnTo>
                  <a:pt x="30" y="22"/>
                </a:lnTo>
                <a:lnTo>
                  <a:pt x="29" y="2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4" name="Freeform 79">
            <a:extLst>
              <a:ext uri="{FF2B5EF4-FFF2-40B4-BE49-F238E27FC236}">
                <a16:creationId xmlns:a16="http://schemas.microsoft.com/office/drawing/2014/main" id="{C1147A43-47FB-4A47-B75F-171EF9AEADA4}"/>
              </a:ext>
            </a:extLst>
          </p:cNvPr>
          <p:cNvSpPr>
            <a:spLocks/>
          </p:cNvSpPr>
          <p:nvPr userDrawn="1"/>
        </p:nvSpPr>
        <p:spPr bwMode="auto">
          <a:xfrm>
            <a:off x="7427356" y="2756931"/>
            <a:ext cx="33337" cy="74613"/>
          </a:xfrm>
          <a:custGeom>
            <a:avLst/>
            <a:gdLst>
              <a:gd name="T0" fmla="*/ 0 w 21"/>
              <a:gd name="T1" fmla="*/ 0 h 47"/>
              <a:gd name="T2" fmla="*/ 0 w 21"/>
              <a:gd name="T3" fmla="*/ 0 h 47"/>
              <a:gd name="T4" fmla="*/ 5 w 21"/>
              <a:gd name="T5" fmla="*/ 1 h 47"/>
              <a:gd name="T6" fmla="*/ 10 w 21"/>
              <a:gd name="T7" fmla="*/ 4 h 47"/>
              <a:gd name="T8" fmla="*/ 15 w 21"/>
              <a:gd name="T9" fmla="*/ 7 h 47"/>
              <a:gd name="T10" fmla="*/ 19 w 21"/>
              <a:gd name="T11" fmla="*/ 13 h 47"/>
              <a:gd name="T12" fmla="*/ 20 w 21"/>
              <a:gd name="T13" fmla="*/ 18 h 47"/>
              <a:gd name="T14" fmla="*/ 21 w 21"/>
              <a:gd name="T15" fmla="*/ 22 h 47"/>
              <a:gd name="T16" fmla="*/ 21 w 21"/>
              <a:gd name="T17" fmla="*/ 27 h 47"/>
              <a:gd name="T18" fmla="*/ 20 w 21"/>
              <a:gd name="T19" fmla="*/ 32 h 47"/>
              <a:gd name="T20" fmla="*/ 18 w 21"/>
              <a:gd name="T21" fmla="*/ 39 h 47"/>
              <a:gd name="T22" fmla="*/ 14 w 21"/>
              <a:gd name="T2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7">
                <a:moveTo>
                  <a:pt x="0" y="0"/>
                </a:moveTo>
                <a:lnTo>
                  <a:pt x="0" y="0"/>
                </a:lnTo>
                <a:lnTo>
                  <a:pt x="5" y="1"/>
                </a:lnTo>
                <a:lnTo>
                  <a:pt x="10" y="4"/>
                </a:lnTo>
                <a:lnTo>
                  <a:pt x="15" y="7"/>
                </a:lnTo>
                <a:lnTo>
                  <a:pt x="19" y="13"/>
                </a:lnTo>
                <a:lnTo>
                  <a:pt x="20" y="18"/>
                </a:lnTo>
                <a:lnTo>
                  <a:pt x="21" y="22"/>
                </a:lnTo>
                <a:lnTo>
                  <a:pt x="21" y="27"/>
                </a:lnTo>
                <a:lnTo>
                  <a:pt x="20" y="32"/>
                </a:lnTo>
                <a:lnTo>
                  <a:pt x="18" y="39"/>
                </a:lnTo>
                <a:lnTo>
                  <a:pt x="14" y="4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5" name="Freeform 80">
            <a:extLst>
              <a:ext uri="{FF2B5EF4-FFF2-40B4-BE49-F238E27FC236}">
                <a16:creationId xmlns:a16="http://schemas.microsoft.com/office/drawing/2014/main" id="{570DCEAB-29E2-4C45-9C7F-268284C4022F}"/>
              </a:ext>
            </a:extLst>
          </p:cNvPr>
          <p:cNvSpPr>
            <a:spLocks/>
          </p:cNvSpPr>
          <p:nvPr userDrawn="1"/>
        </p:nvSpPr>
        <p:spPr bwMode="auto">
          <a:xfrm>
            <a:off x="7386081" y="2750581"/>
            <a:ext cx="23812" cy="50800"/>
          </a:xfrm>
          <a:custGeom>
            <a:avLst/>
            <a:gdLst>
              <a:gd name="T0" fmla="*/ 10 w 15"/>
              <a:gd name="T1" fmla="*/ 0 h 32"/>
              <a:gd name="T2" fmla="*/ 10 w 15"/>
              <a:gd name="T3" fmla="*/ 0 h 32"/>
              <a:gd name="T4" fmla="*/ 6 w 15"/>
              <a:gd name="T5" fmla="*/ 4 h 32"/>
              <a:gd name="T6" fmla="*/ 3 w 15"/>
              <a:gd name="T7" fmla="*/ 8 h 32"/>
              <a:gd name="T8" fmla="*/ 1 w 15"/>
              <a:gd name="T9" fmla="*/ 13 h 32"/>
              <a:gd name="T10" fmla="*/ 0 w 15"/>
              <a:gd name="T11" fmla="*/ 18 h 32"/>
              <a:gd name="T12" fmla="*/ 0 w 15"/>
              <a:gd name="T13" fmla="*/ 20 h 32"/>
              <a:gd name="T14" fmla="*/ 1 w 15"/>
              <a:gd name="T15" fmla="*/ 23 h 32"/>
              <a:gd name="T16" fmla="*/ 3 w 15"/>
              <a:gd name="T17" fmla="*/ 25 h 32"/>
              <a:gd name="T18" fmla="*/ 6 w 15"/>
              <a:gd name="T19" fmla="*/ 27 h 32"/>
              <a:gd name="T20" fmla="*/ 11 w 15"/>
              <a:gd name="T21" fmla="*/ 30 h 32"/>
              <a:gd name="T22" fmla="*/ 15 w 15"/>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2">
                <a:moveTo>
                  <a:pt x="10" y="0"/>
                </a:moveTo>
                <a:lnTo>
                  <a:pt x="10" y="0"/>
                </a:lnTo>
                <a:lnTo>
                  <a:pt x="6" y="4"/>
                </a:lnTo>
                <a:lnTo>
                  <a:pt x="3" y="8"/>
                </a:lnTo>
                <a:lnTo>
                  <a:pt x="1" y="13"/>
                </a:lnTo>
                <a:lnTo>
                  <a:pt x="0" y="18"/>
                </a:lnTo>
                <a:lnTo>
                  <a:pt x="0" y="20"/>
                </a:lnTo>
                <a:lnTo>
                  <a:pt x="1" y="23"/>
                </a:lnTo>
                <a:lnTo>
                  <a:pt x="3" y="25"/>
                </a:lnTo>
                <a:lnTo>
                  <a:pt x="6" y="27"/>
                </a:lnTo>
                <a:lnTo>
                  <a:pt x="11" y="30"/>
                </a:lnTo>
                <a:lnTo>
                  <a:pt x="15" y="3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6" name="Freeform 81">
            <a:extLst>
              <a:ext uri="{FF2B5EF4-FFF2-40B4-BE49-F238E27FC236}">
                <a16:creationId xmlns:a16="http://schemas.microsoft.com/office/drawing/2014/main" id="{1EAC0671-FC12-4667-8695-DE49998E39FE}"/>
              </a:ext>
            </a:extLst>
          </p:cNvPr>
          <p:cNvSpPr>
            <a:spLocks/>
          </p:cNvSpPr>
          <p:nvPr userDrawn="1"/>
        </p:nvSpPr>
        <p:spPr bwMode="auto">
          <a:xfrm>
            <a:off x="7427356" y="2801381"/>
            <a:ext cx="17462" cy="30163"/>
          </a:xfrm>
          <a:custGeom>
            <a:avLst/>
            <a:gdLst>
              <a:gd name="T0" fmla="*/ 3 w 11"/>
              <a:gd name="T1" fmla="*/ 0 h 19"/>
              <a:gd name="T2" fmla="*/ 3 w 11"/>
              <a:gd name="T3" fmla="*/ 0 h 19"/>
              <a:gd name="T4" fmla="*/ 2 w 11"/>
              <a:gd name="T5" fmla="*/ 2 h 19"/>
              <a:gd name="T6" fmla="*/ 0 w 11"/>
              <a:gd name="T7" fmla="*/ 8 h 19"/>
              <a:gd name="T8" fmla="*/ 0 w 11"/>
              <a:gd name="T9" fmla="*/ 11 h 19"/>
              <a:gd name="T10" fmla="*/ 1 w 11"/>
              <a:gd name="T11" fmla="*/ 14 h 19"/>
              <a:gd name="T12" fmla="*/ 4 w 11"/>
              <a:gd name="T13" fmla="*/ 17 h 19"/>
              <a:gd name="T14" fmla="*/ 11 w 11"/>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3" y="0"/>
                </a:moveTo>
                <a:lnTo>
                  <a:pt x="3" y="0"/>
                </a:lnTo>
                <a:lnTo>
                  <a:pt x="2" y="2"/>
                </a:lnTo>
                <a:lnTo>
                  <a:pt x="0" y="8"/>
                </a:lnTo>
                <a:lnTo>
                  <a:pt x="0" y="11"/>
                </a:lnTo>
                <a:lnTo>
                  <a:pt x="1" y="14"/>
                </a:lnTo>
                <a:lnTo>
                  <a:pt x="4" y="17"/>
                </a:lnTo>
                <a:lnTo>
                  <a:pt x="11" y="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7" name="Freeform 82">
            <a:extLst>
              <a:ext uri="{FF2B5EF4-FFF2-40B4-BE49-F238E27FC236}">
                <a16:creationId xmlns:a16="http://schemas.microsoft.com/office/drawing/2014/main" id="{B4FEFD4A-5896-4934-97B5-25AA03CFE0E1}"/>
              </a:ext>
            </a:extLst>
          </p:cNvPr>
          <p:cNvSpPr>
            <a:spLocks/>
          </p:cNvSpPr>
          <p:nvPr userDrawn="1"/>
        </p:nvSpPr>
        <p:spPr bwMode="auto">
          <a:xfrm>
            <a:off x="7409893" y="2834719"/>
            <a:ext cx="50800" cy="69850"/>
          </a:xfrm>
          <a:custGeom>
            <a:avLst/>
            <a:gdLst>
              <a:gd name="T0" fmla="*/ 24 w 32"/>
              <a:gd name="T1" fmla="*/ 0 h 44"/>
              <a:gd name="T2" fmla="*/ 24 w 32"/>
              <a:gd name="T3" fmla="*/ 0 h 44"/>
              <a:gd name="T4" fmla="*/ 27 w 32"/>
              <a:gd name="T5" fmla="*/ 6 h 44"/>
              <a:gd name="T6" fmla="*/ 30 w 32"/>
              <a:gd name="T7" fmla="*/ 13 h 44"/>
              <a:gd name="T8" fmla="*/ 32 w 32"/>
              <a:gd name="T9" fmla="*/ 21 h 44"/>
              <a:gd name="T10" fmla="*/ 32 w 32"/>
              <a:gd name="T11" fmla="*/ 24 h 44"/>
              <a:gd name="T12" fmla="*/ 31 w 32"/>
              <a:gd name="T13" fmla="*/ 28 h 44"/>
              <a:gd name="T14" fmla="*/ 29 w 32"/>
              <a:gd name="T15" fmla="*/ 32 h 44"/>
              <a:gd name="T16" fmla="*/ 26 w 32"/>
              <a:gd name="T17" fmla="*/ 35 h 44"/>
              <a:gd name="T18" fmla="*/ 22 w 32"/>
              <a:gd name="T19" fmla="*/ 39 h 44"/>
              <a:gd name="T20" fmla="*/ 16 w 32"/>
              <a:gd name="T21" fmla="*/ 41 h 44"/>
              <a:gd name="T22" fmla="*/ 9 w 32"/>
              <a:gd name="T23" fmla="*/ 43 h 44"/>
              <a:gd name="T24" fmla="*/ 0 w 32"/>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4">
                <a:moveTo>
                  <a:pt x="24" y="0"/>
                </a:moveTo>
                <a:lnTo>
                  <a:pt x="24" y="0"/>
                </a:lnTo>
                <a:lnTo>
                  <a:pt x="27" y="6"/>
                </a:lnTo>
                <a:lnTo>
                  <a:pt x="30" y="13"/>
                </a:lnTo>
                <a:lnTo>
                  <a:pt x="32" y="21"/>
                </a:lnTo>
                <a:lnTo>
                  <a:pt x="32" y="24"/>
                </a:lnTo>
                <a:lnTo>
                  <a:pt x="31" y="28"/>
                </a:lnTo>
                <a:lnTo>
                  <a:pt x="29" y="32"/>
                </a:lnTo>
                <a:lnTo>
                  <a:pt x="26" y="35"/>
                </a:lnTo>
                <a:lnTo>
                  <a:pt x="22" y="39"/>
                </a:lnTo>
                <a:lnTo>
                  <a:pt x="16" y="41"/>
                </a:lnTo>
                <a:lnTo>
                  <a:pt x="9" y="43"/>
                </a:lnTo>
                <a:lnTo>
                  <a:pt x="0" y="4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8" name="Freeform 83">
            <a:extLst>
              <a:ext uri="{FF2B5EF4-FFF2-40B4-BE49-F238E27FC236}">
                <a16:creationId xmlns:a16="http://schemas.microsoft.com/office/drawing/2014/main" id="{309D6095-0A99-493C-AF85-D43446DFF1A1}"/>
              </a:ext>
            </a:extLst>
          </p:cNvPr>
          <p:cNvSpPr>
            <a:spLocks/>
          </p:cNvSpPr>
          <p:nvPr userDrawn="1"/>
        </p:nvSpPr>
        <p:spPr bwMode="auto">
          <a:xfrm>
            <a:off x="7386081" y="2883931"/>
            <a:ext cx="17462" cy="26988"/>
          </a:xfrm>
          <a:custGeom>
            <a:avLst/>
            <a:gdLst>
              <a:gd name="T0" fmla="*/ 11 w 11"/>
              <a:gd name="T1" fmla="*/ 0 h 17"/>
              <a:gd name="T2" fmla="*/ 11 w 11"/>
              <a:gd name="T3" fmla="*/ 0 h 17"/>
              <a:gd name="T4" fmla="*/ 9 w 11"/>
              <a:gd name="T5" fmla="*/ 0 h 17"/>
              <a:gd name="T6" fmla="*/ 4 w 11"/>
              <a:gd name="T7" fmla="*/ 2 h 17"/>
              <a:gd name="T8" fmla="*/ 2 w 11"/>
              <a:gd name="T9" fmla="*/ 4 h 17"/>
              <a:gd name="T10" fmla="*/ 0 w 11"/>
              <a:gd name="T11" fmla="*/ 6 h 17"/>
              <a:gd name="T12" fmla="*/ 0 w 11"/>
              <a:gd name="T13" fmla="*/ 11 h 17"/>
              <a:gd name="T14" fmla="*/ 0 w 1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0"/>
                </a:moveTo>
                <a:lnTo>
                  <a:pt x="11" y="0"/>
                </a:lnTo>
                <a:lnTo>
                  <a:pt x="9" y="0"/>
                </a:lnTo>
                <a:lnTo>
                  <a:pt x="4" y="2"/>
                </a:lnTo>
                <a:lnTo>
                  <a:pt x="2" y="4"/>
                </a:lnTo>
                <a:lnTo>
                  <a:pt x="0" y="6"/>
                </a:lnTo>
                <a:lnTo>
                  <a:pt x="0" y="11"/>
                </a:lnTo>
                <a:lnTo>
                  <a:pt x="0"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9" name="Freeform 84">
            <a:extLst>
              <a:ext uri="{FF2B5EF4-FFF2-40B4-BE49-F238E27FC236}">
                <a16:creationId xmlns:a16="http://schemas.microsoft.com/office/drawing/2014/main" id="{2954AB4A-710A-4DB1-BD4F-C462F7B5CFAE}"/>
              </a:ext>
            </a:extLst>
          </p:cNvPr>
          <p:cNvSpPr>
            <a:spLocks/>
          </p:cNvSpPr>
          <p:nvPr userDrawn="1"/>
        </p:nvSpPr>
        <p:spPr bwMode="auto">
          <a:xfrm>
            <a:off x="7376556" y="2818844"/>
            <a:ext cx="12700" cy="23813"/>
          </a:xfrm>
          <a:custGeom>
            <a:avLst/>
            <a:gdLst>
              <a:gd name="T0" fmla="*/ 8 w 8"/>
              <a:gd name="T1" fmla="*/ 0 h 15"/>
              <a:gd name="T2" fmla="*/ 8 w 8"/>
              <a:gd name="T3" fmla="*/ 0 h 15"/>
              <a:gd name="T4" fmla="*/ 6 w 8"/>
              <a:gd name="T5" fmla="*/ 0 h 15"/>
              <a:gd name="T6" fmla="*/ 2 w 8"/>
              <a:gd name="T7" fmla="*/ 3 h 15"/>
              <a:gd name="T8" fmla="*/ 0 w 8"/>
              <a:gd name="T9" fmla="*/ 5 h 15"/>
              <a:gd name="T10" fmla="*/ 0 w 8"/>
              <a:gd name="T11" fmla="*/ 8 h 15"/>
              <a:gd name="T12" fmla="*/ 0 w 8"/>
              <a:gd name="T13" fmla="*/ 11 h 15"/>
              <a:gd name="T14" fmla="*/ 2 w 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8" y="0"/>
                </a:moveTo>
                <a:lnTo>
                  <a:pt x="8" y="0"/>
                </a:lnTo>
                <a:lnTo>
                  <a:pt x="6" y="0"/>
                </a:lnTo>
                <a:lnTo>
                  <a:pt x="2" y="3"/>
                </a:lnTo>
                <a:lnTo>
                  <a:pt x="0" y="5"/>
                </a:lnTo>
                <a:lnTo>
                  <a:pt x="0" y="8"/>
                </a:lnTo>
                <a:lnTo>
                  <a:pt x="0" y="11"/>
                </a:lnTo>
                <a:lnTo>
                  <a:pt x="2" y="1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0" name="Freeform 85">
            <a:extLst>
              <a:ext uri="{FF2B5EF4-FFF2-40B4-BE49-F238E27FC236}">
                <a16:creationId xmlns:a16="http://schemas.microsoft.com/office/drawing/2014/main" id="{086A8D0A-AAE4-4F8D-965B-D8110585C264}"/>
              </a:ext>
            </a:extLst>
          </p:cNvPr>
          <p:cNvSpPr>
            <a:spLocks/>
          </p:cNvSpPr>
          <p:nvPr userDrawn="1"/>
        </p:nvSpPr>
        <p:spPr bwMode="auto">
          <a:xfrm>
            <a:off x="7403543" y="2842656"/>
            <a:ext cx="31750" cy="20638"/>
          </a:xfrm>
          <a:custGeom>
            <a:avLst/>
            <a:gdLst>
              <a:gd name="T0" fmla="*/ 0 w 20"/>
              <a:gd name="T1" fmla="*/ 0 h 13"/>
              <a:gd name="T2" fmla="*/ 0 w 20"/>
              <a:gd name="T3" fmla="*/ 0 h 13"/>
              <a:gd name="T4" fmla="*/ 0 w 20"/>
              <a:gd name="T5" fmla="*/ 3 h 13"/>
              <a:gd name="T6" fmla="*/ 3 w 20"/>
              <a:gd name="T7" fmla="*/ 9 h 13"/>
              <a:gd name="T8" fmla="*/ 5 w 20"/>
              <a:gd name="T9" fmla="*/ 11 h 13"/>
              <a:gd name="T10" fmla="*/ 9 w 20"/>
              <a:gd name="T11" fmla="*/ 13 h 13"/>
              <a:gd name="T12" fmla="*/ 13 w 20"/>
              <a:gd name="T13" fmla="*/ 13 h 13"/>
              <a:gd name="T14" fmla="*/ 20 w 20"/>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0" y="0"/>
                </a:moveTo>
                <a:lnTo>
                  <a:pt x="0" y="0"/>
                </a:lnTo>
                <a:lnTo>
                  <a:pt x="0" y="3"/>
                </a:lnTo>
                <a:lnTo>
                  <a:pt x="3" y="9"/>
                </a:lnTo>
                <a:lnTo>
                  <a:pt x="5" y="11"/>
                </a:lnTo>
                <a:lnTo>
                  <a:pt x="9" y="13"/>
                </a:lnTo>
                <a:lnTo>
                  <a:pt x="13" y="13"/>
                </a:lnTo>
                <a:lnTo>
                  <a:pt x="20"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1" name="Freeform 86">
            <a:extLst>
              <a:ext uri="{FF2B5EF4-FFF2-40B4-BE49-F238E27FC236}">
                <a16:creationId xmlns:a16="http://schemas.microsoft.com/office/drawing/2014/main" id="{255E40C9-7248-4773-8C0E-F293425C6721}"/>
              </a:ext>
            </a:extLst>
          </p:cNvPr>
          <p:cNvSpPr>
            <a:spLocks/>
          </p:cNvSpPr>
          <p:nvPr userDrawn="1"/>
        </p:nvSpPr>
        <p:spPr bwMode="auto">
          <a:xfrm>
            <a:off x="7362268" y="2929969"/>
            <a:ext cx="23812" cy="34925"/>
          </a:xfrm>
          <a:custGeom>
            <a:avLst/>
            <a:gdLst>
              <a:gd name="T0" fmla="*/ 12 w 15"/>
              <a:gd name="T1" fmla="*/ 0 h 22"/>
              <a:gd name="T2" fmla="*/ 12 w 15"/>
              <a:gd name="T3" fmla="*/ 0 h 22"/>
              <a:gd name="T4" fmla="*/ 13 w 15"/>
              <a:gd name="T5" fmla="*/ 3 h 22"/>
              <a:gd name="T6" fmla="*/ 15 w 15"/>
              <a:gd name="T7" fmla="*/ 7 h 22"/>
              <a:gd name="T8" fmla="*/ 15 w 15"/>
              <a:gd name="T9" fmla="*/ 11 h 22"/>
              <a:gd name="T10" fmla="*/ 13 w 15"/>
              <a:gd name="T11" fmla="*/ 16 h 22"/>
              <a:gd name="T12" fmla="*/ 11 w 15"/>
              <a:gd name="T13" fmla="*/ 19 h 22"/>
              <a:gd name="T14" fmla="*/ 7 w 15"/>
              <a:gd name="T15" fmla="*/ 20 h 22"/>
              <a:gd name="T16" fmla="*/ 0 w 1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12" y="0"/>
                </a:moveTo>
                <a:lnTo>
                  <a:pt x="12" y="0"/>
                </a:lnTo>
                <a:lnTo>
                  <a:pt x="13" y="3"/>
                </a:lnTo>
                <a:lnTo>
                  <a:pt x="15" y="7"/>
                </a:lnTo>
                <a:lnTo>
                  <a:pt x="15" y="11"/>
                </a:lnTo>
                <a:lnTo>
                  <a:pt x="13" y="16"/>
                </a:lnTo>
                <a:lnTo>
                  <a:pt x="11" y="19"/>
                </a:lnTo>
                <a:lnTo>
                  <a:pt x="7" y="20"/>
                </a:lnTo>
                <a:lnTo>
                  <a:pt x="0" y="2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Freeform 87">
            <a:extLst>
              <a:ext uri="{FF2B5EF4-FFF2-40B4-BE49-F238E27FC236}">
                <a16:creationId xmlns:a16="http://schemas.microsoft.com/office/drawing/2014/main" id="{E1BF1F2E-F329-404D-9ACC-0742372D9B9F}"/>
              </a:ext>
            </a:extLst>
          </p:cNvPr>
          <p:cNvSpPr>
            <a:spLocks/>
          </p:cNvSpPr>
          <p:nvPr userDrawn="1"/>
        </p:nvSpPr>
        <p:spPr bwMode="auto">
          <a:xfrm>
            <a:off x="7389256" y="2904569"/>
            <a:ext cx="39687" cy="42863"/>
          </a:xfrm>
          <a:custGeom>
            <a:avLst/>
            <a:gdLst>
              <a:gd name="T0" fmla="*/ 24 w 25"/>
              <a:gd name="T1" fmla="*/ 0 h 27"/>
              <a:gd name="T2" fmla="*/ 24 w 25"/>
              <a:gd name="T3" fmla="*/ 0 h 27"/>
              <a:gd name="T4" fmla="*/ 25 w 25"/>
              <a:gd name="T5" fmla="*/ 6 h 27"/>
              <a:gd name="T6" fmla="*/ 25 w 25"/>
              <a:gd name="T7" fmla="*/ 10 h 27"/>
              <a:gd name="T8" fmla="*/ 24 w 25"/>
              <a:gd name="T9" fmla="*/ 16 h 27"/>
              <a:gd name="T10" fmla="*/ 20 w 25"/>
              <a:gd name="T11" fmla="*/ 21 h 27"/>
              <a:gd name="T12" fmla="*/ 19 w 25"/>
              <a:gd name="T13" fmla="*/ 23 h 27"/>
              <a:gd name="T14" fmla="*/ 17 w 25"/>
              <a:gd name="T15" fmla="*/ 25 h 27"/>
              <a:gd name="T16" fmla="*/ 13 w 25"/>
              <a:gd name="T17" fmla="*/ 26 h 27"/>
              <a:gd name="T18" fmla="*/ 10 w 25"/>
              <a:gd name="T19" fmla="*/ 27 h 27"/>
              <a:gd name="T20" fmla="*/ 5 w 25"/>
              <a:gd name="T21" fmla="*/ 27 h 27"/>
              <a:gd name="T22" fmla="*/ 0 w 25"/>
              <a:gd name="T2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7">
                <a:moveTo>
                  <a:pt x="24" y="0"/>
                </a:moveTo>
                <a:lnTo>
                  <a:pt x="24" y="0"/>
                </a:lnTo>
                <a:lnTo>
                  <a:pt x="25" y="6"/>
                </a:lnTo>
                <a:lnTo>
                  <a:pt x="25" y="10"/>
                </a:lnTo>
                <a:lnTo>
                  <a:pt x="24" y="16"/>
                </a:lnTo>
                <a:lnTo>
                  <a:pt x="20" y="21"/>
                </a:lnTo>
                <a:lnTo>
                  <a:pt x="19" y="23"/>
                </a:lnTo>
                <a:lnTo>
                  <a:pt x="17" y="25"/>
                </a:lnTo>
                <a:lnTo>
                  <a:pt x="13" y="26"/>
                </a:lnTo>
                <a:lnTo>
                  <a:pt x="10" y="27"/>
                </a:lnTo>
                <a:lnTo>
                  <a:pt x="5" y="27"/>
                </a:lnTo>
                <a:lnTo>
                  <a:pt x="0" y="2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Rectangle 88">
            <a:extLst>
              <a:ext uri="{FF2B5EF4-FFF2-40B4-BE49-F238E27FC236}">
                <a16:creationId xmlns:a16="http://schemas.microsoft.com/office/drawing/2014/main" id="{4A328E72-ADD7-414C-AFBA-1EF3B3330502}"/>
              </a:ext>
            </a:extLst>
          </p:cNvPr>
          <p:cNvSpPr>
            <a:spLocks noChangeArrowheads="1"/>
          </p:cNvSpPr>
          <p:nvPr userDrawn="1"/>
        </p:nvSpPr>
        <p:spPr bwMode="auto">
          <a:xfrm>
            <a:off x="7274956" y="3093481"/>
            <a:ext cx="134937" cy="7302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13">
            <a:extLst>
              <a:ext uri="{FF2B5EF4-FFF2-40B4-BE49-F238E27FC236}">
                <a16:creationId xmlns:a16="http://schemas.microsoft.com/office/drawing/2014/main" id="{0D41D423-6141-4DBC-B900-639AFED83E77}"/>
              </a:ext>
            </a:extLst>
          </p:cNvPr>
          <p:cNvSpPr>
            <a:spLocks noChangeShapeType="1"/>
          </p:cNvSpPr>
          <p:nvPr userDrawn="1"/>
        </p:nvSpPr>
        <p:spPr bwMode="auto">
          <a:xfrm>
            <a:off x="7263843" y="3107769"/>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14">
            <a:extLst>
              <a:ext uri="{FF2B5EF4-FFF2-40B4-BE49-F238E27FC236}">
                <a16:creationId xmlns:a16="http://schemas.microsoft.com/office/drawing/2014/main" id="{83F7E09E-CB08-40A4-98ED-F2CDD0066C74}"/>
              </a:ext>
            </a:extLst>
          </p:cNvPr>
          <p:cNvSpPr>
            <a:spLocks noChangeShapeType="1"/>
          </p:cNvSpPr>
          <p:nvPr userDrawn="1"/>
        </p:nvSpPr>
        <p:spPr bwMode="auto">
          <a:xfrm>
            <a:off x="7263843" y="3125231"/>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15">
            <a:extLst>
              <a:ext uri="{FF2B5EF4-FFF2-40B4-BE49-F238E27FC236}">
                <a16:creationId xmlns:a16="http://schemas.microsoft.com/office/drawing/2014/main" id="{F6128E1D-9D9A-4589-9BD7-6E74963A0F4D}"/>
              </a:ext>
            </a:extLst>
          </p:cNvPr>
          <p:cNvSpPr>
            <a:spLocks noChangeShapeType="1"/>
          </p:cNvSpPr>
          <p:nvPr userDrawn="1"/>
        </p:nvSpPr>
        <p:spPr bwMode="auto">
          <a:xfrm>
            <a:off x="7263843" y="3141106"/>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16">
            <a:extLst>
              <a:ext uri="{FF2B5EF4-FFF2-40B4-BE49-F238E27FC236}">
                <a16:creationId xmlns:a16="http://schemas.microsoft.com/office/drawing/2014/main" id="{6E6EFCDC-B2F6-406C-9D74-E51B764783D7}"/>
              </a:ext>
            </a:extLst>
          </p:cNvPr>
          <p:cNvSpPr>
            <a:spLocks noChangeShapeType="1"/>
          </p:cNvSpPr>
          <p:nvPr userDrawn="1"/>
        </p:nvSpPr>
        <p:spPr bwMode="auto">
          <a:xfrm>
            <a:off x="7263843" y="3155394"/>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28" name="Group 1127">
            <a:extLst>
              <a:ext uri="{FF2B5EF4-FFF2-40B4-BE49-F238E27FC236}">
                <a16:creationId xmlns:a16="http://schemas.microsoft.com/office/drawing/2014/main" id="{04EFA5BE-BD1B-484B-AE26-BE40BAF8A15F}"/>
              </a:ext>
            </a:extLst>
          </p:cNvPr>
          <p:cNvGrpSpPr/>
          <p:nvPr userDrawn="1"/>
        </p:nvGrpSpPr>
        <p:grpSpPr>
          <a:xfrm>
            <a:off x="7109856" y="2599769"/>
            <a:ext cx="465137" cy="425450"/>
            <a:chOff x="6084888" y="1666876"/>
            <a:chExt cx="465137" cy="425450"/>
          </a:xfrm>
        </p:grpSpPr>
        <p:sp>
          <p:nvSpPr>
            <p:cNvPr id="1129" name="Line 89">
              <a:extLst>
                <a:ext uri="{FF2B5EF4-FFF2-40B4-BE49-F238E27FC236}">
                  <a16:creationId xmlns:a16="http://schemas.microsoft.com/office/drawing/2014/main" id="{7D89E11A-AFD0-4D9D-A97E-82C8A2F62572}"/>
                </a:ext>
              </a:extLst>
            </p:cNvPr>
            <p:cNvSpPr>
              <a:spLocks noChangeShapeType="1"/>
            </p:cNvSpPr>
            <p:nvPr userDrawn="1"/>
          </p:nvSpPr>
          <p:spPr bwMode="auto">
            <a:xfrm flipV="1">
              <a:off x="6402388" y="1687513"/>
              <a:ext cx="9525"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90">
              <a:extLst>
                <a:ext uri="{FF2B5EF4-FFF2-40B4-BE49-F238E27FC236}">
                  <a16:creationId xmlns:a16="http://schemas.microsoft.com/office/drawing/2014/main" id="{556502B4-338F-4AA0-A276-7E92098EC260}"/>
                </a:ext>
              </a:extLst>
            </p:cNvPr>
            <p:cNvSpPr>
              <a:spLocks noChangeShapeType="1"/>
            </p:cNvSpPr>
            <p:nvPr userDrawn="1"/>
          </p:nvSpPr>
          <p:spPr bwMode="auto">
            <a:xfrm flipV="1">
              <a:off x="6440488" y="1712913"/>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91">
              <a:extLst>
                <a:ext uri="{FF2B5EF4-FFF2-40B4-BE49-F238E27FC236}">
                  <a16:creationId xmlns:a16="http://schemas.microsoft.com/office/drawing/2014/main" id="{94645F25-9447-45FB-80FB-BA44B8C78C76}"/>
                </a:ext>
              </a:extLst>
            </p:cNvPr>
            <p:cNvSpPr>
              <a:spLocks noChangeShapeType="1"/>
            </p:cNvSpPr>
            <p:nvPr userDrawn="1"/>
          </p:nvSpPr>
          <p:spPr bwMode="auto">
            <a:xfrm flipV="1">
              <a:off x="6473825" y="1744663"/>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92">
              <a:extLst>
                <a:ext uri="{FF2B5EF4-FFF2-40B4-BE49-F238E27FC236}">
                  <a16:creationId xmlns:a16="http://schemas.microsoft.com/office/drawing/2014/main" id="{AD24418E-81E1-4A74-9F3D-688302C47BF9}"/>
                </a:ext>
              </a:extLst>
            </p:cNvPr>
            <p:cNvSpPr>
              <a:spLocks noChangeShapeType="1"/>
            </p:cNvSpPr>
            <p:nvPr userDrawn="1"/>
          </p:nvSpPr>
          <p:spPr bwMode="auto">
            <a:xfrm flipV="1">
              <a:off x="6497638" y="1784351"/>
              <a:ext cx="22225"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93">
              <a:extLst>
                <a:ext uri="{FF2B5EF4-FFF2-40B4-BE49-F238E27FC236}">
                  <a16:creationId xmlns:a16="http://schemas.microsoft.com/office/drawing/2014/main" id="{D2792C62-3DC7-404E-B651-A4FC3CF7C25F}"/>
                </a:ext>
              </a:extLst>
            </p:cNvPr>
            <p:cNvSpPr>
              <a:spLocks noChangeShapeType="1"/>
            </p:cNvSpPr>
            <p:nvPr userDrawn="1"/>
          </p:nvSpPr>
          <p:spPr bwMode="auto">
            <a:xfrm flipV="1">
              <a:off x="6516688" y="1830388"/>
              <a:ext cx="22225"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94">
              <a:extLst>
                <a:ext uri="{FF2B5EF4-FFF2-40B4-BE49-F238E27FC236}">
                  <a16:creationId xmlns:a16="http://schemas.microsoft.com/office/drawing/2014/main" id="{8F7FE884-D975-4FDB-9591-AADB92485DA3}"/>
                </a:ext>
              </a:extLst>
            </p:cNvPr>
            <p:cNvSpPr>
              <a:spLocks noChangeShapeType="1"/>
            </p:cNvSpPr>
            <p:nvPr userDrawn="1"/>
          </p:nvSpPr>
          <p:spPr bwMode="auto">
            <a:xfrm flipV="1">
              <a:off x="6524625" y="1876426"/>
              <a:ext cx="25400"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95">
              <a:extLst>
                <a:ext uri="{FF2B5EF4-FFF2-40B4-BE49-F238E27FC236}">
                  <a16:creationId xmlns:a16="http://schemas.microsoft.com/office/drawing/2014/main" id="{22E033DC-5BF0-4762-A3D8-19B255DB3A99}"/>
                </a:ext>
              </a:extLst>
            </p:cNvPr>
            <p:cNvSpPr>
              <a:spLocks noChangeShapeType="1"/>
            </p:cNvSpPr>
            <p:nvPr userDrawn="1"/>
          </p:nvSpPr>
          <p:spPr bwMode="auto">
            <a:xfrm>
              <a:off x="6524625" y="1924051"/>
              <a:ext cx="25400"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96">
              <a:extLst>
                <a:ext uri="{FF2B5EF4-FFF2-40B4-BE49-F238E27FC236}">
                  <a16:creationId xmlns:a16="http://schemas.microsoft.com/office/drawing/2014/main" id="{8F2E6D89-C103-4CC9-9677-606C716E27A4}"/>
                </a:ext>
              </a:extLst>
            </p:cNvPr>
            <p:cNvSpPr>
              <a:spLocks noChangeShapeType="1"/>
            </p:cNvSpPr>
            <p:nvPr userDrawn="1"/>
          </p:nvSpPr>
          <p:spPr bwMode="auto">
            <a:xfrm>
              <a:off x="6516688" y="1966913"/>
              <a:ext cx="22225"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97">
              <a:extLst>
                <a:ext uri="{FF2B5EF4-FFF2-40B4-BE49-F238E27FC236}">
                  <a16:creationId xmlns:a16="http://schemas.microsoft.com/office/drawing/2014/main" id="{333948F6-F054-402E-B72D-2E9833DF1CF3}"/>
                </a:ext>
              </a:extLst>
            </p:cNvPr>
            <p:cNvSpPr>
              <a:spLocks noChangeShapeType="1"/>
            </p:cNvSpPr>
            <p:nvPr userDrawn="1"/>
          </p:nvSpPr>
          <p:spPr bwMode="auto">
            <a:xfrm>
              <a:off x="6497638" y="2006601"/>
              <a:ext cx="22225"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98">
              <a:extLst>
                <a:ext uri="{FF2B5EF4-FFF2-40B4-BE49-F238E27FC236}">
                  <a16:creationId xmlns:a16="http://schemas.microsoft.com/office/drawing/2014/main" id="{C6288FD1-405A-4B0F-9724-21C77ECF0D92}"/>
                </a:ext>
              </a:extLst>
            </p:cNvPr>
            <p:cNvSpPr>
              <a:spLocks noChangeShapeType="1"/>
            </p:cNvSpPr>
            <p:nvPr userDrawn="1"/>
          </p:nvSpPr>
          <p:spPr bwMode="auto">
            <a:xfrm>
              <a:off x="6473825" y="2041526"/>
              <a:ext cx="1905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99">
              <a:extLst>
                <a:ext uri="{FF2B5EF4-FFF2-40B4-BE49-F238E27FC236}">
                  <a16:creationId xmlns:a16="http://schemas.microsoft.com/office/drawing/2014/main" id="{171D62DD-A80C-4726-9DC1-59307E5861F9}"/>
                </a:ext>
              </a:extLst>
            </p:cNvPr>
            <p:cNvSpPr>
              <a:spLocks noChangeShapeType="1"/>
            </p:cNvSpPr>
            <p:nvPr userDrawn="1"/>
          </p:nvSpPr>
          <p:spPr bwMode="auto">
            <a:xfrm>
              <a:off x="6440488" y="2073276"/>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Line 100">
              <a:extLst>
                <a:ext uri="{FF2B5EF4-FFF2-40B4-BE49-F238E27FC236}">
                  <a16:creationId xmlns:a16="http://schemas.microsoft.com/office/drawing/2014/main" id="{A13D2AF6-A0E9-4EFC-91FF-3BFB0AD48FE8}"/>
                </a:ext>
              </a:extLst>
            </p:cNvPr>
            <p:cNvSpPr>
              <a:spLocks noChangeShapeType="1"/>
            </p:cNvSpPr>
            <p:nvPr userDrawn="1"/>
          </p:nvSpPr>
          <p:spPr bwMode="auto">
            <a:xfrm flipV="1">
              <a:off x="6316663" y="1666876"/>
              <a:ext cx="0" cy="238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1" name="Line 101">
              <a:extLst>
                <a:ext uri="{FF2B5EF4-FFF2-40B4-BE49-F238E27FC236}">
                  <a16:creationId xmlns:a16="http://schemas.microsoft.com/office/drawing/2014/main" id="{ABB5E6B5-AA96-4496-9476-7B36580CDE96}"/>
                </a:ext>
              </a:extLst>
            </p:cNvPr>
            <p:cNvSpPr>
              <a:spLocks noChangeShapeType="1"/>
            </p:cNvSpPr>
            <p:nvPr userDrawn="1"/>
          </p:nvSpPr>
          <p:spPr bwMode="auto">
            <a:xfrm flipH="1" flipV="1">
              <a:off x="6269038" y="1673226"/>
              <a:ext cx="4762"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2" name="Line 102">
              <a:extLst>
                <a:ext uri="{FF2B5EF4-FFF2-40B4-BE49-F238E27FC236}">
                  <a16:creationId xmlns:a16="http://schemas.microsoft.com/office/drawing/2014/main" id="{480BB07C-4902-4917-8A50-DB3508F10232}"/>
                </a:ext>
              </a:extLst>
            </p:cNvPr>
            <p:cNvSpPr>
              <a:spLocks noChangeShapeType="1"/>
            </p:cNvSpPr>
            <p:nvPr userDrawn="1"/>
          </p:nvSpPr>
          <p:spPr bwMode="auto">
            <a:xfrm flipH="1" flipV="1">
              <a:off x="6223000" y="1687513"/>
              <a:ext cx="7937"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3" name="Line 103">
              <a:extLst>
                <a:ext uri="{FF2B5EF4-FFF2-40B4-BE49-F238E27FC236}">
                  <a16:creationId xmlns:a16="http://schemas.microsoft.com/office/drawing/2014/main" id="{E49D98F7-F373-4644-8205-13F26F5C54DC}"/>
                </a:ext>
              </a:extLst>
            </p:cNvPr>
            <p:cNvSpPr>
              <a:spLocks noChangeShapeType="1"/>
            </p:cNvSpPr>
            <p:nvPr userDrawn="1"/>
          </p:nvSpPr>
          <p:spPr bwMode="auto">
            <a:xfrm flipH="1" flipV="1">
              <a:off x="6180138" y="1712913"/>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4" name="Line 104">
              <a:extLst>
                <a:ext uri="{FF2B5EF4-FFF2-40B4-BE49-F238E27FC236}">
                  <a16:creationId xmlns:a16="http://schemas.microsoft.com/office/drawing/2014/main" id="{41EF7B71-E64B-484B-9588-CD89FE9E712B}"/>
                </a:ext>
              </a:extLst>
            </p:cNvPr>
            <p:cNvSpPr>
              <a:spLocks noChangeShapeType="1"/>
            </p:cNvSpPr>
            <p:nvPr userDrawn="1"/>
          </p:nvSpPr>
          <p:spPr bwMode="auto">
            <a:xfrm flipH="1" flipV="1">
              <a:off x="6143625" y="1744663"/>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5" name="Line 105">
              <a:extLst>
                <a:ext uri="{FF2B5EF4-FFF2-40B4-BE49-F238E27FC236}">
                  <a16:creationId xmlns:a16="http://schemas.microsoft.com/office/drawing/2014/main" id="{B198F4DC-7F6D-49FD-9EE4-F821704BC864}"/>
                </a:ext>
              </a:extLst>
            </p:cNvPr>
            <p:cNvSpPr>
              <a:spLocks noChangeShapeType="1"/>
            </p:cNvSpPr>
            <p:nvPr userDrawn="1"/>
          </p:nvSpPr>
          <p:spPr bwMode="auto">
            <a:xfrm flipH="1" flipV="1">
              <a:off x="6115050" y="1784351"/>
              <a:ext cx="20637"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6" name="Line 106">
              <a:extLst>
                <a:ext uri="{FF2B5EF4-FFF2-40B4-BE49-F238E27FC236}">
                  <a16:creationId xmlns:a16="http://schemas.microsoft.com/office/drawing/2014/main" id="{07C209B9-A202-4005-8A7F-BDEC12AAD81B}"/>
                </a:ext>
              </a:extLst>
            </p:cNvPr>
            <p:cNvSpPr>
              <a:spLocks noChangeShapeType="1"/>
            </p:cNvSpPr>
            <p:nvPr userDrawn="1"/>
          </p:nvSpPr>
          <p:spPr bwMode="auto">
            <a:xfrm flipH="1" flipV="1">
              <a:off x="6092825" y="1830388"/>
              <a:ext cx="25400"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7" name="Line 107">
              <a:extLst>
                <a:ext uri="{FF2B5EF4-FFF2-40B4-BE49-F238E27FC236}">
                  <a16:creationId xmlns:a16="http://schemas.microsoft.com/office/drawing/2014/main" id="{197EC393-762C-456A-8C74-3891DAC82A2D}"/>
                </a:ext>
              </a:extLst>
            </p:cNvPr>
            <p:cNvSpPr>
              <a:spLocks noChangeShapeType="1"/>
            </p:cNvSpPr>
            <p:nvPr userDrawn="1"/>
          </p:nvSpPr>
          <p:spPr bwMode="auto">
            <a:xfrm flipH="1" flipV="1">
              <a:off x="6084888" y="1876426"/>
              <a:ext cx="22225"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8" name="Line 108">
              <a:extLst>
                <a:ext uri="{FF2B5EF4-FFF2-40B4-BE49-F238E27FC236}">
                  <a16:creationId xmlns:a16="http://schemas.microsoft.com/office/drawing/2014/main" id="{D584384B-0F37-4BC2-BACB-0CF49EA65757}"/>
                </a:ext>
              </a:extLst>
            </p:cNvPr>
            <p:cNvSpPr>
              <a:spLocks noChangeShapeType="1"/>
            </p:cNvSpPr>
            <p:nvPr userDrawn="1"/>
          </p:nvSpPr>
          <p:spPr bwMode="auto">
            <a:xfrm flipH="1">
              <a:off x="6084888" y="1924051"/>
              <a:ext cx="22225"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9" name="Line 109">
              <a:extLst>
                <a:ext uri="{FF2B5EF4-FFF2-40B4-BE49-F238E27FC236}">
                  <a16:creationId xmlns:a16="http://schemas.microsoft.com/office/drawing/2014/main" id="{D18D539C-E591-4F23-BA25-4361EA478803}"/>
                </a:ext>
              </a:extLst>
            </p:cNvPr>
            <p:cNvSpPr>
              <a:spLocks noChangeShapeType="1"/>
            </p:cNvSpPr>
            <p:nvPr userDrawn="1"/>
          </p:nvSpPr>
          <p:spPr bwMode="auto">
            <a:xfrm flipH="1">
              <a:off x="6092825" y="1966913"/>
              <a:ext cx="25400"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0" name="Line 110">
              <a:extLst>
                <a:ext uri="{FF2B5EF4-FFF2-40B4-BE49-F238E27FC236}">
                  <a16:creationId xmlns:a16="http://schemas.microsoft.com/office/drawing/2014/main" id="{094AD6AB-EBCD-454D-B020-1DD9332ABB37}"/>
                </a:ext>
              </a:extLst>
            </p:cNvPr>
            <p:cNvSpPr>
              <a:spLocks noChangeShapeType="1"/>
            </p:cNvSpPr>
            <p:nvPr userDrawn="1"/>
          </p:nvSpPr>
          <p:spPr bwMode="auto">
            <a:xfrm flipH="1">
              <a:off x="6115050" y="2006601"/>
              <a:ext cx="1905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1" name="Line 111">
              <a:extLst>
                <a:ext uri="{FF2B5EF4-FFF2-40B4-BE49-F238E27FC236}">
                  <a16:creationId xmlns:a16="http://schemas.microsoft.com/office/drawing/2014/main" id="{277B0961-E971-446A-BEBD-BF4C4B2B724E}"/>
                </a:ext>
              </a:extLst>
            </p:cNvPr>
            <p:cNvSpPr>
              <a:spLocks noChangeShapeType="1"/>
            </p:cNvSpPr>
            <p:nvPr userDrawn="1"/>
          </p:nvSpPr>
          <p:spPr bwMode="auto">
            <a:xfrm flipH="1">
              <a:off x="6142038" y="2041526"/>
              <a:ext cx="1905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Line 112">
              <a:extLst>
                <a:ext uri="{FF2B5EF4-FFF2-40B4-BE49-F238E27FC236}">
                  <a16:creationId xmlns:a16="http://schemas.microsoft.com/office/drawing/2014/main" id="{BEB1F0AD-975E-4FA3-9FA5-CC807BCECDFD}"/>
                </a:ext>
              </a:extLst>
            </p:cNvPr>
            <p:cNvSpPr>
              <a:spLocks noChangeShapeType="1"/>
            </p:cNvSpPr>
            <p:nvPr userDrawn="1"/>
          </p:nvSpPr>
          <p:spPr bwMode="auto">
            <a:xfrm flipH="1">
              <a:off x="6180138" y="2073276"/>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3" name="Line 117">
              <a:extLst>
                <a:ext uri="{FF2B5EF4-FFF2-40B4-BE49-F238E27FC236}">
                  <a16:creationId xmlns:a16="http://schemas.microsoft.com/office/drawing/2014/main" id="{7C23CCEF-B869-481A-8409-25A7ED17A44E}"/>
                </a:ext>
              </a:extLst>
            </p:cNvPr>
            <p:cNvSpPr>
              <a:spLocks noChangeShapeType="1"/>
            </p:cNvSpPr>
            <p:nvPr userDrawn="1"/>
          </p:nvSpPr>
          <p:spPr bwMode="auto">
            <a:xfrm flipV="1">
              <a:off x="6361113" y="1673226"/>
              <a:ext cx="4762"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154" name="Freeform 118">
            <a:extLst>
              <a:ext uri="{FF2B5EF4-FFF2-40B4-BE49-F238E27FC236}">
                <a16:creationId xmlns:a16="http://schemas.microsoft.com/office/drawing/2014/main" id="{0744D5A5-B8FC-4A6C-BD36-55E9284F9382}"/>
              </a:ext>
            </a:extLst>
          </p:cNvPr>
          <p:cNvSpPr>
            <a:spLocks noEditPoints="1"/>
          </p:cNvSpPr>
          <p:nvPr userDrawn="1"/>
        </p:nvSpPr>
        <p:spPr bwMode="auto">
          <a:xfrm>
            <a:off x="7167006" y="2660094"/>
            <a:ext cx="350837" cy="541338"/>
          </a:xfrm>
          <a:custGeom>
            <a:avLst/>
            <a:gdLst>
              <a:gd name="T0" fmla="*/ 110 w 221"/>
              <a:gd name="T1" fmla="*/ 0 h 341"/>
              <a:gd name="T2" fmla="*/ 88 w 221"/>
              <a:gd name="T3" fmla="*/ 2 h 341"/>
              <a:gd name="T4" fmla="*/ 68 w 221"/>
              <a:gd name="T5" fmla="*/ 9 h 341"/>
              <a:gd name="T6" fmla="*/ 48 w 221"/>
              <a:gd name="T7" fmla="*/ 19 h 341"/>
              <a:gd name="T8" fmla="*/ 33 w 221"/>
              <a:gd name="T9" fmla="*/ 31 h 341"/>
              <a:gd name="T10" fmla="*/ 19 w 221"/>
              <a:gd name="T11" fmla="*/ 48 h 341"/>
              <a:gd name="T12" fmla="*/ 9 w 221"/>
              <a:gd name="T13" fmla="*/ 67 h 341"/>
              <a:gd name="T14" fmla="*/ 2 w 221"/>
              <a:gd name="T15" fmla="*/ 88 h 341"/>
              <a:gd name="T16" fmla="*/ 0 w 221"/>
              <a:gd name="T17" fmla="*/ 110 h 341"/>
              <a:gd name="T18" fmla="*/ 1 w 221"/>
              <a:gd name="T19" fmla="*/ 122 h 341"/>
              <a:gd name="T20" fmla="*/ 5 w 221"/>
              <a:gd name="T21" fmla="*/ 144 h 341"/>
              <a:gd name="T22" fmla="*/ 15 w 221"/>
              <a:gd name="T23" fmla="*/ 166 h 341"/>
              <a:gd name="T24" fmla="*/ 28 w 221"/>
              <a:gd name="T25" fmla="*/ 184 h 341"/>
              <a:gd name="T26" fmla="*/ 36 w 221"/>
              <a:gd name="T27" fmla="*/ 192 h 341"/>
              <a:gd name="T28" fmla="*/ 39 w 221"/>
              <a:gd name="T29" fmla="*/ 194 h 341"/>
              <a:gd name="T30" fmla="*/ 51 w 221"/>
              <a:gd name="T31" fmla="*/ 207 h 341"/>
              <a:gd name="T32" fmla="*/ 60 w 221"/>
              <a:gd name="T33" fmla="*/ 222 h 341"/>
              <a:gd name="T34" fmla="*/ 65 w 221"/>
              <a:gd name="T35" fmla="*/ 240 h 341"/>
              <a:gd name="T36" fmla="*/ 68 w 221"/>
              <a:gd name="T37" fmla="*/ 258 h 341"/>
              <a:gd name="T38" fmla="*/ 110 w 221"/>
              <a:gd name="T39" fmla="*/ 273 h 341"/>
              <a:gd name="T40" fmla="*/ 153 w 221"/>
              <a:gd name="T41" fmla="*/ 258 h 341"/>
              <a:gd name="T42" fmla="*/ 154 w 221"/>
              <a:gd name="T43" fmla="*/ 249 h 341"/>
              <a:gd name="T44" fmla="*/ 158 w 221"/>
              <a:gd name="T45" fmla="*/ 231 h 341"/>
              <a:gd name="T46" fmla="*/ 166 w 221"/>
              <a:gd name="T47" fmla="*/ 214 h 341"/>
              <a:gd name="T48" fmla="*/ 176 w 221"/>
              <a:gd name="T49" fmla="*/ 201 h 341"/>
              <a:gd name="T50" fmla="*/ 182 w 221"/>
              <a:gd name="T51" fmla="*/ 194 h 341"/>
              <a:gd name="T52" fmla="*/ 185 w 221"/>
              <a:gd name="T53" fmla="*/ 192 h 341"/>
              <a:gd name="T54" fmla="*/ 200 w 221"/>
              <a:gd name="T55" fmla="*/ 175 h 341"/>
              <a:gd name="T56" fmla="*/ 211 w 221"/>
              <a:gd name="T57" fmla="*/ 155 h 341"/>
              <a:gd name="T58" fmla="*/ 219 w 221"/>
              <a:gd name="T59" fmla="*/ 134 h 341"/>
              <a:gd name="T60" fmla="*/ 221 w 221"/>
              <a:gd name="T61" fmla="*/ 110 h 341"/>
              <a:gd name="T62" fmla="*/ 221 w 221"/>
              <a:gd name="T63" fmla="*/ 99 h 341"/>
              <a:gd name="T64" fmla="*/ 217 w 221"/>
              <a:gd name="T65" fmla="*/ 77 h 341"/>
              <a:gd name="T66" fmla="*/ 208 w 221"/>
              <a:gd name="T67" fmla="*/ 57 h 341"/>
              <a:gd name="T68" fmla="*/ 196 w 221"/>
              <a:gd name="T69" fmla="*/ 39 h 341"/>
              <a:gd name="T70" fmla="*/ 180 w 221"/>
              <a:gd name="T71" fmla="*/ 24 h 341"/>
              <a:gd name="T72" fmla="*/ 164 w 221"/>
              <a:gd name="T73" fmla="*/ 13 h 341"/>
              <a:gd name="T74" fmla="*/ 143 w 221"/>
              <a:gd name="T75" fmla="*/ 4 h 341"/>
              <a:gd name="T76" fmla="*/ 122 w 221"/>
              <a:gd name="T77" fmla="*/ 0 h 341"/>
              <a:gd name="T78" fmla="*/ 110 w 221"/>
              <a:gd name="T79" fmla="*/ 0 h 341"/>
              <a:gd name="T80" fmla="*/ 101 w 221"/>
              <a:gd name="T81" fmla="*/ 341 h 341"/>
              <a:gd name="T82" fmla="*/ 118 w 221"/>
              <a:gd name="T83" fmla="*/ 333 h 341"/>
              <a:gd name="T84" fmla="*/ 129 w 221"/>
              <a:gd name="T85" fmla="*/ 333 h 341"/>
              <a:gd name="T86" fmla="*/ 92 w 221"/>
              <a:gd name="T87" fmla="*/ 311 h 341"/>
              <a:gd name="T88" fmla="*/ 129 w 221"/>
              <a:gd name="T89" fmla="*/ 33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341">
                <a:moveTo>
                  <a:pt x="110" y="0"/>
                </a:moveTo>
                <a:lnTo>
                  <a:pt x="110" y="0"/>
                </a:lnTo>
                <a:lnTo>
                  <a:pt x="99" y="0"/>
                </a:lnTo>
                <a:lnTo>
                  <a:pt x="88" y="2"/>
                </a:lnTo>
                <a:lnTo>
                  <a:pt x="78" y="4"/>
                </a:lnTo>
                <a:lnTo>
                  <a:pt x="68" y="9"/>
                </a:lnTo>
                <a:lnTo>
                  <a:pt x="57" y="13"/>
                </a:lnTo>
                <a:lnTo>
                  <a:pt x="48" y="19"/>
                </a:lnTo>
                <a:lnTo>
                  <a:pt x="40" y="24"/>
                </a:lnTo>
                <a:lnTo>
                  <a:pt x="33" y="31"/>
                </a:lnTo>
                <a:lnTo>
                  <a:pt x="25" y="39"/>
                </a:lnTo>
                <a:lnTo>
                  <a:pt x="19" y="48"/>
                </a:lnTo>
                <a:lnTo>
                  <a:pt x="13" y="57"/>
                </a:lnTo>
                <a:lnTo>
                  <a:pt x="9" y="67"/>
                </a:lnTo>
                <a:lnTo>
                  <a:pt x="5" y="77"/>
                </a:lnTo>
                <a:lnTo>
                  <a:pt x="2" y="88"/>
                </a:lnTo>
                <a:lnTo>
                  <a:pt x="1" y="99"/>
                </a:lnTo>
                <a:lnTo>
                  <a:pt x="0" y="110"/>
                </a:lnTo>
                <a:lnTo>
                  <a:pt x="0" y="110"/>
                </a:lnTo>
                <a:lnTo>
                  <a:pt x="1" y="122"/>
                </a:lnTo>
                <a:lnTo>
                  <a:pt x="2" y="134"/>
                </a:lnTo>
                <a:lnTo>
                  <a:pt x="5" y="144"/>
                </a:lnTo>
                <a:lnTo>
                  <a:pt x="10" y="155"/>
                </a:lnTo>
                <a:lnTo>
                  <a:pt x="15" y="166"/>
                </a:lnTo>
                <a:lnTo>
                  <a:pt x="21" y="175"/>
                </a:lnTo>
                <a:lnTo>
                  <a:pt x="28" y="184"/>
                </a:lnTo>
                <a:lnTo>
                  <a:pt x="36" y="192"/>
                </a:lnTo>
                <a:lnTo>
                  <a:pt x="36" y="192"/>
                </a:lnTo>
                <a:lnTo>
                  <a:pt x="39" y="194"/>
                </a:lnTo>
                <a:lnTo>
                  <a:pt x="39" y="194"/>
                </a:lnTo>
                <a:lnTo>
                  <a:pt x="45" y="201"/>
                </a:lnTo>
                <a:lnTo>
                  <a:pt x="51" y="207"/>
                </a:lnTo>
                <a:lnTo>
                  <a:pt x="55" y="214"/>
                </a:lnTo>
                <a:lnTo>
                  <a:pt x="60" y="222"/>
                </a:lnTo>
                <a:lnTo>
                  <a:pt x="63" y="231"/>
                </a:lnTo>
                <a:lnTo>
                  <a:pt x="65" y="240"/>
                </a:lnTo>
                <a:lnTo>
                  <a:pt x="66" y="249"/>
                </a:lnTo>
                <a:lnTo>
                  <a:pt x="68" y="258"/>
                </a:lnTo>
                <a:lnTo>
                  <a:pt x="68" y="273"/>
                </a:lnTo>
                <a:lnTo>
                  <a:pt x="110" y="273"/>
                </a:lnTo>
                <a:lnTo>
                  <a:pt x="153" y="273"/>
                </a:lnTo>
                <a:lnTo>
                  <a:pt x="153" y="258"/>
                </a:lnTo>
                <a:lnTo>
                  <a:pt x="153" y="258"/>
                </a:lnTo>
                <a:lnTo>
                  <a:pt x="154" y="249"/>
                </a:lnTo>
                <a:lnTo>
                  <a:pt x="156" y="240"/>
                </a:lnTo>
                <a:lnTo>
                  <a:pt x="158" y="231"/>
                </a:lnTo>
                <a:lnTo>
                  <a:pt x="161" y="222"/>
                </a:lnTo>
                <a:lnTo>
                  <a:pt x="166" y="214"/>
                </a:lnTo>
                <a:lnTo>
                  <a:pt x="170" y="207"/>
                </a:lnTo>
                <a:lnTo>
                  <a:pt x="176" y="201"/>
                </a:lnTo>
                <a:lnTo>
                  <a:pt x="182" y="194"/>
                </a:lnTo>
                <a:lnTo>
                  <a:pt x="182" y="194"/>
                </a:lnTo>
                <a:lnTo>
                  <a:pt x="185" y="192"/>
                </a:lnTo>
                <a:lnTo>
                  <a:pt x="185" y="192"/>
                </a:lnTo>
                <a:lnTo>
                  <a:pt x="193" y="184"/>
                </a:lnTo>
                <a:lnTo>
                  <a:pt x="200" y="175"/>
                </a:lnTo>
                <a:lnTo>
                  <a:pt x="206" y="166"/>
                </a:lnTo>
                <a:lnTo>
                  <a:pt x="211" y="155"/>
                </a:lnTo>
                <a:lnTo>
                  <a:pt x="215" y="144"/>
                </a:lnTo>
                <a:lnTo>
                  <a:pt x="219" y="134"/>
                </a:lnTo>
                <a:lnTo>
                  <a:pt x="220" y="122"/>
                </a:lnTo>
                <a:lnTo>
                  <a:pt x="221" y="110"/>
                </a:lnTo>
                <a:lnTo>
                  <a:pt x="221" y="110"/>
                </a:lnTo>
                <a:lnTo>
                  <a:pt x="221" y="99"/>
                </a:lnTo>
                <a:lnTo>
                  <a:pt x="219" y="88"/>
                </a:lnTo>
                <a:lnTo>
                  <a:pt x="217" y="77"/>
                </a:lnTo>
                <a:lnTo>
                  <a:pt x="212" y="67"/>
                </a:lnTo>
                <a:lnTo>
                  <a:pt x="208" y="57"/>
                </a:lnTo>
                <a:lnTo>
                  <a:pt x="202" y="48"/>
                </a:lnTo>
                <a:lnTo>
                  <a:pt x="196" y="39"/>
                </a:lnTo>
                <a:lnTo>
                  <a:pt x="188" y="31"/>
                </a:lnTo>
                <a:lnTo>
                  <a:pt x="180" y="24"/>
                </a:lnTo>
                <a:lnTo>
                  <a:pt x="173" y="19"/>
                </a:lnTo>
                <a:lnTo>
                  <a:pt x="164" y="13"/>
                </a:lnTo>
                <a:lnTo>
                  <a:pt x="153" y="9"/>
                </a:lnTo>
                <a:lnTo>
                  <a:pt x="143" y="4"/>
                </a:lnTo>
                <a:lnTo>
                  <a:pt x="133" y="2"/>
                </a:lnTo>
                <a:lnTo>
                  <a:pt x="122" y="0"/>
                </a:lnTo>
                <a:lnTo>
                  <a:pt x="110" y="0"/>
                </a:lnTo>
                <a:lnTo>
                  <a:pt x="110" y="0"/>
                </a:lnTo>
                <a:close/>
                <a:moveTo>
                  <a:pt x="118" y="341"/>
                </a:moveTo>
                <a:lnTo>
                  <a:pt x="101" y="341"/>
                </a:lnTo>
                <a:lnTo>
                  <a:pt x="101" y="333"/>
                </a:lnTo>
                <a:lnTo>
                  <a:pt x="118" y="333"/>
                </a:lnTo>
                <a:lnTo>
                  <a:pt x="118" y="341"/>
                </a:lnTo>
                <a:close/>
                <a:moveTo>
                  <a:pt x="129" y="333"/>
                </a:moveTo>
                <a:lnTo>
                  <a:pt x="92" y="333"/>
                </a:lnTo>
                <a:lnTo>
                  <a:pt x="92" y="311"/>
                </a:lnTo>
                <a:lnTo>
                  <a:pt x="129" y="311"/>
                </a:lnTo>
                <a:lnTo>
                  <a:pt x="129" y="33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5" name="Freeform 119">
            <a:extLst>
              <a:ext uri="{FF2B5EF4-FFF2-40B4-BE49-F238E27FC236}">
                <a16:creationId xmlns:a16="http://schemas.microsoft.com/office/drawing/2014/main" id="{64776F6D-3EA1-4130-9BD7-1D25C5C32EBC}"/>
              </a:ext>
            </a:extLst>
          </p:cNvPr>
          <p:cNvSpPr>
            <a:spLocks/>
          </p:cNvSpPr>
          <p:nvPr userDrawn="1"/>
        </p:nvSpPr>
        <p:spPr bwMode="auto">
          <a:xfrm>
            <a:off x="7652781" y="3002994"/>
            <a:ext cx="381000" cy="382588"/>
          </a:xfrm>
          <a:custGeom>
            <a:avLst/>
            <a:gdLst>
              <a:gd name="T0" fmla="*/ 240 w 240"/>
              <a:gd name="T1" fmla="*/ 120 h 241"/>
              <a:gd name="T2" fmla="*/ 238 w 240"/>
              <a:gd name="T3" fmla="*/ 145 h 241"/>
              <a:gd name="T4" fmla="*/ 230 w 240"/>
              <a:gd name="T5" fmla="*/ 168 h 241"/>
              <a:gd name="T6" fmla="*/ 220 w 240"/>
              <a:gd name="T7" fmla="*/ 188 h 241"/>
              <a:gd name="T8" fmla="*/ 205 w 240"/>
              <a:gd name="T9" fmla="*/ 206 h 241"/>
              <a:gd name="T10" fmla="*/ 187 w 240"/>
              <a:gd name="T11" fmla="*/ 221 h 241"/>
              <a:gd name="T12" fmla="*/ 167 w 240"/>
              <a:gd name="T13" fmla="*/ 231 h 241"/>
              <a:gd name="T14" fmla="*/ 144 w 240"/>
              <a:gd name="T15" fmla="*/ 239 h 241"/>
              <a:gd name="T16" fmla="*/ 119 w 240"/>
              <a:gd name="T17" fmla="*/ 241 h 241"/>
              <a:gd name="T18" fmla="*/ 107 w 240"/>
              <a:gd name="T19" fmla="*/ 240 h 241"/>
              <a:gd name="T20" fmla="*/ 83 w 240"/>
              <a:gd name="T21" fmla="*/ 235 h 241"/>
              <a:gd name="T22" fmla="*/ 62 w 240"/>
              <a:gd name="T23" fmla="*/ 226 h 241"/>
              <a:gd name="T24" fmla="*/ 43 w 240"/>
              <a:gd name="T25" fmla="*/ 213 h 241"/>
              <a:gd name="T26" fmla="*/ 27 w 240"/>
              <a:gd name="T27" fmla="*/ 197 h 241"/>
              <a:gd name="T28" fmla="*/ 13 w 240"/>
              <a:gd name="T29" fmla="*/ 178 h 241"/>
              <a:gd name="T30" fmla="*/ 4 w 240"/>
              <a:gd name="T31" fmla="*/ 156 h 241"/>
              <a:gd name="T32" fmla="*/ 0 w 240"/>
              <a:gd name="T33" fmla="*/ 133 h 241"/>
              <a:gd name="T34" fmla="*/ 0 w 240"/>
              <a:gd name="T35" fmla="*/ 120 h 241"/>
              <a:gd name="T36" fmla="*/ 2 w 240"/>
              <a:gd name="T37" fmla="*/ 92 h 241"/>
              <a:gd name="T38" fmla="*/ 12 w 240"/>
              <a:gd name="T39" fmla="*/ 67 h 241"/>
              <a:gd name="T40" fmla="*/ 27 w 240"/>
              <a:gd name="T41" fmla="*/ 44 h 241"/>
              <a:gd name="T42" fmla="*/ 46 w 240"/>
              <a:gd name="T43" fmla="*/ 25 h 241"/>
              <a:gd name="T44" fmla="*/ 54 w 240"/>
              <a:gd name="T45" fmla="*/ 20 h 241"/>
              <a:gd name="T46" fmla="*/ 71 w 240"/>
              <a:gd name="T47" fmla="*/ 11 h 241"/>
              <a:gd name="T48" fmla="*/ 89 w 240"/>
              <a:gd name="T49" fmla="*/ 4 h 241"/>
              <a:gd name="T50" fmla="*/ 109 w 240"/>
              <a:gd name="T51" fmla="*/ 0 h 241"/>
              <a:gd name="T52" fmla="*/ 119 w 240"/>
              <a:gd name="T53" fmla="*/ 0 h 241"/>
              <a:gd name="T54" fmla="*/ 144 w 240"/>
              <a:gd name="T55" fmla="*/ 3 h 241"/>
              <a:gd name="T56" fmla="*/ 167 w 240"/>
              <a:gd name="T57" fmla="*/ 9 h 241"/>
              <a:gd name="T58" fmla="*/ 187 w 240"/>
              <a:gd name="T59" fmla="*/ 21 h 241"/>
              <a:gd name="T60" fmla="*/ 205 w 240"/>
              <a:gd name="T61" fmla="*/ 35 h 241"/>
              <a:gd name="T62" fmla="*/ 220 w 240"/>
              <a:gd name="T63" fmla="*/ 53 h 241"/>
              <a:gd name="T64" fmla="*/ 230 w 240"/>
              <a:gd name="T65" fmla="*/ 74 h 241"/>
              <a:gd name="T66" fmla="*/ 238 w 240"/>
              <a:gd name="T67" fmla="*/ 96 h 241"/>
              <a:gd name="T68" fmla="*/ 240 w 240"/>
              <a:gd name="T69"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241">
                <a:moveTo>
                  <a:pt x="240" y="120"/>
                </a:moveTo>
                <a:lnTo>
                  <a:pt x="240" y="120"/>
                </a:lnTo>
                <a:lnTo>
                  <a:pt x="239" y="133"/>
                </a:lnTo>
                <a:lnTo>
                  <a:pt x="238" y="145"/>
                </a:lnTo>
                <a:lnTo>
                  <a:pt x="235" y="156"/>
                </a:lnTo>
                <a:lnTo>
                  <a:pt x="230" y="168"/>
                </a:lnTo>
                <a:lnTo>
                  <a:pt x="226" y="178"/>
                </a:lnTo>
                <a:lnTo>
                  <a:pt x="220" y="188"/>
                </a:lnTo>
                <a:lnTo>
                  <a:pt x="212" y="197"/>
                </a:lnTo>
                <a:lnTo>
                  <a:pt x="205" y="206"/>
                </a:lnTo>
                <a:lnTo>
                  <a:pt x="196" y="213"/>
                </a:lnTo>
                <a:lnTo>
                  <a:pt x="187" y="221"/>
                </a:lnTo>
                <a:lnTo>
                  <a:pt x="177" y="226"/>
                </a:lnTo>
                <a:lnTo>
                  <a:pt x="167" y="231"/>
                </a:lnTo>
                <a:lnTo>
                  <a:pt x="156" y="235"/>
                </a:lnTo>
                <a:lnTo>
                  <a:pt x="144" y="239"/>
                </a:lnTo>
                <a:lnTo>
                  <a:pt x="132" y="240"/>
                </a:lnTo>
                <a:lnTo>
                  <a:pt x="119" y="241"/>
                </a:lnTo>
                <a:lnTo>
                  <a:pt x="119" y="241"/>
                </a:lnTo>
                <a:lnTo>
                  <a:pt x="107" y="240"/>
                </a:lnTo>
                <a:lnTo>
                  <a:pt x="96" y="239"/>
                </a:lnTo>
                <a:lnTo>
                  <a:pt x="83" y="235"/>
                </a:lnTo>
                <a:lnTo>
                  <a:pt x="73" y="231"/>
                </a:lnTo>
                <a:lnTo>
                  <a:pt x="62" y="226"/>
                </a:lnTo>
                <a:lnTo>
                  <a:pt x="53" y="221"/>
                </a:lnTo>
                <a:lnTo>
                  <a:pt x="43" y="213"/>
                </a:lnTo>
                <a:lnTo>
                  <a:pt x="35" y="206"/>
                </a:lnTo>
                <a:lnTo>
                  <a:pt x="27" y="197"/>
                </a:lnTo>
                <a:lnTo>
                  <a:pt x="20" y="188"/>
                </a:lnTo>
                <a:lnTo>
                  <a:pt x="13" y="178"/>
                </a:lnTo>
                <a:lnTo>
                  <a:pt x="9" y="168"/>
                </a:lnTo>
                <a:lnTo>
                  <a:pt x="4" y="156"/>
                </a:lnTo>
                <a:lnTo>
                  <a:pt x="2" y="145"/>
                </a:lnTo>
                <a:lnTo>
                  <a:pt x="0" y="133"/>
                </a:lnTo>
                <a:lnTo>
                  <a:pt x="0" y="120"/>
                </a:lnTo>
                <a:lnTo>
                  <a:pt x="0" y="120"/>
                </a:lnTo>
                <a:lnTo>
                  <a:pt x="0" y="107"/>
                </a:lnTo>
                <a:lnTo>
                  <a:pt x="2" y="92"/>
                </a:lnTo>
                <a:lnTo>
                  <a:pt x="7" y="79"/>
                </a:lnTo>
                <a:lnTo>
                  <a:pt x="12" y="67"/>
                </a:lnTo>
                <a:lnTo>
                  <a:pt x="19" y="55"/>
                </a:lnTo>
                <a:lnTo>
                  <a:pt x="27" y="44"/>
                </a:lnTo>
                <a:lnTo>
                  <a:pt x="36" y="34"/>
                </a:lnTo>
                <a:lnTo>
                  <a:pt x="46" y="25"/>
                </a:lnTo>
                <a:lnTo>
                  <a:pt x="46" y="25"/>
                </a:lnTo>
                <a:lnTo>
                  <a:pt x="54" y="20"/>
                </a:lnTo>
                <a:lnTo>
                  <a:pt x="62" y="15"/>
                </a:lnTo>
                <a:lnTo>
                  <a:pt x="71" y="11"/>
                </a:lnTo>
                <a:lnTo>
                  <a:pt x="80" y="7"/>
                </a:lnTo>
                <a:lnTo>
                  <a:pt x="89" y="4"/>
                </a:lnTo>
                <a:lnTo>
                  <a:pt x="99" y="2"/>
                </a:lnTo>
                <a:lnTo>
                  <a:pt x="109" y="0"/>
                </a:lnTo>
                <a:lnTo>
                  <a:pt x="119" y="0"/>
                </a:lnTo>
                <a:lnTo>
                  <a:pt x="119" y="0"/>
                </a:lnTo>
                <a:lnTo>
                  <a:pt x="132" y="0"/>
                </a:lnTo>
                <a:lnTo>
                  <a:pt x="144" y="3"/>
                </a:lnTo>
                <a:lnTo>
                  <a:pt x="156" y="5"/>
                </a:lnTo>
                <a:lnTo>
                  <a:pt x="167" y="9"/>
                </a:lnTo>
                <a:lnTo>
                  <a:pt x="177" y="14"/>
                </a:lnTo>
                <a:lnTo>
                  <a:pt x="187" y="21"/>
                </a:lnTo>
                <a:lnTo>
                  <a:pt x="196" y="27"/>
                </a:lnTo>
                <a:lnTo>
                  <a:pt x="205" y="35"/>
                </a:lnTo>
                <a:lnTo>
                  <a:pt x="212" y="43"/>
                </a:lnTo>
                <a:lnTo>
                  <a:pt x="220" y="53"/>
                </a:lnTo>
                <a:lnTo>
                  <a:pt x="226" y="62"/>
                </a:lnTo>
                <a:lnTo>
                  <a:pt x="230" y="74"/>
                </a:lnTo>
                <a:lnTo>
                  <a:pt x="235" y="85"/>
                </a:lnTo>
                <a:lnTo>
                  <a:pt x="238" y="96"/>
                </a:lnTo>
                <a:lnTo>
                  <a:pt x="239" y="108"/>
                </a:lnTo>
                <a:lnTo>
                  <a:pt x="240" y="120"/>
                </a:lnTo>
                <a:lnTo>
                  <a:pt x="240" y="12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56" name="Group 1155">
            <a:extLst>
              <a:ext uri="{FF2B5EF4-FFF2-40B4-BE49-F238E27FC236}">
                <a16:creationId xmlns:a16="http://schemas.microsoft.com/office/drawing/2014/main" id="{AD566292-C6B9-4AA0-A2CF-BF150F9EDEA7}"/>
              </a:ext>
            </a:extLst>
          </p:cNvPr>
          <p:cNvGrpSpPr/>
          <p:nvPr userDrawn="1"/>
        </p:nvGrpSpPr>
        <p:grpSpPr>
          <a:xfrm>
            <a:off x="7506731" y="2861706"/>
            <a:ext cx="666750" cy="666750"/>
            <a:chOff x="6481763" y="1928813"/>
            <a:chExt cx="666750" cy="666750"/>
          </a:xfrm>
        </p:grpSpPr>
        <p:sp>
          <p:nvSpPr>
            <p:cNvPr id="1157" name="Freeform 148">
              <a:extLst>
                <a:ext uri="{FF2B5EF4-FFF2-40B4-BE49-F238E27FC236}">
                  <a16:creationId xmlns:a16="http://schemas.microsoft.com/office/drawing/2014/main" id="{007E9BBE-EEC8-44C6-8647-BF48A2B8F299}"/>
                </a:ext>
              </a:extLst>
            </p:cNvPr>
            <p:cNvSpPr>
              <a:spLocks/>
            </p:cNvSpPr>
            <p:nvPr userDrawn="1"/>
          </p:nvSpPr>
          <p:spPr bwMode="auto">
            <a:xfrm>
              <a:off x="6502400" y="2187576"/>
              <a:ext cx="19050" cy="17463"/>
            </a:xfrm>
            <a:custGeom>
              <a:avLst/>
              <a:gdLst>
                <a:gd name="T0" fmla="*/ 12 w 12"/>
                <a:gd name="T1" fmla="*/ 5 h 11"/>
                <a:gd name="T2" fmla="*/ 12 w 12"/>
                <a:gd name="T3" fmla="*/ 5 h 11"/>
                <a:gd name="T4" fmla="*/ 12 w 12"/>
                <a:gd name="T5" fmla="*/ 8 h 11"/>
                <a:gd name="T6" fmla="*/ 10 w 12"/>
                <a:gd name="T7" fmla="*/ 10 h 11"/>
                <a:gd name="T8" fmla="*/ 9 w 12"/>
                <a:gd name="T9" fmla="*/ 11 h 11"/>
                <a:gd name="T10" fmla="*/ 7 w 12"/>
                <a:gd name="T11" fmla="*/ 11 h 11"/>
                <a:gd name="T12" fmla="*/ 7 w 12"/>
                <a:gd name="T13" fmla="*/ 11 h 11"/>
                <a:gd name="T14" fmla="*/ 4 w 12"/>
                <a:gd name="T15" fmla="*/ 11 h 11"/>
                <a:gd name="T16" fmla="*/ 2 w 12"/>
                <a:gd name="T17" fmla="*/ 10 h 11"/>
                <a:gd name="T18" fmla="*/ 1 w 12"/>
                <a:gd name="T19" fmla="*/ 8 h 11"/>
                <a:gd name="T20" fmla="*/ 0 w 12"/>
                <a:gd name="T21" fmla="*/ 5 h 11"/>
                <a:gd name="T22" fmla="*/ 0 w 12"/>
                <a:gd name="T23" fmla="*/ 5 h 11"/>
                <a:gd name="T24" fmla="*/ 1 w 12"/>
                <a:gd name="T25" fmla="*/ 3 h 11"/>
                <a:gd name="T26" fmla="*/ 2 w 12"/>
                <a:gd name="T27" fmla="*/ 1 h 11"/>
                <a:gd name="T28" fmla="*/ 4 w 12"/>
                <a:gd name="T29" fmla="*/ 0 h 11"/>
                <a:gd name="T30" fmla="*/ 7 w 12"/>
                <a:gd name="T31" fmla="*/ 0 h 11"/>
                <a:gd name="T32" fmla="*/ 7 w 12"/>
                <a:gd name="T33" fmla="*/ 0 h 11"/>
                <a:gd name="T34" fmla="*/ 9 w 12"/>
                <a:gd name="T35" fmla="*/ 0 h 11"/>
                <a:gd name="T36" fmla="*/ 10 w 12"/>
                <a:gd name="T37" fmla="*/ 1 h 11"/>
                <a:gd name="T38" fmla="*/ 12 w 12"/>
                <a:gd name="T39" fmla="*/ 3 h 11"/>
                <a:gd name="T40" fmla="*/ 12 w 12"/>
                <a:gd name="T41" fmla="*/ 5 h 11"/>
                <a:gd name="T42" fmla="*/ 12 w 12"/>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5"/>
                  </a:moveTo>
                  <a:lnTo>
                    <a:pt x="12" y="5"/>
                  </a:lnTo>
                  <a:lnTo>
                    <a:pt x="12" y="8"/>
                  </a:lnTo>
                  <a:lnTo>
                    <a:pt x="10" y="10"/>
                  </a:lnTo>
                  <a:lnTo>
                    <a:pt x="9" y="11"/>
                  </a:lnTo>
                  <a:lnTo>
                    <a:pt x="7" y="11"/>
                  </a:lnTo>
                  <a:lnTo>
                    <a:pt x="7" y="11"/>
                  </a:lnTo>
                  <a:lnTo>
                    <a:pt x="4" y="11"/>
                  </a:lnTo>
                  <a:lnTo>
                    <a:pt x="2" y="10"/>
                  </a:lnTo>
                  <a:lnTo>
                    <a:pt x="1" y="8"/>
                  </a:lnTo>
                  <a:lnTo>
                    <a:pt x="0" y="5"/>
                  </a:lnTo>
                  <a:lnTo>
                    <a:pt x="0" y="5"/>
                  </a:lnTo>
                  <a:lnTo>
                    <a:pt x="1" y="3"/>
                  </a:lnTo>
                  <a:lnTo>
                    <a:pt x="2" y="1"/>
                  </a:lnTo>
                  <a:lnTo>
                    <a:pt x="4" y="0"/>
                  </a:lnTo>
                  <a:lnTo>
                    <a:pt x="7" y="0"/>
                  </a:lnTo>
                  <a:lnTo>
                    <a:pt x="7" y="0"/>
                  </a:lnTo>
                  <a:lnTo>
                    <a:pt x="9" y="0"/>
                  </a:lnTo>
                  <a:lnTo>
                    <a:pt x="10" y="1"/>
                  </a:lnTo>
                  <a:lnTo>
                    <a:pt x="12" y="3"/>
                  </a:lnTo>
                  <a:lnTo>
                    <a:pt x="12" y="5"/>
                  </a:lnTo>
                  <a:lnTo>
                    <a:pt x="12"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58" name="Group 1157">
              <a:extLst>
                <a:ext uri="{FF2B5EF4-FFF2-40B4-BE49-F238E27FC236}">
                  <a16:creationId xmlns:a16="http://schemas.microsoft.com/office/drawing/2014/main" id="{02240E46-6F18-464E-B0A6-DFF3333AC1F2}"/>
                </a:ext>
              </a:extLst>
            </p:cNvPr>
            <p:cNvGrpSpPr/>
            <p:nvPr userDrawn="1"/>
          </p:nvGrpSpPr>
          <p:grpSpPr>
            <a:xfrm>
              <a:off x="6481763" y="1928813"/>
              <a:ext cx="666750" cy="666750"/>
              <a:chOff x="6481763" y="1928813"/>
              <a:chExt cx="666750" cy="666750"/>
            </a:xfrm>
          </p:grpSpPr>
          <p:sp>
            <p:nvSpPr>
              <p:cNvPr id="1159" name="Line 120">
                <a:extLst>
                  <a:ext uri="{FF2B5EF4-FFF2-40B4-BE49-F238E27FC236}">
                    <a16:creationId xmlns:a16="http://schemas.microsoft.com/office/drawing/2014/main" id="{A0E0800C-179A-4F07-B3B3-B9D4CC8F5C5D}"/>
                  </a:ext>
                </a:extLst>
              </p:cNvPr>
              <p:cNvSpPr>
                <a:spLocks noChangeShapeType="1"/>
              </p:cNvSpPr>
              <p:nvPr userDrawn="1"/>
            </p:nvSpPr>
            <p:spPr bwMode="auto">
              <a:xfrm>
                <a:off x="6816725" y="2452688"/>
                <a:ext cx="0" cy="1143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0" name="Line 121">
                <a:extLst>
                  <a:ext uri="{FF2B5EF4-FFF2-40B4-BE49-F238E27FC236}">
                    <a16:creationId xmlns:a16="http://schemas.microsoft.com/office/drawing/2014/main" id="{C6ECDFBB-E7CD-4652-B48C-61735A1FFC5D}"/>
                  </a:ext>
                </a:extLst>
              </p:cNvPr>
              <p:cNvSpPr>
                <a:spLocks noChangeShapeType="1"/>
              </p:cNvSpPr>
              <p:nvPr userDrawn="1"/>
            </p:nvSpPr>
            <p:spPr bwMode="auto">
              <a:xfrm>
                <a:off x="6869113" y="2444751"/>
                <a:ext cx="0" cy="936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1" name="Line 122">
                <a:extLst>
                  <a:ext uri="{FF2B5EF4-FFF2-40B4-BE49-F238E27FC236}">
                    <a16:creationId xmlns:a16="http://schemas.microsoft.com/office/drawing/2014/main" id="{42232E51-A1F5-4121-9046-CF65C8594061}"/>
                  </a:ext>
                </a:extLst>
              </p:cNvPr>
              <p:cNvSpPr>
                <a:spLocks noChangeShapeType="1"/>
              </p:cNvSpPr>
              <p:nvPr userDrawn="1"/>
            </p:nvSpPr>
            <p:spPr bwMode="auto">
              <a:xfrm>
                <a:off x="6769100" y="2443163"/>
                <a:ext cx="0" cy="666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2" name="Freeform 123">
                <a:extLst>
                  <a:ext uri="{FF2B5EF4-FFF2-40B4-BE49-F238E27FC236}">
                    <a16:creationId xmlns:a16="http://schemas.microsoft.com/office/drawing/2014/main" id="{67A34ED1-F230-4558-B732-52E0D3B469AD}"/>
                  </a:ext>
                </a:extLst>
              </p:cNvPr>
              <p:cNvSpPr>
                <a:spLocks/>
              </p:cNvSpPr>
              <p:nvPr userDrawn="1"/>
            </p:nvSpPr>
            <p:spPr bwMode="auto">
              <a:xfrm>
                <a:off x="6940550" y="2406651"/>
                <a:ext cx="107950" cy="87313"/>
              </a:xfrm>
              <a:custGeom>
                <a:avLst/>
                <a:gdLst>
                  <a:gd name="T0" fmla="*/ 0 w 68"/>
                  <a:gd name="T1" fmla="*/ 0 h 55"/>
                  <a:gd name="T2" fmla="*/ 49 w 68"/>
                  <a:gd name="T3" fmla="*/ 55 h 55"/>
                  <a:gd name="T4" fmla="*/ 68 w 68"/>
                  <a:gd name="T5" fmla="*/ 48 h 55"/>
                </a:gdLst>
                <a:ahLst/>
                <a:cxnLst>
                  <a:cxn ang="0">
                    <a:pos x="T0" y="T1"/>
                  </a:cxn>
                  <a:cxn ang="0">
                    <a:pos x="T2" y="T3"/>
                  </a:cxn>
                  <a:cxn ang="0">
                    <a:pos x="T4" y="T5"/>
                  </a:cxn>
                </a:cxnLst>
                <a:rect l="0" t="0" r="r" b="b"/>
                <a:pathLst>
                  <a:path w="68" h="55">
                    <a:moveTo>
                      <a:pt x="0" y="0"/>
                    </a:moveTo>
                    <a:lnTo>
                      <a:pt x="49" y="55"/>
                    </a:lnTo>
                    <a:lnTo>
                      <a:pt x="68" y="4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3" name="Line 124">
                <a:extLst>
                  <a:ext uri="{FF2B5EF4-FFF2-40B4-BE49-F238E27FC236}">
                    <a16:creationId xmlns:a16="http://schemas.microsoft.com/office/drawing/2014/main" id="{9FCD6E41-BCAD-443C-9B91-B476628C59DF}"/>
                  </a:ext>
                </a:extLst>
              </p:cNvPr>
              <p:cNvSpPr>
                <a:spLocks noChangeShapeType="1"/>
              </p:cNvSpPr>
              <p:nvPr userDrawn="1"/>
            </p:nvSpPr>
            <p:spPr bwMode="auto">
              <a:xfrm>
                <a:off x="6916738" y="2424113"/>
                <a:ext cx="39687" cy="539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4" name="Line 125">
                <a:extLst>
                  <a:ext uri="{FF2B5EF4-FFF2-40B4-BE49-F238E27FC236}">
                    <a16:creationId xmlns:a16="http://schemas.microsoft.com/office/drawing/2014/main" id="{1864C9B8-C527-498A-AB65-AD0E13FE8A87}"/>
                  </a:ext>
                </a:extLst>
              </p:cNvPr>
              <p:cNvSpPr>
                <a:spLocks noChangeShapeType="1"/>
              </p:cNvSpPr>
              <p:nvPr userDrawn="1"/>
            </p:nvSpPr>
            <p:spPr bwMode="auto">
              <a:xfrm>
                <a:off x="6635750" y="2078038"/>
                <a:ext cx="39687" cy="539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5" name="Line 126">
                <a:extLst>
                  <a:ext uri="{FF2B5EF4-FFF2-40B4-BE49-F238E27FC236}">
                    <a16:creationId xmlns:a16="http://schemas.microsoft.com/office/drawing/2014/main" id="{AA6A54B6-1C1B-4684-810F-07E033959BF1}"/>
                  </a:ext>
                </a:extLst>
              </p:cNvPr>
              <p:cNvSpPr>
                <a:spLocks noChangeShapeType="1"/>
              </p:cNvSpPr>
              <p:nvPr userDrawn="1"/>
            </p:nvSpPr>
            <p:spPr bwMode="auto">
              <a:xfrm flipV="1">
                <a:off x="6816725" y="1979613"/>
                <a:ext cx="0" cy="904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6" name="Line 127">
                <a:extLst>
                  <a:ext uri="{FF2B5EF4-FFF2-40B4-BE49-F238E27FC236}">
                    <a16:creationId xmlns:a16="http://schemas.microsoft.com/office/drawing/2014/main" id="{D666E8E6-EE1A-4DFD-8E92-5FE697CF0FED}"/>
                  </a:ext>
                </a:extLst>
              </p:cNvPr>
              <p:cNvSpPr>
                <a:spLocks noChangeShapeType="1"/>
              </p:cNvSpPr>
              <p:nvPr userDrawn="1"/>
            </p:nvSpPr>
            <p:spPr bwMode="auto">
              <a:xfrm flipV="1">
                <a:off x="6788150" y="2024063"/>
                <a:ext cx="0" cy="492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7" name="Line 128">
                <a:extLst>
                  <a:ext uri="{FF2B5EF4-FFF2-40B4-BE49-F238E27FC236}">
                    <a16:creationId xmlns:a16="http://schemas.microsoft.com/office/drawing/2014/main" id="{9145B944-08A8-4774-81B8-9B0EC9534ABE}"/>
                  </a:ext>
                </a:extLst>
              </p:cNvPr>
              <p:cNvSpPr>
                <a:spLocks noChangeShapeType="1"/>
              </p:cNvSpPr>
              <p:nvPr userDrawn="1"/>
            </p:nvSpPr>
            <p:spPr bwMode="auto">
              <a:xfrm flipV="1">
                <a:off x="6843713" y="2009776"/>
                <a:ext cx="6350" cy="635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8" name="Line 129">
                <a:extLst>
                  <a:ext uri="{FF2B5EF4-FFF2-40B4-BE49-F238E27FC236}">
                    <a16:creationId xmlns:a16="http://schemas.microsoft.com/office/drawing/2014/main" id="{BA3206B7-CDB1-4653-9271-D23C7177B844}"/>
                  </a:ext>
                </a:extLst>
              </p:cNvPr>
              <p:cNvSpPr>
                <a:spLocks noChangeShapeType="1"/>
              </p:cNvSpPr>
              <p:nvPr userDrawn="1"/>
            </p:nvSpPr>
            <p:spPr bwMode="auto">
              <a:xfrm flipV="1">
                <a:off x="6910388" y="1995488"/>
                <a:ext cx="96837" cy="984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9" name="Line 130">
                <a:extLst>
                  <a:ext uri="{FF2B5EF4-FFF2-40B4-BE49-F238E27FC236}">
                    <a16:creationId xmlns:a16="http://schemas.microsoft.com/office/drawing/2014/main" id="{AE496D4A-3799-400F-8C04-5B9D5CFEF0E1}"/>
                  </a:ext>
                </a:extLst>
              </p:cNvPr>
              <p:cNvSpPr>
                <a:spLocks noChangeShapeType="1"/>
              </p:cNvSpPr>
              <p:nvPr userDrawn="1"/>
            </p:nvSpPr>
            <p:spPr bwMode="auto">
              <a:xfrm>
                <a:off x="7007225" y="2233613"/>
                <a:ext cx="5080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0" name="Line 131">
                <a:extLst>
                  <a:ext uri="{FF2B5EF4-FFF2-40B4-BE49-F238E27FC236}">
                    <a16:creationId xmlns:a16="http://schemas.microsoft.com/office/drawing/2014/main" id="{49E88B3A-35B5-445E-912B-E3041BCE2793}"/>
                  </a:ext>
                </a:extLst>
              </p:cNvPr>
              <p:cNvSpPr>
                <a:spLocks noChangeShapeType="1"/>
              </p:cNvSpPr>
              <p:nvPr userDrawn="1"/>
            </p:nvSpPr>
            <p:spPr bwMode="auto">
              <a:xfrm>
                <a:off x="7008813" y="2260601"/>
                <a:ext cx="1206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1" name="Line 132">
                <a:extLst>
                  <a:ext uri="{FF2B5EF4-FFF2-40B4-BE49-F238E27FC236}">
                    <a16:creationId xmlns:a16="http://schemas.microsoft.com/office/drawing/2014/main" id="{849C8DBB-B5CD-479E-B9F8-B196302AA3B3}"/>
                  </a:ext>
                </a:extLst>
              </p:cNvPr>
              <p:cNvSpPr>
                <a:spLocks noChangeShapeType="1"/>
              </p:cNvSpPr>
              <p:nvPr userDrawn="1"/>
            </p:nvSpPr>
            <p:spPr bwMode="auto">
              <a:xfrm>
                <a:off x="7008813" y="2290763"/>
                <a:ext cx="587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2" name="Line 133">
                <a:extLst>
                  <a:ext uri="{FF2B5EF4-FFF2-40B4-BE49-F238E27FC236}">
                    <a16:creationId xmlns:a16="http://schemas.microsoft.com/office/drawing/2014/main" id="{0353354B-29A4-4A4F-AF02-0E933F543B72}"/>
                  </a:ext>
                </a:extLst>
              </p:cNvPr>
              <p:cNvSpPr>
                <a:spLocks noChangeShapeType="1"/>
              </p:cNvSpPr>
              <p:nvPr userDrawn="1"/>
            </p:nvSpPr>
            <p:spPr bwMode="auto">
              <a:xfrm>
                <a:off x="6973888" y="2151063"/>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3" name="Freeform 134">
                <a:extLst>
                  <a:ext uri="{FF2B5EF4-FFF2-40B4-BE49-F238E27FC236}">
                    <a16:creationId xmlns:a16="http://schemas.microsoft.com/office/drawing/2014/main" id="{31C3C8C4-35FF-4CB0-B930-FF31D8CEBE60}"/>
                  </a:ext>
                </a:extLst>
              </p:cNvPr>
              <p:cNvSpPr>
                <a:spLocks/>
              </p:cNvSpPr>
              <p:nvPr userDrawn="1"/>
            </p:nvSpPr>
            <p:spPr bwMode="auto">
              <a:xfrm>
                <a:off x="6521450" y="2195513"/>
                <a:ext cx="107950" cy="31750"/>
              </a:xfrm>
              <a:custGeom>
                <a:avLst/>
                <a:gdLst>
                  <a:gd name="T0" fmla="*/ 68 w 68"/>
                  <a:gd name="T1" fmla="*/ 20 h 20"/>
                  <a:gd name="T2" fmla="*/ 37 w 68"/>
                  <a:gd name="T3" fmla="*/ 20 h 20"/>
                  <a:gd name="T4" fmla="*/ 37 w 68"/>
                  <a:gd name="T5" fmla="*/ 0 h 20"/>
                  <a:gd name="T6" fmla="*/ 0 w 68"/>
                  <a:gd name="T7" fmla="*/ 0 h 20"/>
                </a:gdLst>
                <a:ahLst/>
                <a:cxnLst>
                  <a:cxn ang="0">
                    <a:pos x="T0" y="T1"/>
                  </a:cxn>
                  <a:cxn ang="0">
                    <a:pos x="T2" y="T3"/>
                  </a:cxn>
                  <a:cxn ang="0">
                    <a:pos x="T4" y="T5"/>
                  </a:cxn>
                  <a:cxn ang="0">
                    <a:pos x="T6" y="T7"/>
                  </a:cxn>
                </a:cxnLst>
                <a:rect l="0" t="0" r="r" b="b"/>
                <a:pathLst>
                  <a:path w="68" h="20">
                    <a:moveTo>
                      <a:pt x="68" y="20"/>
                    </a:moveTo>
                    <a:lnTo>
                      <a:pt x="37" y="20"/>
                    </a:lnTo>
                    <a:lnTo>
                      <a:pt x="37"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4" name="Freeform 135">
                <a:extLst>
                  <a:ext uri="{FF2B5EF4-FFF2-40B4-BE49-F238E27FC236}">
                    <a16:creationId xmlns:a16="http://schemas.microsoft.com/office/drawing/2014/main" id="{FB094185-ECC1-45D1-93BA-D40E9E31803D}"/>
                  </a:ext>
                </a:extLst>
              </p:cNvPr>
              <p:cNvSpPr>
                <a:spLocks/>
              </p:cNvSpPr>
              <p:nvPr userDrawn="1"/>
            </p:nvSpPr>
            <p:spPr bwMode="auto">
              <a:xfrm>
                <a:off x="6502400" y="2254251"/>
                <a:ext cx="125412" cy="30163"/>
              </a:xfrm>
              <a:custGeom>
                <a:avLst/>
                <a:gdLst>
                  <a:gd name="T0" fmla="*/ 79 w 79"/>
                  <a:gd name="T1" fmla="*/ 0 h 19"/>
                  <a:gd name="T2" fmla="*/ 31 w 79"/>
                  <a:gd name="T3" fmla="*/ 0 h 19"/>
                  <a:gd name="T4" fmla="*/ 31 w 79"/>
                  <a:gd name="T5" fmla="*/ 19 h 19"/>
                  <a:gd name="T6" fmla="*/ 0 w 79"/>
                  <a:gd name="T7" fmla="*/ 19 h 19"/>
                </a:gdLst>
                <a:ahLst/>
                <a:cxnLst>
                  <a:cxn ang="0">
                    <a:pos x="T0" y="T1"/>
                  </a:cxn>
                  <a:cxn ang="0">
                    <a:pos x="T2" y="T3"/>
                  </a:cxn>
                  <a:cxn ang="0">
                    <a:pos x="T4" y="T5"/>
                  </a:cxn>
                  <a:cxn ang="0">
                    <a:pos x="T6" y="T7"/>
                  </a:cxn>
                </a:cxnLst>
                <a:rect l="0" t="0" r="r" b="b"/>
                <a:pathLst>
                  <a:path w="79" h="19">
                    <a:moveTo>
                      <a:pt x="79" y="0"/>
                    </a:moveTo>
                    <a:lnTo>
                      <a:pt x="31" y="0"/>
                    </a:lnTo>
                    <a:lnTo>
                      <a:pt x="31" y="19"/>
                    </a:lnTo>
                    <a:lnTo>
                      <a:pt x="0" y="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5" name="Line 136">
                <a:extLst>
                  <a:ext uri="{FF2B5EF4-FFF2-40B4-BE49-F238E27FC236}">
                    <a16:creationId xmlns:a16="http://schemas.microsoft.com/office/drawing/2014/main" id="{65268FD6-5354-4A20-BB52-EB956CD45814}"/>
                  </a:ext>
                </a:extLst>
              </p:cNvPr>
              <p:cNvSpPr>
                <a:spLocks noChangeShapeType="1"/>
              </p:cNvSpPr>
              <p:nvPr userDrawn="1"/>
            </p:nvSpPr>
            <p:spPr bwMode="auto">
              <a:xfrm flipH="1">
                <a:off x="6588125" y="2300288"/>
                <a:ext cx="42862"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6" name="Freeform 137">
                <a:extLst>
                  <a:ext uri="{FF2B5EF4-FFF2-40B4-BE49-F238E27FC236}">
                    <a16:creationId xmlns:a16="http://schemas.microsoft.com/office/drawing/2014/main" id="{0CC7E75A-02BF-4BF1-88DE-DABFC6B7009F}"/>
                  </a:ext>
                </a:extLst>
              </p:cNvPr>
              <p:cNvSpPr>
                <a:spLocks/>
              </p:cNvSpPr>
              <p:nvPr userDrawn="1"/>
            </p:nvSpPr>
            <p:spPr bwMode="auto">
              <a:xfrm>
                <a:off x="6973888" y="2089151"/>
                <a:ext cx="146050" cy="61913"/>
              </a:xfrm>
              <a:custGeom>
                <a:avLst/>
                <a:gdLst>
                  <a:gd name="T0" fmla="*/ 0 w 92"/>
                  <a:gd name="T1" fmla="*/ 39 h 39"/>
                  <a:gd name="T2" fmla="*/ 53 w 92"/>
                  <a:gd name="T3" fmla="*/ 6 h 39"/>
                  <a:gd name="T4" fmla="*/ 59 w 92"/>
                  <a:gd name="T5" fmla="*/ 15 h 39"/>
                  <a:gd name="T6" fmla="*/ 92 w 92"/>
                  <a:gd name="T7" fmla="*/ 0 h 39"/>
                </a:gdLst>
                <a:ahLst/>
                <a:cxnLst>
                  <a:cxn ang="0">
                    <a:pos x="T0" y="T1"/>
                  </a:cxn>
                  <a:cxn ang="0">
                    <a:pos x="T2" y="T3"/>
                  </a:cxn>
                  <a:cxn ang="0">
                    <a:pos x="T4" y="T5"/>
                  </a:cxn>
                  <a:cxn ang="0">
                    <a:pos x="T6" y="T7"/>
                  </a:cxn>
                </a:cxnLst>
                <a:rect l="0" t="0" r="r" b="b"/>
                <a:pathLst>
                  <a:path w="92" h="39">
                    <a:moveTo>
                      <a:pt x="0" y="39"/>
                    </a:moveTo>
                    <a:lnTo>
                      <a:pt x="53" y="6"/>
                    </a:lnTo>
                    <a:lnTo>
                      <a:pt x="59" y="15"/>
                    </a:lnTo>
                    <a:lnTo>
                      <a:pt x="9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7" name="Line 138">
                <a:extLst>
                  <a:ext uri="{FF2B5EF4-FFF2-40B4-BE49-F238E27FC236}">
                    <a16:creationId xmlns:a16="http://schemas.microsoft.com/office/drawing/2014/main" id="{D9FDD4EC-3D64-4DCB-826B-0E8F1E91C4D7}"/>
                  </a:ext>
                </a:extLst>
              </p:cNvPr>
              <p:cNvSpPr>
                <a:spLocks noChangeShapeType="1"/>
              </p:cNvSpPr>
              <p:nvPr userDrawn="1"/>
            </p:nvSpPr>
            <p:spPr bwMode="auto">
              <a:xfrm flipV="1">
                <a:off x="6956425" y="2097088"/>
                <a:ext cx="53975" cy="349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8" name="Freeform 139">
                <a:extLst>
                  <a:ext uri="{FF2B5EF4-FFF2-40B4-BE49-F238E27FC236}">
                    <a16:creationId xmlns:a16="http://schemas.microsoft.com/office/drawing/2014/main" id="{EA9D2AC0-8E93-4A1C-8856-96CB75246D6F}"/>
                  </a:ext>
                </a:extLst>
              </p:cNvPr>
              <p:cNvSpPr>
                <a:spLocks/>
              </p:cNvSpPr>
              <p:nvPr userDrawn="1"/>
            </p:nvSpPr>
            <p:spPr bwMode="auto">
              <a:xfrm>
                <a:off x="6594475" y="2395538"/>
                <a:ext cx="87312" cy="103188"/>
              </a:xfrm>
              <a:custGeom>
                <a:avLst/>
                <a:gdLst>
                  <a:gd name="T0" fmla="*/ 55 w 55"/>
                  <a:gd name="T1" fmla="*/ 0 h 65"/>
                  <a:gd name="T2" fmla="*/ 0 w 55"/>
                  <a:gd name="T3" fmla="*/ 42 h 65"/>
                  <a:gd name="T4" fmla="*/ 11 w 55"/>
                  <a:gd name="T5" fmla="*/ 55 h 65"/>
                  <a:gd name="T6" fmla="*/ 0 w 55"/>
                  <a:gd name="T7" fmla="*/ 65 h 65"/>
                </a:gdLst>
                <a:ahLst/>
                <a:cxnLst>
                  <a:cxn ang="0">
                    <a:pos x="T0" y="T1"/>
                  </a:cxn>
                  <a:cxn ang="0">
                    <a:pos x="T2" y="T3"/>
                  </a:cxn>
                  <a:cxn ang="0">
                    <a:pos x="T4" y="T5"/>
                  </a:cxn>
                  <a:cxn ang="0">
                    <a:pos x="T6" y="T7"/>
                  </a:cxn>
                </a:cxnLst>
                <a:rect l="0" t="0" r="r" b="b"/>
                <a:pathLst>
                  <a:path w="55" h="65">
                    <a:moveTo>
                      <a:pt x="55" y="0"/>
                    </a:moveTo>
                    <a:lnTo>
                      <a:pt x="0" y="42"/>
                    </a:lnTo>
                    <a:lnTo>
                      <a:pt x="11" y="55"/>
                    </a:lnTo>
                    <a:lnTo>
                      <a:pt x="0" y="6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9" name="Line 140">
                <a:extLst>
                  <a:ext uri="{FF2B5EF4-FFF2-40B4-BE49-F238E27FC236}">
                    <a16:creationId xmlns:a16="http://schemas.microsoft.com/office/drawing/2014/main" id="{404EE58D-6DE2-42B9-ACB0-69910539D3AE}"/>
                  </a:ext>
                </a:extLst>
              </p:cNvPr>
              <p:cNvSpPr>
                <a:spLocks noChangeShapeType="1"/>
              </p:cNvSpPr>
              <p:nvPr userDrawn="1"/>
            </p:nvSpPr>
            <p:spPr bwMode="auto">
              <a:xfrm flipH="1">
                <a:off x="6602413" y="2368551"/>
                <a:ext cx="57150" cy="381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0" name="Freeform 141">
                <a:extLst>
                  <a:ext uri="{FF2B5EF4-FFF2-40B4-BE49-F238E27FC236}">
                    <a16:creationId xmlns:a16="http://schemas.microsoft.com/office/drawing/2014/main" id="{B962D41F-473B-4EDD-8EF3-50F8D49C17E3}"/>
                  </a:ext>
                </a:extLst>
              </p:cNvPr>
              <p:cNvSpPr>
                <a:spLocks/>
              </p:cNvSpPr>
              <p:nvPr userDrawn="1"/>
            </p:nvSpPr>
            <p:spPr bwMode="auto">
              <a:xfrm>
                <a:off x="6648450" y="1944688"/>
                <a:ext cx="71437" cy="149225"/>
              </a:xfrm>
              <a:custGeom>
                <a:avLst/>
                <a:gdLst>
                  <a:gd name="T0" fmla="*/ 45 w 45"/>
                  <a:gd name="T1" fmla="*/ 94 h 94"/>
                  <a:gd name="T2" fmla="*/ 0 w 45"/>
                  <a:gd name="T3" fmla="*/ 33 h 94"/>
                  <a:gd name="T4" fmla="*/ 23 w 45"/>
                  <a:gd name="T5" fmla="*/ 22 h 94"/>
                  <a:gd name="T6" fmla="*/ 5 w 45"/>
                  <a:gd name="T7" fmla="*/ 0 h 94"/>
                </a:gdLst>
                <a:ahLst/>
                <a:cxnLst>
                  <a:cxn ang="0">
                    <a:pos x="T0" y="T1"/>
                  </a:cxn>
                  <a:cxn ang="0">
                    <a:pos x="T2" y="T3"/>
                  </a:cxn>
                  <a:cxn ang="0">
                    <a:pos x="T4" y="T5"/>
                  </a:cxn>
                  <a:cxn ang="0">
                    <a:pos x="T6" y="T7"/>
                  </a:cxn>
                </a:cxnLst>
                <a:rect l="0" t="0" r="r" b="b"/>
                <a:pathLst>
                  <a:path w="45" h="94">
                    <a:moveTo>
                      <a:pt x="45" y="94"/>
                    </a:moveTo>
                    <a:lnTo>
                      <a:pt x="0" y="33"/>
                    </a:lnTo>
                    <a:lnTo>
                      <a:pt x="23" y="22"/>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1" name="Freeform 142">
                <a:extLst>
                  <a:ext uri="{FF2B5EF4-FFF2-40B4-BE49-F238E27FC236}">
                    <a16:creationId xmlns:a16="http://schemas.microsoft.com/office/drawing/2014/main" id="{02A6D412-4E5D-4D9C-8B30-ED1C02BA5A18}"/>
                  </a:ext>
                </a:extLst>
              </p:cNvPr>
              <p:cNvSpPr>
                <a:spLocks/>
              </p:cNvSpPr>
              <p:nvPr userDrawn="1"/>
            </p:nvSpPr>
            <p:spPr bwMode="auto">
              <a:xfrm>
                <a:off x="6988175" y="2346326"/>
                <a:ext cx="123825" cy="95250"/>
              </a:xfrm>
              <a:custGeom>
                <a:avLst/>
                <a:gdLst>
                  <a:gd name="T0" fmla="*/ 0 w 78"/>
                  <a:gd name="T1" fmla="*/ 0 h 60"/>
                  <a:gd name="T2" fmla="*/ 37 w 78"/>
                  <a:gd name="T3" fmla="*/ 31 h 60"/>
                  <a:gd name="T4" fmla="*/ 44 w 78"/>
                  <a:gd name="T5" fmla="*/ 16 h 60"/>
                  <a:gd name="T6" fmla="*/ 65 w 78"/>
                  <a:gd name="T7" fmla="*/ 31 h 60"/>
                  <a:gd name="T8" fmla="*/ 61 w 78"/>
                  <a:gd name="T9" fmla="*/ 49 h 60"/>
                  <a:gd name="T10" fmla="*/ 78 w 78"/>
                  <a:gd name="T11" fmla="*/ 60 h 60"/>
                </a:gdLst>
                <a:ahLst/>
                <a:cxnLst>
                  <a:cxn ang="0">
                    <a:pos x="T0" y="T1"/>
                  </a:cxn>
                  <a:cxn ang="0">
                    <a:pos x="T2" y="T3"/>
                  </a:cxn>
                  <a:cxn ang="0">
                    <a:pos x="T4" y="T5"/>
                  </a:cxn>
                  <a:cxn ang="0">
                    <a:pos x="T6" y="T7"/>
                  </a:cxn>
                  <a:cxn ang="0">
                    <a:pos x="T8" y="T9"/>
                  </a:cxn>
                  <a:cxn ang="0">
                    <a:pos x="T10" y="T11"/>
                  </a:cxn>
                </a:cxnLst>
                <a:rect l="0" t="0" r="r" b="b"/>
                <a:pathLst>
                  <a:path w="78" h="60">
                    <a:moveTo>
                      <a:pt x="0" y="0"/>
                    </a:moveTo>
                    <a:lnTo>
                      <a:pt x="37" y="31"/>
                    </a:lnTo>
                    <a:lnTo>
                      <a:pt x="44" y="16"/>
                    </a:lnTo>
                    <a:lnTo>
                      <a:pt x="65" y="31"/>
                    </a:lnTo>
                    <a:lnTo>
                      <a:pt x="61" y="49"/>
                    </a:lnTo>
                    <a:lnTo>
                      <a:pt x="78" y="6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2" name="Line 143">
                <a:extLst>
                  <a:ext uri="{FF2B5EF4-FFF2-40B4-BE49-F238E27FC236}">
                    <a16:creationId xmlns:a16="http://schemas.microsoft.com/office/drawing/2014/main" id="{0593BCC1-249E-4040-8429-02AF918C1A6E}"/>
                  </a:ext>
                </a:extLst>
              </p:cNvPr>
              <p:cNvSpPr>
                <a:spLocks noChangeShapeType="1"/>
              </p:cNvSpPr>
              <p:nvPr userDrawn="1"/>
            </p:nvSpPr>
            <p:spPr bwMode="auto">
              <a:xfrm flipH="1" flipV="1">
                <a:off x="6548438" y="2109788"/>
                <a:ext cx="104775" cy="555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3" name="Line 144">
                <a:extLst>
                  <a:ext uri="{FF2B5EF4-FFF2-40B4-BE49-F238E27FC236}">
                    <a16:creationId xmlns:a16="http://schemas.microsoft.com/office/drawing/2014/main" id="{83A96091-0921-450E-B058-7FDEA4642DCA}"/>
                  </a:ext>
                </a:extLst>
              </p:cNvPr>
              <p:cNvSpPr>
                <a:spLocks noChangeShapeType="1"/>
              </p:cNvSpPr>
              <p:nvPr userDrawn="1"/>
            </p:nvSpPr>
            <p:spPr bwMode="auto">
              <a:xfrm flipH="1">
                <a:off x="6635750" y="2425701"/>
                <a:ext cx="84137" cy="1524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4" name="Freeform 145">
                <a:extLst>
                  <a:ext uri="{FF2B5EF4-FFF2-40B4-BE49-F238E27FC236}">
                    <a16:creationId xmlns:a16="http://schemas.microsoft.com/office/drawing/2014/main" id="{AA216F2A-1590-4F3B-9C9C-C0DF8E53FC09}"/>
                  </a:ext>
                </a:extLst>
              </p:cNvPr>
              <p:cNvSpPr>
                <a:spLocks/>
              </p:cNvSpPr>
              <p:nvPr userDrawn="1"/>
            </p:nvSpPr>
            <p:spPr bwMode="auto">
              <a:xfrm>
                <a:off x="6640513" y="1928813"/>
                <a:ext cx="19050" cy="17463"/>
              </a:xfrm>
              <a:custGeom>
                <a:avLst/>
                <a:gdLst>
                  <a:gd name="T0" fmla="*/ 12 w 12"/>
                  <a:gd name="T1" fmla="*/ 6 h 11"/>
                  <a:gd name="T2" fmla="*/ 12 w 12"/>
                  <a:gd name="T3" fmla="*/ 6 h 11"/>
                  <a:gd name="T4" fmla="*/ 11 w 12"/>
                  <a:gd name="T5" fmla="*/ 8 h 11"/>
                  <a:gd name="T6" fmla="*/ 10 w 12"/>
                  <a:gd name="T7" fmla="*/ 10 h 11"/>
                  <a:gd name="T8" fmla="*/ 8 w 12"/>
                  <a:gd name="T9" fmla="*/ 11 h 11"/>
                  <a:gd name="T10" fmla="*/ 5 w 12"/>
                  <a:gd name="T11" fmla="*/ 11 h 11"/>
                  <a:gd name="T12" fmla="*/ 5 w 12"/>
                  <a:gd name="T13" fmla="*/ 11 h 11"/>
                  <a:gd name="T14" fmla="*/ 3 w 12"/>
                  <a:gd name="T15" fmla="*/ 11 h 11"/>
                  <a:gd name="T16" fmla="*/ 1 w 12"/>
                  <a:gd name="T17" fmla="*/ 10 h 11"/>
                  <a:gd name="T18" fmla="*/ 0 w 12"/>
                  <a:gd name="T19" fmla="*/ 8 h 11"/>
                  <a:gd name="T20" fmla="*/ 0 w 12"/>
                  <a:gd name="T21" fmla="*/ 6 h 11"/>
                  <a:gd name="T22" fmla="*/ 0 w 12"/>
                  <a:gd name="T23" fmla="*/ 6 h 11"/>
                  <a:gd name="T24" fmla="*/ 0 w 12"/>
                  <a:gd name="T25" fmla="*/ 4 h 11"/>
                  <a:gd name="T26" fmla="*/ 1 w 12"/>
                  <a:gd name="T27" fmla="*/ 1 h 11"/>
                  <a:gd name="T28" fmla="*/ 3 w 12"/>
                  <a:gd name="T29" fmla="*/ 0 h 11"/>
                  <a:gd name="T30" fmla="*/ 5 w 12"/>
                  <a:gd name="T31" fmla="*/ 0 h 11"/>
                  <a:gd name="T32" fmla="*/ 5 w 12"/>
                  <a:gd name="T33" fmla="*/ 0 h 11"/>
                  <a:gd name="T34" fmla="*/ 8 w 12"/>
                  <a:gd name="T35" fmla="*/ 0 h 11"/>
                  <a:gd name="T36" fmla="*/ 10 w 12"/>
                  <a:gd name="T37" fmla="*/ 1 h 11"/>
                  <a:gd name="T38" fmla="*/ 11 w 12"/>
                  <a:gd name="T39" fmla="*/ 4 h 11"/>
                  <a:gd name="T40" fmla="*/ 12 w 12"/>
                  <a:gd name="T41" fmla="*/ 6 h 11"/>
                  <a:gd name="T42" fmla="*/ 12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6"/>
                    </a:moveTo>
                    <a:lnTo>
                      <a:pt x="12" y="6"/>
                    </a:lnTo>
                    <a:lnTo>
                      <a:pt x="11" y="8"/>
                    </a:lnTo>
                    <a:lnTo>
                      <a:pt x="10" y="10"/>
                    </a:lnTo>
                    <a:lnTo>
                      <a:pt x="8" y="11"/>
                    </a:lnTo>
                    <a:lnTo>
                      <a:pt x="5" y="11"/>
                    </a:lnTo>
                    <a:lnTo>
                      <a:pt x="5" y="11"/>
                    </a:lnTo>
                    <a:lnTo>
                      <a:pt x="3" y="11"/>
                    </a:lnTo>
                    <a:lnTo>
                      <a:pt x="1" y="10"/>
                    </a:lnTo>
                    <a:lnTo>
                      <a:pt x="0" y="8"/>
                    </a:lnTo>
                    <a:lnTo>
                      <a:pt x="0" y="6"/>
                    </a:lnTo>
                    <a:lnTo>
                      <a:pt x="0" y="6"/>
                    </a:lnTo>
                    <a:lnTo>
                      <a:pt x="0" y="4"/>
                    </a:lnTo>
                    <a:lnTo>
                      <a:pt x="1" y="1"/>
                    </a:lnTo>
                    <a:lnTo>
                      <a:pt x="3" y="0"/>
                    </a:lnTo>
                    <a:lnTo>
                      <a:pt x="5" y="0"/>
                    </a:lnTo>
                    <a:lnTo>
                      <a:pt x="5" y="0"/>
                    </a:lnTo>
                    <a:lnTo>
                      <a:pt x="8" y="0"/>
                    </a:lnTo>
                    <a:lnTo>
                      <a:pt x="10" y="1"/>
                    </a:lnTo>
                    <a:lnTo>
                      <a:pt x="11"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5" name="Freeform 146">
                <a:extLst>
                  <a:ext uri="{FF2B5EF4-FFF2-40B4-BE49-F238E27FC236}">
                    <a16:creationId xmlns:a16="http://schemas.microsoft.com/office/drawing/2014/main" id="{C88FA4B0-B15D-41AE-91CD-366C1A8F050A}"/>
                  </a:ext>
                </a:extLst>
              </p:cNvPr>
              <p:cNvSpPr>
                <a:spLocks/>
              </p:cNvSpPr>
              <p:nvPr userDrawn="1"/>
            </p:nvSpPr>
            <p:spPr bwMode="auto">
              <a:xfrm>
                <a:off x="6624638" y="2062163"/>
                <a:ext cx="17462" cy="19050"/>
              </a:xfrm>
              <a:custGeom>
                <a:avLst/>
                <a:gdLst>
                  <a:gd name="T0" fmla="*/ 11 w 11"/>
                  <a:gd name="T1" fmla="*/ 7 h 12"/>
                  <a:gd name="T2" fmla="*/ 11 w 11"/>
                  <a:gd name="T3" fmla="*/ 7 h 12"/>
                  <a:gd name="T4" fmla="*/ 11 w 11"/>
                  <a:gd name="T5" fmla="*/ 9 h 12"/>
                  <a:gd name="T6" fmla="*/ 10 w 11"/>
                  <a:gd name="T7" fmla="*/ 11 h 12"/>
                  <a:gd name="T8" fmla="*/ 7 w 11"/>
                  <a:gd name="T9" fmla="*/ 12 h 12"/>
                  <a:gd name="T10" fmla="*/ 5 w 11"/>
                  <a:gd name="T11" fmla="*/ 12 h 12"/>
                  <a:gd name="T12" fmla="*/ 5 w 11"/>
                  <a:gd name="T13" fmla="*/ 12 h 12"/>
                  <a:gd name="T14" fmla="*/ 3 w 11"/>
                  <a:gd name="T15" fmla="*/ 12 h 12"/>
                  <a:gd name="T16" fmla="*/ 1 w 11"/>
                  <a:gd name="T17" fmla="*/ 11 h 12"/>
                  <a:gd name="T18" fmla="*/ 0 w 11"/>
                  <a:gd name="T19" fmla="*/ 9 h 12"/>
                  <a:gd name="T20" fmla="*/ 0 w 11"/>
                  <a:gd name="T21" fmla="*/ 7 h 12"/>
                  <a:gd name="T22" fmla="*/ 0 w 11"/>
                  <a:gd name="T23" fmla="*/ 7 h 12"/>
                  <a:gd name="T24" fmla="*/ 0 w 11"/>
                  <a:gd name="T25" fmla="*/ 4 h 12"/>
                  <a:gd name="T26" fmla="*/ 1 w 11"/>
                  <a:gd name="T27" fmla="*/ 2 h 12"/>
                  <a:gd name="T28" fmla="*/ 3 w 11"/>
                  <a:gd name="T29" fmla="*/ 1 h 12"/>
                  <a:gd name="T30" fmla="*/ 5 w 11"/>
                  <a:gd name="T31" fmla="*/ 0 h 12"/>
                  <a:gd name="T32" fmla="*/ 5 w 11"/>
                  <a:gd name="T33" fmla="*/ 0 h 12"/>
                  <a:gd name="T34" fmla="*/ 7 w 11"/>
                  <a:gd name="T35" fmla="*/ 1 h 12"/>
                  <a:gd name="T36" fmla="*/ 10 w 11"/>
                  <a:gd name="T37" fmla="*/ 2 h 12"/>
                  <a:gd name="T38" fmla="*/ 11 w 11"/>
                  <a:gd name="T39" fmla="*/ 4 h 12"/>
                  <a:gd name="T40" fmla="*/ 11 w 11"/>
                  <a:gd name="T41" fmla="*/ 7 h 12"/>
                  <a:gd name="T42" fmla="*/ 11 w 11"/>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2">
                    <a:moveTo>
                      <a:pt x="11" y="7"/>
                    </a:moveTo>
                    <a:lnTo>
                      <a:pt x="11" y="7"/>
                    </a:lnTo>
                    <a:lnTo>
                      <a:pt x="11" y="9"/>
                    </a:lnTo>
                    <a:lnTo>
                      <a:pt x="10" y="11"/>
                    </a:lnTo>
                    <a:lnTo>
                      <a:pt x="7" y="12"/>
                    </a:lnTo>
                    <a:lnTo>
                      <a:pt x="5" y="12"/>
                    </a:lnTo>
                    <a:lnTo>
                      <a:pt x="5" y="12"/>
                    </a:lnTo>
                    <a:lnTo>
                      <a:pt x="3" y="12"/>
                    </a:lnTo>
                    <a:lnTo>
                      <a:pt x="1" y="11"/>
                    </a:lnTo>
                    <a:lnTo>
                      <a:pt x="0" y="9"/>
                    </a:lnTo>
                    <a:lnTo>
                      <a:pt x="0" y="7"/>
                    </a:lnTo>
                    <a:lnTo>
                      <a:pt x="0" y="7"/>
                    </a:lnTo>
                    <a:lnTo>
                      <a:pt x="0" y="4"/>
                    </a:lnTo>
                    <a:lnTo>
                      <a:pt x="1" y="2"/>
                    </a:lnTo>
                    <a:lnTo>
                      <a:pt x="3" y="1"/>
                    </a:lnTo>
                    <a:lnTo>
                      <a:pt x="5" y="0"/>
                    </a:lnTo>
                    <a:lnTo>
                      <a:pt x="5" y="0"/>
                    </a:lnTo>
                    <a:lnTo>
                      <a:pt x="7" y="1"/>
                    </a:lnTo>
                    <a:lnTo>
                      <a:pt x="10" y="2"/>
                    </a:lnTo>
                    <a:lnTo>
                      <a:pt x="11" y="4"/>
                    </a:lnTo>
                    <a:lnTo>
                      <a:pt x="11" y="7"/>
                    </a:lnTo>
                    <a:lnTo>
                      <a:pt x="11"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6" name="Freeform 147">
                <a:extLst>
                  <a:ext uri="{FF2B5EF4-FFF2-40B4-BE49-F238E27FC236}">
                    <a16:creationId xmlns:a16="http://schemas.microsoft.com/office/drawing/2014/main" id="{A8B5DA0E-0BD0-4191-B328-58605786A9E0}"/>
                  </a:ext>
                </a:extLst>
              </p:cNvPr>
              <p:cNvSpPr>
                <a:spLocks/>
              </p:cNvSpPr>
              <p:nvPr userDrawn="1"/>
            </p:nvSpPr>
            <p:spPr bwMode="auto">
              <a:xfrm>
                <a:off x="6530975" y="2095501"/>
                <a:ext cx="19050" cy="17463"/>
              </a:xfrm>
              <a:custGeom>
                <a:avLst/>
                <a:gdLst>
                  <a:gd name="T0" fmla="*/ 12 w 12"/>
                  <a:gd name="T1" fmla="*/ 6 h 11"/>
                  <a:gd name="T2" fmla="*/ 12 w 12"/>
                  <a:gd name="T3" fmla="*/ 6 h 11"/>
                  <a:gd name="T4" fmla="*/ 12 w 12"/>
                  <a:gd name="T5" fmla="*/ 8 h 11"/>
                  <a:gd name="T6" fmla="*/ 10 w 12"/>
                  <a:gd name="T7" fmla="*/ 10 h 11"/>
                  <a:gd name="T8" fmla="*/ 9 w 12"/>
                  <a:gd name="T9" fmla="*/ 11 h 11"/>
                  <a:gd name="T10" fmla="*/ 7 w 12"/>
                  <a:gd name="T11" fmla="*/ 11 h 11"/>
                  <a:gd name="T12" fmla="*/ 7 w 12"/>
                  <a:gd name="T13" fmla="*/ 11 h 11"/>
                  <a:gd name="T14" fmla="*/ 4 w 12"/>
                  <a:gd name="T15" fmla="*/ 11 h 11"/>
                  <a:gd name="T16" fmla="*/ 2 w 12"/>
                  <a:gd name="T17" fmla="*/ 10 h 11"/>
                  <a:gd name="T18" fmla="*/ 1 w 12"/>
                  <a:gd name="T19" fmla="*/ 8 h 11"/>
                  <a:gd name="T20" fmla="*/ 0 w 12"/>
                  <a:gd name="T21" fmla="*/ 6 h 11"/>
                  <a:gd name="T22" fmla="*/ 0 w 12"/>
                  <a:gd name="T23" fmla="*/ 6 h 11"/>
                  <a:gd name="T24" fmla="*/ 1 w 12"/>
                  <a:gd name="T25" fmla="*/ 4 h 11"/>
                  <a:gd name="T26" fmla="*/ 2 w 12"/>
                  <a:gd name="T27" fmla="*/ 1 h 11"/>
                  <a:gd name="T28" fmla="*/ 4 w 12"/>
                  <a:gd name="T29" fmla="*/ 0 h 11"/>
                  <a:gd name="T30" fmla="*/ 7 w 12"/>
                  <a:gd name="T31" fmla="*/ 0 h 11"/>
                  <a:gd name="T32" fmla="*/ 7 w 12"/>
                  <a:gd name="T33" fmla="*/ 0 h 11"/>
                  <a:gd name="T34" fmla="*/ 9 w 12"/>
                  <a:gd name="T35" fmla="*/ 0 h 11"/>
                  <a:gd name="T36" fmla="*/ 10 w 12"/>
                  <a:gd name="T37" fmla="*/ 1 h 11"/>
                  <a:gd name="T38" fmla="*/ 12 w 12"/>
                  <a:gd name="T39" fmla="*/ 4 h 11"/>
                  <a:gd name="T40" fmla="*/ 12 w 12"/>
                  <a:gd name="T41" fmla="*/ 6 h 11"/>
                  <a:gd name="T42" fmla="*/ 12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6"/>
                    </a:moveTo>
                    <a:lnTo>
                      <a:pt x="12" y="6"/>
                    </a:lnTo>
                    <a:lnTo>
                      <a:pt x="12" y="8"/>
                    </a:lnTo>
                    <a:lnTo>
                      <a:pt x="10" y="10"/>
                    </a:lnTo>
                    <a:lnTo>
                      <a:pt x="9" y="11"/>
                    </a:lnTo>
                    <a:lnTo>
                      <a:pt x="7" y="11"/>
                    </a:lnTo>
                    <a:lnTo>
                      <a:pt x="7" y="11"/>
                    </a:lnTo>
                    <a:lnTo>
                      <a:pt x="4" y="11"/>
                    </a:lnTo>
                    <a:lnTo>
                      <a:pt x="2" y="10"/>
                    </a:lnTo>
                    <a:lnTo>
                      <a:pt x="1" y="8"/>
                    </a:lnTo>
                    <a:lnTo>
                      <a:pt x="0" y="6"/>
                    </a:lnTo>
                    <a:lnTo>
                      <a:pt x="0" y="6"/>
                    </a:lnTo>
                    <a:lnTo>
                      <a:pt x="1" y="4"/>
                    </a:lnTo>
                    <a:lnTo>
                      <a:pt x="2" y="1"/>
                    </a:lnTo>
                    <a:lnTo>
                      <a:pt x="4" y="0"/>
                    </a:lnTo>
                    <a:lnTo>
                      <a:pt x="7" y="0"/>
                    </a:lnTo>
                    <a:lnTo>
                      <a:pt x="7" y="0"/>
                    </a:lnTo>
                    <a:lnTo>
                      <a:pt x="9" y="0"/>
                    </a:lnTo>
                    <a:lnTo>
                      <a:pt x="10" y="1"/>
                    </a:lnTo>
                    <a:lnTo>
                      <a:pt x="12"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7" name="Freeform 149">
                <a:extLst>
                  <a:ext uri="{FF2B5EF4-FFF2-40B4-BE49-F238E27FC236}">
                    <a16:creationId xmlns:a16="http://schemas.microsoft.com/office/drawing/2014/main" id="{F5FE80BF-627C-423D-B700-37C5E5516D41}"/>
                  </a:ext>
                </a:extLst>
              </p:cNvPr>
              <p:cNvSpPr>
                <a:spLocks/>
              </p:cNvSpPr>
              <p:nvPr userDrawn="1"/>
            </p:nvSpPr>
            <p:spPr bwMode="auto">
              <a:xfrm>
                <a:off x="6481763" y="2273301"/>
                <a:ext cx="20637" cy="19050"/>
              </a:xfrm>
              <a:custGeom>
                <a:avLst/>
                <a:gdLst>
                  <a:gd name="T0" fmla="*/ 13 w 13"/>
                  <a:gd name="T1" fmla="*/ 7 h 12"/>
                  <a:gd name="T2" fmla="*/ 13 w 13"/>
                  <a:gd name="T3" fmla="*/ 7 h 12"/>
                  <a:gd name="T4" fmla="*/ 12 w 13"/>
                  <a:gd name="T5" fmla="*/ 9 h 12"/>
                  <a:gd name="T6" fmla="*/ 10 w 13"/>
                  <a:gd name="T7" fmla="*/ 10 h 12"/>
                  <a:gd name="T8" fmla="*/ 8 w 13"/>
                  <a:gd name="T9" fmla="*/ 11 h 12"/>
                  <a:gd name="T10" fmla="*/ 6 w 13"/>
                  <a:gd name="T11" fmla="*/ 12 h 12"/>
                  <a:gd name="T12" fmla="*/ 6 w 13"/>
                  <a:gd name="T13" fmla="*/ 12 h 12"/>
                  <a:gd name="T14" fmla="*/ 4 w 13"/>
                  <a:gd name="T15" fmla="*/ 11 h 12"/>
                  <a:gd name="T16" fmla="*/ 1 w 13"/>
                  <a:gd name="T17" fmla="*/ 10 h 12"/>
                  <a:gd name="T18" fmla="*/ 0 w 13"/>
                  <a:gd name="T19" fmla="*/ 9 h 12"/>
                  <a:gd name="T20" fmla="*/ 0 w 13"/>
                  <a:gd name="T21" fmla="*/ 7 h 12"/>
                  <a:gd name="T22" fmla="*/ 0 w 13"/>
                  <a:gd name="T23" fmla="*/ 7 h 12"/>
                  <a:gd name="T24" fmla="*/ 0 w 13"/>
                  <a:gd name="T25" fmla="*/ 3 h 12"/>
                  <a:gd name="T26" fmla="*/ 1 w 13"/>
                  <a:gd name="T27" fmla="*/ 2 h 12"/>
                  <a:gd name="T28" fmla="*/ 4 w 13"/>
                  <a:gd name="T29" fmla="*/ 1 h 12"/>
                  <a:gd name="T30" fmla="*/ 6 w 13"/>
                  <a:gd name="T31" fmla="*/ 0 h 12"/>
                  <a:gd name="T32" fmla="*/ 6 w 13"/>
                  <a:gd name="T33" fmla="*/ 0 h 12"/>
                  <a:gd name="T34" fmla="*/ 8 w 13"/>
                  <a:gd name="T35" fmla="*/ 1 h 12"/>
                  <a:gd name="T36" fmla="*/ 10 w 13"/>
                  <a:gd name="T37" fmla="*/ 2 h 12"/>
                  <a:gd name="T38" fmla="*/ 12 w 13"/>
                  <a:gd name="T39" fmla="*/ 3 h 12"/>
                  <a:gd name="T40" fmla="*/ 13 w 13"/>
                  <a:gd name="T41" fmla="*/ 7 h 12"/>
                  <a:gd name="T42" fmla="*/ 13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13" y="7"/>
                    </a:moveTo>
                    <a:lnTo>
                      <a:pt x="13" y="7"/>
                    </a:lnTo>
                    <a:lnTo>
                      <a:pt x="12" y="9"/>
                    </a:lnTo>
                    <a:lnTo>
                      <a:pt x="10" y="10"/>
                    </a:lnTo>
                    <a:lnTo>
                      <a:pt x="8" y="11"/>
                    </a:lnTo>
                    <a:lnTo>
                      <a:pt x="6" y="12"/>
                    </a:lnTo>
                    <a:lnTo>
                      <a:pt x="6" y="12"/>
                    </a:lnTo>
                    <a:lnTo>
                      <a:pt x="4" y="11"/>
                    </a:lnTo>
                    <a:lnTo>
                      <a:pt x="1" y="10"/>
                    </a:lnTo>
                    <a:lnTo>
                      <a:pt x="0" y="9"/>
                    </a:lnTo>
                    <a:lnTo>
                      <a:pt x="0" y="7"/>
                    </a:lnTo>
                    <a:lnTo>
                      <a:pt x="0" y="7"/>
                    </a:lnTo>
                    <a:lnTo>
                      <a:pt x="0" y="3"/>
                    </a:lnTo>
                    <a:lnTo>
                      <a:pt x="1" y="2"/>
                    </a:lnTo>
                    <a:lnTo>
                      <a:pt x="4" y="1"/>
                    </a:lnTo>
                    <a:lnTo>
                      <a:pt x="6" y="0"/>
                    </a:lnTo>
                    <a:lnTo>
                      <a:pt x="6" y="0"/>
                    </a:lnTo>
                    <a:lnTo>
                      <a:pt x="8" y="1"/>
                    </a:lnTo>
                    <a:lnTo>
                      <a:pt x="10" y="2"/>
                    </a:lnTo>
                    <a:lnTo>
                      <a:pt x="12" y="3"/>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8" name="Freeform 150">
                <a:extLst>
                  <a:ext uri="{FF2B5EF4-FFF2-40B4-BE49-F238E27FC236}">
                    <a16:creationId xmlns:a16="http://schemas.microsoft.com/office/drawing/2014/main" id="{4438D180-D9C2-4E28-BA10-DEBB90FA181C}"/>
                  </a:ext>
                </a:extLst>
              </p:cNvPr>
              <p:cNvSpPr>
                <a:spLocks/>
              </p:cNvSpPr>
              <p:nvPr userDrawn="1"/>
            </p:nvSpPr>
            <p:spPr bwMode="auto">
              <a:xfrm>
                <a:off x="6569075" y="2297113"/>
                <a:ext cx="19050" cy="19050"/>
              </a:xfrm>
              <a:custGeom>
                <a:avLst/>
                <a:gdLst>
                  <a:gd name="T0" fmla="*/ 12 w 12"/>
                  <a:gd name="T1" fmla="*/ 5 h 12"/>
                  <a:gd name="T2" fmla="*/ 12 w 12"/>
                  <a:gd name="T3" fmla="*/ 5 h 12"/>
                  <a:gd name="T4" fmla="*/ 11 w 12"/>
                  <a:gd name="T5" fmla="*/ 9 h 12"/>
                  <a:gd name="T6" fmla="*/ 10 w 12"/>
                  <a:gd name="T7" fmla="*/ 10 h 12"/>
                  <a:gd name="T8" fmla="*/ 7 w 12"/>
                  <a:gd name="T9" fmla="*/ 11 h 12"/>
                  <a:gd name="T10" fmla="*/ 5 w 12"/>
                  <a:gd name="T11" fmla="*/ 12 h 12"/>
                  <a:gd name="T12" fmla="*/ 5 w 12"/>
                  <a:gd name="T13" fmla="*/ 12 h 12"/>
                  <a:gd name="T14" fmla="*/ 3 w 12"/>
                  <a:gd name="T15" fmla="*/ 11 h 12"/>
                  <a:gd name="T16" fmla="*/ 2 w 12"/>
                  <a:gd name="T17" fmla="*/ 10 h 12"/>
                  <a:gd name="T18" fmla="*/ 0 w 12"/>
                  <a:gd name="T19" fmla="*/ 9 h 12"/>
                  <a:gd name="T20" fmla="*/ 0 w 12"/>
                  <a:gd name="T21" fmla="*/ 5 h 12"/>
                  <a:gd name="T22" fmla="*/ 0 w 12"/>
                  <a:gd name="T23" fmla="*/ 5 h 12"/>
                  <a:gd name="T24" fmla="*/ 0 w 12"/>
                  <a:gd name="T25" fmla="*/ 3 h 12"/>
                  <a:gd name="T26" fmla="*/ 2 w 12"/>
                  <a:gd name="T27" fmla="*/ 2 h 12"/>
                  <a:gd name="T28" fmla="*/ 3 w 12"/>
                  <a:gd name="T29" fmla="*/ 1 h 12"/>
                  <a:gd name="T30" fmla="*/ 5 w 12"/>
                  <a:gd name="T31" fmla="*/ 0 h 12"/>
                  <a:gd name="T32" fmla="*/ 5 w 12"/>
                  <a:gd name="T33" fmla="*/ 0 h 12"/>
                  <a:gd name="T34" fmla="*/ 7 w 12"/>
                  <a:gd name="T35" fmla="*/ 1 h 12"/>
                  <a:gd name="T36" fmla="*/ 10 w 12"/>
                  <a:gd name="T37" fmla="*/ 2 h 12"/>
                  <a:gd name="T38" fmla="*/ 11 w 12"/>
                  <a:gd name="T39" fmla="*/ 3 h 12"/>
                  <a:gd name="T40" fmla="*/ 12 w 12"/>
                  <a:gd name="T41" fmla="*/ 5 h 12"/>
                  <a:gd name="T42" fmla="*/ 12 w 12"/>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12" y="5"/>
                    </a:moveTo>
                    <a:lnTo>
                      <a:pt x="12" y="5"/>
                    </a:lnTo>
                    <a:lnTo>
                      <a:pt x="11" y="9"/>
                    </a:lnTo>
                    <a:lnTo>
                      <a:pt x="10" y="10"/>
                    </a:lnTo>
                    <a:lnTo>
                      <a:pt x="7" y="11"/>
                    </a:lnTo>
                    <a:lnTo>
                      <a:pt x="5" y="12"/>
                    </a:lnTo>
                    <a:lnTo>
                      <a:pt x="5" y="12"/>
                    </a:lnTo>
                    <a:lnTo>
                      <a:pt x="3" y="11"/>
                    </a:lnTo>
                    <a:lnTo>
                      <a:pt x="2" y="10"/>
                    </a:lnTo>
                    <a:lnTo>
                      <a:pt x="0" y="9"/>
                    </a:lnTo>
                    <a:lnTo>
                      <a:pt x="0" y="5"/>
                    </a:lnTo>
                    <a:lnTo>
                      <a:pt x="0" y="5"/>
                    </a:lnTo>
                    <a:lnTo>
                      <a:pt x="0" y="3"/>
                    </a:lnTo>
                    <a:lnTo>
                      <a:pt x="2" y="2"/>
                    </a:lnTo>
                    <a:lnTo>
                      <a:pt x="3" y="1"/>
                    </a:lnTo>
                    <a:lnTo>
                      <a:pt x="5" y="0"/>
                    </a:lnTo>
                    <a:lnTo>
                      <a:pt x="5" y="0"/>
                    </a:lnTo>
                    <a:lnTo>
                      <a:pt x="7" y="1"/>
                    </a:lnTo>
                    <a:lnTo>
                      <a:pt x="10" y="2"/>
                    </a:lnTo>
                    <a:lnTo>
                      <a:pt x="11" y="3"/>
                    </a:lnTo>
                    <a:lnTo>
                      <a:pt x="12" y="5"/>
                    </a:lnTo>
                    <a:lnTo>
                      <a:pt x="12"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9" name="Freeform 151">
                <a:extLst>
                  <a:ext uri="{FF2B5EF4-FFF2-40B4-BE49-F238E27FC236}">
                    <a16:creationId xmlns:a16="http://schemas.microsoft.com/office/drawing/2014/main" id="{084156CF-72B4-4BAB-8CF6-30D1EDFE8B14}"/>
                  </a:ext>
                </a:extLst>
              </p:cNvPr>
              <p:cNvSpPr>
                <a:spLocks/>
              </p:cNvSpPr>
              <p:nvPr userDrawn="1"/>
            </p:nvSpPr>
            <p:spPr bwMode="auto">
              <a:xfrm>
                <a:off x="6586538" y="2401888"/>
                <a:ext cx="19050" cy="19050"/>
              </a:xfrm>
              <a:custGeom>
                <a:avLst/>
                <a:gdLst>
                  <a:gd name="T0" fmla="*/ 12 w 12"/>
                  <a:gd name="T1" fmla="*/ 6 h 12"/>
                  <a:gd name="T2" fmla="*/ 12 w 12"/>
                  <a:gd name="T3" fmla="*/ 6 h 12"/>
                  <a:gd name="T4" fmla="*/ 11 w 12"/>
                  <a:gd name="T5" fmla="*/ 8 h 12"/>
                  <a:gd name="T6" fmla="*/ 10 w 12"/>
                  <a:gd name="T7" fmla="*/ 10 h 12"/>
                  <a:gd name="T8" fmla="*/ 9 w 12"/>
                  <a:gd name="T9" fmla="*/ 12 h 12"/>
                  <a:gd name="T10" fmla="*/ 7 w 12"/>
                  <a:gd name="T11" fmla="*/ 12 h 12"/>
                  <a:gd name="T12" fmla="*/ 7 w 12"/>
                  <a:gd name="T13" fmla="*/ 12 h 12"/>
                  <a:gd name="T14" fmla="*/ 3 w 12"/>
                  <a:gd name="T15" fmla="*/ 12 h 12"/>
                  <a:gd name="T16" fmla="*/ 2 w 12"/>
                  <a:gd name="T17" fmla="*/ 10 h 12"/>
                  <a:gd name="T18" fmla="*/ 1 w 12"/>
                  <a:gd name="T19" fmla="*/ 8 h 12"/>
                  <a:gd name="T20" fmla="*/ 0 w 12"/>
                  <a:gd name="T21" fmla="*/ 6 h 12"/>
                  <a:gd name="T22" fmla="*/ 0 w 12"/>
                  <a:gd name="T23" fmla="*/ 6 h 12"/>
                  <a:gd name="T24" fmla="*/ 1 w 12"/>
                  <a:gd name="T25" fmla="*/ 4 h 12"/>
                  <a:gd name="T26" fmla="*/ 2 w 12"/>
                  <a:gd name="T27" fmla="*/ 1 h 12"/>
                  <a:gd name="T28" fmla="*/ 3 w 12"/>
                  <a:gd name="T29" fmla="*/ 0 h 12"/>
                  <a:gd name="T30" fmla="*/ 7 w 12"/>
                  <a:gd name="T31" fmla="*/ 0 h 12"/>
                  <a:gd name="T32" fmla="*/ 7 w 12"/>
                  <a:gd name="T33" fmla="*/ 0 h 12"/>
                  <a:gd name="T34" fmla="*/ 9 w 12"/>
                  <a:gd name="T35" fmla="*/ 0 h 12"/>
                  <a:gd name="T36" fmla="*/ 10 w 12"/>
                  <a:gd name="T37" fmla="*/ 1 h 12"/>
                  <a:gd name="T38" fmla="*/ 11 w 12"/>
                  <a:gd name="T39" fmla="*/ 4 h 12"/>
                  <a:gd name="T40" fmla="*/ 12 w 12"/>
                  <a:gd name="T41" fmla="*/ 6 h 12"/>
                  <a:gd name="T42" fmla="*/ 12 w 12"/>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12" y="6"/>
                    </a:moveTo>
                    <a:lnTo>
                      <a:pt x="12" y="6"/>
                    </a:lnTo>
                    <a:lnTo>
                      <a:pt x="11" y="8"/>
                    </a:lnTo>
                    <a:lnTo>
                      <a:pt x="10" y="10"/>
                    </a:lnTo>
                    <a:lnTo>
                      <a:pt x="9" y="12"/>
                    </a:lnTo>
                    <a:lnTo>
                      <a:pt x="7" y="12"/>
                    </a:lnTo>
                    <a:lnTo>
                      <a:pt x="7" y="12"/>
                    </a:lnTo>
                    <a:lnTo>
                      <a:pt x="3" y="12"/>
                    </a:lnTo>
                    <a:lnTo>
                      <a:pt x="2" y="10"/>
                    </a:lnTo>
                    <a:lnTo>
                      <a:pt x="1" y="8"/>
                    </a:lnTo>
                    <a:lnTo>
                      <a:pt x="0" y="6"/>
                    </a:lnTo>
                    <a:lnTo>
                      <a:pt x="0" y="6"/>
                    </a:lnTo>
                    <a:lnTo>
                      <a:pt x="1" y="4"/>
                    </a:lnTo>
                    <a:lnTo>
                      <a:pt x="2" y="1"/>
                    </a:lnTo>
                    <a:lnTo>
                      <a:pt x="3" y="0"/>
                    </a:lnTo>
                    <a:lnTo>
                      <a:pt x="7" y="0"/>
                    </a:lnTo>
                    <a:lnTo>
                      <a:pt x="7" y="0"/>
                    </a:lnTo>
                    <a:lnTo>
                      <a:pt x="9" y="0"/>
                    </a:lnTo>
                    <a:lnTo>
                      <a:pt x="10" y="1"/>
                    </a:lnTo>
                    <a:lnTo>
                      <a:pt x="11"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0" name="Freeform 152">
                <a:extLst>
                  <a:ext uri="{FF2B5EF4-FFF2-40B4-BE49-F238E27FC236}">
                    <a16:creationId xmlns:a16="http://schemas.microsoft.com/office/drawing/2014/main" id="{DF1EECA2-0231-476F-978D-92E30AB7DA11}"/>
                  </a:ext>
                </a:extLst>
              </p:cNvPr>
              <p:cNvSpPr>
                <a:spLocks/>
              </p:cNvSpPr>
              <p:nvPr userDrawn="1"/>
            </p:nvSpPr>
            <p:spPr bwMode="auto">
              <a:xfrm>
                <a:off x="6577013" y="2495551"/>
                <a:ext cx="20637" cy="19050"/>
              </a:xfrm>
              <a:custGeom>
                <a:avLst/>
                <a:gdLst>
                  <a:gd name="T0" fmla="*/ 13 w 13"/>
                  <a:gd name="T1" fmla="*/ 7 h 12"/>
                  <a:gd name="T2" fmla="*/ 13 w 13"/>
                  <a:gd name="T3" fmla="*/ 7 h 12"/>
                  <a:gd name="T4" fmla="*/ 11 w 13"/>
                  <a:gd name="T5" fmla="*/ 9 h 12"/>
                  <a:gd name="T6" fmla="*/ 10 w 13"/>
                  <a:gd name="T7" fmla="*/ 10 h 12"/>
                  <a:gd name="T8" fmla="*/ 8 w 13"/>
                  <a:gd name="T9" fmla="*/ 11 h 12"/>
                  <a:gd name="T10" fmla="*/ 6 w 13"/>
                  <a:gd name="T11" fmla="*/ 12 h 12"/>
                  <a:gd name="T12" fmla="*/ 6 w 13"/>
                  <a:gd name="T13" fmla="*/ 12 h 12"/>
                  <a:gd name="T14" fmla="*/ 4 w 13"/>
                  <a:gd name="T15" fmla="*/ 11 h 12"/>
                  <a:gd name="T16" fmla="*/ 1 w 13"/>
                  <a:gd name="T17" fmla="*/ 10 h 12"/>
                  <a:gd name="T18" fmla="*/ 0 w 13"/>
                  <a:gd name="T19" fmla="*/ 9 h 12"/>
                  <a:gd name="T20" fmla="*/ 0 w 13"/>
                  <a:gd name="T21" fmla="*/ 7 h 12"/>
                  <a:gd name="T22" fmla="*/ 0 w 13"/>
                  <a:gd name="T23" fmla="*/ 7 h 12"/>
                  <a:gd name="T24" fmla="*/ 0 w 13"/>
                  <a:gd name="T25" fmla="*/ 3 h 12"/>
                  <a:gd name="T26" fmla="*/ 1 w 13"/>
                  <a:gd name="T27" fmla="*/ 2 h 12"/>
                  <a:gd name="T28" fmla="*/ 4 w 13"/>
                  <a:gd name="T29" fmla="*/ 1 h 12"/>
                  <a:gd name="T30" fmla="*/ 6 w 13"/>
                  <a:gd name="T31" fmla="*/ 0 h 12"/>
                  <a:gd name="T32" fmla="*/ 6 w 13"/>
                  <a:gd name="T33" fmla="*/ 0 h 12"/>
                  <a:gd name="T34" fmla="*/ 8 w 13"/>
                  <a:gd name="T35" fmla="*/ 1 h 12"/>
                  <a:gd name="T36" fmla="*/ 10 w 13"/>
                  <a:gd name="T37" fmla="*/ 2 h 12"/>
                  <a:gd name="T38" fmla="*/ 11 w 13"/>
                  <a:gd name="T39" fmla="*/ 3 h 12"/>
                  <a:gd name="T40" fmla="*/ 13 w 13"/>
                  <a:gd name="T41" fmla="*/ 7 h 12"/>
                  <a:gd name="T42" fmla="*/ 13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13" y="7"/>
                    </a:moveTo>
                    <a:lnTo>
                      <a:pt x="13" y="7"/>
                    </a:lnTo>
                    <a:lnTo>
                      <a:pt x="11" y="9"/>
                    </a:lnTo>
                    <a:lnTo>
                      <a:pt x="10" y="10"/>
                    </a:lnTo>
                    <a:lnTo>
                      <a:pt x="8" y="11"/>
                    </a:lnTo>
                    <a:lnTo>
                      <a:pt x="6" y="12"/>
                    </a:lnTo>
                    <a:lnTo>
                      <a:pt x="6" y="12"/>
                    </a:lnTo>
                    <a:lnTo>
                      <a:pt x="4" y="11"/>
                    </a:lnTo>
                    <a:lnTo>
                      <a:pt x="1" y="10"/>
                    </a:lnTo>
                    <a:lnTo>
                      <a:pt x="0" y="9"/>
                    </a:lnTo>
                    <a:lnTo>
                      <a:pt x="0" y="7"/>
                    </a:lnTo>
                    <a:lnTo>
                      <a:pt x="0" y="7"/>
                    </a:lnTo>
                    <a:lnTo>
                      <a:pt x="0" y="3"/>
                    </a:lnTo>
                    <a:lnTo>
                      <a:pt x="1" y="2"/>
                    </a:lnTo>
                    <a:lnTo>
                      <a:pt x="4" y="1"/>
                    </a:lnTo>
                    <a:lnTo>
                      <a:pt x="6" y="0"/>
                    </a:lnTo>
                    <a:lnTo>
                      <a:pt x="6" y="0"/>
                    </a:lnTo>
                    <a:lnTo>
                      <a:pt x="8" y="1"/>
                    </a:lnTo>
                    <a:lnTo>
                      <a:pt x="10" y="2"/>
                    </a:lnTo>
                    <a:lnTo>
                      <a:pt x="11" y="3"/>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1" name="Freeform 153">
                <a:extLst>
                  <a:ext uri="{FF2B5EF4-FFF2-40B4-BE49-F238E27FC236}">
                    <a16:creationId xmlns:a16="http://schemas.microsoft.com/office/drawing/2014/main" id="{217AADC7-09C6-44B0-9029-0A075E2ED2D4}"/>
                  </a:ext>
                </a:extLst>
              </p:cNvPr>
              <p:cNvSpPr>
                <a:spLocks/>
              </p:cNvSpPr>
              <p:nvPr userDrawn="1"/>
            </p:nvSpPr>
            <p:spPr bwMode="auto">
              <a:xfrm>
                <a:off x="6757988" y="2508251"/>
                <a:ext cx="20637" cy="19050"/>
              </a:xfrm>
              <a:custGeom>
                <a:avLst/>
                <a:gdLst>
                  <a:gd name="T0" fmla="*/ 0 w 13"/>
                  <a:gd name="T1" fmla="*/ 6 h 12"/>
                  <a:gd name="T2" fmla="*/ 0 w 13"/>
                  <a:gd name="T3" fmla="*/ 6 h 12"/>
                  <a:gd name="T4" fmla="*/ 1 w 13"/>
                  <a:gd name="T5" fmla="*/ 9 h 12"/>
                  <a:gd name="T6" fmla="*/ 2 w 13"/>
                  <a:gd name="T7" fmla="*/ 10 h 12"/>
                  <a:gd name="T8" fmla="*/ 4 w 13"/>
                  <a:gd name="T9" fmla="*/ 11 h 12"/>
                  <a:gd name="T10" fmla="*/ 7 w 13"/>
                  <a:gd name="T11" fmla="*/ 12 h 12"/>
                  <a:gd name="T12" fmla="*/ 7 w 13"/>
                  <a:gd name="T13" fmla="*/ 12 h 12"/>
                  <a:gd name="T14" fmla="*/ 9 w 13"/>
                  <a:gd name="T15" fmla="*/ 11 h 12"/>
                  <a:gd name="T16" fmla="*/ 10 w 13"/>
                  <a:gd name="T17" fmla="*/ 10 h 12"/>
                  <a:gd name="T18" fmla="*/ 13 w 13"/>
                  <a:gd name="T19" fmla="*/ 9 h 12"/>
                  <a:gd name="T20" fmla="*/ 13 w 13"/>
                  <a:gd name="T21" fmla="*/ 6 h 12"/>
                  <a:gd name="T22" fmla="*/ 13 w 13"/>
                  <a:gd name="T23" fmla="*/ 6 h 12"/>
                  <a:gd name="T24" fmla="*/ 13 w 13"/>
                  <a:gd name="T25" fmla="*/ 3 h 12"/>
                  <a:gd name="T26" fmla="*/ 10 w 13"/>
                  <a:gd name="T27" fmla="*/ 2 h 12"/>
                  <a:gd name="T28" fmla="*/ 9 w 13"/>
                  <a:gd name="T29" fmla="*/ 1 h 12"/>
                  <a:gd name="T30" fmla="*/ 7 w 13"/>
                  <a:gd name="T31" fmla="*/ 0 h 12"/>
                  <a:gd name="T32" fmla="*/ 7 w 13"/>
                  <a:gd name="T33" fmla="*/ 0 h 12"/>
                  <a:gd name="T34" fmla="*/ 4 w 13"/>
                  <a:gd name="T35" fmla="*/ 1 h 12"/>
                  <a:gd name="T36" fmla="*/ 2 w 13"/>
                  <a:gd name="T37" fmla="*/ 2 h 12"/>
                  <a:gd name="T38" fmla="*/ 1 w 13"/>
                  <a:gd name="T39" fmla="*/ 3 h 12"/>
                  <a:gd name="T40" fmla="*/ 0 w 13"/>
                  <a:gd name="T41" fmla="*/ 6 h 12"/>
                  <a:gd name="T42" fmla="*/ 0 w 13"/>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6"/>
                    </a:moveTo>
                    <a:lnTo>
                      <a:pt x="0" y="6"/>
                    </a:lnTo>
                    <a:lnTo>
                      <a:pt x="1" y="9"/>
                    </a:lnTo>
                    <a:lnTo>
                      <a:pt x="2" y="10"/>
                    </a:lnTo>
                    <a:lnTo>
                      <a:pt x="4" y="11"/>
                    </a:lnTo>
                    <a:lnTo>
                      <a:pt x="7" y="12"/>
                    </a:lnTo>
                    <a:lnTo>
                      <a:pt x="7" y="12"/>
                    </a:lnTo>
                    <a:lnTo>
                      <a:pt x="9" y="11"/>
                    </a:lnTo>
                    <a:lnTo>
                      <a:pt x="10" y="10"/>
                    </a:lnTo>
                    <a:lnTo>
                      <a:pt x="13" y="9"/>
                    </a:lnTo>
                    <a:lnTo>
                      <a:pt x="13" y="6"/>
                    </a:lnTo>
                    <a:lnTo>
                      <a:pt x="13" y="6"/>
                    </a:lnTo>
                    <a:lnTo>
                      <a:pt x="13" y="3"/>
                    </a:lnTo>
                    <a:lnTo>
                      <a:pt x="10" y="2"/>
                    </a:lnTo>
                    <a:lnTo>
                      <a:pt x="9" y="1"/>
                    </a:lnTo>
                    <a:lnTo>
                      <a:pt x="7" y="0"/>
                    </a:lnTo>
                    <a:lnTo>
                      <a:pt x="7" y="0"/>
                    </a:lnTo>
                    <a:lnTo>
                      <a:pt x="4" y="1"/>
                    </a:lnTo>
                    <a:lnTo>
                      <a:pt x="2" y="2"/>
                    </a:lnTo>
                    <a:lnTo>
                      <a:pt x="1"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2" name="Freeform 154">
                <a:extLst>
                  <a:ext uri="{FF2B5EF4-FFF2-40B4-BE49-F238E27FC236}">
                    <a16:creationId xmlns:a16="http://schemas.microsoft.com/office/drawing/2014/main" id="{718C5BEE-3EB5-4623-B9A0-ED628786A76C}"/>
                  </a:ext>
                </a:extLst>
              </p:cNvPr>
              <p:cNvSpPr>
                <a:spLocks/>
              </p:cNvSpPr>
              <p:nvPr userDrawn="1"/>
            </p:nvSpPr>
            <p:spPr bwMode="auto">
              <a:xfrm>
                <a:off x="6619875" y="2576513"/>
                <a:ext cx="20637" cy="19050"/>
              </a:xfrm>
              <a:custGeom>
                <a:avLst/>
                <a:gdLst>
                  <a:gd name="T0" fmla="*/ 0 w 13"/>
                  <a:gd name="T1" fmla="*/ 5 h 12"/>
                  <a:gd name="T2" fmla="*/ 0 w 13"/>
                  <a:gd name="T3" fmla="*/ 5 h 12"/>
                  <a:gd name="T4" fmla="*/ 1 w 13"/>
                  <a:gd name="T5" fmla="*/ 8 h 12"/>
                  <a:gd name="T6" fmla="*/ 3 w 13"/>
                  <a:gd name="T7" fmla="*/ 10 h 12"/>
                  <a:gd name="T8" fmla="*/ 5 w 13"/>
                  <a:gd name="T9" fmla="*/ 11 h 12"/>
                  <a:gd name="T10" fmla="*/ 7 w 13"/>
                  <a:gd name="T11" fmla="*/ 12 h 12"/>
                  <a:gd name="T12" fmla="*/ 7 w 13"/>
                  <a:gd name="T13" fmla="*/ 12 h 12"/>
                  <a:gd name="T14" fmla="*/ 9 w 13"/>
                  <a:gd name="T15" fmla="*/ 11 h 12"/>
                  <a:gd name="T16" fmla="*/ 12 w 13"/>
                  <a:gd name="T17" fmla="*/ 10 h 12"/>
                  <a:gd name="T18" fmla="*/ 13 w 13"/>
                  <a:gd name="T19" fmla="*/ 8 h 12"/>
                  <a:gd name="T20" fmla="*/ 13 w 13"/>
                  <a:gd name="T21" fmla="*/ 5 h 12"/>
                  <a:gd name="T22" fmla="*/ 13 w 13"/>
                  <a:gd name="T23" fmla="*/ 5 h 12"/>
                  <a:gd name="T24" fmla="*/ 13 w 13"/>
                  <a:gd name="T25" fmla="*/ 3 h 12"/>
                  <a:gd name="T26" fmla="*/ 12 w 13"/>
                  <a:gd name="T27" fmla="*/ 1 h 12"/>
                  <a:gd name="T28" fmla="*/ 9 w 13"/>
                  <a:gd name="T29" fmla="*/ 0 h 12"/>
                  <a:gd name="T30" fmla="*/ 7 w 13"/>
                  <a:gd name="T31" fmla="*/ 0 h 12"/>
                  <a:gd name="T32" fmla="*/ 7 w 13"/>
                  <a:gd name="T33" fmla="*/ 0 h 12"/>
                  <a:gd name="T34" fmla="*/ 5 w 13"/>
                  <a:gd name="T35" fmla="*/ 0 h 12"/>
                  <a:gd name="T36" fmla="*/ 3 w 13"/>
                  <a:gd name="T37" fmla="*/ 1 h 12"/>
                  <a:gd name="T38" fmla="*/ 1 w 13"/>
                  <a:gd name="T39" fmla="*/ 3 h 12"/>
                  <a:gd name="T40" fmla="*/ 0 w 13"/>
                  <a:gd name="T41" fmla="*/ 5 h 12"/>
                  <a:gd name="T42" fmla="*/ 0 w 13"/>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5"/>
                    </a:moveTo>
                    <a:lnTo>
                      <a:pt x="0" y="5"/>
                    </a:lnTo>
                    <a:lnTo>
                      <a:pt x="1" y="8"/>
                    </a:lnTo>
                    <a:lnTo>
                      <a:pt x="3" y="10"/>
                    </a:lnTo>
                    <a:lnTo>
                      <a:pt x="5" y="11"/>
                    </a:lnTo>
                    <a:lnTo>
                      <a:pt x="7" y="12"/>
                    </a:lnTo>
                    <a:lnTo>
                      <a:pt x="7" y="12"/>
                    </a:lnTo>
                    <a:lnTo>
                      <a:pt x="9" y="11"/>
                    </a:lnTo>
                    <a:lnTo>
                      <a:pt x="12" y="10"/>
                    </a:lnTo>
                    <a:lnTo>
                      <a:pt x="13" y="8"/>
                    </a:lnTo>
                    <a:lnTo>
                      <a:pt x="13" y="5"/>
                    </a:lnTo>
                    <a:lnTo>
                      <a:pt x="13" y="5"/>
                    </a:lnTo>
                    <a:lnTo>
                      <a:pt x="13" y="3"/>
                    </a:lnTo>
                    <a:lnTo>
                      <a:pt x="12" y="1"/>
                    </a:lnTo>
                    <a:lnTo>
                      <a:pt x="9" y="0"/>
                    </a:lnTo>
                    <a:lnTo>
                      <a:pt x="7" y="0"/>
                    </a:lnTo>
                    <a:lnTo>
                      <a:pt x="7" y="0"/>
                    </a:lnTo>
                    <a:lnTo>
                      <a:pt x="5" y="0"/>
                    </a:lnTo>
                    <a:lnTo>
                      <a:pt x="3" y="1"/>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3" name="Freeform 155">
                <a:extLst>
                  <a:ext uri="{FF2B5EF4-FFF2-40B4-BE49-F238E27FC236}">
                    <a16:creationId xmlns:a16="http://schemas.microsoft.com/office/drawing/2014/main" id="{EFB20538-8C18-45E6-82C5-6D456458CCF6}"/>
                  </a:ext>
                </a:extLst>
              </p:cNvPr>
              <p:cNvSpPr>
                <a:spLocks/>
              </p:cNvSpPr>
              <p:nvPr userDrawn="1"/>
            </p:nvSpPr>
            <p:spPr bwMode="auto">
              <a:xfrm>
                <a:off x="6780213" y="2006601"/>
                <a:ext cx="19050" cy="19050"/>
              </a:xfrm>
              <a:custGeom>
                <a:avLst/>
                <a:gdLst>
                  <a:gd name="T0" fmla="*/ 0 w 12"/>
                  <a:gd name="T1" fmla="*/ 5 h 12"/>
                  <a:gd name="T2" fmla="*/ 0 w 12"/>
                  <a:gd name="T3" fmla="*/ 5 h 12"/>
                  <a:gd name="T4" fmla="*/ 0 w 12"/>
                  <a:gd name="T5" fmla="*/ 9 h 12"/>
                  <a:gd name="T6" fmla="*/ 2 w 12"/>
                  <a:gd name="T7" fmla="*/ 10 h 12"/>
                  <a:gd name="T8" fmla="*/ 3 w 12"/>
                  <a:gd name="T9" fmla="*/ 11 h 12"/>
                  <a:gd name="T10" fmla="*/ 5 w 12"/>
                  <a:gd name="T11" fmla="*/ 12 h 12"/>
                  <a:gd name="T12" fmla="*/ 5 w 12"/>
                  <a:gd name="T13" fmla="*/ 12 h 12"/>
                  <a:gd name="T14" fmla="*/ 8 w 12"/>
                  <a:gd name="T15" fmla="*/ 11 h 12"/>
                  <a:gd name="T16" fmla="*/ 10 w 12"/>
                  <a:gd name="T17" fmla="*/ 10 h 12"/>
                  <a:gd name="T18" fmla="*/ 11 w 12"/>
                  <a:gd name="T19" fmla="*/ 9 h 12"/>
                  <a:gd name="T20" fmla="*/ 12 w 12"/>
                  <a:gd name="T21" fmla="*/ 5 h 12"/>
                  <a:gd name="T22" fmla="*/ 12 w 12"/>
                  <a:gd name="T23" fmla="*/ 5 h 12"/>
                  <a:gd name="T24" fmla="*/ 11 w 12"/>
                  <a:gd name="T25" fmla="*/ 3 h 12"/>
                  <a:gd name="T26" fmla="*/ 10 w 12"/>
                  <a:gd name="T27" fmla="*/ 2 h 12"/>
                  <a:gd name="T28" fmla="*/ 8 w 12"/>
                  <a:gd name="T29" fmla="*/ 1 h 12"/>
                  <a:gd name="T30" fmla="*/ 5 w 12"/>
                  <a:gd name="T31" fmla="*/ 0 h 12"/>
                  <a:gd name="T32" fmla="*/ 5 w 12"/>
                  <a:gd name="T33" fmla="*/ 0 h 12"/>
                  <a:gd name="T34" fmla="*/ 3 w 12"/>
                  <a:gd name="T35" fmla="*/ 1 h 12"/>
                  <a:gd name="T36" fmla="*/ 2 w 12"/>
                  <a:gd name="T37" fmla="*/ 2 h 12"/>
                  <a:gd name="T38" fmla="*/ 0 w 12"/>
                  <a:gd name="T39" fmla="*/ 3 h 12"/>
                  <a:gd name="T40" fmla="*/ 0 w 12"/>
                  <a:gd name="T41" fmla="*/ 5 h 12"/>
                  <a:gd name="T42" fmla="*/ 0 w 12"/>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5"/>
                    </a:moveTo>
                    <a:lnTo>
                      <a:pt x="0" y="5"/>
                    </a:lnTo>
                    <a:lnTo>
                      <a:pt x="0" y="9"/>
                    </a:lnTo>
                    <a:lnTo>
                      <a:pt x="2" y="10"/>
                    </a:lnTo>
                    <a:lnTo>
                      <a:pt x="3" y="11"/>
                    </a:lnTo>
                    <a:lnTo>
                      <a:pt x="5" y="12"/>
                    </a:lnTo>
                    <a:lnTo>
                      <a:pt x="5" y="12"/>
                    </a:lnTo>
                    <a:lnTo>
                      <a:pt x="8" y="11"/>
                    </a:lnTo>
                    <a:lnTo>
                      <a:pt x="10" y="10"/>
                    </a:lnTo>
                    <a:lnTo>
                      <a:pt x="11" y="9"/>
                    </a:lnTo>
                    <a:lnTo>
                      <a:pt x="12" y="5"/>
                    </a:lnTo>
                    <a:lnTo>
                      <a:pt x="12" y="5"/>
                    </a:lnTo>
                    <a:lnTo>
                      <a:pt x="11" y="3"/>
                    </a:lnTo>
                    <a:lnTo>
                      <a:pt x="10" y="2"/>
                    </a:lnTo>
                    <a:lnTo>
                      <a:pt x="8" y="1"/>
                    </a:lnTo>
                    <a:lnTo>
                      <a:pt x="5" y="0"/>
                    </a:lnTo>
                    <a:lnTo>
                      <a:pt x="5" y="0"/>
                    </a:lnTo>
                    <a:lnTo>
                      <a:pt x="3" y="1"/>
                    </a:lnTo>
                    <a:lnTo>
                      <a:pt x="2" y="2"/>
                    </a:lnTo>
                    <a:lnTo>
                      <a:pt x="0"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4" name="Freeform 156">
                <a:extLst>
                  <a:ext uri="{FF2B5EF4-FFF2-40B4-BE49-F238E27FC236}">
                    <a16:creationId xmlns:a16="http://schemas.microsoft.com/office/drawing/2014/main" id="{9D11D722-9921-40ED-83C1-AB29546CE34C}"/>
                  </a:ext>
                </a:extLst>
              </p:cNvPr>
              <p:cNvSpPr>
                <a:spLocks/>
              </p:cNvSpPr>
              <p:nvPr userDrawn="1"/>
            </p:nvSpPr>
            <p:spPr bwMode="auto">
              <a:xfrm>
                <a:off x="6808788" y="1958976"/>
                <a:ext cx="19050" cy="20638"/>
              </a:xfrm>
              <a:custGeom>
                <a:avLst/>
                <a:gdLst>
                  <a:gd name="T0" fmla="*/ 0 w 12"/>
                  <a:gd name="T1" fmla="*/ 6 h 13"/>
                  <a:gd name="T2" fmla="*/ 0 w 12"/>
                  <a:gd name="T3" fmla="*/ 6 h 13"/>
                  <a:gd name="T4" fmla="*/ 0 w 12"/>
                  <a:gd name="T5" fmla="*/ 8 h 13"/>
                  <a:gd name="T6" fmla="*/ 1 w 12"/>
                  <a:gd name="T7" fmla="*/ 11 h 13"/>
                  <a:gd name="T8" fmla="*/ 3 w 12"/>
                  <a:gd name="T9" fmla="*/ 12 h 13"/>
                  <a:gd name="T10" fmla="*/ 5 w 12"/>
                  <a:gd name="T11" fmla="*/ 13 h 13"/>
                  <a:gd name="T12" fmla="*/ 5 w 12"/>
                  <a:gd name="T13" fmla="*/ 13 h 13"/>
                  <a:gd name="T14" fmla="*/ 8 w 12"/>
                  <a:gd name="T15" fmla="*/ 12 h 13"/>
                  <a:gd name="T16" fmla="*/ 10 w 12"/>
                  <a:gd name="T17" fmla="*/ 11 h 13"/>
                  <a:gd name="T18" fmla="*/ 11 w 12"/>
                  <a:gd name="T19" fmla="*/ 8 h 13"/>
                  <a:gd name="T20" fmla="*/ 12 w 12"/>
                  <a:gd name="T21" fmla="*/ 6 h 13"/>
                  <a:gd name="T22" fmla="*/ 12 w 12"/>
                  <a:gd name="T23" fmla="*/ 6 h 13"/>
                  <a:gd name="T24" fmla="*/ 11 w 12"/>
                  <a:gd name="T25" fmla="*/ 4 h 13"/>
                  <a:gd name="T26" fmla="*/ 10 w 12"/>
                  <a:gd name="T27" fmla="*/ 1 h 13"/>
                  <a:gd name="T28" fmla="*/ 8 w 12"/>
                  <a:gd name="T29" fmla="*/ 0 h 13"/>
                  <a:gd name="T30" fmla="*/ 5 w 12"/>
                  <a:gd name="T31" fmla="*/ 0 h 13"/>
                  <a:gd name="T32" fmla="*/ 5 w 12"/>
                  <a:gd name="T33" fmla="*/ 0 h 13"/>
                  <a:gd name="T34" fmla="*/ 3 w 12"/>
                  <a:gd name="T35" fmla="*/ 0 h 13"/>
                  <a:gd name="T36" fmla="*/ 1 w 12"/>
                  <a:gd name="T37" fmla="*/ 1 h 13"/>
                  <a:gd name="T38" fmla="*/ 0 w 12"/>
                  <a:gd name="T39" fmla="*/ 4 h 13"/>
                  <a:gd name="T40" fmla="*/ 0 w 12"/>
                  <a:gd name="T41" fmla="*/ 6 h 13"/>
                  <a:gd name="T42" fmla="*/ 0 w 12"/>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0" y="6"/>
                    </a:moveTo>
                    <a:lnTo>
                      <a:pt x="0" y="6"/>
                    </a:lnTo>
                    <a:lnTo>
                      <a:pt x="0" y="8"/>
                    </a:lnTo>
                    <a:lnTo>
                      <a:pt x="1" y="11"/>
                    </a:lnTo>
                    <a:lnTo>
                      <a:pt x="3" y="12"/>
                    </a:lnTo>
                    <a:lnTo>
                      <a:pt x="5" y="13"/>
                    </a:lnTo>
                    <a:lnTo>
                      <a:pt x="5" y="13"/>
                    </a:lnTo>
                    <a:lnTo>
                      <a:pt x="8" y="12"/>
                    </a:lnTo>
                    <a:lnTo>
                      <a:pt x="10" y="11"/>
                    </a:lnTo>
                    <a:lnTo>
                      <a:pt x="11" y="8"/>
                    </a:lnTo>
                    <a:lnTo>
                      <a:pt x="12" y="6"/>
                    </a:lnTo>
                    <a:lnTo>
                      <a:pt x="12" y="6"/>
                    </a:lnTo>
                    <a:lnTo>
                      <a:pt x="11" y="4"/>
                    </a:lnTo>
                    <a:lnTo>
                      <a:pt x="10" y="1"/>
                    </a:lnTo>
                    <a:lnTo>
                      <a:pt x="8" y="0"/>
                    </a:lnTo>
                    <a:lnTo>
                      <a:pt x="5" y="0"/>
                    </a:lnTo>
                    <a:lnTo>
                      <a:pt x="5" y="0"/>
                    </a:lnTo>
                    <a:lnTo>
                      <a:pt x="3" y="0"/>
                    </a:lnTo>
                    <a:lnTo>
                      <a:pt x="1" y="1"/>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5" name="Freeform 157">
                <a:extLst>
                  <a:ext uri="{FF2B5EF4-FFF2-40B4-BE49-F238E27FC236}">
                    <a16:creationId xmlns:a16="http://schemas.microsoft.com/office/drawing/2014/main" id="{C52D5537-F789-473F-9B1A-CB0CDF22E9DD}"/>
                  </a:ext>
                </a:extLst>
              </p:cNvPr>
              <p:cNvSpPr>
                <a:spLocks/>
              </p:cNvSpPr>
              <p:nvPr userDrawn="1"/>
            </p:nvSpPr>
            <p:spPr bwMode="auto">
              <a:xfrm>
                <a:off x="6838950" y="1990726"/>
                <a:ext cx="19050" cy="19050"/>
              </a:xfrm>
              <a:custGeom>
                <a:avLst/>
                <a:gdLst>
                  <a:gd name="T0" fmla="*/ 0 w 12"/>
                  <a:gd name="T1" fmla="*/ 6 h 12"/>
                  <a:gd name="T2" fmla="*/ 0 w 12"/>
                  <a:gd name="T3" fmla="*/ 6 h 12"/>
                  <a:gd name="T4" fmla="*/ 1 w 12"/>
                  <a:gd name="T5" fmla="*/ 9 h 12"/>
                  <a:gd name="T6" fmla="*/ 2 w 12"/>
                  <a:gd name="T7" fmla="*/ 10 h 12"/>
                  <a:gd name="T8" fmla="*/ 4 w 12"/>
                  <a:gd name="T9" fmla="*/ 11 h 12"/>
                  <a:gd name="T10" fmla="*/ 7 w 12"/>
                  <a:gd name="T11" fmla="*/ 12 h 12"/>
                  <a:gd name="T12" fmla="*/ 7 w 12"/>
                  <a:gd name="T13" fmla="*/ 12 h 12"/>
                  <a:gd name="T14" fmla="*/ 9 w 12"/>
                  <a:gd name="T15" fmla="*/ 11 h 12"/>
                  <a:gd name="T16" fmla="*/ 11 w 12"/>
                  <a:gd name="T17" fmla="*/ 10 h 12"/>
                  <a:gd name="T18" fmla="*/ 12 w 12"/>
                  <a:gd name="T19" fmla="*/ 9 h 12"/>
                  <a:gd name="T20" fmla="*/ 12 w 12"/>
                  <a:gd name="T21" fmla="*/ 6 h 12"/>
                  <a:gd name="T22" fmla="*/ 12 w 12"/>
                  <a:gd name="T23" fmla="*/ 6 h 12"/>
                  <a:gd name="T24" fmla="*/ 12 w 12"/>
                  <a:gd name="T25" fmla="*/ 3 h 12"/>
                  <a:gd name="T26" fmla="*/ 11 w 12"/>
                  <a:gd name="T27" fmla="*/ 2 h 12"/>
                  <a:gd name="T28" fmla="*/ 9 w 12"/>
                  <a:gd name="T29" fmla="*/ 1 h 12"/>
                  <a:gd name="T30" fmla="*/ 7 w 12"/>
                  <a:gd name="T31" fmla="*/ 0 h 12"/>
                  <a:gd name="T32" fmla="*/ 7 w 12"/>
                  <a:gd name="T33" fmla="*/ 0 h 12"/>
                  <a:gd name="T34" fmla="*/ 4 w 12"/>
                  <a:gd name="T35" fmla="*/ 1 h 12"/>
                  <a:gd name="T36" fmla="*/ 2 w 12"/>
                  <a:gd name="T37" fmla="*/ 2 h 12"/>
                  <a:gd name="T38" fmla="*/ 1 w 12"/>
                  <a:gd name="T39" fmla="*/ 3 h 12"/>
                  <a:gd name="T40" fmla="*/ 0 w 12"/>
                  <a:gd name="T41" fmla="*/ 6 h 12"/>
                  <a:gd name="T42" fmla="*/ 0 w 12"/>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6"/>
                    </a:moveTo>
                    <a:lnTo>
                      <a:pt x="0" y="6"/>
                    </a:lnTo>
                    <a:lnTo>
                      <a:pt x="1" y="9"/>
                    </a:lnTo>
                    <a:lnTo>
                      <a:pt x="2" y="10"/>
                    </a:lnTo>
                    <a:lnTo>
                      <a:pt x="4" y="11"/>
                    </a:lnTo>
                    <a:lnTo>
                      <a:pt x="7" y="12"/>
                    </a:lnTo>
                    <a:lnTo>
                      <a:pt x="7" y="12"/>
                    </a:lnTo>
                    <a:lnTo>
                      <a:pt x="9" y="11"/>
                    </a:lnTo>
                    <a:lnTo>
                      <a:pt x="11" y="10"/>
                    </a:lnTo>
                    <a:lnTo>
                      <a:pt x="12" y="9"/>
                    </a:lnTo>
                    <a:lnTo>
                      <a:pt x="12" y="6"/>
                    </a:lnTo>
                    <a:lnTo>
                      <a:pt x="12" y="6"/>
                    </a:lnTo>
                    <a:lnTo>
                      <a:pt x="12" y="3"/>
                    </a:lnTo>
                    <a:lnTo>
                      <a:pt x="11" y="2"/>
                    </a:lnTo>
                    <a:lnTo>
                      <a:pt x="9" y="1"/>
                    </a:lnTo>
                    <a:lnTo>
                      <a:pt x="7" y="0"/>
                    </a:lnTo>
                    <a:lnTo>
                      <a:pt x="7" y="0"/>
                    </a:lnTo>
                    <a:lnTo>
                      <a:pt x="4" y="1"/>
                    </a:lnTo>
                    <a:lnTo>
                      <a:pt x="2" y="2"/>
                    </a:lnTo>
                    <a:lnTo>
                      <a:pt x="1"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6" name="Freeform 158">
                <a:extLst>
                  <a:ext uri="{FF2B5EF4-FFF2-40B4-BE49-F238E27FC236}">
                    <a16:creationId xmlns:a16="http://schemas.microsoft.com/office/drawing/2014/main" id="{A8853E09-7167-4498-9696-E31EABF89A9D}"/>
                  </a:ext>
                </a:extLst>
              </p:cNvPr>
              <p:cNvSpPr>
                <a:spLocks/>
              </p:cNvSpPr>
              <p:nvPr userDrawn="1"/>
            </p:nvSpPr>
            <p:spPr bwMode="auto">
              <a:xfrm>
                <a:off x="7004050" y="1979613"/>
                <a:ext cx="19050" cy="17463"/>
              </a:xfrm>
              <a:custGeom>
                <a:avLst/>
                <a:gdLst>
                  <a:gd name="T0" fmla="*/ 0 w 12"/>
                  <a:gd name="T1" fmla="*/ 5 h 11"/>
                  <a:gd name="T2" fmla="*/ 0 w 12"/>
                  <a:gd name="T3" fmla="*/ 5 h 11"/>
                  <a:gd name="T4" fmla="*/ 0 w 12"/>
                  <a:gd name="T5" fmla="*/ 8 h 11"/>
                  <a:gd name="T6" fmla="*/ 2 w 12"/>
                  <a:gd name="T7" fmla="*/ 10 h 11"/>
                  <a:gd name="T8" fmla="*/ 3 w 12"/>
                  <a:gd name="T9" fmla="*/ 11 h 11"/>
                  <a:gd name="T10" fmla="*/ 5 w 12"/>
                  <a:gd name="T11" fmla="*/ 11 h 11"/>
                  <a:gd name="T12" fmla="*/ 5 w 12"/>
                  <a:gd name="T13" fmla="*/ 11 h 11"/>
                  <a:gd name="T14" fmla="*/ 9 w 12"/>
                  <a:gd name="T15" fmla="*/ 11 h 11"/>
                  <a:gd name="T16" fmla="*/ 10 w 12"/>
                  <a:gd name="T17" fmla="*/ 10 h 11"/>
                  <a:gd name="T18" fmla="*/ 11 w 12"/>
                  <a:gd name="T19" fmla="*/ 8 h 11"/>
                  <a:gd name="T20" fmla="*/ 12 w 12"/>
                  <a:gd name="T21" fmla="*/ 5 h 11"/>
                  <a:gd name="T22" fmla="*/ 12 w 12"/>
                  <a:gd name="T23" fmla="*/ 5 h 11"/>
                  <a:gd name="T24" fmla="*/ 11 w 12"/>
                  <a:gd name="T25" fmla="*/ 3 h 11"/>
                  <a:gd name="T26" fmla="*/ 10 w 12"/>
                  <a:gd name="T27" fmla="*/ 1 h 11"/>
                  <a:gd name="T28" fmla="*/ 9 w 12"/>
                  <a:gd name="T29" fmla="*/ 0 h 11"/>
                  <a:gd name="T30" fmla="*/ 5 w 12"/>
                  <a:gd name="T31" fmla="*/ 0 h 11"/>
                  <a:gd name="T32" fmla="*/ 5 w 12"/>
                  <a:gd name="T33" fmla="*/ 0 h 11"/>
                  <a:gd name="T34" fmla="*/ 3 w 12"/>
                  <a:gd name="T35" fmla="*/ 0 h 11"/>
                  <a:gd name="T36" fmla="*/ 2 w 12"/>
                  <a:gd name="T37" fmla="*/ 1 h 11"/>
                  <a:gd name="T38" fmla="*/ 0 w 12"/>
                  <a:gd name="T39" fmla="*/ 3 h 11"/>
                  <a:gd name="T40" fmla="*/ 0 w 12"/>
                  <a:gd name="T41" fmla="*/ 5 h 11"/>
                  <a:gd name="T42" fmla="*/ 0 w 12"/>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5"/>
                    </a:moveTo>
                    <a:lnTo>
                      <a:pt x="0" y="5"/>
                    </a:lnTo>
                    <a:lnTo>
                      <a:pt x="0" y="8"/>
                    </a:lnTo>
                    <a:lnTo>
                      <a:pt x="2" y="10"/>
                    </a:lnTo>
                    <a:lnTo>
                      <a:pt x="3" y="11"/>
                    </a:lnTo>
                    <a:lnTo>
                      <a:pt x="5" y="11"/>
                    </a:lnTo>
                    <a:lnTo>
                      <a:pt x="5" y="11"/>
                    </a:lnTo>
                    <a:lnTo>
                      <a:pt x="9" y="11"/>
                    </a:lnTo>
                    <a:lnTo>
                      <a:pt x="10" y="10"/>
                    </a:lnTo>
                    <a:lnTo>
                      <a:pt x="11" y="8"/>
                    </a:lnTo>
                    <a:lnTo>
                      <a:pt x="12" y="5"/>
                    </a:lnTo>
                    <a:lnTo>
                      <a:pt x="12" y="5"/>
                    </a:lnTo>
                    <a:lnTo>
                      <a:pt x="11" y="3"/>
                    </a:lnTo>
                    <a:lnTo>
                      <a:pt x="10" y="1"/>
                    </a:lnTo>
                    <a:lnTo>
                      <a:pt x="9" y="0"/>
                    </a:lnTo>
                    <a:lnTo>
                      <a:pt x="5" y="0"/>
                    </a:lnTo>
                    <a:lnTo>
                      <a:pt x="5" y="0"/>
                    </a:lnTo>
                    <a:lnTo>
                      <a:pt x="3" y="0"/>
                    </a:lnTo>
                    <a:lnTo>
                      <a:pt x="2" y="1"/>
                    </a:lnTo>
                    <a:lnTo>
                      <a:pt x="0"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7" name="Freeform 159">
                <a:extLst>
                  <a:ext uri="{FF2B5EF4-FFF2-40B4-BE49-F238E27FC236}">
                    <a16:creationId xmlns:a16="http://schemas.microsoft.com/office/drawing/2014/main" id="{F31A18A7-FCA4-4209-8ED1-0912CC4EEA1C}"/>
                  </a:ext>
                </a:extLst>
              </p:cNvPr>
              <p:cNvSpPr>
                <a:spLocks/>
              </p:cNvSpPr>
              <p:nvPr userDrawn="1"/>
            </p:nvSpPr>
            <p:spPr bwMode="auto">
              <a:xfrm>
                <a:off x="7008813" y="2081213"/>
                <a:ext cx="20637" cy="20638"/>
              </a:xfrm>
              <a:custGeom>
                <a:avLst/>
                <a:gdLst>
                  <a:gd name="T0" fmla="*/ 0 w 13"/>
                  <a:gd name="T1" fmla="*/ 6 h 13"/>
                  <a:gd name="T2" fmla="*/ 0 w 13"/>
                  <a:gd name="T3" fmla="*/ 6 h 13"/>
                  <a:gd name="T4" fmla="*/ 0 w 13"/>
                  <a:gd name="T5" fmla="*/ 9 h 13"/>
                  <a:gd name="T6" fmla="*/ 1 w 13"/>
                  <a:gd name="T7" fmla="*/ 10 h 13"/>
                  <a:gd name="T8" fmla="*/ 4 w 13"/>
                  <a:gd name="T9" fmla="*/ 11 h 13"/>
                  <a:gd name="T10" fmla="*/ 6 w 13"/>
                  <a:gd name="T11" fmla="*/ 13 h 13"/>
                  <a:gd name="T12" fmla="*/ 6 w 13"/>
                  <a:gd name="T13" fmla="*/ 13 h 13"/>
                  <a:gd name="T14" fmla="*/ 8 w 13"/>
                  <a:gd name="T15" fmla="*/ 11 h 13"/>
                  <a:gd name="T16" fmla="*/ 10 w 13"/>
                  <a:gd name="T17" fmla="*/ 10 h 13"/>
                  <a:gd name="T18" fmla="*/ 12 w 13"/>
                  <a:gd name="T19" fmla="*/ 9 h 13"/>
                  <a:gd name="T20" fmla="*/ 13 w 13"/>
                  <a:gd name="T21" fmla="*/ 6 h 13"/>
                  <a:gd name="T22" fmla="*/ 13 w 13"/>
                  <a:gd name="T23" fmla="*/ 6 h 13"/>
                  <a:gd name="T24" fmla="*/ 12 w 13"/>
                  <a:gd name="T25" fmla="*/ 4 h 13"/>
                  <a:gd name="T26" fmla="*/ 10 w 13"/>
                  <a:gd name="T27" fmla="*/ 2 h 13"/>
                  <a:gd name="T28" fmla="*/ 8 w 13"/>
                  <a:gd name="T29" fmla="*/ 1 h 13"/>
                  <a:gd name="T30" fmla="*/ 6 w 13"/>
                  <a:gd name="T31" fmla="*/ 0 h 13"/>
                  <a:gd name="T32" fmla="*/ 6 w 13"/>
                  <a:gd name="T33" fmla="*/ 0 h 13"/>
                  <a:gd name="T34" fmla="*/ 4 w 13"/>
                  <a:gd name="T35" fmla="*/ 1 h 13"/>
                  <a:gd name="T36" fmla="*/ 1 w 13"/>
                  <a:gd name="T37" fmla="*/ 2 h 13"/>
                  <a:gd name="T38" fmla="*/ 0 w 13"/>
                  <a:gd name="T39" fmla="*/ 4 h 13"/>
                  <a:gd name="T40" fmla="*/ 0 w 13"/>
                  <a:gd name="T41" fmla="*/ 6 h 13"/>
                  <a:gd name="T42" fmla="*/ 0 w 13"/>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0" y="6"/>
                    </a:moveTo>
                    <a:lnTo>
                      <a:pt x="0" y="6"/>
                    </a:lnTo>
                    <a:lnTo>
                      <a:pt x="0" y="9"/>
                    </a:lnTo>
                    <a:lnTo>
                      <a:pt x="1" y="10"/>
                    </a:lnTo>
                    <a:lnTo>
                      <a:pt x="4" y="11"/>
                    </a:lnTo>
                    <a:lnTo>
                      <a:pt x="6" y="13"/>
                    </a:lnTo>
                    <a:lnTo>
                      <a:pt x="6" y="13"/>
                    </a:lnTo>
                    <a:lnTo>
                      <a:pt x="8" y="11"/>
                    </a:lnTo>
                    <a:lnTo>
                      <a:pt x="10" y="10"/>
                    </a:lnTo>
                    <a:lnTo>
                      <a:pt x="12" y="9"/>
                    </a:lnTo>
                    <a:lnTo>
                      <a:pt x="13" y="6"/>
                    </a:lnTo>
                    <a:lnTo>
                      <a:pt x="13" y="6"/>
                    </a:lnTo>
                    <a:lnTo>
                      <a:pt x="12" y="4"/>
                    </a:lnTo>
                    <a:lnTo>
                      <a:pt x="10" y="2"/>
                    </a:lnTo>
                    <a:lnTo>
                      <a:pt x="8" y="1"/>
                    </a:lnTo>
                    <a:lnTo>
                      <a:pt x="6" y="0"/>
                    </a:lnTo>
                    <a:lnTo>
                      <a:pt x="6" y="0"/>
                    </a:lnTo>
                    <a:lnTo>
                      <a:pt x="4" y="1"/>
                    </a:lnTo>
                    <a:lnTo>
                      <a:pt x="1" y="2"/>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8" name="Freeform 160">
                <a:extLst>
                  <a:ext uri="{FF2B5EF4-FFF2-40B4-BE49-F238E27FC236}">
                    <a16:creationId xmlns:a16="http://schemas.microsoft.com/office/drawing/2014/main" id="{1A12B2F7-B074-45FA-A150-F1D5D1408E2A}"/>
                  </a:ext>
                </a:extLst>
              </p:cNvPr>
              <p:cNvSpPr>
                <a:spLocks/>
              </p:cNvSpPr>
              <p:nvPr userDrawn="1"/>
            </p:nvSpPr>
            <p:spPr bwMode="auto">
              <a:xfrm>
                <a:off x="7053263" y="2225676"/>
                <a:ext cx="20637" cy="17463"/>
              </a:xfrm>
              <a:custGeom>
                <a:avLst/>
                <a:gdLst>
                  <a:gd name="T0" fmla="*/ 0 w 13"/>
                  <a:gd name="T1" fmla="*/ 5 h 11"/>
                  <a:gd name="T2" fmla="*/ 0 w 13"/>
                  <a:gd name="T3" fmla="*/ 5 h 11"/>
                  <a:gd name="T4" fmla="*/ 2 w 13"/>
                  <a:gd name="T5" fmla="*/ 7 h 11"/>
                  <a:gd name="T6" fmla="*/ 3 w 13"/>
                  <a:gd name="T7" fmla="*/ 10 h 11"/>
                  <a:gd name="T8" fmla="*/ 5 w 13"/>
                  <a:gd name="T9" fmla="*/ 11 h 11"/>
                  <a:gd name="T10" fmla="*/ 7 w 13"/>
                  <a:gd name="T11" fmla="*/ 11 h 11"/>
                  <a:gd name="T12" fmla="*/ 7 w 13"/>
                  <a:gd name="T13" fmla="*/ 11 h 11"/>
                  <a:gd name="T14" fmla="*/ 9 w 13"/>
                  <a:gd name="T15" fmla="*/ 11 h 11"/>
                  <a:gd name="T16" fmla="*/ 12 w 13"/>
                  <a:gd name="T17" fmla="*/ 10 h 11"/>
                  <a:gd name="T18" fmla="*/ 13 w 13"/>
                  <a:gd name="T19" fmla="*/ 7 h 11"/>
                  <a:gd name="T20" fmla="*/ 13 w 13"/>
                  <a:gd name="T21" fmla="*/ 5 h 11"/>
                  <a:gd name="T22" fmla="*/ 13 w 13"/>
                  <a:gd name="T23" fmla="*/ 5 h 11"/>
                  <a:gd name="T24" fmla="*/ 13 w 13"/>
                  <a:gd name="T25" fmla="*/ 3 h 11"/>
                  <a:gd name="T26" fmla="*/ 12 w 13"/>
                  <a:gd name="T27" fmla="*/ 1 h 11"/>
                  <a:gd name="T28" fmla="*/ 9 w 13"/>
                  <a:gd name="T29" fmla="*/ 0 h 11"/>
                  <a:gd name="T30" fmla="*/ 7 w 13"/>
                  <a:gd name="T31" fmla="*/ 0 h 11"/>
                  <a:gd name="T32" fmla="*/ 7 w 13"/>
                  <a:gd name="T33" fmla="*/ 0 h 11"/>
                  <a:gd name="T34" fmla="*/ 5 w 13"/>
                  <a:gd name="T35" fmla="*/ 0 h 11"/>
                  <a:gd name="T36" fmla="*/ 3 w 13"/>
                  <a:gd name="T37" fmla="*/ 1 h 11"/>
                  <a:gd name="T38" fmla="*/ 2 w 13"/>
                  <a:gd name="T39" fmla="*/ 3 h 11"/>
                  <a:gd name="T40" fmla="*/ 0 w 13"/>
                  <a:gd name="T41" fmla="*/ 5 h 11"/>
                  <a:gd name="T42" fmla="*/ 0 w 13"/>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5"/>
                    </a:moveTo>
                    <a:lnTo>
                      <a:pt x="0" y="5"/>
                    </a:lnTo>
                    <a:lnTo>
                      <a:pt x="2" y="7"/>
                    </a:lnTo>
                    <a:lnTo>
                      <a:pt x="3" y="10"/>
                    </a:lnTo>
                    <a:lnTo>
                      <a:pt x="5" y="11"/>
                    </a:lnTo>
                    <a:lnTo>
                      <a:pt x="7" y="11"/>
                    </a:lnTo>
                    <a:lnTo>
                      <a:pt x="7" y="11"/>
                    </a:lnTo>
                    <a:lnTo>
                      <a:pt x="9" y="11"/>
                    </a:lnTo>
                    <a:lnTo>
                      <a:pt x="12" y="10"/>
                    </a:lnTo>
                    <a:lnTo>
                      <a:pt x="13" y="7"/>
                    </a:lnTo>
                    <a:lnTo>
                      <a:pt x="13" y="5"/>
                    </a:lnTo>
                    <a:lnTo>
                      <a:pt x="13" y="5"/>
                    </a:lnTo>
                    <a:lnTo>
                      <a:pt x="13" y="3"/>
                    </a:lnTo>
                    <a:lnTo>
                      <a:pt x="12" y="1"/>
                    </a:lnTo>
                    <a:lnTo>
                      <a:pt x="9" y="0"/>
                    </a:lnTo>
                    <a:lnTo>
                      <a:pt x="7" y="0"/>
                    </a:lnTo>
                    <a:lnTo>
                      <a:pt x="7" y="0"/>
                    </a:lnTo>
                    <a:lnTo>
                      <a:pt x="5" y="0"/>
                    </a:lnTo>
                    <a:lnTo>
                      <a:pt x="3" y="1"/>
                    </a:lnTo>
                    <a:lnTo>
                      <a:pt x="2"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9" name="Freeform 161">
                <a:extLst>
                  <a:ext uri="{FF2B5EF4-FFF2-40B4-BE49-F238E27FC236}">
                    <a16:creationId xmlns:a16="http://schemas.microsoft.com/office/drawing/2014/main" id="{7B5351F0-E784-40AA-9077-F13133D8D0B1}"/>
                  </a:ext>
                </a:extLst>
              </p:cNvPr>
              <p:cNvSpPr>
                <a:spLocks/>
              </p:cNvSpPr>
              <p:nvPr userDrawn="1"/>
            </p:nvSpPr>
            <p:spPr bwMode="auto">
              <a:xfrm>
                <a:off x="7118350" y="2074863"/>
                <a:ext cx="20637" cy="19050"/>
              </a:xfrm>
              <a:custGeom>
                <a:avLst/>
                <a:gdLst>
                  <a:gd name="T0" fmla="*/ 0 w 13"/>
                  <a:gd name="T1" fmla="*/ 5 h 12"/>
                  <a:gd name="T2" fmla="*/ 0 w 13"/>
                  <a:gd name="T3" fmla="*/ 5 h 12"/>
                  <a:gd name="T4" fmla="*/ 1 w 13"/>
                  <a:gd name="T5" fmla="*/ 9 h 12"/>
                  <a:gd name="T6" fmla="*/ 2 w 13"/>
                  <a:gd name="T7" fmla="*/ 10 h 12"/>
                  <a:gd name="T8" fmla="*/ 5 w 13"/>
                  <a:gd name="T9" fmla="*/ 11 h 12"/>
                  <a:gd name="T10" fmla="*/ 7 w 13"/>
                  <a:gd name="T11" fmla="*/ 12 h 12"/>
                  <a:gd name="T12" fmla="*/ 7 w 13"/>
                  <a:gd name="T13" fmla="*/ 12 h 12"/>
                  <a:gd name="T14" fmla="*/ 9 w 13"/>
                  <a:gd name="T15" fmla="*/ 11 h 12"/>
                  <a:gd name="T16" fmla="*/ 11 w 13"/>
                  <a:gd name="T17" fmla="*/ 10 h 12"/>
                  <a:gd name="T18" fmla="*/ 13 w 13"/>
                  <a:gd name="T19" fmla="*/ 9 h 12"/>
                  <a:gd name="T20" fmla="*/ 13 w 13"/>
                  <a:gd name="T21" fmla="*/ 5 h 12"/>
                  <a:gd name="T22" fmla="*/ 13 w 13"/>
                  <a:gd name="T23" fmla="*/ 5 h 12"/>
                  <a:gd name="T24" fmla="*/ 13 w 13"/>
                  <a:gd name="T25" fmla="*/ 3 h 12"/>
                  <a:gd name="T26" fmla="*/ 11 w 13"/>
                  <a:gd name="T27" fmla="*/ 2 h 12"/>
                  <a:gd name="T28" fmla="*/ 9 w 13"/>
                  <a:gd name="T29" fmla="*/ 1 h 12"/>
                  <a:gd name="T30" fmla="*/ 7 w 13"/>
                  <a:gd name="T31" fmla="*/ 0 h 12"/>
                  <a:gd name="T32" fmla="*/ 7 w 13"/>
                  <a:gd name="T33" fmla="*/ 0 h 12"/>
                  <a:gd name="T34" fmla="*/ 5 w 13"/>
                  <a:gd name="T35" fmla="*/ 1 h 12"/>
                  <a:gd name="T36" fmla="*/ 2 w 13"/>
                  <a:gd name="T37" fmla="*/ 2 h 12"/>
                  <a:gd name="T38" fmla="*/ 1 w 13"/>
                  <a:gd name="T39" fmla="*/ 3 h 12"/>
                  <a:gd name="T40" fmla="*/ 0 w 13"/>
                  <a:gd name="T41" fmla="*/ 5 h 12"/>
                  <a:gd name="T42" fmla="*/ 0 w 13"/>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5"/>
                    </a:moveTo>
                    <a:lnTo>
                      <a:pt x="0" y="5"/>
                    </a:lnTo>
                    <a:lnTo>
                      <a:pt x="1" y="9"/>
                    </a:lnTo>
                    <a:lnTo>
                      <a:pt x="2" y="10"/>
                    </a:lnTo>
                    <a:lnTo>
                      <a:pt x="5" y="11"/>
                    </a:lnTo>
                    <a:lnTo>
                      <a:pt x="7" y="12"/>
                    </a:lnTo>
                    <a:lnTo>
                      <a:pt x="7" y="12"/>
                    </a:lnTo>
                    <a:lnTo>
                      <a:pt x="9" y="11"/>
                    </a:lnTo>
                    <a:lnTo>
                      <a:pt x="11" y="10"/>
                    </a:lnTo>
                    <a:lnTo>
                      <a:pt x="13" y="9"/>
                    </a:lnTo>
                    <a:lnTo>
                      <a:pt x="13" y="5"/>
                    </a:lnTo>
                    <a:lnTo>
                      <a:pt x="13" y="5"/>
                    </a:lnTo>
                    <a:lnTo>
                      <a:pt x="13" y="3"/>
                    </a:lnTo>
                    <a:lnTo>
                      <a:pt x="11" y="2"/>
                    </a:lnTo>
                    <a:lnTo>
                      <a:pt x="9" y="1"/>
                    </a:lnTo>
                    <a:lnTo>
                      <a:pt x="7" y="0"/>
                    </a:lnTo>
                    <a:lnTo>
                      <a:pt x="7" y="0"/>
                    </a:lnTo>
                    <a:lnTo>
                      <a:pt x="5" y="1"/>
                    </a:lnTo>
                    <a:lnTo>
                      <a:pt x="2" y="2"/>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0" name="Freeform 162">
                <a:extLst>
                  <a:ext uri="{FF2B5EF4-FFF2-40B4-BE49-F238E27FC236}">
                    <a16:creationId xmlns:a16="http://schemas.microsoft.com/office/drawing/2014/main" id="{5C238120-AE2E-429E-908D-E066E65ABBB8}"/>
                  </a:ext>
                </a:extLst>
              </p:cNvPr>
              <p:cNvSpPr>
                <a:spLocks/>
              </p:cNvSpPr>
              <p:nvPr userDrawn="1"/>
            </p:nvSpPr>
            <p:spPr bwMode="auto">
              <a:xfrm>
                <a:off x="7129463" y="2251076"/>
                <a:ext cx="19050" cy="20638"/>
              </a:xfrm>
              <a:custGeom>
                <a:avLst/>
                <a:gdLst>
                  <a:gd name="T0" fmla="*/ 0 w 12"/>
                  <a:gd name="T1" fmla="*/ 6 h 13"/>
                  <a:gd name="T2" fmla="*/ 0 w 12"/>
                  <a:gd name="T3" fmla="*/ 6 h 13"/>
                  <a:gd name="T4" fmla="*/ 0 w 12"/>
                  <a:gd name="T5" fmla="*/ 8 h 13"/>
                  <a:gd name="T6" fmla="*/ 2 w 12"/>
                  <a:gd name="T7" fmla="*/ 11 h 13"/>
                  <a:gd name="T8" fmla="*/ 3 w 12"/>
                  <a:gd name="T9" fmla="*/ 12 h 13"/>
                  <a:gd name="T10" fmla="*/ 6 w 12"/>
                  <a:gd name="T11" fmla="*/ 13 h 13"/>
                  <a:gd name="T12" fmla="*/ 6 w 12"/>
                  <a:gd name="T13" fmla="*/ 13 h 13"/>
                  <a:gd name="T14" fmla="*/ 8 w 12"/>
                  <a:gd name="T15" fmla="*/ 12 h 13"/>
                  <a:gd name="T16" fmla="*/ 10 w 12"/>
                  <a:gd name="T17" fmla="*/ 11 h 13"/>
                  <a:gd name="T18" fmla="*/ 11 w 12"/>
                  <a:gd name="T19" fmla="*/ 8 h 13"/>
                  <a:gd name="T20" fmla="*/ 12 w 12"/>
                  <a:gd name="T21" fmla="*/ 6 h 13"/>
                  <a:gd name="T22" fmla="*/ 12 w 12"/>
                  <a:gd name="T23" fmla="*/ 6 h 13"/>
                  <a:gd name="T24" fmla="*/ 11 w 12"/>
                  <a:gd name="T25" fmla="*/ 4 h 13"/>
                  <a:gd name="T26" fmla="*/ 10 w 12"/>
                  <a:gd name="T27" fmla="*/ 2 h 13"/>
                  <a:gd name="T28" fmla="*/ 8 w 12"/>
                  <a:gd name="T29" fmla="*/ 0 h 13"/>
                  <a:gd name="T30" fmla="*/ 6 w 12"/>
                  <a:gd name="T31" fmla="*/ 0 h 13"/>
                  <a:gd name="T32" fmla="*/ 6 w 12"/>
                  <a:gd name="T33" fmla="*/ 0 h 13"/>
                  <a:gd name="T34" fmla="*/ 3 w 12"/>
                  <a:gd name="T35" fmla="*/ 0 h 13"/>
                  <a:gd name="T36" fmla="*/ 2 w 12"/>
                  <a:gd name="T37" fmla="*/ 2 h 13"/>
                  <a:gd name="T38" fmla="*/ 0 w 12"/>
                  <a:gd name="T39" fmla="*/ 4 h 13"/>
                  <a:gd name="T40" fmla="*/ 0 w 12"/>
                  <a:gd name="T41" fmla="*/ 6 h 13"/>
                  <a:gd name="T42" fmla="*/ 0 w 12"/>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0" y="6"/>
                    </a:moveTo>
                    <a:lnTo>
                      <a:pt x="0" y="6"/>
                    </a:lnTo>
                    <a:lnTo>
                      <a:pt x="0" y="8"/>
                    </a:lnTo>
                    <a:lnTo>
                      <a:pt x="2" y="11"/>
                    </a:lnTo>
                    <a:lnTo>
                      <a:pt x="3" y="12"/>
                    </a:lnTo>
                    <a:lnTo>
                      <a:pt x="6" y="13"/>
                    </a:lnTo>
                    <a:lnTo>
                      <a:pt x="6" y="13"/>
                    </a:lnTo>
                    <a:lnTo>
                      <a:pt x="8" y="12"/>
                    </a:lnTo>
                    <a:lnTo>
                      <a:pt x="10" y="11"/>
                    </a:lnTo>
                    <a:lnTo>
                      <a:pt x="11" y="8"/>
                    </a:lnTo>
                    <a:lnTo>
                      <a:pt x="12" y="6"/>
                    </a:lnTo>
                    <a:lnTo>
                      <a:pt x="12" y="6"/>
                    </a:lnTo>
                    <a:lnTo>
                      <a:pt x="11" y="4"/>
                    </a:lnTo>
                    <a:lnTo>
                      <a:pt x="10" y="2"/>
                    </a:lnTo>
                    <a:lnTo>
                      <a:pt x="8" y="0"/>
                    </a:lnTo>
                    <a:lnTo>
                      <a:pt x="6" y="0"/>
                    </a:lnTo>
                    <a:lnTo>
                      <a:pt x="6" y="0"/>
                    </a:lnTo>
                    <a:lnTo>
                      <a:pt x="3" y="0"/>
                    </a:lnTo>
                    <a:lnTo>
                      <a:pt x="2" y="2"/>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1" name="Freeform 163">
                <a:extLst>
                  <a:ext uri="{FF2B5EF4-FFF2-40B4-BE49-F238E27FC236}">
                    <a16:creationId xmlns:a16="http://schemas.microsoft.com/office/drawing/2014/main" id="{C4D39C89-C188-480B-A250-ED6A8393EF2A}"/>
                  </a:ext>
                </a:extLst>
              </p:cNvPr>
              <p:cNvSpPr>
                <a:spLocks/>
              </p:cNvSpPr>
              <p:nvPr userDrawn="1"/>
            </p:nvSpPr>
            <p:spPr bwMode="auto">
              <a:xfrm>
                <a:off x="7067550" y="2287588"/>
                <a:ext cx="20637" cy="17463"/>
              </a:xfrm>
              <a:custGeom>
                <a:avLst/>
                <a:gdLst>
                  <a:gd name="T0" fmla="*/ 0 w 13"/>
                  <a:gd name="T1" fmla="*/ 6 h 11"/>
                  <a:gd name="T2" fmla="*/ 0 w 13"/>
                  <a:gd name="T3" fmla="*/ 6 h 11"/>
                  <a:gd name="T4" fmla="*/ 2 w 13"/>
                  <a:gd name="T5" fmla="*/ 8 h 11"/>
                  <a:gd name="T6" fmla="*/ 3 w 13"/>
                  <a:gd name="T7" fmla="*/ 10 h 11"/>
                  <a:gd name="T8" fmla="*/ 5 w 13"/>
                  <a:gd name="T9" fmla="*/ 11 h 11"/>
                  <a:gd name="T10" fmla="*/ 7 w 13"/>
                  <a:gd name="T11" fmla="*/ 11 h 11"/>
                  <a:gd name="T12" fmla="*/ 7 w 13"/>
                  <a:gd name="T13" fmla="*/ 11 h 11"/>
                  <a:gd name="T14" fmla="*/ 10 w 13"/>
                  <a:gd name="T15" fmla="*/ 11 h 11"/>
                  <a:gd name="T16" fmla="*/ 12 w 13"/>
                  <a:gd name="T17" fmla="*/ 10 h 11"/>
                  <a:gd name="T18" fmla="*/ 13 w 13"/>
                  <a:gd name="T19" fmla="*/ 8 h 11"/>
                  <a:gd name="T20" fmla="*/ 13 w 13"/>
                  <a:gd name="T21" fmla="*/ 6 h 11"/>
                  <a:gd name="T22" fmla="*/ 13 w 13"/>
                  <a:gd name="T23" fmla="*/ 6 h 11"/>
                  <a:gd name="T24" fmla="*/ 13 w 13"/>
                  <a:gd name="T25" fmla="*/ 3 h 11"/>
                  <a:gd name="T26" fmla="*/ 12 w 13"/>
                  <a:gd name="T27" fmla="*/ 1 h 11"/>
                  <a:gd name="T28" fmla="*/ 10 w 13"/>
                  <a:gd name="T29" fmla="*/ 0 h 11"/>
                  <a:gd name="T30" fmla="*/ 7 w 13"/>
                  <a:gd name="T31" fmla="*/ 0 h 11"/>
                  <a:gd name="T32" fmla="*/ 7 w 13"/>
                  <a:gd name="T33" fmla="*/ 0 h 11"/>
                  <a:gd name="T34" fmla="*/ 5 w 13"/>
                  <a:gd name="T35" fmla="*/ 0 h 11"/>
                  <a:gd name="T36" fmla="*/ 3 w 13"/>
                  <a:gd name="T37" fmla="*/ 1 h 11"/>
                  <a:gd name="T38" fmla="*/ 2 w 13"/>
                  <a:gd name="T39" fmla="*/ 3 h 11"/>
                  <a:gd name="T40" fmla="*/ 0 w 13"/>
                  <a:gd name="T41" fmla="*/ 6 h 11"/>
                  <a:gd name="T42" fmla="*/ 0 w 13"/>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6"/>
                    </a:moveTo>
                    <a:lnTo>
                      <a:pt x="0" y="6"/>
                    </a:lnTo>
                    <a:lnTo>
                      <a:pt x="2" y="8"/>
                    </a:lnTo>
                    <a:lnTo>
                      <a:pt x="3" y="10"/>
                    </a:lnTo>
                    <a:lnTo>
                      <a:pt x="5" y="11"/>
                    </a:lnTo>
                    <a:lnTo>
                      <a:pt x="7" y="11"/>
                    </a:lnTo>
                    <a:lnTo>
                      <a:pt x="7" y="11"/>
                    </a:lnTo>
                    <a:lnTo>
                      <a:pt x="10" y="11"/>
                    </a:lnTo>
                    <a:lnTo>
                      <a:pt x="12" y="10"/>
                    </a:lnTo>
                    <a:lnTo>
                      <a:pt x="13" y="8"/>
                    </a:lnTo>
                    <a:lnTo>
                      <a:pt x="13" y="6"/>
                    </a:lnTo>
                    <a:lnTo>
                      <a:pt x="13" y="6"/>
                    </a:lnTo>
                    <a:lnTo>
                      <a:pt x="13" y="3"/>
                    </a:lnTo>
                    <a:lnTo>
                      <a:pt x="12" y="1"/>
                    </a:lnTo>
                    <a:lnTo>
                      <a:pt x="10" y="0"/>
                    </a:lnTo>
                    <a:lnTo>
                      <a:pt x="7" y="0"/>
                    </a:lnTo>
                    <a:lnTo>
                      <a:pt x="7" y="0"/>
                    </a:lnTo>
                    <a:lnTo>
                      <a:pt x="5" y="0"/>
                    </a:lnTo>
                    <a:lnTo>
                      <a:pt x="3" y="1"/>
                    </a:lnTo>
                    <a:lnTo>
                      <a:pt x="2"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2" name="Freeform 164">
                <a:extLst>
                  <a:ext uri="{FF2B5EF4-FFF2-40B4-BE49-F238E27FC236}">
                    <a16:creationId xmlns:a16="http://schemas.microsoft.com/office/drawing/2014/main" id="{C4AD4228-4737-4A11-B9C5-6FB4B75E5AD1}"/>
                  </a:ext>
                </a:extLst>
              </p:cNvPr>
              <p:cNvSpPr>
                <a:spLocks/>
              </p:cNvSpPr>
              <p:nvPr userDrawn="1"/>
            </p:nvSpPr>
            <p:spPr bwMode="auto">
              <a:xfrm>
                <a:off x="7108825" y="2436813"/>
                <a:ext cx="20637" cy="19050"/>
              </a:xfrm>
              <a:custGeom>
                <a:avLst/>
                <a:gdLst>
                  <a:gd name="T0" fmla="*/ 0 w 13"/>
                  <a:gd name="T1" fmla="*/ 7 h 12"/>
                  <a:gd name="T2" fmla="*/ 0 w 13"/>
                  <a:gd name="T3" fmla="*/ 7 h 12"/>
                  <a:gd name="T4" fmla="*/ 2 w 13"/>
                  <a:gd name="T5" fmla="*/ 9 h 12"/>
                  <a:gd name="T6" fmla="*/ 3 w 13"/>
                  <a:gd name="T7" fmla="*/ 10 h 12"/>
                  <a:gd name="T8" fmla="*/ 4 w 13"/>
                  <a:gd name="T9" fmla="*/ 12 h 12"/>
                  <a:gd name="T10" fmla="*/ 6 w 13"/>
                  <a:gd name="T11" fmla="*/ 12 h 12"/>
                  <a:gd name="T12" fmla="*/ 6 w 13"/>
                  <a:gd name="T13" fmla="*/ 12 h 12"/>
                  <a:gd name="T14" fmla="*/ 9 w 13"/>
                  <a:gd name="T15" fmla="*/ 12 h 12"/>
                  <a:gd name="T16" fmla="*/ 11 w 13"/>
                  <a:gd name="T17" fmla="*/ 10 h 12"/>
                  <a:gd name="T18" fmla="*/ 12 w 13"/>
                  <a:gd name="T19" fmla="*/ 9 h 12"/>
                  <a:gd name="T20" fmla="*/ 13 w 13"/>
                  <a:gd name="T21" fmla="*/ 7 h 12"/>
                  <a:gd name="T22" fmla="*/ 13 w 13"/>
                  <a:gd name="T23" fmla="*/ 7 h 12"/>
                  <a:gd name="T24" fmla="*/ 12 w 13"/>
                  <a:gd name="T25" fmla="*/ 4 h 12"/>
                  <a:gd name="T26" fmla="*/ 11 w 13"/>
                  <a:gd name="T27" fmla="*/ 2 h 12"/>
                  <a:gd name="T28" fmla="*/ 9 w 13"/>
                  <a:gd name="T29" fmla="*/ 1 h 12"/>
                  <a:gd name="T30" fmla="*/ 6 w 13"/>
                  <a:gd name="T31" fmla="*/ 0 h 12"/>
                  <a:gd name="T32" fmla="*/ 6 w 13"/>
                  <a:gd name="T33" fmla="*/ 0 h 12"/>
                  <a:gd name="T34" fmla="*/ 4 w 13"/>
                  <a:gd name="T35" fmla="*/ 1 h 12"/>
                  <a:gd name="T36" fmla="*/ 3 w 13"/>
                  <a:gd name="T37" fmla="*/ 2 h 12"/>
                  <a:gd name="T38" fmla="*/ 2 w 13"/>
                  <a:gd name="T39" fmla="*/ 4 h 12"/>
                  <a:gd name="T40" fmla="*/ 0 w 13"/>
                  <a:gd name="T41" fmla="*/ 7 h 12"/>
                  <a:gd name="T42" fmla="*/ 0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7"/>
                    </a:moveTo>
                    <a:lnTo>
                      <a:pt x="0" y="7"/>
                    </a:lnTo>
                    <a:lnTo>
                      <a:pt x="2" y="9"/>
                    </a:lnTo>
                    <a:lnTo>
                      <a:pt x="3" y="10"/>
                    </a:lnTo>
                    <a:lnTo>
                      <a:pt x="4" y="12"/>
                    </a:lnTo>
                    <a:lnTo>
                      <a:pt x="6" y="12"/>
                    </a:lnTo>
                    <a:lnTo>
                      <a:pt x="6" y="12"/>
                    </a:lnTo>
                    <a:lnTo>
                      <a:pt x="9" y="12"/>
                    </a:lnTo>
                    <a:lnTo>
                      <a:pt x="11" y="10"/>
                    </a:lnTo>
                    <a:lnTo>
                      <a:pt x="12" y="9"/>
                    </a:lnTo>
                    <a:lnTo>
                      <a:pt x="13" y="7"/>
                    </a:lnTo>
                    <a:lnTo>
                      <a:pt x="13" y="7"/>
                    </a:lnTo>
                    <a:lnTo>
                      <a:pt x="12" y="4"/>
                    </a:lnTo>
                    <a:lnTo>
                      <a:pt x="11" y="2"/>
                    </a:lnTo>
                    <a:lnTo>
                      <a:pt x="9" y="1"/>
                    </a:lnTo>
                    <a:lnTo>
                      <a:pt x="6" y="0"/>
                    </a:lnTo>
                    <a:lnTo>
                      <a:pt x="6" y="0"/>
                    </a:lnTo>
                    <a:lnTo>
                      <a:pt x="4" y="1"/>
                    </a:lnTo>
                    <a:lnTo>
                      <a:pt x="3" y="2"/>
                    </a:lnTo>
                    <a:lnTo>
                      <a:pt x="2" y="4"/>
                    </a:lnTo>
                    <a:lnTo>
                      <a:pt x="0" y="7"/>
                    </a:lnTo>
                    <a:lnTo>
                      <a:pt x="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3" name="Freeform 165">
                <a:extLst>
                  <a:ext uri="{FF2B5EF4-FFF2-40B4-BE49-F238E27FC236}">
                    <a16:creationId xmlns:a16="http://schemas.microsoft.com/office/drawing/2014/main" id="{905CF64C-5FB6-4569-9FCE-DE3C267D9816}"/>
                  </a:ext>
                </a:extLst>
              </p:cNvPr>
              <p:cNvSpPr>
                <a:spLocks/>
              </p:cNvSpPr>
              <p:nvPr userDrawn="1"/>
            </p:nvSpPr>
            <p:spPr bwMode="auto">
              <a:xfrm>
                <a:off x="7046913" y="2466976"/>
                <a:ext cx="19050" cy="19050"/>
              </a:xfrm>
              <a:custGeom>
                <a:avLst/>
                <a:gdLst>
                  <a:gd name="T0" fmla="*/ 0 w 12"/>
                  <a:gd name="T1" fmla="*/ 7 h 12"/>
                  <a:gd name="T2" fmla="*/ 0 w 12"/>
                  <a:gd name="T3" fmla="*/ 7 h 12"/>
                  <a:gd name="T4" fmla="*/ 1 w 12"/>
                  <a:gd name="T5" fmla="*/ 9 h 12"/>
                  <a:gd name="T6" fmla="*/ 2 w 12"/>
                  <a:gd name="T7" fmla="*/ 10 h 12"/>
                  <a:gd name="T8" fmla="*/ 4 w 12"/>
                  <a:gd name="T9" fmla="*/ 11 h 12"/>
                  <a:gd name="T10" fmla="*/ 7 w 12"/>
                  <a:gd name="T11" fmla="*/ 12 h 12"/>
                  <a:gd name="T12" fmla="*/ 7 w 12"/>
                  <a:gd name="T13" fmla="*/ 12 h 12"/>
                  <a:gd name="T14" fmla="*/ 9 w 12"/>
                  <a:gd name="T15" fmla="*/ 11 h 12"/>
                  <a:gd name="T16" fmla="*/ 11 w 12"/>
                  <a:gd name="T17" fmla="*/ 10 h 12"/>
                  <a:gd name="T18" fmla="*/ 12 w 12"/>
                  <a:gd name="T19" fmla="*/ 9 h 12"/>
                  <a:gd name="T20" fmla="*/ 12 w 12"/>
                  <a:gd name="T21" fmla="*/ 7 h 12"/>
                  <a:gd name="T22" fmla="*/ 12 w 12"/>
                  <a:gd name="T23" fmla="*/ 7 h 12"/>
                  <a:gd name="T24" fmla="*/ 12 w 12"/>
                  <a:gd name="T25" fmla="*/ 3 h 12"/>
                  <a:gd name="T26" fmla="*/ 11 w 12"/>
                  <a:gd name="T27" fmla="*/ 2 h 12"/>
                  <a:gd name="T28" fmla="*/ 9 w 12"/>
                  <a:gd name="T29" fmla="*/ 1 h 12"/>
                  <a:gd name="T30" fmla="*/ 7 w 12"/>
                  <a:gd name="T31" fmla="*/ 0 h 12"/>
                  <a:gd name="T32" fmla="*/ 7 w 12"/>
                  <a:gd name="T33" fmla="*/ 0 h 12"/>
                  <a:gd name="T34" fmla="*/ 4 w 12"/>
                  <a:gd name="T35" fmla="*/ 1 h 12"/>
                  <a:gd name="T36" fmla="*/ 2 w 12"/>
                  <a:gd name="T37" fmla="*/ 2 h 12"/>
                  <a:gd name="T38" fmla="*/ 1 w 12"/>
                  <a:gd name="T39" fmla="*/ 3 h 12"/>
                  <a:gd name="T40" fmla="*/ 0 w 12"/>
                  <a:gd name="T41" fmla="*/ 7 h 12"/>
                  <a:gd name="T42" fmla="*/ 0 w 12"/>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7"/>
                    </a:moveTo>
                    <a:lnTo>
                      <a:pt x="0" y="7"/>
                    </a:lnTo>
                    <a:lnTo>
                      <a:pt x="1" y="9"/>
                    </a:lnTo>
                    <a:lnTo>
                      <a:pt x="2" y="10"/>
                    </a:lnTo>
                    <a:lnTo>
                      <a:pt x="4" y="11"/>
                    </a:lnTo>
                    <a:lnTo>
                      <a:pt x="7" y="12"/>
                    </a:lnTo>
                    <a:lnTo>
                      <a:pt x="7" y="12"/>
                    </a:lnTo>
                    <a:lnTo>
                      <a:pt x="9" y="11"/>
                    </a:lnTo>
                    <a:lnTo>
                      <a:pt x="11" y="10"/>
                    </a:lnTo>
                    <a:lnTo>
                      <a:pt x="12" y="9"/>
                    </a:lnTo>
                    <a:lnTo>
                      <a:pt x="12" y="7"/>
                    </a:lnTo>
                    <a:lnTo>
                      <a:pt x="12" y="7"/>
                    </a:lnTo>
                    <a:lnTo>
                      <a:pt x="12" y="3"/>
                    </a:lnTo>
                    <a:lnTo>
                      <a:pt x="11" y="2"/>
                    </a:lnTo>
                    <a:lnTo>
                      <a:pt x="9" y="1"/>
                    </a:lnTo>
                    <a:lnTo>
                      <a:pt x="7" y="0"/>
                    </a:lnTo>
                    <a:lnTo>
                      <a:pt x="7" y="0"/>
                    </a:lnTo>
                    <a:lnTo>
                      <a:pt x="4" y="1"/>
                    </a:lnTo>
                    <a:lnTo>
                      <a:pt x="2" y="2"/>
                    </a:lnTo>
                    <a:lnTo>
                      <a:pt x="1" y="3"/>
                    </a:lnTo>
                    <a:lnTo>
                      <a:pt x="0" y="7"/>
                    </a:lnTo>
                    <a:lnTo>
                      <a:pt x="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4" name="Freeform 166">
                <a:extLst>
                  <a:ext uri="{FF2B5EF4-FFF2-40B4-BE49-F238E27FC236}">
                    <a16:creationId xmlns:a16="http://schemas.microsoft.com/office/drawing/2014/main" id="{DCDE30AD-7351-4C4F-8545-FA485B6E3658}"/>
                  </a:ext>
                </a:extLst>
              </p:cNvPr>
              <p:cNvSpPr>
                <a:spLocks/>
              </p:cNvSpPr>
              <p:nvPr userDrawn="1"/>
            </p:nvSpPr>
            <p:spPr bwMode="auto">
              <a:xfrm>
                <a:off x="6951663" y="2478088"/>
                <a:ext cx="20637" cy="17463"/>
              </a:xfrm>
              <a:custGeom>
                <a:avLst/>
                <a:gdLst>
                  <a:gd name="T0" fmla="*/ 0 w 13"/>
                  <a:gd name="T1" fmla="*/ 5 h 11"/>
                  <a:gd name="T2" fmla="*/ 0 w 13"/>
                  <a:gd name="T3" fmla="*/ 5 h 11"/>
                  <a:gd name="T4" fmla="*/ 1 w 13"/>
                  <a:gd name="T5" fmla="*/ 8 h 11"/>
                  <a:gd name="T6" fmla="*/ 2 w 13"/>
                  <a:gd name="T7" fmla="*/ 10 h 11"/>
                  <a:gd name="T8" fmla="*/ 3 w 13"/>
                  <a:gd name="T9" fmla="*/ 11 h 11"/>
                  <a:gd name="T10" fmla="*/ 7 w 13"/>
                  <a:gd name="T11" fmla="*/ 11 h 11"/>
                  <a:gd name="T12" fmla="*/ 7 w 13"/>
                  <a:gd name="T13" fmla="*/ 11 h 11"/>
                  <a:gd name="T14" fmla="*/ 9 w 13"/>
                  <a:gd name="T15" fmla="*/ 11 h 11"/>
                  <a:gd name="T16" fmla="*/ 10 w 13"/>
                  <a:gd name="T17" fmla="*/ 10 h 11"/>
                  <a:gd name="T18" fmla="*/ 13 w 13"/>
                  <a:gd name="T19" fmla="*/ 8 h 11"/>
                  <a:gd name="T20" fmla="*/ 13 w 13"/>
                  <a:gd name="T21" fmla="*/ 5 h 11"/>
                  <a:gd name="T22" fmla="*/ 13 w 13"/>
                  <a:gd name="T23" fmla="*/ 5 h 11"/>
                  <a:gd name="T24" fmla="*/ 13 w 13"/>
                  <a:gd name="T25" fmla="*/ 3 h 11"/>
                  <a:gd name="T26" fmla="*/ 10 w 13"/>
                  <a:gd name="T27" fmla="*/ 1 h 11"/>
                  <a:gd name="T28" fmla="*/ 9 w 13"/>
                  <a:gd name="T29" fmla="*/ 0 h 11"/>
                  <a:gd name="T30" fmla="*/ 7 w 13"/>
                  <a:gd name="T31" fmla="*/ 0 h 11"/>
                  <a:gd name="T32" fmla="*/ 7 w 13"/>
                  <a:gd name="T33" fmla="*/ 0 h 11"/>
                  <a:gd name="T34" fmla="*/ 3 w 13"/>
                  <a:gd name="T35" fmla="*/ 0 h 11"/>
                  <a:gd name="T36" fmla="*/ 2 w 13"/>
                  <a:gd name="T37" fmla="*/ 1 h 11"/>
                  <a:gd name="T38" fmla="*/ 1 w 13"/>
                  <a:gd name="T39" fmla="*/ 3 h 11"/>
                  <a:gd name="T40" fmla="*/ 0 w 13"/>
                  <a:gd name="T41" fmla="*/ 5 h 11"/>
                  <a:gd name="T42" fmla="*/ 0 w 13"/>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5"/>
                    </a:moveTo>
                    <a:lnTo>
                      <a:pt x="0" y="5"/>
                    </a:lnTo>
                    <a:lnTo>
                      <a:pt x="1" y="8"/>
                    </a:lnTo>
                    <a:lnTo>
                      <a:pt x="2" y="10"/>
                    </a:lnTo>
                    <a:lnTo>
                      <a:pt x="3" y="11"/>
                    </a:lnTo>
                    <a:lnTo>
                      <a:pt x="7" y="11"/>
                    </a:lnTo>
                    <a:lnTo>
                      <a:pt x="7" y="11"/>
                    </a:lnTo>
                    <a:lnTo>
                      <a:pt x="9" y="11"/>
                    </a:lnTo>
                    <a:lnTo>
                      <a:pt x="10" y="10"/>
                    </a:lnTo>
                    <a:lnTo>
                      <a:pt x="13" y="8"/>
                    </a:lnTo>
                    <a:lnTo>
                      <a:pt x="13" y="5"/>
                    </a:lnTo>
                    <a:lnTo>
                      <a:pt x="13" y="5"/>
                    </a:lnTo>
                    <a:lnTo>
                      <a:pt x="13" y="3"/>
                    </a:lnTo>
                    <a:lnTo>
                      <a:pt x="10" y="1"/>
                    </a:lnTo>
                    <a:lnTo>
                      <a:pt x="9" y="0"/>
                    </a:lnTo>
                    <a:lnTo>
                      <a:pt x="7" y="0"/>
                    </a:lnTo>
                    <a:lnTo>
                      <a:pt x="7" y="0"/>
                    </a:lnTo>
                    <a:lnTo>
                      <a:pt x="3" y="0"/>
                    </a:lnTo>
                    <a:lnTo>
                      <a:pt x="2" y="1"/>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5" name="Freeform 167">
                <a:extLst>
                  <a:ext uri="{FF2B5EF4-FFF2-40B4-BE49-F238E27FC236}">
                    <a16:creationId xmlns:a16="http://schemas.microsoft.com/office/drawing/2014/main" id="{E80E211C-51B3-458B-BABA-52ED19F9BE4F}"/>
                  </a:ext>
                </a:extLst>
              </p:cNvPr>
              <p:cNvSpPr>
                <a:spLocks/>
              </p:cNvSpPr>
              <p:nvPr userDrawn="1"/>
            </p:nvSpPr>
            <p:spPr bwMode="auto">
              <a:xfrm>
                <a:off x="6861175" y="2538413"/>
                <a:ext cx="19050" cy="17463"/>
              </a:xfrm>
              <a:custGeom>
                <a:avLst/>
                <a:gdLst>
                  <a:gd name="T0" fmla="*/ 0 w 12"/>
                  <a:gd name="T1" fmla="*/ 6 h 11"/>
                  <a:gd name="T2" fmla="*/ 0 w 12"/>
                  <a:gd name="T3" fmla="*/ 6 h 11"/>
                  <a:gd name="T4" fmla="*/ 0 w 12"/>
                  <a:gd name="T5" fmla="*/ 8 h 11"/>
                  <a:gd name="T6" fmla="*/ 1 w 12"/>
                  <a:gd name="T7" fmla="*/ 10 h 11"/>
                  <a:gd name="T8" fmla="*/ 3 w 12"/>
                  <a:gd name="T9" fmla="*/ 11 h 11"/>
                  <a:gd name="T10" fmla="*/ 5 w 12"/>
                  <a:gd name="T11" fmla="*/ 11 h 11"/>
                  <a:gd name="T12" fmla="*/ 5 w 12"/>
                  <a:gd name="T13" fmla="*/ 11 h 11"/>
                  <a:gd name="T14" fmla="*/ 7 w 12"/>
                  <a:gd name="T15" fmla="*/ 11 h 11"/>
                  <a:gd name="T16" fmla="*/ 10 w 12"/>
                  <a:gd name="T17" fmla="*/ 10 h 11"/>
                  <a:gd name="T18" fmla="*/ 11 w 12"/>
                  <a:gd name="T19" fmla="*/ 8 h 11"/>
                  <a:gd name="T20" fmla="*/ 12 w 12"/>
                  <a:gd name="T21" fmla="*/ 6 h 11"/>
                  <a:gd name="T22" fmla="*/ 12 w 12"/>
                  <a:gd name="T23" fmla="*/ 6 h 11"/>
                  <a:gd name="T24" fmla="*/ 11 w 12"/>
                  <a:gd name="T25" fmla="*/ 4 h 11"/>
                  <a:gd name="T26" fmla="*/ 10 w 12"/>
                  <a:gd name="T27" fmla="*/ 1 h 11"/>
                  <a:gd name="T28" fmla="*/ 7 w 12"/>
                  <a:gd name="T29" fmla="*/ 0 h 11"/>
                  <a:gd name="T30" fmla="*/ 5 w 12"/>
                  <a:gd name="T31" fmla="*/ 0 h 11"/>
                  <a:gd name="T32" fmla="*/ 5 w 12"/>
                  <a:gd name="T33" fmla="*/ 0 h 11"/>
                  <a:gd name="T34" fmla="*/ 3 w 12"/>
                  <a:gd name="T35" fmla="*/ 0 h 11"/>
                  <a:gd name="T36" fmla="*/ 1 w 12"/>
                  <a:gd name="T37" fmla="*/ 1 h 11"/>
                  <a:gd name="T38" fmla="*/ 0 w 12"/>
                  <a:gd name="T39" fmla="*/ 4 h 11"/>
                  <a:gd name="T40" fmla="*/ 0 w 12"/>
                  <a:gd name="T41" fmla="*/ 6 h 11"/>
                  <a:gd name="T42" fmla="*/ 0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6"/>
                    </a:moveTo>
                    <a:lnTo>
                      <a:pt x="0" y="6"/>
                    </a:lnTo>
                    <a:lnTo>
                      <a:pt x="0" y="8"/>
                    </a:lnTo>
                    <a:lnTo>
                      <a:pt x="1" y="10"/>
                    </a:lnTo>
                    <a:lnTo>
                      <a:pt x="3" y="11"/>
                    </a:lnTo>
                    <a:lnTo>
                      <a:pt x="5" y="11"/>
                    </a:lnTo>
                    <a:lnTo>
                      <a:pt x="5" y="11"/>
                    </a:lnTo>
                    <a:lnTo>
                      <a:pt x="7" y="11"/>
                    </a:lnTo>
                    <a:lnTo>
                      <a:pt x="10" y="10"/>
                    </a:lnTo>
                    <a:lnTo>
                      <a:pt x="11" y="8"/>
                    </a:lnTo>
                    <a:lnTo>
                      <a:pt x="12" y="6"/>
                    </a:lnTo>
                    <a:lnTo>
                      <a:pt x="12" y="6"/>
                    </a:lnTo>
                    <a:lnTo>
                      <a:pt x="11" y="4"/>
                    </a:lnTo>
                    <a:lnTo>
                      <a:pt x="10" y="1"/>
                    </a:lnTo>
                    <a:lnTo>
                      <a:pt x="7" y="0"/>
                    </a:lnTo>
                    <a:lnTo>
                      <a:pt x="5" y="0"/>
                    </a:lnTo>
                    <a:lnTo>
                      <a:pt x="5" y="0"/>
                    </a:lnTo>
                    <a:lnTo>
                      <a:pt x="3" y="0"/>
                    </a:lnTo>
                    <a:lnTo>
                      <a:pt x="1" y="1"/>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6" name="Freeform 168">
                <a:extLst>
                  <a:ext uri="{FF2B5EF4-FFF2-40B4-BE49-F238E27FC236}">
                    <a16:creationId xmlns:a16="http://schemas.microsoft.com/office/drawing/2014/main" id="{E50EA7B3-F820-45BD-8BC7-A4435C542634}"/>
                  </a:ext>
                </a:extLst>
              </p:cNvPr>
              <p:cNvSpPr>
                <a:spLocks/>
              </p:cNvSpPr>
              <p:nvPr userDrawn="1"/>
            </p:nvSpPr>
            <p:spPr bwMode="auto">
              <a:xfrm>
                <a:off x="6808788" y="2563813"/>
                <a:ext cx="19050" cy="17463"/>
              </a:xfrm>
              <a:custGeom>
                <a:avLst/>
                <a:gdLst>
                  <a:gd name="T0" fmla="*/ 0 w 12"/>
                  <a:gd name="T1" fmla="*/ 6 h 11"/>
                  <a:gd name="T2" fmla="*/ 0 w 12"/>
                  <a:gd name="T3" fmla="*/ 6 h 11"/>
                  <a:gd name="T4" fmla="*/ 0 w 12"/>
                  <a:gd name="T5" fmla="*/ 8 h 11"/>
                  <a:gd name="T6" fmla="*/ 1 w 12"/>
                  <a:gd name="T7" fmla="*/ 10 h 11"/>
                  <a:gd name="T8" fmla="*/ 3 w 12"/>
                  <a:gd name="T9" fmla="*/ 11 h 11"/>
                  <a:gd name="T10" fmla="*/ 5 w 12"/>
                  <a:gd name="T11" fmla="*/ 11 h 11"/>
                  <a:gd name="T12" fmla="*/ 5 w 12"/>
                  <a:gd name="T13" fmla="*/ 11 h 11"/>
                  <a:gd name="T14" fmla="*/ 8 w 12"/>
                  <a:gd name="T15" fmla="*/ 11 h 11"/>
                  <a:gd name="T16" fmla="*/ 10 w 12"/>
                  <a:gd name="T17" fmla="*/ 10 h 11"/>
                  <a:gd name="T18" fmla="*/ 11 w 12"/>
                  <a:gd name="T19" fmla="*/ 8 h 11"/>
                  <a:gd name="T20" fmla="*/ 12 w 12"/>
                  <a:gd name="T21" fmla="*/ 6 h 11"/>
                  <a:gd name="T22" fmla="*/ 12 w 12"/>
                  <a:gd name="T23" fmla="*/ 6 h 11"/>
                  <a:gd name="T24" fmla="*/ 11 w 12"/>
                  <a:gd name="T25" fmla="*/ 3 h 11"/>
                  <a:gd name="T26" fmla="*/ 10 w 12"/>
                  <a:gd name="T27" fmla="*/ 1 h 11"/>
                  <a:gd name="T28" fmla="*/ 8 w 12"/>
                  <a:gd name="T29" fmla="*/ 0 h 11"/>
                  <a:gd name="T30" fmla="*/ 5 w 12"/>
                  <a:gd name="T31" fmla="*/ 0 h 11"/>
                  <a:gd name="T32" fmla="*/ 5 w 12"/>
                  <a:gd name="T33" fmla="*/ 0 h 11"/>
                  <a:gd name="T34" fmla="*/ 3 w 12"/>
                  <a:gd name="T35" fmla="*/ 0 h 11"/>
                  <a:gd name="T36" fmla="*/ 1 w 12"/>
                  <a:gd name="T37" fmla="*/ 1 h 11"/>
                  <a:gd name="T38" fmla="*/ 0 w 12"/>
                  <a:gd name="T39" fmla="*/ 3 h 11"/>
                  <a:gd name="T40" fmla="*/ 0 w 12"/>
                  <a:gd name="T41" fmla="*/ 6 h 11"/>
                  <a:gd name="T42" fmla="*/ 0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6"/>
                    </a:moveTo>
                    <a:lnTo>
                      <a:pt x="0" y="6"/>
                    </a:lnTo>
                    <a:lnTo>
                      <a:pt x="0" y="8"/>
                    </a:lnTo>
                    <a:lnTo>
                      <a:pt x="1" y="10"/>
                    </a:lnTo>
                    <a:lnTo>
                      <a:pt x="3" y="11"/>
                    </a:lnTo>
                    <a:lnTo>
                      <a:pt x="5" y="11"/>
                    </a:lnTo>
                    <a:lnTo>
                      <a:pt x="5" y="11"/>
                    </a:lnTo>
                    <a:lnTo>
                      <a:pt x="8" y="11"/>
                    </a:lnTo>
                    <a:lnTo>
                      <a:pt x="10" y="10"/>
                    </a:lnTo>
                    <a:lnTo>
                      <a:pt x="11" y="8"/>
                    </a:lnTo>
                    <a:lnTo>
                      <a:pt x="12" y="6"/>
                    </a:lnTo>
                    <a:lnTo>
                      <a:pt x="12" y="6"/>
                    </a:lnTo>
                    <a:lnTo>
                      <a:pt x="11" y="3"/>
                    </a:lnTo>
                    <a:lnTo>
                      <a:pt x="10" y="1"/>
                    </a:lnTo>
                    <a:lnTo>
                      <a:pt x="8" y="0"/>
                    </a:lnTo>
                    <a:lnTo>
                      <a:pt x="5" y="0"/>
                    </a:lnTo>
                    <a:lnTo>
                      <a:pt x="5" y="0"/>
                    </a:lnTo>
                    <a:lnTo>
                      <a:pt x="3" y="0"/>
                    </a:lnTo>
                    <a:lnTo>
                      <a:pt x="1" y="1"/>
                    </a:lnTo>
                    <a:lnTo>
                      <a:pt x="0"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1207" name="Freeform 169">
            <a:extLst>
              <a:ext uri="{FF2B5EF4-FFF2-40B4-BE49-F238E27FC236}">
                <a16:creationId xmlns:a16="http://schemas.microsoft.com/office/drawing/2014/main" id="{93654361-9E07-49CE-A09B-C7F65FB50F12}"/>
              </a:ext>
            </a:extLst>
          </p:cNvPr>
          <p:cNvSpPr>
            <a:spLocks/>
          </p:cNvSpPr>
          <p:nvPr userDrawn="1"/>
        </p:nvSpPr>
        <p:spPr bwMode="auto">
          <a:xfrm>
            <a:off x="7835343" y="2704544"/>
            <a:ext cx="23812" cy="20638"/>
          </a:xfrm>
          <a:custGeom>
            <a:avLst/>
            <a:gdLst>
              <a:gd name="T0" fmla="*/ 15 w 15"/>
              <a:gd name="T1" fmla="*/ 7 h 13"/>
              <a:gd name="T2" fmla="*/ 15 w 15"/>
              <a:gd name="T3" fmla="*/ 7 h 13"/>
              <a:gd name="T4" fmla="*/ 13 w 15"/>
              <a:gd name="T5" fmla="*/ 4 h 13"/>
              <a:gd name="T6" fmla="*/ 12 w 15"/>
              <a:gd name="T7" fmla="*/ 2 h 13"/>
              <a:gd name="T8" fmla="*/ 10 w 15"/>
              <a:gd name="T9" fmla="*/ 0 h 13"/>
              <a:gd name="T10" fmla="*/ 8 w 15"/>
              <a:gd name="T11" fmla="*/ 0 h 13"/>
              <a:gd name="T12" fmla="*/ 8 w 15"/>
              <a:gd name="T13" fmla="*/ 0 h 13"/>
              <a:gd name="T14" fmla="*/ 4 w 15"/>
              <a:gd name="T15" fmla="*/ 0 h 13"/>
              <a:gd name="T16" fmla="*/ 2 w 15"/>
              <a:gd name="T17" fmla="*/ 2 h 13"/>
              <a:gd name="T18" fmla="*/ 1 w 15"/>
              <a:gd name="T19" fmla="*/ 4 h 13"/>
              <a:gd name="T20" fmla="*/ 0 w 15"/>
              <a:gd name="T21" fmla="*/ 7 h 13"/>
              <a:gd name="T22" fmla="*/ 0 w 15"/>
              <a:gd name="T23" fmla="*/ 7 h 13"/>
              <a:gd name="T24" fmla="*/ 1 w 15"/>
              <a:gd name="T25" fmla="*/ 9 h 13"/>
              <a:gd name="T26" fmla="*/ 2 w 15"/>
              <a:gd name="T27" fmla="*/ 11 h 13"/>
              <a:gd name="T28" fmla="*/ 4 w 15"/>
              <a:gd name="T29" fmla="*/ 13 h 13"/>
              <a:gd name="T30" fmla="*/ 8 w 15"/>
              <a:gd name="T31" fmla="*/ 13 h 13"/>
              <a:gd name="T32" fmla="*/ 8 w 15"/>
              <a:gd name="T33" fmla="*/ 13 h 13"/>
              <a:gd name="T34" fmla="*/ 10 w 15"/>
              <a:gd name="T35" fmla="*/ 13 h 13"/>
              <a:gd name="T36" fmla="*/ 12 w 15"/>
              <a:gd name="T37" fmla="*/ 11 h 13"/>
              <a:gd name="T38" fmla="*/ 13 w 15"/>
              <a:gd name="T39" fmla="*/ 9 h 13"/>
              <a:gd name="T40" fmla="*/ 15 w 15"/>
              <a:gd name="T41" fmla="*/ 7 h 13"/>
              <a:gd name="T42" fmla="*/ 15 w 15"/>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3">
                <a:moveTo>
                  <a:pt x="15" y="7"/>
                </a:moveTo>
                <a:lnTo>
                  <a:pt x="15" y="7"/>
                </a:lnTo>
                <a:lnTo>
                  <a:pt x="13" y="4"/>
                </a:lnTo>
                <a:lnTo>
                  <a:pt x="12" y="2"/>
                </a:lnTo>
                <a:lnTo>
                  <a:pt x="10" y="0"/>
                </a:lnTo>
                <a:lnTo>
                  <a:pt x="8" y="0"/>
                </a:lnTo>
                <a:lnTo>
                  <a:pt x="8" y="0"/>
                </a:lnTo>
                <a:lnTo>
                  <a:pt x="4" y="0"/>
                </a:lnTo>
                <a:lnTo>
                  <a:pt x="2" y="2"/>
                </a:lnTo>
                <a:lnTo>
                  <a:pt x="1" y="4"/>
                </a:lnTo>
                <a:lnTo>
                  <a:pt x="0" y="7"/>
                </a:lnTo>
                <a:lnTo>
                  <a:pt x="0" y="7"/>
                </a:lnTo>
                <a:lnTo>
                  <a:pt x="1" y="9"/>
                </a:lnTo>
                <a:lnTo>
                  <a:pt x="2" y="11"/>
                </a:lnTo>
                <a:lnTo>
                  <a:pt x="4" y="13"/>
                </a:lnTo>
                <a:lnTo>
                  <a:pt x="8" y="13"/>
                </a:lnTo>
                <a:lnTo>
                  <a:pt x="8" y="13"/>
                </a:lnTo>
                <a:lnTo>
                  <a:pt x="10" y="13"/>
                </a:lnTo>
                <a:lnTo>
                  <a:pt x="12" y="11"/>
                </a:lnTo>
                <a:lnTo>
                  <a:pt x="13" y="9"/>
                </a:lnTo>
                <a:lnTo>
                  <a:pt x="15" y="7"/>
                </a:lnTo>
                <a:lnTo>
                  <a:pt x="15"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8" name="Freeform 170">
            <a:extLst>
              <a:ext uri="{FF2B5EF4-FFF2-40B4-BE49-F238E27FC236}">
                <a16:creationId xmlns:a16="http://schemas.microsoft.com/office/drawing/2014/main" id="{CAFE7BEB-3E1F-4B69-A7F2-F7AD7EE9C5EE}"/>
              </a:ext>
            </a:extLst>
          </p:cNvPr>
          <p:cNvSpPr>
            <a:spLocks/>
          </p:cNvSpPr>
          <p:nvPr userDrawn="1"/>
        </p:nvSpPr>
        <p:spPr bwMode="auto">
          <a:xfrm>
            <a:off x="7776606" y="2704544"/>
            <a:ext cx="20637" cy="20638"/>
          </a:xfrm>
          <a:custGeom>
            <a:avLst/>
            <a:gdLst>
              <a:gd name="T0" fmla="*/ 13 w 13"/>
              <a:gd name="T1" fmla="*/ 7 h 13"/>
              <a:gd name="T2" fmla="*/ 13 w 13"/>
              <a:gd name="T3" fmla="*/ 7 h 13"/>
              <a:gd name="T4" fmla="*/ 12 w 13"/>
              <a:gd name="T5" fmla="*/ 4 h 13"/>
              <a:gd name="T6" fmla="*/ 11 w 13"/>
              <a:gd name="T7" fmla="*/ 2 h 13"/>
              <a:gd name="T8" fmla="*/ 9 w 13"/>
              <a:gd name="T9" fmla="*/ 0 h 13"/>
              <a:gd name="T10" fmla="*/ 6 w 13"/>
              <a:gd name="T11" fmla="*/ 0 h 13"/>
              <a:gd name="T12" fmla="*/ 6 w 13"/>
              <a:gd name="T13" fmla="*/ 0 h 13"/>
              <a:gd name="T14" fmla="*/ 3 w 13"/>
              <a:gd name="T15" fmla="*/ 0 h 13"/>
              <a:gd name="T16" fmla="*/ 2 w 13"/>
              <a:gd name="T17" fmla="*/ 2 h 13"/>
              <a:gd name="T18" fmla="*/ 0 w 13"/>
              <a:gd name="T19" fmla="*/ 4 h 13"/>
              <a:gd name="T20" fmla="*/ 0 w 13"/>
              <a:gd name="T21" fmla="*/ 7 h 13"/>
              <a:gd name="T22" fmla="*/ 0 w 13"/>
              <a:gd name="T23" fmla="*/ 7 h 13"/>
              <a:gd name="T24" fmla="*/ 0 w 13"/>
              <a:gd name="T25" fmla="*/ 9 h 13"/>
              <a:gd name="T26" fmla="*/ 2 w 13"/>
              <a:gd name="T27" fmla="*/ 11 h 13"/>
              <a:gd name="T28" fmla="*/ 3 w 13"/>
              <a:gd name="T29" fmla="*/ 13 h 13"/>
              <a:gd name="T30" fmla="*/ 6 w 13"/>
              <a:gd name="T31" fmla="*/ 13 h 13"/>
              <a:gd name="T32" fmla="*/ 6 w 13"/>
              <a:gd name="T33" fmla="*/ 13 h 13"/>
              <a:gd name="T34" fmla="*/ 9 w 13"/>
              <a:gd name="T35" fmla="*/ 13 h 13"/>
              <a:gd name="T36" fmla="*/ 11 w 13"/>
              <a:gd name="T37" fmla="*/ 11 h 13"/>
              <a:gd name="T38" fmla="*/ 12 w 13"/>
              <a:gd name="T39" fmla="*/ 9 h 13"/>
              <a:gd name="T40" fmla="*/ 13 w 13"/>
              <a:gd name="T41" fmla="*/ 7 h 13"/>
              <a:gd name="T42" fmla="*/ 13 w 13"/>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13" y="7"/>
                </a:moveTo>
                <a:lnTo>
                  <a:pt x="13" y="7"/>
                </a:lnTo>
                <a:lnTo>
                  <a:pt x="12" y="4"/>
                </a:lnTo>
                <a:lnTo>
                  <a:pt x="11" y="2"/>
                </a:lnTo>
                <a:lnTo>
                  <a:pt x="9" y="0"/>
                </a:lnTo>
                <a:lnTo>
                  <a:pt x="6" y="0"/>
                </a:lnTo>
                <a:lnTo>
                  <a:pt x="6" y="0"/>
                </a:lnTo>
                <a:lnTo>
                  <a:pt x="3" y="0"/>
                </a:lnTo>
                <a:lnTo>
                  <a:pt x="2" y="2"/>
                </a:lnTo>
                <a:lnTo>
                  <a:pt x="0" y="4"/>
                </a:lnTo>
                <a:lnTo>
                  <a:pt x="0" y="7"/>
                </a:lnTo>
                <a:lnTo>
                  <a:pt x="0" y="7"/>
                </a:lnTo>
                <a:lnTo>
                  <a:pt x="0" y="9"/>
                </a:lnTo>
                <a:lnTo>
                  <a:pt x="2" y="11"/>
                </a:lnTo>
                <a:lnTo>
                  <a:pt x="3" y="13"/>
                </a:lnTo>
                <a:lnTo>
                  <a:pt x="6" y="13"/>
                </a:lnTo>
                <a:lnTo>
                  <a:pt x="6" y="13"/>
                </a:lnTo>
                <a:lnTo>
                  <a:pt x="9" y="13"/>
                </a:lnTo>
                <a:lnTo>
                  <a:pt x="11" y="11"/>
                </a:lnTo>
                <a:lnTo>
                  <a:pt x="12" y="9"/>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9" name="Freeform 171">
            <a:extLst>
              <a:ext uri="{FF2B5EF4-FFF2-40B4-BE49-F238E27FC236}">
                <a16:creationId xmlns:a16="http://schemas.microsoft.com/office/drawing/2014/main" id="{A06834B1-6ADD-44FC-ADCF-EE614A55A75E}"/>
              </a:ext>
            </a:extLst>
          </p:cNvPr>
          <p:cNvSpPr>
            <a:spLocks/>
          </p:cNvSpPr>
          <p:nvPr userDrawn="1"/>
        </p:nvSpPr>
        <p:spPr bwMode="auto">
          <a:xfrm>
            <a:off x="7809943" y="2691844"/>
            <a:ext cx="25400" cy="58738"/>
          </a:xfrm>
          <a:custGeom>
            <a:avLst/>
            <a:gdLst>
              <a:gd name="T0" fmla="*/ 2 w 16"/>
              <a:gd name="T1" fmla="*/ 0 h 37"/>
              <a:gd name="T2" fmla="*/ 0 w 16"/>
              <a:gd name="T3" fmla="*/ 37 h 37"/>
              <a:gd name="T4" fmla="*/ 16 w 16"/>
              <a:gd name="T5" fmla="*/ 37 h 37"/>
            </a:gdLst>
            <a:ahLst/>
            <a:cxnLst>
              <a:cxn ang="0">
                <a:pos x="T0" y="T1"/>
              </a:cxn>
              <a:cxn ang="0">
                <a:pos x="T2" y="T3"/>
              </a:cxn>
              <a:cxn ang="0">
                <a:pos x="T4" y="T5"/>
              </a:cxn>
            </a:cxnLst>
            <a:rect l="0" t="0" r="r" b="b"/>
            <a:pathLst>
              <a:path w="16" h="37">
                <a:moveTo>
                  <a:pt x="2" y="0"/>
                </a:moveTo>
                <a:lnTo>
                  <a:pt x="0" y="37"/>
                </a:lnTo>
                <a:lnTo>
                  <a:pt x="16" y="3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0" name="Freeform 172">
            <a:extLst>
              <a:ext uri="{FF2B5EF4-FFF2-40B4-BE49-F238E27FC236}">
                <a16:creationId xmlns:a16="http://schemas.microsoft.com/office/drawing/2014/main" id="{ADE7168E-F08C-41F3-B40A-2742AC4054F2}"/>
              </a:ext>
            </a:extLst>
          </p:cNvPr>
          <p:cNvSpPr>
            <a:spLocks/>
          </p:cNvSpPr>
          <p:nvPr userDrawn="1"/>
        </p:nvSpPr>
        <p:spPr bwMode="auto">
          <a:xfrm>
            <a:off x="7765493" y="2680731"/>
            <a:ext cx="127000" cy="142875"/>
          </a:xfrm>
          <a:custGeom>
            <a:avLst/>
            <a:gdLst>
              <a:gd name="T0" fmla="*/ 80 w 80"/>
              <a:gd name="T1" fmla="*/ 78 h 90"/>
              <a:gd name="T2" fmla="*/ 80 w 80"/>
              <a:gd name="T3" fmla="*/ 78 h 90"/>
              <a:gd name="T4" fmla="*/ 73 w 80"/>
              <a:gd name="T5" fmla="*/ 84 h 90"/>
              <a:gd name="T6" fmla="*/ 65 w 80"/>
              <a:gd name="T7" fmla="*/ 87 h 90"/>
              <a:gd name="T8" fmla="*/ 56 w 80"/>
              <a:gd name="T9" fmla="*/ 89 h 90"/>
              <a:gd name="T10" fmla="*/ 47 w 80"/>
              <a:gd name="T11" fmla="*/ 90 h 90"/>
              <a:gd name="T12" fmla="*/ 47 w 80"/>
              <a:gd name="T13" fmla="*/ 90 h 90"/>
              <a:gd name="T14" fmla="*/ 38 w 80"/>
              <a:gd name="T15" fmla="*/ 89 h 90"/>
              <a:gd name="T16" fmla="*/ 29 w 80"/>
              <a:gd name="T17" fmla="*/ 87 h 90"/>
              <a:gd name="T18" fmla="*/ 21 w 80"/>
              <a:gd name="T19" fmla="*/ 83 h 90"/>
              <a:gd name="T20" fmla="*/ 15 w 80"/>
              <a:gd name="T21" fmla="*/ 77 h 90"/>
              <a:gd name="T22" fmla="*/ 9 w 80"/>
              <a:gd name="T23" fmla="*/ 70 h 90"/>
              <a:gd name="T24" fmla="*/ 4 w 80"/>
              <a:gd name="T25" fmla="*/ 62 h 90"/>
              <a:gd name="T26" fmla="*/ 1 w 80"/>
              <a:gd name="T27" fmla="*/ 53 h 90"/>
              <a:gd name="T28" fmla="*/ 0 w 80"/>
              <a:gd name="T29" fmla="*/ 43 h 90"/>
              <a:gd name="T30" fmla="*/ 0 w 80"/>
              <a:gd name="T3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90">
                <a:moveTo>
                  <a:pt x="80" y="78"/>
                </a:moveTo>
                <a:lnTo>
                  <a:pt x="80" y="78"/>
                </a:lnTo>
                <a:lnTo>
                  <a:pt x="73" y="84"/>
                </a:lnTo>
                <a:lnTo>
                  <a:pt x="65" y="87"/>
                </a:lnTo>
                <a:lnTo>
                  <a:pt x="56" y="89"/>
                </a:lnTo>
                <a:lnTo>
                  <a:pt x="47" y="90"/>
                </a:lnTo>
                <a:lnTo>
                  <a:pt x="47" y="90"/>
                </a:lnTo>
                <a:lnTo>
                  <a:pt x="38" y="89"/>
                </a:lnTo>
                <a:lnTo>
                  <a:pt x="29" y="87"/>
                </a:lnTo>
                <a:lnTo>
                  <a:pt x="21" y="83"/>
                </a:lnTo>
                <a:lnTo>
                  <a:pt x="15" y="77"/>
                </a:lnTo>
                <a:lnTo>
                  <a:pt x="9" y="70"/>
                </a:lnTo>
                <a:lnTo>
                  <a:pt x="4" y="62"/>
                </a:lnTo>
                <a:lnTo>
                  <a:pt x="1" y="53"/>
                </a:lnTo>
                <a:lnTo>
                  <a:pt x="0" y="43"/>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1" name="Freeform 173">
            <a:extLst>
              <a:ext uri="{FF2B5EF4-FFF2-40B4-BE49-F238E27FC236}">
                <a16:creationId xmlns:a16="http://schemas.microsoft.com/office/drawing/2014/main" id="{676E8B55-2D13-4B41-BE28-3089EDEF05AC}"/>
              </a:ext>
            </a:extLst>
          </p:cNvPr>
          <p:cNvSpPr>
            <a:spLocks/>
          </p:cNvSpPr>
          <p:nvPr userDrawn="1"/>
        </p:nvSpPr>
        <p:spPr bwMode="auto">
          <a:xfrm>
            <a:off x="7751206" y="2580719"/>
            <a:ext cx="200025" cy="223838"/>
          </a:xfrm>
          <a:custGeom>
            <a:avLst/>
            <a:gdLst>
              <a:gd name="T0" fmla="*/ 75 w 126"/>
              <a:gd name="T1" fmla="*/ 54 h 141"/>
              <a:gd name="T2" fmla="*/ 78 w 126"/>
              <a:gd name="T3" fmla="*/ 56 h 141"/>
              <a:gd name="T4" fmla="*/ 81 w 126"/>
              <a:gd name="T5" fmla="*/ 68 h 141"/>
              <a:gd name="T6" fmla="*/ 79 w 126"/>
              <a:gd name="T7" fmla="*/ 74 h 141"/>
              <a:gd name="T8" fmla="*/ 78 w 126"/>
              <a:gd name="T9" fmla="*/ 80 h 141"/>
              <a:gd name="T10" fmla="*/ 79 w 126"/>
              <a:gd name="T11" fmla="*/ 90 h 141"/>
              <a:gd name="T12" fmla="*/ 81 w 126"/>
              <a:gd name="T13" fmla="*/ 95 h 141"/>
              <a:gd name="T14" fmla="*/ 85 w 126"/>
              <a:gd name="T15" fmla="*/ 106 h 141"/>
              <a:gd name="T16" fmla="*/ 85 w 126"/>
              <a:gd name="T17" fmla="*/ 113 h 141"/>
              <a:gd name="T18" fmla="*/ 80 w 126"/>
              <a:gd name="T19" fmla="*/ 120 h 141"/>
              <a:gd name="T20" fmla="*/ 78 w 126"/>
              <a:gd name="T21" fmla="*/ 123 h 141"/>
              <a:gd name="T22" fmla="*/ 78 w 126"/>
              <a:gd name="T23" fmla="*/ 130 h 141"/>
              <a:gd name="T24" fmla="*/ 80 w 126"/>
              <a:gd name="T25" fmla="*/ 135 h 141"/>
              <a:gd name="T26" fmla="*/ 85 w 126"/>
              <a:gd name="T27" fmla="*/ 140 h 141"/>
              <a:gd name="T28" fmla="*/ 89 w 126"/>
              <a:gd name="T29" fmla="*/ 141 h 141"/>
              <a:gd name="T30" fmla="*/ 120 w 126"/>
              <a:gd name="T31" fmla="*/ 141 h 141"/>
              <a:gd name="T32" fmla="*/ 118 w 126"/>
              <a:gd name="T33" fmla="*/ 139 h 141"/>
              <a:gd name="T34" fmla="*/ 116 w 126"/>
              <a:gd name="T35" fmla="*/ 125 h 141"/>
              <a:gd name="T36" fmla="*/ 118 w 126"/>
              <a:gd name="T37" fmla="*/ 118 h 141"/>
              <a:gd name="T38" fmla="*/ 123 w 126"/>
              <a:gd name="T39" fmla="*/ 113 h 141"/>
              <a:gd name="T40" fmla="*/ 126 w 126"/>
              <a:gd name="T41" fmla="*/ 102 h 141"/>
              <a:gd name="T42" fmla="*/ 125 w 126"/>
              <a:gd name="T43" fmla="*/ 95 h 141"/>
              <a:gd name="T44" fmla="*/ 123 w 126"/>
              <a:gd name="T45" fmla="*/ 91 h 141"/>
              <a:gd name="T46" fmla="*/ 116 w 126"/>
              <a:gd name="T47" fmla="*/ 78 h 141"/>
              <a:gd name="T48" fmla="*/ 115 w 126"/>
              <a:gd name="T49" fmla="*/ 69 h 141"/>
              <a:gd name="T50" fmla="*/ 120 w 126"/>
              <a:gd name="T51" fmla="*/ 60 h 141"/>
              <a:gd name="T52" fmla="*/ 122 w 126"/>
              <a:gd name="T53" fmla="*/ 56 h 141"/>
              <a:gd name="T54" fmla="*/ 124 w 126"/>
              <a:gd name="T55" fmla="*/ 45 h 141"/>
              <a:gd name="T56" fmla="*/ 121 w 126"/>
              <a:gd name="T57" fmla="*/ 30 h 141"/>
              <a:gd name="T58" fmla="*/ 113 w 126"/>
              <a:gd name="T59" fmla="*/ 21 h 141"/>
              <a:gd name="T60" fmla="*/ 105 w 126"/>
              <a:gd name="T61" fmla="*/ 17 h 141"/>
              <a:gd name="T62" fmla="*/ 99 w 126"/>
              <a:gd name="T63" fmla="*/ 16 h 141"/>
              <a:gd name="T64" fmla="*/ 81 w 126"/>
              <a:gd name="T65" fmla="*/ 10 h 141"/>
              <a:gd name="T66" fmla="*/ 63 w 126"/>
              <a:gd name="T67" fmla="*/ 2 h 141"/>
              <a:gd name="T68" fmla="*/ 52 w 126"/>
              <a:gd name="T69" fmla="*/ 0 h 141"/>
              <a:gd name="T70" fmla="*/ 45 w 126"/>
              <a:gd name="T71" fmla="*/ 1 h 141"/>
              <a:gd name="T72" fmla="*/ 29 w 126"/>
              <a:gd name="T73" fmla="*/ 6 h 141"/>
              <a:gd name="T74" fmla="*/ 15 w 126"/>
              <a:gd name="T75" fmla="*/ 16 h 141"/>
              <a:gd name="T76" fmla="*/ 4 w 126"/>
              <a:gd name="T77" fmla="*/ 31 h 141"/>
              <a:gd name="T78" fmla="*/ 0 w 126"/>
              <a:gd name="T79" fmla="*/ 52 h 141"/>
              <a:gd name="T80" fmla="*/ 1 w 126"/>
              <a:gd name="T81" fmla="*/ 57 h 141"/>
              <a:gd name="T82" fmla="*/ 3 w 126"/>
              <a:gd name="T83" fmla="*/ 60 h 141"/>
              <a:gd name="T84" fmla="*/ 13 w 126"/>
              <a:gd name="T85" fmla="*/ 59 h 141"/>
              <a:gd name="T86" fmla="*/ 31 w 126"/>
              <a:gd name="T87" fmla="*/ 52 h 141"/>
              <a:gd name="T88" fmla="*/ 37 w 126"/>
              <a:gd name="T89" fmla="*/ 51 h 141"/>
              <a:gd name="T90" fmla="*/ 51 w 126"/>
              <a:gd name="T91" fmla="*/ 51 h 141"/>
              <a:gd name="T92" fmla="*/ 75 w 126"/>
              <a:gd name="T93" fmla="*/ 53 h 141"/>
              <a:gd name="T94" fmla="*/ 86 w 126"/>
              <a:gd name="T95"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41">
                <a:moveTo>
                  <a:pt x="75" y="54"/>
                </a:moveTo>
                <a:lnTo>
                  <a:pt x="75" y="54"/>
                </a:lnTo>
                <a:lnTo>
                  <a:pt x="77" y="54"/>
                </a:lnTo>
                <a:lnTo>
                  <a:pt x="78" y="56"/>
                </a:lnTo>
                <a:lnTo>
                  <a:pt x="80" y="61"/>
                </a:lnTo>
                <a:lnTo>
                  <a:pt x="81" y="68"/>
                </a:lnTo>
                <a:lnTo>
                  <a:pt x="81" y="71"/>
                </a:lnTo>
                <a:lnTo>
                  <a:pt x="79" y="74"/>
                </a:lnTo>
                <a:lnTo>
                  <a:pt x="79" y="74"/>
                </a:lnTo>
                <a:lnTo>
                  <a:pt x="78" y="80"/>
                </a:lnTo>
                <a:lnTo>
                  <a:pt x="78" y="86"/>
                </a:lnTo>
                <a:lnTo>
                  <a:pt x="79" y="90"/>
                </a:lnTo>
                <a:lnTo>
                  <a:pt x="81" y="95"/>
                </a:lnTo>
                <a:lnTo>
                  <a:pt x="81" y="95"/>
                </a:lnTo>
                <a:lnTo>
                  <a:pt x="83" y="99"/>
                </a:lnTo>
                <a:lnTo>
                  <a:pt x="85" y="106"/>
                </a:lnTo>
                <a:lnTo>
                  <a:pt x="85" y="109"/>
                </a:lnTo>
                <a:lnTo>
                  <a:pt x="85" y="113"/>
                </a:lnTo>
                <a:lnTo>
                  <a:pt x="82" y="116"/>
                </a:lnTo>
                <a:lnTo>
                  <a:pt x="80" y="120"/>
                </a:lnTo>
                <a:lnTo>
                  <a:pt x="80" y="120"/>
                </a:lnTo>
                <a:lnTo>
                  <a:pt x="78" y="123"/>
                </a:lnTo>
                <a:lnTo>
                  <a:pt x="78" y="126"/>
                </a:lnTo>
                <a:lnTo>
                  <a:pt x="78" y="130"/>
                </a:lnTo>
                <a:lnTo>
                  <a:pt x="78" y="133"/>
                </a:lnTo>
                <a:lnTo>
                  <a:pt x="80" y="135"/>
                </a:lnTo>
                <a:lnTo>
                  <a:pt x="82" y="139"/>
                </a:lnTo>
                <a:lnTo>
                  <a:pt x="85" y="140"/>
                </a:lnTo>
                <a:lnTo>
                  <a:pt x="89" y="141"/>
                </a:lnTo>
                <a:lnTo>
                  <a:pt x="89" y="141"/>
                </a:lnTo>
                <a:lnTo>
                  <a:pt x="108" y="141"/>
                </a:lnTo>
                <a:lnTo>
                  <a:pt x="120" y="141"/>
                </a:lnTo>
                <a:lnTo>
                  <a:pt x="120" y="141"/>
                </a:lnTo>
                <a:lnTo>
                  <a:pt x="118" y="139"/>
                </a:lnTo>
                <a:lnTo>
                  <a:pt x="116" y="133"/>
                </a:lnTo>
                <a:lnTo>
                  <a:pt x="116" y="125"/>
                </a:lnTo>
                <a:lnTo>
                  <a:pt x="117" y="122"/>
                </a:lnTo>
                <a:lnTo>
                  <a:pt x="118" y="118"/>
                </a:lnTo>
                <a:lnTo>
                  <a:pt x="118" y="118"/>
                </a:lnTo>
                <a:lnTo>
                  <a:pt x="123" y="113"/>
                </a:lnTo>
                <a:lnTo>
                  <a:pt x="126" y="106"/>
                </a:lnTo>
                <a:lnTo>
                  <a:pt x="126" y="102"/>
                </a:lnTo>
                <a:lnTo>
                  <a:pt x="126" y="98"/>
                </a:lnTo>
                <a:lnTo>
                  <a:pt x="125" y="95"/>
                </a:lnTo>
                <a:lnTo>
                  <a:pt x="123" y="91"/>
                </a:lnTo>
                <a:lnTo>
                  <a:pt x="123" y="91"/>
                </a:lnTo>
                <a:lnTo>
                  <a:pt x="118" y="86"/>
                </a:lnTo>
                <a:lnTo>
                  <a:pt x="116" y="78"/>
                </a:lnTo>
                <a:lnTo>
                  <a:pt x="115" y="73"/>
                </a:lnTo>
                <a:lnTo>
                  <a:pt x="115" y="69"/>
                </a:lnTo>
                <a:lnTo>
                  <a:pt x="117" y="64"/>
                </a:lnTo>
                <a:lnTo>
                  <a:pt x="120" y="60"/>
                </a:lnTo>
                <a:lnTo>
                  <a:pt x="120" y="60"/>
                </a:lnTo>
                <a:lnTo>
                  <a:pt x="122" y="56"/>
                </a:lnTo>
                <a:lnTo>
                  <a:pt x="123" y="51"/>
                </a:lnTo>
                <a:lnTo>
                  <a:pt x="124" y="45"/>
                </a:lnTo>
                <a:lnTo>
                  <a:pt x="123" y="37"/>
                </a:lnTo>
                <a:lnTo>
                  <a:pt x="121" y="30"/>
                </a:lnTo>
                <a:lnTo>
                  <a:pt x="116" y="24"/>
                </a:lnTo>
                <a:lnTo>
                  <a:pt x="113" y="21"/>
                </a:lnTo>
                <a:lnTo>
                  <a:pt x="109" y="19"/>
                </a:lnTo>
                <a:lnTo>
                  <a:pt x="105" y="17"/>
                </a:lnTo>
                <a:lnTo>
                  <a:pt x="99" y="16"/>
                </a:lnTo>
                <a:lnTo>
                  <a:pt x="99" y="16"/>
                </a:lnTo>
                <a:lnTo>
                  <a:pt x="89" y="12"/>
                </a:lnTo>
                <a:lnTo>
                  <a:pt x="81" y="10"/>
                </a:lnTo>
                <a:lnTo>
                  <a:pt x="69" y="4"/>
                </a:lnTo>
                <a:lnTo>
                  <a:pt x="63" y="2"/>
                </a:lnTo>
                <a:lnTo>
                  <a:pt x="59" y="1"/>
                </a:lnTo>
                <a:lnTo>
                  <a:pt x="52" y="0"/>
                </a:lnTo>
                <a:lnTo>
                  <a:pt x="45" y="1"/>
                </a:lnTo>
                <a:lnTo>
                  <a:pt x="45" y="1"/>
                </a:lnTo>
                <a:lnTo>
                  <a:pt x="37" y="2"/>
                </a:lnTo>
                <a:lnTo>
                  <a:pt x="29" y="6"/>
                </a:lnTo>
                <a:lnTo>
                  <a:pt x="22" y="10"/>
                </a:lnTo>
                <a:lnTo>
                  <a:pt x="15" y="16"/>
                </a:lnTo>
                <a:lnTo>
                  <a:pt x="9" y="22"/>
                </a:lnTo>
                <a:lnTo>
                  <a:pt x="4" y="31"/>
                </a:lnTo>
                <a:lnTo>
                  <a:pt x="1" y="41"/>
                </a:lnTo>
                <a:lnTo>
                  <a:pt x="0" y="52"/>
                </a:lnTo>
                <a:lnTo>
                  <a:pt x="0" y="52"/>
                </a:lnTo>
                <a:lnTo>
                  <a:pt x="1" y="57"/>
                </a:lnTo>
                <a:lnTo>
                  <a:pt x="2" y="59"/>
                </a:lnTo>
                <a:lnTo>
                  <a:pt x="3" y="60"/>
                </a:lnTo>
                <a:lnTo>
                  <a:pt x="8" y="60"/>
                </a:lnTo>
                <a:lnTo>
                  <a:pt x="13" y="59"/>
                </a:lnTo>
                <a:lnTo>
                  <a:pt x="26" y="54"/>
                </a:lnTo>
                <a:lnTo>
                  <a:pt x="31" y="52"/>
                </a:lnTo>
                <a:lnTo>
                  <a:pt x="37" y="51"/>
                </a:lnTo>
                <a:lnTo>
                  <a:pt x="37" y="51"/>
                </a:lnTo>
                <a:lnTo>
                  <a:pt x="44" y="51"/>
                </a:lnTo>
                <a:lnTo>
                  <a:pt x="51" y="51"/>
                </a:lnTo>
                <a:lnTo>
                  <a:pt x="64" y="52"/>
                </a:lnTo>
                <a:lnTo>
                  <a:pt x="75" y="53"/>
                </a:lnTo>
                <a:lnTo>
                  <a:pt x="81" y="53"/>
                </a:lnTo>
                <a:lnTo>
                  <a:pt x="86" y="5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2" name="Freeform 174">
            <a:extLst>
              <a:ext uri="{FF2B5EF4-FFF2-40B4-BE49-F238E27FC236}">
                <a16:creationId xmlns:a16="http://schemas.microsoft.com/office/drawing/2014/main" id="{87970A54-49C8-4318-9999-B15BF0ED883C}"/>
              </a:ext>
            </a:extLst>
          </p:cNvPr>
          <p:cNvSpPr>
            <a:spLocks/>
          </p:cNvSpPr>
          <p:nvPr userDrawn="1"/>
        </p:nvSpPr>
        <p:spPr bwMode="auto">
          <a:xfrm>
            <a:off x="7405131" y="3391931"/>
            <a:ext cx="19050" cy="22225"/>
          </a:xfrm>
          <a:custGeom>
            <a:avLst/>
            <a:gdLst>
              <a:gd name="T0" fmla="*/ 12 w 12"/>
              <a:gd name="T1" fmla="*/ 7 h 14"/>
              <a:gd name="T2" fmla="*/ 12 w 12"/>
              <a:gd name="T3" fmla="*/ 7 h 14"/>
              <a:gd name="T4" fmla="*/ 12 w 12"/>
              <a:gd name="T5" fmla="*/ 5 h 14"/>
              <a:gd name="T6" fmla="*/ 11 w 12"/>
              <a:gd name="T7" fmla="*/ 3 h 14"/>
              <a:gd name="T8" fmla="*/ 9 w 12"/>
              <a:gd name="T9" fmla="*/ 2 h 14"/>
              <a:gd name="T10" fmla="*/ 6 w 12"/>
              <a:gd name="T11" fmla="*/ 0 h 14"/>
              <a:gd name="T12" fmla="*/ 6 w 12"/>
              <a:gd name="T13" fmla="*/ 0 h 14"/>
              <a:gd name="T14" fmla="*/ 3 w 12"/>
              <a:gd name="T15" fmla="*/ 2 h 14"/>
              <a:gd name="T16" fmla="*/ 1 w 12"/>
              <a:gd name="T17" fmla="*/ 3 h 14"/>
              <a:gd name="T18" fmla="*/ 0 w 12"/>
              <a:gd name="T19" fmla="*/ 5 h 14"/>
              <a:gd name="T20" fmla="*/ 0 w 12"/>
              <a:gd name="T21" fmla="*/ 7 h 14"/>
              <a:gd name="T22" fmla="*/ 0 w 12"/>
              <a:gd name="T23" fmla="*/ 7 h 14"/>
              <a:gd name="T24" fmla="*/ 0 w 12"/>
              <a:gd name="T25" fmla="*/ 9 h 14"/>
              <a:gd name="T26" fmla="*/ 1 w 12"/>
              <a:gd name="T27" fmla="*/ 12 h 14"/>
              <a:gd name="T28" fmla="*/ 3 w 12"/>
              <a:gd name="T29" fmla="*/ 13 h 14"/>
              <a:gd name="T30" fmla="*/ 6 w 12"/>
              <a:gd name="T31" fmla="*/ 14 h 14"/>
              <a:gd name="T32" fmla="*/ 6 w 12"/>
              <a:gd name="T33" fmla="*/ 14 h 14"/>
              <a:gd name="T34" fmla="*/ 9 w 12"/>
              <a:gd name="T35" fmla="*/ 13 h 14"/>
              <a:gd name="T36" fmla="*/ 11 w 12"/>
              <a:gd name="T37" fmla="*/ 12 h 14"/>
              <a:gd name="T38" fmla="*/ 12 w 12"/>
              <a:gd name="T39" fmla="*/ 9 h 14"/>
              <a:gd name="T40" fmla="*/ 12 w 12"/>
              <a:gd name="T41" fmla="*/ 7 h 14"/>
              <a:gd name="T42" fmla="*/ 12 w 12"/>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4">
                <a:moveTo>
                  <a:pt x="12" y="7"/>
                </a:moveTo>
                <a:lnTo>
                  <a:pt x="12" y="7"/>
                </a:lnTo>
                <a:lnTo>
                  <a:pt x="12" y="5"/>
                </a:lnTo>
                <a:lnTo>
                  <a:pt x="11" y="3"/>
                </a:lnTo>
                <a:lnTo>
                  <a:pt x="9" y="2"/>
                </a:lnTo>
                <a:lnTo>
                  <a:pt x="6" y="0"/>
                </a:lnTo>
                <a:lnTo>
                  <a:pt x="6" y="0"/>
                </a:lnTo>
                <a:lnTo>
                  <a:pt x="3" y="2"/>
                </a:lnTo>
                <a:lnTo>
                  <a:pt x="1" y="3"/>
                </a:lnTo>
                <a:lnTo>
                  <a:pt x="0" y="5"/>
                </a:lnTo>
                <a:lnTo>
                  <a:pt x="0" y="7"/>
                </a:lnTo>
                <a:lnTo>
                  <a:pt x="0" y="7"/>
                </a:lnTo>
                <a:lnTo>
                  <a:pt x="0" y="9"/>
                </a:lnTo>
                <a:lnTo>
                  <a:pt x="1" y="12"/>
                </a:lnTo>
                <a:lnTo>
                  <a:pt x="3" y="13"/>
                </a:lnTo>
                <a:lnTo>
                  <a:pt x="6" y="14"/>
                </a:lnTo>
                <a:lnTo>
                  <a:pt x="6" y="14"/>
                </a:lnTo>
                <a:lnTo>
                  <a:pt x="9" y="13"/>
                </a:lnTo>
                <a:lnTo>
                  <a:pt x="11" y="12"/>
                </a:lnTo>
                <a:lnTo>
                  <a:pt x="12" y="9"/>
                </a:lnTo>
                <a:lnTo>
                  <a:pt x="12" y="7"/>
                </a:lnTo>
                <a:lnTo>
                  <a:pt x="12"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3" name="Freeform 175">
            <a:extLst>
              <a:ext uri="{FF2B5EF4-FFF2-40B4-BE49-F238E27FC236}">
                <a16:creationId xmlns:a16="http://schemas.microsoft.com/office/drawing/2014/main" id="{01E9F3DB-B2CD-43E0-820C-E7DBF9E83532}"/>
              </a:ext>
            </a:extLst>
          </p:cNvPr>
          <p:cNvSpPr>
            <a:spLocks/>
          </p:cNvSpPr>
          <p:nvPr userDrawn="1"/>
        </p:nvSpPr>
        <p:spPr bwMode="auto">
          <a:xfrm>
            <a:off x="7346393" y="3391931"/>
            <a:ext cx="20637" cy="22225"/>
          </a:xfrm>
          <a:custGeom>
            <a:avLst/>
            <a:gdLst>
              <a:gd name="T0" fmla="*/ 13 w 13"/>
              <a:gd name="T1" fmla="*/ 7 h 14"/>
              <a:gd name="T2" fmla="*/ 13 w 13"/>
              <a:gd name="T3" fmla="*/ 7 h 14"/>
              <a:gd name="T4" fmla="*/ 13 w 13"/>
              <a:gd name="T5" fmla="*/ 5 h 14"/>
              <a:gd name="T6" fmla="*/ 11 w 13"/>
              <a:gd name="T7" fmla="*/ 3 h 14"/>
              <a:gd name="T8" fmla="*/ 9 w 13"/>
              <a:gd name="T9" fmla="*/ 2 h 14"/>
              <a:gd name="T10" fmla="*/ 6 w 13"/>
              <a:gd name="T11" fmla="*/ 0 h 14"/>
              <a:gd name="T12" fmla="*/ 6 w 13"/>
              <a:gd name="T13" fmla="*/ 0 h 14"/>
              <a:gd name="T14" fmla="*/ 4 w 13"/>
              <a:gd name="T15" fmla="*/ 2 h 14"/>
              <a:gd name="T16" fmla="*/ 2 w 13"/>
              <a:gd name="T17" fmla="*/ 3 h 14"/>
              <a:gd name="T18" fmla="*/ 1 w 13"/>
              <a:gd name="T19" fmla="*/ 5 h 14"/>
              <a:gd name="T20" fmla="*/ 0 w 13"/>
              <a:gd name="T21" fmla="*/ 7 h 14"/>
              <a:gd name="T22" fmla="*/ 0 w 13"/>
              <a:gd name="T23" fmla="*/ 7 h 14"/>
              <a:gd name="T24" fmla="*/ 1 w 13"/>
              <a:gd name="T25" fmla="*/ 9 h 14"/>
              <a:gd name="T26" fmla="*/ 2 w 13"/>
              <a:gd name="T27" fmla="*/ 12 h 14"/>
              <a:gd name="T28" fmla="*/ 4 w 13"/>
              <a:gd name="T29" fmla="*/ 13 h 14"/>
              <a:gd name="T30" fmla="*/ 6 w 13"/>
              <a:gd name="T31" fmla="*/ 14 h 14"/>
              <a:gd name="T32" fmla="*/ 6 w 13"/>
              <a:gd name="T33" fmla="*/ 14 h 14"/>
              <a:gd name="T34" fmla="*/ 9 w 13"/>
              <a:gd name="T35" fmla="*/ 13 h 14"/>
              <a:gd name="T36" fmla="*/ 11 w 13"/>
              <a:gd name="T37" fmla="*/ 12 h 14"/>
              <a:gd name="T38" fmla="*/ 13 w 13"/>
              <a:gd name="T39" fmla="*/ 9 h 14"/>
              <a:gd name="T40" fmla="*/ 13 w 13"/>
              <a:gd name="T41" fmla="*/ 7 h 14"/>
              <a:gd name="T42" fmla="*/ 13 w 13"/>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13" y="7"/>
                </a:moveTo>
                <a:lnTo>
                  <a:pt x="13" y="7"/>
                </a:lnTo>
                <a:lnTo>
                  <a:pt x="13" y="5"/>
                </a:lnTo>
                <a:lnTo>
                  <a:pt x="11" y="3"/>
                </a:lnTo>
                <a:lnTo>
                  <a:pt x="9" y="2"/>
                </a:lnTo>
                <a:lnTo>
                  <a:pt x="6" y="0"/>
                </a:lnTo>
                <a:lnTo>
                  <a:pt x="6" y="0"/>
                </a:lnTo>
                <a:lnTo>
                  <a:pt x="4" y="2"/>
                </a:lnTo>
                <a:lnTo>
                  <a:pt x="2" y="3"/>
                </a:lnTo>
                <a:lnTo>
                  <a:pt x="1" y="5"/>
                </a:lnTo>
                <a:lnTo>
                  <a:pt x="0" y="7"/>
                </a:lnTo>
                <a:lnTo>
                  <a:pt x="0" y="7"/>
                </a:lnTo>
                <a:lnTo>
                  <a:pt x="1" y="9"/>
                </a:lnTo>
                <a:lnTo>
                  <a:pt x="2" y="12"/>
                </a:lnTo>
                <a:lnTo>
                  <a:pt x="4" y="13"/>
                </a:lnTo>
                <a:lnTo>
                  <a:pt x="6" y="14"/>
                </a:lnTo>
                <a:lnTo>
                  <a:pt x="6" y="14"/>
                </a:lnTo>
                <a:lnTo>
                  <a:pt x="9" y="13"/>
                </a:lnTo>
                <a:lnTo>
                  <a:pt x="11" y="12"/>
                </a:lnTo>
                <a:lnTo>
                  <a:pt x="13" y="9"/>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4" name="Freeform 176">
            <a:extLst>
              <a:ext uri="{FF2B5EF4-FFF2-40B4-BE49-F238E27FC236}">
                <a16:creationId xmlns:a16="http://schemas.microsoft.com/office/drawing/2014/main" id="{DE688B2C-31D5-4CD8-A741-868ACC7FDD9E}"/>
              </a:ext>
            </a:extLst>
          </p:cNvPr>
          <p:cNvSpPr>
            <a:spLocks/>
          </p:cNvSpPr>
          <p:nvPr userDrawn="1"/>
        </p:nvSpPr>
        <p:spPr bwMode="auto">
          <a:xfrm>
            <a:off x="7379731" y="3380819"/>
            <a:ext cx="23812" cy="57150"/>
          </a:xfrm>
          <a:custGeom>
            <a:avLst/>
            <a:gdLst>
              <a:gd name="T0" fmla="*/ 2 w 15"/>
              <a:gd name="T1" fmla="*/ 0 h 36"/>
              <a:gd name="T2" fmla="*/ 0 w 15"/>
              <a:gd name="T3" fmla="*/ 36 h 36"/>
              <a:gd name="T4" fmla="*/ 15 w 15"/>
              <a:gd name="T5" fmla="*/ 36 h 36"/>
            </a:gdLst>
            <a:ahLst/>
            <a:cxnLst>
              <a:cxn ang="0">
                <a:pos x="T0" y="T1"/>
              </a:cxn>
              <a:cxn ang="0">
                <a:pos x="T2" y="T3"/>
              </a:cxn>
              <a:cxn ang="0">
                <a:pos x="T4" y="T5"/>
              </a:cxn>
            </a:cxnLst>
            <a:rect l="0" t="0" r="r" b="b"/>
            <a:pathLst>
              <a:path w="15" h="36">
                <a:moveTo>
                  <a:pt x="2" y="0"/>
                </a:moveTo>
                <a:lnTo>
                  <a:pt x="0" y="36"/>
                </a:lnTo>
                <a:lnTo>
                  <a:pt x="15" y="3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5" name="Freeform 177">
            <a:extLst>
              <a:ext uri="{FF2B5EF4-FFF2-40B4-BE49-F238E27FC236}">
                <a16:creationId xmlns:a16="http://schemas.microsoft.com/office/drawing/2014/main" id="{0773DEC0-30E6-4707-8D8A-669BCB88412F}"/>
              </a:ext>
            </a:extLst>
          </p:cNvPr>
          <p:cNvSpPr>
            <a:spLocks/>
          </p:cNvSpPr>
          <p:nvPr userDrawn="1"/>
        </p:nvSpPr>
        <p:spPr bwMode="auto">
          <a:xfrm>
            <a:off x="7336868" y="3355419"/>
            <a:ext cx="166687" cy="152400"/>
          </a:xfrm>
          <a:custGeom>
            <a:avLst/>
            <a:gdLst>
              <a:gd name="T0" fmla="*/ 90 w 105"/>
              <a:gd name="T1" fmla="*/ 0 h 96"/>
              <a:gd name="T2" fmla="*/ 90 w 105"/>
              <a:gd name="T3" fmla="*/ 0 h 96"/>
              <a:gd name="T4" fmla="*/ 90 w 105"/>
              <a:gd name="T5" fmla="*/ 9 h 96"/>
              <a:gd name="T6" fmla="*/ 90 w 105"/>
              <a:gd name="T7" fmla="*/ 17 h 96"/>
              <a:gd name="T8" fmla="*/ 90 w 105"/>
              <a:gd name="T9" fmla="*/ 17 h 96"/>
              <a:gd name="T10" fmla="*/ 93 w 105"/>
              <a:gd name="T11" fmla="*/ 17 h 96"/>
              <a:gd name="T12" fmla="*/ 93 w 105"/>
              <a:gd name="T13" fmla="*/ 17 h 96"/>
              <a:gd name="T14" fmla="*/ 97 w 105"/>
              <a:gd name="T15" fmla="*/ 18 h 96"/>
              <a:gd name="T16" fmla="*/ 102 w 105"/>
              <a:gd name="T17" fmla="*/ 20 h 96"/>
              <a:gd name="T18" fmla="*/ 104 w 105"/>
              <a:gd name="T19" fmla="*/ 25 h 96"/>
              <a:gd name="T20" fmla="*/ 105 w 105"/>
              <a:gd name="T21" fmla="*/ 30 h 96"/>
              <a:gd name="T22" fmla="*/ 105 w 105"/>
              <a:gd name="T23" fmla="*/ 30 h 96"/>
              <a:gd name="T24" fmla="*/ 104 w 105"/>
              <a:gd name="T25" fmla="*/ 36 h 96"/>
              <a:gd name="T26" fmla="*/ 102 w 105"/>
              <a:gd name="T27" fmla="*/ 42 h 96"/>
              <a:gd name="T28" fmla="*/ 97 w 105"/>
              <a:gd name="T29" fmla="*/ 44 h 96"/>
              <a:gd name="T30" fmla="*/ 93 w 105"/>
              <a:gd name="T31" fmla="*/ 45 h 96"/>
              <a:gd name="T32" fmla="*/ 93 w 105"/>
              <a:gd name="T33" fmla="*/ 45 h 96"/>
              <a:gd name="T34" fmla="*/ 90 w 105"/>
              <a:gd name="T35" fmla="*/ 45 h 96"/>
              <a:gd name="T36" fmla="*/ 90 w 105"/>
              <a:gd name="T37" fmla="*/ 51 h 96"/>
              <a:gd name="T38" fmla="*/ 90 w 105"/>
              <a:gd name="T39" fmla="*/ 51 h 96"/>
              <a:gd name="T40" fmla="*/ 90 w 105"/>
              <a:gd name="T41" fmla="*/ 60 h 96"/>
              <a:gd name="T42" fmla="*/ 87 w 105"/>
              <a:gd name="T43" fmla="*/ 69 h 96"/>
              <a:gd name="T44" fmla="*/ 84 w 105"/>
              <a:gd name="T45" fmla="*/ 77 h 96"/>
              <a:gd name="T46" fmla="*/ 78 w 105"/>
              <a:gd name="T47" fmla="*/ 83 h 96"/>
              <a:gd name="T48" fmla="*/ 71 w 105"/>
              <a:gd name="T49" fmla="*/ 88 h 96"/>
              <a:gd name="T50" fmla="*/ 63 w 105"/>
              <a:gd name="T51" fmla="*/ 92 h 96"/>
              <a:gd name="T52" fmla="*/ 54 w 105"/>
              <a:gd name="T53" fmla="*/ 96 h 96"/>
              <a:gd name="T54" fmla="*/ 45 w 105"/>
              <a:gd name="T55" fmla="*/ 96 h 96"/>
              <a:gd name="T56" fmla="*/ 45 w 105"/>
              <a:gd name="T57" fmla="*/ 96 h 96"/>
              <a:gd name="T58" fmla="*/ 36 w 105"/>
              <a:gd name="T59" fmla="*/ 96 h 96"/>
              <a:gd name="T60" fmla="*/ 28 w 105"/>
              <a:gd name="T61" fmla="*/ 92 h 96"/>
              <a:gd name="T62" fmla="*/ 20 w 105"/>
              <a:gd name="T63" fmla="*/ 88 h 96"/>
              <a:gd name="T64" fmla="*/ 14 w 105"/>
              <a:gd name="T65" fmla="*/ 83 h 96"/>
              <a:gd name="T66" fmla="*/ 8 w 105"/>
              <a:gd name="T67" fmla="*/ 77 h 96"/>
              <a:gd name="T68" fmla="*/ 3 w 105"/>
              <a:gd name="T69" fmla="*/ 69 h 96"/>
              <a:gd name="T70" fmla="*/ 1 w 105"/>
              <a:gd name="T71" fmla="*/ 60 h 96"/>
              <a:gd name="T72" fmla="*/ 0 w 105"/>
              <a:gd name="T73" fmla="*/ 51 h 96"/>
              <a:gd name="T74" fmla="*/ 0 w 105"/>
              <a:gd name="T75" fmla="*/ 9 h 96"/>
              <a:gd name="T76" fmla="*/ 0 w 105"/>
              <a:gd name="T77" fmla="*/ 9 h 96"/>
              <a:gd name="T78" fmla="*/ 1 w 105"/>
              <a:gd name="T7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96">
                <a:moveTo>
                  <a:pt x="90" y="0"/>
                </a:moveTo>
                <a:lnTo>
                  <a:pt x="90" y="0"/>
                </a:lnTo>
                <a:lnTo>
                  <a:pt x="90" y="9"/>
                </a:lnTo>
                <a:lnTo>
                  <a:pt x="90" y="17"/>
                </a:lnTo>
                <a:lnTo>
                  <a:pt x="90" y="17"/>
                </a:lnTo>
                <a:lnTo>
                  <a:pt x="93" y="17"/>
                </a:lnTo>
                <a:lnTo>
                  <a:pt x="93" y="17"/>
                </a:lnTo>
                <a:lnTo>
                  <a:pt x="97" y="18"/>
                </a:lnTo>
                <a:lnTo>
                  <a:pt x="102" y="20"/>
                </a:lnTo>
                <a:lnTo>
                  <a:pt x="104" y="25"/>
                </a:lnTo>
                <a:lnTo>
                  <a:pt x="105" y="30"/>
                </a:lnTo>
                <a:lnTo>
                  <a:pt x="105" y="30"/>
                </a:lnTo>
                <a:lnTo>
                  <a:pt x="104" y="36"/>
                </a:lnTo>
                <a:lnTo>
                  <a:pt x="102" y="42"/>
                </a:lnTo>
                <a:lnTo>
                  <a:pt x="97" y="44"/>
                </a:lnTo>
                <a:lnTo>
                  <a:pt x="93" y="45"/>
                </a:lnTo>
                <a:lnTo>
                  <a:pt x="93" y="45"/>
                </a:lnTo>
                <a:lnTo>
                  <a:pt x="90" y="45"/>
                </a:lnTo>
                <a:lnTo>
                  <a:pt x="90" y="51"/>
                </a:lnTo>
                <a:lnTo>
                  <a:pt x="90" y="51"/>
                </a:lnTo>
                <a:lnTo>
                  <a:pt x="90" y="60"/>
                </a:lnTo>
                <a:lnTo>
                  <a:pt x="87" y="69"/>
                </a:lnTo>
                <a:lnTo>
                  <a:pt x="84" y="77"/>
                </a:lnTo>
                <a:lnTo>
                  <a:pt x="78" y="83"/>
                </a:lnTo>
                <a:lnTo>
                  <a:pt x="71" y="88"/>
                </a:lnTo>
                <a:lnTo>
                  <a:pt x="63" y="92"/>
                </a:lnTo>
                <a:lnTo>
                  <a:pt x="54" y="96"/>
                </a:lnTo>
                <a:lnTo>
                  <a:pt x="45" y="96"/>
                </a:lnTo>
                <a:lnTo>
                  <a:pt x="45" y="96"/>
                </a:lnTo>
                <a:lnTo>
                  <a:pt x="36" y="96"/>
                </a:lnTo>
                <a:lnTo>
                  <a:pt x="28" y="92"/>
                </a:lnTo>
                <a:lnTo>
                  <a:pt x="20" y="88"/>
                </a:lnTo>
                <a:lnTo>
                  <a:pt x="14" y="83"/>
                </a:lnTo>
                <a:lnTo>
                  <a:pt x="8" y="77"/>
                </a:lnTo>
                <a:lnTo>
                  <a:pt x="3" y="69"/>
                </a:lnTo>
                <a:lnTo>
                  <a:pt x="1" y="60"/>
                </a:lnTo>
                <a:lnTo>
                  <a:pt x="0" y="51"/>
                </a:lnTo>
                <a:lnTo>
                  <a:pt x="0" y="9"/>
                </a:lnTo>
                <a:lnTo>
                  <a:pt x="0" y="9"/>
                </a:lnTo>
                <a:lnTo>
                  <a:pt x="1"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6" name="Freeform 178">
            <a:extLst>
              <a:ext uri="{FF2B5EF4-FFF2-40B4-BE49-F238E27FC236}">
                <a16:creationId xmlns:a16="http://schemas.microsoft.com/office/drawing/2014/main" id="{D251C600-19D2-4011-B321-973384C6FC16}"/>
              </a:ext>
            </a:extLst>
          </p:cNvPr>
          <p:cNvSpPr>
            <a:spLocks/>
          </p:cNvSpPr>
          <p:nvPr userDrawn="1"/>
        </p:nvSpPr>
        <p:spPr bwMode="auto">
          <a:xfrm>
            <a:off x="7305118" y="3280806"/>
            <a:ext cx="177800" cy="74613"/>
          </a:xfrm>
          <a:custGeom>
            <a:avLst/>
            <a:gdLst>
              <a:gd name="T0" fmla="*/ 19 w 112"/>
              <a:gd name="T1" fmla="*/ 32 h 47"/>
              <a:gd name="T2" fmla="*/ 19 w 112"/>
              <a:gd name="T3" fmla="*/ 32 h 47"/>
              <a:gd name="T4" fmla="*/ 22 w 112"/>
              <a:gd name="T5" fmla="*/ 25 h 47"/>
              <a:gd name="T6" fmla="*/ 26 w 112"/>
              <a:gd name="T7" fmla="*/ 20 h 47"/>
              <a:gd name="T8" fmla="*/ 30 w 112"/>
              <a:gd name="T9" fmla="*/ 14 h 47"/>
              <a:gd name="T10" fmla="*/ 36 w 112"/>
              <a:gd name="T11" fmla="*/ 9 h 47"/>
              <a:gd name="T12" fmla="*/ 43 w 112"/>
              <a:gd name="T13" fmla="*/ 5 h 47"/>
              <a:gd name="T14" fmla="*/ 49 w 112"/>
              <a:gd name="T15" fmla="*/ 3 h 47"/>
              <a:gd name="T16" fmla="*/ 56 w 112"/>
              <a:gd name="T17" fmla="*/ 0 h 47"/>
              <a:gd name="T18" fmla="*/ 64 w 112"/>
              <a:gd name="T19" fmla="*/ 0 h 47"/>
              <a:gd name="T20" fmla="*/ 64 w 112"/>
              <a:gd name="T21" fmla="*/ 0 h 47"/>
              <a:gd name="T22" fmla="*/ 73 w 112"/>
              <a:gd name="T23" fmla="*/ 0 h 47"/>
              <a:gd name="T24" fmla="*/ 82 w 112"/>
              <a:gd name="T25" fmla="*/ 4 h 47"/>
              <a:gd name="T26" fmla="*/ 90 w 112"/>
              <a:gd name="T27" fmla="*/ 8 h 47"/>
              <a:gd name="T28" fmla="*/ 97 w 112"/>
              <a:gd name="T29" fmla="*/ 14 h 47"/>
              <a:gd name="T30" fmla="*/ 104 w 112"/>
              <a:gd name="T31" fmla="*/ 21 h 47"/>
              <a:gd name="T32" fmla="*/ 107 w 112"/>
              <a:gd name="T33" fmla="*/ 29 h 47"/>
              <a:gd name="T34" fmla="*/ 110 w 112"/>
              <a:gd name="T35" fmla="*/ 38 h 47"/>
              <a:gd name="T36" fmla="*/ 112 w 112"/>
              <a:gd name="T37" fmla="*/ 47 h 47"/>
              <a:gd name="T38" fmla="*/ 0 w 112"/>
              <a:gd name="T39" fmla="*/ 47 h 47"/>
              <a:gd name="T40" fmla="*/ 19 w 112"/>
              <a:gd name="T41"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47">
                <a:moveTo>
                  <a:pt x="19" y="32"/>
                </a:moveTo>
                <a:lnTo>
                  <a:pt x="19" y="32"/>
                </a:lnTo>
                <a:lnTo>
                  <a:pt x="22" y="25"/>
                </a:lnTo>
                <a:lnTo>
                  <a:pt x="26" y="20"/>
                </a:lnTo>
                <a:lnTo>
                  <a:pt x="30" y="14"/>
                </a:lnTo>
                <a:lnTo>
                  <a:pt x="36" y="9"/>
                </a:lnTo>
                <a:lnTo>
                  <a:pt x="43" y="5"/>
                </a:lnTo>
                <a:lnTo>
                  <a:pt x="49" y="3"/>
                </a:lnTo>
                <a:lnTo>
                  <a:pt x="56" y="0"/>
                </a:lnTo>
                <a:lnTo>
                  <a:pt x="64" y="0"/>
                </a:lnTo>
                <a:lnTo>
                  <a:pt x="64" y="0"/>
                </a:lnTo>
                <a:lnTo>
                  <a:pt x="73" y="0"/>
                </a:lnTo>
                <a:lnTo>
                  <a:pt x="82" y="4"/>
                </a:lnTo>
                <a:lnTo>
                  <a:pt x="90" y="8"/>
                </a:lnTo>
                <a:lnTo>
                  <a:pt x="97" y="14"/>
                </a:lnTo>
                <a:lnTo>
                  <a:pt x="104" y="21"/>
                </a:lnTo>
                <a:lnTo>
                  <a:pt x="107" y="29"/>
                </a:lnTo>
                <a:lnTo>
                  <a:pt x="110" y="38"/>
                </a:lnTo>
                <a:lnTo>
                  <a:pt x="112" y="47"/>
                </a:lnTo>
                <a:lnTo>
                  <a:pt x="0" y="47"/>
                </a:lnTo>
                <a:lnTo>
                  <a:pt x="19" y="3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7" name="Freeform 179">
            <a:extLst>
              <a:ext uri="{FF2B5EF4-FFF2-40B4-BE49-F238E27FC236}">
                <a16:creationId xmlns:a16="http://schemas.microsoft.com/office/drawing/2014/main" id="{DC31657F-240F-4EB4-9846-B4B13FC82154}"/>
              </a:ext>
            </a:extLst>
          </p:cNvPr>
          <p:cNvSpPr>
            <a:spLocks/>
          </p:cNvSpPr>
          <p:nvPr userDrawn="1"/>
        </p:nvSpPr>
        <p:spPr bwMode="auto">
          <a:xfrm>
            <a:off x="7374968" y="3295094"/>
            <a:ext cx="66675" cy="12700"/>
          </a:xfrm>
          <a:custGeom>
            <a:avLst/>
            <a:gdLst>
              <a:gd name="T0" fmla="*/ 0 w 42"/>
              <a:gd name="T1" fmla="*/ 8 h 8"/>
              <a:gd name="T2" fmla="*/ 0 w 42"/>
              <a:gd name="T3" fmla="*/ 8 h 8"/>
              <a:gd name="T4" fmla="*/ 4 w 42"/>
              <a:gd name="T5" fmla="*/ 5 h 8"/>
              <a:gd name="T6" fmla="*/ 9 w 42"/>
              <a:gd name="T7" fmla="*/ 3 h 8"/>
              <a:gd name="T8" fmla="*/ 14 w 42"/>
              <a:gd name="T9" fmla="*/ 2 h 8"/>
              <a:gd name="T10" fmla="*/ 20 w 42"/>
              <a:gd name="T11" fmla="*/ 0 h 8"/>
              <a:gd name="T12" fmla="*/ 20 w 42"/>
              <a:gd name="T13" fmla="*/ 0 h 8"/>
              <a:gd name="T14" fmla="*/ 26 w 42"/>
              <a:gd name="T15" fmla="*/ 2 h 8"/>
              <a:gd name="T16" fmla="*/ 31 w 42"/>
              <a:gd name="T17" fmla="*/ 3 h 8"/>
              <a:gd name="T18" fmla="*/ 37 w 42"/>
              <a:gd name="T19" fmla="*/ 5 h 8"/>
              <a:gd name="T20" fmla="*/ 42 w 42"/>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8">
                <a:moveTo>
                  <a:pt x="0" y="8"/>
                </a:moveTo>
                <a:lnTo>
                  <a:pt x="0" y="8"/>
                </a:lnTo>
                <a:lnTo>
                  <a:pt x="4" y="5"/>
                </a:lnTo>
                <a:lnTo>
                  <a:pt x="9" y="3"/>
                </a:lnTo>
                <a:lnTo>
                  <a:pt x="14" y="2"/>
                </a:lnTo>
                <a:lnTo>
                  <a:pt x="20" y="0"/>
                </a:lnTo>
                <a:lnTo>
                  <a:pt x="20" y="0"/>
                </a:lnTo>
                <a:lnTo>
                  <a:pt x="26" y="2"/>
                </a:lnTo>
                <a:lnTo>
                  <a:pt x="31" y="3"/>
                </a:lnTo>
                <a:lnTo>
                  <a:pt x="37" y="5"/>
                </a:lnTo>
                <a:lnTo>
                  <a:pt x="42" y="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8" name="Freeform 180">
            <a:extLst>
              <a:ext uri="{FF2B5EF4-FFF2-40B4-BE49-F238E27FC236}">
                <a16:creationId xmlns:a16="http://schemas.microsoft.com/office/drawing/2014/main" id="{E6D2DE9D-373B-44E1-88F6-81364D31E642}"/>
              </a:ext>
            </a:extLst>
          </p:cNvPr>
          <p:cNvSpPr>
            <a:spLocks/>
          </p:cNvSpPr>
          <p:nvPr userDrawn="1"/>
        </p:nvSpPr>
        <p:spPr bwMode="auto">
          <a:xfrm>
            <a:off x="7433706" y="3355419"/>
            <a:ext cx="46037" cy="42863"/>
          </a:xfrm>
          <a:custGeom>
            <a:avLst/>
            <a:gdLst>
              <a:gd name="T0" fmla="*/ 0 w 29"/>
              <a:gd name="T1" fmla="*/ 0 h 27"/>
              <a:gd name="T2" fmla="*/ 9 w 29"/>
              <a:gd name="T3" fmla="*/ 26 h 27"/>
              <a:gd name="T4" fmla="*/ 9 w 29"/>
              <a:gd name="T5" fmla="*/ 26 h 27"/>
              <a:gd name="T6" fmla="*/ 11 w 29"/>
              <a:gd name="T7" fmla="*/ 27 h 27"/>
              <a:gd name="T8" fmla="*/ 17 w 29"/>
              <a:gd name="T9" fmla="*/ 27 h 27"/>
              <a:gd name="T10" fmla="*/ 20 w 29"/>
              <a:gd name="T11" fmla="*/ 27 h 27"/>
              <a:gd name="T12" fmla="*/ 24 w 29"/>
              <a:gd name="T13" fmla="*/ 25 h 27"/>
              <a:gd name="T14" fmla="*/ 27 w 29"/>
              <a:gd name="T15" fmla="*/ 21 h 27"/>
              <a:gd name="T16" fmla="*/ 29 w 29"/>
              <a:gd name="T1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7">
                <a:moveTo>
                  <a:pt x="0" y="0"/>
                </a:moveTo>
                <a:lnTo>
                  <a:pt x="9" y="26"/>
                </a:lnTo>
                <a:lnTo>
                  <a:pt x="9" y="26"/>
                </a:lnTo>
                <a:lnTo>
                  <a:pt x="11" y="27"/>
                </a:lnTo>
                <a:lnTo>
                  <a:pt x="17" y="27"/>
                </a:lnTo>
                <a:lnTo>
                  <a:pt x="20" y="27"/>
                </a:lnTo>
                <a:lnTo>
                  <a:pt x="24" y="25"/>
                </a:lnTo>
                <a:lnTo>
                  <a:pt x="27" y="21"/>
                </a:lnTo>
                <a:lnTo>
                  <a:pt x="29"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9" name="Freeform 181">
            <a:extLst>
              <a:ext uri="{FF2B5EF4-FFF2-40B4-BE49-F238E27FC236}">
                <a16:creationId xmlns:a16="http://schemas.microsoft.com/office/drawing/2014/main" id="{1F9210EC-2F40-4435-A828-1F5BD41BD250}"/>
              </a:ext>
            </a:extLst>
          </p:cNvPr>
          <p:cNvSpPr>
            <a:spLocks/>
          </p:cNvSpPr>
          <p:nvPr userDrawn="1"/>
        </p:nvSpPr>
        <p:spPr bwMode="auto">
          <a:xfrm>
            <a:off x="7320993" y="2245756"/>
            <a:ext cx="414337" cy="350838"/>
          </a:xfrm>
          <a:custGeom>
            <a:avLst/>
            <a:gdLst>
              <a:gd name="T0" fmla="*/ 261 w 261"/>
              <a:gd name="T1" fmla="*/ 84 h 221"/>
              <a:gd name="T2" fmla="*/ 63 w 261"/>
              <a:gd name="T3" fmla="*/ 0 h 221"/>
              <a:gd name="T4" fmla="*/ 0 w 261"/>
              <a:gd name="T5" fmla="*/ 148 h 221"/>
              <a:gd name="T6" fmla="*/ 173 w 261"/>
              <a:gd name="T7" fmla="*/ 221 h 221"/>
              <a:gd name="T8" fmla="*/ 210 w 261"/>
              <a:gd name="T9" fmla="*/ 205 h 221"/>
              <a:gd name="T10" fmla="*/ 261 w 261"/>
              <a:gd name="T11" fmla="*/ 84 h 221"/>
            </a:gdLst>
            <a:ahLst/>
            <a:cxnLst>
              <a:cxn ang="0">
                <a:pos x="T0" y="T1"/>
              </a:cxn>
              <a:cxn ang="0">
                <a:pos x="T2" y="T3"/>
              </a:cxn>
              <a:cxn ang="0">
                <a:pos x="T4" y="T5"/>
              </a:cxn>
              <a:cxn ang="0">
                <a:pos x="T6" y="T7"/>
              </a:cxn>
              <a:cxn ang="0">
                <a:pos x="T8" y="T9"/>
              </a:cxn>
              <a:cxn ang="0">
                <a:pos x="T10" y="T11"/>
              </a:cxn>
            </a:cxnLst>
            <a:rect l="0" t="0" r="r" b="b"/>
            <a:pathLst>
              <a:path w="261" h="221">
                <a:moveTo>
                  <a:pt x="261" y="84"/>
                </a:moveTo>
                <a:lnTo>
                  <a:pt x="63" y="0"/>
                </a:lnTo>
                <a:lnTo>
                  <a:pt x="0" y="148"/>
                </a:lnTo>
                <a:lnTo>
                  <a:pt x="173" y="221"/>
                </a:lnTo>
                <a:lnTo>
                  <a:pt x="210" y="205"/>
                </a:lnTo>
                <a:lnTo>
                  <a:pt x="261" y="84"/>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0" name="Line 182">
            <a:extLst>
              <a:ext uri="{FF2B5EF4-FFF2-40B4-BE49-F238E27FC236}">
                <a16:creationId xmlns:a16="http://schemas.microsoft.com/office/drawing/2014/main" id="{93A6E089-5D20-48E7-8AE6-BF4BFF9A9265}"/>
              </a:ext>
            </a:extLst>
          </p:cNvPr>
          <p:cNvSpPr>
            <a:spLocks noChangeShapeType="1"/>
          </p:cNvSpPr>
          <p:nvPr userDrawn="1"/>
        </p:nvSpPr>
        <p:spPr bwMode="auto">
          <a:xfrm>
            <a:off x="7595631" y="2596594"/>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1" name="Line 183">
            <a:extLst>
              <a:ext uri="{FF2B5EF4-FFF2-40B4-BE49-F238E27FC236}">
                <a16:creationId xmlns:a16="http://schemas.microsoft.com/office/drawing/2014/main" id="{5F2A8BB2-CD4B-4C12-9733-5833A618E21D}"/>
              </a:ext>
            </a:extLst>
          </p:cNvPr>
          <p:cNvSpPr>
            <a:spLocks noChangeShapeType="1"/>
          </p:cNvSpPr>
          <p:nvPr userDrawn="1"/>
        </p:nvSpPr>
        <p:spPr bwMode="auto">
          <a:xfrm>
            <a:off x="7654368" y="2571194"/>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2" name="Freeform 184">
            <a:extLst>
              <a:ext uri="{FF2B5EF4-FFF2-40B4-BE49-F238E27FC236}">
                <a16:creationId xmlns:a16="http://schemas.microsoft.com/office/drawing/2014/main" id="{C8F76919-1C70-4ECA-95E6-1D8EF161545F}"/>
              </a:ext>
            </a:extLst>
          </p:cNvPr>
          <p:cNvSpPr>
            <a:spLocks/>
          </p:cNvSpPr>
          <p:nvPr userDrawn="1"/>
        </p:nvSpPr>
        <p:spPr bwMode="auto">
          <a:xfrm>
            <a:off x="7595631" y="2553731"/>
            <a:ext cx="58737" cy="42863"/>
          </a:xfrm>
          <a:custGeom>
            <a:avLst/>
            <a:gdLst>
              <a:gd name="T0" fmla="*/ 0 w 37"/>
              <a:gd name="T1" fmla="*/ 27 h 27"/>
              <a:gd name="T2" fmla="*/ 11 w 37"/>
              <a:gd name="T3" fmla="*/ 0 h 27"/>
              <a:gd name="T4" fmla="*/ 37 w 37"/>
              <a:gd name="T5" fmla="*/ 11 h 27"/>
            </a:gdLst>
            <a:ahLst/>
            <a:cxnLst>
              <a:cxn ang="0">
                <a:pos x="T0" y="T1"/>
              </a:cxn>
              <a:cxn ang="0">
                <a:pos x="T2" y="T3"/>
              </a:cxn>
              <a:cxn ang="0">
                <a:pos x="T4" y="T5"/>
              </a:cxn>
            </a:cxnLst>
            <a:rect l="0" t="0" r="r" b="b"/>
            <a:pathLst>
              <a:path w="37" h="27">
                <a:moveTo>
                  <a:pt x="0" y="27"/>
                </a:moveTo>
                <a:lnTo>
                  <a:pt x="11" y="0"/>
                </a:lnTo>
                <a:lnTo>
                  <a:pt x="37"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3" name="Freeform 185">
            <a:extLst>
              <a:ext uri="{FF2B5EF4-FFF2-40B4-BE49-F238E27FC236}">
                <a16:creationId xmlns:a16="http://schemas.microsoft.com/office/drawing/2014/main" id="{BC6758ED-E4B8-4D76-9AAC-2EA2E36EC559}"/>
              </a:ext>
            </a:extLst>
          </p:cNvPr>
          <p:cNvSpPr>
            <a:spLocks/>
          </p:cNvSpPr>
          <p:nvPr userDrawn="1"/>
        </p:nvSpPr>
        <p:spPr bwMode="auto">
          <a:xfrm>
            <a:off x="7436881" y="2331481"/>
            <a:ext cx="79375" cy="80963"/>
          </a:xfrm>
          <a:custGeom>
            <a:avLst/>
            <a:gdLst>
              <a:gd name="T0" fmla="*/ 49 w 50"/>
              <a:gd name="T1" fmla="*/ 35 h 51"/>
              <a:gd name="T2" fmla="*/ 40 w 50"/>
              <a:gd name="T3" fmla="*/ 37 h 51"/>
              <a:gd name="T4" fmla="*/ 39 w 50"/>
              <a:gd name="T5" fmla="*/ 46 h 51"/>
              <a:gd name="T6" fmla="*/ 30 w 50"/>
              <a:gd name="T7" fmla="*/ 44 h 51"/>
              <a:gd name="T8" fmla="*/ 23 w 50"/>
              <a:gd name="T9" fmla="*/ 51 h 51"/>
              <a:gd name="T10" fmla="*/ 18 w 50"/>
              <a:gd name="T11" fmla="*/ 43 h 51"/>
              <a:gd name="T12" fmla="*/ 9 w 50"/>
              <a:gd name="T13" fmla="*/ 44 h 51"/>
              <a:gd name="T14" fmla="*/ 9 w 50"/>
              <a:gd name="T15" fmla="*/ 35 h 51"/>
              <a:gd name="T16" fmla="*/ 0 w 50"/>
              <a:gd name="T17" fmla="*/ 30 h 51"/>
              <a:gd name="T18" fmla="*/ 6 w 50"/>
              <a:gd name="T19" fmla="*/ 24 h 51"/>
              <a:gd name="T20" fmla="*/ 3 w 50"/>
              <a:gd name="T21" fmla="*/ 15 h 51"/>
              <a:gd name="T22" fmla="*/ 12 w 50"/>
              <a:gd name="T23" fmla="*/ 12 h 51"/>
              <a:gd name="T24" fmla="*/ 13 w 50"/>
              <a:gd name="T25" fmla="*/ 3 h 51"/>
              <a:gd name="T26" fmla="*/ 22 w 50"/>
              <a:gd name="T27" fmla="*/ 7 h 51"/>
              <a:gd name="T28" fmla="*/ 27 w 50"/>
              <a:gd name="T29" fmla="*/ 0 h 51"/>
              <a:gd name="T30" fmla="*/ 33 w 50"/>
              <a:gd name="T31" fmla="*/ 8 h 51"/>
              <a:gd name="T32" fmla="*/ 42 w 50"/>
              <a:gd name="T33" fmla="*/ 6 h 51"/>
              <a:gd name="T34" fmla="*/ 42 w 50"/>
              <a:gd name="T35" fmla="*/ 15 h 51"/>
              <a:gd name="T36" fmla="*/ 50 w 50"/>
              <a:gd name="T37" fmla="*/ 19 h 51"/>
              <a:gd name="T38" fmla="*/ 44 w 50"/>
              <a:gd name="T39" fmla="*/ 27 h 51"/>
              <a:gd name="T40" fmla="*/ 49 w 50"/>
              <a:gd name="T41"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1">
                <a:moveTo>
                  <a:pt x="49" y="35"/>
                </a:moveTo>
                <a:lnTo>
                  <a:pt x="40" y="37"/>
                </a:lnTo>
                <a:lnTo>
                  <a:pt x="39" y="46"/>
                </a:lnTo>
                <a:lnTo>
                  <a:pt x="30" y="44"/>
                </a:lnTo>
                <a:lnTo>
                  <a:pt x="23" y="51"/>
                </a:lnTo>
                <a:lnTo>
                  <a:pt x="18" y="43"/>
                </a:lnTo>
                <a:lnTo>
                  <a:pt x="9" y="44"/>
                </a:lnTo>
                <a:lnTo>
                  <a:pt x="9" y="35"/>
                </a:lnTo>
                <a:lnTo>
                  <a:pt x="0" y="30"/>
                </a:lnTo>
                <a:lnTo>
                  <a:pt x="6" y="24"/>
                </a:lnTo>
                <a:lnTo>
                  <a:pt x="3" y="15"/>
                </a:lnTo>
                <a:lnTo>
                  <a:pt x="12" y="12"/>
                </a:lnTo>
                <a:lnTo>
                  <a:pt x="13" y="3"/>
                </a:lnTo>
                <a:lnTo>
                  <a:pt x="22" y="7"/>
                </a:lnTo>
                <a:lnTo>
                  <a:pt x="27" y="0"/>
                </a:lnTo>
                <a:lnTo>
                  <a:pt x="33" y="8"/>
                </a:lnTo>
                <a:lnTo>
                  <a:pt x="42" y="6"/>
                </a:lnTo>
                <a:lnTo>
                  <a:pt x="42" y="15"/>
                </a:lnTo>
                <a:lnTo>
                  <a:pt x="50" y="19"/>
                </a:lnTo>
                <a:lnTo>
                  <a:pt x="44" y="27"/>
                </a:lnTo>
                <a:lnTo>
                  <a:pt x="49"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4" name="Freeform 186">
            <a:extLst>
              <a:ext uri="{FF2B5EF4-FFF2-40B4-BE49-F238E27FC236}">
                <a16:creationId xmlns:a16="http://schemas.microsoft.com/office/drawing/2014/main" id="{1C1985E5-86FF-4E23-A882-A4E619E258E1}"/>
              </a:ext>
            </a:extLst>
          </p:cNvPr>
          <p:cNvSpPr>
            <a:spLocks/>
          </p:cNvSpPr>
          <p:nvPr userDrawn="1"/>
        </p:nvSpPr>
        <p:spPr bwMode="auto">
          <a:xfrm>
            <a:off x="7459106" y="2352119"/>
            <a:ext cx="38100" cy="38100"/>
          </a:xfrm>
          <a:custGeom>
            <a:avLst/>
            <a:gdLst>
              <a:gd name="T0" fmla="*/ 22 w 24"/>
              <a:gd name="T1" fmla="*/ 16 h 24"/>
              <a:gd name="T2" fmla="*/ 22 w 24"/>
              <a:gd name="T3" fmla="*/ 16 h 24"/>
              <a:gd name="T4" fmla="*/ 20 w 24"/>
              <a:gd name="T5" fmla="*/ 21 h 24"/>
              <a:gd name="T6" fmla="*/ 16 w 24"/>
              <a:gd name="T7" fmla="*/ 23 h 24"/>
              <a:gd name="T8" fmla="*/ 11 w 24"/>
              <a:gd name="T9" fmla="*/ 24 h 24"/>
              <a:gd name="T10" fmla="*/ 7 w 24"/>
              <a:gd name="T11" fmla="*/ 23 h 24"/>
              <a:gd name="T12" fmla="*/ 7 w 24"/>
              <a:gd name="T13" fmla="*/ 23 h 24"/>
              <a:gd name="T14" fmla="*/ 3 w 24"/>
              <a:gd name="T15" fmla="*/ 20 h 24"/>
              <a:gd name="T16" fmla="*/ 1 w 24"/>
              <a:gd name="T17" fmla="*/ 16 h 24"/>
              <a:gd name="T18" fmla="*/ 0 w 24"/>
              <a:gd name="T19" fmla="*/ 12 h 24"/>
              <a:gd name="T20" fmla="*/ 1 w 24"/>
              <a:gd name="T21" fmla="*/ 7 h 24"/>
              <a:gd name="T22" fmla="*/ 1 w 24"/>
              <a:gd name="T23" fmla="*/ 7 h 24"/>
              <a:gd name="T24" fmla="*/ 3 w 24"/>
              <a:gd name="T25" fmla="*/ 4 h 24"/>
              <a:gd name="T26" fmla="*/ 7 w 24"/>
              <a:gd name="T27" fmla="*/ 0 h 24"/>
              <a:gd name="T28" fmla="*/ 11 w 24"/>
              <a:gd name="T29" fmla="*/ 0 h 24"/>
              <a:gd name="T30" fmla="*/ 16 w 24"/>
              <a:gd name="T31" fmla="*/ 0 h 24"/>
              <a:gd name="T32" fmla="*/ 16 w 24"/>
              <a:gd name="T33" fmla="*/ 0 h 24"/>
              <a:gd name="T34" fmla="*/ 20 w 24"/>
              <a:gd name="T35" fmla="*/ 4 h 24"/>
              <a:gd name="T36" fmla="*/ 22 w 24"/>
              <a:gd name="T37" fmla="*/ 7 h 24"/>
              <a:gd name="T38" fmla="*/ 24 w 24"/>
              <a:gd name="T39" fmla="*/ 12 h 24"/>
              <a:gd name="T40" fmla="*/ 22 w 24"/>
              <a:gd name="T41" fmla="*/ 16 h 24"/>
              <a:gd name="T42" fmla="*/ 22 w 24"/>
              <a:gd name="T4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2" y="16"/>
                </a:moveTo>
                <a:lnTo>
                  <a:pt x="22" y="16"/>
                </a:lnTo>
                <a:lnTo>
                  <a:pt x="20" y="21"/>
                </a:lnTo>
                <a:lnTo>
                  <a:pt x="16" y="23"/>
                </a:lnTo>
                <a:lnTo>
                  <a:pt x="11" y="24"/>
                </a:lnTo>
                <a:lnTo>
                  <a:pt x="7" y="23"/>
                </a:lnTo>
                <a:lnTo>
                  <a:pt x="7" y="23"/>
                </a:lnTo>
                <a:lnTo>
                  <a:pt x="3" y="20"/>
                </a:lnTo>
                <a:lnTo>
                  <a:pt x="1" y="16"/>
                </a:lnTo>
                <a:lnTo>
                  <a:pt x="0" y="12"/>
                </a:lnTo>
                <a:lnTo>
                  <a:pt x="1" y="7"/>
                </a:lnTo>
                <a:lnTo>
                  <a:pt x="1" y="7"/>
                </a:lnTo>
                <a:lnTo>
                  <a:pt x="3" y="4"/>
                </a:lnTo>
                <a:lnTo>
                  <a:pt x="7" y="0"/>
                </a:lnTo>
                <a:lnTo>
                  <a:pt x="11" y="0"/>
                </a:lnTo>
                <a:lnTo>
                  <a:pt x="16" y="0"/>
                </a:lnTo>
                <a:lnTo>
                  <a:pt x="16" y="0"/>
                </a:lnTo>
                <a:lnTo>
                  <a:pt x="20" y="4"/>
                </a:lnTo>
                <a:lnTo>
                  <a:pt x="22" y="7"/>
                </a:lnTo>
                <a:lnTo>
                  <a:pt x="24" y="12"/>
                </a:lnTo>
                <a:lnTo>
                  <a:pt x="22" y="16"/>
                </a:lnTo>
                <a:lnTo>
                  <a:pt x="22" y="1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5" name="Freeform 187">
            <a:extLst>
              <a:ext uri="{FF2B5EF4-FFF2-40B4-BE49-F238E27FC236}">
                <a16:creationId xmlns:a16="http://schemas.microsoft.com/office/drawing/2014/main" id="{B459A127-76A8-4582-8A32-89FF4829A300}"/>
              </a:ext>
            </a:extLst>
          </p:cNvPr>
          <p:cNvSpPr>
            <a:spLocks/>
          </p:cNvSpPr>
          <p:nvPr userDrawn="1"/>
        </p:nvSpPr>
        <p:spPr bwMode="auto">
          <a:xfrm>
            <a:off x="7406718" y="2383869"/>
            <a:ext cx="84137" cy="104775"/>
          </a:xfrm>
          <a:custGeom>
            <a:avLst/>
            <a:gdLst>
              <a:gd name="T0" fmla="*/ 53 w 53"/>
              <a:gd name="T1" fmla="*/ 13 h 66"/>
              <a:gd name="T2" fmla="*/ 31 w 53"/>
              <a:gd name="T3" fmla="*/ 66 h 66"/>
              <a:gd name="T4" fmla="*/ 18 w 53"/>
              <a:gd name="T5" fmla="*/ 53 h 66"/>
              <a:gd name="T6" fmla="*/ 0 w 53"/>
              <a:gd name="T7" fmla="*/ 54 h 66"/>
              <a:gd name="T8" fmla="*/ 23 w 53"/>
              <a:gd name="T9" fmla="*/ 0 h 66"/>
            </a:gdLst>
            <a:ahLst/>
            <a:cxnLst>
              <a:cxn ang="0">
                <a:pos x="T0" y="T1"/>
              </a:cxn>
              <a:cxn ang="0">
                <a:pos x="T2" y="T3"/>
              </a:cxn>
              <a:cxn ang="0">
                <a:pos x="T4" y="T5"/>
              </a:cxn>
              <a:cxn ang="0">
                <a:pos x="T6" y="T7"/>
              </a:cxn>
              <a:cxn ang="0">
                <a:pos x="T8" y="T9"/>
              </a:cxn>
            </a:cxnLst>
            <a:rect l="0" t="0" r="r" b="b"/>
            <a:pathLst>
              <a:path w="53" h="66">
                <a:moveTo>
                  <a:pt x="53" y="13"/>
                </a:moveTo>
                <a:lnTo>
                  <a:pt x="31" y="66"/>
                </a:lnTo>
                <a:lnTo>
                  <a:pt x="18" y="53"/>
                </a:lnTo>
                <a:lnTo>
                  <a:pt x="0" y="54"/>
                </a:lnTo>
                <a:lnTo>
                  <a:pt x="2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6" name="Line 188">
            <a:extLst>
              <a:ext uri="{FF2B5EF4-FFF2-40B4-BE49-F238E27FC236}">
                <a16:creationId xmlns:a16="http://schemas.microsoft.com/office/drawing/2014/main" id="{86251183-F0E6-4AD5-824A-FF6DACEB92E6}"/>
              </a:ext>
            </a:extLst>
          </p:cNvPr>
          <p:cNvSpPr>
            <a:spLocks noChangeShapeType="1"/>
          </p:cNvSpPr>
          <p:nvPr userDrawn="1"/>
        </p:nvSpPr>
        <p:spPr bwMode="auto">
          <a:xfrm flipH="1">
            <a:off x="7422593" y="2401331"/>
            <a:ext cx="28575" cy="682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7" name="Line 189">
            <a:extLst>
              <a:ext uri="{FF2B5EF4-FFF2-40B4-BE49-F238E27FC236}">
                <a16:creationId xmlns:a16="http://schemas.microsoft.com/office/drawing/2014/main" id="{170D288B-77DB-4711-AF16-F0A27BDA7E11}"/>
              </a:ext>
            </a:extLst>
          </p:cNvPr>
          <p:cNvSpPr>
            <a:spLocks noChangeShapeType="1"/>
          </p:cNvSpPr>
          <p:nvPr userDrawn="1"/>
        </p:nvSpPr>
        <p:spPr bwMode="auto">
          <a:xfrm flipH="1">
            <a:off x="7444818" y="2412444"/>
            <a:ext cx="28575" cy="666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8" name="Line 190">
            <a:extLst>
              <a:ext uri="{FF2B5EF4-FFF2-40B4-BE49-F238E27FC236}">
                <a16:creationId xmlns:a16="http://schemas.microsoft.com/office/drawing/2014/main" id="{F3B70759-3154-4A8F-9FF6-8DE0075466E8}"/>
              </a:ext>
            </a:extLst>
          </p:cNvPr>
          <p:cNvSpPr>
            <a:spLocks noChangeShapeType="1"/>
          </p:cNvSpPr>
          <p:nvPr userDrawn="1"/>
        </p:nvSpPr>
        <p:spPr bwMode="auto">
          <a:xfrm>
            <a:off x="7546418" y="2387044"/>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9" name="Line 191">
            <a:extLst>
              <a:ext uri="{FF2B5EF4-FFF2-40B4-BE49-F238E27FC236}">
                <a16:creationId xmlns:a16="http://schemas.microsoft.com/office/drawing/2014/main" id="{74EEA730-1C66-43C9-AF56-CF425233708F}"/>
              </a:ext>
            </a:extLst>
          </p:cNvPr>
          <p:cNvSpPr>
            <a:spLocks noChangeShapeType="1"/>
          </p:cNvSpPr>
          <p:nvPr userDrawn="1"/>
        </p:nvSpPr>
        <p:spPr bwMode="auto">
          <a:xfrm>
            <a:off x="7528956" y="2428319"/>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0" name="Line 192">
            <a:extLst>
              <a:ext uri="{FF2B5EF4-FFF2-40B4-BE49-F238E27FC236}">
                <a16:creationId xmlns:a16="http://schemas.microsoft.com/office/drawing/2014/main" id="{CFD868CB-863B-45D4-9F8E-B95A0CE250AC}"/>
              </a:ext>
            </a:extLst>
          </p:cNvPr>
          <p:cNvSpPr>
            <a:spLocks noChangeShapeType="1"/>
          </p:cNvSpPr>
          <p:nvPr userDrawn="1"/>
        </p:nvSpPr>
        <p:spPr bwMode="auto">
          <a:xfrm>
            <a:off x="7519431" y="2448956"/>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1" name="Line 193">
            <a:extLst>
              <a:ext uri="{FF2B5EF4-FFF2-40B4-BE49-F238E27FC236}">
                <a16:creationId xmlns:a16="http://schemas.microsoft.com/office/drawing/2014/main" id="{828670E7-1212-42AF-9042-CE8350AF869C}"/>
              </a:ext>
            </a:extLst>
          </p:cNvPr>
          <p:cNvSpPr>
            <a:spLocks noChangeShapeType="1"/>
          </p:cNvSpPr>
          <p:nvPr userDrawn="1"/>
        </p:nvSpPr>
        <p:spPr bwMode="auto">
          <a:xfrm>
            <a:off x="7511493" y="2471181"/>
            <a:ext cx="93662"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2" name="Freeform 194">
            <a:extLst>
              <a:ext uri="{FF2B5EF4-FFF2-40B4-BE49-F238E27FC236}">
                <a16:creationId xmlns:a16="http://schemas.microsoft.com/office/drawing/2014/main" id="{A4A01111-9E65-4504-8FBE-135FB32A0C0F}"/>
              </a:ext>
            </a:extLst>
          </p:cNvPr>
          <p:cNvSpPr>
            <a:spLocks/>
          </p:cNvSpPr>
          <p:nvPr userDrawn="1"/>
        </p:nvSpPr>
        <p:spPr bwMode="auto">
          <a:xfrm>
            <a:off x="7354331" y="2282269"/>
            <a:ext cx="344487" cy="292100"/>
          </a:xfrm>
          <a:custGeom>
            <a:avLst/>
            <a:gdLst>
              <a:gd name="T0" fmla="*/ 157 w 217"/>
              <a:gd name="T1" fmla="*/ 184 h 184"/>
              <a:gd name="T2" fmla="*/ 0 w 217"/>
              <a:gd name="T3" fmla="*/ 118 h 184"/>
              <a:gd name="T4" fmla="*/ 50 w 217"/>
              <a:gd name="T5" fmla="*/ 0 h 184"/>
              <a:gd name="T6" fmla="*/ 217 w 217"/>
              <a:gd name="T7" fmla="*/ 72 h 184"/>
              <a:gd name="T8" fmla="*/ 173 w 217"/>
              <a:gd name="T9" fmla="*/ 175 h 184"/>
            </a:gdLst>
            <a:ahLst/>
            <a:cxnLst>
              <a:cxn ang="0">
                <a:pos x="T0" y="T1"/>
              </a:cxn>
              <a:cxn ang="0">
                <a:pos x="T2" y="T3"/>
              </a:cxn>
              <a:cxn ang="0">
                <a:pos x="T4" y="T5"/>
              </a:cxn>
              <a:cxn ang="0">
                <a:pos x="T6" y="T7"/>
              </a:cxn>
              <a:cxn ang="0">
                <a:pos x="T8" y="T9"/>
              </a:cxn>
            </a:cxnLst>
            <a:rect l="0" t="0" r="r" b="b"/>
            <a:pathLst>
              <a:path w="217" h="184">
                <a:moveTo>
                  <a:pt x="157" y="184"/>
                </a:moveTo>
                <a:lnTo>
                  <a:pt x="0" y="118"/>
                </a:lnTo>
                <a:lnTo>
                  <a:pt x="50" y="0"/>
                </a:lnTo>
                <a:lnTo>
                  <a:pt x="217" y="72"/>
                </a:lnTo>
                <a:lnTo>
                  <a:pt x="173" y="17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3" name="Freeform 195">
            <a:extLst>
              <a:ext uri="{FF2B5EF4-FFF2-40B4-BE49-F238E27FC236}">
                <a16:creationId xmlns:a16="http://schemas.microsoft.com/office/drawing/2014/main" id="{AC871537-1DCA-4BF1-90C4-452666AAFDC5}"/>
              </a:ext>
            </a:extLst>
          </p:cNvPr>
          <p:cNvSpPr>
            <a:spLocks/>
          </p:cNvSpPr>
          <p:nvPr userDrawn="1"/>
        </p:nvSpPr>
        <p:spPr bwMode="auto">
          <a:xfrm>
            <a:off x="7124143" y="3455431"/>
            <a:ext cx="98425" cy="11113"/>
          </a:xfrm>
          <a:custGeom>
            <a:avLst/>
            <a:gdLst>
              <a:gd name="T0" fmla="*/ 61 w 62"/>
              <a:gd name="T1" fmla="*/ 0 h 7"/>
              <a:gd name="T2" fmla="*/ 61 w 62"/>
              <a:gd name="T3" fmla="*/ 0 h 7"/>
              <a:gd name="T4" fmla="*/ 62 w 62"/>
              <a:gd name="T5" fmla="*/ 2 h 7"/>
              <a:gd name="T6" fmla="*/ 62 w 62"/>
              <a:gd name="T7" fmla="*/ 2 h 7"/>
              <a:gd name="T8" fmla="*/ 61 w 62"/>
              <a:gd name="T9" fmla="*/ 3 h 7"/>
              <a:gd name="T10" fmla="*/ 60 w 62"/>
              <a:gd name="T11" fmla="*/ 4 h 7"/>
              <a:gd name="T12" fmla="*/ 2 w 62"/>
              <a:gd name="T13" fmla="*/ 7 h 7"/>
              <a:gd name="T14" fmla="*/ 2 w 62"/>
              <a:gd name="T15" fmla="*/ 7 h 7"/>
              <a:gd name="T16" fmla="*/ 0 w 62"/>
              <a:gd name="T17" fmla="*/ 7 h 7"/>
              <a:gd name="T18" fmla="*/ 0 w 62"/>
              <a:gd name="T19" fmla="*/ 4 h 7"/>
              <a:gd name="T20" fmla="*/ 0 w 62"/>
              <a:gd name="T21" fmla="*/ 4 h 7"/>
              <a:gd name="T22" fmla="*/ 0 w 62"/>
              <a:gd name="T23" fmla="*/ 3 h 7"/>
              <a:gd name="T24" fmla="*/ 2 w 62"/>
              <a:gd name="T25" fmla="*/ 2 h 7"/>
              <a:gd name="T26" fmla="*/ 60 w 62"/>
              <a:gd name="T27" fmla="*/ 0 h 7"/>
              <a:gd name="T28" fmla="*/ 60 w 62"/>
              <a:gd name="T29" fmla="*/ 0 h 7"/>
              <a:gd name="T30" fmla="*/ 61 w 62"/>
              <a:gd name="T31" fmla="*/ 0 h 7"/>
              <a:gd name="T32" fmla="*/ 61 w 62"/>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
                <a:moveTo>
                  <a:pt x="61" y="0"/>
                </a:moveTo>
                <a:lnTo>
                  <a:pt x="61" y="0"/>
                </a:lnTo>
                <a:lnTo>
                  <a:pt x="62" y="2"/>
                </a:lnTo>
                <a:lnTo>
                  <a:pt x="62" y="2"/>
                </a:lnTo>
                <a:lnTo>
                  <a:pt x="61" y="3"/>
                </a:lnTo>
                <a:lnTo>
                  <a:pt x="60" y="4"/>
                </a:lnTo>
                <a:lnTo>
                  <a:pt x="2" y="7"/>
                </a:lnTo>
                <a:lnTo>
                  <a:pt x="2" y="7"/>
                </a:lnTo>
                <a:lnTo>
                  <a:pt x="0" y="7"/>
                </a:lnTo>
                <a:lnTo>
                  <a:pt x="0" y="4"/>
                </a:lnTo>
                <a:lnTo>
                  <a:pt x="0" y="4"/>
                </a:lnTo>
                <a:lnTo>
                  <a:pt x="0" y="3"/>
                </a:lnTo>
                <a:lnTo>
                  <a:pt x="2" y="2"/>
                </a:lnTo>
                <a:lnTo>
                  <a:pt x="60" y="0"/>
                </a:lnTo>
                <a:lnTo>
                  <a:pt x="60" y="0"/>
                </a:lnTo>
                <a:lnTo>
                  <a:pt x="61"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4" name="Freeform 196">
            <a:extLst>
              <a:ext uri="{FF2B5EF4-FFF2-40B4-BE49-F238E27FC236}">
                <a16:creationId xmlns:a16="http://schemas.microsoft.com/office/drawing/2014/main" id="{B71331E0-9F57-4360-B384-8BAFEB3901CE}"/>
              </a:ext>
            </a:extLst>
          </p:cNvPr>
          <p:cNvSpPr>
            <a:spLocks/>
          </p:cNvSpPr>
          <p:nvPr userDrawn="1"/>
        </p:nvSpPr>
        <p:spPr bwMode="auto">
          <a:xfrm>
            <a:off x="7068581" y="3425269"/>
            <a:ext cx="90487" cy="76200"/>
          </a:xfrm>
          <a:custGeom>
            <a:avLst/>
            <a:gdLst>
              <a:gd name="T0" fmla="*/ 54 w 57"/>
              <a:gd name="T1" fmla="*/ 5 h 48"/>
              <a:gd name="T2" fmla="*/ 55 w 57"/>
              <a:gd name="T3" fmla="*/ 8 h 48"/>
              <a:gd name="T4" fmla="*/ 55 w 57"/>
              <a:gd name="T5" fmla="*/ 11 h 48"/>
              <a:gd name="T6" fmla="*/ 54 w 57"/>
              <a:gd name="T7" fmla="*/ 11 h 48"/>
              <a:gd name="T8" fmla="*/ 52 w 57"/>
              <a:gd name="T9" fmla="*/ 10 h 48"/>
              <a:gd name="T10" fmla="*/ 45 w 57"/>
              <a:gd name="T11" fmla="*/ 5 h 48"/>
              <a:gd name="T12" fmla="*/ 38 w 57"/>
              <a:gd name="T13" fmla="*/ 4 h 48"/>
              <a:gd name="T14" fmla="*/ 21 w 57"/>
              <a:gd name="T15" fmla="*/ 5 h 48"/>
              <a:gd name="T16" fmla="*/ 14 w 57"/>
              <a:gd name="T17" fmla="*/ 7 h 48"/>
              <a:gd name="T18" fmla="*/ 5 w 57"/>
              <a:gd name="T19" fmla="*/ 17 h 48"/>
              <a:gd name="T20" fmla="*/ 4 w 57"/>
              <a:gd name="T21" fmla="*/ 25 h 48"/>
              <a:gd name="T22" fmla="*/ 4 w 57"/>
              <a:gd name="T23" fmla="*/ 26 h 48"/>
              <a:gd name="T24" fmla="*/ 7 w 57"/>
              <a:gd name="T25" fmla="*/ 33 h 48"/>
              <a:gd name="T26" fmla="*/ 16 w 57"/>
              <a:gd name="T27" fmla="*/ 43 h 48"/>
              <a:gd name="T28" fmla="*/ 23 w 57"/>
              <a:gd name="T29" fmla="*/ 44 h 48"/>
              <a:gd name="T30" fmla="*/ 39 w 57"/>
              <a:gd name="T31" fmla="*/ 43 h 48"/>
              <a:gd name="T32" fmla="*/ 47 w 57"/>
              <a:gd name="T33" fmla="*/ 40 h 48"/>
              <a:gd name="T34" fmla="*/ 53 w 57"/>
              <a:gd name="T35" fmla="*/ 36 h 48"/>
              <a:gd name="T36" fmla="*/ 55 w 57"/>
              <a:gd name="T37" fmla="*/ 35 h 48"/>
              <a:gd name="T38" fmla="*/ 56 w 57"/>
              <a:gd name="T39" fmla="*/ 35 h 48"/>
              <a:gd name="T40" fmla="*/ 56 w 57"/>
              <a:gd name="T41" fmla="*/ 38 h 48"/>
              <a:gd name="T42" fmla="*/ 53 w 57"/>
              <a:gd name="T43" fmla="*/ 42 h 48"/>
              <a:gd name="T44" fmla="*/ 45 w 57"/>
              <a:gd name="T45" fmla="*/ 46 h 48"/>
              <a:gd name="T46" fmla="*/ 23 w 57"/>
              <a:gd name="T47" fmla="*/ 48 h 48"/>
              <a:gd name="T48" fmla="*/ 19 w 57"/>
              <a:gd name="T49" fmla="*/ 47 h 48"/>
              <a:gd name="T50" fmla="*/ 10 w 57"/>
              <a:gd name="T51" fmla="*/ 45 h 48"/>
              <a:gd name="T52" fmla="*/ 4 w 57"/>
              <a:gd name="T53" fmla="*/ 39 h 48"/>
              <a:gd name="T54" fmla="*/ 0 w 57"/>
              <a:gd name="T55" fmla="*/ 31 h 48"/>
              <a:gd name="T56" fmla="*/ 0 w 57"/>
              <a:gd name="T57" fmla="*/ 25 h 48"/>
              <a:gd name="T58" fmla="*/ 0 w 57"/>
              <a:gd name="T59" fmla="*/ 20 h 48"/>
              <a:gd name="T60" fmla="*/ 3 w 57"/>
              <a:gd name="T61" fmla="*/ 11 h 48"/>
              <a:gd name="T62" fmla="*/ 9 w 57"/>
              <a:gd name="T63" fmla="*/ 5 h 48"/>
              <a:gd name="T64" fmla="*/ 17 w 57"/>
              <a:gd name="T65" fmla="*/ 1 h 48"/>
              <a:gd name="T66" fmla="*/ 38 w 57"/>
              <a:gd name="T67" fmla="*/ 0 h 48"/>
              <a:gd name="T68" fmla="*/ 42 w 57"/>
              <a:gd name="T69" fmla="*/ 0 h 48"/>
              <a:gd name="T70" fmla="*/ 51 w 57"/>
              <a:gd name="T71" fmla="*/ 3 h 48"/>
              <a:gd name="T72" fmla="*/ 54 w 57"/>
              <a:gd name="T73"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48">
                <a:moveTo>
                  <a:pt x="54" y="5"/>
                </a:moveTo>
                <a:lnTo>
                  <a:pt x="54" y="5"/>
                </a:lnTo>
                <a:lnTo>
                  <a:pt x="55" y="8"/>
                </a:lnTo>
                <a:lnTo>
                  <a:pt x="55" y="8"/>
                </a:lnTo>
                <a:lnTo>
                  <a:pt x="56" y="9"/>
                </a:lnTo>
                <a:lnTo>
                  <a:pt x="55" y="11"/>
                </a:lnTo>
                <a:lnTo>
                  <a:pt x="55" y="11"/>
                </a:lnTo>
                <a:lnTo>
                  <a:pt x="54" y="11"/>
                </a:lnTo>
                <a:lnTo>
                  <a:pt x="52" y="10"/>
                </a:lnTo>
                <a:lnTo>
                  <a:pt x="52" y="10"/>
                </a:lnTo>
                <a:lnTo>
                  <a:pt x="49" y="8"/>
                </a:lnTo>
                <a:lnTo>
                  <a:pt x="45" y="5"/>
                </a:lnTo>
                <a:lnTo>
                  <a:pt x="42" y="5"/>
                </a:lnTo>
                <a:lnTo>
                  <a:pt x="38" y="4"/>
                </a:lnTo>
                <a:lnTo>
                  <a:pt x="21" y="5"/>
                </a:lnTo>
                <a:lnTo>
                  <a:pt x="21" y="5"/>
                </a:lnTo>
                <a:lnTo>
                  <a:pt x="18" y="5"/>
                </a:lnTo>
                <a:lnTo>
                  <a:pt x="14" y="7"/>
                </a:lnTo>
                <a:lnTo>
                  <a:pt x="9" y="11"/>
                </a:lnTo>
                <a:lnTo>
                  <a:pt x="5" y="17"/>
                </a:lnTo>
                <a:lnTo>
                  <a:pt x="4" y="20"/>
                </a:lnTo>
                <a:lnTo>
                  <a:pt x="4" y="25"/>
                </a:lnTo>
                <a:lnTo>
                  <a:pt x="4" y="26"/>
                </a:lnTo>
                <a:lnTo>
                  <a:pt x="4" y="26"/>
                </a:lnTo>
                <a:lnTo>
                  <a:pt x="4" y="30"/>
                </a:lnTo>
                <a:lnTo>
                  <a:pt x="7" y="33"/>
                </a:lnTo>
                <a:lnTo>
                  <a:pt x="10" y="38"/>
                </a:lnTo>
                <a:lnTo>
                  <a:pt x="16" y="43"/>
                </a:lnTo>
                <a:lnTo>
                  <a:pt x="19" y="43"/>
                </a:lnTo>
                <a:lnTo>
                  <a:pt x="23" y="44"/>
                </a:lnTo>
                <a:lnTo>
                  <a:pt x="39" y="43"/>
                </a:lnTo>
                <a:lnTo>
                  <a:pt x="39" y="43"/>
                </a:lnTo>
                <a:lnTo>
                  <a:pt x="44" y="42"/>
                </a:lnTo>
                <a:lnTo>
                  <a:pt x="47" y="40"/>
                </a:lnTo>
                <a:lnTo>
                  <a:pt x="51" y="38"/>
                </a:lnTo>
                <a:lnTo>
                  <a:pt x="53" y="36"/>
                </a:lnTo>
                <a:lnTo>
                  <a:pt x="53" y="36"/>
                </a:lnTo>
                <a:lnTo>
                  <a:pt x="55" y="35"/>
                </a:lnTo>
                <a:lnTo>
                  <a:pt x="56" y="35"/>
                </a:lnTo>
                <a:lnTo>
                  <a:pt x="56" y="35"/>
                </a:lnTo>
                <a:lnTo>
                  <a:pt x="57" y="37"/>
                </a:lnTo>
                <a:lnTo>
                  <a:pt x="56" y="38"/>
                </a:lnTo>
                <a:lnTo>
                  <a:pt x="56" y="38"/>
                </a:lnTo>
                <a:lnTo>
                  <a:pt x="53" y="42"/>
                </a:lnTo>
                <a:lnTo>
                  <a:pt x="49" y="45"/>
                </a:lnTo>
                <a:lnTo>
                  <a:pt x="45" y="46"/>
                </a:lnTo>
                <a:lnTo>
                  <a:pt x="39" y="47"/>
                </a:lnTo>
                <a:lnTo>
                  <a:pt x="23" y="48"/>
                </a:lnTo>
                <a:lnTo>
                  <a:pt x="23" y="48"/>
                </a:lnTo>
                <a:lnTo>
                  <a:pt x="19" y="47"/>
                </a:lnTo>
                <a:lnTo>
                  <a:pt x="14" y="46"/>
                </a:lnTo>
                <a:lnTo>
                  <a:pt x="10" y="45"/>
                </a:lnTo>
                <a:lnTo>
                  <a:pt x="7" y="42"/>
                </a:lnTo>
                <a:lnTo>
                  <a:pt x="4" y="39"/>
                </a:lnTo>
                <a:lnTo>
                  <a:pt x="2" y="35"/>
                </a:lnTo>
                <a:lnTo>
                  <a:pt x="0" y="31"/>
                </a:lnTo>
                <a:lnTo>
                  <a:pt x="0" y="26"/>
                </a:lnTo>
                <a:lnTo>
                  <a:pt x="0" y="25"/>
                </a:lnTo>
                <a:lnTo>
                  <a:pt x="0" y="25"/>
                </a:lnTo>
                <a:lnTo>
                  <a:pt x="0" y="20"/>
                </a:lnTo>
                <a:lnTo>
                  <a:pt x="1" y="16"/>
                </a:lnTo>
                <a:lnTo>
                  <a:pt x="3" y="11"/>
                </a:lnTo>
                <a:lnTo>
                  <a:pt x="5" y="8"/>
                </a:lnTo>
                <a:lnTo>
                  <a:pt x="9" y="5"/>
                </a:lnTo>
                <a:lnTo>
                  <a:pt x="12" y="3"/>
                </a:lnTo>
                <a:lnTo>
                  <a:pt x="17" y="1"/>
                </a:lnTo>
                <a:lnTo>
                  <a:pt x="21" y="1"/>
                </a:lnTo>
                <a:lnTo>
                  <a:pt x="38" y="0"/>
                </a:lnTo>
                <a:lnTo>
                  <a:pt x="38" y="0"/>
                </a:lnTo>
                <a:lnTo>
                  <a:pt x="42" y="0"/>
                </a:lnTo>
                <a:lnTo>
                  <a:pt x="46" y="1"/>
                </a:lnTo>
                <a:lnTo>
                  <a:pt x="51" y="3"/>
                </a:lnTo>
                <a:lnTo>
                  <a:pt x="54" y="5"/>
                </a:lnTo>
                <a:lnTo>
                  <a:pt x="5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5" name="Freeform 197">
            <a:extLst>
              <a:ext uri="{FF2B5EF4-FFF2-40B4-BE49-F238E27FC236}">
                <a16:creationId xmlns:a16="http://schemas.microsoft.com/office/drawing/2014/main" id="{1DC50CE1-D4B5-4266-AD97-5E24486CB41B}"/>
              </a:ext>
            </a:extLst>
          </p:cNvPr>
          <p:cNvSpPr>
            <a:spLocks/>
          </p:cNvSpPr>
          <p:nvPr userDrawn="1"/>
        </p:nvSpPr>
        <p:spPr bwMode="auto">
          <a:xfrm>
            <a:off x="7182881" y="3418919"/>
            <a:ext cx="92075" cy="77788"/>
          </a:xfrm>
          <a:custGeom>
            <a:avLst/>
            <a:gdLst>
              <a:gd name="T0" fmla="*/ 51 w 58"/>
              <a:gd name="T1" fmla="*/ 7 h 49"/>
              <a:gd name="T2" fmla="*/ 55 w 58"/>
              <a:gd name="T3" fmla="*/ 14 h 49"/>
              <a:gd name="T4" fmla="*/ 58 w 58"/>
              <a:gd name="T5" fmla="*/ 23 h 49"/>
              <a:gd name="T6" fmla="*/ 58 w 58"/>
              <a:gd name="T7" fmla="*/ 24 h 49"/>
              <a:gd name="T8" fmla="*/ 56 w 58"/>
              <a:gd name="T9" fmla="*/ 33 h 49"/>
              <a:gd name="T10" fmla="*/ 52 w 58"/>
              <a:gd name="T11" fmla="*/ 41 h 49"/>
              <a:gd name="T12" fmla="*/ 49 w 58"/>
              <a:gd name="T13" fmla="*/ 43 h 49"/>
              <a:gd name="T14" fmla="*/ 41 w 58"/>
              <a:gd name="T15" fmla="*/ 48 h 49"/>
              <a:gd name="T16" fmla="*/ 20 w 58"/>
              <a:gd name="T17" fmla="*/ 49 h 49"/>
              <a:gd name="T18" fmla="*/ 15 w 58"/>
              <a:gd name="T19" fmla="*/ 49 h 49"/>
              <a:gd name="T20" fmla="*/ 6 w 58"/>
              <a:gd name="T21" fmla="*/ 44 h 49"/>
              <a:gd name="T22" fmla="*/ 2 w 58"/>
              <a:gd name="T23" fmla="*/ 41 h 49"/>
              <a:gd name="T24" fmla="*/ 2 w 58"/>
              <a:gd name="T25" fmla="*/ 39 h 49"/>
              <a:gd name="T26" fmla="*/ 5 w 58"/>
              <a:gd name="T27" fmla="*/ 38 h 49"/>
              <a:gd name="T28" fmla="*/ 6 w 58"/>
              <a:gd name="T29" fmla="*/ 39 h 49"/>
              <a:gd name="T30" fmla="*/ 12 w 58"/>
              <a:gd name="T31" fmla="*/ 43 h 49"/>
              <a:gd name="T32" fmla="*/ 19 w 58"/>
              <a:gd name="T33" fmla="*/ 44 h 49"/>
              <a:gd name="T34" fmla="*/ 36 w 58"/>
              <a:gd name="T35" fmla="*/ 43 h 49"/>
              <a:gd name="T36" fmla="*/ 43 w 58"/>
              <a:gd name="T37" fmla="*/ 42 h 49"/>
              <a:gd name="T38" fmla="*/ 49 w 58"/>
              <a:gd name="T39" fmla="*/ 38 h 49"/>
              <a:gd name="T40" fmla="*/ 51 w 58"/>
              <a:gd name="T41" fmla="*/ 34 h 49"/>
              <a:gd name="T42" fmla="*/ 53 w 58"/>
              <a:gd name="T43" fmla="*/ 29 h 49"/>
              <a:gd name="T44" fmla="*/ 53 w 58"/>
              <a:gd name="T45" fmla="*/ 23 h 49"/>
              <a:gd name="T46" fmla="*/ 53 w 58"/>
              <a:gd name="T47" fmla="*/ 20 h 49"/>
              <a:gd name="T48" fmla="*/ 47 w 58"/>
              <a:gd name="T49" fmla="*/ 11 h 49"/>
              <a:gd name="T50" fmla="*/ 38 w 58"/>
              <a:gd name="T51" fmla="*/ 6 h 49"/>
              <a:gd name="T52" fmla="*/ 18 w 58"/>
              <a:gd name="T53" fmla="*/ 6 h 49"/>
              <a:gd name="T54" fmla="*/ 14 w 58"/>
              <a:gd name="T55" fmla="*/ 7 h 49"/>
              <a:gd name="T56" fmla="*/ 7 w 58"/>
              <a:gd name="T57" fmla="*/ 11 h 49"/>
              <a:gd name="T58" fmla="*/ 5 w 58"/>
              <a:gd name="T59" fmla="*/ 13 h 49"/>
              <a:gd name="T60" fmla="*/ 1 w 58"/>
              <a:gd name="T61" fmla="*/ 14 h 49"/>
              <a:gd name="T62" fmla="*/ 0 w 58"/>
              <a:gd name="T63" fmla="*/ 13 h 49"/>
              <a:gd name="T64" fmla="*/ 1 w 58"/>
              <a:gd name="T65" fmla="*/ 11 h 49"/>
              <a:gd name="T66" fmla="*/ 8 w 58"/>
              <a:gd name="T67" fmla="*/ 4 h 49"/>
              <a:gd name="T68" fmla="*/ 18 w 58"/>
              <a:gd name="T69" fmla="*/ 2 h 49"/>
              <a:gd name="T70" fmla="*/ 34 w 58"/>
              <a:gd name="T71" fmla="*/ 0 h 49"/>
              <a:gd name="T72" fmla="*/ 43 w 58"/>
              <a:gd name="T73" fmla="*/ 3 h 49"/>
              <a:gd name="T74" fmla="*/ 51 w 58"/>
              <a:gd name="T7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9">
                <a:moveTo>
                  <a:pt x="51" y="7"/>
                </a:moveTo>
                <a:lnTo>
                  <a:pt x="51" y="7"/>
                </a:lnTo>
                <a:lnTo>
                  <a:pt x="53" y="11"/>
                </a:lnTo>
                <a:lnTo>
                  <a:pt x="55" y="14"/>
                </a:lnTo>
                <a:lnTo>
                  <a:pt x="58" y="18"/>
                </a:lnTo>
                <a:lnTo>
                  <a:pt x="58" y="23"/>
                </a:lnTo>
                <a:lnTo>
                  <a:pt x="58" y="24"/>
                </a:lnTo>
                <a:lnTo>
                  <a:pt x="58" y="24"/>
                </a:lnTo>
                <a:lnTo>
                  <a:pt x="58" y="29"/>
                </a:lnTo>
                <a:lnTo>
                  <a:pt x="56" y="33"/>
                </a:lnTo>
                <a:lnTo>
                  <a:pt x="54" y="38"/>
                </a:lnTo>
                <a:lnTo>
                  <a:pt x="52" y="41"/>
                </a:lnTo>
                <a:lnTo>
                  <a:pt x="52" y="41"/>
                </a:lnTo>
                <a:lnTo>
                  <a:pt x="49" y="43"/>
                </a:lnTo>
                <a:lnTo>
                  <a:pt x="45" y="46"/>
                </a:lnTo>
                <a:lnTo>
                  <a:pt x="41" y="48"/>
                </a:lnTo>
                <a:lnTo>
                  <a:pt x="36" y="48"/>
                </a:lnTo>
                <a:lnTo>
                  <a:pt x="20" y="49"/>
                </a:lnTo>
                <a:lnTo>
                  <a:pt x="20" y="49"/>
                </a:lnTo>
                <a:lnTo>
                  <a:pt x="15" y="49"/>
                </a:lnTo>
                <a:lnTo>
                  <a:pt x="10" y="47"/>
                </a:lnTo>
                <a:lnTo>
                  <a:pt x="6" y="44"/>
                </a:lnTo>
                <a:lnTo>
                  <a:pt x="2" y="41"/>
                </a:lnTo>
                <a:lnTo>
                  <a:pt x="2" y="41"/>
                </a:lnTo>
                <a:lnTo>
                  <a:pt x="1" y="40"/>
                </a:lnTo>
                <a:lnTo>
                  <a:pt x="2" y="39"/>
                </a:lnTo>
                <a:lnTo>
                  <a:pt x="2" y="39"/>
                </a:lnTo>
                <a:lnTo>
                  <a:pt x="5" y="38"/>
                </a:lnTo>
                <a:lnTo>
                  <a:pt x="6" y="39"/>
                </a:lnTo>
                <a:lnTo>
                  <a:pt x="6" y="39"/>
                </a:lnTo>
                <a:lnTo>
                  <a:pt x="9" y="41"/>
                </a:lnTo>
                <a:lnTo>
                  <a:pt x="12" y="43"/>
                </a:lnTo>
                <a:lnTo>
                  <a:pt x="16" y="44"/>
                </a:lnTo>
                <a:lnTo>
                  <a:pt x="19" y="44"/>
                </a:lnTo>
                <a:lnTo>
                  <a:pt x="36" y="43"/>
                </a:lnTo>
                <a:lnTo>
                  <a:pt x="36" y="43"/>
                </a:lnTo>
                <a:lnTo>
                  <a:pt x="40" y="43"/>
                </a:lnTo>
                <a:lnTo>
                  <a:pt x="43" y="42"/>
                </a:lnTo>
                <a:lnTo>
                  <a:pt x="46" y="40"/>
                </a:lnTo>
                <a:lnTo>
                  <a:pt x="49" y="38"/>
                </a:lnTo>
                <a:lnTo>
                  <a:pt x="49" y="38"/>
                </a:lnTo>
                <a:lnTo>
                  <a:pt x="51" y="34"/>
                </a:lnTo>
                <a:lnTo>
                  <a:pt x="52" y="32"/>
                </a:lnTo>
                <a:lnTo>
                  <a:pt x="53" y="29"/>
                </a:lnTo>
                <a:lnTo>
                  <a:pt x="53" y="24"/>
                </a:lnTo>
                <a:lnTo>
                  <a:pt x="53" y="23"/>
                </a:lnTo>
                <a:lnTo>
                  <a:pt x="53" y="23"/>
                </a:lnTo>
                <a:lnTo>
                  <a:pt x="53" y="20"/>
                </a:lnTo>
                <a:lnTo>
                  <a:pt x="52" y="16"/>
                </a:lnTo>
                <a:lnTo>
                  <a:pt x="47" y="11"/>
                </a:lnTo>
                <a:lnTo>
                  <a:pt x="42" y="7"/>
                </a:lnTo>
                <a:lnTo>
                  <a:pt x="38" y="6"/>
                </a:lnTo>
                <a:lnTo>
                  <a:pt x="34" y="6"/>
                </a:lnTo>
                <a:lnTo>
                  <a:pt x="18" y="6"/>
                </a:lnTo>
                <a:lnTo>
                  <a:pt x="18" y="6"/>
                </a:lnTo>
                <a:lnTo>
                  <a:pt x="14" y="7"/>
                </a:lnTo>
                <a:lnTo>
                  <a:pt x="10" y="8"/>
                </a:lnTo>
                <a:lnTo>
                  <a:pt x="7" y="11"/>
                </a:lnTo>
                <a:lnTo>
                  <a:pt x="5" y="13"/>
                </a:lnTo>
                <a:lnTo>
                  <a:pt x="5" y="13"/>
                </a:lnTo>
                <a:lnTo>
                  <a:pt x="3" y="14"/>
                </a:lnTo>
                <a:lnTo>
                  <a:pt x="1" y="14"/>
                </a:lnTo>
                <a:lnTo>
                  <a:pt x="1" y="14"/>
                </a:lnTo>
                <a:lnTo>
                  <a:pt x="0" y="13"/>
                </a:lnTo>
                <a:lnTo>
                  <a:pt x="1" y="11"/>
                </a:lnTo>
                <a:lnTo>
                  <a:pt x="1" y="11"/>
                </a:lnTo>
                <a:lnTo>
                  <a:pt x="5" y="7"/>
                </a:lnTo>
                <a:lnTo>
                  <a:pt x="8" y="4"/>
                </a:lnTo>
                <a:lnTo>
                  <a:pt x="12" y="3"/>
                </a:lnTo>
                <a:lnTo>
                  <a:pt x="18" y="2"/>
                </a:lnTo>
                <a:lnTo>
                  <a:pt x="34" y="0"/>
                </a:lnTo>
                <a:lnTo>
                  <a:pt x="34" y="0"/>
                </a:lnTo>
                <a:lnTo>
                  <a:pt x="38" y="2"/>
                </a:lnTo>
                <a:lnTo>
                  <a:pt x="43" y="3"/>
                </a:lnTo>
                <a:lnTo>
                  <a:pt x="47" y="4"/>
                </a:lnTo>
                <a:lnTo>
                  <a:pt x="51" y="7"/>
                </a:ln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6" name="Freeform 198">
            <a:extLst>
              <a:ext uri="{FF2B5EF4-FFF2-40B4-BE49-F238E27FC236}">
                <a16:creationId xmlns:a16="http://schemas.microsoft.com/office/drawing/2014/main" id="{72DC553B-7A36-479E-B728-DCE4DB654869}"/>
              </a:ext>
            </a:extLst>
          </p:cNvPr>
          <p:cNvSpPr>
            <a:spLocks noEditPoints="1"/>
          </p:cNvSpPr>
          <p:nvPr userDrawn="1"/>
        </p:nvSpPr>
        <p:spPr bwMode="auto">
          <a:xfrm>
            <a:off x="6111318" y="2091769"/>
            <a:ext cx="168275" cy="169863"/>
          </a:xfrm>
          <a:custGeom>
            <a:avLst/>
            <a:gdLst>
              <a:gd name="T0" fmla="*/ 44 w 106"/>
              <a:gd name="T1" fmla="*/ 106 h 107"/>
              <a:gd name="T2" fmla="*/ 44 w 106"/>
              <a:gd name="T3" fmla="*/ 103 h 107"/>
              <a:gd name="T4" fmla="*/ 46 w 106"/>
              <a:gd name="T5" fmla="*/ 88 h 107"/>
              <a:gd name="T6" fmla="*/ 41 w 106"/>
              <a:gd name="T7" fmla="*/ 73 h 107"/>
              <a:gd name="T8" fmla="*/ 34 w 106"/>
              <a:gd name="T9" fmla="*/ 72 h 107"/>
              <a:gd name="T10" fmla="*/ 33 w 106"/>
              <a:gd name="T11" fmla="*/ 65 h 107"/>
              <a:gd name="T12" fmla="*/ 18 w 106"/>
              <a:gd name="T13" fmla="*/ 61 h 107"/>
              <a:gd name="T14" fmla="*/ 3 w 106"/>
              <a:gd name="T15" fmla="*/ 63 h 107"/>
              <a:gd name="T16" fmla="*/ 0 w 106"/>
              <a:gd name="T17" fmla="*/ 62 h 107"/>
              <a:gd name="T18" fmla="*/ 0 w 106"/>
              <a:gd name="T19" fmla="*/ 59 h 107"/>
              <a:gd name="T20" fmla="*/ 7 w 106"/>
              <a:gd name="T21" fmla="*/ 48 h 107"/>
              <a:gd name="T22" fmla="*/ 29 w 106"/>
              <a:gd name="T23" fmla="*/ 38 h 107"/>
              <a:gd name="T24" fmla="*/ 43 w 106"/>
              <a:gd name="T25" fmla="*/ 28 h 107"/>
              <a:gd name="T26" fmla="*/ 60 w 106"/>
              <a:gd name="T27" fmla="*/ 11 h 107"/>
              <a:gd name="T28" fmla="*/ 92 w 106"/>
              <a:gd name="T29" fmla="*/ 0 h 107"/>
              <a:gd name="T30" fmla="*/ 103 w 106"/>
              <a:gd name="T31" fmla="*/ 1 h 107"/>
              <a:gd name="T32" fmla="*/ 105 w 106"/>
              <a:gd name="T33" fmla="*/ 3 h 107"/>
              <a:gd name="T34" fmla="*/ 105 w 106"/>
              <a:gd name="T35" fmla="*/ 23 h 107"/>
              <a:gd name="T36" fmla="*/ 97 w 106"/>
              <a:gd name="T37" fmla="*/ 44 h 107"/>
              <a:gd name="T38" fmla="*/ 88 w 106"/>
              <a:gd name="T39" fmla="*/ 55 h 107"/>
              <a:gd name="T40" fmla="*/ 68 w 106"/>
              <a:gd name="T41" fmla="*/ 68 h 107"/>
              <a:gd name="T42" fmla="*/ 63 w 106"/>
              <a:gd name="T43" fmla="*/ 92 h 107"/>
              <a:gd name="T44" fmla="*/ 53 w 106"/>
              <a:gd name="T45" fmla="*/ 103 h 107"/>
              <a:gd name="T46" fmla="*/ 46 w 106"/>
              <a:gd name="T47" fmla="*/ 107 h 107"/>
              <a:gd name="T48" fmla="*/ 38 w 106"/>
              <a:gd name="T49" fmla="*/ 68 h 107"/>
              <a:gd name="T50" fmla="*/ 44 w 106"/>
              <a:gd name="T51" fmla="*/ 70 h 107"/>
              <a:gd name="T52" fmla="*/ 50 w 106"/>
              <a:gd name="T53" fmla="*/ 83 h 107"/>
              <a:gd name="T54" fmla="*/ 50 w 106"/>
              <a:gd name="T55" fmla="*/ 99 h 107"/>
              <a:gd name="T56" fmla="*/ 59 w 106"/>
              <a:gd name="T57" fmla="*/ 90 h 107"/>
              <a:gd name="T58" fmla="*/ 62 w 106"/>
              <a:gd name="T59" fmla="*/ 67 h 107"/>
              <a:gd name="T60" fmla="*/ 64 w 106"/>
              <a:gd name="T61" fmla="*/ 65 h 107"/>
              <a:gd name="T62" fmla="*/ 85 w 106"/>
              <a:gd name="T63" fmla="*/ 52 h 107"/>
              <a:gd name="T64" fmla="*/ 92 w 106"/>
              <a:gd name="T65" fmla="*/ 41 h 107"/>
              <a:gd name="T66" fmla="*/ 99 w 106"/>
              <a:gd name="T67" fmla="*/ 23 h 107"/>
              <a:gd name="T68" fmla="*/ 100 w 106"/>
              <a:gd name="T69" fmla="*/ 5 h 107"/>
              <a:gd name="T70" fmla="*/ 88 w 106"/>
              <a:gd name="T71" fmla="*/ 5 h 107"/>
              <a:gd name="T72" fmla="*/ 70 w 106"/>
              <a:gd name="T73" fmla="*/ 11 h 107"/>
              <a:gd name="T74" fmla="*/ 54 w 106"/>
              <a:gd name="T75" fmla="*/ 22 h 107"/>
              <a:gd name="T76" fmla="*/ 41 w 106"/>
              <a:gd name="T77" fmla="*/ 41 h 107"/>
              <a:gd name="T78" fmla="*/ 38 w 106"/>
              <a:gd name="T79" fmla="*/ 44 h 107"/>
              <a:gd name="T80" fmla="*/ 24 w 106"/>
              <a:gd name="T81" fmla="*/ 44 h 107"/>
              <a:gd name="T82" fmla="*/ 10 w 106"/>
              <a:gd name="T83" fmla="*/ 52 h 107"/>
              <a:gd name="T84" fmla="*/ 15 w 106"/>
              <a:gd name="T85" fmla="*/ 55 h 107"/>
              <a:gd name="T86" fmla="*/ 36 w 106"/>
              <a:gd name="T87" fmla="*/ 63 h 107"/>
              <a:gd name="T88" fmla="*/ 37 w 106"/>
              <a:gd name="T89" fmla="*/ 6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07">
                <a:moveTo>
                  <a:pt x="46" y="107"/>
                </a:moveTo>
                <a:lnTo>
                  <a:pt x="46" y="107"/>
                </a:lnTo>
                <a:lnTo>
                  <a:pt x="44" y="106"/>
                </a:lnTo>
                <a:lnTo>
                  <a:pt x="44" y="106"/>
                </a:lnTo>
                <a:lnTo>
                  <a:pt x="43" y="105"/>
                </a:lnTo>
                <a:lnTo>
                  <a:pt x="44" y="103"/>
                </a:lnTo>
                <a:lnTo>
                  <a:pt x="44" y="103"/>
                </a:lnTo>
                <a:lnTo>
                  <a:pt x="45" y="96"/>
                </a:lnTo>
                <a:lnTo>
                  <a:pt x="46" y="88"/>
                </a:lnTo>
                <a:lnTo>
                  <a:pt x="44" y="80"/>
                </a:lnTo>
                <a:lnTo>
                  <a:pt x="41" y="73"/>
                </a:lnTo>
                <a:lnTo>
                  <a:pt x="41" y="73"/>
                </a:lnTo>
                <a:lnTo>
                  <a:pt x="35" y="73"/>
                </a:lnTo>
                <a:lnTo>
                  <a:pt x="35" y="73"/>
                </a:lnTo>
                <a:lnTo>
                  <a:pt x="34" y="72"/>
                </a:lnTo>
                <a:lnTo>
                  <a:pt x="34" y="71"/>
                </a:lnTo>
                <a:lnTo>
                  <a:pt x="34" y="71"/>
                </a:lnTo>
                <a:lnTo>
                  <a:pt x="33" y="65"/>
                </a:lnTo>
                <a:lnTo>
                  <a:pt x="33" y="65"/>
                </a:lnTo>
                <a:lnTo>
                  <a:pt x="26" y="62"/>
                </a:lnTo>
                <a:lnTo>
                  <a:pt x="18" y="61"/>
                </a:lnTo>
                <a:lnTo>
                  <a:pt x="10" y="61"/>
                </a:lnTo>
                <a:lnTo>
                  <a:pt x="3" y="63"/>
                </a:lnTo>
                <a:lnTo>
                  <a:pt x="3" y="63"/>
                </a:lnTo>
                <a:lnTo>
                  <a:pt x="1" y="63"/>
                </a:lnTo>
                <a:lnTo>
                  <a:pt x="0" y="62"/>
                </a:lnTo>
                <a:lnTo>
                  <a:pt x="0" y="62"/>
                </a:lnTo>
                <a:lnTo>
                  <a:pt x="0" y="61"/>
                </a:lnTo>
                <a:lnTo>
                  <a:pt x="0" y="59"/>
                </a:lnTo>
                <a:lnTo>
                  <a:pt x="0" y="59"/>
                </a:lnTo>
                <a:lnTo>
                  <a:pt x="3" y="53"/>
                </a:lnTo>
                <a:lnTo>
                  <a:pt x="7" y="48"/>
                </a:lnTo>
                <a:lnTo>
                  <a:pt x="7" y="48"/>
                </a:lnTo>
                <a:lnTo>
                  <a:pt x="13" y="42"/>
                </a:lnTo>
                <a:lnTo>
                  <a:pt x="21" y="39"/>
                </a:lnTo>
                <a:lnTo>
                  <a:pt x="29" y="38"/>
                </a:lnTo>
                <a:lnTo>
                  <a:pt x="37" y="38"/>
                </a:lnTo>
                <a:lnTo>
                  <a:pt x="37" y="38"/>
                </a:lnTo>
                <a:lnTo>
                  <a:pt x="43" y="28"/>
                </a:lnTo>
                <a:lnTo>
                  <a:pt x="51" y="19"/>
                </a:lnTo>
                <a:lnTo>
                  <a:pt x="51" y="19"/>
                </a:lnTo>
                <a:lnTo>
                  <a:pt x="60" y="11"/>
                </a:lnTo>
                <a:lnTo>
                  <a:pt x="70" y="5"/>
                </a:lnTo>
                <a:lnTo>
                  <a:pt x="81" y="1"/>
                </a:lnTo>
                <a:lnTo>
                  <a:pt x="92" y="0"/>
                </a:lnTo>
                <a:lnTo>
                  <a:pt x="92" y="0"/>
                </a:lnTo>
                <a:lnTo>
                  <a:pt x="103" y="1"/>
                </a:lnTo>
                <a:lnTo>
                  <a:pt x="103" y="1"/>
                </a:lnTo>
                <a:lnTo>
                  <a:pt x="104" y="2"/>
                </a:lnTo>
                <a:lnTo>
                  <a:pt x="105" y="3"/>
                </a:lnTo>
                <a:lnTo>
                  <a:pt x="105" y="3"/>
                </a:lnTo>
                <a:lnTo>
                  <a:pt x="106" y="10"/>
                </a:lnTo>
                <a:lnTo>
                  <a:pt x="106" y="17"/>
                </a:lnTo>
                <a:lnTo>
                  <a:pt x="105" y="23"/>
                </a:lnTo>
                <a:lnTo>
                  <a:pt x="103" y="30"/>
                </a:lnTo>
                <a:lnTo>
                  <a:pt x="100" y="37"/>
                </a:lnTo>
                <a:lnTo>
                  <a:pt x="97" y="44"/>
                </a:lnTo>
                <a:lnTo>
                  <a:pt x="92" y="49"/>
                </a:lnTo>
                <a:lnTo>
                  <a:pt x="88" y="55"/>
                </a:lnTo>
                <a:lnTo>
                  <a:pt x="88" y="55"/>
                </a:lnTo>
                <a:lnTo>
                  <a:pt x="78" y="63"/>
                </a:lnTo>
                <a:lnTo>
                  <a:pt x="68" y="68"/>
                </a:lnTo>
                <a:lnTo>
                  <a:pt x="68" y="68"/>
                </a:lnTo>
                <a:lnTo>
                  <a:pt x="68" y="76"/>
                </a:lnTo>
                <a:lnTo>
                  <a:pt x="67" y="85"/>
                </a:lnTo>
                <a:lnTo>
                  <a:pt x="63" y="92"/>
                </a:lnTo>
                <a:lnTo>
                  <a:pt x="57" y="99"/>
                </a:lnTo>
                <a:lnTo>
                  <a:pt x="57" y="99"/>
                </a:lnTo>
                <a:lnTo>
                  <a:pt x="53" y="103"/>
                </a:lnTo>
                <a:lnTo>
                  <a:pt x="46" y="106"/>
                </a:lnTo>
                <a:lnTo>
                  <a:pt x="46" y="106"/>
                </a:lnTo>
                <a:lnTo>
                  <a:pt x="46" y="107"/>
                </a:lnTo>
                <a:lnTo>
                  <a:pt x="46" y="107"/>
                </a:lnTo>
                <a:close/>
                <a:moveTo>
                  <a:pt x="38" y="68"/>
                </a:moveTo>
                <a:lnTo>
                  <a:pt x="38" y="68"/>
                </a:lnTo>
                <a:lnTo>
                  <a:pt x="42" y="68"/>
                </a:lnTo>
                <a:lnTo>
                  <a:pt x="42" y="68"/>
                </a:lnTo>
                <a:lnTo>
                  <a:pt x="44" y="70"/>
                </a:lnTo>
                <a:lnTo>
                  <a:pt x="44" y="70"/>
                </a:lnTo>
                <a:lnTo>
                  <a:pt x="47" y="76"/>
                </a:lnTo>
                <a:lnTo>
                  <a:pt x="50" y="83"/>
                </a:lnTo>
                <a:lnTo>
                  <a:pt x="51" y="91"/>
                </a:lnTo>
                <a:lnTo>
                  <a:pt x="50" y="99"/>
                </a:lnTo>
                <a:lnTo>
                  <a:pt x="50" y="99"/>
                </a:lnTo>
                <a:lnTo>
                  <a:pt x="54" y="96"/>
                </a:lnTo>
                <a:lnTo>
                  <a:pt x="54" y="96"/>
                </a:lnTo>
                <a:lnTo>
                  <a:pt x="59" y="90"/>
                </a:lnTo>
                <a:lnTo>
                  <a:pt x="62" y="82"/>
                </a:lnTo>
                <a:lnTo>
                  <a:pt x="63" y="75"/>
                </a:lnTo>
                <a:lnTo>
                  <a:pt x="62" y="67"/>
                </a:lnTo>
                <a:lnTo>
                  <a:pt x="62" y="67"/>
                </a:lnTo>
                <a:lnTo>
                  <a:pt x="63" y="66"/>
                </a:lnTo>
                <a:lnTo>
                  <a:pt x="64" y="65"/>
                </a:lnTo>
                <a:lnTo>
                  <a:pt x="64" y="65"/>
                </a:lnTo>
                <a:lnTo>
                  <a:pt x="74" y="59"/>
                </a:lnTo>
                <a:lnTo>
                  <a:pt x="85" y="52"/>
                </a:lnTo>
                <a:lnTo>
                  <a:pt x="85" y="52"/>
                </a:lnTo>
                <a:lnTo>
                  <a:pt x="88" y="47"/>
                </a:lnTo>
                <a:lnTo>
                  <a:pt x="92" y="41"/>
                </a:lnTo>
                <a:lnTo>
                  <a:pt x="96" y="36"/>
                </a:lnTo>
                <a:lnTo>
                  <a:pt x="98" y="30"/>
                </a:lnTo>
                <a:lnTo>
                  <a:pt x="99" y="23"/>
                </a:lnTo>
                <a:lnTo>
                  <a:pt x="100" y="18"/>
                </a:lnTo>
                <a:lnTo>
                  <a:pt x="100" y="12"/>
                </a:lnTo>
                <a:lnTo>
                  <a:pt x="100" y="5"/>
                </a:lnTo>
                <a:lnTo>
                  <a:pt x="100" y="5"/>
                </a:lnTo>
                <a:lnTo>
                  <a:pt x="95" y="5"/>
                </a:lnTo>
                <a:lnTo>
                  <a:pt x="88" y="5"/>
                </a:lnTo>
                <a:lnTo>
                  <a:pt x="82" y="6"/>
                </a:lnTo>
                <a:lnTo>
                  <a:pt x="76" y="7"/>
                </a:lnTo>
                <a:lnTo>
                  <a:pt x="70" y="11"/>
                </a:lnTo>
                <a:lnTo>
                  <a:pt x="64" y="13"/>
                </a:lnTo>
                <a:lnTo>
                  <a:pt x="59" y="18"/>
                </a:lnTo>
                <a:lnTo>
                  <a:pt x="54" y="22"/>
                </a:lnTo>
                <a:lnTo>
                  <a:pt x="54" y="22"/>
                </a:lnTo>
                <a:lnTo>
                  <a:pt x="46" y="31"/>
                </a:lnTo>
                <a:lnTo>
                  <a:pt x="41" y="41"/>
                </a:lnTo>
                <a:lnTo>
                  <a:pt x="41" y="41"/>
                </a:lnTo>
                <a:lnTo>
                  <a:pt x="39" y="42"/>
                </a:lnTo>
                <a:lnTo>
                  <a:pt x="38" y="44"/>
                </a:lnTo>
                <a:lnTo>
                  <a:pt x="38" y="44"/>
                </a:lnTo>
                <a:lnTo>
                  <a:pt x="30" y="42"/>
                </a:lnTo>
                <a:lnTo>
                  <a:pt x="24" y="44"/>
                </a:lnTo>
                <a:lnTo>
                  <a:pt x="17" y="47"/>
                </a:lnTo>
                <a:lnTo>
                  <a:pt x="10" y="52"/>
                </a:lnTo>
                <a:lnTo>
                  <a:pt x="10" y="52"/>
                </a:lnTo>
                <a:lnTo>
                  <a:pt x="7" y="56"/>
                </a:lnTo>
                <a:lnTo>
                  <a:pt x="7" y="56"/>
                </a:lnTo>
                <a:lnTo>
                  <a:pt x="15" y="55"/>
                </a:lnTo>
                <a:lnTo>
                  <a:pt x="22" y="56"/>
                </a:lnTo>
                <a:lnTo>
                  <a:pt x="29" y="58"/>
                </a:lnTo>
                <a:lnTo>
                  <a:pt x="36" y="63"/>
                </a:lnTo>
                <a:lnTo>
                  <a:pt x="36" y="63"/>
                </a:lnTo>
                <a:lnTo>
                  <a:pt x="37" y="64"/>
                </a:lnTo>
                <a:lnTo>
                  <a:pt x="37" y="64"/>
                </a:lnTo>
                <a:lnTo>
                  <a:pt x="38" y="68"/>
                </a:lnTo>
                <a:lnTo>
                  <a:pt x="38"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7" name="Freeform 199">
            <a:extLst>
              <a:ext uri="{FF2B5EF4-FFF2-40B4-BE49-F238E27FC236}">
                <a16:creationId xmlns:a16="http://schemas.microsoft.com/office/drawing/2014/main" id="{5C9D6849-B3AB-4138-BC92-CE2486154F7A}"/>
              </a:ext>
            </a:extLst>
          </p:cNvPr>
          <p:cNvSpPr>
            <a:spLocks noEditPoints="1"/>
          </p:cNvSpPr>
          <p:nvPr userDrawn="1"/>
        </p:nvSpPr>
        <p:spPr bwMode="auto">
          <a:xfrm>
            <a:off x="6212918" y="2118756"/>
            <a:ext cx="39687" cy="38100"/>
          </a:xfrm>
          <a:custGeom>
            <a:avLst/>
            <a:gdLst>
              <a:gd name="T0" fmla="*/ 13 w 25"/>
              <a:gd name="T1" fmla="*/ 24 h 24"/>
              <a:gd name="T2" fmla="*/ 13 w 25"/>
              <a:gd name="T3" fmla="*/ 24 h 24"/>
              <a:gd name="T4" fmla="*/ 8 w 25"/>
              <a:gd name="T5" fmla="*/ 23 h 24"/>
              <a:gd name="T6" fmla="*/ 4 w 25"/>
              <a:gd name="T7" fmla="*/ 21 h 24"/>
              <a:gd name="T8" fmla="*/ 4 w 25"/>
              <a:gd name="T9" fmla="*/ 21 h 24"/>
              <a:gd name="T10" fmla="*/ 1 w 25"/>
              <a:gd name="T11" fmla="*/ 16 h 24"/>
              <a:gd name="T12" fmla="*/ 0 w 25"/>
              <a:gd name="T13" fmla="*/ 12 h 24"/>
              <a:gd name="T14" fmla="*/ 1 w 25"/>
              <a:gd name="T15" fmla="*/ 7 h 24"/>
              <a:gd name="T16" fmla="*/ 4 w 25"/>
              <a:gd name="T17" fmla="*/ 3 h 24"/>
              <a:gd name="T18" fmla="*/ 4 w 25"/>
              <a:gd name="T19" fmla="*/ 3 h 24"/>
              <a:gd name="T20" fmla="*/ 8 w 25"/>
              <a:gd name="T21" fmla="*/ 1 h 24"/>
              <a:gd name="T22" fmla="*/ 13 w 25"/>
              <a:gd name="T23" fmla="*/ 0 h 24"/>
              <a:gd name="T24" fmla="*/ 17 w 25"/>
              <a:gd name="T25" fmla="*/ 1 h 24"/>
              <a:gd name="T26" fmla="*/ 22 w 25"/>
              <a:gd name="T27" fmla="*/ 3 h 24"/>
              <a:gd name="T28" fmla="*/ 22 w 25"/>
              <a:gd name="T29" fmla="*/ 3 h 24"/>
              <a:gd name="T30" fmla="*/ 24 w 25"/>
              <a:gd name="T31" fmla="*/ 7 h 24"/>
              <a:gd name="T32" fmla="*/ 25 w 25"/>
              <a:gd name="T33" fmla="*/ 12 h 24"/>
              <a:gd name="T34" fmla="*/ 25 w 25"/>
              <a:gd name="T35" fmla="*/ 12 h 24"/>
              <a:gd name="T36" fmla="*/ 24 w 25"/>
              <a:gd name="T37" fmla="*/ 16 h 24"/>
              <a:gd name="T38" fmla="*/ 22 w 25"/>
              <a:gd name="T39" fmla="*/ 21 h 24"/>
              <a:gd name="T40" fmla="*/ 22 w 25"/>
              <a:gd name="T41" fmla="*/ 21 h 24"/>
              <a:gd name="T42" fmla="*/ 17 w 25"/>
              <a:gd name="T43" fmla="*/ 23 h 24"/>
              <a:gd name="T44" fmla="*/ 13 w 25"/>
              <a:gd name="T45" fmla="*/ 24 h 24"/>
              <a:gd name="T46" fmla="*/ 13 w 25"/>
              <a:gd name="T47" fmla="*/ 24 h 24"/>
              <a:gd name="T48" fmla="*/ 13 w 25"/>
              <a:gd name="T49" fmla="*/ 5 h 24"/>
              <a:gd name="T50" fmla="*/ 13 w 25"/>
              <a:gd name="T51" fmla="*/ 5 h 24"/>
              <a:gd name="T52" fmla="*/ 10 w 25"/>
              <a:gd name="T53" fmla="*/ 5 h 24"/>
              <a:gd name="T54" fmla="*/ 7 w 25"/>
              <a:gd name="T55" fmla="*/ 6 h 24"/>
              <a:gd name="T56" fmla="*/ 7 w 25"/>
              <a:gd name="T57" fmla="*/ 6 h 24"/>
              <a:gd name="T58" fmla="*/ 6 w 25"/>
              <a:gd name="T59" fmla="*/ 10 h 24"/>
              <a:gd name="T60" fmla="*/ 6 w 25"/>
              <a:gd name="T61" fmla="*/ 12 h 24"/>
              <a:gd name="T62" fmla="*/ 6 w 25"/>
              <a:gd name="T63" fmla="*/ 15 h 24"/>
              <a:gd name="T64" fmla="*/ 7 w 25"/>
              <a:gd name="T65" fmla="*/ 18 h 24"/>
              <a:gd name="T66" fmla="*/ 7 w 25"/>
              <a:gd name="T67" fmla="*/ 18 h 24"/>
              <a:gd name="T68" fmla="*/ 10 w 25"/>
              <a:gd name="T69" fmla="*/ 19 h 24"/>
              <a:gd name="T70" fmla="*/ 13 w 25"/>
              <a:gd name="T71" fmla="*/ 20 h 24"/>
              <a:gd name="T72" fmla="*/ 16 w 25"/>
              <a:gd name="T73" fmla="*/ 19 h 24"/>
              <a:gd name="T74" fmla="*/ 18 w 25"/>
              <a:gd name="T75" fmla="*/ 18 h 24"/>
              <a:gd name="T76" fmla="*/ 18 w 25"/>
              <a:gd name="T77" fmla="*/ 18 h 24"/>
              <a:gd name="T78" fmla="*/ 19 w 25"/>
              <a:gd name="T79" fmla="*/ 15 h 24"/>
              <a:gd name="T80" fmla="*/ 21 w 25"/>
              <a:gd name="T81" fmla="*/ 12 h 24"/>
              <a:gd name="T82" fmla="*/ 21 w 25"/>
              <a:gd name="T83" fmla="*/ 12 h 24"/>
              <a:gd name="T84" fmla="*/ 19 w 25"/>
              <a:gd name="T85" fmla="*/ 10 h 24"/>
              <a:gd name="T86" fmla="*/ 18 w 25"/>
              <a:gd name="T87" fmla="*/ 6 h 24"/>
              <a:gd name="T88" fmla="*/ 18 w 25"/>
              <a:gd name="T89" fmla="*/ 6 h 24"/>
              <a:gd name="T90" fmla="*/ 16 w 25"/>
              <a:gd name="T91" fmla="*/ 5 h 24"/>
              <a:gd name="T92" fmla="*/ 13 w 25"/>
              <a:gd name="T93" fmla="*/ 5 h 24"/>
              <a:gd name="T94" fmla="*/ 13 w 25"/>
              <a:gd name="T95"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24">
                <a:moveTo>
                  <a:pt x="13" y="24"/>
                </a:moveTo>
                <a:lnTo>
                  <a:pt x="13" y="24"/>
                </a:lnTo>
                <a:lnTo>
                  <a:pt x="8" y="23"/>
                </a:lnTo>
                <a:lnTo>
                  <a:pt x="4" y="21"/>
                </a:lnTo>
                <a:lnTo>
                  <a:pt x="4" y="21"/>
                </a:lnTo>
                <a:lnTo>
                  <a:pt x="1" y="16"/>
                </a:lnTo>
                <a:lnTo>
                  <a:pt x="0" y="12"/>
                </a:lnTo>
                <a:lnTo>
                  <a:pt x="1" y="7"/>
                </a:lnTo>
                <a:lnTo>
                  <a:pt x="4" y="3"/>
                </a:lnTo>
                <a:lnTo>
                  <a:pt x="4" y="3"/>
                </a:lnTo>
                <a:lnTo>
                  <a:pt x="8" y="1"/>
                </a:lnTo>
                <a:lnTo>
                  <a:pt x="13" y="0"/>
                </a:lnTo>
                <a:lnTo>
                  <a:pt x="17" y="1"/>
                </a:lnTo>
                <a:lnTo>
                  <a:pt x="22" y="3"/>
                </a:lnTo>
                <a:lnTo>
                  <a:pt x="22" y="3"/>
                </a:lnTo>
                <a:lnTo>
                  <a:pt x="24" y="7"/>
                </a:lnTo>
                <a:lnTo>
                  <a:pt x="25" y="12"/>
                </a:lnTo>
                <a:lnTo>
                  <a:pt x="25" y="12"/>
                </a:lnTo>
                <a:lnTo>
                  <a:pt x="24" y="16"/>
                </a:lnTo>
                <a:lnTo>
                  <a:pt x="22" y="21"/>
                </a:lnTo>
                <a:lnTo>
                  <a:pt x="22" y="21"/>
                </a:lnTo>
                <a:lnTo>
                  <a:pt x="17" y="23"/>
                </a:lnTo>
                <a:lnTo>
                  <a:pt x="13" y="24"/>
                </a:lnTo>
                <a:lnTo>
                  <a:pt x="13" y="24"/>
                </a:lnTo>
                <a:close/>
                <a:moveTo>
                  <a:pt x="13" y="5"/>
                </a:moveTo>
                <a:lnTo>
                  <a:pt x="13" y="5"/>
                </a:lnTo>
                <a:lnTo>
                  <a:pt x="10" y="5"/>
                </a:lnTo>
                <a:lnTo>
                  <a:pt x="7" y="6"/>
                </a:lnTo>
                <a:lnTo>
                  <a:pt x="7" y="6"/>
                </a:lnTo>
                <a:lnTo>
                  <a:pt x="6" y="10"/>
                </a:lnTo>
                <a:lnTo>
                  <a:pt x="6" y="12"/>
                </a:lnTo>
                <a:lnTo>
                  <a:pt x="6" y="15"/>
                </a:lnTo>
                <a:lnTo>
                  <a:pt x="7" y="18"/>
                </a:lnTo>
                <a:lnTo>
                  <a:pt x="7" y="18"/>
                </a:lnTo>
                <a:lnTo>
                  <a:pt x="10" y="19"/>
                </a:lnTo>
                <a:lnTo>
                  <a:pt x="13" y="20"/>
                </a:lnTo>
                <a:lnTo>
                  <a:pt x="16" y="19"/>
                </a:lnTo>
                <a:lnTo>
                  <a:pt x="18" y="18"/>
                </a:lnTo>
                <a:lnTo>
                  <a:pt x="18" y="18"/>
                </a:lnTo>
                <a:lnTo>
                  <a:pt x="19" y="15"/>
                </a:lnTo>
                <a:lnTo>
                  <a:pt x="21" y="12"/>
                </a:lnTo>
                <a:lnTo>
                  <a:pt x="21" y="12"/>
                </a:lnTo>
                <a:lnTo>
                  <a:pt x="19" y="10"/>
                </a:lnTo>
                <a:lnTo>
                  <a:pt x="18" y="6"/>
                </a:lnTo>
                <a:lnTo>
                  <a:pt x="18" y="6"/>
                </a:lnTo>
                <a:lnTo>
                  <a:pt x="16" y="5"/>
                </a:lnTo>
                <a:lnTo>
                  <a:pt x="13" y="5"/>
                </a:lnTo>
                <a:lnTo>
                  <a:pt x="1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8" name="Freeform 200">
            <a:extLst>
              <a:ext uri="{FF2B5EF4-FFF2-40B4-BE49-F238E27FC236}">
                <a16:creationId xmlns:a16="http://schemas.microsoft.com/office/drawing/2014/main" id="{C48E95C3-8271-4BEE-9B0E-686D48C49D0C}"/>
              </a:ext>
            </a:extLst>
          </p:cNvPr>
          <p:cNvSpPr>
            <a:spLocks/>
          </p:cNvSpPr>
          <p:nvPr userDrawn="1"/>
        </p:nvSpPr>
        <p:spPr bwMode="auto">
          <a:xfrm>
            <a:off x="6131956" y="2188606"/>
            <a:ext cx="50800" cy="49213"/>
          </a:xfrm>
          <a:custGeom>
            <a:avLst/>
            <a:gdLst>
              <a:gd name="T0" fmla="*/ 8 w 32"/>
              <a:gd name="T1" fmla="*/ 31 h 31"/>
              <a:gd name="T2" fmla="*/ 8 w 32"/>
              <a:gd name="T3" fmla="*/ 31 h 31"/>
              <a:gd name="T4" fmla="*/ 3 w 32"/>
              <a:gd name="T5" fmla="*/ 31 h 31"/>
              <a:gd name="T6" fmla="*/ 3 w 32"/>
              <a:gd name="T7" fmla="*/ 31 h 31"/>
              <a:gd name="T8" fmla="*/ 2 w 32"/>
              <a:gd name="T9" fmla="*/ 30 h 31"/>
              <a:gd name="T10" fmla="*/ 2 w 32"/>
              <a:gd name="T11" fmla="*/ 29 h 31"/>
              <a:gd name="T12" fmla="*/ 2 w 32"/>
              <a:gd name="T13" fmla="*/ 29 h 31"/>
              <a:gd name="T14" fmla="*/ 0 w 32"/>
              <a:gd name="T15" fmla="*/ 21 h 31"/>
              <a:gd name="T16" fmla="*/ 3 w 32"/>
              <a:gd name="T17" fmla="*/ 13 h 31"/>
              <a:gd name="T18" fmla="*/ 6 w 32"/>
              <a:gd name="T19" fmla="*/ 6 h 31"/>
              <a:gd name="T20" fmla="*/ 11 w 32"/>
              <a:gd name="T21" fmla="*/ 0 h 31"/>
              <a:gd name="T22" fmla="*/ 11 w 32"/>
              <a:gd name="T23" fmla="*/ 0 h 31"/>
              <a:gd name="T24" fmla="*/ 13 w 32"/>
              <a:gd name="T25" fmla="*/ 0 h 31"/>
              <a:gd name="T26" fmla="*/ 14 w 32"/>
              <a:gd name="T27" fmla="*/ 0 h 31"/>
              <a:gd name="T28" fmla="*/ 14 w 32"/>
              <a:gd name="T29" fmla="*/ 0 h 31"/>
              <a:gd name="T30" fmla="*/ 15 w 32"/>
              <a:gd name="T31" fmla="*/ 2 h 31"/>
              <a:gd name="T32" fmla="*/ 14 w 32"/>
              <a:gd name="T33" fmla="*/ 4 h 31"/>
              <a:gd name="T34" fmla="*/ 14 w 32"/>
              <a:gd name="T35" fmla="*/ 4 h 31"/>
              <a:gd name="T36" fmla="*/ 11 w 32"/>
              <a:gd name="T37" fmla="*/ 9 h 31"/>
              <a:gd name="T38" fmla="*/ 7 w 32"/>
              <a:gd name="T39" fmla="*/ 14 h 31"/>
              <a:gd name="T40" fmla="*/ 6 w 32"/>
              <a:gd name="T41" fmla="*/ 20 h 31"/>
              <a:gd name="T42" fmla="*/ 6 w 32"/>
              <a:gd name="T43" fmla="*/ 26 h 31"/>
              <a:gd name="T44" fmla="*/ 6 w 32"/>
              <a:gd name="T45" fmla="*/ 26 h 31"/>
              <a:gd name="T46" fmla="*/ 12 w 32"/>
              <a:gd name="T47" fmla="*/ 26 h 31"/>
              <a:gd name="T48" fmla="*/ 17 w 32"/>
              <a:gd name="T49" fmla="*/ 24 h 31"/>
              <a:gd name="T50" fmla="*/ 23 w 32"/>
              <a:gd name="T51" fmla="*/ 21 h 31"/>
              <a:gd name="T52" fmla="*/ 29 w 32"/>
              <a:gd name="T53" fmla="*/ 18 h 31"/>
              <a:gd name="T54" fmla="*/ 29 w 32"/>
              <a:gd name="T55" fmla="*/ 18 h 31"/>
              <a:gd name="T56" fmla="*/ 30 w 32"/>
              <a:gd name="T57" fmla="*/ 17 h 31"/>
              <a:gd name="T58" fmla="*/ 32 w 32"/>
              <a:gd name="T59" fmla="*/ 18 h 31"/>
              <a:gd name="T60" fmla="*/ 32 w 32"/>
              <a:gd name="T61" fmla="*/ 18 h 31"/>
              <a:gd name="T62" fmla="*/ 32 w 32"/>
              <a:gd name="T63" fmla="*/ 19 h 31"/>
              <a:gd name="T64" fmla="*/ 32 w 32"/>
              <a:gd name="T65" fmla="*/ 21 h 31"/>
              <a:gd name="T66" fmla="*/ 32 w 32"/>
              <a:gd name="T67" fmla="*/ 21 h 31"/>
              <a:gd name="T68" fmla="*/ 26 w 32"/>
              <a:gd name="T69" fmla="*/ 26 h 31"/>
              <a:gd name="T70" fmla="*/ 21 w 32"/>
              <a:gd name="T71" fmla="*/ 29 h 31"/>
              <a:gd name="T72" fmla="*/ 14 w 32"/>
              <a:gd name="T73" fmla="*/ 30 h 31"/>
              <a:gd name="T74" fmla="*/ 8 w 32"/>
              <a:gd name="T75" fmla="*/ 31 h 31"/>
              <a:gd name="T76" fmla="*/ 8 w 32"/>
              <a:gd name="T7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31">
                <a:moveTo>
                  <a:pt x="8" y="31"/>
                </a:moveTo>
                <a:lnTo>
                  <a:pt x="8" y="31"/>
                </a:lnTo>
                <a:lnTo>
                  <a:pt x="3" y="31"/>
                </a:lnTo>
                <a:lnTo>
                  <a:pt x="3" y="31"/>
                </a:lnTo>
                <a:lnTo>
                  <a:pt x="2" y="30"/>
                </a:lnTo>
                <a:lnTo>
                  <a:pt x="2" y="29"/>
                </a:lnTo>
                <a:lnTo>
                  <a:pt x="2" y="29"/>
                </a:lnTo>
                <a:lnTo>
                  <a:pt x="0" y="21"/>
                </a:lnTo>
                <a:lnTo>
                  <a:pt x="3" y="13"/>
                </a:lnTo>
                <a:lnTo>
                  <a:pt x="6" y="6"/>
                </a:lnTo>
                <a:lnTo>
                  <a:pt x="11" y="0"/>
                </a:lnTo>
                <a:lnTo>
                  <a:pt x="11" y="0"/>
                </a:lnTo>
                <a:lnTo>
                  <a:pt x="13" y="0"/>
                </a:lnTo>
                <a:lnTo>
                  <a:pt x="14" y="0"/>
                </a:lnTo>
                <a:lnTo>
                  <a:pt x="14" y="0"/>
                </a:lnTo>
                <a:lnTo>
                  <a:pt x="15" y="2"/>
                </a:lnTo>
                <a:lnTo>
                  <a:pt x="14" y="4"/>
                </a:lnTo>
                <a:lnTo>
                  <a:pt x="14" y="4"/>
                </a:lnTo>
                <a:lnTo>
                  <a:pt x="11" y="9"/>
                </a:lnTo>
                <a:lnTo>
                  <a:pt x="7" y="14"/>
                </a:lnTo>
                <a:lnTo>
                  <a:pt x="6" y="20"/>
                </a:lnTo>
                <a:lnTo>
                  <a:pt x="6" y="26"/>
                </a:lnTo>
                <a:lnTo>
                  <a:pt x="6" y="26"/>
                </a:lnTo>
                <a:lnTo>
                  <a:pt x="12" y="26"/>
                </a:lnTo>
                <a:lnTo>
                  <a:pt x="17" y="24"/>
                </a:lnTo>
                <a:lnTo>
                  <a:pt x="23" y="21"/>
                </a:lnTo>
                <a:lnTo>
                  <a:pt x="29" y="18"/>
                </a:lnTo>
                <a:lnTo>
                  <a:pt x="29" y="18"/>
                </a:lnTo>
                <a:lnTo>
                  <a:pt x="30" y="17"/>
                </a:lnTo>
                <a:lnTo>
                  <a:pt x="32" y="18"/>
                </a:lnTo>
                <a:lnTo>
                  <a:pt x="32" y="18"/>
                </a:lnTo>
                <a:lnTo>
                  <a:pt x="32" y="19"/>
                </a:lnTo>
                <a:lnTo>
                  <a:pt x="32" y="21"/>
                </a:lnTo>
                <a:lnTo>
                  <a:pt x="32" y="21"/>
                </a:lnTo>
                <a:lnTo>
                  <a:pt x="26" y="26"/>
                </a:lnTo>
                <a:lnTo>
                  <a:pt x="21" y="29"/>
                </a:lnTo>
                <a:lnTo>
                  <a:pt x="14" y="30"/>
                </a:lnTo>
                <a:lnTo>
                  <a:pt x="8" y="31"/>
                </a:lnTo>
                <a:lnTo>
                  <a:pt x="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9" name="Freeform 201">
            <a:extLst>
              <a:ext uri="{FF2B5EF4-FFF2-40B4-BE49-F238E27FC236}">
                <a16:creationId xmlns:a16="http://schemas.microsoft.com/office/drawing/2014/main" id="{3FF1824F-B0C6-40D0-8D15-5FACBFB4E3F3}"/>
              </a:ext>
            </a:extLst>
          </p:cNvPr>
          <p:cNvSpPr>
            <a:spLocks/>
          </p:cNvSpPr>
          <p:nvPr userDrawn="1"/>
        </p:nvSpPr>
        <p:spPr bwMode="auto">
          <a:xfrm>
            <a:off x="4966731" y="2829956"/>
            <a:ext cx="55562" cy="506413"/>
          </a:xfrm>
          <a:custGeom>
            <a:avLst/>
            <a:gdLst>
              <a:gd name="T0" fmla="*/ 35 w 35"/>
              <a:gd name="T1" fmla="*/ 319 h 319"/>
              <a:gd name="T2" fmla="*/ 35 w 35"/>
              <a:gd name="T3" fmla="*/ 0 h 319"/>
              <a:gd name="T4" fmla="*/ 35 w 35"/>
              <a:gd name="T5" fmla="*/ 0 h 319"/>
              <a:gd name="T6" fmla="*/ 20 w 35"/>
              <a:gd name="T7" fmla="*/ 0 h 319"/>
              <a:gd name="T8" fmla="*/ 7 w 35"/>
              <a:gd name="T9" fmla="*/ 1 h 319"/>
              <a:gd name="T10" fmla="*/ 3 w 35"/>
              <a:gd name="T11" fmla="*/ 3 h 319"/>
              <a:gd name="T12" fmla="*/ 0 w 35"/>
              <a:gd name="T13" fmla="*/ 4 h 319"/>
              <a:gd name="T14" fmla="*/ 0 w 35"/>
              <a:gd name="T15" fmla="*/ 319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9">
                <a:moveTo>
                  <a:pt x="35" y="319"/>
                </a:moveTo>
                <a:lnTo>
                  <a:pt x="35" y="0"/>
                </a:lnTo>
                <a:lnTo>
                  <a:pt x="35" y="0"/>
                </a:lnTo>
                <a:lnTo>
                  <a:pt x="20" y="0"/>
                </a:lnTo>
                <a:lnTo>
                  <a:pt x="7" y="1"/>
                </a:lnTo>
                <a:lnTo>
                  <a:pt x="3" y="3"/>
                </a:lnTo>
                <a:lnTo>
                  <a:pt x="0" y="4"/>
                </a:lnTo>
                <a:lnTo>
                  <a:pt x="0" y="3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0" name="Freeform 202">
            <a:extLst>
              <a:ext uri="{FF2B5EF4-FFF2-40B4-BE49-F238E27FC236}">
                <a16:creationId xmlns:a16="http://schemas.microsoft.com/office/drawing/2014/main" id="{22F37FB0-31A1-41CD-B935-619AB8B2B5D8}"/>
              </a:ext>
            </a:extLst>
          </p:cNvPr>
          <p:cNvSpPr>
            <a:spLocks/>
          </p:cNvSpPr>
          <p:nvPr userDrawn="1"/>
        </p:nvSpPr>
        <p:spPr bwMode="auto">
          <a:xfrm>
            <a:off x="5023881" y="2882344"/>
            <a:ext cx="128587" cy="349250"/>
          </a:xfrm>
          <a:custGeom>
            <a:avLst/>
            <a:gdLst>
              <a:gd name="T0" fmla="*/ 0 w 81"/>
              <a:gd name="T1" fmla="*/ 0 h 220"/>
              <a:gd name="T2" fmla="*/ 0 w 81"/>
              <a:gd name="T3" fmla="*/ 0 h 220"/>
              <a:gd name="T4" fmla="*/ 8 w 81"/>
              <a:gd name="T5" fmla="*/ 3 h 220"/>
              <a:gd name="T6" fmla="*/ 17 w 81"/>
              <a:gd name="T7" fmla="*/ 7 h 220"/>
              <a:gd name="T8" fmla="*/ 28 w 81"/>
              <a:gd name="T9" fmla="*/ 12 h 220"/>
              <a:gd name="T10" fmla="*/ 40 w 81"/>
              <a:gd name="T11" fmla="*/ 17 h 220"/>
              <a:gd name="T12" fmla="*/ 54 w 81"/>
              <a:gd name="T13" fmla="*/ 19 h 220"/>
              <a:gd name="T14" fmla="*/ 67 w 81"/>
              <a:gd name="T15" fmla="*/ 20 h 220"/>
              <a:gd name="T16" fmla="*/ 74 w 81"/>
              <a:gd name="T17" fmla="*/ 20 h 220"/>
              <a:gd name="T18" fmla="*/ 81 w 81"/>
              <a:gd name="T19" fmla="*/ 19 h 220"/>
              <a:gd name="T20" fmla="*/ 81 w 81"/>
              <a:gd name="T21"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220">
                <a:moveTo>
                  <a:pt x="0" y="0"/>
                </a:moveTo>
                <a:lnTo>
                  <a:pt x="0" y="0"/>
                </a:lnTo>
                <a:lnTo>
                  <a:pt x="8" y="3"/>
                </a:lnTo>
                <a:lnTo>
                  <a:pt x="17" y="7"/>
                </a:lnTo>
                <a:lnTo>
                  <a:pt x="28" y="12"/>
                </a:lnTo>
                <a:lnTo>
                  <a:pt x="40" y="17"/>
                </a:lnTo>
                <a:lnTo>
                  <a:pt x="54" y="19"/>
                </a:lnTo>
                <a:lnTo>
                  <a:pt x="67" y="20"/>
                </a:lnTo>
                <a:lnTo>
                  <a:pt x="74" y="20"/>
                </a:lnTo>
                <a:lnTo>
                  <a:pt x="81" y="19"/>
                </a:lnTo>
                <a:lnTo>
                  <a:pt x="81" y="22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1" name="Freeform 203">
            <a:extLst>
              <a:ext uri="{FF2B5EF4-FFF2-40B4-BE49-F238E27FC236}">
                <a16:creationId xmlns:a16="http://schemas.microsoft.com/office/drawing/2014/main" id="{3547E3F7-FEB7-4C51-BFD4-FCE7E90A7953}"/>
              </a:ext>
            </a:extLst>
          </p:cNvPr>
          <p:cNvSpPr>
            <a:spLocks/>
          </p:cNvSpPr>
          <p:nvPr userDrawn="1"/>
        </p:nvSpPr>
        <p:spPr bwMode="auto">
          <a:xfrm>
            <a:off x="4887356" y="2836306"/>
            <a:ext cx="79375" cy="500063"/>
          </a:xfrm>
          <a:custGeom>
            <a:avLst/>
            <a:gdLst>
              <a:gd name="T0" fmla="*/ 0 w 50"/>
              <a:gd name="T1" fmla="*/ 315 h 315"/>
              <a:gd name="T2" fmla="*/ 0 w 50"/>
              <a:gd name="T3" fmla="*/ 29 h 315"/>
              <a:gd name="T4" fmla="*/ 0 w 50"/>
              <a:gd name="T5" fmla="*/ 29 h 315"/>
              <a:gd name="T6" fmla="*/ 1 w 50"/>
              <a:gd name="T7" fmla="*/ 25 h 315"/>
              <a:gd name="T8" fmla="*/ 2 w 50"/>
              <a:gd name="T9" fmla="*/ 22 h 315"/>
              <a:gd name="T10" fmla="*/ 4 w 50"/>
              <a:gd name="T11" fmla="*/ 20 h 315"/>
              <a:gd name="T12" fmla="*/ 8 w 50"/>
              <a:gd name="T13" fmla="*/ 16 h 315"/>
              <a:gd name="T14" fmla="*/ 16 w 50"/>
              <a:gd name="T15" fmla="*/ 12 h 315"/>
              <a:gd name="T16" fmla="*/ 25 w 50"/>
              <a:gd name="T17" fmla="*/ 8 h 315"/>
              <a:gd name="T18" fmla="*/ 42 w 50"/>
              <a:gd name="T19" fmla="*/ 3 h 315"/>
              <a:gd name="T20" fmla="*/ 50 w 50"/>
              <a:gd name="T21"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315">
                <a:moveTo>
                  <a:pt x="0" y="315"/>
                </a:moveTo>
                <a:lnTo>
                  <a:pt x="0" y="29"/>
                </a:lnTo>
                <a:lnTo>
                  <a:pt x="0" y="29"/>
                </a:lnTo>
                <a:lnTo>
                  <a:pt x="1" y="25"/>
                </a:lnTo>
                <a:lnTo>
                  <a:pt x="2" y="22"/>
                </a:lnTo>
                <a:lnTo>
                  <a:pt x="4" y="20"/>
                </a:lnTo>
                <a:lnTo>
                  <a:pt x="8" y="16"/>
                </a:lnTo>
                <a:lnTo>
                  <a:pt x="16" y="12"/>
                </a:lnTo>
                <a:lnTo>
                  <a:pt x="25" y="8"/>
                </a:lnTo>
                <a:lnTo>
                  <a:pt x="42" y="3"/>
                </a:lnTo>
                <a:lnTo>
                  <a:pt x="5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2" name="Rectangle 204">
            <a:extLst>
              <a:ext uri="{FF2B5EF4-FFF2-40B4-BE49-F238E27FC236}">
                <a16:creationId xmlns:a16="http://schemas.microsoft.com/office/drawing/2014/main" id="{97DEB32E-47F5-4ECD-940A-5BACBA0183CC}"/>
              </a:ext>
            </a:extLst>
          </p:cNvPr>
          <p:cNvSpPr>
            <a:spLocks noChangeArrowheads="1"/>
          </p:cNvSpPr>
          <p:nvPr userDrawn="1"/>
        </p:nvSpPr>
        <p:spPr bwMode="auto">
          <a:xfrm>
            <a:off x="4985781" y="2987119"/>
            <a:ext cx="12700" cy="8890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3" name="Rectangle 206">
            <a:extLst>
              <a:ext uri="{FF2B5EF4-FFF2-40B4-BE49-F238E27FC236}">
                <a16:creationId xmlns:a16="http://schemas.microsoft.com/office/drawing/2014/main" id="{DBECFF05-15A8-4284-A258-40A6F82CA9B1}"/>
              </a:ext>
            </a:extLst>
          </p:cNvPr>
          <p:cNvSpPr>
            <a:spLocks noChangeArrowheads="1"/>
          </p:cNvSpPr>
          <p:nvPr userDrawn="1"/>
        </p:nvSpPr>
        <p:spPr bwMode="auto">
          <a:xfrm>
            <a:off x="4985641" y="2868074"/>
            <a:ext cx="12700" cy="857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4" name="Rectangle 207">
            <a:extLst>
              <a:ext uri="{FF2B5EF4-FFF2-40B4-BE49-F238E27FC236}">
                <a16:creationId xmlns:a16="http://schemas.microsoft.com/office/drawing/2014/main" id="{E5F11B44-3D28-45DB-8EEB-00CC8E9ECF50}"/>
              </a:ext>
            </a:extLst>
          </p:cNvPr>
          <p:cNvSpPr>
            <a:spLocks noChangeArrowheads="1"/>
          </p:cNvSpPr>
          <p:nvPr userDrawn="1"/>
        </p:nvSpPr>
        <p:spPr bwMode="auto">
          <a:xfrm>
            <a:off x="4985641" y="3109376"/>
            <a:ext cx="12700" cy="87313"/>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5" name="Rectangle 208">
            <a:extLst>
              <a:ext uri="{FF2B5EF4-FFF2-40B4-BE49-F238E27FC236}">
                <a16:creationId xmlns:a16="http://schemas.microsoft.com/office/drawing/2014/main" id="{6F0E6FFA-E96F-4A14-87F3-9CC5D1DCFB0E}"/>
              </a:ext>
            </a:extLst>
          </p:cNvPr>
          <p:cNvSpPr>
            <a:spLocks noChangeArrowheads="1"/>
          </p:cNvSpPr>
          <p:nvPr userDrawn="1"/>
        </p:nvSpPr>
        <p:spPr bwMode="auto">
          <a:xfrm>
            <a:off x="4985641" y="3231615"/>
            <a:ext cx="12700" cy="857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6" name="Freeform 209">
            <a:extLst>
              <a:ext uri="{FF2B5EF4-FFF2-40B4-BE49-F238E27FC236}">
                <a16:creationId xmlns:a16="http://schemas.microsoft.com/office/drawing/2014/main" id="{CAFD8834-C0D5-45AF-9CB7-BA63951C62A7}"/>
              </a:ext>
            </a:extLst>
          </p:cNvPr>
          <p:cNvSpPr>
            <a:spLocks/>
          </p:cNvSpPr>
          <p:nvPr userDrawn="1"/>
        </p:nvSpPr>
        <p:spPr bwMode="auto">
          <a:xfrm>
            <a:off x="5363452" y="2674397"/>
            <a:ext cx="76197" cy="661994"/>
          </a:xfrm>
          <a:custGeom>
            <a:avLst/>
            <a:gdLst>
              <a:gd name="T0" fmla="*/ 48 w 48"/>
              <a:gd name="T1" fmla="*/ 417 h 417"/>
              <a:gd name="T2" fmla="*/ 48 w 48"/>
              <a:gd name="T3" fmla="*/ 5 h 417"/>
              <a:gd name="T4" fmla="*/ 48 w 48"/>
              <a:gd name="T5" fmla="*/ 5 h 417"/>
              <a:gd name="T6" fmla="*/ 43 w 48"/>
              <a:gd name="T7" fmla="*/ 3 h 417"/>
              <a:gd name="T8" fmla="*/ 36 w 48"/>
              <a:gd name="T9" fmla="*/ 1 h 417"/>
              <a:gd name="T10" fmla="*/ 28 w 48"/>
              <a:gd name="T11" fmla="*/ 0 h 417"/>
              <a:gd name="T12" fmla="*/ 20 w 48"/>
              <a:gd name="T13" fmla="*/ 0 h 417"/>
              <a:gd name="T14" fmla="*/ 7 w 48"/>
              <a:gd name="T15" fmla="*/ 0 h 417"/>
              <a:gd name="T16" fmla="*/ 0 w 48"/>
              <a:gd name="T17" fmla="*/ 0 h 417"/>
              <a:gd name="T18" fmla="*/ 0 w 48"/>
              <a:gd name="T1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17">
                <a:moveTo>
                  <a:pt x="48" y="417"/>
                </a:moveTo>
                <a:lnTo>
                  <a:pt x="48" y="5"/>
                </a:lnTo>
                <a:lnTo>
                  <a:pt x="48" y="5"/>
                </a:lnTo>
                <a:lnTo>
                  <a:pt x="43" y="3"/>
                </a:lnTo>
                <a:lnTo>
                  <a:pt x="36" y="1"/>
                </a:lnTo>
                <a:lnTo>
                  <a:pt x="28" y="0"/>
                </a:lnTo>
                <a:lnTo>
                  <a:pt x="20" y="0"/>
                </a:lnTo>
                <a:lnTo>
                  <a:pt x="7" y="0"/>
                </a:lnTo>
                <a:lnTo>
                  <a:pt x="0" y="0"/>
                </a:lnTo>
                <a:lnTo>
                  <a:pt x="0" y="4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7" name="Freeform 210">
            <a:extLst>
              <a:ext uri="{FF2B5EF4-FFF2-40B4-BE49-F238E27FC236}">
                <a16:creationId xmlns:a16="http://schemas.microsoft.com/office/drawing/2014/main" id="{C8746912-7F88-4293-A3C2-CF943872C1C5}"/>
              </a:ext>
            </a:extLst>
          </p:cNvPr>
          <p:cNvSpPr>
            <a:spLocks/>
          </p:cNvSpPr>
          <p:nvPr userDrawn="1"/>
        </p:nvSpPr>
        <p:spPr bwMode="auto">
          <a:xfrm>
            <a:off x="5195183" y="2745835"/>
            <a:ext cx="157157" cy="500068"/>
          </a:xfrm>
          <a:custGeom>
            <a:avLst/>
            <a:gdLst>
              <a:gd name="T0" fmla="*/ 0 w 99"/>
              <a:gd name="T1" fmla="*/ 315 h 315"/>
              <a:gd name="T2" fmla="*/ 0 w 99"/>
              <a:gd name="T3" fmla="*/ 21 h 315"/>
              <a:gd name="T4" fmla="*/ 0 w 99"/>
              <a:gd name="T5" fmla="*/ 21 h 315"/>
              <a:gd name="T6" fmla="*/ 7 w 99"/>
              <a:gd name="T7" fmla="*/ 22 h 315"/>
              <a:gd name="T8" fmla="*/ 14 w 99"/>
              <a:gd name="T9" fmla="*/ 23 h 315"/>
              <a:gd name="T10" fmla="*/ 28 w 99"/>
              <a:gd name="T11" fmla="*/ 22 h 315"/>
              <a:gd name="T12" fmla="*/ 42 w 99"/>
              <a:gd name="T13" fmla="*/ 21 h 315"/>
              <a:gd name="T14" fmla="*/ 56 w 99"/>
              <a:gd name="T15" fmla="*/ 17 h 315"/>
              <a:gd name="T16" fmla="*/ 70 w 99"/>
              <a:gd name="T17" fmla="*/ 12 h 315"/>
              <a:gd name="T18" fmla="*/ 81 w 99"/>
              <a:gd name="T19" fmla="*/ 8 h 315"/>
              <a:gd name="T20" fmla="*/ 99 w 99"/>
              <a:gd name="T21" fmla="*/ 0 h 315"/>
              <a:gd name="T22" fmla="*/ 99 w 99"/>
              <a:gd name="T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15">
                <a:moveTo>
                  <a:pt x="0" y="315"/>
                </a:moveTo>
                <a:lnTo>
                  <a:pt x="0" y="21"/>
                </a:lnTo>
                <a:lnTo>
                  <a:pt x="0" y="21"/>
                </a:lnTo>
                <a:lnTo>
                  <a:pt x="7" y="22"/>
                </a:lnTo>
                <a:lnTo>
                  <a:pt x="14" y="23"/>
                </a:lnTo>
                <a:lnTo>
                  <a:pt x="28" y="22"/>
                </a:lnTo>
                <a:lnTo>
                  <a:pt x="42" y="21"/>
                </a:lnTo>
                <a:lnTo>
                  <a:pt x="56" y="17"/>
                </a:lnTo>
                <a:lnTo>
                  <a:pt x="70" y="12"/>
                </a:lnTo>
                <a:lnTo>
                  <a:pt x="81" y="8"/>
                </a:lnTo>
                <a:lnTo>
                  <a:pt x="99" y="0"/>
                </a:lnTo>
                <a:lnTo>
                  <a:pt x="9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8" name="Freeform 211">
            <a:extLst>
              <a:ext uri="{FF2B5EF4-FFF2-40B4-BE49-F238E27FC236}">
                <a16:creationId xmlns:a16="http://schemas.microsoft.com/office/drawing/2014/main" id="{06BBCA5F-8A74-489F-9464-4B9C19D622DF}"/>
              </a:ext>
            </a:extLst>
          </p:cNvPr>
          <p:cNvSpPr>
            <a:spLocks/>
          </p:cNvSpPr>
          <p:nvPr userDrawn="1"/>
        </p:nvSpPr>
        <p:spPr bwMode="auto">
          <a:xfrm>
            <a:off x="5439649" y="2682334"/>
            <a:ext cx="101596" cy="654057"/>
          </a:xfrm>
          <a:custGeom>
            <a:avLst/>
            <a:gdLst>
              <a:gd name="T0" fmla="*/ 0 w 64"/>
              <a:gd name="T1" fmla="*/ 0 h 412"/>
              <a:gd name="T2" fmla="*/ 0 w 64"/>
              <a:gd name="T3" fmla="*/ 0 h 412"/>
              <a:gd name="T4" fmla="*/ 9 w 64"/>
              <a:gd name="T5" fmla="*/ 3 h 412"/>
              <a:gd name="T6" fmla="*/ 20 w 64"/>
              <a:gd name="T7" fmla="*/ 6 h 412"/>
              <a:gd name="T8" fmla="*/ 31 w 64"/>
              <a:gd name="T9" fmla="*/ 9 h 412"/>
              <a:gd name="T10" fmla="*/ 44 w 64"/>
              <a:gd name="T11" fmla="*/ 15 h 412"/>
              <a:gd name="T12" fmla="*/ 54 w 64"/>
              <a:gd name="T13" fmla="*/ 21 h 412"/>
              <a:gd name="T14" fmla="*/ 58 w 64"/>
              <a:gd name="T15" fmla="*/ 24 h 412"/>
              <a:gd name="T16" fmla="*/ 61 w 64"/>
              <a:gd name="T17" fmla="*/ 27 h 412"/>
              <a:gd name="T18" fmla="*/ 63 w 64"/>
              <a:gd name="T19" fmla="*/ 32 h 412"/>
              <a:gd name="T20" fmla="*/ 64 w 64"/>
              <a:gd name="T21" fmla="*/ 36 h 412"/>
              <a:gd name="T22" fmla="*/ 64 w 64"/>
              <a:gd name="T23"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412">
                <a:moveTo>
                  <a:pt x="0" y="0"/>
                </a:moveTo>
                <a:lnTo>
                  <a:pt x="0" y="0"/>
                </a:lnTo>
                <a:lnTo>
                  <a:pt x="9" y="3"/>
                </a:lnTo>
                <a:lnTo>
                  <a:pt x="20" y="6"/>
                </a:lnTo>
                <a:lnTo>
                  <a:pt x="31" y="9"/>
                </a:lnTo>
                <a:lnTo>
                  <a:pt x="44" y="15"/>
                </a:lnTo>
                <a:lnTo>
                  <a:pt x="54" y="21"/>
                </a:lnTo>
                <a:lnTo>
                  <a:pt x="58" y="24"/>
                </a:lnTo>
                <a:lnTo>
                  <a:pt x="61" y="27"/>
                </a:lnTo>
                <a:lnTo>
                  <a:pt x="63" y="32"/>
                </a:lnTo>
                <a:lnTo>
                  <a:pt x="64" y="36"/>
                </a:lnTo>
                <a:lnTo>
                  <a:pt x="64" y="4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9" name="Rectangle 212">
            <a:extLst>
              <a:ext uri="{FF2B5EF4-FFF2-40B4-BE49-F238E27FC236}">
                <a16:creationId xmlns:a16="http://schemas.microsoft.com/office/drawing/2014/main" id="{BB400189-45C4-4B48-AB91-B0E87322EC39}"/>
              </a:ext>
            </a:extLst>
          </p:cNvPr>
          <p:cNvSpPr>
            <a:spLocks noChangeArrowheads="1"/>
          </p:cNvSpPr>
          <p:nvPr userDrawn="1"/>
        </p:nvSpPr>
        <p:spPr bwMode="auto">
          <a:xfrm>
            <a:off x="5395201" y="2879186"/>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0" name="Rectangle 213">
            <a:extLst>
              <a:ext uri="{FF2B5EF4-FFF2-40B4-BE49-F238E27FC236}">
                <a16:creationId xmlns:a16="http://schemas.microsoft.com/office/drawing/2014/main" id="{995CA137-9346-4353-96A3-2DA6FCD7C78E}"/>
              </a:ext>
            </a:extLst>
          </p:cNvPr>
          <p:cNvSpPr>
            <a:spLocks noChangeArrowheads="1"/>
          </p:cNvSpPr>
          <p:nvPr userDrawn="1"/>
        </p:nvSpPr>
        <p:spPr bwMode="auto">
          <a:xfrm>
            <a:off x="5395201" y="2720435"/>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1" name="Rectangle 214">
            <a:extLst>
              <a:ext uri="{FF2B5EF4-FFF2-40B4-BE49-F238E27FC236}">
                <a16:creationId xmlns:a16="http://schemas.microsoft.com/office/drawing/2014/main" id="{6546B59A-C549-4665-B63F-77024277092A}"/>
              </a:ext>
            </a:extLst>
          </p:cNvPr>
          <p:cNvSpPr>
            <a:spLocks noChangeArrowheads="1"/>
          </p:cNvSpPr>
          <p:nvPr userDrawn="1"/>
        </p:nvSpPr>
        <p:spPr bwMode="auto">
          <a:xfrm>
            <a:off x="5395201" y="3037938"/>
            <a:ext cx="17462" cy="112714"/>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2" name="Rectangle 215">
            <a:extLst>
              <a:ext uri="{FF2B5EF4-FFF2-40B4-BE49-F238E27FC236}">
                <a16:creationId xmlns:a16="http://schemas.microsoft.com/office/drawing/2014/main" id="{AC170E38-14C3-4237-BD1B-9A8448AB6FEF}"/>
              </a:ext>
            </a:extLst>
          </p:cNvPr>
          <p:cNvSpPr>
            <a:spLocks noChangeArrowheads="1"/>
          </p:cNvSpPr>
          <p:nvPr userDrawn="1"/>
        </p:nvSpPr>
        <p:spPr bwMode="auto">
          <a:xfrm>
            <a:off x="5395201" y="3195102"/>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3" name="Rectangle 216">
            <a:extLst>
              <a:ext uri="{FF2B5EF4-FFF2-40B4-BE49-F238E27FC236}">
                <a16:creationId xmlns:a16="http://schemas.microsoft.com/office/drawing/2014/main" id="{74C22FB6-A983-4D36-8160-8F1CF268A39F}"/>
              </a:ext>
            </a:extLst>
          </p:cNvPr>
          <p:cNvSpPr>
            <a:spLocks noChangeArrowheads="1"/>
          </p:cNvSpPr>
          <p:nvPr userDrawn="1"/>
        </p:nvSpPr>
        <p:spPr bwMode="auto">
          <a:xfrm>
            <a:off x="4861820" y="3336391"/>
            <a:ext cx="692125" cy="106364"/>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4" name="Freeform 217">
            <a:extLst>
              <a:ext uri="{FF2B5EF4-FFF2-40B4-BE49-F238E27FC236}">
                <a16:creationId xmlns:a16="http://schemas.microsoft.com/office/drawing/2014/main" id="{07A32329-E8FB-4D4A-A150-D3A2FA32906F}"/>
              </a:ext>
            </a:extLst>
          </p:cNvPr>
          <p:cNvSpPr>
            <a:spLocks/>
          </p:cNvSpPr>
          <p:nvPr userDrawn="1"/>
        </p:nvSpPr>
        <p:spPr bwMode="auto">
          <a:xfrm>
            <a:off x="5038026" y="3252253"/>
            <a:ext cx="285740" cy="73026"/>
          </a:xfrm>
          <a:custGeom>
            <a:avLst/>
            <a:gdLst>
              <a:gd name="T0" fmla="*/ 180 w 180"/>
              <a:gd name="T1" fmla="*/ 23 h 46"/>
              <a:gd name="T2" fmla="*/ 180 w 180"/>
              <a:gd name="T3" fmla="*/ 23 h 46"/>
              <a:gd name="T4" fmla="*/ 174 w 180"/>
              <a:gd name="T5" fmla="*/ 26 h 46"/>
              <a:gd name="T6" fmla="*/ 154 w 180"/>
              <a:gd name="T7" fmla="*/ 34 h 46"/>
              <a:gd name="T8" fmla="*/ 141 w 180"/>
              <a:gd name="T9" fmla="*/ 39 h 46"/>
              <a:gd name="T10" fmla="*/ 125 w 180"/>
              <a:gd name="T11" fmla="*/ 42 h 46"/>
              <a:gd name="T12" fmla="*/ 108 w 180"/>
              <a:gd name="T13" fmla="*/ 44 h 46"/>
              <a:gd name="T14" fmla="*/ 90 w 180"/>
              <a:gd name="T15" fmla="*/ 46 h 46"/>
              <a:gd name="T16" fmla="*/ 90 w 180"/>
              <a:gd name="T17" fmla="*/ 46 h 46"/>
              <a:gd name="T18" fmla="*/ 72 w 180"/>
              <a:gd name="T19" fmla="*/ 44 h 46"/>
              <a:gd name="T20" fmla="*/ 55 w 180"/>
              <a:gd name="T21" fmla="*/ 42 h 46"/>
              <a:gd name="T22" fmla="*/ 39 w 180"/>
              <a:gd name="T23" fmla="*/ 39 h 46"/>
              <a:gd name="T24" fmla="*/ 26 w 180"/>
              <a:gd name="T25" fmla="*/ 34 h 46"/>
              <a:gd name="T26" fmla="*/ 6 w 180"/>
              <a:gd name="T27" fmla="*/ 26 h 46"/>
              <a:gd name="T28" fmla="*/ 0 w 180"/>
              <a:gd name="T29" fmla="*/ 23 h 46"/>
              <a:gd name="T30" fmla="*/ 0 w 180"/>
              <a:gd name="T31" fmla="*/ 23 h 46"/>
              <a:gd name="T32" fmla="*/ 6 w 180"/>
              <a:gd name="T33" fmla="*/ 20 h 46"/>
              <a:gd name="T34" fmla="*/ 26 w 180"/>
              <a:gd name="T35" fmla="*/ 12 h 46"/>
              <a:gd name="T36" fmla="*/ 39 w 180"/>
              <a:gd name="T37" fmla="*/ 8 h 46"/>
              <a:gd name="T38" fmla="*/ 55 w 180"/>
              <a:gd name="T39" fmla="*/ 4 h 46"/>
              <a:gd name="T40" fmla="*/ 72 w 180"/>
              <a:gd name="T41" fmla="*/ 1 h 46"/>
              <a:gd name="T42" fmla="*/ 90 w 180"/>
              <a:gd name="T43" fmla="*/ 0 h 46"/>
              <a:gd name="T44" fmla="*/ 90 w 180"/>
              <a:gd name="T45" fmla="*/ 0 h 46"/>
              <a:gd name="T46" fmla="*/ 108 w 180"/>
              <a:gd name="T47" fmla="*/ 1 h 46"/>
              <a:gd name="T48" fmla="*/ 125 w 180"/>
              <a:gd name="T49" fmla="*/ 4 h 46"/>
              <a:gd name="T50" fmla="*/ 141 w 180"/>
              <a:gd name="T51" fmla="*/ 8 h 46"/>
              <a:gd name="T52" fmla="*/ 154 w 180"/>
              <a:gd name="T53" fmla="*/ 12 h 46"/>
              <a:gd name="T54" fmla="*/ 174 w 180"/>
              <a:gd name="T55" fmla="*/ 20 h 46"/>
              <a:gd name="T56" fmla="*/ 180 w 180"/>
              <a:gd name="T57" fmla="*/ 23 h 46"/>
              <a:gd name="T58" fmla="*/ 180 w 180"/>
              <a:gd name="T5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46">
                <a:moveTo>
                  <a:pt x="180" y="23"/>
                </a:moveTo>
                <a:lnTo>
                  <a:pt x="180" y="23"/>
                </a:lnTo>
                <a:lnTo>
                  <a:pt x="174" y="26"/>
                </a:lnTo>
                <a:lnTo>
                  <a:pt x="154" y="34"/>
                </a:lnTo>
                <a:lnTo>
                  <a:pt x="141" y="39"/>
                </a:lnTo>
                <a:lnTo>
                  <a:pt x="125" y="42"/>
                </a:lnTo>
                <a:lnTo>
                  <a:pt x="108" y="44"/>
                </a:lnTo>
                <a:lnTo>
                  <a:pt x="90" y="46"/>
                </a:lnTo>
                <a:lnTo>
                  <a:pt x="90" y="46"/>
                </a:lnTo>
                <a:lnTo>
                  <a:pt x="72" y="44"/>
                </a:lnTo>
                <a:lnTo>
                  <a:pt x="55" y="42"/>
                </a:lnTo>
                <a:lnTo>
                  <a:pt x="39" y="39"/>
                </a:lnTo>
                <a:lnTo>
                  <a:pt x="26" y="34"/>
                </a:lnTo>
                <a:lnTo>
                  <a:pt x="6" y="26"/>
                </a:lnTo>
                <a:lnTo>
                  <a:pt x="0" y="23"/>
                </a:lnTo>
                <a:lnTo>
                  <a:pt x="0" y="23"/>
                </a:lnTo>
                <a:lnTo>
                  <a:pt x="6" y="20"/>
                </a:lnTo>
                <a:lnTo>
                  <a:pt x="26" y="12"/>
                </a:lnTo>
                <a:lnTo>
                  <a:pt x="39" y="8"/>
                </a:lnTo>
                <a:lnTo>
                  <a:pt x="55" y="4"/>
                </a:lnTo>
                <a:lnTo>
                  <a:pt x="72" y="1"/>
                </a:lnTo>
                <a:lnTo>
                  <a:pt x="90" y="0"/>
                </a:lnTo>
                <a:lnTo>
                  <a:pt x="90" y="0"/>
                </a:lnTo>
                <a:lnTo>
                  <a:pt x="108" y="1"/>
                </a:lnTo>
                <a:lnTo>
                  <a:pt x="125" y="4"/>
                </a:lnTo>
                <a:lnTo>
                  <a:pt x="141" y="8"/>
                </a:lnTo>
                <a:lnTo>
                  <a:pt x="154" y="12"/>
                </a:lnTo>
                <a:lnTo>
                  <a:pt x="174" y="20"/>
                </a:lnTo>
                <a:lnTo>
                  <a:pt x="180" y="23"/>
                </a:lnTo>
                <a:lnTo>
                  <a:pt x="180" y="2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5" name="Rectangle 218">
            <a:extLst>
              <a:ext uri="{FF2B5EF4-FFF2-40B4-BE49-F238E27FC236}">
                <a16:creationId xmlns:a16="http://schemas.microsoft.com/office/drawing/2014/main" id="{3873F958-F418-478C-9A62-9949223A1B99}"/>
              </a:ext>
            </a:extLst>
          </p:cNvPr>
          <p:cNvSpPr>
            <a:spLocks noChangeArrowheads="1"/>
          </p:cNvSpPr>
          <p:nvPr userDrawn="1"/>
        </p:nvSpPr>
        <p:spPr bwMode="auto">
          <a:xfrm>
            <a:off x="5096762" y="2961737"/>
            <a:ext cx="31749" cy="3492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6" name="Rectangle 219">
            <a:extLst>
              <a:ext uri="{FF2B5EF4-FFF2-40B4-BE49-F238E27FC236}">
                <a16:creationId xmlns:a16="http://schemas.microsoft.com/office/drawing/2014/main" id="{BB6C8890-EBF4-4194-B1FD-3D7A30AD41DE}"/>
              </a:ext>
            </a:extLst>
          </p:cNvPr>
          <p:cNvSpPr>
            <a:spLocks noChangeArrowheads="1"/>
          </p:cNvSpPr>
          <p:nvPr userDrawn="1"/>
        </p:nvSpPr>
        <p:spPr bwMode="auto">
          <a:xfrm>
            <a:off x="5096762" y="3020475"/>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7" name="Rectangle 220">
            <a:extLst>
              <a:ext uri="{FF2B5EF4-FFF2-40B4-BE49-F238E27FC236}">
                <a16:creationId xmlns:a16="http://schemas.microsoft.com/office/drawing/2014/main" id="{0B481966-B0B6-4983-BF4D-E63740EF21C6}"/>
              </a:ext>
            </a:extLst>
          </p:cNvPr>
          <p:cNvSpPr>
            <a:spLocks noChangeArrowheads="1"/>
          </p:cNvSpPr>
          <p:nvPr userDrawn="1"/>
        </p:nvSpPr>
        <p:spPr bwMode="auto">
          <a:xfrm>
            <a:off x="5096762" y="3076038"/>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8" name="Rectangle 221">
            <a:extLst>
              <a:ext uri="{FF2B5EF4-FFF2-40B4-BE49-F238E27FC236}">
                <a16:creationId xmlns:a16="http://schemas.microsoft.com/office/drawing/2014/main" id="{A454A40F-EB33-4A39-BADE-AE064DACBE32}"/>
              </a:ext>
            </a:extLst>
          </p:cNvPr>
          <p:cNvSpPr>
            <a:spLocks noChangeArrowheads="1"/>
          </p:cNvSpPr>
          <p:nvPr userDrawn="1"/>
        </p:nvSpPr>
        <p:spPr bwMode="auto">
          <a:xfrm>
            <a:off x="5476161" y="3172877"/>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9" name="Rectangle 222">
            <a:extLst>
              <a:ext uri="{FF2B5EF4-FFF2-40B4-BE49-F238E27FC236}">
                <a16:creationId xmlns:a16="http://schemas.microsoft.com/office/drawing/2014/main" id="{AE02A853-7979-4C91-AB99-FDA2D315385D}"/>
              </a:ext>
            </a:extLst>
          </p:cNvPr>
          <p:cNvSpPr>
            <a:spLocks noChangeArrowheads="1"/>
          </p:cNvSpPr>
          <p:nvPr userDrawn="1"/>
        </p:nvSpPr>
        <p:spPr bwMode="auto">
          <a:xfrm>
            <a:off x="5476161" y="3228440"/>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0" name="Rectangle 223">
            <a:extLst>
              <a:ext uri="{FF2B5EF4-FFF2-40B4-BE49-F238E27FC236}">
                <a16:creationId xmlns:a16="http://schemas.microsoft.com/office/drawing/2014/main" id="{F09DEA50-F82F-4355-B3A8-DFC2E106DA7B}"/>
              </a:ext>
            </a:extLst>
          </p:cNvPr>
          <p:cNvSpPr>
            <a:spLocks noChangeArrowheads="1"/>
          </p:cNvSpPr>
          <p:nvPr userDrawn="1"/>
        </p:nvSpPr>
        <p:spPr bwMode="auto">
          <a:xfrm>
            <a:off x="5476161" y="3284003"/>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1" name="Rectangle 224">
            <a:extLst>
              <a:ext uri="{FF2B5EF4-FFF2-40B4-BE49-F238E27FC236}">
                <a16:creationId xmlns:a16="http://schemas.microsoft.com/office/drawing/2014/main" id="{67D1222D-8DB5-4523-BCD7-57C98AF05ED4}"/>
              </a:ext>
            </a:extLst>
          </p:cNvPr>
          <p:cNvSpPr>
            <a:spLocks noChangeArrowheads="1"/>
          </p:cNvSpPr>
          <p:nvPr userDrawn="1"/>
        </p:nvSpPr>
        <p:spPr bwMode="auto">
          <a:xfrm>
            <a:off x="5096762" y="3131601"/>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2" name="Rectangle 225">
            <a:extLst>
              <a:ext uri="{FF2B5EF4-FFF2-40B4-BE49-F238E27FC236}">
                <a16:creationId xmlns:a16="http://schemas.microsoft.com/office/drawing/2014/main" id="{B50D8200-936A-4333-9645-B1EC18014381}"/>
              </a:ext>
            </a:extLst>
          </p:cNvPr>
          <p:cNvSpPr>
            <a:spLocks noChangeArrowheads="1"/>
          </p:cNvSpPr>
          <p:nvPr userDrawn="1"/>
        </p:nvSpPr>
        <p:spPr bwMode="auto">
          <a:xfrm>
            <a:off x="4888807" y="3363379"/>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3" name="Rectangle 226">
            <a:extLst>
              <a:ext uri="{FF2B5EF4-FFF2-40B4-BE49-F238E27FC236}">
                <a16:creationId xmlns:a16="http://schemas.microsoft.com/office/drawing/2014/main" id="{165C1E0C-CA75-40DE-A4A4-8470684AFEF8}"/>
              </a:ext>
            </a:extLst>
          </p:cNvPr>
          <p:cNvSpPr>
            <a:spLocks noChangeArrowheads="1"/>
          </p:cNvSpPr>
          <p:nvPr userDrawn="1"/>
        </p:nvSpPr>
        <p:spPr bwMode="auto">
          <a:xfrm>
            <a:off x="4939605" y="3363379"/>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4" name="Rectangle 227">
            <a:extLst>
              <a:ext uri="{FF2B5EF4-FFF2-40B4-BE49-F238E27FC236}">
                <a16:creationId xmlns:a16="http://schemas.microsoft.com/office/drawing/2014/main" id="{E6C15CE5-DD87-46D7-8B93-878DAA45A0E7}"/>
              </a:ext>
            </a:extLst>
          </p:cNvPr>
          <p:cNvSpPr>
            <a:spLocks noChangeArrowheads="1"/>
          </p:cNvSpPr>
          <p:nvPr userDrawn="1"/>
        </p:nvSpPr>
        <p:spPr bwMode="auto">
          <a:xfrm>
            <a:off x="4988816" y="3363379"/>
            <a:ext cx="19049"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5" name="Rectangle 228">
            <a:extLst>
              <a:ext uri="{FF2B5EF4-FFF2-40B4-BE49-F238E27FC236}">
                <a16:creationId xmlns:a16="http://schemas.microsoft.com/office/drawing/2014/main" id="{16DBBCC3-B4E0-4376-A482-200847015B8B}"/>
              </a:ext>
            </a:extLst>
          </p:cNvPr>
          <p:cNvSpPr>
            <a:spLocks noChangeArrowheads="1"/>
          </p:cNvSpPr>
          <p:nvPr userDrawn="1"/>
        </p:nvSpPr>
        <p:spPr bwMode="auto">
          <a:xfrm>
            <a:off x="5039614" y="3363379"/>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6" name="Line 229">
            <a:extLst>
              <a:ext uri="{FF2B5EF4-FFF2-40B4-BE49-F238E27FC236}">
                <a16:creationId xmlns:a16="http://schemas.microsoft.com/office/drawing/2014/main" id="{AC4C17C6-8940-4CD8-BB4D-0E76D2C38CF5}"/>
              </a:ext>
            </a:extLst>
          </p:cNvPr>
          <p:cNvSpPr>
            <a:spLocks noChangeShapeType="1"/>
          </p:cNvSpPr>
          <p:nvPr userDrawn="1"/>
        </p:nvSpPr>
        <p:spPr bwMode="auto">
          <a:xfrm>
            <a:off x="5085650" y="3418942"/>
            <a:ext cx="41591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7" name="Freeform 230">
            <a:extLst>
              <a:ext uri="{FF2B5EF4-FFF2-40B4-BE49-F238E27FC236}">
                <a16:creationId xmlns:a16="http://schemas.microsoft.com/office/drawing/2014/main" id="{3EB5B4A6-A571-428A-8743-9EE12A6FB60D}"/>
              </a:ext>
            </a:extLst>
          </p:cNvPr>
          <p:cNvSpPr>
            <a:spLocks/>
          </p:cNvSpPr>
          <p:nvPr userDrawn="1"/>
        </p:nvSpPr>
        <p:spPr bwMode="auto">
          <a:xfrm>
            <a:off x="5653954" y="2233067"/>
            <a:ext cx="107946" cy="1195400"/>
          </a:xfrm>
          <a:custGeom>
            <a:avLst/>
            <a:gdLst>
              <a:gd name="T0" fmla="*/ 68 w 68"/>
              <a:gd name="T1" fmla="*/ 753 h 753"/>
              <a:gd name="T2" fmla="*/ 0 w 68"/>
              <a:gd name="T3" fmla="*/ 753 h 753"/>
              <a:gd name="T4" fmla="*/ 17 w 68"/>
              <a:gd name="T5" fmla="*/ 0 h 753"/>
              <a:gd name="T6" fmla="*/ 38 w 68"/>
              <a:gd name="T7" fmla="*/ 0 h 753"/>
              <a:gd name="T8" fmla="*/ 68 w 68"/>
              <a:gd name="T9" fmla="*/ 753 h 753"/>
            </a:gdLst>
            <a:ahLst/>
            <a:cxnLst>
              <a:cxn ang="0">
                <a:pos x="T0" y="T1"/>
              </a:cxn>
              <a:cxn ang="0">
                <a:pos x="T2" y="T3"/>
              </a:cxn>
              <a:cxn ang="0">
                <a:pos x="T4" y="T5"/>
              </a:cxn>
              <a:cxn ang="0">
                <a:pos x="T6" y="T7"/>
              </a:cxn>
              <a:cxn ang="0">
                <a:pos x="T8" y="T9"/>
              </a:cxn>
            </a:cxnLst>
            <a:rect l="0" t="0" r="r" b="b"/>
            <a:pathLst>
              <a:path w="68" h="753">
                <a:moveTo>
                  <a:pt x="68" y="753"/>
                </a:moveTo>
                <a:lnTo>
                  <a:pt x="0" y="753"/>
                </a:lnTo>
                <a:lnTo>
                  <a:pt x="17" y="0"/>
                </a:lnTo>
                <a:lnTo>
                  <a:pt x="38" y="0"/>
                </a:lnTo>
                <a:lnTo>
                  <a:pt x="68" y="75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8" name="Line 231">
            <a:extLst>
              <a:ext uri="{FF2B5EF4-FFF2-40B4-BE49-F238E27FC236}">
                <a16:creationId xmlns:a16="http://schemas.microsoft.com/office/drawing/2014/main" id="{CA2B191B-0AFC-4CA9-B212-A9E788E0D3C7}"/>
              </a:ext>
            </a:extLst>
          </p:cNvPr>
          <p:cNvSpPr>
            <a:spLocks noChangeShapeType="1"/>
          </p:cNvSpPr>
          <p:nvPr userDrawn="1"/>
        </p:nvSpPr>
        <p:spPr bwMode="auto">
          <a:xfrm flipH="1">
            <a:off x="5622205" y="2236242"/>
            <a:ext cx="30161" cy="11954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9" name="Freeform 232">
            <a:extLst>
              <a:ext uri="{FF2B5EF4-FFF2-40B4-BE49-F238E27FC236}">
                <a16:creationId xmlns:a16="http://schemas.microsoft.com/office/drawing/2014/main" id="{0AD0FBF2-FC2E-4A77-A866-CDC40ECB17A2}"/>
              </a:ext>
            </a:extLst>
          </p:cNvPr>
          <p:cNvSpPr>
            <a:spLocks/>
          </p:cNvSpPr>
          <p:nvPr userDrawn="1"/>
        </p:nvSpPr>
        <p:spPr bwMode="auto">
          <a:xfrm>
            <a:off x="5592044" y="2190204"/>
            <a:ext cx="184143" cy="30163"/>
          </a:xfrm>
          <a:custGeom>
            <a:avLst/>
            <a:gdLst>
              <a:gd name="T0" fmla="*/ 116 w 116"/>
              <a:gd name="T1" fmla="*/ 10 h 19"/>
              <a:gd name="T2" fmla="*/ 116 w 116"/>
              <a:gd name="T3" fmla="*/ 10 h 19"/>
              <a:gd name="T4" fmla="*/ 116 w 116"/>
              <a:gd name="T5" fmla="*/ 13 h 19"/>
              <a:gd name="T6" fmla="*/ 114 w 116"/>
              <a:gd name="T7" fmla="*/ 17 h 19"/>
              <a:gd name="T8" fmla="*/ 110 w 116"/>
              <a:gd name="T9" fmla="*/ 19 h 19"/>
              <a:gd name="T10" fmla="*/ 107 w 116"/>
              <a:gd name="T11" fmla="*/ 19 h 19"/>
              <a:gd name="T12" fmla="*/ 10 w 116"/>
              <a:gd name="T13" fmla="*/ 19 h 19"/>
              <a:gd name="T14" fmla="*/ 10 w 116"/>
              <a:gd name="T15" fmla="*/ 19 h 19"/>
              <a:gd name="T16" fmla="*/ 5 w 116"/>
              <a:gd name="T17" fmla="*/ 19 h 19"/>
              <a:gd name="T18" fmla="*/ 3 w 116"/>
              <a:gd name="T19" fmla="*/ 17 h 19"/>
              <a:gd name="T20" fmla="*/ 1 w 116"/>
              <a:gd name="T21" fmla="*/ 13 h 19"/>
              <a:gd name="T22" fmla="*/ 0 w 116"/>
              <a:gd name="T23" fmla="*/ 10 h 19"/>
              <a:gd name="T24" fmla="*/ 0 w 116"/>
              <a:gd name="T25" fmla="*/ 10 h 19"/>
              <a:gd name="T26" fmla="*/ 0 w 116"/>
              <a:gd name="T27" fmla="*/ 10 h 19"/>
              <a:gd name="T28" fmla="*/ 1 w 116"/>
              <a:gd name="T29" fmla="*/ 5 h 19"/>
              <a:gd name="T30" fmla="*/ 3 w 116"/>
              <a:gd name="T31" fmla="*/ 2 h 19"/>
              <a:gd name="T32" fmla="*/ 5 w 116"/>
              <a:gd name="T33" fmla="*/ 1 h 19"/>
              <a:gd name="T34" fmla="*/ 10 w 116"/>
              <a:gd name="T35" fmla="*/ 0 h 19"/>
              <a:gd name="T36" fmla="*/ 107 w 116"/>
              <a:gd name="T37" fmla="*/ 0 h 19"/>
              <a:gd name="T38" fmla="*/ 107 w 116"/>
              <a:gd name="T39" fmla="*/ 0 h 19"/>
              <a:gd name="T40" fmla="*/ 110 w 116"/>
              <a:gd name="T41" fmla="*/ 1 h 19"/>
              <a:gd name="T42" fmla="*/ 114 w 116"/>
              <a:gd name="T43" fmla="*/ 2 h 19"/>
              <a:gd name="T44" fmla="*/ 116 w 116"/>
              <a:gd name="T45" fmla="*/ 5 h 19"/>
              <a:gd name="T46" fmla="*/ 116 w 116"/>
              <a:gd name="T47" fmla="*/ 10 h 19"/>
              <a:gd name="T48" fmla="*/ 116 w 116"/>
              <a:gd name="T4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9">
                <a:moveTo>
                  <a:pt x="116" y="10"/>
                </a:moveTo>
                <a:lnTo>
                  <a:pt x="116" y="10"/>
                </a:lnTo>
                <a:lnTo>
                  <a:pt x="116" y="13"/>
                </a:lnTo>
                <a:lnTo>
                  <a:pt x="114" y="17"/>
                </a:lnTo>
                <a:lnTo>
                  <a:pt x="110" y="19"/>
                </a:lnTo>
                <a:lnTo>
                  <a:pt x="107" y="19"/>
                </a:lnTo>
                <a:lnTo>
                  <a:pt x="10" y="19"/>
                </a:lnTo>
                <a:lnTo>
                  <a:pt x="10" y="19"/>
                </a:lnTo>
                <a:lnTo>
                  <a:pt x="5" y="19"/>
                </a:lnTo>
                <a:lnTo>
                  <a:pt x="3" y="17"/>
                </a:lnTo>
                <a:lnTo>
                  <a:pt x="1" y="13"/>
                </a:lnTo>
                <a:lnTo>
                  <a:pt x="0" y="10"/>
                </a:lnTo>
                <a:lnTo>
                  <a:pt x="0" y="10"/>
                </a:lnTo>
                <a:lnTo>
                  <a:pt x="0" y="10"/>
                </a:lnTo>
                <a:lnTo>
                  <a:pt x="1" y="5"/>
                </a:lnTo>
                <a:lnTo>
                  <a:pt x="3" y="2"/>
                </a:lnTo>
                <a:lnTo>
                  <a:pt x="5" y="1"/>
                </a:lnTo>
                <a:lnTo>
                  <a:pt x="10" y="0"/>
                </a:lnTo>
                <a:lnTo>
                  <a:pt x="107" y="0"/>
                </a:lnTo>
                <a:lnTo>
                  <a:pt x="107" y="0"/>
                </a:lnTo>
                <a:lnTo>
                  <a:pt x="110" y="1"/>
                </a:lnTo>
                <a:lnTo>
                  <a:pt x="114" y="2"/>
                </a:lnTo>
                <a:lnTo>
                  <a:pt x="116" y="5"/>
                </a:lnTo>
                <a:lnTo>
                  <a:pt x="116" y="10"/>
                </a:lnTo>
                <a:lnTo>
                  <a:pt x="116" y="1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0" name="Freeform 233">
            <a:extLst>
              <a:ext uri="{FF2B5EF4-FFF2-40B4-BE49-F238E27FC236}">
                <a16:creationId xmlns:a16="http://schemas.microsoft.com/office/drawing/2014/main" id="{5D97A982-A97F-4AF2-B34B-B6E3BDD552F0}"/>
              </a:ext>
            </a:extLst>
          </p:cNvPr>
          <p:cNvSpPr>
            <a:spLocks/>
          </p:cNvSpPr>
          <p:nvPr userDrawn="1"/>
        </p:nvSpPr>
        <p:spPr bwMode="auto">
          <a:xfrm>
            <a:off x="5585694" y="2087016"/>
            <a:ext cx="196843" cy="87313"/>
          </a:xfrm>
          <a:custGeom>
            <a:avLst/>
            <a:gdLst>
              <a:gd name="T0" fmla="*/ 124 w 124"/>
              <a:gd name="T1" fmla="*/ 33 h 55"/>
              <a:gd name="T2" fmla="*/ 124 w 124"/>
              <a:gd name="T3" fmla="*/ 33 h 55"/>
              <a:gd name="T4" fmla="*/ 123 w 124"/>
              <a:gd name="T5" fmla="*/ 38 h 55"/>
              <a:gd name="T6" fmla="*/ 122 w 124"/>
              <a:gd name="T7" fmla="*/ 42 h 55"/>
              <a:gd name="T8" fmla="*/ 121 w 124"/>
              <a:gd name="T9" fmla="*/ 45 h 55"/>
              <a:gd name="T10" fmla="*/ 118 w 124"/>
              <a:gd name="T11" fmla="*/ 49 h 55"/>
              <a:gd name="T12" fmla="*/ 114 w 124"/>
              <a:gd name="T13" fmla="*/ 51 h 55"/>
              <a:gd name="T14" fmla="*/ 111 w 124"/>
              <a:gd name="T15" fmla="*/ 53 h 55"/>
              <a:gd name="T16" fmla="*/ 107 w 124"/>
              <a:gd name="T17" fmla="*/ 55 h 55"/>
              <a:gd name="T18" fmla="*/ 103 w 124"/>
              <a:gd name="T19" fmla="*/ 55 h 55"/>
              <a:gd name="T20" fmla="*/ 22 w 124"/>
              <a:gd name="T21" fmla="*/ 55 h 55"/>
              <a:gd name="T22" fmla="*/ 22 w 124"/>
              <a:gd name="T23" fmla="*/ 55 h 55"/>
              <a:gd name="T24" fmla="*/ 17 w 124"/>
              <a:gd name="T25" fmla="*/ 55 h 55"/>
              <a:gd name="T26" fmla="*/ 13 w 124"/>
              <a:gd name="T27" fmla="*/ 53 h 55"/>
              <a:gd name="T28" fmla="*/ 9 w 124"/>
              <a:gd name="T29" fmla="*/ 51 h 55"/>
              <a:gd name="T30" fmla="*/ 6 w 124"/>
              <a:gd name="T31" fmla="*/ 49 h 55"/>
              <a:gd name="T32" fmla="*/ 4 w 124"/>
              <a:gd name="T33" fmla="*/ 45 h 55"/>
              <a:gd name="T34" fmla="*/ 1 w 124"/>
              <a:gd name="T35" fmla="*/ 42 h 55"/>
              <a:gd name="T36" fmla="*/ 0 w 124"/>
              <a:gd name="T37" fmla="*/ 38 h 55"/>
              <a:gd name="T38" fmla="*/ 0 w 124"/>
              <a:gd name="T39" fmla="*/ 33 h 55"/>
              <a:gd name="T40" fmla="*/ 0 w 124"/>
              <a:gd name="T41" fmla="*/ 33 h 55"/>
              <a:gd name="T42" fmla="*/ 0 w 124"/>
              <a:gd name="T43" fmla="*/ 29 h 55"/>
              <a:gd name="T44" fmla="*/ 1 w 124"/>
              <a:gd name="T45" fmla="*/ 25 h 55"/>
              <a:gd name="T46" fmla="*/ 4 w 124"/>
              <a:gd name="T47" fmla="*/ 21 h 55"/>
              <a:gd name="T48" fmla="*/ 6 w 124"/>
              <a:gd name="T49" fmla="*/ 18 h 55"/>
              <a:gd name="T50" fmla="*/ 6 w 124"/>
              <a:gd name="T51" fmla="*/ 18 h 55"/>
              <a:gd name="T52" fmla="*/ 10 w 124"/>
              <a:gd name="T53" fmla="*/ 15 h 55"/>
              <a:gd name="T54" fmla="*/ 15 w 124"/>
              <a:gd name="T55" fmla="*/ 13 h 55"/>
              <a:gd name="T56" fmla="*/ 15 w 124"/>
              <a:gd name="T57" fmla="*/ 0 h 55"/>
              <a:gd name="T58" fmla="*/ 109 w 124"/>
              <a:gd name="T59" fmla="*/ 0 h 55"/>
              <a:gd name="T60" fmla="*/ 109 w 124"/>
              <a:gd name="T61" fmla="*/ 13 h 55"/>
              <a:gd name="T62" fmla="*/ 109 w 124"/>
              <a:gd name="T63" fmla="*/ 13 h 55"/>
              <a:gd name="T64" fmla="*/ 115 w 124"/>
              <a:gd name="T65" fmla="*/ 15 h 55"/>
              <a:gd name="T66" fmla="*/ 120 w 124"/>
              <a:gd name="T67" fmla="*/ 21 h 55"/>
              <a:gd name="T68" fmla="*/ 123 w 124"/>
              <a:gd name="T69" fmla="*/ 26 h 55"/>
              <a:gd name="T70" fmla="*/ 124 w 124"/>
              <a:gd name="T71" fmla="*/ 33 h 55"/>
              <a:gd name="T72" fmla="*/ 124 w 124"/>
              <a:gd name="T7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55">
                <a:moveTo>
                  <a:pt x="124" y="33"/>
                </a:moveTo>
                <a:lnTo>
                  <a:pt x="124" y="33"/>
                </a:lnTo>
                <a:lnTo>
                  <a:pt x="123" y="38"/>
                </a:lnTo>
                <a:lnTo>
                  <a:pt x="122" y="42"/>
                </a:lnTo>
                <a:lnTo>
                  <a:pt x="121" y="45"/>
                </a:lnTo>
                <a:lnTo>
                  <a:pt x="118" y="49"/>
                </a:lnTo>
                <a:lnTo>
                  <a:pt x="114" y="51"/>
                </a:lnTo>
                <a:lnTo>
                  <a:pt x="111" y="53"/>
                </a:lnTo>
                <a:lnTo>
                  <a:pt x="107" y="55"/>
                </a:lnTo>
                <a:lnTo>
                  <a:pt x="103" y="55"/>
                </a:lnTo>
                <a:lnTo>
                  <a:pt x="22" y="55"/>
                </a:lnTo>
                <a:lnTo>
                  <a:pt x="22" y="55"/>
                </a:lnTo>
                <a:lnTo>
                  <a:pt x="17" y="55"/>
                </a:lnTo>
                <a:lnTo>
                  <a:pt x="13" y="53"/>
                </a:lnTo>
                <a:lnTo>
                  <a:pt x="9" y="51"/>
                </a:lnTo>
                <a:lnTo>
                  <a:pt x="6" y="49"/>
                </a:lnTo>
                <a:lnTo>
                  <a:pt x="4" y="45"/>
                </a:lnTo>
                <a:lnTo>
                  <a:pt x="1" y="42"/>
                </a:lnTo>
                <a:lnTo>
                  <a:pt x="0" y="38"/>
                </a:lnTo>
                <a:lnTo>
                  <a:pt x="0" y="33"/>
                </a:lnTo>
                <a:lnTo>
                  <a:pt x="0" y="33"/>
                </a:lnTo>
                <a:lnTo>
                  <a:pt x="0" y="29"/>
                </a:lnTo>
                <a:lnTo>
                  <a:pt x="1" y="25"/>
                </a:lnTo>
                <a:lnTo>
                  <a:pt x="4" y="21"/>
                </a:lnTo>
                <a:lnTo>
                  <a:pt x="6" y="18"/>
                </a:lnTo>
                <a:lnTo>
                  <a:pt x="6" y="18"/>
                </a:lnTo>
                <a:lnTo>
                  <a:pt x="10" y="15"/>
                </a:lnTo>
                <a:lnTo>
                  <a:pt x="15" y="13"/>
                </a:lnTo>
                <a:lnTo>
                  <a:pt x="15" y="0"/>
                </a:lnTo>
                <a:lnTo>
                  <a:pt x="109" y="0"/>
                </a:lnTo>
                <a:lnTo>
                  <a:pt x="109" y="13"/>
                </a:lnTo>
                <a:lnTo>
                  <a:pt x="109" y="13"/>
                </a:lnTo>
                <a:lnTo>
                  <a:pt x="115" y="15"/>
                </a:lnTo>
                <a:lnTo>
                  <a:pt x="120" y="21"/>
                </a:lnTo>
                <a:lnTo>
                  <a:pt x="123" y="26"/>
                </a:lnTo>
                <a:lnTo>
                  <a:pt x="124" y="33"/>
                </a:lnTo>
                <a:lnTo>
                  <a:pt x="124" y="3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1" name="Freeform 234">
            <a:extLst>
              <a:ext uri="{FF2B5EF4-FFF2-40B4-BE49-F238E27FC236}">
                <a16:creationId xmlns:a16="http://schemas.microsoft.com/office/drawing/2014/main" id="{9837FB8A-8E74-49A3-9198-420E2AB46D98}"/>
              </a:ext>
            </a:extLst>
          </p:cNvPr>
          <p:cNvSpPr>
            <a:spLocks/>
          </p:cNvSpPr>
          <p:nvPr userDrawn="1"/>
        </p:nvSpPr>
        <p:spPr bwMode="auto">
          <a:xfrm>
            <a:off x="5649192" y="2045740"/>
            <a:ext cx="69848" cy="41275"/>
          </a:xfrm>
          <a:custGeom>
            <a:avLst/>
            <a:gdLst>
              <a:gd name="T0" fmla="*/ 0 w 44"/>
              <a:gd name="T1" fmla="*/ 26 h 26"/>
              <a:gd name="T2" fmla="*/ 0 w 44"/>
              <a:gd name="T3" fmla="*/ 0 h 26"/>
              <a:gd name="T4" fmla="*/ 44 w 44"/>
              <a:gd name="T5" fmla="*/ 0 h 26"/>
              <a:gd name="T6" fmla="*/ 44 w 44"/>
              <a:gd name="T7" fmla="*/ 26 h 26"/>
            </a:gdLst>
            <a:ahLst/>
            <a:cxnLst>
              <a:cxn ang="0">
                <a:pos x="T0" y="T1"/>
              </a:cxn>
              <a:cxn ang="0">
                <a:pos x="T2" y="T3"/>
              </a:cxn>
              <a:cxn ang="0">
                <a:pos x="T4" y="T5"/>
              </a:cxn>
              <a:cxn ang="0">
                <a:pos x="T6" y="T7"/>
              </a:cxn>
            </a:cxnLst>
            <a:rect l="0" t="0" r="r" b="b"/>
            <a:pathLst>
              <a:path w="44" h="26">
                <a:moveTo>
                  <a:pt x="0" y="26"/>
                </a:moveTo>
                <a:lnTo>
                  <a:pt x="0" y="0"/>
                </a:lnTo>
                <a:lnTo>
                  <a:pt x="44" y="0"/>
                </a:lnTo>
                <a:lnTo>
                  <a:pt x="44" y="2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2" name="Rectangle 235">
            <a:extLst>
              <a:ext uri="{FF2B5EF4-FFF2-40B4-BE49-F238E27FC236}">
                <a16:creationId xmlns:a16="http://schemas.microsoft.com/office/drawing/2014/main" id="{F6D60F7E-D4B3-49D8-9EF7-DCBE1F9A5472}"/>
              </a:ext>
            </a:extLst>
          </p:cNvPr>
          <p:cNvSpPr>
            <a:spLocks noChangeArrowheads="1"/>
          </p:cNvSpPr>
          <p:nvPr userDrawn="1"/>
        </p:nvSpPr>
        <p:spPr bwMode="auto">
          <a:xfrm>
            <a:off x="5661891" y="1747287"/>
            <a:ext cx="46036" cy="282578"/>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3" name="Freeform 236">
            <a:extLst>
              <a:ext uri="{FF2B5EF4-FFF2-40B4-BE49-F238E27FC236}">
                <a16:creationId xmlns:a16="http://schemas.microsoft.com/office/drawing/2014/main" id="{475986A5-CCC4-409B-9AA3-264D740C4669}"/>
              </a:ext>
            </a:extLst>
          </p:cNvPr>
          <p:cNvSpPr>
            <a:spLocks/>
          </p:cNvSpPr>
          <p:nvPr userDrawn="1"/>
        </p:nvSpPr>
        <p:spPr bwMode="auto">
          <a:xfrm>
            <a:off x="5647605" y="1699661"/>
            <a:ext cx="73022" cy="33338"/>
          </a:xfrm>
          <a:custGeom>
            <a:avLst/>
            <a:gdLst>
              <a:gd name="T0" fmla="*/ 46 w 46"/>
              <a:gd name="T1" fmla="*/ 11 h 21"/>
              <a:gd name="T2" fmla="*/ 46 w 46"/>
              <a:gd name="T3" fmla="*/ 11 h 21"/>
              <a:gd name="T4" fmla="*/ 46 w 46"/>
              <a:gd name="T5" fmla="*/ 15 h 21"/>
              <a:gd name="T6" fmla="*/ 44 w 46"/>
              <a:gd name="T7" fmla="*/ 17 h 21"/>
              <a:gd name="T8" fmla="*/ 40 w 46"/>
              <a:gd name="T9" fmla="*/ 20 h 21"/>
              <a:gd name="T10" fmla="*/ 37 w 46"/>
              <a:gd name="T11" fmla="*/ 21 h 21"/>
              <a:gd name="T12" fmla="*/ 10 w 46"/>
              <a:gd name="T13" fmla="*/ 21 h 21"/>
              <a:gd name="T14" fmla="*/ 10 w 46"/>
              <a:gd name="T15" fmla="*/ 21 h 21"/>
              <a:gd name="T16" fmla="*/ 5 w 46"/>
              <a:gd name="T17" fmla="*/ 20 h 21"/>
              <a:gd name="T18" fmla="*/ 3 w 46"/>
              <a:gd name="T19" fmla="*/ 17 h 21"/>
              <a:gd name="T20" fmla="*/ 1 w 46"/>
              <a:gd name="T21" fmla="*/ 15 h 21"/>
              <a:gd name="T22" fmla="*/ 0 w 46"/>
              <a:gd name="T23" fmla="*/ 11 h 21"/>
              <a:gd name="T24" fmla="*/ 0 w 46"/>
              <a:gd name="T25" fmla="*/ 11 h 21"/>
              <a:gd name="T26" fmla="*/ 0 w 46"/>
              <a:gd name="T27" fmla="*/ 11 h 21"/>
              <a:gd name="T28" fmla="*/ 1 w 46"/>
              <a:gd name="T29" fmla="*/ 7 h 21"/>
              <a:gd name="T30" fmla="*/ 3 w 46"/>
              <a:gd name="T31" fmla="*/ 4 h 21"/>
              <a:gd name="T32" fmla="*/ 5 w 46"/>
              <a:gd name="T33" fmla="*/ 2 h 21"/>
              <a:gd name="T34" fmla="*/ 10 w 46"/>
              <a:gd name="T35" fmla="*/ 0 h 21"/>
              <a:gd name="T36" fmla="*/ 37 w 46"/>
              <a:gd name="T37" fmla="*/ 0 h 21"/>
              <a:gd name="T38" fmla="*/ 37 w 46"/>
              <a:gd name="T39" fmla="*/ 0 h 21"/>
              <a:gd name="T40" fmla="*/ 40 w 46"/>
              <a:gd name="T41" fmla="*/ 2 h 21"/>
              <a:gd name="T42" fmla="*/ 44 w 46"/>
              <a:gd name="T43" fmla="*/ 4 h 21"/>
              <a:gd name="T44" fmla="*/ 46 w 46"/>
              <a:gd name="T45" fmla="*/ 7 h 21"/>
              <a:gd name="T46" fmla="*/ 46 w 46"/>
              <a:gd name="T47" fmla="*/ 11 h 21"/>
              <a:gd name="T48" fmla="*/ 46 w 46"/>
              <a:gd name="T4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1">
                <a:moveTo>
                  <a:pt x="46" y="11"/>
                </a:moveTo>
                <a:lnTo>
                  <a:pt x="46" y="11"/>
                </a:lnTo>
                <a:lnTo>
                  <a:pt x="46" y="15"/>
                </a:lnTo>
                <a:lnTo>
                  <a:pt x="44" y="17"/>
                </a:lnTo>
                <a:lnTo>
                  <a:pt x="40" y="20"/>
                </a:lnTo>
                <a:lnTo>
                  <a:pt x="37" y="21"/>
                </a:lnTo>
                <a:lnTo>
                  <a:pt x="10" y="21"/>
                </a:lnTo>
                <a:lnTo>
                  <a:pt x="10" y="21"/>
                </a:lnTo>
                <a:lnTo>
                  <a:pt x="5" y="20"/>
                </a:lnTo>
                <a:lnTo>
                  <a:pt x="3" y="17"/>
                </a:lnTo>
                <a:lnTo>
                  <a:pt x="1" y="15"/>
                </a:lnTo>
                <a:lnTo>
                  <a:pt x="0" y="11"/>
                </a:lnTo>
                <a:lnTo>
                  <a:pt x="0" y="11"/>
                </a:lnTo>
                <a:lnTo>
                  <a:pt x="0" y="11"/>
                </a:lnTo>
                <a:lnTo>
                  <a:pt x="1" y="7"/>
                </a:lnTo>
                <a:lnTo>
                  <a:pt x="3" y="4"/>
                </a:lnTo>
                <a:lnTo>
                  <a:pt x="5" y="2"/>
                </a:lnTo>
                <a:lnTo>
                  <a:pt x="10" y="0"/>
                </a:lnTo>
                <a:lnTo>
                  <a:pt x="37" y="0"/>
                </a:lnTo>
                <a:lnTo>
                  <a:pt x="37" y="0"/>
                </a:lnTo>
                <a:lnTo>
                  <a:pt x="40" y="2"/>
                </a:lnTo>
                <a:lnTo>
                  <a:pt x="44" y="4"/>
                </a:lnTo>
                <a:lnTo>
                  <a:pt x="46" y="7"/>
                </a:lnTo>
                <a:lnTo>
                  <a:pt x="46" y="11"/>
                </a:lnTo>
                <a:lnTo>
                  <a:pt x="46" y="11"/>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4" name="Rectangle 237">
            <a:extLst>
              <a:ext uri="{FF2B5EF4-FFF2-40B4-BE49-F238E27FC236}">
                <a16:creationId xmlns:a16="http://schemas.microsoft.com/office/drawing/2014/main" id="{7D085B08-CEE9-48CB-B80C-2A603434A5A0}"/>
              </a:ext>
            </a:extLst>
          </p:cNvPr>
          <p:cNvSpPr>
            <a:spLocks noChangeArrowheads="1"/>
          </p:cNvSpPr>
          <p:nvPr userDrawn="1"/>
        </p:nvSpPr>
        <p:spPr bwMode="auto">
          <a:xfrm>
            <a:off x="5666654" y="1494872"/>
            <a:ext cx="33336" cy="19526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5" name="Rectangle 238">
            <a:extLst>
              <a:ext uri="{FF2B5EF4-FFF2-40B4-BE49-F238E27FC236}">
                <a16:creationId xmlns:a16="http://schemas.microsoft.com/office/drawing/2014/main" id="{88C1DBD9-D1B0-497E-B4A1-E5394224459E}"/>
              </a:ext>
            </a:extLst>
          </p:cNvPr>
          <p:cNvSpPr>
            <a:spLocks noChangeArrowheads="1"/>
          </p:cNvSpPr>
          <p:nvPr userDrawn="1"/>
        </p:nvSpPr>
        <p:spPr bwMode="auto">
          <a:xfrm>
            <a:off x="5671416" y="1431371"/>
            <a:ext cx="25399" cy="444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6" name="Line 239">
            <a:extLst>
              <a:ext uri="{FF2B5EF4-FFF2-40B4-BE49-F238E27FC236}">
                <a16:creationId xmlns:a16="http://schemas.microsoft.com/office/drawing/2014/main" id="{5BD5B599-1ADC-4E7B-9623-2D87AC7EA201}"/>
              </a:ext>
            </a:extLst>
          </p:cNvPr>
          <p:cNvSpPr>
            <a:spLocks noChangeShapeType="1"/>
          </p:cNvSpPr>
          <p:nvPr userDrawn="1"/>
        </p:nvSpPr>
        <p:spPr bwMode="auto">
          <a:xfrm>
            <a:off x="5684116" y="1323420"/>
            <a:ext cx="0" cy="92076"/>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7" name="Line 240">
            <a:extLst>
              <a:ext uri="{FF2B5EF4-FFF2-40B4-BE49-F238E27FC236}">
                <a16:creationId xmlns:a16="http://schemas.microsoft.com/office/drawing/2014/main" id="{14F2A06C-11C2-4A3C-AA55-69E57058FBC1}"/>
              </a:ext>
            </a:extLst>
          </p:cNvPr>
          <p:cNvSpPr>
            <a:spLocks noChangeShapeType="1"/>
          </p:cNvSpPr>
          <p:nvPr userDrawn="1"/>
        </p:nvSpPr>
        <p:spPr bwMode="auto">
          <a:xfrm>
            <a:off x="5622205" y="2129878"/>
            <a:ext cx="13334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8" name="Line 241">
            <a:extLst>
              <a:ext uri="{FF2B5EF4-FFF2-40B4-BE49-F238E27FC236}">
                <a16:creationId xmlns:a16="http://schemas.microsoft.com/office/drawing/2014/main" id="{4E463623-3B2C-4E19-8C5F-0B644B32CD03}"/>
              </a:ext>
            </a:extLst>
          </p:cNvPr>
          <p:cNvSpPr>
            <a:spLocks noChangeShapeType="1"/>
          </p:cNvSpPr>
          <p:nvPr userDrawn="1"/>
        </p:nvSpPr>
        <p:spPr bwMode="auto">
          <a:xfrm>
            <a:off x="5677766" y="2148929"/>
            <a:ext cx="8096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9" name="Line 242">
            <a:extLst>
              <a:ext uri="{FF2B5EF4-FFF2-40B4-BE49-F238E27FC236}">
                <a16:creationId xmlns:a16="http://schemas.microsoft.com/office/drawing/2014/main" id="{A8C3BFC7-0F76-4171-9339-1CCCF7A61B0D}"/>
              </a:ext>
            </a:extLst>
          </p:cNvPr>
          <p:cNvSpPr>
            <a:spLocks noChangeShapeType="1"/>
          </p:cNvSpPr>
          <p:nvPr userDrawn="1"/>
        </p:nvSpPr>
        <p:spPr bwMode="auto">
          <a:xfrm>
            <a:off x="5704752" y="2807748"/>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0" name="Line 243">
            <a:extLst>
              <a:ext uri="{FF2B5EF4-FFF2-40B4-BE49-F238E27FC236}">
                <a16:creationId xmlns:a16="http://schemas.microsoft.com/office/drawing/2014/main" id="{F1A81282-A17C-429E-89EA-5D4C91CD6B06}"/>
              </a:ext>
            </a:extLst>
          </p:cNvPr>
          <p:cNvSpPr>
            <a:spLocks noChangeShapeType="1"/>
          </p:cNvSpPr>
          <p:nvPr userDrawn="1"/>
        </p:nvSpPr>
        <p:spPr bwMode="auto">
          <a:xfrm>
            <a:off x="5704752" y="2836323"/>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1" name="Line 244">
            <a:extLst>
              <a:ext uri="{FF2B5EF4-FFF2-40B4-BE49-F238E27FC236}">
                <a16:creationId xmlns:a16="http://schemas.microsoft.com/office/drawing/2014/main" id="{0DEE020D-516B-4BA1-82ED-B91824D24EB5}"/>
              </a:ext>
            </a:extLst>
          </p:cNvPr>
          <p:cNvSpPr>
            <a:spLocks noChangeShapeType="1"/>
          </p:cNvSpPr>
          <p:nvPr userDrawn="1"/>
        </p:nvSpPr>
        <p:spPr bwMode="auto">
          <a:xfrm>
            <a:off x="5706340" y="2868074"/>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2" name="Line 245">
            <a:extLst>
              <a:ext uri="{FF2B5EF4-FFF2-40B4-BE49-F238E27FC236}">
                <a16:creationId xmlns:a16="http://schemas.microsoft.com/office/drawing/2014/main" id="{9BB6FDFF-D0CD-4112-ADF2-82DA04DF0329}"/>
              </a:ext>
            </a:extLst>
          </p:cNvPr>
          <p:cNvSpPr>
            <a:spLocks noChangeShapeType="1"/>
          </p:cNvSpPr>
          <p:nvPr userDrawn="1"/>
        </p:nvSpPr>
        <p:spPr bwMode="auto">
          <a:xfrm>
            <a:off x="5704752" y="2898237"/>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3" name="Line 246">
            <a:extLst>
              <a:ext uri="{FF2B5EF4-FFF2-40B4-BE49-F238E27FC236}">
                <a16:creationId xmlns:a16="http://schemas.microsoft.com/office/drawing/2014/main" id="{C25FCCE9-9F3B-4572-8F28-9AF11437A7F1}"/>
              </a:ext>
            </a:extLst>
          </p:cNvPr>
          <p:cNvSpPr>
            <a:spLocks noChangeShapeType="1"/>
          </p:cNvSpPr>
          <p:nvPr userDrawn="1"/>
        </p:nvSpPr>
        <p:spPr bwMode="auto">
          <a:xfrm>
            <a:off x="5703165" y="2928399"/>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4" name="Line 247">
            <a:extLst>
              <a:ext uri="{FF2B5EF4-FFF2-40B4-BE49-F238E27FC236}">
                <a16:creationId xmlns:a16="http://schemas.microsoft.com/office/drawing/2014/main" id="{C1CB686C-512F-4997-9E0A-DF96921C7858}"/>
              </a:ext>
            </a:extLst>
          </p:cNvPr>
          <p:cNvSpPr>
            <a:spLocks noChangeShapeType="1"/>
          </p:cNvSpPr>
          <p:nvPr userDrawn="1"/>
        </p:nvSpPr>
        <p:spPr bwMode="auto">
          <a:xfrm>
            <a:off x="5704752" y="2960150"/>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5" name="Line 248">
            <a:extLst>
              <a:ext uri="{FF2B5EF4-FFF2-40B4-BE49-F238E27FC236}">
                <a16:creationId xmlns:a16="http://schemas.microsoft.com/office/drawing/2014/main" id="{B2CD984A-1BF9-4853-8BEA-4DA803EA4BC1}"/>
              </a:ext>
            </a:extLst>
          </p:cNvPr>
          <p:cNvSpPr>
            <a:spLocks noChangeShapeType="1"/>
          </p:cNvSpPr>
          <p:nvPr userDrawn="1"/>
        </p:nvSpPr>
        <p:spPr bwMode="auto">
          <a:xfrm>
            <a:off x="5709515" y="2988725"/>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6" name="Line 249">
            <a:extLst>
              <a:ext uri="{FF2B5EF4-FFF2-40B4-BE49-F238E27FC236}">
                <a16:creationId xmlns:a16="http://schemas.microsoft.com/office/drawing/2014/main" id="{5A8AB784-6986-4C89-8E10-7F739BC6DD4A}"/>
              </a:ext>
            </a:extLst>
          </p:cNvPr>
          <p:cNvSpPr>
            <a:spLocks noChangeShapeType="1"/>
          </p:cNvSpPr>
          <p:nvPr userDrawn="1"/>
        </p:nvSpPr>
        <p:spPr bwMode="auto">
          <a:xfrm>
            <a:off x="5707927" y="3020475"/>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7" name="Line 250">
            <a:extLst>
              <a:ext uri="{FF2B5EF4-FFF2-40B4-BE49-F238E27FC236}">
                <a16:creationId xmlns:a16="http://schemas.microsoft.com/office/drawing/2014/main" id="{0D8393BD-75C6-4137-9CDB-7105B34BDE69}"/>
              </a:ext>
            </a:extLst>
          </p:cNvPr>
          <p:cNvSpPr>
            <a:spLocks noChangeShapeType="1"/>
          </p:cNvSpPr>
          <p:nvPr userDrawn="1"/>
        </p:nvSpPr>
        <p:spPr bwMode="auto">
          <a:xfrm>
            <a:off x="5707927" y="3050638"/>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8" name="Line 251">
            <a:extLst>
              <a:ext uri="{FF2B5EF4-FFF2-40B4-BE49-F238E27FC236}">
                <a16:creationId xmlns:a16="http://schemas.microsoft.com/office/drawing/2014/main" id="{1289F5CC-09F9-4685-949D-3C497EA6B9F5}"/>
              </a:ext>
            </a:extLst>
          </p:cNvPr>
          <p:cNvSpPr>
            <a:spLocks noChangeShapeType="1"/>
          </p:cNvSpPr>
          <p:nvPr userDrawn="1"/>
        </p:nvSpPr>
        <p:spPr bwMode="auto">
          <a:xfrm>
            <a:off x="5709515" y="3080801"/>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9" name="Freeform 252">
            <a:extLst>
              <a:ext uri="{FF2B5EF4-FFF2-40B4-BE49-F238E27FC236}">
                <a16:creationId xmlns:a16="http://schemas.microsoft.com/office/drawing/2014/main" id="{E8F38495-80BB-47A9-A3F9-C43BA2F82043}"/>
              </a:ext>
            </a:extLst>
          </p:cNvPr>
          <p:cNvSpPr>
            <a:spLocks/>
          </p:cNvSpPr>
          <p:nvPr userDrawn="1"/>
        </p:nvSpPr>
        <p:spPr bwMode="auto">
          <a:xfrm>
            <a:off x="5861909" y="2379119"/>
            <a:ext cx="225417" cy="825509"/>
          </a:xfrm>
          <a:custGeom>
            <a:avLst/>
            <a:gdLst>
              <a:gd name="T0" fmla="*/ 142 w 142"/>
              <a:gd name="T1" fmla="*/ 0 h 520"/>
              <a:gd name="T2" fmla="*/ 142 w 142"/>
              <a:gd name="T3" fmla="*/ 520 h 520"/>
              <a:gd name="T4" fmla="*/ 0 w 142"/>
              <a:gd name="T5" fmla="*/ 520 h 520"/>
              <a:gd name="T6" fmla="*/ 0 w 142"/>
              <a:gd name="T7" fmla="*/ 0 h 520"/>
              <a:gd name="T8" fmla="*/ 17 w 142"/>
              <a:gd name="T9" fmla="*/ 0 h 520"/>
              <a:gd name="T10" fmla="*/ 17 w 142"/>
              <a:gd name="T11" fmla="*/ 15 h 520"/>
              <a:gd name="T12" fmla="*/ 125 w 142"/>
              <a:gd name="T13" fmla="*/ 15 h 520"/>
              <a:gd name="T14" fmla="*/ 125 w 142"/>
              <a:gd name="T15" fmla="*/ 0 h 520"/>
              <a:gd name="T16" fmla="*/ 142 w 142"/>
              <a:gd name="T1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520">
                <a:moveTo>
                  <a:pt x="142" y="0"/>
                </a:moveTo>
                <a:lnTo>
                  <a:pt x="142" y="520"/>
                </a:lnTo>
                <a:lnTo>
                  <a:pt x="0" y="520"/>
                </a:lnTo>
                <a:lnTo>
                  <a:pt x="0" y="0"/>
                </a:lnTo>
                <a:lnTo>
                  <a:pt x="17" y="0"/>
                </a:lnTo>
                <a:lnTo>
                  <a:pt x="17" y="15"/>
                </a:lnTo>
                <a:lnTo>
                  <a:pt x="125" y="15"/>
                </a:lnTo>
                <a:lnTo>
                  <a:pt x="125" y="0"/>
                </a:lnTo>
                <a:lnTo>
                  <a:pt x="142"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0" name="Freeform 253">
            <a:extLst>
              <a:ext uri="{FF2B5EF4-FFF2-40B4-BE49-F238E27FC236}">
                <a16:creationId xmlns:a16="http://schemas.microsoft.com/office/drawing/2014/main" id="{89479B84-4694-4654-988B-F1D1EED957D3}"/>
              </a:ext>
            </a:extLst>
          </p:cNvPr>
          <p:cNvSpPr>
            <a:spLocks/>
          </p:cNvSpPr>
          <p:nvPr userDrawn="1"/>
        </p:nvSpPr>
        <p:spPr bwMode="auto">
          <a:xfrm>
            <a:off x="5888896" y="2341018"/>
            <a:ext cx="25399" cy="38100"/>
          </a:xfrm>
          <a:custGeom>
            <a:avLst/>
            <a:gdLst>
              <a:gd name="T0" fmla="*/ 0 w 16"/>
              <a:gd name="T1" fmla="*/ 24 h 24"/>
              <a:gd name="T2" fmla="*/ 0 w 16"/>
              <a:gd name="T3" fmla="*/ 0 h 24"/>
              <a:gd name="T4" fmla="*/ 16 w 16"/>
              <a:gd name="T5" fmla="*/ 0 h 24"/>
            </a:gdLst>
            <a:ahLst/>
            <a:cxnLst>
              <a:cxn ang="0">
                <a:pos x="T0" y="T1"/>
              </a:cxn>
              <a:cxn ang="0">
                <a:pos x="T2" y="T3"/>
              </a:cxn>
              <a:cxn ang="0">
                <a:pos x="T4" y="T5"/>
              </a:cxn>
            </a:cxnLst>
            <a:rect l="0" t="0" r="r" b="b"/>
            <a:pathLst>
              <a:path w="16" h="24">
                <a:moveTo>
                  <a:pt x="0" y="24"/>
                </a:moveTo>
                <a:lnTo>
                  <a:pt x="0" y="0"/>
                </a:lnTo>
                <a:lnTo>
                  <a:pt x="16"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1" name="Freeform 254">
            <a:extLst>
              <a:ext uri="{FF2B5EF4-FFF2-40B4-BE49-F238E27FC236}">
                <a16:creationId xmlns:a16="http://schemas.microsoft.com/office/drawing/2014/main" id="{07D97D9E-E62D-4188-89AC-DCB2B7785544}"/>
              </a:ext>
            </a:extLst>
          </p:cNvPr>
          <p:cNvSpPr>
            <a:spLocks/>
          </p:cNvSpPr>
          <p:nvPr userDrawn="1"/>
        </p:nvSpPr>
        <p:spPr bwMode="auto">
          <a:xfrm>
            <a:off x="6034941" y="2341018"/>
            <a:ext cx="25399" cy="38100"/>
          </a:xfrm>
          <a:custGeom>
            <a:avLst/>
            <a:gdLst>
              <a:gd name="T0" fmla="*/ 0 w 16"/>
              <a:gd name="T1" fmla="*/ 0 h 24"/>
              <a:gd name="T2" fmla="*/ 16 w 16"/>
              <a:gd name="T3" fmla="*/ 0 h 24"/>
              <a:gd name="T4" fmla="*/ 16 w 16"/>
              <a:gd name="T5" fmla="*/ 24 h 24"/>
            </a:gdLst>
            <a:ahLst/>
            <a:cxnLst>
              <a:cxn ang="0">
                <a:pos x="T0" y="T1"/>
              </a:cxn>
              <a:cxn ang="0">
                <a:pos x="T2" y="T3"/>
              </a:cxn>
              <a:cxn ang="0">
                <a:pos x="T4" y="T5"/>
              </a:cxn>
            </a:cxnLst>
            <a:rect l="0" t="0" r="r" b="b"/>
            <a:pathLst>
              <a:path w="16" h="24">
                <a:moveTo>
                  <a:pt x="0" y="0"/>
                </a:moveTo>
                <a:lnTo>
                  <a:pt x="16" y="0"/>
                </a:lnTo>
                <a:lnTo>
                  <a:pt x="16" y="2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2" name="Freeform 255">
            <a:extLst>
              <a:ext uri="{FF2B5EF4-FFF2-40B4-BE49-F238E27FC236}">
                <a16:creationId xmlns:a16="http://schemas.microsoft.com/office/drawing/2014/main" id="{78553C4C-0F8B-4CD5-B6B1-DA4369A5FC4C}"/>
              </a:ext>
            </a:extLst>
          </p:cNvPr>
          <p:cNvSpPr>
            <a:spLocks/>
          </p:cNvSpPr>
          <p:nvPr userDrawn="1"/>
        </p:nvSpPr>
        <p:spPr bwMode="auto">
          <a:xfrm>
            <a:off x="5914295" y="2294980"/>
            <a:ext cx="120646" cy="63501"/>
          </a:xfrm>
          <a:custGeom>
            <a:avLst/>
            <a:gdLst>
              <a:gd name="T0" fmla="*/ 76 w 76"/>
              <a:gd name="T1" fmla="*/ 0 h 40"/>
              <a:gd name="T2" fmla="*/ 76 w 76"/>
              <a:gd name="T3" fmla="*/ 40 h 40"/>
              <a:gd name="T4" fmla="*/ 0 w 76"/>
              <a:gd name="T5" fmla="*/ 40 h 40"/>
              <a:gd name="T6" fmla="*/ 0 w 76"/>
              <a:gd name="T7" fmla="*/ 0 h 40"/>
              <a:gd name="T8" fmla="*/ 13 w 76"/>
              <a:gd name="T9" fmla="*/ 0 h 40"/>
              <a:gd name="T10" fmla="*/ 13 w 76"/>
              <a:gd name="T11" fmla="*/ 16 h 40"/>
              <a:gd name="T12" fmla="*/ 62 w 76"/>
              <a:gd name="T13" fmla="*/ 16 h 40"/>
              <a:gd name="T14" fmla="*/ 62 w 76"/>
              <a:gd name="T15" fmla="*/ 0 h 40"/>
              <a:gd name="T16" fmla="*/ 76 w 7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0">
                <a:moveTo>
                  <a:pt x="76" y="0"/>
                </a:moveTo>
                <a:lnTo>
                  <a:pt x="76" y="40"/>
                </a:lnTo>
                <a:lnTo>
                  <a:pt x="0" y="40"/>
                </a:lnTo>
                <a:lnTo>
                  <a:pt x="0" y="0"/>
                </a:lnTo>
                <a:lnTo>
                  <a:pt x="13" y="0"/>
                </a:lnTo>
                <a:lnTo>
                  <a:pt x="13" y="16"/>
                </a:lnTo>
                <a:lnTo>
                  <a:pt x="62" y="16"/>
                </a:lnTo>
                <a:lnTo>
                  <a:pt x="62" y="0"/>
                </a:lnTo>
                <a:lnTo>
                  <a:pt x="76"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3" name="Freeform 256">
            <a:extLst>
              <a:ext uri="{FF2B5EF4-FFF2-40B4-BE49-F238E27FC236}">
                <a16:creationId xmlns:a16="http://schemas.microsoft.com/office/drawing/2014/main" id="{FF8DD02E-B035-4DB6-A0BF-C902F91F6D85}"/>
              </a:ext>
            </a:extLst>
          </p:cNvPr>
          <p:cNvSpPr>
            <a:spLocks/>
          </p:cNvSpPr>
          <p:nvPr userDrawn="1"/>
        </p:nvSpPr>
        <p:spPr bwMode="auto">
          <a:xfrm>
            <a:off x="5934932" y="2258467"/>
            <a:ext cx="77785" cy="36513"/>
          </a:xfrm>
          <a:custGeom>
            <a:avLst/>
            <a:gdLst>
              <a:gd name="T0" fmla="*/ 49 w 49"/>
              <a:gd name="T1" fmla="*/ 23 h 23"/>
              <a:gd name="T2" fmla="*/ 49 w 49"/>
              <a:gd name="T3" fmla="*/ 0 h 23"/>
              <a:gd name="T4" fmla="*/ 0 w 49"/>
              <a:gd name="T5" fmla="*/ 0 h 23"/>
              <a:gd name="T6" fmla="*/ 0 w 49"/>
              <a:gd name="T7" fmla="*/ 23 h 23"/>
            </a:gdLst>
            <a:ahLst/>
            <a:cxnLst>
              <a:cxn ang="0">
                <a:pos x="T0" y="T1"/>
              </a:cxn>
              <a:cxn ang="0">
                <a:pos x="T2" y="T3"/>
              </a:cxn>
              <a:cxn ang="0">
                <a:pos x="T4" y="T5"/>
              </a:cxn>
              <a:cxn ang="0">
                <a:pos x="T6" y="T7"/>
              </a:cxn>
            </a:cxnLst>
            <a:rect l="0" t="0" r="r" b="b"/>
            <a:pathLst>
              <a:path w="49" h="23">
                <a:moveTo>
                  <a:pt x="49" y="23"/>
                </a:moveTo>
                <a:lnTo>
                  <a:pt x="49" y="0"/>
                </a:lnTo>
                <a:lnTo>
                  <a:pt x="0" y="0"/>
                </a:lnTo>
                <a:lnTo>
                  <a:pt x="0" y="2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4" name="Rectangle 257">
            <a:extLst>
              <a:ext uri="{FF2B5EF4-FFF2-40B4-BE49-F238E27FC236}">
                <a16:creationId xmlns:a16="http://schemas.microsoft.com/office/drawing/2014/main" id="{262A6788-5BE7-4CE0-937A-D4CF56D52576}"/>
              </a:ext>
            </a:extLst>
          </p:cNvPr>
          <p:cNvSpPr>
            <a:spLocks noChangeArrowheads="1"/>
          </p:cNvSpPr>
          <p:nvPr userDrawn="1"/>
        </p:nvSpPr>
        <p:spPr bwMode="auto">
          <a:xfrm>
            <a:off x="5969855" y="2177504"/>
            <a:ext cx="7937" cy="762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5" name="Line 258">
            <a:extLst>
              <a:ext uri="{FF2B5EF4-FFF2-40B4-BE49-F238E27FC236}">
                <a16:creationId xmlns:a16="http://schemas.microsoft.com/office/drawing/2014/main" id="{028D7E92-BA17-4F31-BF46-0C836CE54283}"/>
              </a:ext>
            </a:extLst>
          </p:cNvPr>
          <p:cNvSpPr>
            <a:spLocks noChangeShapeType="1"/>
          </p:cNvSpPr>
          <p:nvPr userDrawn="1"/>
        </p:nvSpPr>
        <p:spPr bwMode="auto">
          <a:xfrm>
            <a:off x="5842860" y="2556920"/>
            <a:ext cx="0" cy="649294"/>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6" name="Line 259">
            <a:extLst>
              <a:ext uri="{FF2B5EF4-FFF2-40B4-BE49-F238E27FC236}">
                <a16:creationId xmlns:a16="http://schemas.microsoft.com/office/drawing/2014/main" id="{60E8FB32-3342-44E6-A0BF-D90EE3AE890C}"/>
              </a:ext>
            </a:extLst>
          </p:cNvPr>
          <p:cNvSpPr>
            <a:spLocks noChangeShapeType="1"/>
          </p:cNvSpPr>
          <p:nvPr userDrawn="1"/>
        </p:nvSpPr>
        <p:spPr bwMode="auto">
          <a:xfrm>
            <a:off x="6107963" y="2504532"/>
            <a:ext cx="0" cy="69692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7" name="Line 260">
            <a:extLst>
              <a:ext uri="{FF2B5EF4-FFF2-40B4-BE49-F238E27FC236}">
                <a16:creationId xmlns:a16="http://schemas.microsoft.com/office/drawing/2014/main" id="{3CCD68B0-6B9B-4951-B069-A55D07D714D0}"/>
              </a:ext>
            </a:extLst>
          </p:cNvPr>
          <p:cNvSpPr>
            <a:spLocks noChangeShapeType="1"/>
          </p:cNvSpPr>
          <p:nvPr userDrawn="1"/>
        </p:nvSpPr>
        <p:spPr bwMode="auto">
          <a:xfrm>
            <a:off x="5877784" y="247595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8" name="Line 261">
            <a:extLst>
              <a:ext uri="{FF2B5EF4-FFF2-40B4-BE49-F238E27FC236}">
                <a16:creationId xmlns:a16="http://schemas.microsoft.com/office/drawing/2014/main" id="{D71231BA-E300-4439-912E-256CD3E5EA55}"/>
              </a:ext>
            </a:extLst>
          </p:cNvPr>
          <p:cNvSpPr>
            <a:spLocks noChangeShapeType="1"/>
          </p:cNvSpPr>
          <p:nvPr userDrawn="1"/>
        </p:nvSpPr>
        <p:spPr bwMode="auto">
          <a:xfrm>
            <a:off x="5877784" y="250929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9" name="Line 262">
            <a:extLst>
              <a:ext uri="{FF2B5EF4-FFF2-40B4-BE49-F238E27FC236}">
                <a16:creationId xmlns:a16="http://schemas.microsoft.com/office/drawing/2014/main" id="{D9569151-5982-4C06-8EBB-2E8F9B200E1A}"/>
              </a:ext>
            </a:extLst>
          </p:cNvPr>
          <p:cNvSpPr>
            <a:spLocks noChangeShapeType="1"/>
          </p:cNvSpPr>
          <p:nvPr userDrawn="1"/>
        </p:nvSpPr>
        <p:spPr bwMode="auto">
          <a:xfrm>
            <a:off x="5877784" y="254104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0" name="Line 263">
            <a:extLst>
              <a:ext uri="{FF2B5EF4-FFF2-40B4-BE49-F238E27FC236}">
                <a16:creationId xmlns:a16="http://schemas.microsoft.com/office/drawing/2014/main" id="{FED53473-0680-42A3-8D73-529EA73D7CBD}"/>
              </a:ext>
            </a:extLst>
          </p:cNvPr>
          <p:cNvSpPr>
            <a:spLocks noChangeShapeType="1"/>
          </p:cNvSpPr>
          <p:nvPr userDrawn="1"/>
        </p:nvSpPr>
        <p:spPr bwMode="auto">
          <a:xfrm>
            <a:off x="5877784" y="257120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1" name="Line 264">
            <a:extLst>
              <a:ext uri="{FF2B5EF4-FFF2-40B4-BE49-F238E27FC236}">
                <a16:creationId xmlns:a16="http://schemas.microsoft.com/office/drawing/2014/main" id="{2C7C828C-7740-4F83-8301-7DCAF87452AC}"/>
              </a:ext>
            </a:extLst>
          </p:cNvPr>
          <p:cNvSpPr>
            <a:spLocks noChangeShapeType="1"/>
          </p:cNvSpPr>
          <p:nvPr userDrawn="1"/>
        </p:nvSpPr>
        <p:spPr bwMode="auto">
          <a:xfrm>
            <a:off x="5877784" y="260454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2" name="Line 265">
            <a:extLst>
              <a:ext uri="{FF2B5EF4-FFF2-40B4-BE49-F238E27FC236}">
                <a16:creationId xmlns:a16="http://schemas.microsoft.com/office/drawing/2014/main" id="{001DD42A-3909-4216-A55B-61B09DE99AAF}"/>
              </a:ext>
            </a:extLst>
          </p:cNvPr>
          <p:cNvSpPr>
            <a:spLocks noChangeShapeType="1"/>
          </p:cNvSpPr>
          <p:nvPr userDrawn="1"/>
        </p:nvSpPr>
        <p:spPr bwMode="auto">
          <a:xfrm>
            <a:off x="5877784" y="263470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3" name="Line 266">
            <a:extLst>
              <a:ext uri="{FF2B5EF4-FFF2-40B4-BE49-F238E27FC236}">
                <a16:creationId xmlns:a16="http://schemas.microsoft.com/office/drawing/2014/main" id="{04C6666D-6F03-4A71-A9DA-1B08D02DA99D}"/>
              </a:ext>
            </a:extLst>
          </p:cNvPr>
          <p:cNvSpPr>
            <a:spLocks noChangeShapeType="1"/>
          </p:cNvSpPr>
          <p:nvPr userDrawn="1"/>
        </p:nvSpPr>
        <p:spPr bwMode="auto">
          <a:xfrm>
            <a:off x="5877784" y="266645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4" name="Line 267">
            <a:extLst>
              <a:ext uri="{FF2B5EF4-FFF2-40B4-BE49-F238E27FC236}">
                <a16:creationId xmlns:a16="http://schemas.microsoft.com/office/drawing/2014/main" id="{26A10402-D3C3-4441-8C73-F2459BF8A7B3}"/>
              </a:ext>
            </a:extLst>
          </p:cNvPr>
          <p:cNvSpPr>
            <a:spLocks noChangeShapeType="1"/>
          </p:cNvSpPr>
          <p:nvPr userDrawn="1"/>
        </p:nvSpPr>
        <p:spPr bwMode="auto">
          <a:xfrm>
            <a:off x="5877784" y="269662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5" name="Line 268">
            <a:extLst>
              <a:ext uri="{FF2B5EF4-FFF2-40B4-BE49-F238E27FC236}">
                <a16:creationId xmlns:a16="http://schemas.microsoft.com/office/drawing/2014/main" id="{1CE9EAC0-ED89-40BD-80A5-F7F5E42A7D48}"/>
              </a:ext>
            </a:extLst>
          </p:cNvPr>
          <p:cNvSpPr>
            <a:spLocks noChangeShapeType="1"/>
          </p:cNvSpPr>
          <p:nvPr userDrawn="1"/>
        </p:nvSpPr>
        <p:spPr bwMode="auto">
          <a:xfrm>
            <a:off x="5877784" y="272996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6" name="Line 269">
            <a:extLst>
              <a:ext uri="{FF2B5EF4-FFF2-40B4-BE49-F238E27FC236}">
                <a16:creationId xmlns:a16="http://schemas.microsoft.com/office/drawing/2014/main" id="{5D560B77-C594-492A-B65F-499FDA786F5A}"/>
              </a:ext>
            </a:extLst>
          </p:cNvPr>
          <p:cNvSpPr>
            <a:spLocks noChangeShapeType="1"/>
          </p:cNvSpPr>
          <p:nvPr userDrawn="1"/>
        </p:nvSpPr>
        <p:spPr bwMode="auto">
          <a:xfrm>
            <a:off x="5877784" y="276012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7" name="Line 270">
            <a:extLst>
              <a:ext uri="{FF2B5EF4-FFF2-40B4-BE49-F238E27FC236}">
                <a16:creationId xmlns:a16="http://schemas.microsoft.com/office/drawing/2014/main" id="{E48ECBCA-72FD-4F3C-96D6-5F618A059B1E}"/>
              </a:ext>
            </a:extLst>
          </p:cNvPr>
          <p:cNvSpPr>
            <a:spLocks noChangeShapeType="1"/>
          </p:cNvSpPr>
          <p:nvPr userDrawn="1"/>
        </p:nvSpPr>
        <p:spPr bwMode="auto">
          <a:xfrm>
            <a:off x="5877784" y="279187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8" name="Line 271">
            <a:extLst>
              <a:ext uri="{FF2B5EF4-FFF2-40B4-BE49-F238E27FC236}">
                <a16:creationId xmlns:a16="http://schemas.microsoft.com/office/drawing/2014/main" id="{F2A80A9C-42A8-4F40-8385-1FCB9E70A7D7}"/>
              </a:ext>
            </a:extLst>
          </p:cNvPr>
          <p:cNvSpPr>
            <a:spLocks noChangeShapeType="1"/>
          </p:cNvSpPr>
          <p:nvPr userDrawn="1"/>
        </p:nvSpPr>
        <p:spPr bwMode="auto">
          <a:xfrm>
            <a:off x="5877784" y="282203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9" name="Line 272">
            <a:extLst>
              <a:ext uri="{FF2B5EF4-FFF2-40B4-BE49-F238E27FC236}">
                <a16:creationId xmlns:a16="http://schemas.microsoft.com/office/drawing/2014/main" id="{C6548C88-8166-48E1-AA18-499C9227016A}"/>
              </a:ext>
            </a:extLst>
          </p:cNvPr>
          <p:cNvSpPr>
            <a:spLocks noChangeShapeType="1"/>
          </p:cNvSpPr>
          <p:nvPr userDrawn="1"/>
        </p:nvSpPr>
        <p:spPr bwMode="auto">
          <a:xfrm>
            <a:off x="5877784" y="285537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0" name="Line 273">
            <a:extLst>
              <a:ext uri="{FF2B5EF4-FFF2-40B4-BE49-F238E27FC236}">
                <a16:creationId xmlns:a16="http://schemas.microsoft.com/office/drawing/2014/main" id="{B197D770-D563-4A01-B57B-D2B239F72EB7}"/>
              </a:ext>
            </a:extLst>
          </p:cNvPr>
          <p:cNvSpPr>
            <a:spLocks noChangeShapeType="1"/>
          </p:cNvSpPr>
          <p:nvPr userDrawn="1"/>
        </p:nvSpPr>
        <p:spPr bwMode="auto">
          <a:xfrm>
            <a:off x="5877784" y="288712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1" name="Line 274">
            <a:extLst>
              <a:ext uri="{FF2B5EF4-FFF2-40B4-BE49-F238E27FC236}">
                <a16:creationId xmlns:a16="http://schemas.microsoft.com/office/drawing/2014/main" id="{7E257449-CF2D-4F57-B951-3DF0AD81160B}"/>
              </a:ext>
            </a:extLst>
          </p:cNvPr>
          <p:cNvSpPr>
            <a:spLocks noChangeShapeType="1"/>
          </p:cNvSpPr>
          <p:nvPr userDrawn="1"/>
        </p:nvSpPr>
        <p:spPr bwMode="auto">
          <a:xfrm>
            <a:off x="5877784" y="291728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2" name="Line 275">
            <a:extLst>
              <a:ext uri="{FF2B5EF4-FFF2-40B4-BE49-F238E27FC236}">
                <a16:creationId xmlns:a16="http://schemas.microsoft.com/office/drawing/2014/main" id="{1F889323-7987-4A94-9E89-076067AA6F45}"/>
              </a:ext>
            </a:extLst>
          </p:cNvPr>
          <p:cNvSpPr>
            <a:spLocks noChangeShapeType="1"/>
          </p:cNvSpPr>
          <p:nvPr userDrawn="1"/>
        </p:nvSpPr>
        <p:spPr bwMode="auto">
          <a:xfrm>
            <a:off x="5877784" y="295062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3" name="Line 276">
            <a:extLst>
              <a:ext uri="{FF2B5EF4-FFF2-40B4-BE49-F238E27FC236}">
                <a16:creationId xmlns:a16="http://schemas.microsoft.com/office/drawing/2014/main" id="{46764BA6-EB20-447F-A712-2A1460B3924E}"/>
              </a:ext>
            </a:extLst>
          </p:cNvPr>
          <p:cNvSpPr>
            <a:spLocks noChangeShapeType="1"/>
          </p:cNvSpPr>
          <p:nvPr userDrawn="1"/>
        </p:nvSpPr>
        <p:spPr bwMode="auto">
          <a:xfrm>
            <a:off x="5877784" y="298078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4" name="Line 277">
            <a:extLst>
              <a:ext uri="{FF2B5EF4-FFF2-40B4-BE49-F238E27FC236}">
                <a16:creationId xmlns:a16="http://schemas.microsoft.com/office/drawing/2014/main" id="{E9DDB13D-2953-409D-90EE-57BB782DD7CA}"/>
              </a:ext>
            </a:extLst>
          </p:cNvPr>
          <p:cNvSpPr>
            <a:spLocks noChangeShapeType="1"/>
          </p:cNvSpPr>
          <p:nvPr userDrawn="1"/>
        </p:nvSpPr>
        <p:spPr bwMode="auto">
          <a:xfrm>
            <a:off x="5877784" y="301253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5" name="Line 278">
            <a:extLst>
              <a:ext uri="{FF2B5EF4-FFF2-40B4-BE49-F238E27FC236}">
                <a16:creationId xmlns:a16="http://schemas.microsoft.com/office/drawing/2014/main" id="{7BE14111-2266-40D2-9A38-8AF36C2F2604}"/>
              </a:ext>
            </a:extLst>
          </p:cNvPr>
          <p:cNvSpPr>
            <a:spLocks noChangeShapeType="1"/>
          </p:cNvSpPr>
          <p:nvPr userDrawn="1"/>
        </p:nvSpPr>
        <p:spPr bwMode="auto">
          <a:xfrm>
            <a:off x="5877784" y="304270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6" name="Line 279">
            <a:extLst>
              <a:ext uri="{FF2B5EF4-FFF2-40B4-BE49-F238E27FC236}">
                <a16:creationId xmlns:a16="http://schemas.microsoft.com/office/drawing/2014/main" id="{303B1839-E389-4E06-9DD1-986F69BD524A}"/>
              </a:ext>
            </a:extLst>
          </p:cNvPr>
          <p:cNvSpPr>
            <a:spLocks noChangeShapeType="1"/>
          </p:cNvSpPr>
          <p:nvPr userDrawn="1"/>
        </p:nvSpPr>
        <p:spPr bwMode="auto">
          <a:xfrm>
            <a:off x="6000017" y="247595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7" name="Line 280">
            <a:extLst>
              <a:ext uri="{FF2B5EF4-FFF2-40B4-BE49-F238E27FC236}">
                <a16:creationId xmlns:a16="http://schemas.microsoft.com/office/drawing/2014/main" id="{6167D7C0-BB6F-4B3C-BCA9-4F4BFEAA32EA}"/>
              </a:ext>
            </a:extLst>
          </p:cNvPr>
          <p:cNvSpPr>
            <a:spLocks noChangeShapeType="1"/>
          </p:cNvSpPr>
          <p:nvPr userDrawn="1"/>
        </p:nvSpPr>
        <p:spPr bwMode="auto">
          <a:xfrm>
            <a:off x="6000017" y="250770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8" name="Line 281">
            <a:extLst>
              <a:ext uri="{FF2B5EF4-FFF2-40B4-BE49-F238E27FC236}">
                <a16:creationId xmlns:a16="http://schemas.microsoft.com/office/drawing/2014/main" id="{E016C341-B80A-4DE2-BA89-DB8DC8757A1F}"/>
              </a:ext>
            </a:extLst>
          </p:cNvPr>
          <p:cNvSpPr>
            <a:spLocks noChangeShapeType="1"/>
          </p:cNvSpPr>
          <p:nvPr userDrawn="1"/>
        </p:nvSpPr>
        <p:spPr bwMode="auto">
          <a:xfrm>
            <a:off x="6000017" y="253945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9" name="Line 282">
            <a:extLst>
              <a:ext uri="{FF2B5EF4-FFF2-40B4-BE49-F238E27FC236}">
                <a16:creationId xmlns:a16="http://schemas.microsoft.com/office/drawing/2014/main" id="{FDC8770A-096F-425B-BCBC-FBB30D8A81E9}"/>
              </a:ext>
            </a:extLst>
          </p:cNvPr>
          <p:cNvSpPr>
            <a:spLocks noChangeShapeType="1"/>
          </p:cNvSpPr>
          <p:nvPr userDrawn="1"/>
        </p:nvSpPr>
        <p:spPr bwMode="auto">
          <a:xfrm>
            <a:off x="6000017" y="256962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0" name="Line 283">
            <a:extLst>
              <a:ext uri="{FF2B5EF4-FFF2-40B4-BE49-F238E27FC236}">
                <a16:creationId xmlns:a16="http://schemas.microsoft.com/office/drawing/2014/main" id="{C1BFB255-74C6-4F9D-943E-50925C85E3BE}"/>
              </a:ext>
            </a:extLst>
          </p:cNvPr>
          <p:cNvSpPr>
            <a:spLocks noChangeShapeType="1"/>
          </p:cNvSpPr>
          <p:nvPr userDrawn="1"/>
        </p:nvSpPr>
        <p:spPr bwMode="auto">
          <a:xfrm>
            <a:off x="6000017" y="260137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1" name="Line 284">
            <a:extLst>
              <a:ext uri="{FF2B5EF4-FFF2-40B4-BE49-F238E27FC236}">
                <a16:creationId xmlns:a16="http://schemas.microsoft.com/office/drawing/2014/main" id="{33274D7C-540C-4783-8DA0-0E66F0A51007}"/>
              </a:ext>
            </a:extLst>
          </p:cNvPr>
          <p:cNvSpPr>
            <a:spLocks noChangeShapeType="1"/>
          </p:cNvSpPr>
          <p:nvPr userDrawn="1"/>
        </p:nvSpPr>
        <p:spPr bwMode="auto">
          <a:xfrm>
            <a:off x="6000017" y="263312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2" name="Line 285">
            <a:extLst>
              <a:ext uri="{FF2B5EF4-FFF2-40B4-BE49-F238E27FC236}">
                <a16:creationId xmlns:a16="http://schemas.microsoft.com/office/drawing/2014/main" id="{0E6D207A-F101-4B16-BF3B-96263606F26D}"/>
              </a:ext>
            </a:extLst>
          </p:cNvPr>
          <p:cNvSpPr>
            <a:spLocks noChangeShapeType="1"/>
          </p:cNvSpPr>
          <p:nvPr userDrawn="1"/>
        </p:nvSpPr>
        <p:spPr bwMode="auto">
          <a:xfrm>
            <a:off x="6000017" y="266487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3" name="Line 286">
            <a:extLst>
              <a:ext uri="{FF2B5EF4-FFF2-40B4-BE49-F238E27FC236}">
                <a16:creationId xmlns:a16="http://schemas.microsoft.com/office/drawing/2014/main" id="{42ED405C-B7E8-4958-B1BE-A56541583043}"/>
              </a:ext>
            </a:extLst>
          </p:cNvPr>
          <p:cNvSpPr>
            <a:spLocks noChangeShapeType="1"/>
          </p:cNvSpPr>
          <p:nvPr userDrawn="1"/>
        </p:nvSpPr>
        <p:spPr bwMode="auto">
          <a:xfrm>
            <a:off x="6000017" y="269662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4" name="Line 287">
            <a:extLst>
              <a:ext uri="{FF2B5EF4-FFF2-40B4-BE49-F238E27FC236}">
                <a16:creationId xmlns:a16="http://schemas.microsoft.com/office/drawing/2014/main" id="{2F7E3EC0-74D8-4FB7-8E44-7FAD3D1A0EB4}"/>
              </a:ext>
            </a:extLst>
          </p:cNvPr>
          <p:cNvSpPr>
            <a:spLocks noChangeShapeType="1"/>
          </p:cNvSpPr>
          <p:nvPr userDrawn="1"/>
        </p:nvSpPr>
        <p:spPr bwMode="auto">
          <a:xfrm>
            <a:off x="6000017" y="272678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5" name="Line 288">
            <a:extLst>
              <a:ext uri="{FF2B5EF4-FFF2-40B4-BE49-F238E27FC236}">
                <a16:creationId xmlns:a16="http://schemas.microsoft.com/office/drawing/2014/main" id="{DB85B90A-A83E-45DA-AD11-4C2A70F55F89}"/>
              </a:ext>
            </a:extLst>
          </p:cNvPr>
          <p:cNvSpPr>
            <a:spLocks noChangeShapeType="1"/>
          </p:cNvSpPr>
          <p:nvPr userDrawn="1"/>
        </p:nvSpPr>
        <p:spPr bwMode="auto">
          <a:xfrm>
            <a:off x="6000017" y="276012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6" name="Line 289">
            <a:extLst>
              <a:ext uri="{FF2B5EF4-FFF2-40B4-BE49-F238E27FC236}">
                <a16:creationId xmlns:a16="http://schemas.microsoft.com/office/drawing/2014/main" id="{2E1FB058-C25C-463F-A817-F552B43E9878}"/>
              </a:ext>
            </a:extLst>
          </p:cNvPr>
          <p:cNvSpPr>
            <a:spLocks noChangeShapeType="1"/>
          </p:cNvSpPr>
          <p:nvPr userDrawn="1"/>
        </p:nvSpPr>
        <p:spPr bwMode="auto">
          <a:xfrm>
            <a:off x="6000017" y="279028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7" name="Line 290">
            <a:extLst>
              <a:ext uri="{FF2B5EF4-FFF2-40B4-BE49-F238E27FC236}">
                <a16:creationId xmlns:a16="http://schemas.microsoft.com/office/drawing/2014/main" id="{83E5EF9B-921B-4595-87BE-A7C49D2A36A2}"/>
              </a:ext>
            </a:extLst>
          </p:cNvPr>
          <p:cNvSpPr>
            <a:spLocks noChangeShapeType="1"/>
          </p:cNvSpPr>
          <p:nvPr userDrawn="1"/>
        </p:nvSpPr>
        <p:spPr bwMode="auto">
          <a:xfrm>
            <a:off x="6000017" y="282203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8" name="Line 291">
            <a:extLst>
              <a:ext uri="{FF2B5EF4-FFF2-40B4-BE49-F238E27FC236}">
                <a16:creationId xmlns:a16="http://schemas.microsoft.com/office/drawing/2014/main" id="{D6892B07-6206-47FD-AEE1-5A0EB6F2B705}"/>
              </a:ext>
            </a:extLst>
          </p:cNvPr>
          <p:cNvSpPr>
            <a:spLocks noChangeShapeType="1"/>
          </p:cNvSpPr>
          <p:nvPr userDrawn="1"/>
        </p:nvSpPr>
        <p:spPr bwMode="auto">
          <a:xfrm>
            <a:off x="6000017" y="285378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9" name="Line 292">
            <a:extLst>
              <a:ext uri="{FF2B5EF4-FFF2-40B4-BE49-F238E27FC236}">
                <a16:creationId xmlns:a16="http://schemas.microsoft.com/office/drawing/2014/main" id="{48662819-4B55-48ED-9A6B-2B5DD3B72352}"/>
              </a:ext>
            </a:extLst>
          </p:cNvPr>
          <p:cNvSpPr>
            <a:spLocks noChangeShapeType="1"/>
          </p:cNvSpPr>
          <p:nvPr userDrawn="1"/>
        </p:nvSpPr>
        <p:spPr bwMode="auto">
          <a:xfrm>
            <a:off x="6000017" y="288553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0" name="Line 293">
            <a:extLst>
              <a:ext uri="{FF2B5EF4-FFF2-40B4-BE49-F238E27FC236}">
                <a16:creationId xmlns:a16="http://schemas.microsoft.com/office/drawing/2014/main" id="{515129DB-A2BE-42C0-AEAD-A6F2683D90D2}"/>
              </a:ext>
            </a:extLst>
          </p:cNvPr>
          <p:cNvSpPr>
            <a:spLocks noChangeShapeType="1"/>
          </p:cNvSpPr>
          <p:nvPr userDrawn="1"/>
        </p:nvSpPr>
        <p:spPr bwMode="auto">
          <a:xfrm>
            <a:off x="6000017" y="291569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1" name="Line 294">
            <a:extLst>
              <a:ext uri="{FF2B5EF4-FFF2-40B4-BE49-F238E27FC236}">
                <a16:creationId xmlns:a16="http://schemas.microsoft.com/office/drawing/2014/main" id="{2D378845-9718-40F9-A3BB-AEA93E10ADBE}"/>
              </a:ext>
            </a:extLst>
          </p:cNvPr>
          <p:cNvSpPr>
            <a:spLocks noChangeShapeType="1"/>
          </p:cNvSpPr>
          <p:nvPr userDrawn="1"/>
        </p:nvSpPr>
        <p:spPr bwMode="auto">
          <a:xfrm>
            <a:off x="6000017" y="294745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2" name="Line 295">
            <a:extLst>
              <a:ext uri="{FF2B5EF4-FFF2-40B4-BE49-F238E27FC236}">
                <a16:creationId xmlns:a16="http://schemas.microsoft.com/office/drawing/2014/main" id="{40AF5781-3955-4BD3-B80F-90E2235C21DE}"/>
              </a:ext>
            </a:extLst>
          </p:cNvPr>
          <p:cNvSpPr>
            <a:spLocks noChangeShapeType="1"/>
          </p:cNvSpPr>
          <p:nvPr userDrawn="1"/>
        </p:nvSpPr>
        <p:spPr bwMode="auto">
          <a:xfrm>
            <a:off x="6000017" y="298078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3" name="Line 296">
            <a:extLst>
              <a:ext uri="{FF2B5EF4-FFF2-40B4-BE49-F238E27FC236}">
                <a16:creationId xmlns:a16="http://schemas.microsoft.com/office/drawing/2014/main" id="{416EEF89-CE7C-4E88-AE75-56D9067F4408}"/>
              </a:ext>
            </a:extLst>
          </p:cNvPr>
          <p:cNvSpPr>
            <a:spLocks noChangeShapeType="1"/>
          </p:cNvSpPr>
          <p:nvPr userDrawn="1"/>
        </p:nvSpPr>
        <p:spPr bwMode="auto">
          <a:xfrm>
            <a:off x="6000017" y="301095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4" name="Line 297">
            <a:extLst>
              <a:ext uri="{FF2B5EF4-FFF2-40B4-BE49-F238E27FC236}">
                <a16:creationId xmlns:a16="http://schemas.microsoft.com/office/drawing/2014/main" id="{89D9D3FC-9B52-40C2-BCD4-21B69F44B1E0}"/>
              </a:ext>
            </a:extLst>
          </p:cNvPr>
          <p:cNvSpPr>
            <a:spLocks noChangeShapeType="1"/>
          </p:cNvSpPr>
          <p:nvPr userDrawn="1"/>
        </p:nvSpPr>
        <p:spPr bwMode="auto">
          <a:xfrm>
            <a:off x="6000017" y="304270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5" name="Line 298">
            <a:extLst>
              <a:ext uri="{FF2B5EF4-FFF2-40B4-BE49-F238E27FC236}">
                <a16:creationId xmlns:a16="http://schemas.microsoft.com/office/drawing/2014/main" id="{413DDA3E-C9EE-4C06-8668-436ABEEEBD6B}"/>
              </a:ext>
            </a:extLst>
          </p:cNvPr>
          <p:cNvSpPr>
            <a:spLocks noChangeShapeType="1"/>
          </p:cNvSpPr>
          <p:nvPr userDrawn="1"/>
        </p:nvSpPr>
        <p:spPr bwMode="auto">
          <a:xfrm>
            <a:off x="6128600" y="2452144"/>
            <a:ext cx="0" cy="75407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6" name="Line 299">
            <a:extLst>
              <a:ext uri="{FF2B5EF4-FFF2-40B4-BE49-F238E27FC236}">
                <a16:creationId xmlns:a16="http://schemas.microsoft.com/office/drawing/2014/main" id="{6ABB003D-80E4-4770-BB51-3A2044D3B749}"/>
              </a:ext>
            </a:extLst>
          </p:cNvPr>
          <p:cNvSpPr>
            <a:spLocks noChangeShapeType="1"/>
          </p:cNvSpPr>
          <p:nvPr userDrawn="1"/>
        </p:nvSpPr>
        <p:spPr bwMode="auto">
          <a:xfrm>
            <a:off x="5820636" y="2452144"/>
            <a:ext cx="0" cy="75407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7" name="Freeform 300">
            <a:extLst>
              <a:ext uri="{FF2B5EF4-FFF2-40B4-BE49-F238E27FC236}">
                <a16:creationId xmlns:a16="http://schemas.microsoft.com/office/drawing/2014/main" id="{90A4CFD5-B0C1-441C-A132-DC47B44FF88A}"/>
              </a:ext>
            </a:extLst>
          </p:cNvPr>
          <p:cNvSpPr>
            <a:spLocks/>
          </p:cNvSpPr>
          <p:nvPr userDrawn="1"/>
        </p:nvSpPr>
        <p:spPr bwMode="auto">
          <a:xfrm>
            <a:off x="7820814" y="3031588"/>
            <a:ext cx="30161" cy="20638"/>
          </a:xfrm>
          <a:custGeom>
            <a:avLst/>
            <a:gdLst>
              <a:gd name="T0" fmla="*/ 3 w 19"/>
              <a:gd name="T1" fmla="*/ 0 h 13"/>
              <a:gd name="T2" fmla="*/ 3 w 19"/>
              <a:gd name="T3" fmla="*/ 0 h 13"/>
              <a:gd name="T4" fmla="*/ 1 w 19"/>
              <a:gd name="T5" fmla="*/ 0 h 13"/>
              <a:gd name="T6" fmla="*/ 0 w 19"/>
              <a:gd name="T7" fmla="*/ 3 h 13"/>
              <a:gd name="T8" fmla="*/ 0 w 19"/>
              <a:gd name="T9" fmla="*/ 11 h 13"/>
              <a:gd name="T10" fmla="*/ 0 w 19"/>
              <a:gd name="T11" fmla="*/ 11 h 13"/>
              <a:gd name="T12" fmla="*/ 1 w 19"/>
              <a:gd name="T13" fmla="*/ 13 h 13"/>
              <a:gd name="T14" fmla="*/ 3 w 19"/>
              <a:gd name="T15" fmla="*/ 13 h 13"/>
              <a:gd name="T16" fmla="*/ 7 w 19"/>
              <a:gd name="T17" fmla="*/ 13 h 13"/>
              <a:gd name="T18" fmla="*/ 7 w 19"/>
              <a:gd name="T19" fmla="*/ 13 h 13"/>
              <a:gd name="T20" fmla="*/ 9 w 19"/>
              <a:gd name="T21" fmla="*/ 13 h 13"/>
              <a:gd name="T22" fmla="*/ 9 w 19"/>
              <a:gd name="T23" fmla="*/ 11 h 13"/>
              <a:gd name="T24" fmla="*/ 9 w 19"/>
              <a:gd name="T25" fmla="*/ 9 h 13"/>
              <a:gd name="T26" fmla="*/ 9 w 19"/>
              <a:gd name="T27" fmla="*/ 9 h 13"/>
              <a:gd name="T28" fmla="*/ 10 w 19"/>
              <a:gd name="T29" fmla="*/ 7 h 13"/>
              <a:gd name="T30" fmla="*/ 12 w 19"/>
              <a:gd name="T31" fmla="*/ 6 h 13"/>
              <a:gd name="T32" fmla="*/ 16 w 19"/>
              <a:gd name="T33" fmla="*/ 6 h 13"/>
              <a:gd name="T34" fmla="*/ 16 w 19"/>
              <a:gd name="T35" fmla="*/ 6 h 13"/>
              <a:gd name="T36" fmla="*/ 18 w 19"/>
              <a:gd name="T37" fmla="*/ 6 h 13"/>
              <a:gd name="T38" fmla="*/ 19 w 19"/>
              <a:gd name="T39" fmla="*/ 4 h 13"/>
              <a:gd name="T40" fmla="*/ 19 w 19"/>
              <a:gd name="T41" fmla="*/ 3 h 13"/>
              <a:gd name="T42" fmla="*/ 19 w 19"/>
              <a:gd name="T43" fmla="*/ 3 h 13"/>
              <a:gd name="T44" fmla="*/ 18 w 19"/>
              <a:gd name="T45" fmla="*/ 0 h 13"/>
              <a:gd name="T46" fmla="*/ 16 w 19"/>
              <a:gd name="T47" fmla="*/ 0 h 13"/>
              <a:gd name="T48" fmla="*/ 3 w 19"/>
              <a:gd name="T4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13">
                <a:moveTo>
                  <a:pt x="3" y="0"/>
                </a:moveTo>
                <a:lnTo>
                  <a:pt x="3" y="0"/>
                </a:lnTo>
                <a:lnTo>
                  <a:pt x="1" y="0"/>
                </a:lnTo>
                <a:lnTo>
                  <a:pt x="0" y="3"/>
                </a:lnTo>
                <a:lnTo>
                  <a:pt x="0" y="11"/>
                </a:lnTo>
                <a:lnTo>
                  <a:pt x="0" y="11"/>
                </a:lnTo>
                <a:lnTo>
                  <a:pt x="1" y="13"/>
                </a:lnTo>
                <a:lnTo>
                  <a:pt x="3" y="13"/>
                </a:lnTo>
                <a:lnTo>
                  <a:pt x="7" y="13"/>
                </a:lnTo>
                <a:lnTo>
                  <a:pt x="7" y="13"/>
                </a:lnTo>
                <a:lnTo>
                  <a:pt x="9" y="13"/>
                </a:lnTo>
                <a:lnTo>
                  <a:pt x="9" y="11"/>
                </a:lnTo>
                <a:lnTo>
                  <a:pt x="9" y="9"/>
                </a:lnTo>
                <a:lnTo>
                  <a:pt x="9" y="9"/>
                </a:lnTo>
                <a:lnTo>
                  <a:pt x="10" y="7"/>
                </a:lnTo>
                <a:lnTo>
                  <a:pt x="12" y="6"/>
                </a:lnTo>
                <a:lnTo>
                  <a:pt x="16" y="6"/>
                </a:lnTo>
                <a:lnTo>
                  <a:pt x="16" y="6"/>
                </a:lnTo>
                <a:lnTo>
                  <a:pt x="18" y="6"/>
                </a:lnTo>
                <a:lnTo>
                  <a:pt x="19" y="4"/>
                </a:lnTo>
                <a:lnTo>
                  <a:pt x="19" y="3"/>
                </a:lnTo>
                <a:lnTo>
                  <a:pt x="19" y="3"/>
                </a:lnTo>
                <a:lnTo>
                  <a:pt x="18" y="0"/>
                </a:lnTo>
                <a:lnTo>
                  <a:pt x="16" y="0"/>
                </a:lnTo>
                <a:lnTo>
                  <a:pt x="3"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8" name="Freeform 301">
            <a:extLst>
              <a:ext uri="{FF2B5EF4-FFF2-40B4-BE49-F238E27FC236}">
                <a16:creationId xmlns:a16="http://schemas.microsoft.com/office/drawing/2014/main" id="{662DE866-312D-456E-8FF2-CF1491AAFC36}"/>
              </a:ext>
            </a:extLst>
          </p:cNvPr>
          <p:cNvSpPr>
            <a:spLocks/>
          </p:cNvSpPr>
          <p:nvPr userDrawn="1"/>
        </p:nvSpPr>
        <p:spPr bwMode="auto">
          <a:xfrm>
            <a:off x="7674770" y="3015713"/>
            <a:ext cx="158744" cy="325441"/>
          </a:xfrm>
          <a:custGeom>
            <a:avLst/>
            <a:gdLst>
              <a:gd name="T0" fmla="*/ 0 w 100"/>
              <a:gd name="T1" fmla="*/ 75 h 205"/>
              <a:gd name="T2" fmla="*/ 5 w 100"/>
              <a:gd name="T3" fmla="*/ 77 h 205"/>
              <a:gd name="T4" fmla="*/ 7 w 100"/>
              <a:gd name="T5" fmla="*/ 80 h 205"/>
              <a:gd name="T6" fmla="*/ 8 w 100"/>
              <a:gd name="T7" fmla="*/ 87 h 205"/>
              <a:gd name="T8" fmla="*/ 12 w 100"/>
              <a:gd name="T9" fmla="*/ 88 h 205"/>
              <a:gd name="T10" fmla="*/ 15 w 100"/>
              <a:gd name="T11" fmla="*/ 95 h 205"/>
              <a:gd name="T12" fmla="*/ 17 w 100"/>
              <a:gd name="T13" fmla="*/ 99 h 205"/>
              <a:gd name="T14" fmla="*/ 21 w 100"/>
              <a:gd name="T15" fmla="*/ 101 h 205"/>
              <a:gd name="T16" fmla="*/ 22 w 100"/>
              <a:gd name="T17" fmla="*/ 105 h 205"/>
              <a:gd name="T18" fmla="*/ 25 w 100"/>
              <a:gd name="T19" fmla="*/ 105 h 205"/>
              <a:gd name="T20" fmla="*/ 29 w 100"/>
              <a:gd name="T21" fmla="*/ 137 h 205"/>
              <a:gd name="T22" fmla="*/ 32 w 100"/>
              <a:gd name="T23" fmla="*/ 140 h 205"/>
              <a:gd name="T24" fmla="*/ 41 w 100"/>
              <a:gd name="T25" fmla="*/ 141 h 205"/>
              <a:gd name="T26" fmla="*/ 42 w 100"/>
              <a:gd name="T27" fmla="*/ 169 h 205"/>
              <a:gd name="T28" fmla="*/ 47 w 100"/>
              <a:gd name="T29" fmla="*/ 172 h 205"/>
              <a:gd name="T30" fmla="*/ 50 w 100"/>
              <a:gd name="T31" fmla="*/ 175 h 205"/>
              <a:gd name="T32" fmla="*/ 50 w 100"/>
              <a:gd name="T33" fmla="*/ 191 h 205"/>
              <a:gd name="T34" fmla="*/ 59 w 100"/>
              <a:gd name="T35" fmla="*/ 192 h 205"/>
              <a:gd name="T36" fmla="*/ 61 w 100"/>
              <a:gd name="T37" fmla="*/ 201 h 205"/>
              <a:gd name="T38" fmla="*/ 65 w 100"/>
              <a:gd name="T39" fmla="*/ 205 h 205"/>
              <a:gd name="T40" fmla="*/ 82 w 100"/>
              <a:gd name="T41" fmla="*/ 204 h 205"/>
              <a:gd name="T42" fmla="*/ 83 w 100"/>
              <a:gd name="T43" fmla="*/ 199 h 205"/>
              <a:gd name="T44" fmla="*/ 78 w 100"/>
              <a:gd name="T45" fmla="*/ 197 h 205"/>
              <a:gd name="T46" fmla="*/ 75 w 100"/>
              <a:gd name="T47" fmla="*/ 193 h 205"/>
              <a:gd name="T48" fmla="*/ 74 w 100"/>
              <a:gd name="T49" fmla="*/ 175 h 205"/>
              <a:gd name="T50" fmla="*/ 70 w 100"/>
              <a:gd name="T51" fmla="*/ 174 h 205"/>
              <a:gd name="T52" fmla="*/ 68 w 100"/>
              <a:gd name="T53" fmla="*/ 165 h 205"/>
              <a:gd name="T54" fmla="*/ 70 w 100"/>
              <a:gd name="T55" fmla="*/ 163 h 205"/>
              <a:gd name="T56" fmla="*/ 82 w 100"/>
              <a:gd name="T57" fmla="*/ 162 h 205"/>
              <a:gd name="T58" fmla="*/ 83 w 100"/>
              <a:gd name="T59" fmla="*/ 158 h 205"/>
              <a:gd name="T60" fmla="*/ 96 w 100"/>
              <a:gd name="T61" fmla="*/ 155 h 205"/>
              <a:gd name="T62" fmla="*/ 100 w 100"/>
              <a:gd name="T63" fmla="*/ 153 h 205"/>
              <a:gd name="T64" fmla="*/ 99 w 100"/>
              <a:gd name="T65" fmla="*/ 125 h 205"/>
              <a:gd name="T66" fmla="*/ 87 w 100"/>
              <a:gd name="T67" fmla="*/ 123 h 205"/>
              <a:gd name="T68" fmla="*/ 85 w 100"/>
              <a:gd name="T69" fmla="*/ 120 h 205"/>
              <a:gd name="T70" fmla="*/ 70 w 100"/>
              <a:gd name="T71" fmla="*/ 118 h 205"/>
              <a:gd name="T72" fmla="*/ 68 w 100"/>
              <a:gd name="T73" fmla="*/ 114 h 205"/>
              <a:gd name="T74" fmla="*/ 67 w 100"/>
              <a:gd name="T75" fmla="*/ 99 h 205"/>
              <a:gd name="T76" fmla="*/ 33 w 100"/>
              <a:gd name="T77" fmla="*/ 97 h 205"/>
              <a:gd name="T78" fmla="*/ 30 w 100"/>
              <a:gd name="T79" fmla="*/ 95 h 205"/>
              <a:gd name="T80" fmla="*/ 24 w 100"/>
              <a:gd name="T81" fmla="*/ 92 h 205"/>
              <a:gd name="T82" fmla="*/ 21 w 100"/>
              <a:gd name="T83" fmla="*/ 88 h 205"/>
              <a:gd name="T84" fmla="*/ 20 w 100"/>
              <a:gd name="T85" fmla="*/ 82 h 205"/>
              <a:gd name="T86" fmla="*/ 17 w 100"/>
              <a:gd name="T87" fmla="*/ 80 h 205"/>
              <a:gd name="T88" fmla="*/ 15 w 100"/>
              <a:gd name="T89" fmla="*/ 60 h 205"/>
              <a:gd name="T90" fmla="*/ 17 w 100"/>
              <a:gd name="T91" fmla="*/ 58 h 205"/>
              <a:gd name="T92" fmla="*/ 25 w 100"/>
              <a:gd name="T93" fmla="*/ 58 h 205"/>
              <a:gd name="T94" fmla="*/ 26 w 100"/>
              <a:gd name="T95" fmla="*/ 62 h 205"/>
              <a:gd name="T96" fmla="*/ 38 w 100"/>
              <a:gd name="T97" fmla="*/ 65 h 205"/>
              <a:gd name="T98" fmla="*/ 40 w 100"/>
              <a:gd name="T99" fmla="*/ 61 h 205"/>
              <a:gd name="T100" fmla="*/ 41 w 100"/>
              <a:gd name="T101" fmla="*/ 52 h 205"/>
              <a:gd name="T102" fmla="*/ 50 w 100"/>
              <a:gd name="T103" fmla="*/ 51 h 205"/>
              <a:gd name="T104" fmla="*/ 53 w 100"/>
              <a:gd name="T105" fmla="*/ 47 h 205"/>
              <a:gd name="T106" fmla="*/ 56 w 100"/>
              <a:gd name="T107" fmla="*/ 43 h 205"/>
              <a:gd name="T108" fmla="*/ 82 w 100"/>
              <a:gd name="T109" fmla="*/ 42 h 205"/>
              <a:gd name="T110" fmla="*/ 83 w 100"/>
              <a:gd name="T111" fmla="*/ 27 h 205"/>
              <a:gd name="T112" fmla="*/ 70 w 100"/>
              <a:gd name="T113" fmla="*/ 24 h 205"/>
              <a:gd name="T114" fmla="*/ 67 w 100"/>
              <a:gd name="T115" fmla="*/ 27 h 205"/>
              <a:gd name="T116" fmla="*/ 67 w 100"/>
              <a:gd name="T117" fmla="*/ 33 h 205"/>
              <a:gd name="T118" fmla="*/ 61 w 100"/>
              <a:gd name="T119" fmla="*/ 34 h 205"/>
              <a:gd name="T120" fmla="*/ 58 w 100"/>
              <a:gd name="T121" fmla="*/ 19 h 205"/>
              <a:gd name="T122" fmla="*/ 61 w 100"/>
              <a:gd name="T123" fmla="*/ 17 h 205"/>
              <a:gd name="T124" fmla="*/ 84 w 100"/>
              <a:gd name="T125" fmla="*/ 1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205">
                <a:moveTo>
                  <a:pt x="0" y="62"/>
                </a:moveTo>
                <a:lnTo>
                  <a:pt x="0" y="75"/>
                </a:lnTo>
                <a:lnTo>
                  <a:pt x="0" y="75"/>
                </a:lnTo>
                <a:lnTo>
                  <a:pt x="2" y="77"/>
                </a:lnTo>
                <a:lnTo>
                  <a:pt x="4" y="77"/>
                </a:lnTo>
                <a:lnTo>
                  <a:pt x="5" y="77"/>
                </a:lnTo>
                <a:lnTo>
                  <a:pt x="5" y="77"/>
                </a:lnTo>
                <a:lnTo>
                  <a:pt x="7" y="78"/>
                </a:lnTo>
                <a:lnTo>
                  <a:pt x="7" y="80"/>
                </a:lnTo>
                <a:lnTo>
                  <a:pt x="7" y="85"/>
                </a:lnTo>
                <a:lnTo>
                  <a:pt x="7" y="85"/>
                </a:lnTo>
                <a:lnTo>
                  <a:pt x="8" y="87"/>
                </a:lnTo>
                <a:lnTo>
                  <a:pt x="11" y="88"/>
                </a:lnTo>
                <a:lnTo>
                  <a:pt x="12" y="88"/>
                </a:lnTo>
                <a:lnTo>
                  <a:pt x="12" y="88"/>
                </a:lnTo>
                <a:lnTo>
                  <a:pt x="14" y="88"/>
                </a:lnTo>
                <a:lnTo>
                  <a:pt x="15" y="91"/>
                </a:lnTo>
                <a:lnTo>
                  <a:pt x="15" y="95"/>
                </a:lnTo>
                <a:lnTo>
                  <a:pt x="15" y="95"/>
                </a:lnTo>
                <a:lnTo>
                  <a:pt x="16" y="97"/>
                </a:lnTo>
                <a:lnTo>
                  <a:pt x="17" y="99"/>
                </a:lnTo>
                <a:lnTo>
                  <a:pt x="17" y="99"/>
                </a:lnTo>
                <a:lnTo>
                  <a:pt x="20" y="99"/>
                </a:lnTo>
                <a:lnTo>
                  <a:pt x="21" y="101"/>
                </a:lnTo>
                <a:lnTo>
                  <a:pt x="21" y="103"/>
                </a:lnTo>
                <a:lnTo>
                  <a:pt x="21" y="103"/>
                </a:lnTo>
                <a:lnTo>
                  <a:pt x="22" y="105"/>
                </a:lnTo>
                <a:lnTo>
                  <a:pt x="24" y="105"/>
                </a:lnTo>
                <a:lnTo>
                  <a:pt x="25" y="105"/>
                </a:lnTo>
                <a:lnTo>
                  <a:pt x="25" y="105"/>
                </a:lnTo>
                <a:lnTo>
                  <a:pt x="28" y="106"/>
                </a:lnTo>
                <a:lnTo>
                  <a:pt x="29" y="109"/>
                </a:lnTo>
                <a:lnTo>
                  <a:pt x="29" y="137"/>
                </a:lnTo>
                <a:lnTo>
                  <a:pt x="29" y="137"/>
                </a:lnTo>
                <a:lnTo>
                  <a:pt x="30" y="139"/>
                </a:lnTo>
                <a:lnTo>
                  <a:pt x="32" y="140"/>
                </a:lnTo>
                <a:lnTo>
                  <a:pt x="39" y="140"/>
                </a:lnTo>
                <a:lnTo>
                  <a:pt x="39" y="140"/>
                </a:lnTo>
                <a:lnTo>
                  <a:pt x="41" y="141"/>
                </a:lnTo>
                <a:lnTo>
                  <a:pt x="42" y="144"/>
                </a:lnTo>
                <a:lnTo>
                  <a:pt x="42" y="169"/>
                </a:lnTo>
                <a:lnTo>
                  <a:pt x="42" y="169"/>
                </a:lnTo>
                <a:lnTo>
                  <a:pt x="42" y="171"/>
                </a:lnTo>
                <a:lnTo>
                  <a:pt x="44" y="172"/>
                </a:lnTo>
                <a:lnTo>
                  <a:pt x="47" y="172"/>
                </a:lnTo>
                <a:lnTo>
                  <a:pt x="47" y="172"/>
                </a:lnTo>
                <a:lnTo>
                  <a:pt x="49" y="173"/>
                </a:lnTo>
                <a:lnTo>
                  <a:pt x="50" y="175"/>
                </a:lnTo>
                <a:lnTo>
                  <a:pt x="50" y="189"/>
                </a:lnTo>
                <a:lnTo>
                  <a:pt x="50" y="189"/>
                </a:lnTo>
                <a:lnTo>
                  <a:pt x="50" y="191"/>
                </a:lnTo>
                <a:lnTo>
                  <a:pt x="52" y="192"/>
                </a:lnTo>
                <a:lnTo>
                  <a:pt x="59" y="192"/>
                </a:lnTo>
                <a:lnTo>
                  <a:pt x="59" y="192"/>
                </a:lnTo>
                <a:lnTo>
                  <a:pt x="61" y="193"/>
                </a:lnTo>
                <a:lnTo>
                  <a:pt x="61" y="196"/>
                </a:lnTo>
                <a:lnTo>
                  <a:pt x="61" y="201"/>
                </a:lnTo>
                <a:lnTo>
                  <a:pt x="61" y="201"/>
                </a:lnTo>
                <a:lnTo>
                  <a:pt x="63" y="204"/>
                </a:lnTo>
                <a:lnTo>
                  <a:pt x="65" y="205"/>
                </a:lnTo>
                <a:lnTo>
                  <a:pt x="79" y="205"/>
                </a:lnTo>
                <a:lnTo>
                  <a:pt x="79" y="205"/>
                </a:lnTo>
                <a:lnTo>
                  <a:pt x="82" y="204"/>
                </a:lnTo>
                <a:lnTo>
                  <a:pt x="83" y="201"/>
                </a:lnTo>
                <a:lnTo>
                  <a:pt x="83" y="199"/>
                </a:lnTo>
                <a:lnTo>
                  <a:pt x="83" y="199"/>
                </a:lnTo>
                <a:lnTo>
                  <a:pt x="82" y="198"/>
                </a:lnTo>
                <a:lnTo>
                  <a:pt x="79" y="197"/>
                </a:lnTo>
                <a:lnTo>
                  <a:pt x="78" y="197"/>
                </a:lnTo>
                <a:lnTo>
                  <a:pt x="78" y="197"/>
                </a:lnTo>
                <a:lnTo>
                  <a:pt x="76" y="196"/>
                </a:lnTo>
                <a:lnTo>
                  <a:pt x="75" y="193"/>
                </a:lnTo>
                <a:lnTo>
                  <a:pt x="75" y="178"/>
                </a:lnTo>
                <a:lnTo>
                  <a:pt x="75" y="178"/>
                </a:lnTo>
                <a:lnTo>
                  <a:pt x="74" y="175"/>
                </a:lnTo>
                <a:lnTo>
                  <a:pt x="72" y="174"/>
                </a:lnTo>
                <a:lnTo>
                  <a:pt x="70" y="174"/>
                </a:lnTo>
                <a:lnTo>
                  <a:pt x="70" y="174"/>
                </a:lnTo>
                <a:lnTo>
                  <a:pt x="69" y="173"/>
                </a:lnTo>
                <a:lnTo>
                  <a:pt x="68" y="171"/>
                </a:lnTo>
                <a:lnTo>
                  <a:pt x="68" y="165"/>
                </a:lnTo>
                <a:lnTo>
                  <a:pt x="68" y="165"/>
                </a:lnTo>
                <a:lnTo>
                  <a:pt x="68" y="163"/>
                </a:lnTo>
                <a:lnTo>
                  <a:pt x="70" y="163"/>
                </a:lnTo>
                <a:lnTo>
                  <a:pt x="81" y="163"/>
                </a:lnTo>
                <a:lnTo>
                  <a:pt x="81" y="163"/>
                </a:lnTo>
                <a:lnTo>
                  <a:pt x="82" y="162"/>
                </a:lnTo>
                <a:lnTo>
                  <a:pt x="83" y="160"/>
                </a:lnTo>
                <a:lnTo>
                  <a:pt x="83" y="158"/>
                </a:lnTo>
                <a:lnTo>
                  <a:pt x="83" y="158"/>
                </a:lnTo>
                <a:lnTo>
                  <a:pt x="84" y="156"/>
                </a:lnTo>
                <a:lnTo>
                  <a:pt x="86" y="155"/>
                </a:lnTo>
                <a:lnTo>
                  <a:pt x="96" y="155"/>
                </a:lnTo>
                <a:lnTo>
                  <a:pt x="96" y="155"/>
                </a:lnTo>
                <a:lnTo>
                  <a:pt x="99" y="155"/>
                </a:lnTo>
                <a:lnTo>
                  <a:pt x="100" y="153"/>
                </a:lnTo>
                <a:lnTo>
                  <a:pt x="100" y="127"/>
                </a:lnTo>
                <a:lnTo>
                  <a:pt x="100" y="127"/>
                </a:lnTo>
                <a:lnTo>
                  <a:pt x="99" y="125"/>
                </a:lnTo>
                <a:lnTo>
                  <a:pt x="96" y="123"/>
                </a:lnTo>
                <a:lnTo>
                  <a:pt x="87" y="123"/>
                </a:lnTo>
                <a:lnTo>
                  <a:pt x="87" y="123"/>
                </a:lnTo>
                <a:lnTo>
                  <a:pt x="86" y="122"/>
                </a:lnTo>
                <a:lnTo>
                  <a:pt x="85" y="120"/>
                </a:lnTo>
                <a:lnTo>
                  <a:pt x="85" y="120"/>
                </a:lnTo>
                <a:lnTo>
                  <a:pt x="84" y="119"/>
                </a:lnTo>
                <a:lnTo>
                  <a:pt x="82" y="118"/>
                </a:lnTo>
                <a:lnTo>
                  <a:pt x="70" y="118"/>
                </a:lnTo>
                <a:lnTo>
                  <a:pt x="70" y="118"/>
                </a:lnTo>
                <a:lnTo>
                  <a:pt x="69" y="117"/>
                </a:lnTo>
                <a:lnTo>
                  <a:pt x="68" y="114"/>
                </a:lnTo>
                <a:lnTo>
                  <a:pt x="68" y="101"/>
                </a:lnTo>
                <a:lnTo>
                  <a:pt x="68" y="101"/>
                </a:lnTo>
                <a:lnTo>
                  <a:pt x="67" y="99"/>
                </a:lnTo>
                <a:lnTo>
                  <a:pt x="65" y="97"/>
                </a:lnTo>
                <a:lnTo>
                  <a:pt x="33" y="97"/>
                </a:lnTo>
                <a:lnTo>
                  <a:pt x="33" y="97"/>
                </a:lnTo>
                <a:lnTo>
                  <a:pt x="31" y="97"/>
                </a:lnTo>
                <a:lnTo>
                  <a:pt x="30" y="95"/>
                </a:lnTo>
                <a:lnTo>
                  <a:pt x="30" y="95"/>
                </a:lnTo>
                <a:lnTo>
                  <a:pt x="30" y="93"/>
                </a:lnTo>
                <a:lnTo>
                  <a:pt x="28" y="92"/>
                </a:lnTo>
                <a:lnTo>
                  <a:pt x="24" y="92"/>
                </a:lnTo>
                <a:lnTo>
                  <a:pt x="24" y="92"/>
                </a:lnTo>
                <a:lnTo>
                  <a:pt x="22" y="91"/>
                </a:lnTo>
                <a:lnTo>
                  <a:pt x="21" y="88"/>
                </a:lnTo>
                <a:lnTo>
                  <a:pt x="21" y="84"/>
                </a:lnTo>
                <a:lnTo>
                  <a:pt x="21" y="84"/>
                </a:lnTo>
                <a:lnTo>
                  <a:pt x="20" y="82"/>
                </a:lnTo>
                <a:lnTo>
                  <a:pt x="19" y="80"/>
                </a:lnTo>
                <a:lnTo>
                  <a:pt x="17" y="80"/>
                </a:lnTo>
                <a:lnTo>
                  <a:pt x="17" y="80"/>
                </a:lnTo>
                <a:lnTo>
                  <a:pt x="16" y="79"/>
                </a:lnTo>
                <a:lnTo>
                  <a:pt x="15" y="77"/>
                </a:lnTo>
                <a:lnTo>
                  <a:pt x="15" y="60"/>
                </a:lnTo>
                <a:lnTo>
                  <a:pt x="15" y="60"/>
                </a:lnTo>
                <a:lnTo>
                  <a:pt x="15" y="58"/>
                </a:lnTo>
                <a:lnTo>
                  <a:pt x="17" y="58"/>
                </a:lnTo>
                <a:lnTo>
                  <a:pt x="23" y="58"/>
                </a:lnTo>
                <a:lnTo>
                  <a:pt x="23" y="58"/>
                </a:lnTo>
                <a:lnTo>
                  <a:pt x="25" y="58"/>
                </a:lnTo>
                <a:lnTo>
                  <a:pt x="26" y="60"/>
                </a:lnTo>
                <a:lnTo>
                  <a:pt x="26" y="62"/>
                </a:lnTo>
                <a:lnTo>
                  <a:pt x="26" y="62"/>
                </a:lnTo>
                <a:lnTo>
                  <a:pt x="26" y="64"/>
                </a:lnTo>
                <a:lnTo>
                  <a:pt x="29" y="65"/>
                </a:lnTo>
                <a:lnTo>
                  <a:pt x="38" y="65"/>
                </a:lnTo>
                <a:lnTo>
                  <a:pt x="38" y="65"/>
                </a:lnTo>
                <a:lnTo>
                  <a:pt x="40" y="64"/>
                </a:lnTo>
                <a:lnTo>
                  <a:pt x="40" y="61"/>
                </a:lnTo>
                <a:lnTo>
                  <a:pt x="40" y="54"/>
                </a:lnTo>
                <a:lnTo>
                  <a:pt x="40" y="54"/>
                </a:lnTo>
                <a:lnTo>
                  <a:pt x="41" y="52"/>
                </a:lnTo>
                <a:lnTo>
                  <a:pt x="43" y="52"/>
                </a:lnTo>
                <a:lnTo>
                  <a:pt x="50" y="51"/>
                </a:lnTo>
                <a:lnTo>
                  <a:pt x="50" y="51"/>
                </a:lnTo>
                <a:lnTo>
                  <a:pt x="52" y="51"/>
                </a:lnTo>
                <a:lnTo>
                  <a:pt x="53" y="49"/>
                </a:lnTo>
                <a:lnTo>
                  <a:pt x="53" y="47"/>
                </a:lnTo>
                <a:lnTo>
                  <a:pt x="53" y="47"/>
                </a:lnTo>
                <a:lnTo>
                  <a:pt x="53" y="44"/>
                </a:lnTo>
                <a:lnTo>
                  <a:pt x="56" y="43"/>
                </a:lnTo>
                <a:lnTo>
                  <a:pt x="79" y="43"/>
                </a:lnTo>
                <a:lnTo>
                  <a:pt x="79" y="43"/>
                </a:lnTo>
                <a:lnTo>
                  <a:pt x="82" y="42"/>
                </a:lnTo>
                <a:lnTo>
                  <a:pt x="83" y="40"/>
                </a:lnTo>
                <a:lnTo>
                  <a:pt x="83" y="27"/>
                </a:lnTo>
                <a:lnTo>
                  <a:pt x="83" y="27"/>
                </a:lnTo>
                <a:lnTo>
                  <a:pt x="82" y="25"/>
                </a:lnTo>
                <a:lnTo>
                  <a:pt x="79" y="24"/>
                </a:lnTo>
                <a:lnTo>
                  <a:pt x="70" y="24"/>
                </a:lnTo>
                <a:lnTo>
                  <a:pt x="70" y="24"/>
                </a:lnTo>
                <a:lnTo>
                  <a:pt x="68" y="25"/>
                </a:lnTo>
                <a:lnTo>
                  <a:pt x="67" y="27"/>
                </a:lnTo>
                <a:lnTo>
                  <a:pt x="67" y="31"/>
                </a:lnTo>
                <a:lnTo>
                  <a:pt x="67" y="31"/>
                </a:lnTo>
                <a:lnTo>
                  <a:pt x="67" y="33"/>
                </a:lnTo>
                <a:lnTo>
                  <a:pt x="65" y="34"/>
                </a:lnTo>
                <a:lnTo>
                  <a:pt x="61" y="34"/>
                </a:lnTo>
                <a:lnTo>
                  <a:pt x="61" y="34"/>
                </a:lnTo>
                <a:lnTo>
                  <a:pt x="59" y="33"/>
                </a:lnTo>
                <a:lnTo>
                  <a:pt x="59" y="31"/>
                </a:lnTo>
                <a:lnTo>
                  <a:pt x="58" y="19"/>
                </a:lnTo>
                <a:lnTo>
                  <a:pt x="58" y="19"/>
                </a:lnTo>
                <a:lnTo>
                  <a:pt x="59" y="17"/>
                </a:lnTo>
                <a:lnTo>
                  <a:pt x="61" y="17"/>
                </a:lnTo>
                <a:lnTo>
                  <a:pt x="82" y="17"/>
                </a:lnTo>
                <a:lnTo>
                  <a:pt x="82" y="17"/>
                </a:lnTo>
                <a:lnTo>
                  <a:pt x="84" y="16"/>
                </a:lnTo>
                <a:lnTo>
                  <a:pt x="84" y="14"/>
                </a:lnTo>
                <a:lnTo>
                  <a:pt x="8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9" name="Freeform 302">
            <a:extLst>
              <a:ext uri="{FF2B5EF4-FFF2-40B4-BE49-F238E27FC236}">
                <a16:creationId xmlns:a16="http://schemas.microsoft.com/office/drawing/2014/main" id="{0F022993-9A98-42E5-9D0E-BD3D186B9575}"/>
              </a:ext>
            </a:extLst>
          </p:cNvPr>
          <p:cNvSpPr>
            <a:spLocks/>
          </p:cNvSpPr>
          <p:nvPr userDrawn="1"/>
        </p:nvSpPr>
        <p:spPr bwMode="auto">
          <a:xfrm>
            <a:off x="7873200" y="3022063"/>
            <a:ext cx="146045" cy="296866"/>
          </a:xfrm>
          <a:custGeom>
            <a:avLst/>
            <a:gdLst>
              <a:gd name="T0" fmla="*/ 9 w 92"/>
              <a:gd name="T1" fmla="*/ 18 h 187"/>
              <a:gd name="T2" fmla="*/ 20 w 92"/>
              <a:gd name="T3" fmla="*/ 21 h 187"/>
              <a:gd name="T4" fmla="*/ 23 w 92"/>
              <a:gd name="T5" fmla="*/ 25 h 187"/>
              <a:gd name="T6" fmla="*/ 22 w 92"/>
              <a:gd name="T7" fmla="*/ 37 h 187"/>
              <a:gd name="T8" fmla="*/ 11 w 92"/>
              <a:gd name="T9" fmla="*/ 38 h 187"/>
              <a:gd name="T10" fmla="*/ 8 w 92"/>
              <a:gd name="T11" fmla="*/ 50 h 187"/>
              <a:gd name="T12" fmla="*/ 11 w 92"/>
              <a:gd name="T13" fmla="*/ 53 h 187"/>
              <a:gd name="T14" fmla="*/ 20 w 92"/>
              <a:gd name="T15" fmla="*/ 53 h 187"/>
              <a:gd name="T16" fmla="*/ 20 w 92"/>
              <a:gd name="T17" fmla="*/ 49 h 187"/>
              <a:gd name="T18" fmla="*/ 39 w 92"/>
              <a:gd name="T19" fmla="*/ 46 h 187"/>
              <a:gd name="T20" fmla="*/ 43 w 92"/>
              <a:gd name="T21" fmla="*/ 49 h 187"/>
              <a:gd name="T22" fmla="*/ 45 w 92"/>
              <a:gd name="T23" fmla="*/ 52 h 187"/>
              <a:gd name="T24" fmla="*/ 55 w 92"/>
              <a:gd name="T25" fmla="*/ 53 h 187"/>
              <a:gd name="T26" fmla="*/ 56 w 92"/>
              <a:gd name="T27" fmla="*/ 60 h 187"/>
              <a:gd name="T28" fmla="*/ 45 w 92"/>
              <a:gd name="T29" fmla="*/ 63 h 187"/>
              <a:gd name="T30" fmla="*/ 41 w 92"/>
              <a:gd name="T31" fmla="*/ 60 h 187"/>
              <a:gd name="T32" fmla="*/ 38 w 92"/>
              <a:gd name="T33" fmla="*/ 57 h 187"/>
              <a:gd name="T34" fmla="*/ 21 w 92"/>
              <a:gd name="T35" fmla="*/ 58 h 187"/>
              <a:gd name="T36" fmla="*/ 21 w 92"/>
              <a:gd name="T37" fmla="*/ 62 h 187"/>
              <a:gd name="T38" fmla="*/ 3 w 92"/>
              <a:gd name="T39" fmla="*/ 65 h 187"/>
              <a:gd name="T40" fmla="*/ 0 w 92"/>
              <a:gd name="T41" fmla="*/ 69 h 187"/>
              <a:gd name="T42" fmla="*/ 1 w 92"/>
              <a:gd name="T43" fmla="*/ 102 h 187"/>
              <a:gd name="T44" fmla="*/ 15 w 92"/>
              <a:gd name="T45" fmla="*/ 104 h 187"/>
              <a:gd name="T46" fmla="*/ 18 w 92"/>
              <a:gd name="T47" fmla="*/ 106 h 187"/>
              <a:gd name="T48" fmla="*/ 32 w 92"/>
              <a:gd name="T49" fmla="*/ 109 h 187"/>
              <a:gd name="T50" fmla="*/ 35 w 92"/>
              <a:gd name="T51" fmla="*/ 107 h 187"/>
              <a:gd name="T52" fmla="*/ 38 w 92"/>
              <a:gd name="T53" fmla="*/ 104 h 187"/>
              <a:gd name="T54" fmla="*/ 45 w 92"/>
              <a:gd name="T55" fmla="*/ 105 h 187"/>
              <a:gd name="T56" fmla="*/ 46 w 92"/>
              <a:gd name="T57" fmla="*/ 139 h 187"/>
              <a:gd name="T58" fmla="*/ 40 w 92"/>
              <a:gd name="T59" fmla="*/ 142 h 187"/>
              <a:gd name="T60" fmla="*/ 38 w 92"/>
              <a:gd name="T61" fmla="*/ 144 h 187"/>
              <a:gd name="T62" fmla="*/ 37 w 92"/>
              <a:gd name="T63" fmla="*/ 153 h 187"/>
              <a:gd name="T64" fmla="*/ 32 w 92"/>
              <a:gd name="T65" fmla="*/ 156 h 187"/>
              <a:gd name="T66" fmla="*/ 32 w 92"/>
              <a:gd name="T67" fmla="*/ 177 h 187"/>
              <a:gd name="T68" fmla="*/ 40 w 92"/>
              <a:gd name="T69" fmla="*/ 179 h 187"/>
              <a:gd name="T70" fmla="*/ 43 w 92"/>
              <a:gd name="T71" fmla="*/ 183 h 187"/>
              <a:gd name="T72" fmla="*/ 44 w 92"/>
              <a:gd name="T73" fmla="*/ 186 h 187"/>
              <a:gd name="T74" fmla="*/ 49 w 92"/>
              <a:gd name="T75" fmla="*/ 187 h 187"/>
              <a:gd name="T76" fmla="*/ 53 w 92"/>
              <a:gd name="T77" fmla="*/ 180 h 187"/>
              <a:gd name="T78" fmla="*/ 55 w 92"/>
              <a:gd name="T79" fmla="*/ 177 h 187"/>
              <a:gd name="T80" fmla="*/ 59 w 92"/>
              <a:gd name="T81" fmla="*/ 176 h 187"/>
              <a:gd name="T82" fmla="*/ 61 w 92"/>
              <a:gd name="T83" fmla="*/ 168 h 187"/>
              <a:gd name="T84" fmla="*/ 61 w 92"/>
              <a:gd name="T85" fmla="*/ 154 h 187"/>
              <a:gd name="T86" fmla="*/ 73 w 92"/>
              <a:gd name="T87" fmla="*/ 152 h 187"/>
              <a:gd name="T88" fmla="*/ 76 w 92"/>
              <a:gd name="T89" fmla="*/ 149 h 187"/>
              <a:gd name="T90" fmla="*/ 78 w 92"/>
              <a:gd name="T91" fmla="*/ 14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87">
                <a:moveTo>
                  <a:pt x="9" y="0"/>
                </a:moveTo>
                <a:lnTo>
                  <a:pt x="9" y="18"/>
                </a:lnTo>
                <a:lnTo>
                  <a:pt x="9" y="18"/>
                </a:lnTo>
                <a:lnTo>
                  <a:pt x="10" y="20"/>
                </a:lnTo>
                <a:lnTo>
                  <a:pt x="12" y="21"/>
                </a:lnTo>
                <a:lnTo>
                  <a:pt x="20" y="21"/>
                </a:lnTo>
                <a:lnTo>
                  <a:pt x="20" y="21"/>
                </a:lnTo>
                <a:lnTo>
                  <a:pt x="22" y="22"/>
                </a:lnTo>
                <a:lnTo>
                  <a:pt x="23" y="25"/>
                </a:lnTo>
                <a:lnTo>
                  <a:pt x="23" y="35"/>
                </a:lnTo>
                <a:lnTo>
                  <a:pt x="23" y="35"/>
                </a:lnTo>
                <a:lnTo>
                  <a:pt x="22" y="37"/>
                </a:lnTo>
                <a:lnTo>
                  <a:pt x="20" y="38"/>
                </a:lnTo>
                <a:lnTo>
                  <a:pt x="11" y="38"/>
                </a:lnTo>
                <a:lnTo>
                  <a:pt x="11" y="38"/>
                </a:lnTo>
                <a:lnTo>
                  <a:pt x="9" y="39"/>
                </a:lnTo>
                <a:lnTo>
                  <a:pt x="8" y="41"/>
                </a:lnTo>
                <a:lnTo>
                  <a:pt x="8" y="50"/>
                </a:lnTo>
                <a:lnTo>
                  <a:pt x="8" y="50"/>
                </a:lnTo>
                <a:lnTo>
                  <a:pt x="9" y="53"/>
                </a:lnTo>
                <a:lnTo>
                  <a:pt x="11" y="53"/>
                </a:lnTo>
                <a:lnTo>
                  <a:pt x="18" y="53"/>
                </a:lnTo>
                <a:lnTo>
                  <a:pt x="18" y="53"/>
                </a:lnTo>
                <a:lnTo>
                  <a:pt x="20" y="53"/>
                </a:lnTo>
                <a:lnTo>
                  <a:pt x="20" y="50"/>
                </a:lnTo>
                <a:lnTo>
                  <a:pt x="20" y="49"/>
                </a:lnTo>
                <a:lnTo>
                  <a:pt x="20" y="49"/>
                </a:lnTo>
                <a:lnTo>
                  <a:pt x="21" y="47"/>
                </a:lnTo>
                <a:lnTo>
                  <a:pt x="23" y="47"/>
                </a:lnTo>
                <a:lnTo>
                  <a:pt x="39" y="46"/>
                </a:lnTo>
                <a:lnTo>
                  <a:pt x="39" y="46"/>
                </a:lnTo>
                <a:lnTo>
                  <a:pt x="41" y="47"/>
                </a:lnTo>
                <a:lnTo>
                  <a:pt x="43" y="49"/>
                </a:lnTo>
                <a:lnTo>
                  <a:pt x="43" y="49"/>
                </a:lnTo>
                <a:lnTo>
                  <a:pt x="44" y="50"/>
                </a:lnTo>
                <a:lnTo>
                  <a:pt x="45" y="52"/>
                </a:lnTo>
                <a:lnTo>
                  <a:pt x="54" y="52"/>
                </a:lnTo>
                <a:lnTo>
                  <a:pt x="54" y="52"/>
                </a:lnTo>
                <a:lnTo>
                  <a:pt x="55" y="53"/>
                </a:lnTo>
                <a:lnTo>
                  <a:pt x="56" y="54"/>
                </a:lnTo>
                <a:lnTo>
                  <a:pt x="56" y="60"/>
                </a:lnTo>
                <a:lnTo>
                  <a:pt x="56" y="60"/>
                </a:lnTo>
                <a:lnTo>
                  <a:pt x="55" y="62"/>
                </a:lnTo>
                <a:lnTo>
                  <a:pt x="54" y="63"/>
                </a:lnTo>
                <a:lnTo>
                  <a:pt x="45" y="63"/>
                </a:lnTo>
                <a:lnTo>
                  <a:pt x="45" y="63"/>
                </a:lnTo>
                <a:lnTo>
                  <a:pt x="43" y="62"/>
                </a:lnTo>
                <a:lnTo>
                  <a:pt x="41" y="60"/>
                </a:lnTo>
                <a:lnTo>
                  <a:pt x="41" y="60"/>
                </a:lnTo>
                <a:lnTo>
                  <a:pt x="40" y="58"/>
                </a:lnTo>
                <a:lnTo>
                  <a:pt x="38" y="57"/>
                </a:lnTo>
                <a:lnTo>
                  <a:pt x="23" y="57"/>
                </a:lnTo>
                <a:lnTo>
                  <a:pt x="23" y="57"/>
                </a:lnTo>
                <a:lnTo>
                  <a:pt x="21" y="58"/>
                </a:lnTo>
                <a:lnTo>
                  <a:pt x="21" y="61"/>
                </a:lnTo>
                <a:lnTo>
                  <a:pt x="21" y="62"/>
                </a:lnTo>
                <a:lnTo>
                  <a:pt x="21" y="62"/>
                </a:lnTo>
                <a:lnTo>
                  <a:pt x="20" y="64"/>
                </a:lnTo>
                <a:lnTo>
                  <a:pt x="18" y="65"/>
                </a:lnTo>
                <a:lnTo>
                  <a:pt x="3" y="65"/>
                </a:lnTo>
                <a:lnTo>
                  <a:pt x="3" y="65"/>
                </a:lnTo>
                <a:lnTo>
                  <a:pt x="1" y="66"/>
                </a:lnTo>
                <a:lnTo>
                  <a:pt x="0" y="69"/>
                </a:lnTo>
                <a:lnTo>
                  <a:pt x="0" y="100"/>
                </a:lnTo>
                <a:lnTo>
                  <a:pt x="0" y="100"/>
                </a:lnTo>
                <a:lnTo>
                  <a:pt x="1" y="102"/>
                </a:lnTo>
                <a:lnTo>
                  <a:pt x="3" y="104"/>
                </a:lnTo>
                <a:lnTo>
                  <a:pt x="15" y="104"/>
                </a:lnTo>
                <a:lnTo>
                  <a:pt x="15" y="104"/>
                </a:lnTo>
                <a:lnTo>
                  <a:pt x="18" y="104"/>
                </a:lnTo>
                <a:lnTo>
                  <a:pt x="18" y="106"/>
                </a:lnTo>
                <a:lnTo>
                  <a:pt x="18" y="106"/>
                </a:lnTo>
                <a:lnTo>
                  <a:pt x="19" y="108"/>
                </a:lnTo>
                <a:lnTo>
                  <a:pt x="21" y="109"/>
                </a:lnTo>
                <a:lnTo>
                  <a:pt x="32" y="109"/>
                </a:lnTo>
                <a:lnTo>
                  <a:pt x="32" y="109"/>
                </a:lnTo>
                <a:lnTo>
                  <a:pt x="35" y="108"/>
                </a:lnTo>
                <a:lnTo>
                  <a:pt x="35" y="107"/>
                </a:lnTo>
                <a:lnTo>
                  <a:pt x="35" y="107"/>
                </a:lnTo>
                <a:lnTo>
                  <a:pt x="36" y="105"/>
                </a:lnTo>
                <a:lnTo>
                  <a:pt x="38" y="104"/>
                </a:lnTo>
                <a:lnTo>
                  <a:pt x="43" y="104"/>
                </a:lnTo>
                <a:lnTo>
                  <a:pt x="43" y="104"/>
                </a:lnTo>
                <a:lnTo>
                  <a:pt x="45" y="105"/>
                </a:lnTo>
                <a:lnTo>
                  <a:pt x="46" y="107"/>
                </a:lnTo>
                <a:lnTo>
                  <a:pt x="46" y="139"/>
                </a:lnTo>
                <a:lnTo>
                  <a:pt x="46" y="139"/>
                </a:lnTo>
                <a:lnTo>
                  <a:pt x="45" y="141"/>
                </a:lnTo>
                <a:lnTo>
                  <a:pt x="43" y="142"/>
                </a:lnTo>
                <a:lnTo>
                  <a:pt x="40" y="142"/>
                </a:lnTo>
                <a:lnTo>
                  <a:pt x="40" y="142"/>
                </a:lnTo>
                <a:lnTo>
                  <a:pt x="38" y="142"/>
                </a:lnTo>
                <a:lnTo>
                  <a:pt x="38" y="144"/>
                </a:lnTo>
                <a:lnTo>
                  <a:pt x="38" y="151"/>
                </a:lnTo>
                <a:lnTo>
                  <a:pt x="38" y="151"/>
                </a:lnTo>
                <a:lnTo>
                  <a:pt x="37" y="153"/>
                </a:lnTo>
                <a:lnTo>
                  <a:pt x="35" y="154"/>
                </a:lnTo>
                <a:lnTo>
                  <a:pt x="35" y="154"/>
                </a:lnTo>
                <a:lnTo>
                  <a:pt x="32" y="156"/>
                </a:lnTo>
                <a:lnTo>
                  <a:pt x="32" y="158"/>
                </a:lnTo>
                <a:lnTo>
                  <a:pt x="32" y="177"/>
                </a:lnTo>
                <a:lnTo>
                  <a:pt x="32" y="177"/>
                </a:lnTo>
                <a:lnTo>
                  <a:pt x="32" y="179"/>
                </a:lnTo>
                <a:lnTo>
                  <a:pt x="35" y="179"/>
                </a:lnTo>
                <a:lnTo>
                  <a:pt x="40" y="179"/>
                </a:lnTo>
                <a:lnTo>
                  <a:pt x="40" y="179"/>
                </a:lnTo>
                <a:lnTo>
                  <a:pt x="43" y="180"/>
                </a:lnTo>
                <a:lnTo>
                  <a:pt x="43" y="183"/>
                </a:lnTo>
                <a:lnTo>
                  <a:pt x="43" y="184"/>
                </a:lnTo>
                <a:lnTo>
                  <a:pt x="43" y="184"/>
                </a:lnTo>
                <a:lnTo>
                  <a:pt x="44" y="186"/>
                </a:lnTo>
                <a:lnTo>
                  <a:pt x="46" y="187"/>
                </a:lnTo>
                <a:lnTo>
                  <a:pt x="49" y="187"/>
                </a:lnTo>
                <a:lnTo>
                  <a:pt x="49" y="187"/>
                </a:lnTo>
                <a:lnTo>
                  <a:pt x="52" y="186"/>
                </a:lnTo>
                <a:lnTo>
                  <a:pt x="53" y="184"/>
                </a:lnTo>
                <a:lnTo>
                  <a:pt x="53" y="180"/>
                </a:lnTo>
                <a:lnTo>
                  <a:pt x="53" y="180"/>
                </a:lnTo>
                <a:lnTo>
                  <a:pt x="53" y="178"/>
                </a:lnTo>
                <a:lnTo>
                  <a:pt x="55" y="177"/>
                </a:lnTo>
                <a:lnTo>
                  <a:pt x="58" y="177"/>
                </a:lnTo>
                <a:lnTo>
                  <a:pt x="58" y="177"/>
                </a:lnTo>
                <a:lnTo>
                  <a:pt x="59" y="176"/>
                </a:lnTo>
                <a:lnTo>
                  <a:pt x="61" y="174"/>
                </a:lnTo>
                <a:lnTo>
                  <a:pt x="61" y="168"/>
                </a:lnTo>
                <a:lnTo>
                  <a:pt x="61" y="168"/>
                </a:lnTo>
                <a:lnTo>
                  <a:pt x="61" y="162"/>
                </a:lnTo>
                <a:lnTo>
                  <a:pt x="61" y="154"/>
                </a:lnTo>
                <a:lnTo>
                  <a:pt x="61" y="154"/>
                </a:lnTo>
                <a:lnTo>
                  <a:pt x="62" y="152"/>
                </a:lnTo>
                <a:lnTo>
                  <a:pt x="64" y="152"/>
                </a:lnTo>
                <a:lnTo>
                  <a:pt x="73" y="152"/>
                </a:lnTo>
                <a:lnTo>
                  <a:pt x="73" y="152"/>
                </a:lnTo>
                <a:lnTo>
                  <a:pt x="75" y="151"/>
                </a:lnTo>
                <a:lnTo>
                  <a:pt x="76" y="149"/>
                </a:lnTo>
                <a:lnTo>
                  <a:pt x="76" y="142"/>
                </a:lnTo>
                <a:lnTo>
                  <a:pt x="76" y="142"/>
                </a:lnTo>
                <a:lnTo>
                  <a:pt x="78" y="140"/>
                </a:lnTo>
                <a:lnTo>
                  <a:pt x="80" y="140"/>
                </a:lnTo>
                <a:lnTo>
                  <a:pt x="92" y="13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340" name="Group 1339">
            <a:extLst>
              <a:ext uri="{FF2B5EF4-FFF2-40B4-BE49-F238E27FC236}">
                <a16:creationId xmlns:a16="http://schemas.microsoft.com/office/drawing/2014/main" id="{62CB908B-B70A-415A-BB1D-EC4A4FA046CD}"/>
              </a:ext>
            </a:extLst>
          </p:cNvPr>
          <p:cNvGrpSpPr/>
          <p:nvPr userDrawn="1"/>
        </p:nvGrpSpPr>
        <p:grpSpPr>
          <a:xfrm>
            <a:off x="8500240" y="3487205"/>
            <a:ext cx="173031" cy="0"/>
            <a:chOff x="7475272" y="2554312"/>
            <a:chExt cx="173031" cy="0"/>
          </a:xfrm>
        </p:grpSpPr>
        <p:sp>
          <p:nvSpPr>
            <p:cNvPr id="1341" name="Line 303">
              <a:extLst>
                <a:ext uri="{FF2B5EF4-FFF2-40B4-BE49-F238E27FC236}">
                  <a16:creationId xmlns:a16="http://schemas.microsoft.com/office/drawing/2014/main" id="{F3189A9A-1D28-4511-8895-F4BB8E7D4BAA}"/>
                </a:ext>
              </a:extLst>
            </p:cNvPr>
            <p:cNvSpPr>
              <a:spLocks noChangeShapeType="1"/>
            </p:cNvSpPr>
            <p:nvPr userDrawn="1"/>
          </p:nvSpPr>
          <p:spPr bwMode="auto">
            <a:xfrm>
              <a:off x="7475272"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2" name="Line 304">
              <a:extLst>
                <a:ext uri="{FF2B5EF4-FFF2-40B4-BE49-F238E27FC236}">
                  <a16:creationId xmlns:a16="http://schemas.microsoft.com/office/drawing/2014/main" id="{83817C67-5B66-4536-8C51-04E0B3883E33}"/>
                </a:ext>
              </a:extLst>
            </p:cNvPr>
            <p:cNvSpPr>
              <a:spLocks noChangeShapeType="1"/>
            </p:cNvSpPr>
            <p:nvPr userDrawn="1"/>
          </p:nvSpPr>
          <p:spPr bwMode="auto">
            <a:xfrm>
              <a:off x="7518133"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3" name="Line 305">
              <a:extLst>
                <a:ext uri="{FF2B5EF4-FFF2-40B4-BE49-F238E27FC236}">
                  <a16:creationId xmlns:a16="http://schemas.microsoft.com/office/drawing/2014/main" id="{74EE60F0-9B69-4781-B72F-C54A25EC0175}"/>
                </a:ext>
              </a:extLst>
            </p:cNvPr>
            <p:cNvSpPr>
              <a:spLocks noChangeShapeType="1"/>
            </p:cNvSpPr>
            <p:nvPr userDrawn="1"/>
          </p:nvSpPr>
          <p:spPr bwMode="auto">
            <a:xfrm>
              <a:off x="7560994"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4" name="Line 306">
              <a:extLst>
                <a:ext uri="{FF2B5EF4-FFF2-40B4-BE49-F238E27FC236}">
                  <a16:creationId xmlns:a16="http://schemas.microsoft.com/office/drawing/2014/main" id="{2BAC4153-51E7-48D5-8B2B-02B057BE19EB}"/>
                </a:ext>
              </a:extLst>
            </p:cNvPr>
            <p:cNvSpPr>
              <a:spLocks noChangeShapeType="1"/>
            </p:cNvSpPr>
            <p:nvPr userDrawn="1"/>
          </p:nvSpPr>
          <p:spPr bwMode="auto">
            <a:xfrm>
              <a:off x="7603855" y="2554312"/>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5" name="Line 307">
              <a:extLst>
                <a:ext uri="{FF2B5EF4-FFF2-40B4-BE49-F238E27FC236}">
                  <a16:creationId xmlns:a16="http://schemas.microsoft.com/office/drawing/2014/main" id="{B0AD0895-9D64-450C-B20A-EDD0955CD67A}"/>
                </a:ext>
              </a:extLst>
            </p:cNvPr>
            <p:cNvSpPr>
              <a:spLocks noChangeShapeType="1"/>
            </p:cNvSpPr>
            <p:nvPr userDrawn="1"/>
          </p:nvSpPr>
          <p:spPr bwMode="auto">
            <a:xfrm>
              <a:off x="7646716" y="2554312"/>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46" name="Group 1345">
            <a:extLst>
              <a:ext uri="{FF2B5EF4-FFF2-40B4-BE49-F238E27FC236}">
                <a16:creationId xmlns:a16="http://schemas.microsoft.com/office/drawing/2014/main" id="{22B783DA-6348-403A-B680-72005F6A1FDD}"/>
              </a:ext>
            </a:extLst>
          </p:cNvPr>
          <p:cNvGrpSpPr/>
          <p:nvPr userDrawn="1"/>
        </p:nvGrpSpPr>
        <p:grpSpPr>
          <a:xfrm>
            <a:off x="8539926" y="3557056"/>
            <a:ext cx="311139" cy="0"/>
            <a:chOff x="7514958" y="2624163"/>
            <a:chExt cx="311139" cy="0"/>
          </a:xfrm>
        </p:grpSpPr>
        <p:sp>
          <p:nvSpPr>
            <p:cNvPr id="1347" name="Line 308">
              <a:extLst>
                <a:ext uri="{FF2B5EF4-FFF2-40B4-BE49-F238E27FC236}">
                  <a16:creationId xmlns:a16="http://schemas.microsoft.com/office/drawing/2014/main" id="{0451E701-AAF8-4953-9018-27A96B4A0180}"/>
                </a:ext>
              </a:extLst>
            </p:cNvPr>
            <p:cNvSpPr>
              <a:spLocks noChangeShapeType="1"/>
            </p:cNvSpPr>
            <p:nvPr userDrawn="1"/>
          </p:nvSpPr>
          <p:spPr bwMode="auto">
            <a:xfrm>
              <a:off x="7514958"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8" name="Line 309">
              <a:extLst>
                <a:ext uri="{FF2B5EF4-FFF2-40B4-BE49-F238E27FC236}">
                  <a16:creationId xmlns:a16="http://schemas.microsoft.com/office/drawing/2014/main" id="{8CC6AB27-D1B5-4A37-AEA6-98E8A75275A9}"/>
                </a:ext>
              </a:extLst>
            </p:cNvPr>
            <p:cNvSpPr>
              <a:spLocks noChangeShapeType="1"/>
            </p:cNvSpPr>
            <p:nvPr userDrawn="1"/>
          </p:nvSpPr>
          <p:spPr bwMode="auto">
            <a:xfrm>
              <a:off x="7557819"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9" name="Line 310">
              <a:extLst>
                <a:ext uri="{FF2B5EF4-FFF2-40B4-BE49-F238E27FC236}">
                  <a16:creationId xmlns:a16="http://schemas.microsoft.com/office/drawing/2014/main" id="{1E8E4149-3D01-4B8E-8B2B-7CC5EBFB8FDA}"/>
                </a:ext>
              </a:extLst>
            </p:cNvPr>
            <p:cNvSpPr>
              <a:spLocks noChangeShapeType="1"/>
            </p:cNvSpPr>
            <p:nvPr userDrawn="1"/>
          </p:nvSpPr>
          <p:spPr bwMode="auto">
            <a:xfrm>
              <a:off x="7600680"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0" name="Line 311">
              <a:extLst>
                <a:ext uri="{FF2B5EF4-FFF2-40B4-BE49-F238E27FC236}">
                  <a16:creationId xmlns:a16="http://schemas.microsoft.com/office/drawing/2014/main" id="{59E1D9FA-B13E-4CFF-93C9-A6048160D84F}"/>
                </a:ext>
              </a:extLst>
            </p:cNvPr>
            <p:cNvSpPr>
              <a:spLocks noChangeShapeType="1"/>
            </p:cNvSpPr>
            <p:nvPr userDrawn="1"/>
          </p:nvSpPr>
          <p:spPr bwMode="auto">
            <a:xfrm>
              <a:off x="7643541"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1" name="Line 312">
              <a:extLst>
                <a:ext uri="{FF2B5EF4-FFF2-40B4-BE49-F238E27FC236}">
                  <a16:creationId xmlns:a16="http://schemas.microsoft.com/office/drawing/2014/main" id="{3C9DC8CF-5FB5-434A-9B7B-1C24E64AC81F}"/>
                </a:ext>
              </a:extLst>
            </p:cNvPr>
            <p:cNvSpPr>
              <a:spLocks noChangeShapeType="1"/>
            </p:cNvSpPr>
            <p:nvPr userDrawn="1"/>
          </p:nvSpPr>
          <p:spPr bwMode="auto">
            <a:xfrm>
              <a:off x="7686402"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2" name="Line 313">
              <a:extLst>
                <a:ext uri="{FF2B5EF4-FFF2-40B4-BE49-F238E27FC236}">
                  <a16:creationId xmlns:a16="http://schemas.microsoft.com/office/drawing/2014/main" id="{B7D8758A-8CAF-4F34-8B4F-A2976FC8E5E9}"/>
                </a:ext>
              </a:extLst>
            </p:cNvPr>
            <p:cNvSpPr>
              <a:spLocks noChangeShapeType="1"/>
            </p:cNvSpPr>
            <p:nvPr userDrawn="1"/>
          </p:nvSpPr>
          <p:spPr bwMode="auto">
            <a:xfrm>
              <a:off x="7729263"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3" name="Line 314">
              <a:extLst>
                <a:ext uri="{FF2B5EF4-FFF2-40B4-BE49-F238E27FC236}">
                  <a16:creationId xmlns:a16="http://schemas.microsoft.com/office/drawing/2014/main" id="{6D2A9515-0CBE-4DEE-94BA-44B33035E1CB}"/>
                </a:ext>
              </a:extLst>
            </p:cNvPr>
            <p:cNvSpPr>
              <a:spLocks noChangeShapeType="1"/>
            </p:cNvSpPr>
            <p:nvPr userDrawn="1"/>
          </p:nvSpPr>
          <p:spPr bwMode="auto">
            <a:xfrm>
              <a:off x="7772124"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4" name="Line 315">
              <a:extLst>
                <a:ext uri="{FF2B5EF4-FFF2-40B4-BE49-F238E27FC236}">
                  <a16:creationId xmlns:a16="http://schemas.microsoft.com/office/drawing/2014/main" id="{556CD1CE-9E23-43E0-A359-28B519B3EF8A}"/>
                </a:ext>
              </a:extLst>
            </p:cNvPr>
            <p:cNvSpPr>
              <a:spLocks noChangeShapeType="1"/>
            </p:cNvSpPr>
            <p:nvPr userDrawn="1"/>
          </p:nvSpPr>
          <p:spPr bwMode="auto">
            <a:xfrm>
              <a:off x="7814985" y="2624163"/>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55" name="Group 1354">
            <a:extLst>
              <a:ext uri="{FF2B5EF4-FFF2-40B4-BE49-F238E27FC236}">
                <a16:creationId xmlns:a16="http://schemas.microsoft.com/office/drawing/2014/main" id="{BFA864F8-581E-41C0-AAAF-B408B6C6F24D}"/>
              </a:ext>
            </a:extLst>
          </p:cNvPr>
          <p:cNvGrpSpPr/>
          <p:nvPr userDrawn="1"/>
        </p:nvGrpSpPr>
        <p:grpSpPr>
          <a:xfrm>
            <a:off x="8444680" y="3655482"/>
            <a:ext cx="258752" cy="0"/>
            <a:chOff x="7419712" y="2722589"/>
            <a:chExt cx="258752" cy="0"/>
          </a:xfrm>
        </p:grpSpPr>
        <p:sp>
          <p:nvSpPr>
            <p:cNvPr id="1356" name="Line 316">
              <a:extLst>
                <a:ext uri="{FF2B5EF4-FFF2-40B4-BE49-F238E27FC236}">
                  <a16:creationId xmlns:a16="http://schemas.microsoft.com/office/drawing/2014/main" id="{518E33C9-D221-4DF0-BF06-150623F6DC67}"/>
                </a:ext>
              </a:extLst>
            </p:cNvPr>
            <p:cNvSpPr>
              <a:spLocks noChangeShapeType="1"/>
            </p:cNvSpPr>
            <p:nvPr userDrawn="1"/>
          </p:nvSpPr>
          <p:spPr bwMode="auto">
            <a:xfrm>
              <a:off x="741971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7" name="Line 317">
              <a:extLst>
                <a:ext uri="{FF2B5EF4-FFF2-40B4-BE49-F238E27FC236}">
                  <a16:creationId xmlns:a16="http://schemas.microsoft.com/office/drawing/2014/main" id="{D2943C55-F484-4722-8E54-9F645B93B394}"/>
                </a:ext>
              </a:extLst>
            </p:cNvPr>
            <p:cNvSpPr>
              <a:spLocks noChangeShapeType="1"/>
            </p:cNvSpPr>
            <p:nvPr userDrawn="1"/>
          </p:nvSpPr>
          <p:spPr bwMode="auto">
            <a:xfrm>
              <a:off x="746257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8" name="Line 318">
              <a:extLst>
                <a:ext uri="{FF2B5EF4-FFF2-40B4-BE49-F238E27FC236}">
                  <a16:creationId xmlns:a16="http://schemas.microsoft.com/office/drawing/2014/main" id="{84314B92-2C0E-4B1B-943B-2B6E6F5E46B5}"/>
                </a:ext>
              </a:extLst>
            </p:cNvPr>
            <p:cNvSpPr>
              <a:spLocks noChangeShapeType="1"/>
            </p:cNvSpPr>
            <p:nvPr userDrawn="1"/>
          </p:nvSpPr>
          <p:spPr bwMode="auto">
            <a:xfrm>
              <a:off x="7505433"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9" name="Line 319">
              <a:extLst>
                <a:ext uri="{FF2B5EF4-FFF2-40B4-BE49-F238E27FC236}">
                  <a16:creationId xmlns:a16="http://schemas.microsoft.com/office/drawing/2014/main" id="{EE41E4C6-BB61-48DD-A760-D26FEC32C87A}"/>
                </a:ext>
              </a:extLst>
            </p:cNvPr>
            <p:cNvSpPr>
              <a:spLocks noChangeShapeType="1"/>
            </p:cNvSpPr>
            <p:nvPr userDrawn="1"/>
          </p:nvSpPr>
          <p:spPr bwMode="auto">
            <a:xfrm>
              <a:off x="7548294"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0" name="Line 320">
              <a:extLst>
                <a:ext uri="{FF2B5EF4-FFF2-40B4-BE49-F238E27FC236}">
                  <a16:creationId xmlns:a16="http://schemas.microsoft.com/office/drawing/2014/main" id="{7B77A5FF-6C29-4DE0-A990-4D0C26502827}"/>
                </a:ext>
              </a:extLst>
            </p:cNvPr>
            <p:cNvSpPr>
              <a:spLocks noChangeShapeType="1"/>
            </p:cNvSpPr>
            <p:nvPr userDrawn="1"/>
          </p:nvSpPr>
          <p:spPr bwMode="auto">
            <a:xfrm>
              <a:off x="7591155"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1" name="Line 321">
              <a:extLst>
                <a:ext uri="{FF2B5EF4-FFF2-40B4-BE49-F238E27FC236}">
                  <a16:creationId xmlns:a16="http://schemas.microsoft.com/office/drawing/2014/main" id="{041EBC89-864A-4598-B190-499BD46AFA21}"/>
                </a:ext>
              </a:extLst>
            </p:cNvPr>
            <p:cNvSpPr>
              <a:spLocks noChangeShapeType="1"/>
            </p:cNvSpPr>
            <p:nvPr userDrawn="1"/>
          </p:nvSpPr>
          <p:spPr bwMode="auto">
            <a:xfrm>
              <a:off x="7634016"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2" name="Line 322">
              <a:extLst>
                <a:ext uri="{FF2B5EF4-FFF2-40B4-BE49-F238E27FC236}">
                  <a16:creationId xmlns:a16="http://schemas.microsoft.com/office/drawing/2014/main" id="{09E7A53D-748F-4C66-BFB6-427D4A6B22C1}"/>
                </a:ext>
              </a:extLst>
            </p:cNvPr>
            <p:cNvSpPr>
              <a:spLocks noChangeShapeType="1"/>
            </p:cNvSpPr>
            <p:nvPr userDrawn="1"/>
          </p:nvSpPr>
          <p:spPr bwMode="auto">
            <a:xfrm>
              <a:off x="7676877" y="2722589"/>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63" name="Group 1362">
            <a:extLst>
              <a:ext uri="{FF2B5EF4-FFF2-40B4-BE49-F238E27FC236}">
                <a16:creationId xmlns:a16="http://schemas.microsoft.com/office/drawing/2014/main" id="{BBD1D928-FDAF-40BB-A9AB-CC4B90C007F3}"/>
              </a:ext>
            </a:extLst>
          </p:cNvPr>
          <p:cNvGrpSpPr/>
          <p:nvPr userDrawn="1"/>
        </p:nvGrpSpPr>
        <p:grpSpPr>
          <a:xfrm>
            <a:off x="5831748" y="1956839"/>
            <a:ext cx="95247" cy="95251"/>
            <a:chOff x="4806780" y="1023946"/>
            <a:chExt cx="95247" cy="95251"/>
          </a:xfrm>
        </p:grpSpPr>
        <p:sp>
          <p:nvSpPr>
            <p:cNvPr id="1364" name="Line 329">
              <a:extLst>
                <a:ext uri="{FF2B5EF4-FFF2-40B4-BE49-F238E27FC236}">
                  <a16:creationId xmlns:a16="http://schemas.microsoft.com/office/drawing/2014/main" id="{8121C3AB-DEF4-4583-B52F-43E6843BF2D5}"/>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5" name="Line 330">
              <a:extLst>
                <a:ext uri="{FF2B5EF4-FFF2-40B4-BE49-F238E27FC236}">
                  <a16:creationId xmlns:a16="http://schemas.microsoft.com/office/drawing/2014/main" id="{9C8D4518-8557-4E3E-986E-3E0049737412}"/>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6" name="Line 331">
              <a:extLst>
                <a:ext uri="{FF2B5EF4-FFF2-40B4-BE49-F238E27FC236}">
                  <a16:creationId xmlns:a16="http://schemas.microsoft.com/office/drawing/2014/main" id="{26723DFE-3AAC-450A-848A-E490FFA217F1}"/>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7" name="Line 332">
              <a:extLst>
                <a:ext uri="{FF2B5EF4-FFF2-40B4-BE49-F238E27FC236}">
                  <a16:creationId xmlns:a16="http://schemas.microsoft.com/office/drawing/2014/main" id="{44BE0E32-4D8D-44C9-AD41-3DBF7DF72912}"/>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8" name="Line 333">
              <a:extLst>
                <a:ext uri="{FF2B5EF4-FFF2-40B4-BE49-F238E27FC236}">
                  <a16:creationId xmlns:a16="http://schemas.microsoft.com/office/drawing/2014/main" id="{DBFAF730-802E-4D64-8FEC-2A8713542AFA}"/>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9" name="Line 334">
              <a:extLst>
                <a:ext uri="{FF2B5EF4-FFF2-40B4-BE49-F238E27FC236}">
                  <a16:creationId xmlns:a16="http://schemas.microsoft.com/office/drawing/2014/main" id="{3489A935-A8DC-4781-820C-AD436B36D8F3}"/>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70" name="Line 341">
            <a:extLst>
              <a:ext uri="{FF2B5EF4-FFF2-40B4-BE49-F238E27FC236}">
                <a16:creationId xmlns:a16="http://schemas.microsoft.com/office/drawing/2014/main" id="{A30F1553-013A-4FCE-81AA-AE161F61FAE4}"/>
              </a:ext>
            </a:extLst>
          </p:cNvPr>
          <p:cNvSpPr>
            <a:spLocks noChangeShapeType="1"/>
          </p:cNvSpPr>
          <p:nvPr userDrawn="1"/>
        </p:nvSpPr>
        <p:spPr bwMode="auto">
          <a:xfrm>
            <a:off x="8406581" y="3382429"/>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1" name="Line 342">
            <a:extLst>
              <a:ext uri="{FF2B5EF4-FFF2-40B4-BE49-F238E27FC236}">
                <a16:creationId xmlns:a16="http://schemas.microsoft.com/office/drawing/2014/main" id="{270BA6CA-55AC-4FD1-A295-99F522A25D8E}"/>
              </a:ext>
            </a:extLst>
          </p:cNvPr>
          <p:cNvSpPr>
            <a:spLocks noChangeShapeType="1"/>
          </p:cNvSpPr>
          <p:nvPr userDrawn="1"/>
        </p:nvSpPr>
        <p:spPr bwMode="auto">
          <a:xfrm>
            <a:off x="8433567" y="3382429"/>
            <a:ext cx="142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2" name="Line 343">
            <a:extLst>
              <a:ext uri="{FF2B5EF4-FFF2-40B4-BE49-F238E27FC236}">
                <a16:creationId xmlns:a16="http://schemas.microsoft.com/office/drawing/2014/main" id="{F8AE5B53-BB8C-4CDD-88D2-A2170F4A730A}"/>
              </a:ext>
            </a:extLst>
          </p:cNvPr>
          <p:cNvSpPr>
            <a:spLocks noChangeShapeType="1"/>
          </p:cNvSpPr>
          <p:nvPr userDrawn="1"/>
        </p:nvSpPr>
        <p:spPr bwMode="auto">
          <a:xfrm>
            <a:off x="8462141" y="3382429"/>
            <a:ext cx="142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3" name="Line 344">
            <a:extLst>
              <a:ext uri="{FF2B5EF4-FFF2-40B4-BE49-F238E27FC236}">
                <a16:creationId xmlns:a16="http://schemas.microsoft.com/office/drawing/2014/main" id="{D87B1F3D-567F-4B90-B48A-D1AF6D6960B2}"/>
              </a:ext>
            </a:extLst>
          </p:cNvPr>
          <p:cNvSpPr>
            <a:spLocks noChangeShapeType="1"/>
          </p:cNvSpPr>
          <p:nvPr userDrawn="1"/>
        </p:nvSpPr>
        <p:spPr bwMode="auto">
          <a:xfrm>
            <a:off x="8490715" y="3382429"/>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4" name="Line 345">
            <a:extLst>
              <a:ext uri="{FF2B5EF4-FFF2-40B4-BE49-F238E27FC236}">
                <a16:creationId xmlns:a16="http://schemas.microsoft.com/office/drawing/2014/main" id="{6750FFF6-F9AF-4328-8B43-BDE3B70EE042}"/>
              </a:ext>
            </a:extLst>
          </p:cNvPr>
          <p:cNvSpPr>
            <a:spLocks noChangeShapeType="1"/>
          </p:cNvSpPr>
          <p:nvPr userDrawn="1"/>
        </p:nvSpPr>
        <p:spPr bwMode="auto">
          <a:xfrm>
            <a:off x="8500240" y="3382429"/>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5" name="Freeform 346">
            <a:extLst>
              <a:ext uri="{FF2B5EF4-FFF2-40B4-BE49-F238E27FC236}">
                <a16:creationId xmlns:a16="http://schemas.microsoft.com/office/drawing/2014/main" id="{64DD14CF-5BAE-454F-A2BE-73E0A33246B0}"/>
              </a:ext>
            </a:extLst>
          </p:cNvPr>
          <p:cNvSpPr>
            <a:spLocks/>
          </p:cNvSpPr>
          <p:nvPr userDrawn="1"/>
        </p:nvSpPr>
        <p:spPr bwMode="auto">
          <a:xfrm>
            <a:off x="8373245" y="3245903"/>
            <a:ext cx="322251" cy="136526"/>
          </a:xfrm>
          <a:custGeom>
            <a:avLst/>
            <a:gdLst>
              <a:gd name="T0" fmla="*/ 187 w 203"/>
              <a:gd name="T1" fmla="*/ 86 h 86"/>
              <a:gd name="T2" fmla="*/ 198 w 203"/>
              <a:gd name="T3" fmla="*/ 81 h 86"/>
              <a:gd name="T4" fmla="*/ 203 w 203"/>
              <a:gd name="T5" fmla="*/ 71 h 86"/>
              <a:gd name="T6" fmla="*/ 202 w 203"/>
              <a:gd name="T7" fmla="*/ 65 h 86"/>
              <a:gd name="T8" fmla="*/ 194 w 203"/>
              <a:gd name="T9" fmla="*/ 59 h 86"/>
              <a:gd name="T10" fmla="*/ 187 w 203"/>
              <a:gd name="T11" fmla="*/ 57 h 86"/>
              <a:gd name="T12" fmla="*/ 184 w 203"/>
              <a:gd name="T13" fmla="*/ 57 h 86"/>
              <a:gd name="T14" fmla="*/ 181 w 203"/>
              <a:gd name="T15" fmla="*/ 48 h 86"/>
              <a:gd name="T16" fmla="*/ 175 w 203"/>
              <a:gd name="T17" fmla="*/ 40 h 86"/>
              <a:gd name="T18" fmla="*/ 167 w 203"/>
              <a:gd name="T19" fmla="*/ 35 h 86"/>
              <a:gd name="T20" fmla="*/ 155 w 203"/>
              <a:gd name="T21" fmla="*/ 34 h 86"/>
              <a:gd name="T22" fmla="*/ 149 w 203"/>
              <a:gd name="T23" fmla="*/ 34 h 86"/>
              <a:gd name="T24" fmla="*/ 137 w 203"/>
              <a:gd name="T25" fmla="*/ 39 h 86"/>
              <a:gd name="T26" fmla="*/ 133 w 203"/>
              <a:gd name="T27" fmla="*/ 45 h 86"/>
              <a:gd name="T28" fmla="*/ 125 w 203"/>
              <a:gd name="T29" fmla="*/ 39 h 86"/>
              <a:gd name="T30" fmla="*/ 116 w 203"/>
              <a:gd name="T31" fmla="*/ 38 h 86"/>
              <a:gd name="T32" fmla="*/ 108 w 203"/>
              <a:gd name="T33" fmla="*/ 39 h 86"/>
              <a:gd name="T34" fmla="*/ 107 w 203"/>
              <a:gd name="T35" fmla="*/ 31 h 86"/>
              <a:gd name="T36" fmla="*/ 99 w 203"/>
              <a:gd name="T37" fmla="*/ 17 h 86"/>
              <a:gd name="T38" fmla="*/ 88 w 203"/>
              <a:gd name="T39" fmla="*/ 7 h 86"/>
              <a:gd name="T40" fmla="*/ 72 w 203"/>
              <a:gd name="T41" fmla="*/ 1 h 86"/>
              <a:gd name="T42" fmla="*/ 63 w 203"/>
              <a:gd name="T43" fmla="*/ 0 h 86"/>
              <a:gd name="T44" fmla="*/ 46 w 203"/>
              <a:gd name="T45" fmla="*/ 3 h 86"/>
              <a:gd name="T46" fmla="*/ 31 w 203"/>
              <a:gd name="T47" fmla="*/ 12 h 86"/>
              <a:gd name="T48" fmla="*/ 21 w 203"/>
              <a:gd name="T49" fmla="*/ 26 h 86"/>
              <a:gd name="T50" fmla="*/ 18 w 203"/>
              <a:gd name="T51" fmla="*/ 43 h 86"/>
              <a:gd name="T52" fmla="*/ 18 w 203"/>
              <a:gd name="T53" fmla="*/ 45 h 86"/>
              <a:gd name="T54" fmla="*/ 14 w 203"/>
              <a:gd name="T55" fmla="*/ 46 h 86"/>
              <a:gd name="T56" fmla="*/ 4 w 203"/>
              <a:gd name="T57" fmla="*/ 52 h 86"/>
              <a:gd name="T58" fmla="*/ 1 w 203"/>
              <a:gd name="T59" fmla="*/ 59 h 86"/>
              <a:gd name="T60" fmla="*/ 0 w 203"/>
              <a:gd name="T61" fmla="*/ 65 h 86"/>
              <a:gd name="T62" fmla="*/ 0 w 203"/>
              <a:gd name="T63" fmla="*/ 70 h 86"/>
              <a:gd name="T64" fmla="*/ 3 w 203"/>
              <a:gd name="T65" fmla="*/ 77 h 86"/>
              <a:gd name="T66" fmla="*/ 9 w 203"/>
              <a:gd name="T67" fmla="*/ 82 h 86"/>
              <a:gd name="T68" fmla="*/ 17 w 203"/>
              <a:gd name="T6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86">
                <a:moveTo>
                  <a:pt x="187" y="86"/>
                </a:moveTo>
                <a:lnTo>
                  <a:pt x="187" y="86"/>
                </a:lnTo>
                <a:lnTo>
                  <a:pt x="194" y="85"/>
                </a:lnTo>
                <a:lnTo>
                  <a:pt x="198" y="81"/>
                </a:lnTo>
                <a:lnTo>
                  <a:pt x="202" y="77"/>
                </a:lnTo>
                <a:lnTo>
                  <a:pt x="203" y="71"/>
                </a:lnTo>
                <a:lnTo>
                  <a:pt x="203" y="71"/>
                </a:lnTo>
                <a:lnTo>
                  <a:pt x="202" y="65"/>
                </a:lnTo>
                <a:lnTo>
                  <a:pt x="198" y="61"/>
                </a:lnTo>
                <a:lnTo>
                  <a:pt x="194" y="59"/>
                </a:lnTo>
                <a:lnTo>
                  <a:pt x="187" y="57"/>
                </a:lnTo>
                <a:lnTo>
                  <a:pt x="187" y="57"/>
                </a:lnTo>
                <a:lnTo>
                  <a:pt x="184" y="57"/>
                </a:lnTo>
                <a:lnTo>
                  <a:pt x="184" y="57"/>
                </a:lnTo>
                <a:lnTo>
                  <a:pt x="182" y="53"/>
                </a:lnTo>
                <a:lnTo>
                  <a:pt x="181" y="48"/>
                </a:lnTo>
                <a:lnTo>
                  <a:pt x="178" y="44"/>
                </a:lnTo>
                <a:lnTo>
                  <a:pt x="175" y="40"/>
                </a:lnTo>
                <a:lnTo>
                  <a:pt x="171" y="37"/>
                </a:lnTo>
                <a:lnTo>
                  <a:pt x="167" y="35"/>
                </a:lnTo>
                <a:lnTo>
                  <a:pt x="161" y="34"/>
                </a:lnTo>
                <a:lnTo>
                  <a:pt x="155" y="34"/>
                </a:lnTo>
                <a:lnTo>
                  <a:pt x="155" y="34"/>
                </a:lnTo>
                <a:lnTo>
                  <a:pt x="149" y="34"/>
                </a:lnTo>
                <a:lnTo>
                  <a:pt x="143" y="36"/>
                </a:lnTo>
                <a:lnTo>
                  <a:pt x="137" y="39"/>
                </a:lnTo>
                <a:lnTo>
                  <a:pt x="133" y="45"/>
                </a:lnTo>
                <a:lnTo>
                  <a:pt x="133" y="45"/>
                </a:lnTo>
                <a:lnTo>
                  <a:pt x="129" y="42"/>
                </a:lnTo>
                <a:lnTo>
                  <a:pt x="125" y="39"/>
                </a:lnTo>
                <a:lnTo>
                  <a:pt x="120" y="38"/>
                </a:lnTo>
                <a:lnTo>
                  <a:pt x="116" y="38"/>
                </a:lnTo>
                <a:lnTo>
                  <a:pt x="116" y="38"/>
                </a:lnTo>
                <a:lnTo>
                  <a:pt x="108" y="39"/>
                </a:lnTo>
                <a:lnTo>
                  <a:pt x="108" y="39"/>
                </a:lnTo>
                <a:lnTo>
                  <a:pt x="107" y="31"/>
                </a:lnTo>
                <a:lnTo>
                  <a:pt x="103" y="24"/>
                </a:lnTo>
                <a:lnTo>
                  <a:pt x="99" y="17"/>
                </a:lnTo>
                <a:lnTo>
                  <a:pt x="94" y="11"/>
                </a:lnTo>
                <a:lnTo>
                  <a:pt x="88" y="7"/>
                </a:lnTo>
                <a:lnTo>
                  <a:pt x="80" y="3"/>
                </a:lnTo>
                <a:lnTo>
                  <a:pt x="72" y="1"/>
                </a:lnTo>
                <a:lnTo>
                  <a:pt x="63" y="0"/>
                </a:lnTo>
                <a:lnTo>
                  <a:pt x="63" y="0"/>
                </a:lnTo>
                <a:lnTo>
                  <a:pt x="54" y="1"/>
                </a:lnTo>
                <a:lnTo>
                  <a:pt x="46" y="3"/>
                </a:lnTo>
                <a:lnTo>
                  <a:pt x="38" y="7"/>
                </a:lnTo>
                <a:lnTo>
                  <a:pt x="31" y="12"/>
                </a:lnTo>
                <a:lnTo>
                  <a:pt x="26" y="19"/>
                </a:lnTo>
                <a:lnTo>
                  <a:pt x="21" y="26"/>
                </a:lnTo>
                <a:lnTo>
                  <a:pt x="19" y="34"/>
                </a:lnTo>
                <a:lnTo>
                  <a:pt x="18" y="43"/>
                </a:lnTo>
                <a:lnTo>
                  <a:pt x="18" y="43"/>
                </a:lnTo>
                <a:lnTo>
                  <a:pt x="18" y="45"/>
                </a:lnTo>
                <a:lnTo>
                  <a:pt x="18" y="45"/>
                </a:lnTo>
                <a:lnTo>
                  <a:pt x="14" y="46"/>
                </a:lnTo>
                <a:lnTo>
                  <a:pt x="11" y="47"/>
                </a:lnTo>
                <a:lnTo>
                  <a:pt x="4" y="52"/>
                </a:lnTo>
                <a:lnTo>
                  <a:pt x="2" y="55"/>
                </a:lnTo>
                <a:lnTo>
                  <a:pt x="1" y="59"/>
                </a:lnTo>
                <a:lnTo>
                  <a:pt x="0" y="62"/>
                </a:lnTo>
                <a:lnTo>
                  <a:pt x="0" y="65"/>
                </a:lnTo>
                <a:lnTo>
                  <a:pt x="0" y="65"/>
                </a:lnTo>
                <a:lnTo>
                  <a:pt x="0" y="70"/>
                </a:lnTo>
                <a:lnTo>
                  <a:pt x="1" y="73"/>
                </a:lnTo>
                <a:lnTo>
                  <a:pt x="3" y="77"/>
                </a:lnTo>
                <a:lnTo>
                  <a:pt x="5" y="80"/>
                </a:lnTo>
                <a:lnTo>
                  <a:pt x="9" y="82"/>
                </a:lnTo>
                <a:lnTo>
                  <a:pt x="12" y="85"/>
                </a:lnTo>
                <a:lnTo>
                  <a:pt x="17" y="86"/>
                </a:lnTo>
                <a:lnTo>
                  <a:pt x="21" y="8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6" name="Freeform 347">
            <a:extLst>
              <a:ext uri="{FF2B5EF4-FFF2-40B4-BE49-F238E27FC236}">
                <a16:creationId xmlns:a16="http://schemas.microsoft.com/office/drawing/2014/main" id="{F15D9C32-5B49-41DC-AFEB-F0AE85EB6ADA}"/>
              </a:ext>
            </a:extLst>
          </p:cNvPr>
          <p:cNvSpPr>
            <a:spLocks/>
          </p:cNvSpPr>
          <p:nvPr userDrawn="1"/>
        </p:nvSpPr>
        <p:spPr bwMode="auto">
          <a:xfrm>
            <a:off x="8587549" y="3447517"/>
            <a:ext cx="11112" cy="0"/>
          </a:xfrm>
          <a:custGeom>
            <a:avLst/>
            <a:gdLst>
              <a:gd name="T0" fmla="*/ 7 w 7"/>
              <a:gd name="T1" fmla="*/ 7 w 7"/>
              <a:gd name="T2" fmla="*/ 5 w 7"/>
              <a:gd name="T3" fmla="*/ 0 w 7"/>
            </a:gdLst>
            <a:ahLst/>
            <a:cxnLst>
              <a:cxn ang="0">
                <a:pos x="T0" y="0"/>
              </a:cxn>
              <a:cxn ang="0">
                <a:pos x="T1" y="0"/>
              </a:cxn>
              <a:cxn ang="0">
                <a:pos x="T2" y="0"/>
              </a:cxn>
              <a:cxn ang="0">
                <a:pos x="T3" y="0"/>
              </a:cxn>
            </a:cxnLst>
            <a:rect l="0" t="0" r="r" b="b"/>
            <a:pathLst>
              <a:path w="7">
                <a:moveTo>
                  <a:pt x="7" y="0"/>
                </a:moveTo>
                <a:lnTo>
                  <a:pt x="7" y="0"/>
                </a:lnTo>
                <a:lnTo>
                  <a:pt x="5"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7" name="Line 348">
            <a:extLst>
              <a:ext uri="{FF2B5EF4-FFF2-40B4-BE49-F238E27FC236}">
                <a16:creationId xmlns:a16="http://schemas.microsoft.com/office/drawing/2014/main" id="{D45C8BBC-7079-4F0A-AA4D-A18E86646708}"/>
              </a:ext>
            </a:extLst>
          </p:cNvPr>
          <p:cNvSpPr>
            <a:spLocks noChangeShapeType="1"/>
          </p:cNvSpPr>
          <p:nvPr userDrawn="1"/>
        </p:nvSpPr>
        <p:spPr bwMode="auto">
          <a:xfrm flipH="1">
            <a:off x="8544688" y="3447517"/>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8" name="Line 349">
            <a:extLst>
              <a:ext uri="{FF2B5EF4-FFF2-40B4-BE49-F238E27FC236}">
                <a16:creationId xmlns:a16="http://schemas.microsoft.com/office/drawing/2014/main" id="{B62FE105-597E-44B7-88FE-D46FC629B40A}"/>
              </a:ext>
            </a:extLst>
          </p:cNvPr>
          <p:cNvSpPr>
            <a:spLocks noChangeShapeType="1"/>
          </p:cNvSpPr>
          <p:nvPr userDrawn="1"/>
        </p:nvSpPr>
        <p:spPr bwMode="auto">
          <a:xfrm flipH="1">
            <a:off x="8501827" y="3447517"/>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9" name="Line 350">
            <a:extLst>
              <a:ext uri="{FF2B5EF4-FFF2-40B4-BE49-F238E27FC236}">
                <a16:creationId xmlns:a16="http://schemas.microsoft.com/office/drawing/2014/main" id="{AD8DB525-74AD-4A56-AFF9-B9EDB82FD9FE}"/>
              </a:ext>
            </a:extLst>
          </p:cNvPr>
          <p:cNvSpPr>
            <a:spLocks noChangeShapeType="1"/>
          </p:cNvSpPr>
          <p:nvPr userDrawn="1"/>
        </p:nvSpPr>
        <p:spPr bwMode="auto">
          <a:xfrm flipH="1">
            <a:off x="8458967" y="3447517"/>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0" name="Line 351">
            <a:extLst>
              <a:ext uri="{FF2B5EF4-FFF2-40B4-BE49-F238E27FC236}">
                <a16:creationId xmlns:a16="http://schemas.microsoft.com/office/drawing/2014/main" id="{5CC081BB-5FA5-4BDA-96F4-F190F0C55E3C}"/>
              </a:ext>
            </a:extLst>
          </p:cNvPr>
          <p:cNvSpPr>
            <a:spLocks noChangeShapeType="1"/>
          </p:cNvSpPr>
          <p:nvPr userDrawn="1"/>
        </p:nvSpPr>
        <p:spPr bwMode="auto">
          <a:xfrm flipH="1">
            <a:off x="8430393" y="3447517"/>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1" name="Freeform 352">
            <a:extLst>
              <a:ext uri="{FF2B5EF4-FFF2-40B4-BE49-F238E27FC236}">
                <a16:creationId xmlns:a16="http://schemas.microsoft.com/office/drawing/2014/main" id="{A23D296F-E5ED-4C8A-8295-90F20EDDC255}"/>
              </a:ext>
            </a:extLst>
          </p:cNvPr>
          <p:cNvSpPr>
            <a:spLocks/>
          </p:cNvSpPr>
          <p:nvPr userDrawn="1"/>
        </p:nvSpPr>
        <p:spPr bwMode="auto">
          <a:xfrm>
            <a:off x="8508177" y="3364966"/>
            <a:ext cx="109534" cy="82551"/>
          </a:xfrm>
          <a:custGeom>
            <a:avLst/>
            <a:gdLst>
              <a:gd name="T0" fmla="*/ 0 w 69"/>
              <a:gd name="T1" fmla="*/ 12 h 52"/>
              <a:gd name="T2" fmla="*/ 0 w 69"/>
              <a:gd name="T3" fmla="*/ 12 h 52"/>
              <a:gd name="T4" fmla="*/ 5 w 69"/>
              <a:gd name="T5" fmla="*/ 7 h 52"/>
              <a:gd name="T6" fmla="*/ 9 w 69"/>
              <a:gd name="T7" fmla="*/ 3 h 52"/>
              <a:gd name="T8" fmla="*/ 16 w 69"/>
              <a:gd name="T9" fmla="*/ 0 h 52"/>
              <a:gd name="T10" fmla="*/ 23 w 69"/>
              <a:gd name="T11" fmla="*/ 0 h 52"/>
              <a:gd name="T12" fmla="*/ 23 w 69"/>
              <a:gd name="T13" fmla="*/ 0 h 52"/>
              <a:gd name="T14" fmla="*/ 29 w 69"/>
              <a:gd name="T15" fmla="*/ 0 h 52"/>
              <a:gd name="T16" fmla="*/ 33 w 69"/>
              <a:gd name="T17" fmla="*/ 2 h 52"/>
              <a:gd name="T18" fmla="*/ 38 w 69"/>
              <a:gd name="T19" fmla="*/ 4 h 52"/>
              <a:gd name="T20" fmla="*/ 42 w 69"/>
              <a:gd name="T21" fmla="*/ 7 h 52"/>
              <a:gd name="T22" fmla="*/ 46 w 69"/>
              <a:gd name="T23" fmla="*/ 11 h 52"/>
              <a:gd name="T24" fmla="*/ 48 w 69"/>
              <a:gd name="T25" fmla="*/ 15 h 52"/>
              <a:gd name="T26" fmla="*/ 50 w 69"/>
              <a:gd name="T27" fmla="*/ 20 h 52"/>
              <a:gd name="T28" fmla="*/ 50 w 69"/>
              <a:gd name="T29" fmla="*/ 24 h 52"/>
              <a:gd name="T30" fmla="*/ 50 w 69"/>
              <a:gd name="T31" fmla="*/ 24 h 52"/>
              <a:gd name="T32" fmla="*/ 55 w 69"/>
              <a:gd name="T33" fmla="*/ 24 h 52"/>
              <a:gd name="T34" fmla="*/ 55 w 69"/>
              <a:gd name="T35" fmla="*/ 24 h 52"/>
              <a:gd name="T36" fmla="*/ 60 w 69"/>
              <a:gd name="T37" fmla="*/ 25 h 52"/>
              <a:gd name="T38" fmla="*/ 66 w 69"/>
              <a:gd name="T39" fmla="*/ 29 h 52"/>
              <a:gd name="T40" fmla="*/ 68 w 69"/>
              <a:gd name="T41" fmla="*/ 33 h 52"/>
              <a:gd name="T42" fmla="*/ 69 w 69"/>
              <a:gd name="T43" fmla="*/ 38 h 52"/>
              <a:gd name="T44" fmla="*/ 69 w 69"/>
              <a:gd name="T45" fmla="*/ 38 h 52"/>
              <a:gd name="T46" fmla="*/ 69 w 69"/>
              <a:gd name="T47" fmla="*/ 43 h 52"/>
              <a:gd name="T48" fmla="*/ 66 w 69"/>
              <a:gd name="T49" fmla="*/ 48 h 52"/>
              <a:gd name="T50" fmla="*/ 62 w 69"/>
              <a:gd name="T51" fmla="*/ 50 h 52"/>
              <a:gd name="T52" fmla="*/ 57 w 69"/>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52">
                <a:moveTo>
                  <a:pt x="0" y="12"/>
                </a:moveTo>
                <a:lnTo>
                  <a:pt x="0" y="12"/>
                </a:lnTo>
                <a:lnTo>
                  <a:pt x="5" y="7"/>
                </a:lnTo>
                <a:lnTo>
                  <a:pt x="9" y="3"/>
                </a:lnTo>
                <a:lnTo>
                  <a:pt x="16" y="0"/>
                </a:lnTo>
                <a:lnTo>
                  <a:pt x="23" y="0"/>
                </a:lnTo>
                <a:lnTo>
                  <a:pt x="23" y="0"/>
                </a:lnTo>
                <a:lnTo>
                  <a:pt x="29" y="0"/>
                </a:lnTo>
                <a:lnTo>
                  <a:pt x="33" y="2"/>
                </a:lnTo>
                <a:lnTo>
                  <a:pt x="38" y="4"/>
                </a:lnTo>
                <a:lnTo>
                  <a:pt x="42" y="7"/>
                </a:lnTo>
                <a:lnTo>
                  <a:pt x="46" y="11"/>
                </a:lnTo>
                <a:lnTo>
                  <a:pt x="48" y="15"/>
                </a:lnTo>
                <a:lnTo>
                  <a:pt x="50" y="20"/>
                </a:lnTo>
                <a:lnTo>
                  <a:pt x="50" y="24"/>
                </a:lnTo>
                <a:lnTo>
                  <a:pt x="50" y="24"/>
                </a:lnTo>
                <a:lnTo>
                  <a:pt x="55" y="24"/>
                </a:lnTo>
                <a:lnTo>
                  <a:pt x="55" y="24"/>
                </a:lnTo>
                <a:lnTo>
                  <a:pt x="60" y="25"/>
                </a:lnTo>
                <a:lnTo>
                  <a:pt x="66" y="29"/>
                </a:lnTo>
                <a:lnTo>
                  <a:pt x="68" y="33"/>
                </a:lnTo>
                <a:lnTo>
                  <a:pt x="69" y="38"/>
                </a:lnTo>
                <a:lnTo>
                  <a:pt x="69" y="38"/>
                </a:lnTo>
                <a:lnTo>
                  <a:pt x="69" y="43"/>
                </a:lnTo>
                <a:lnTo>
                  <a:pt x="66" y="48"/>
                </a:lnTo>
                <a:lnTo>
                  <a:pt x="62" y="50"/>
                </a:lnTo>
                <a:lnTo>
                  <a:pt x="57" y="5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2" name="Freeform 353">
            <a:extLst>
              <a:ext uri="{FF2B5EF4-FFF2-40B4-BE49-F238E27FC236}">
                <a16:creationId xmlns:a16="http://schemas.microsoft.com/office/drawing/2014/main" id="{CC8539DA-64D5-472D-890F-8727F1C3AF2D}"/>
              </a:ext>
            </a:extLst>
          </p:cNvPr>
          <p:cNvSpPr>
            <a:spLocks/>
          </p:cNvSpPr>
          <p:nvPr userDrawn="1"/>
        </p:nvSpPr>
        <p:spPr bwMode="auto">
          <a:xfrm>
            <a:off x="5379327" y="2648996"/>
            <a:ext cx="7937" cy="11113"/>
          </a:xfrm>
          <a:custGeom>
            <a:avLst/>
            <a:gdLst>
              <a:gd name="T0" fmla="*/ 0 w 5"/>
              <a:gd name="T1" fmla="*/ 7 h 7"/>
              <a:gd name="T2" fmla="*/ 0 w 5"/>
              <a:gd name="T3" fmla="*/ 7 h 7"/>
              <a:gd name="T4" fmla="*/ 5 w 5"/>
              <a:gd name="T5" fmla="*/ 0 h 7"/>
            </a:gdLst>
            <a:ahLst/>
            <a:cxnLst>
              <a:cxn ang="0">
                <a:pos x="T0" y="T1"/>
              </a:cxn>
              <a:cxn ang="0">
                <a:pos x="T2" y="T3"/>
              </a:cxn>
              <a:cxn ang="0">
                <a:pos x="T4" y="T5"/>
              </a:cxn>
            </a:cxnLst>
            <a:rect l="0" t="0" r="r" b="b"/>
            <a:pathLst>
              <a:path w="5" h="7">
                <a:moveTo>
                  <a:pt x="0" y="7"/>
                </a:moveTo>
                <a:lnTo>
                  <a:pt x="0" y="7"/>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3" name="Line 354">
            <a:extLst>
              <a:ext uri="{FF2B5EF4-FFF2-40B4-BE49-F238E27FC236}">
                <a16:creationId xmlns:a16="http://schemas.microsoft.com/office/drawing/2014/main" id="{B510D9AE-AD7B-4093-A8F5-692604B099A8}"/>
              </a:ext>
            </a:extLst>
          </p:cNvPr>
          <p:cNvSpPr>
            <a:spLocks noChangeShapeType="1"/>
          </p:cNvSpPr>
          <p:nvPr userDrawn="1"/>
        </p:nvSpPr>
        <p:spPr bwMode="auto">
          <a:xfrm flipV="1">
            <a:off x="5398376" y="2612484"/>
            <a:ext cx="12700" cy="17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4" name="Freeform 355">
            <a:extLst>
              <a:ext uri="{FF2B5EF4-FFF2-40B4-BE49-F238E27FC236}">
                <a16:creationId xmlns:a16="http://schemas.microsoft.com/office/drawing/2014/main" id="{60A4CF63-30C7-4D8B-99C9-3D80335079E4}"/>
              </a:ext>
            </a:extLst>
          </p:cNvPr>
          <p:cNvSpPr>
            <a:spLocks/>
          </p:cNvSpPr>
          <p:nvPr userDrawn="1"/>
        </p:nvSpPr>
        <p:spPr bwMode="auto">
          <a:xfrm>
            <a:off x="5422188" y="2577558"/>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5" name="Freeform 356">
            <a:extLst>
              <a:ext uri="{FF2B5EF4-FFF2-40B4-BE49-F238E27FC236}">
                <a16:creationId xmlns:a16="http://schemas.microsoft.com/office/drawing/2014/main" id="{1756F1BB-ADF9-448A-9092-E5BC4744EFDE}"/>
              </a:ext>
            </a:extLst>
          </p:cNvPr>
          <p:cNvSpPr>
            <a:spLocks/>
          </p:cNvSpPr>
          <p:nvPr userDrawn="1"/>
        </p:nvSpPr>
        <p:spPr bwMode="auto">
          <a:xfrm>
            <a:off x="5447587" y="2542633"/>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6" name="Freeform 357">
            <a:extLst>
              <a:ext uri="{FF2B5EF4-FFF2-40B4-BE49-F238E27FC236}">
                <a16:creationId xmlns:a16="http://schemas.microsoft.com/office/drawing/2014/main" id="{5CB2ADD7-1A3B-4798-BE4F-20E37E8D9E1A}"/>
              </a:ext>
            </a:extLst>
          </p:cNvPr>
          <p:cNvSpPr>
            <a:spLocks/>
          </p:cNvSpPr>
          <p:nvPr userDrawn="1"/>
        </p:nvSpPr>
        <p:spPr bwMode="auto">
          <a:xfrm>
            <a:off x="5472986" y="2509295"/>
            <a:ext cx="14287" cy="17463"/>
          </a:xfrm>
          <a:custGeom>
            <a:avLst/>
            <a:gdLst>
              <a:gd name="T0" fmla="*/ 0 w 9"/>
              <a:gd name="T1" fmla="*/ 11 h 11"/>
              <a:gd name="T2" fmla="*/ 1 w 9"/>
              <a:gd name="T3" fmla="*/ 10 h 11"/>
              <a:gd name="T4" fmla="*/ 9 w 9"/>
              <a:gd name="T5" fmla="*/ 0 h 11"/>
            </a:gdLst>
            <a:ahLst/>
            <a:cxnLst>
              <a:cxn ang="0">
                <a:pos x="T0" y="T1"/>
              </a:cxn>
              <a:cxn ang="0">
                <a:pos x="T2" y="T3"/>
              </a:cxn>
              <a:cxn ang="0">
                <a:pos x="T4" y="T5"/>
              </a:cxn>
            </a:cxnLst>
            <a:rect l="0" t="0" r="r" b="b"/>
            <a:pathLst>
              <a:path w="9" h="11">
                <a:moveTo>
                  <a:pt x="0" y="11"/>
                </a:moveTo>
                <a:lnTo>
                  <a:pt x="1" y="10"/>
                </a:lnTo>
                <a:lnTo>
                  <a:pt x="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7" name="Freeform 358">
            <a:extLst>
              <a:ext uri="{FF2B5EF4-FFF2-40B4-BE49-F238E27FC236}">
                <a16:creationId xmlns:a16="http://schemas.microsoft.com/office/drawing/2014/main" id="{A3A592C4-DC80-47D7-A670-229840A42FAD}"/>
              </a:ext>
            </a:extLst>
          </p:cNvPr>
          <p:cNvSpPr>
            <a:spLocks/>
          </p:cNvSpPr>
          <p:nvPr userDrawn="1"/>
        </p:nvSpPr>
        <p:spPr bwMode="auto">
          <a:xfrm>
            <a:off x="5501560" y="2475957"/>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8" name="Freeform 359">
            <a:extLst>
              <a:ext uri="{FF2B5EF4-FFF2-40B4-BE49-F238E27FC236}">
                <a16:creationId xmlns:a16="http://schemas.microsoft.com/office/drawing/2014/main" id="{5B171626-8F62-4277-9233-B46A87EBB25F}"/>
              </a:ext>
            </a:extLst>
          </p:cNvPr>
          <p:cNvSpPr>
            <a:spLocks/>
          </p:cNvSpPr>
          <p:nvPr userDrawn="1"/>
        </p:nvSpPr>
        <p:spPr bwMode="auto">
          <a:xfrm>
            <a:off x="5528546" y="2444207"/>
            <a:ext cx="14287" cy="15875"/>
          </a:xfrm>
          <a:custGeom>
            <a:avLst/>
            <a:gdLst>
              <a:gd name="T0" fmla="*/ 0 w 9"/>
              <a:gd name="T1" fmla="*/ 10 h 10"/>
              <a:gd name="T2" fmla="*/ 0 w 9"/>
              <a:gd name="T3" fmla="*/ 10 h 10"/>
              <a:gd name="T4" fmla="*/ 9 w 9"/>
              <a:gd name="T5" fmla="*/ 0 h 10"/>
            </a:gdLst>
            <a:ahLst/>
            <a:cxnLst>
              <a:cxn ang="0">
                <a:pos x="T0" y="T1"/>
              </a:cxn>
              <a:cxn ang="0">
                <a:pos x="T2" y="T3"/>
              </a:cxn>
              <a:cxn ang="0">
                <a:pos x="T4" y="T5"/>
              </a:cxn>
            </a:cxnLst>
            <a:rect l="0" t="0" r="r" b="b"/>
            <a:pathLst>
              <a:path w="9" h="10">
                <a:moveTo>
                  <a:pt x="0" y="10"/>
                </a:moveTo>
                <a:lnTo>
                  <a:pt x="0" y="10"/>
                </a:lnTo>
                <a:lnTo>
                  <a:pt x="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9" name="Freeform 360">
            <a:extLst>
              <a:ext uri="{FF2B5EF4-FFF2-40B4-BE49-F238E27FC236}">
                <a16:creationId xmlns:a16="http://schemas.microsoft.com/office/drawing/2014/main" id="{D09B798A-EBD4-41CD-BEBB-81E494DC9C6D}"/>
              </a:ext>
            </a:extLst>
          </p:cNvPr>
          <p:cNvSpPr>
            <a:spLocks/>
          </p:cNvSpPr>
          <p:nvPr userDrawn="1"/>
        </p:nvSpPr>
        <p:spPr bwMode="auto">
          <a:xfrm>
            <a:off x="5557120" y="2412456"/>
            <a:ext cx="15874" cy="15875"/>
          </a:xfrm>
          <a:custGeom>
            <a:avLst/>
            <a:gdLst>
              <a:gd name="T0" fmla="*/ 0 w 10"/>
              <a:gd name="T1" fmla="*/ 10 h 10"/>
              <a:gd name="T2" fmla="*/ 1 w 10"/>
              <a:gd name="T3" fmla="*/ 10 h 10"/>
              <a:gd name="T4" fmla="*/ 10 w 10"/>
              <a:gd name="T5" fmla="*/ 0 h 10"/>
            </a:gdLst>
            <a:ahLst/>
            <a:cxnLst>
              <a:cxn ang="0">
                <a:pos x="T0" y="T1"/>
              </a:cxn>
              <a:cxn ang="0">
                <a:pos x="T2" y="T3"/>
              </a:cxn>
              <a:cxn ang="0">
                <a:pos x="T4" y="T5"/>
              </a:cxn>
            </a:cxnLst>
            <a:rect l="0" t="0" r="r" b="b"/>
            <a:pathLst>
              <a:path w="10" h="10">
                <a:moveTo>
                  <a:pt x="0" y="10"/>
                </a:moveTo>
                <a:lnTo>
                  <a:pt x="1" y="10"/>
                </a:lnTo>
                <a:lnTo>
                  <a:pt x="1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0" name="Freeform 361">
            <a:extLst>
              <a:ext uri="{FF2B5EF4-FFF2-40B4-BE49-F238E27FC236}">
                <a16:creationId xmlns:a16="http://schemas.microsoft.com/office/drawing/2014/main" id="{FC4699E0-E084-4852-A4AD-2AA6539F92E0}"/>
              </a:ext>
            </a:extLst>
          </p:cNvPr>
          <p:cNvSpPr>
            <a:spLocks/>
          </p:cNvSpPr>
          <p:nvPr userDrawn="1"/>
        </p:nvSpPr>
        <p:spPr bwMode="auto">
          <a:xfrm>
            <a:off x="5587282" y="2382294"/>
            <a:ext cx="15874" cy="15875"/>
          </a:xfrm>
          <a:custGeom>
            <a:avLst/>
            <a:gdLst>
              <a:gd name="T0" fmla="*/ 0 w 10"/>
              <a:gd name="T1" fmla="*/ 10 h 10"/>
              <a:gd name="T2" fmla="*/ 0 w 10"/>
              <a:gd name="T3" fmla="*/ 10 h 10"/>
              <a:gd name="T4" fmla="*/ 10 w 10"/>
              <a:gd name="T5" fmla="*/ 0 h 10"/>
            </a:gdLst>
            <a:ahLst/>
            <a:cxnLst>
              <a:cxn ang="0">
                <a:pos x="T0" y="T1"/>
              </a:cxn>
              <a:cxn ang="0">
                <a:pos x="T2" y="T3"/>
              </a:cxn>
              <a:cxn ang="0">
                <a:pos x="T4" y="T5"/>
              </a:cxn>
            </a:cxnLst>
            <a:rect l="0" t="0" r="r" b="b"/>
            <a:pathLst>
              <a:path w="10" h="10">
                <a:moveTo>
                  <a:pt x="0" y="10"/>
                </a:moveTo>
                <a:lnTo>
                  <a:pt x="0" y="10"/>
                </a:lnTo>
                <a:lnTo>
                  <a:pt x="1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1" name="Line 362">
            <a:extLst>
              <a:ext uri="{FF2B5EF4-FFF2-40B4-BE49-F238E27FC236}">
                <a16:creationId xmlns:a16="http://schemas.microsoft.com/office/drawing/2014/main" id="{BCC82A21-12FF-4EE7-95D4-E94855BB3BCD}"/>
              </a:ext>
            </a:extLst>
          </p:cNvPr>
          <p:cNvSpPr>
            <a:spLocks noChangeShapeType="1"/>
          </p:cNvSpPr>
          <p:nvPr userDrawn="1"/>
        </p:nvSpPr>
        <p:spPr bwMode="auto">
          <a:xfrm>
            <a:off x="5617443" y="2366418"/>
            <a:ext cx="317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2" name="Freeform 363">
            <a:extLst>
              <a:ext uri="{FF2B5EF4-FFF2-40B4-BE49-F238E27FC236}">
                <a16:creationId xmlns:a16="http://schemas.microsoft.com/office/drawing/2014/main" id="{2FA461E6-F7AC-4671-B13D-B60533483B13}"/>
              </a:ext>
            </a:extLst>
          </p:cNvPr>
          <p:cNvSpPr>
            <a:spLocks/>
          </p:cNvSpPr>
          <p:nvPr userDrawn="1"/>
        </p:nvSpPr>
        <p:spPr bwMode="auto">
          <a:xfrm>
            <a:off x="5626968" y="2350543"/>
            <a:ext cx="7937" cy="7938"/>
          </a:xfrm>
          <a:custGeom>
            <a:avLst/>
            <a:gdLst>
              <a:gd name="T0" fmla="*/ 0 w 5"/>
              <a:gd name="T1" fmla="*/ 5 h 5"/>
              <a:gd name="T2" fmla="*/ 0 w 5"/>
              <a:gd name="T3" fmla="*/ 5 h 5"/>
              <a:gd name="T4" fmla="*/ 5 w 5"/>
              <a:gd name="T5" fmla="*/ 0 h 5"/>
            </a:gdLst>
            <a:ahLst/>
            <a:cxnLst>
              <a:cxn ang="0">
                <a:pos x="T0" y="T1"/>
              </a:cxn>
              <a:cxn ang="0">
                <a:pos x="T2" y="T3"/>
              </a:cxn>
              <a:cxn ang="0">
                <a:pos x="T4" y="T5"/>
              </a:cxn>
            </a:cxnLst>
            <a:rect l="0" t="0" r="r" b="b"/>
            <a:pathLst>
              <a:path w="5" h="5">
                <a:moveTo>
                  <a:pt x="0" y="5"/>
                </a:moveTo>
                <a:lnTo>
                  <a:pt x="0" y="5"/>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3" name="Freeform 364">
            <a:extLst>
              <a:ext uri="{FF2B5EF4-FFF2-40B4-BE49-F238E27FC236}">
                <a16:creationId xmlns:a16="http://schemas.microsoft.com/office/drawing/2014/main" id="{FA79AABF-9390-417D-8791-A8DB47FE427F}"/>
              </a:ext>
            </a:extLst>
          </p:cNvPr>
          <p:cNvSpPr>
            <a:spLocks/>
          </p:cNvSpPr>
          <p:nvPr userDrawn="1"/>
        </p:nvSpPr>
        <p:spPr bwMode="auto">
          <a:xfrm>
            <a:off x="5731739" y="2287043"/>
            <a:ext cx="7937" cy="4763"/>
          </a:xfrm>
          <a:custGeom>
            <a:avLst/>
            <a:gdLst>
              <a:gd name="T0" fmla="*/ 0 w 5"/>
              <a:gd name="T1" fmla="*/ 3 h 3"/>
              <a:gd name="T2" fmla="*/ 0 w 5"/>
              <a:gd name="T3" fmla="*/ 3 h 3"/>
              <a:gd name="T4" fmla="*/ 5 w 5"/>
              <a:gd name="T5" fmla="*/ 0 h 3"/>
            </a:gdLst>
            <a:ahLst/>
            <a:cxnLst>
              <a:cxn ang="0">
                <a:pos x="T0" y="T1"/>
              </a:cxn>
              <a:cxn ang="0">
                <a:pos x="T2" y="T3"/>
              </a:cxn>
              <a:cxn ang="0">
                <a:pos x="T4" y="T5"/>
              </a:cxn>
            </a:cxnLst>
            <a:rect l="0" t="0" r="r" b="b"/>
            <a:pathLst>
              <a:path w="5" h="3">
                <a:moveTo>
                  <a:pt x="0" y="3"/>
                </a:moveTo>
                <a:lnTo>
                  <a:pt x="0" y="3"/>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4" name="Line 365">
            <a:extLst>
              <a:ext uri="{FF2B5EF4-FFF2-40B4-BE49-F238E27FC236}">
                <a16:creationId xmlns:a16="http://schemas.microsoft.com/office/drawing/2014/main" id="{825A9DEA-95E1-4EFB-93C2-300AEA8BD3E7}"/>
              </a:ext>
            </a:extLst>
          </p:cNvPr>
          <p:cNvSpPr>
            <a:spLocks noChangeShapeType="1"/>
          </p:cNvSpPr>
          <p:nvPr userDrawn="1"/>
        </p:nvSpPr>
        <p:spPr bwMode="auto">
          <a:xfrm flipV="1">
            <a:off x="5758726" y="2260055"/>
            <a:ext cx="15874"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5" name="Line 366">
            <a:extLst>
              <a:ext uri="{FF2B5EF4-FFF2-40B4-BE49-F238E27FC236}">
                <a16:creationId xmlns:a16="http://schemas.microsoft.com/office/drawing/2014/main" id="{6BA961DF-D142-49F1-A3BE-6983D8F0CAD6}"/>
              </a:ext>
            </a:extLst>
          </p:cNvPr>
          <p:cNvSpPr>
            <a:spLocks noChangeShapeType="1"/>
          </p:cNvSpPr>
          <p:nvPr userDrawn="1"/>
        </p:nvSpPr>
        <p:spPr bwMode="auto">
          <a:xfrm flipV="1">
            <a:off x="5792062" y="2234655"/>
            <a:ext cx="15874"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6" name="Line 367">
            <a:extLst>
              <a:ext uri="{FF2B5EF4-FFF2-40B4-BE49-F238E27FC236}">
                <a16:creationId xmlns:a16="http://schemas.microsoft.com/office/drawing/2014/main" id="{C6BDA49C-1F01-4637-A2EA-6389A5C3393A}"/>
              </a:ext>
            </a:extLst>
          </p:cNvPr>
          <p:cNvSpPr>
            <a:spLocks noChangeShapeType="1"/>
          </p:cNvSpPr>
          <p:nvPr userDrawn="1"/>
        </p:nvSpPr>
        <p:spPr bwMode="auto">
          <a:xfrm flipV="1">
            <a:off x="5825398" y="2209254"/>
            <a:ext cx="19049"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7" name="Line 368">
            <a:extLst>
              <a:ext uri="{FF2B5EF4-FFF2-40B4-BE49-F238E27FC236}">
                <a16:creationId xmlns:a16="http://schemas.microsoft.com/office/drawing/2014/main" id="{F50604FA-E9F5-4AFF-9DE2-5F91102552DA}"/>
              </a:ext>
            </a:extLst>
          </p:cNvPr>
          <p:cNvSpPr>
            <a:spLocks noChangeShapeType="1"/>
          </p:cNvSpPr>
          <p:nvPr userDrawn="1"/>
        </p:nvSpPr>
        <p:spPr bwMode="auto">
          <a:xfrm flipV="1">
            <a:off x="5861909" y="2185442"/>
            <a:ext cx="17462"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8" name="Line 369">
            <a:extLst>
              <a:ext uri="{FF2B5EF4-FFF2-40B4-BE49-F238E27FC236}">
                <a16:creationId xmlns:a16="http://schemas.microsoft.com/office/drawing/2014/main" id="{60A78EE1-1613-4FED-985B-83C9AD3E4FBB}"/>
              </a:ext>
            </a:extLst>
          </p:cNvPr>
          <p:cNvSpPr>
            <a:spLocks noChangeShapeType="1"/>
          </p:cNvSpPr>
          <p:nvPr userDrawn="1"/>
        </p:nvSpPr>
        <p:spPr bwMode="auto">
          <a:xfrm flipV="1">
            <a:off x="5898421" y="2163216"/>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9" name="Line 370">
            <a:extLst>
              <a:ext uri="{FF2B5EF4-FFF2-40B4-BE49-F238E27FC236}">
                <a16:creationId xmlns:a16="http://schemas.microsoft.com/office/drawing/2014/main" id="{C1D22C81-364F-4ACE-8E10-6D5F8F9975FC}"/>
              </a:ext>
            </a:extLst>
          </p:cNvPr>
          <p:cNvSpPr>
            <a:spLocks noChangeShapeType="1"/>
          </p:cNvSpPr>
          <p:nvPr userDrawn="1"/>
        </p:nvSpPr>
        <p:spPr bwMode="auto">
          <a:xfrm flipV="1">
            <a:off x="5934932" y="2140991"/>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0" name="Line 371">
            <a:extLst>
              <a:ext uri="{FF2B5EF4-FFF2-40B4-BE49-F238E27FC236}">
                <a16:creationId xmlns:a16="http://schemas.microsoft.com/office/drawing/2014/main" id="{7C6D4511-5C18-4A33-B62F-49D873667A6D}"/>
              </a:ext>
            </a:extLst>
          </p:cNvPr>
          <p:cNvSpPr>
            <a:spLocks noChangeShapeType="1"/>
          </p:cNvSpPr>
          <p:nvPr userDrawn="1"/>
        </p:nvSpPr>
        <p:spPr bwMode="auto">
          <a:xfrm flipV="1">
            <a:off x="5973030" y="2121941"/>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1" name="Freeform 372">
            <a:extLst>
              <a:ext uri="{FF2B5EF4-FFF2-40B4-BE49-F238E27FC236}">
                <a16:creationId xmlns:a16="http://schemas.microsoft.com/office/drawing/2014/main" id="{29974A0C-889E-4B16-AFB0-158233C823AB}"/>
              </a:ext>
            </a:extLst>
          </p:cNvPr>
          <p:cNvSpPr>
            <a:spLocks/>
          </p:cNvSpPr>
          <p:nvPr userDrawn="1"/>
        </p:nvSpPr>
        <p:spPr bwMode="auto">
          <a:xfrm>
            <a:off x="6011129" y="2101303"/>
            <a:ext cx="19049" cy="9525"/>
          </a:xfrm>
          <a:custGeom>
            <a:avLst/>
            <a:gdLst>
              <a:gd name="T0" fmla="*/ 0 w 12"/>
              <a:gd name="T1" fmla="*/ 6 h 6"/>
              <a:gd name="T2" fmla="*/ 11 w 12"/>
              <a:gd name="T3" fmla="*/ 1 h 6"/>
              <a:gd name="T4" fmla="*/ 12 w 12"/>
              <a:gd name="T5" fmla="*/ 0 h 6"/>
            </a:gdLst>
            <a:ahLst/>
            <a:cxnLst>
              <a:cxn ang="0">
                <a:pos x="T0" y="T1"/>
              </a:cxn>
              <a:cxn ang="0">
                <a:pos x="T2" y="T3"/>
              </a:cxn>
              <a:cxn ang="0">
                <a:pos x="T4" y="T5"/>
              </a:cxn>
            </a:cxnLst>
            <a:rect l="0" t="0" r="r" b="b"/>
            <a:pathLst>
              <a:path w="12" h="6">
                <a:moveTo>
                  <a:pt x="0" y="6"/>
                </a:moveTo>
                <a:lnTo>
                  <a:pt x="11" y="1"/>
                </a:lnTo>
                <a:lnTo>
                  <a:pt x="1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2" name="Freeform 373">
            <a:extLst>
              <a:ext uri="{FF2B5EF4-FFF2-40B4-BE49-F238E27FC236}">
                <a16:creationId xmlns:a16="http://schemas.microsoft.com/office/drawing/2014/main" id="{5EDB011A-D2A9-40BA-85DA-E4CF214AEB28}"/>
              </a:ext>
            </a:extLst>
          </p:cNvPr>
          <p:cNvSpPr>
            <a:spLocks/>
          </p:cNvSpPr>
          <p:nvPr userDrawn="1"/>
        </p:nvSpPr>
        <p:spPr bwMode="auto">
          <a:xfrm>
            <a:off x="6050815" y="2083840"/>
            <a:ext cx="19049" cy="9525"/>
          </a:xfrm>
          <a:custGeom>
            <a:avLst/>
            <a:gdLst>
              <a:gd name="T0" fmla="*/ 0 w 12"/>
              <a:gd name="T1" fmla="*/ 6 h 6"/>
              <a:gd name="T2" fmla="*/ 10 w 12"/>
              <a:gd name="T3" fmla="*/ 1 h 6"/>
              <a:gd name="T4" fmla="*/ 12 w 12"/>
              <a:gd name="T5" fmla="*/ 0 h 6"/>
            </a:gdLst>
            <a:ahLst/>
            <a:cxnLst>
              <a:cxn ang="0">
                <a:pos x="T0" y="T1"/>
              </a:cxn>
              <a:cxn ang="0">
                <a:pos x="T2" y="T3"/>
              </a:cxn>
              <a:cxn ang="0">
                <a:pos x="T4" y="T5"/>
              </a:cxn>
            </a:cxnLst>
            <a:rect l="0" t="0" r="r" b="b"/>
            <a:pathLst>
              <a:path w="12" h="6">
                <a:moveTo>
                  <a:pt x="0" y="6"/>
                </a:moveTo>
                <a:lnTo>
                  <a:pt x="10" y="1"/>
                </a:lnTo>
                <a:lnTo>
                  <a:pt x="1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3" name="Freeform 374">
            <a:extLst>
              <a:ext uri="{FF2B5EF4-FFF2-40B4-BE49-F238E27FC236}">
                <a16:creationId xmlns:a16="http://schemas.microsoft.com/office/drawing/2014/main" id="{340FB7EA-7059-4306-B49B-A3C422AE3CF1}"/>
              </a:ext>
            </a:extLst>
          </p:cNvPr>
          <p:cNvSpPr>
            <a:spLocks/>
          </p:cNvSpPr>
          <p:nvPr userDrawn="1"/>
        </p:nvSpPr>
        <p:spPr bwMode="auto">
          <a:xfrm>
            <a:off x="6088914" y="2067965"/>
            <a:ext cx="20637" cy="6350"/>
          </a:xfrm>
          <a:custGeom>
            <a:avLst/>
            <a:gdLst>
              <a:gd name="T0" fmla="*/ 0 w 13"/>
              <a:gd name="T1" fmla="*/ 4 h 4"/>
              <a:gd name="T2" fmla="*/ 8 w 13"/>
              <a:gd name="T3" fmla="*/ 1 h 4"/>
              <a:gd name="T4" fmla="*/ 13 w 13"/>
              <a:gd name="T5" fmla="*/ 0 h 4"/>
            </a:gdLst>
            <a:ahLst/>
            <a:cxnLst>
              <a:cxn ang="0">
                <a:pos x="T0" y="T1"/>
              </a:cxn>
              <a:cxn ang="0">
                <a:pos x="T2" y="T3"/>
              </a:cxn>
              <a:cxn ang="0">
                <a:pos x="T4" y="T5"/>
              </a:cxn>
            </a:cxnLst>
            <a:rect l="0" t="0" r="r" b="b"/>
            <a:pathLst>
              <a:path w="13" h="4">
                <a:moveTo>
                  <a:pt x="0" y="4"/>
                </a:moveTo>
                <a:lnTo>
                  <a:pt x="8" y="1"/>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4" name="Freeform 375">
            <a:extLst>
              <a:ext uri="{FF2B5EF4-FFF2-40B4-BE49-F238E27FC236}">
                <a16:creationId xmlns:a16="http://schemas.microsoft.com/office/drawing/2014/main" id="{A2306892-C388-480C-9F7D-9EF62B6193CD}"/>
              </a:ext>
            </a:extLst>
          </p:cNvPr>
          <p:cNvSpPr>
            <a:spLocks/>
          </p:cNvSpPr>
          <p:nvPr userDrawn="1"/>
        </p:nvSpPr>
        <p:spPr bwMode="auto">
          <a:xfrm>
            <a:off x="6128600" y="2052090"/>
            <a:ext cx="20637" cy="6350"/>
          </a:xfrm>
          <a:custGeom>
            <a:avLst/>
            <a:gdLst>
              <a:gd name="T0" fmla="*/ 0 w 13"/>
              <a:gd name="T1" fmla="*/ 4 h 4"/>
              <a:gd name="T2" fmla="*/ 7 w 13"/>
              <a:gd name="T3" fmla="*/ 2 h 4"/>
              <a:gd name="T4" fmla="*/ 13 w 13"/>
              <a:gd name="T5" fmla="*/ 0 h 4"/>
            </a:gdLst>
            <a:ahLst/>
            <a:cxnLst>
              <a:cxn ang="0">
                <a:pos x="T0" y="T1"/>
              </a:cxn>
              <a:cxn ang="0">
                <a:pos x="T2" y="T3"/>
              </a:cxn>
              <a:cxn ang="0">
                <a:pos x="T4" y="T5"/>
              </a:cxn>
            </a:cxnLst>
            <a:rect l="0" t="0" r="r" b="b"/>
            <a:pathLst>
              <a:path w="13" h="4">
                <a:moveTo>
                  <a:pt x="0" y="4"/>
                </a:moveTo>
                <a:lnTo>
                  <a:pt x="7" y="2"/>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5" name="Freeform 376">
            <a:extLst>
              <a:ext uri="{FF2B5EF4-FFF2-40B4-BE49-F238E27FC236}">
                <a16:creationId xmlns:a16="http://schemas.microsoft.com/office/drawing/2014/main" id="{5EB04445-26A8-45B6-8312-AEFAD226210E}"/>
              </a:ext>
            </a:extLst>
          </p:cNvPr>
          <p:cNvSpPr>
            <a:spLocks/>
          </p:cNvSpPr>
          <p:nvPr userDrawn="1"/>
        </p:nvSpPr>
        <p:spPr bwMode="auto">
          <a:xfrm>
            <a:off x="6168286" y="2037803"/>
            <a:ext cx="22224" cy="6350"/>
          </a:xfrm>
          <a:custGeom>
            <a:avLst/>
            <a:gdLst>
              <a:gd name="T0" fmla="*/ 0 w 14"/>
              <a:gd name="T1" fmla="*/ 4 h 4"/>
              <a:gd name="T2" fmla="*/ 7 w 14"/>
              <a:gd name="T3" fmla="*/ 2 h 4"/>
              <a:gd name="T4" fmla="*/ 14 w 14"/>
              <a:gd name="T5" fmla="*/ 0 h 4"/>
            </a:gdLst>
            <a:ahLst/>
            <a:cxnLst>
              <a:cxn ang="0">
                <a:pos x="T0" y="T1"/>
              </a:cxn>
              <a:cxn ang="0">
                <a:pos x="T2" y="T3"/>
              </a:cxn>
              <a:cxn ang="0">
                <a:pos x="T4" y="T5"/>
              </a:cxn>
            </a:cxnLst>
            <a:rect l="0" t="0" r="r" b="b"/>
            <a:pathLst>
              <a:path w="14" h="4">
                <a:moveTo>
                  <a:pt x="0" y="4"/>
                </a:moveTo>
                <a:lnTo>
                  <a:pt x="7" y="2"/>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6" name="Freeform 377">
            <a:extLst>
              <a:ext uri="{FF2B5EF4-FFF2-40B4-BE49-F238E27FC236}">
                <a16:creationId xmlns:a16="http://schemas.microsoft.com/office/drawing/2014/main" id="{3B5DAD43-90B9-4D89-AACF-92AA55CB9435}"/>
              </a:ext>
            </a:extLst>
          </p:cNvPr>
          <p:cNvSpPr>
            <a:spLocks/>
          </p:cNvSpPr>
          <p:nvPr userDrawn="1"/>
        </p:nvSpPr>
        <p:spPr bwMode="auto">
          <a:xfrm>
            <a:off x="6209559" y="2023515"/>
            <a:ext cx="22224" cy="6350"/>
          </a:xfrm>
          <a:custGeom>
            <a:avLst/>
            <a:gdLst>
              <a:gd name="T0" fmla="*/ 0 w 14"/>
              <a:gd name="T1" fmla="*/ 4 h 4"/>
              <a:gd name="T2" fmla="*/ 5 w 14"/>
              <a:gd name="T3" fmla="*/ 2 h 4"/>
              <a:gd name="T4" fmla="*/ 14 w 14"/>
              <a:gd name="T5" fmla="*/ 0 h 4"/>
            </a:gdLst>
            <a:ahLst/>
            <a:cxnLst>
              <a:cxn ang="0">
                <a:pos x="T0" y="T1"/>
              </a:cxn>
              <a:cxn ang="0">
                <a:pos x="T2" y="T3"/>
              </a:cxn>
              <a:cxn ang="0">
                <a:pos x="T4" y="T5"/>
              </a:cxn>
            </a:cxnLst>
            <a:rect l="0" t="0" r="r" b="b"/>
            <a:pathLst>
              <a:path w="14" h="4">
                <a:moveTo>
                  <a:pt x="0" y="4"/>
                </a:moveTo>
                <a:lnTo>
                  <a:pt x="5" y="2"/>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7" name="Freeform 378">
            <a:extLst>
              <a:ext uri="{FF2B5EF4-FFF2-40B4-BE49-F238E27FC236}">
                <a16:creationId xmlns:a16="http://schemas.microsoft.com/office/drawing/2014/main" id="{6907045A-C29B-40D5-8EE5-C25B51DAD09B}"/>
              </a:ext>
            </a:extLst>
          </p:cNvPr>
          <p:cNvSpPr>
            <a:spLocks/>
          </p:cNvSpPr>
          <p:nvPr userDrawn="1"/>
        </p:nvSpPr>
        <p:spPr bwMode="auto">
          <a:xfrm>
            <a:off x="6250833" y="2010815"/>
            <a:ext cx="22224" cy="6350"/>
          </a:xfrm>
          <a:custGeom>
            <a:avLst/>
            <a:gdLst>
              <a:gd name="T0" fmla="*/ 0 w 14"/>
              <a:gd name="T1" fmla="*/ 4 h 4"/>
              <a:gd name="T2" fmla="*/ 3 w 14"/>
              <a:gd name="T3" fmla="*/ 3 h 4"/>
              <a:gd name="T4" fmla="*/ 14 w 14"/>
              <a:gd name="T5" fmla="*/ 0 h 4"/>
            </a:gdLst>
            <a:ahLst/>
            <a:cxnLst>
              <a:cxn ang="0">
                <a:pos x="T0" y="T1"/>
              </a:cxn>
              <a:cxn ang="0">
                <a:pos x="T2" y="T3"/>
              </a:cxn>
              <a:cxn ang="0">
                <a:pos x="T4" y="T5"/>
              </a:cxn>
            </a:cxnLst>
            <a:rect l="0" t="0" r="r" b="b"/>
            <a:pathLst>
              <a:path w="14" h="4">
                <a:moveTo>
                  <a:pt x="0" y="4"/>
                </a:moveTo>
                <a:lnTo>
                  <a:pt x="3" y="3"/>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8" name="Freeform 379">
            <a:extLst>
              <a:ext uri="{FF2B5EF4-FFF2-40B4-BE49-F238E27FC236}">
                <a16:creationId xmlns:a16="http://schemas.microsoft.com/office/drawing/2014/main" id="{AA20C32C-1A2E-4139-B362-E9216E289AB2}"/>
              </a:ext>
            </a:extLst>
          </p:cNvPr>
          <p:cNvSpPr>
            <a:spLocks/>
          </p:cNvSpPr>
          <p:nvPr userDrawn="1"/>
        </p:nvSpPr>
        <p:spPr bwMode="auto">
          <a:xfrm>
            <a:off x="6292106" y="1999702"/>
            <a:ext cx="20637" cy="4763"/>
          </a:xfrm>
          <a:custGeom>
            <a:avLst/>
            <a:gdLst>
              <a:gd name="T0" fmla="*/ 0 w 13"/>
              <a:gd name="T1" fmla="*/ 3 h 3"/>
              <a:gd name="T2" fmla="*/ 2 w 13"/>
              <a:gd name="T3" fmla="*/ 3 h 3"/>
              <a:gd name="T4" fmla="*/ 13 w 13"/>
              <a:gd name="T5" fmla="*/ 0 h 3"/>
            </a:gdLst>
            <a:ahLst/>
            <a:cxnLst>
              <a:cxn ang="0">
                <a:pos x="T0" y="T1"/>
              </a:cxn>
              <a:cxn ang="0">
                <a:pos x="T2" y="T3"/>
              </a:cxn>
              <a:cxn ang="0">
                <a:pos x="T4" y="T5"/>
              </a:cxn>
            </a:cxnLst>
            <a:rect l="0" t="0" r="r" b="b"/>
            <a:pathLst>
              <a:path w="13" h="3">
                <a:moveTo>
                  <a:pt x="0" y="3"/>
                </a:moveTo>
                <a:lnTo>
                  <a:pt x="2" y="3"/>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9" name="Line 380">
            <a:extLst>
              <a:ext uri="{FF2B5EF4-FFF2-40B4-BE49-F238E27FC236}">
                <a16:creationId xmlns:a16="http://schemas.microsoft.com/office/drawing/2014/main" id="{A95EF600-1F9A-4CFD-9E5A-CD213A13D248}"/>
              </a:ext>
            </a:extLst>
          </p:cNvPr>
          <p:cNvSpPr>
            <a:spLocks noChangeShapeType="1"/>
          </p:cNvSpPr>
          <p:nvPr userDrawn="1"/>
        </p:nvSpPr>
        <p:spPr bwMode="auto">
          <a:xfrm>
            <a:off x="6333380" y="1994940"/>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0" name="Freeform 381">
            <a:extLst>
              <a:ext uri="{FF2B5EF4-FFF2-40B4-BE49-F238E27FC236}">
                <a16:creationId xmlns:a16="http://schemas.microsoft.com/office/drawing/2014/main" id="{2C51D046-B9B3-42F3-AA84-126D147147B9}"/>
              </a:ext>
            </a:extLst>
          </p:cNvPr>
          <p:cNvSpPr>
            <a:spLocks/>
          </p:cNvSpPr>
          <p:nvPr userDrawn="1"/>
        </p:nvSpPr>
        <p:spPr bwMode="auto">
          <a:xfrm>
            <a:off x="6346080" y="1988589"/>
            <a:ext cx="11112" cy="3175"/>
          </a:xfrm>
          <a:custGeom>
            <a:avLst/>
            <a:gdLst>
              <a:gd name="T0" fmla="*/ 0 w 7"/>
              <a:gd name="T1" fmla="*/ 2 h 2"/>
              <a:gd name="T2" fmla="*/ 0 w 7"/>
              <a:gd name="T3" fmla="*/ 2 h 2"/>
              <a:gd name="T4" fmla="*/ 7 w 7"/>
              <a:gd name="T5" fmla="*/ 0 h 2"/>
            </a:gdLst>
            <a:ahLst/>
            <a:cxnLst>
              <a:cxn ang="0">
                <a:pos x="T0" y="T1"/>
              </a:cxn>
              <a:cxn ang="0">
                <a:pos x="T2" y="T3"/>
              </a:cxn>
              <a:cxn ang="0">
                <a:pos x="T4" y="T5"/>
              </a:cxn>
            </a:cxnLst>
            <a:rect l="0" t="0" r="r" b="b"/>
            <a:pathLst>
              <a:path w="7" h="2">
                <a:moveTo>
                  <a:pt x="0" y="2"/>
                </a:moveTo>
                <a:lnTo>
                  <a:pt x="0" y="2"/>
                </a:lnTo>
                <a:lnTo>
                  <a:pt x="7"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1" name="Line 382">
            <a:extLst>
              <a:ext uri="{FF2B5EF4-FFF2-40B4-BE49-F238E27FC236}">
                <a16:creationId xmlns:a16="http://schemas.microsoft.com/office/drawing/2014/main" id="{EAC56BB2-E295-4EB8-AFF4-7183B15066CC}"/>
              </a:ext>
            </a:extLst>
          </p:cNvPr>
          <p:cNvSpPr>
            <a:spLocks noChangeShapeType="1"/>
          </p:cNvSpPr>
          <p:nvPr userDrawn="1"/>
        </p:nvSpPr>
        <p:spPr bwMode="auto">
          <a:xfrm>
            <a:off x="5352340" y="2745835"/>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2" name="Freeform 383">
            <a:extLst>
              <a:ext uri="{FF2B5EF4-FFF2-40B4-BE49-F238E27FC236}">
                <a16:creationId xmlns:a16="http://schemas.microsoft.com/office/drawing/2014/main" id="{E06B1F9F-345D-40C5-9B5E-45FA275DF922}"/>
              </a:ext>
            </a:extLst>
          </p:cNvPr>
          <p:cNvSpPr>
            <a:spLocks/>
          </p:cNvSpPr>
          <p:nvPr userDrawn="1"/>
        </p:nvSpPr>
        <p:spPr bwMode="auto">
          <a:xfrm>
            <a:off x="5153910" y="3528481"/>
            <a:ext cx="0" cy="11113"/>
          </a:xfrm>
          <a:custGeom>
            <a:avLst/>
            <a:gdLst>
              <a:gd name="T0" fmla="*/ 7 h 7"/>
              <a:gd name="T1" fmla="*/ 7 h 7"/>
              <a:gd name="T2" fmla="*/ 0 h 7"/>
            </a:gdLst>
            <a:ahLst/>
            <a:cxnLst>
              <a:cxn ang="0">
                <a:pos x="0" y="T0"/>
              </a:cxn>
              <a:cxn ang="0">
                <a:pos x="0" y="T1"/>
              </a:cxn>
              <a:cxn ang="0">
                <a:pos x="0" y="T2"/>
              </a:cxn>
            </a:cxnLst>
            <a:rect l="0" t="0" r="r" b="b"/>
            <a:pathLst>
              <a:path h="7">
                <a:moveTo>
                  <a:pt x="0" y="7"/>
                </a:moveTo>
                <a:lnTo>
                  <a:pt x="0" y="7"/>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3" name="Line 384">
            <a:extLst>
              <a:ext uri="{FF2B5EF4-FFF2-40B4-BE49-F238E27FC236}">
                <a16:creationId xmlns:a16="http://schemas.microsoft.com/office/drawing/2014/main" id="{1FF0E44F-A898-4507-993B-743465D02D9A}"/>
              </a:ext>
            </a:extLst>
          </p:cNvPr>
          <p:cNvSpPr>
            <a:spLocks noChangeShapeType="1"/>
          </p:cNvSpPr>
          <p:nvPr userDrawn="1"/>
        </p:nvSpPr>
        <p:spPr bwMode="auto">
          <a:xfrm flipV="1">
            <a:off x="5152322" y="3498318"/>
            <a:ext cx="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4" name="Freeform 385">
            <a:extLst>
              <a:ext uri="{FF2B5EF4-FFF2-40B4-BE49-F238E27FC236}">
                <a16:creationId xmlns:a16="http://schemas.microsoft.com/office/drawing/2014/main" id="{5E76E0C7-B1EF-4498-B95A-1F99A22F09F7}"/>
              </a:ext>
            </a:extLst>
          </p:cNvPr>
          <p:cNvSpPr>
            <a:spLocks/>
          </p:cNvSpPr>
          <p:nvPr userDrawn="1"/>
        </p:nvSpPr>
        <p:spPr bwMode="auto">
          <a:xfrm>
            <a:off x="5152322" y="3471330"/>
            <a:ext cx="1587" cy="11113"/>
          </a:xfrm>
          <a:custGeom>
            <a:avLst/>
            <a:gdLst>
              <a:gd name="T0" fmla="*/ 0 w 1"/>
              <a:gd name="T1" fmla="*/ 7 h 7"/>
              <a:gd name="T2" fmla="*/ 0 w 1"/>
              <a:gd name="T3" fmla="*/ 7 h 7"/>
              <a:gd name="T4" fmla="*/ 1 w 1"/>
              <a:gd name="T5" fmla="*/ 0 h 7"/>
            </a:gdLst>
            <a:ahLst/>
            <a:cxnLst>
              <a:cxn ang="0">
                <a:pos x="T0" y="T1"/>
              </a:cxn>
              <a:cxn ang="0">
                <a:pos x="T2" y="T3"/>
              </a:cxn>
              <a:cxn ang="0">
                <a:pos x="T4" y="T5"/>
              </a:cxn>
            </a:cxnLst>
            <a:rect l="0" t="0" r="r" b="b"/>
            <a:pathLst>
              <a:path w="1" h="7">
                <a:moveTo>
                  <a:pt x="0" y="7"/>
                </a:moveTo>
                <a:lnTo>
                  <a:pt x="0" y="7"/>
                </a:lnTo>
                <a:lnTo>
                  <a:pt x="1"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5" name="Freeform 386">
            <a:extLst>
              <a:ext uri="{FF2B5EF4-FFF2-40B4-BE49-F238E27FC236}">
                <a16:creationId xmlns:a16="http://schemas.microsoft.com/office/drawing/2014/main" id="{2B5833BA-5B8F-48E0-9C25-D336E6C7C4AF}"/>
              </a:ext>
            </a:extLst>
          </p:cNvPr>
          <p:cNvSpPr>
            <a:spLocks/>
          </p:cNvSpPr>
          <p:nvPr userDrawn="1"/>
        </p:nvSpPr>
        <p:spPr bwMode="auto">
          <a:xfrm>
            <a:off x="7219173" y="2031452"/>
            <a:ext cx="7937" cy="4763"/>
          </a:xfrm>
          <a:custGeom>
            <a:avLst/>
            <a:gdLst>
              <a:gd name="T0" fmla="*/ 0 w 5"/>
              <a:gd name="T1" fmla="*/ 0 h 3"/>
              <a:gd name="T2" fmla="*/ 0 w 5"/>
              <a:gd name="T3" fmla="*/ 0 h 3"/>
              <a:gd name="T4" fmla="*/ 5 w 5"/>
              <a:gd name="T5" fmla="*/ 3 h 3"/>
            </a:gdLst>
            <a:ahLst/>
            <a:cxnLst>
              <a:cxn ang="0">
                <a:pos x="T0" y="T1"/>
              </a:cxn>
              <a:cxn ang="0">
                <a:pos x="T2" y="T3"/>
              </a:cxn>
              <a:cxn ang="0">
                <a:pos x="T4" y="T5"/>
              </a:cxn>
            </a:cxnLst>
            <a:rect l="0" t="0" r="r" b="b"/>
            <a:pathLst>
              <a:path w="5" h="3">
                <a:moveTo>
                  <a:pt x="0" y="0"/>
                </a:moveTo>
                <a:lnTo>
                  <a:pt x="0" y="0"/>
                </a:lnTo>
                <a:lnTo>
                  <a:pt x="5" y="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6" name="Line 387">
            <a:extLst>
              <a:ext uri="{FF2B5EF4-FFF2-40B4-BE49-F238E27FC236}">
                <a16:creationId xmlns:a16="http://schemas.microsoft.com/office/drawing/2014/main" id="{44007899-BBCB-454E-BF71-4184CE00DD8E}"/>
              </a:ext>
            </a:extLst>
          </p:cNvPr>
          <p:cNvSpPr>
            <a:spLocks noChangeShapeType="1"/>
          </p:cNvSpPr>
          <p:nvPr userDrawn="1"/>
        </p:nvSpPr>
        <p:spPr bwMode="auto">
          <a:xfrm>
            <a:off x="7249335" y="2040978"/>
            <a:ext cx="19049"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7" name="Freeform 388">
            <a:extLst>
              <a:ext uri="{FF2B5EF4-FFF2-40B4-BE49-F238E27FC236}">
                <a16:creationId xmlns:a16="http://schemas.microsoft.com/office/drawing/2014/main" id="{C807EE99-DFEB-44BB-8CFA-C67C009916F9}"/>
              </a:ext>
            </a:extLst>
          </p:cNvPr>
          <p:cNvSpPr>
            <a:spLocks/>
          </p:cNvSpPr>
          <p:nvPr userDrawn="1"/>
        </p:nvSpPr>
        <p:spPr bwMode="auto">
          <a:xfrm>
            <a:off x="7289021" y="2055265"/>
            <a:ext cx="20637" cy="7938"/>
          </a:xfrm>
          <a:custGeom>
            <a:avLst/>
            <a:gdLst>
              <a:gd name="T0" fmla="*/ 0 w 13"/>
              <a:gd name="T1" fmla="*/ 0 h 5"/>
              <a:gd name="T2" fmla="*/ 10 w 13"/>
              <a:gd name="T3" fmla="*/ 3 h 5"/>
              <a:gd name="T4" fmla="*/ 13 w 13"/>
              <a:gd name="T5" fmla="*/ 5 h 5"/>
            </a:gdLst>
            <a:ahLst/>
            <a:cxnLst>
              <a:cxn ang="0">
                <a:pos x="T0" y="T1"/>
              </a:cxn>
              <a:cxn ang="0">
                <a:pos x="T2" y="T3"/>
              </a:cxn>
              <a:cxn ang="0">
                <a:pos x="T4" y="T5"/>
              </a:cxn>
            </a:cxnLst>
            <a:rect l="0" t="0" r="r" b="b"/>
            <a:pathLst>
              <a:path w="13" h="5">
                <a:moveTo>
                  <a:pt x="0" y="0"/>
                </a:moveTo>
                <a:lnTo>
                  <a:pt x="10" y="3"/>
                </a:lnTo>
                <a:lnTo>
                  <a:pt x="13" y="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8" name="Line 389">
            <a:extLst>
              <a:ext uri="{FF2B5EF4-FFF2-40B4-BE49-F238E27FC236}">
                <a16:creationId xmlns:a16="http://schemas.microsoft.com/office/drawing/2014/main" id="{61CE9848-3D93-4F0D-9A24-DB5E29D9D21B}"/>
              </a:ext>
            </a:extLst>
          </p:cNvPr>
          <p:cNvSpPr>
            <a:spLocks noChangeShapeType="1"/>
          </p:cNvSpPr>
          <p:nvPr userDrawn="1"/>
        </p:nvSpPr>
        <p:spPr bwMode="auto">
          <a:xfrm>
            <a:off x="7330294" y="2069553"/>
            <a:ext cx="19049" cy="95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9" name="Line 390">
            <a:extLst>
              <a:ext uri="{FF2B5EF4-FFF2-40B4-BE49-F238E27FC236}">
                <a16:creationId xmlns:a16="http://schemas.microsoft.com/office/drawing/2014/main" id="{15466D5F-3B6C-45C5-8B44-0C4DDC570C2C}"/>
              </a:ext>
            </a:extLst>
          </p:cNvPr>
          <p:cNvSpPr>
            <a:spLocks noChangeShapeType="1"/>
          </p:cNvSpPr>
          <p:nvPr userDrawn="1"/>
        </p:nvSpPr>
        <p:spPr bwMode="auto">
          <a:xfrm>
            <a:off x="7368393" y="2085428"/>
            <a:ext cx="20637" cy="95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0" name="Freeform 391">
            <a:extLst>
              <a:ext uri="{FF2B5EF4-FFF2-40B4-BE49-F238E27FC236}">
                <a16:creationId xmlns:a16="http://schemas.microsoft.com/office/drawing/2014/main" id="{DBA493B5-3A1A-4D1D-A382-4612DC994F25}"/>
              </a:ext>
            </a:extLst>
          </p:cNvPr>
          <p:cNvSpPr>
            <a:spLocks/>
          </p:cNvSpPr>
          <p:nvPr userDrawn="1"/>
        </p:nvSpPr>
        <p:spPr bwMode="auto">
          <a:xfrm>
            <a:off x="7408079" y="2102891"/>
            <a:ext cx="20637" cy="9525"/>
          </a:xfrm>
          <a:custGeom>
            <a:avLst/>
            <a:gdLst>
              <a:gd name="T0" fmla="*/ 0 w 13"/>
              <a:gd name="T1" fmla="*/ 0 h 6"/>
              <a:gd name="T2" fmla="*/ 4 w 13"/>
              <a:gd name="T3" fmla="*/ 2 h 6"/>
              <a:gd name="T4" fmla="*/ 13 w 13"/>
              <a:gd name="T5" fmla="*/ 6 h 6"/>
            </a:gdLst>
            <a:ahLst/>
            <a:cxnLst>
              <a:cxn ang="0">
                <a:pos x="T0" y="T1"/>
              </a:cxn>
              <a:cxn ang="0">
                <a:pos x="T2" y="T3"/>
              </a:cxn>
              <a:cxn ang="0">
                <a:pos x="T4" y="T5"/>
              </a:cxn>
            </a:cxnLst>
            <a:rect l="0" t="0" r="r" b="b"/>
            <a:pathLst>
              <a:path w="13" h="6">
                <a:moveTo>
                  <a:pt x="0" y="0"/>
                </a:moveTo>
                <a:lnTo>
                  <a:pt x="4" y="2"/>
                </a:lnTo>
                <a:lnTo>
                  <a:pt x="13" y="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1" name="Freeform 392">
            <a:extLst>
              <a:ext uri="{FF2B5EF4-FFF2-40B4-BE49-F238E27FC236}">
                <a16:creationId xmlns:a16="http://schemas.microsoft.com/office/drawing/2014/main" id="{5F31C11B-28BE-49AE-8F3B-40C3D2C9F276}"/>
              </a:ext>
            </a:extLst>
          </p:cNvPr>
          <p:cNvSpPr>
            <a:spLocks/>
          </p:cNvSpPr>
          <p:nvPr userDrawn="1"/>
        </p:nvSpPr>
        <p:spPr bwMode="auto">
          <a:xfrm>
            <a:off x="7447765" y="2121941"/>
            <a:ext cx="19049" cy="11113"/>
          </a:xfrm>
          <a:custGeom>
            <a:avLst/>
            <a:gdLst>
              <a:gd name="T0" fmla="*/ 0 w 12"/>
              <a:gd name="T1" fmla="*/ 0 h 7"/>
              <a:gd name="T2" fmla="*/ 11 w 12"/>
              <a:gd name="T3" fmla="*/ 5 h 7"/>
              <a:gd name="T4" fmla="*/ 12 w 12"/>
              <a:gd name="T5" fmla="*/ 7 h 7"/>
            </a:gdLst>
            <a:ahLst/>
            <a:cxnLst>
              <a:cxn ang="0">
                <a:pos x="T0" y="T1"/>
              </a:cxn>
              <a:cxn ang="0">
                <a:pos x="T2" y="T3"/>
              </a:cxn>
              <a:cxn ang="0">
                <a:pos x="T4" y="T5"/>
              </a:cxn>
            </a:cxnLst>
            <a:rect l="0" t="0" r="r" b="b"/>
            <a:pathLst>
              <a:path w="12" h="7">
                <a:moveTo>
                  <a:pt x="0" y="0"/>
                </a:moveTo>
                <a:lnTo>
                  <a:pt x="11" y="5"/>
                </a:lnTo>
                <a:lnTo>
                  <a:pt x="12"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2" name="Line 393">
            <a:extLst>
              <a:ext uri="{FF2B5EF4-FFF2-40B4-BE49-F238E27FC236}">
                <a16:creationId xmlns:a16="http://schemas.microsoft.com/office/drawing/2014/main" id="{E09106DE-030C-4AE7-81C7-F4A26562CB23}"/>
              </a:ext>
            </a:extLst>
          </p:cNvPr>
          <p:cNvSpPr>
            <a:spLocks noChangeShapeType="1"/>
          </p:cNvSpPr>
          <p:nvPr userDrawn="1"/>
        </p:nvSpPr>
        <p:spPr bwMode="auto">
          <a:xfrm>
            <a:off x="7485864" y="2140991"/>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3" name="Line 394">
            <a:extLst>
              <a:ext uri="{FF2B5EF4-FFF2-40B4-BE49-F238E27FC236}">
                <a16:creationId xmlns:a16="http://schemas.microsoft.com/office/drawing/2014/main" id="{D020722F-E607-4529-9750-40AF0E53A613}"/>
              </a:ext>
            </a:extLst>
          </p:cNvPr>
          <p:cNvSpPr>
            <a:spLocks noChangeShapeType="1"/>
          </p:cNvSpPr>
          <p:nvPr userDrawn="1"/>
        </p:nvSpPr>
        <p:spPr bwMode="auto">
          <a:xfrm>
            <a:off x="7522375" y="2163216"/>
            <a:ext cx="20637"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4" name="Freeform 395">
            <a:extLst>
              <a:ext uri="{FF2B5EF4-FFF2-40B4-BE49-F238E27FC236}">
                <a16:creationId xmlns:a16="http://schemas.microsoft.com/office/drawing/2014/main" id="{F12FA456-52C0-425C-8D7C-824245191E5D}"/>
              </a:ext>
            </a:extLst>
          </p:cNvPr>
          <p:cNvSpPr>
            <a:spLocks/>
          </p:cNvSpPr>
          <p:nvPr userDrawn="1"/>
        </p:nvSpPr>
        <p:spPr bwMode="auto">
          <a:xfrm>
            <a:off x="7560474" y="2183854"/>
            <a:ext cx="17462" cy="11113"/>
          </a:xfrm>
          <a:custGeom>
            <a:avLst/>
            <a:gdLst>
              <a:gd name="T0" fmla="*/ 0 w 11"/>
              <a:gd name="T1" fmla="*/ 0 h 7"/>
              <a:gd name="T2" fmla="*/ 5 w 11"/>
              <a:gd name="T3" fmla="*/ 3 h 7"/>
              <a:gd name="T4" fmla="*/ 11 w 11"/>
              <a:gd name="T5" fmla="*/ 7 h 7"/>
            </a:gdLst>
            <a:ahLst/>
            <a:cxnLst>
              <a:cxn ang="0">
                <a:pos x="T0" y="T1"/>
              </a:cxn>
              <a:cxn ang="0">
                <a:pos x="T2" y="T3"/>
              </a:cxn>
              <a:cxn ang="0">
                <a:pos x="T4" y="T5"/>
              </a:cxn>
            </a:cxnLst>
            <a:rect l="0" t="0" r="r" b="b"/>
            <a:pathLst>
              <a:path w="11" h="7">
                <a:moveTo>
                  <a:pt x="0" y="0"/>
                </a:moveTo>
                <a:lnTo>
                  <a:pt x="5" y="3"/>
                </a:lnTo>
                <a:lnTo>
                  <a:pt x="11"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5" name="Line 396">
            <a:extLst>
              <a:ext uri="{FF2B5EF4-FFF2-40B4-BE49-F238E27FC236}">
                <a16:creationId xmlns:a16="http://schemas.microsoft.com/office/drawing/2014/main" id="{B68EEC95-9B05-4F79-8C31-687FF49503ED}"/>
              </a:ext>
            </a:extLst>
          </p:cNvPr>
          <p:cNvSpPr>
            <a:spLocks noChangeShapeType="1"/>
          </p:cNvSpPr>
          <p:nvPr userDrawn="1"/>
        </p:nvSpPr>
        <p:spPr bwMode="auto">
          <a:xfrm>
            <a:off x="7596985" y="2206079"/>
            <a:ext cx="17462"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6" name="Line 397">
            <a:extLst>
              <a:ext uri="{FF2B5EF4-FFF2-40B4-BE49-F238E27FC236}">
                <a16:creationId xmlns:a16="http://schemas.microsoft.com/office/drawing/2014/main" id="{9237FA4D-1A97-40BF-93BB-F8B53C058F47}"/>
              </a:ext>
            </a:extLst>
          </p:cNvPr>
          <p:cNvSpPr>
            <a:spLocks noChangeShapeType="1"/>
          </p:cNvSpPr>
          <p:nvPr userDrawn="1"/>
        </p:nvSpPr>
        <p:spPr bwMode="auto">
          <a:xfrm>
            <a:off x="7631909" y="2231480"/>
            <a:ext cx="19049"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7" name="Line 398">
            <a:extLst>
              <a:ext uri="{FF2B5EF4-FFF2-40B4-BE49-F238E27FC236}">
                <a16:creationId xmlns:a16="http://schemas.microsoft.com/office/drawing/2014/main" id="{0CC5FD36-A726-4476-BCF2-C037EFDB6054}"/>
              </a:ext>
            </a:extLst>
          </p:cNvPr>
          <p:cNvSpPr>
            <a:spLocks noChangeShapeType="1"/>
          </p:cNvSpPr>
          <p:nvPr userDrawn="1"/>
        </p:nvSpPr>
        <p:spPr bwMode="auto">
          <a:xfrm>
            <a:off x="7668420" y="2255292"/>
            <a:ext cx="17462"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8" name="Freeform 399">
            <a:extLst>
              <a:ext uri="{FF2B5EF4-FFF2-40B4-BE49-F238E27FC236}">
                <a16:creationId xmlns:a16="http://schemas.microsoft.com/office/drawing/2014/main" id="{7E69F5EC-5801-4028-BD5F-132FC41C42AB}"/>
              </a:ext>
            </a:extLst>
          </p:cNvPr>
          <p:cNvSpPr>
            <a:spLocks/>
          </p:cNvSpPr>
          <p:nvPr userDrawn="1"/>
        </p:nvSpPr>
        <p:spPr bwMode="auto">
          <a:xfrm>
            <a:off x="7701756" y="2280693"/>
            <a:ext cx="19049" cy="12700"/>
          </a:xfrm>
          <a:custGeom>
            <a:avLst/>
            <a:gdLst>
              <a:gd name="T0" fmla="*/ 0 w 12"/>
              <a:gd name="T1" fmla="*/ 0 h 8"/>
              <a:gd name="T2" fmla="*/ 6 w 12"/>
              <a:gd name="T3" fmla="*/ 4 h 8"/>
              <a:gd name="T4" fmla="*/ 12 w 12"/>
              <a:gd name="T5" fmla="*/ 8 h 8"/>
            </a:gdLst>
            <a:ahLst/>
            <a:cxnLst>
              <a:cxn ang="0">
                <a:pos x="T0" y="T1"/>
              </a:cxn>
              <a:cxn ang="0">
                <a:pos x="T2" y="T3"/>
              </a:cxn>
              <a:cxn ang="0">
                <a:pos x="T4" y="T5"/>
              </a:cxn>
            </a:cxnLst>
            <a:rect l="0" t="0" r="r" b="b"/>
            <a:pathLst>
              <a:path w="12" h="8">
                <a:moveTo>
                  <a:pt x="0" y="0"/>
                </a:moveTo>
                <a:lnTo>
                  <a:pt x="6" y="4"/>
                </a:lnTo>
                <a:lnTo>
                  <a:pt x="12" y="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9" name="Line 400">
            <a:extLst>
              <a:ext uri="{FF2B5EF4-FFF2-40B4-BE49-F238E27FC236}">
                <a16:creationId xmlns:a16="http://schemas.microsoft.com/office/drawing/2014/main" id="{AA02CBD1-D263-4496-828E-6657D02C651A}"/>
              </a:ext>
            </a:extLst>
          </p:cNvPr>
          <p:cNvSpPr>
            <a:spLocks noChangeShapeType="1"/>
          </p:cNvSpPr>
          <p:nvPr userDrawn="1"/>
        </p:nvSpPr>
        <p:spPr bwMode="auto">
          <a:xfrm>
            <a:off x="7736680" y="2307680"/>
            <a:ext cx="15874"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0" name="Line 401">
            <a:extLst>
              <a:ext uri="{FF2B5EF4-FFF2-40B4-BE49-F238E27FC236}">
                <a16:creationId xmlns:a16="http://schemas.microsoft.com/office/drawing/2014/main" id="{E5911FE2-BF77-4542-A830-3004042C49EA}"/>
              </a:ext>
            </a:extLst>
          </p:cNvPr>
          <p:cNvSpPr>
            <a:spLocks noChangeShapeType="1"/>
          </p:cNvSpPr>
          <p:nvPr userDrawn="1"/>
        </p:nvSpPr>
        <p:spPr bwMode="auto">
          <a:xfrm>
            <a:off x="7768429" y="2334668"/>
            <a:ext cx="15874"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1" name="Line 402">
            <a:extLst>
              <a:ext uri="{FF2B5EF4-FFF2-40B4-BE49-F238E27FC236}">
                <a16:creationId xmlns:a16="http://schemas.microsoft.com/office/drawing/2014/main" id="{9FD2574F-3E09-4480-BFB2-FDBA4EB25F3A}"/>
              </a:ext>
            </a:extLst>
          </p:cNvPr>
          <p:cNvSpPr>
            <a:spLocks noChangeShapeType="1"/>
          </p:cNvSpPr>
          <p:nvPr userDrawn="1"/>
        </p:nvSpPr>
        <p:spPr bwMode="auto">
          <a:xfrm>
            <a:off x="7800178" y="2363243"/>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2" name="Freeform 403">
            <a:extLst>
              <a:ext uri="{FF2B5EF4-FFF2-40B4-BE49-F238E27FC236}">
                <a16:creationId xmlns:a16="http://schemas.microsoft.com/office/drawing/2014/main" id="{4275AD5C-E4D8-45EB-87F3-2E4B9318F08F}"/>
              </a:ext>
            </a:extLst>
          </p:cNvPr>
          <p:cNvSpPr>
            <a:spLocks/>
          </p:cNvSpPr>
          <p:nvPr userDrawn="1"/>
        </p:nvSpPr>
        <p:spPr bwMode="auto">
          <a:xfrm>
            <a:off x="7833514" y="2393406"/>
            <a:ext cx="14287" cy="14288"/>
          </a:xfrm>
          <a:custGeom>
            <a:avLst/>
            <a:gdLst>
              <a:gd name="T0" fmla="*/ 0 w 9"/>
              <a:gd name="T1" fmla="*/ 0 h 9"/>
              <a:gd name="T2" fmla="*/ 4 w 9"/>
              <a:gd name="T3" fmla="*/ 5 h 9"/>
              <a:gd name="T4" fmla="*/ 9 w 9"/>
              <a:gd name="T5" fmla="*/ 9 h 9"/>
            </a:gdLst>
            <a:ahLst/>
            <a:cxnLst>
              <a:cxn ang="0">
                <a:pos x="T0" y="T1"/>
              </a:cxn>
              <a:cxn ang="0">
                <a:pos x="T2" y="T3"/>
              </a:cxn>
              <a:cxn ang="0">
                <a:pos x="T4" y="T5"/>
              </a:cxn>
            </a:cxnLst>
            <a:rect l="0" t="0" r="r" b="b"/>
            <a:pathLst>
              <a:path w="9" h="9">
                <a:moveTo>
                  <a:pt x="0" y="0"/>
                </a:moveTo>
                <a:lnTo>
                  <a:pt x="4" y="5"/>
                </a:lnTo>
                <a:lnTo>
                  <a:pt x="9" y="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3" name="Line 404">
            <a:extLst>
              <a:ext uri="{FF2B5EF4-FFF2-40B4-BE49-F238E27FC236}">
                <a16:creationId xmlns:a16="http://schemas.microsoft.com/office/drawing/2014/main" id="{DBA56DA2-E062-432B-8368-C77A90F5E923}"/>
              </a:ext>
            </a:extLst>
          </p:cNvPr>
          <p:cNvSpPr>
            <a:spLocks noChangeShapeType="1"/>
          </p:cNvSpPr>
          <p:nvPr userDrawn="1"/>
        </p:nvSpPr>
        <p:spPr bwMode="auto">
          <a:xfrm>
            <a:off x="7863675" y="2425157"/>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4" name="Line 405">
            <a:extLst>
              <a:ext uri="{FF2B5EF4-FFF2-40B4-BE49-F238E27FC236}">
                <a16:creationId xmlns:a16="http://schemas.microsoft.com/office/drawing/2014/main" id="{4F5A91C0-E83C-4EB2-8A61-48489B1CCEB7}"/>
              </a:ext>
            </a:extLst>
          </p:cNvPr>
          <p:cNvSpPr>
            <a:spLocks noChangeShapeType="1"/>
          </p:cNvSpPr>
          <p:nvPr userDrawn="1"/>
        </p:nvSpPr>
        <p:spPr bwMode="auto">
          <a:xfrm>
            <a:off x="7892249" y="2455319"/>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5" name="Line 407">
            <a:extLst>
              <a:ext uri="{FF2B5EF4-FFF2-40B4-BE49-F238E27FC236}">
                <a16:creationId xmlns:a16="http://schemas.microsoft.com/office/drawing/2014/main" id="{3D0E5B2B-3E40-456F-ADC5-B8B7FAFA28C1}"/>
              </a:ext>
            </a:extLst>
          </p:cNvPr>
          <p:cNvSpPr>
            <a:spLocks noChangeShapeType="1"/>
          </p:cNvSpPr>
          <p:nvPr userDrawn="1"/>
        </p:nvSpPr>
        <p:spPr bwMode="auto">
          <a:xfrm>
            <a:off x="7921068" y="2487056"/>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6" name="Freeform 408">
            <a:extLst>
              <a:ext uri="{FF2B5EF4-FFF2-40B4-BE49-F238E27FC236}">
                <a16:creationId xmlns:a16="http://schemas.microsoft.com/office/drawing/2014/main" id="{F6CB0551-6C88-4368-98E3-F8E2D43A2106}"/>
              </a:ext>
            </a:extLst>
          </p:cNvPr>
          <p:cNvSpPr>
            <a:spLocks/>
          </p:cNvSpPr>
          <p:nvPr userDrawn="1"/>
        </p:nvSpPr>
        <p:spPr bwMode="auto">
          <a:xfrm>
            <a:off x="7948056" y="2521981"/>
            <a:ext cx="14287" cy="15875"/>
          </a:xfrm>
          <a:custGeom>
            <a:avLst/>
            <a:gdLst>
              <a:gd name="T0" fmla="*/ 0 w 9"/>
              <a:gd name="T1" fmla="*/ 0 h 10"/>
              <a:gd name="T2" fmla="*/ 6 w 9"/>
              <a:gd name="T3" fmla="*/ 5 h 10"/>
              <a:gd name="T4" fmla="*/ 9 w 9"/>
              <a:gd name="T5" fmla="*/ 10 h 10"/>
            </a:gdLst>
            <a:ahLst/>
            <a:cxnLst>
              <a:cxn ang="0">
                <a:pos x="T0" y="T1"/>
              </a:cxn>
              <a:cxn ang="0">
                <a:pos x="T2" y="T3"/>
              </a:cxn>
              <a:cxn ang="0">
                <a:pos x="T4" y="T5"/>
              </a:cxn>
            </a:cxnLst>
            <a:rect l="0" t="0" r="r" b="b"/>
            <a:pathLst>
              <a:path w="9" h="10">
                <a:moveTo>
                  <a:pt x="0" y="0"/>
                </a:moveTo>
                <a:lnTo>
                  <a:pt x="6" y="5"/>
                </a:lnTo>
                <a:lnTo>
                  <a:pt x="9" y="1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7" name="Line 409">
            <a:extLst>
              <a:ext uri="{FF2B5EF4-FFF2-40B4-BE49-F238E27FC236}">
                <a16:creationId xmlns:a16="http://schemas.microsoft.com/office/drawing/2014/main" id="{AF41F1E6-414F-41E4-8C19-DC16E9069D05}"/>
              </a:ext>
            </a:extLst>
          </p:cNvPr>
          <p:cNvSpPr>
            <a:spLocks noChangeShapeType="1"/>
          </p:cNvSpPr>
          <p:nvPr userDrawn="1"/>
        </p:nvSpPr>
        <p:spPr bwMode="auto">
          <a:xfrm>
            <a:off x="7975043" y="2553731"/>
            <a:ext cx="14287" cy="17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8" name="Line 410">
            <a:extLst>
              <a:ext uri="{FF2B5EF4-FFF2-40B4-BE49-F238E27FC236}">
                <a16:creationId xmlns:a16="http://schemas.microsoft.com/office/drawing/2014/main" id="{4F15F571-7C1A-4B10-9493-FEED217E8528}"/>
              </a:ext>
            </a:extLst>
          </p:cNvPr>
          <p:cNvSpPr>
            <a:spLocks noChangeShapeType="1"/>
          </p:cNvSpPr>
          <p:nvPr userDrawn="1"/>
        </p:nvSpPr>
        <p:spPr bwMode="auto">
          <a:xfrm>
            <a:off x="8002031" y="2590243"/>
            <a:ext cx="1270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9" name="Freeform 411">
            <a:extLst>
              <a:ext uri="{FF2B5EF4-FFF2-40B4-BE49-F238E27FC236}">
                <a16:creationId xmlns:a16="http://schemas.microsoft.com/office/drawing/2014/main" id="{5C81F414-E9BA-44FA-AFF8-2F7BB30040CF}"/>
              </a:ext>
            </a:extLst>
          </p:cNvPr>
          <p:cNvSpPr>
            <a:spLocks/>
          </p:cNvSpPr>
          <p:nvPr userDrawn="1"/>
        </p:nvSpPr>
        <p:spPr bwMode="auto">
          <a:xfrm>
            <a:off x="8027431" y="2623581"/>
            <a:ext cx="9525" cy="17463"/>
          </a:xfrm>
          <a:custGeom>
            <a:avLst/>
            <a:gdLst>
              <a:gd name="T0" fmla="*/ 0 w 6"/>
              <a:gd name="T1" fmla="*/ 0 h 11"/>
              <a:gd name="T2" fmla="*/ 0 w 6"/>
              <a:gd name="T3" fmla="*/ 1 h 11"/>
              <a:gd name="T4" fmla="*/ 6 w 6"/>
              <a:gd name="T5" fmla="*/ 11 h 11"/>
            </a:gdLst>
            <a:ahLst/>
            <a:cxnLst>
              <a:cxn ang="0">
                <a:pos x="T0" y="T1"/>
              </a:cxn>
              <a:cxn ang="0">
                <a:pos x="T2" y="T3"/>
              </a:cxn>
              <a:cxn ang="0">
                <a:pos x="T4" y="T5"/>
              </a:cxn>
            </a:cxnLst>
            <a:rect l="0" t="0" r="r" b="b"/>
            <a:pathLst>
              <a:path w="6" h="11">
                <a:moveTo>
                  <a:pt x="0" y="0"/>
                </a:moveTo>
                <a:lnTo>
                  <a:pt x="0" y="1"/>
                </a:lnTo>
                <a:lnTo>
                  <a:pt x="6"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0" name="Freeform 412">
            <a:extLst>
              <a:ext uri="{FF2B5EF4-FFF2-40B4-BE49-F238E27FC236}">
                <a16:creationId xmlns:a16="http://schemas.microsoft.com/office/drawing/2014/main" id="{AA099634-618A-4EDA-84BE-8345110351FE}"/>
              </a:ext>
            </a:extLst>
          </p:cNvPr>
          <p:cNvSpPr>
            <a:spLocks/>
          </p:cNvSpPr>
          <p:nvPr userDrawn="1"/>
        </p:nvSpPr>
        <p:spPr bwMode="auto">
          <a:xfrm>
            <a:off x="8049656" y="2660093"/>
            <a:ext cx="11112" cy="17463"/>
          </a:xfrm>
          <a:custGeom>
            <a:avLst/>
            <a:gdLst>
              <a:gd name="T0" fmla="*/ 0 w 7"/>
              <a:gd name="T1" fmla="*/ 0 h 11"/>
              <a:gd name="T2" fmla="*/ 6 w 7"/>
              <a:gd name="T3" fmla="*/ 9 h 11"/>
              <a:gd name="T4" fmla="*/ 7 w 7"/>
              <a:gd name="T5" fmla="*/ 11 h 11"/>
            </a:gdLst>
            <a:ahLst/>
            <a:cxnLst>
              <a:cxn ang="0">
                <a:pos x="T0" y="T1"/>
              </a:cxn>
              <a:cxn ang="0">
                <a:pos x="T2" y="T3"/>
              </a:cxn>
              <a:cxn ang="0">
                <a:pos x="T4" y="T5"/>
              </a:cxn>
            </a:cxnLst>
            <a:rect l="0" t="0" r="r" b="b"/>
            <a:pathLst>
              <a:path w="7" h="11">
                <a:moveTo>
                  <a:pt x="0" y="0"/>
                </a:moveTo>
                <a:lnTo>
                  <a:pt x="6" y="9"/>
                </a:lnTo>
                <a:lnTo>
                  <a:pt x="7"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1" name="Line 413">
            <a:extLst>
              <a:ext uri="{FF2B5EF4-FFF2-40B4-BE49-F238E27FC236}">
                <a16:creationId xmlns:a16="http://schemas.microsoft.com/office/drawing/2014/main" id="{C49F0D20-A56F-4010-AE6A-F30F4F6C9E34}"/>
              </a:ext>
            </a:extLst>
          </p:cNvPr>
          <p:cNvSpPr>
            <a:spLocks noChangeShapeType="1"/>
          </p:cNvSpPr>
          <p:nvPr userDrawn="1"/>
        </p:nvSpPr>
        <p:spPr bwMode="auto">
          <a:xfrm>
            <a:off x="8071881" y="2696606"/>
            <a:ext cx="1270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2" name="Line 414">
            <a:extLst>
              <a:ext uri="{FF2B5EF4-FFF2-40B4-BE49-F238E27FC236}">
                <a16:creationId xmlns:a16="http://schemas.microsoft.com/office/drawing/2014/main" id="{D543B15C-EEC6-44BD-905D-B5C464049361}"/>
              </a:ext>
            </a:extLst>
          </p:cNvPr>
          <p:cNvSpPr>
            <a:spLocks noChangeShapeType="1"/>
          </p:cNvSpPr>
          <p:nvPr userDrawn="1"/>
        </p:nvSpPr>
        <p:spPr bwMode="auto">
          <a:xfrm>
            <a:off x="8092518" y="2733118"/>
            <a:ext cx="1111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3" name="Freeform 415">
            <a:extLst>
              <a:ext uri="{FF2B5EF4-FFF2-40B4-BE49-F238E27FC236}">
                <a16:creationId xmlns:a16="http://schemas.microsoft.com/office/drawing/2014/main" id="{C34AED65-560E-408A-AB4F-541B2B8533F8}"/>
              </a:ext>
            </a:extLst>
          </p:cNvPr>
          <p:cNvSpPr>
            <a:spLocks/>
          </p:cNvSpPr>
          <p:nvPr userDrawn="1"/>
        </p:nvSpPr>
        <p:spPr bwMode="auto">
          <a:xfrm>
            <a:off x="8114743" y="2771218"/>
            <a:ext cx="9525" cy="19050"/>
          </a:xfrm>
          <a:custGeom>
            <a:avLst/>
            <a:gdLst>
              <a:gd name="T0" fmla="*/ 0 w 6"/>
              <a:gd name="T1" fmla="*/ 0 h 12"/>
              <a:gd name="T2" fmla="*/ 1 w 6"/>
              <a:gd name="T3" fmla="*/ 2 h 12"/>
              <a:gd name="T4" fmla="*/ 6 w 6"/>
              <a:gd name="T5" fmla="*/ 12 h 12"/>
            </a:gdLst>
            <a:ahLst/>
            <a:cxnLst>
              <a:cxn ang="0">
                <a:pos x="T0" y="T1"/>
              </a:cxn>
              <a:cxn ang="0">
                <a:pos x="T2" y="T3"/>
              </a:cxn>
              <a:cxn ang="0">
                <a:pos x="T4" y="T5"/>
              </a:cxn>
            </a:cxnLst>
            <a:rect l="0" t="0" r="r" b="b"/>
            <a:pathLst>
              <a:path w="6" h="12">
                <a:moveTo>
                  <a:pt x="0" y="0"/>
                </a:moveTo>
                <a:lnTo>
                  <a:pt x="1" y="2"/>
                </a:lnTo>
                <a:lnTo>
                  <a:pt x="6" y="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4" name="Freeform 416">
            <a:extLst>
              <a:ext uri="{FF2B5EF4-FFF2-40B4-BE49-F238E27FC236}">
                <a16:creationId xmlns:a16="http://schemas.microsoft.com/office/drawing/2014/main" id="{33A6A8DF-416E-4649-BF1E-A513751D0638}"/>
              </a:ext>
            </a:extLst>
          </p:cNvPr>
          <p:cNvSpPr>
            <a:spLocks/>
          </p:cNvSpPr>
          <p:nvPr userDrawn="1"/>
        </p:nvSpPr>
        <p:spPr bwMode="auto">
          <a:xfrm>
            <a:off x="8133793" y="2809318"/>
            <a:ext cx="9525" cy="20638"/>
          </a:xfrm>
          <a:custGeom>
            <a:avLst/>
            <a:gdLst>
              <a:gd name="T0" fmla="*/ 0 w 6"/>
              <a:gd name="T1" fmla="*/ 0 h 13"/>
              <a:gd name="T2" fmla="*/ 5 w 6"/>
              <a:gd name="T3" fmla="*/ 11 h 13"/>
              <a:gd name="T4" fmla="*/ 6 w 6"/>
              <a:gd name="T5" fmla="*/ 13 h 13"/>
            </a:gdLst>
            <a:ahLst/>
            <a:cxnLst>
              <a:cxn ang="0">
                <a:pos x="T0" y="T1"/>
              </a:cxn>
              <a:cxn ang="0">
                <a:pos x="T2" y="T3"/>
              </a:cxn>
              <a:cxn ang="0">
                <a:pos x="T4" y="T5"/>
              </a:cxn>
            </a:cxnLst>
            <a:rect l="0" t="0" r="r" b="b"/>
            <a:pathLst>
              <a:path w="6" h="13">
                <a:moveTo>
                  <a:pt x="0" y="0"/>
                </a:moveTo>
                <a:lnTo>
                  <a:pt x="5" y="11"/>
                </a:lnTo>
                <a:lnTo>
                  <a:pt x="6"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5" name="Line 417">
            <a:extLst>
              <a:ext uri="{FF2B5EF4-FFF2-40B4-BE49-F238E27FC236}">
                <a16:creationId xmlns:a16="http://schemas.microsoft.com/office/drawing/2014/main" id="{9F993CC0-A150-4B7D-8E2F-31992AA95330}"/>
              </a:ext>
            </a:extLst>
          </p:cNvPr>
          <p:cNvSpPr>
            <a:spLocks noChangeShapeType="1"/>
          </p:cNvSpPr>
          <p:nvPr userDrawn="1"/>
        </p:nvSpPr>
        <p:spPr bwMode="auto">
          <a:xfrm>
            <a:off x="8152843" y="2849006"/>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6" name="Line 418">
            <a:extLst>
              <a:ext uri="{FF2B5EF4-FFF2-40B4-BE49-F238E27FC236}">
                <a16:creationId xmlns:a16="http://schemas.microsoft.com/office/drawing/2014/main" id="{3AF70B5D-6C26-454F-97DE-3FCED2B1F64A}"/>
              </a:ext>
            </a:extLst>
          </p:cNvPr>
          <p:cNvSpPr>
            <a:spLocks noChangeShapeType="1"/>
          </p:cNvSpPr>
          <p:nvPr userDrawn="1"/>
        </p:nvSpPr>
        <p:spPr bwMode="auto">
          <a:xfrm>
            <a:off x="8170306" y="2888693"/>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7" name="Freeform 419">
            <a:extLst>
              <a:ext uri="{FF2B5EF4-FFF2-40B4-BE49-F238E27FC236}">
                <a16:creationId xmlns:a16="http://schemas.microsoft.com/office/drawing/2014/main" id="{8588B9C0-F347-4CD4-A374-C310BF6263F2}"/>
              </a:ext>
            </a:extLst>
          </p:cNvPr>
          <p:cNvSpPr>
            <a:spLocks/>
          </p:cNvSpPr>
          <p:nvPr userDrawn="1"/>
        </p:nvSpPr>
        <p:spPr bwMode="auto">
          <a:xfrm>
            <a:off x="8186181" y="2928381"/>
            <a:ext cx="7937" cy="19050"/>
          </a:xfrm>
          <a:custGeom>
            <a:avLst/>
            <a:gdLst>
              <a:gd name="T0" fmla="*/ 0 w 5"/>
              <a:gd name="T1" fmla="*/ 0 h 12"/>
              <a:gd name="T2" fmla="*/ 1 w 5"/>
              <a:gd name="T3" fmla="*/ 4 h 12"/>
              <a:gd name="T4" fmla="*/ 5 w 5"/>
              <a:gd name="T5" fmla="*/ 12 h 12"/>
            </a:gdLst>
            <a:ahLst/>
            <a:cxnLst>
              <a:cxn ang="0">
                <a:pos x="T0" y="T1"/>
              </a:cxn>
              <a:cxn ang="0">
                <a:pos x="T2" y="T3"/>
              </a:cxn>
              <a:cxn ang="0">
                <a:pos x="T4" y="T5"/>
              </a:cxn>
            </a:cxnLst>
            <a:rect l="0" t="0" r="r" b="b"/>
            <a:pathLst>
              <a:path w="5" h="12">
                <a:moveTo>
                  <a:pt x="0" y="0"/>
                </a:moveTo>
                <a:lnTo>
                  <a:pt x="1" y="4"/>
                </a:lnTo>
                <a:lnTo>
                  <a:pt x="5" y="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8" name="Line 420">
            <a:extLst>
              <a:ext uri="{FF2B5EF4-FFF2-40B4-BE49-F238E27FC236}">
                <a16:creationId xmlns:a16="http://schemas.microsoft.com/office/drawing/2014/main" id="{2051B82C-5E95-43A3-9BC9-9E05544F9C87}"/>
              </a:ext>
            </a:extLst>
          </p:cNvPr>
          <p:cNvSpPr>
            <a:spLocks noChangeShapeType="1"/>
          </p:cNvSpPr>
          <p:nvPr userDrawn="1"/>
        </p:nvSpPr>
        <p:spPr bwMode="auto">
          <a:xfrm>
            <a:off x="8200468" y="2968068"/>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9" name="Line 421">
            <a:extLst>
              <a:ext uri="{FF2B5EF4-FFF2-40B4-BE49-F238E27FC236}">
                <a16:creationId xmlns:a16="http://schemas.microsoft.com/office/drawing/2014/main" id="{9A9A7CDD-BF28-436C-913C-45F9C64A9B09}"/>
              </a:ext>
            </a:extLst>
          </p:cNvPr>
          <p:cNvSpPr>
            <a:spLocks noChangeShapeType="1"/>
          </p:cNvSpPr>
          <p:nvPr userDrawn="1"/>
        </p:nvSpPr>
        <p:spPr bwMode="auto">
          <a:xfrm>
            <a:off x="8214756" y="3009343"/>
            <a:ext cx="6350"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0" name="Line 422">
            <a:extLst>
              <a:ext uri="{FF2B5EF4-FFF2-40B4-BE49-F238E27FC236}">
                <a16:creationId xmlns:a16="http://schemas.microsoft.com/office/drawing/2014/main" id="{FF4E8DBF-6F96-4785-87D8-00FC9EC00F4E}"/>
              </a:ext>
            </a:extLst>
          </p:cNvPr>
          <p:cNvSpPr>
            <a:spLocks noChangeShapeType="1"/>
          </p:cNvSpPr>
          <p:nvPr userDrawn="1"/>
        </p:nvSpPr>
        <p:spPr bwMode="auto">
          <a:xfrm>
            <a:off x="8227456" y="3050618"/>
            <a:ext cx="6350"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1" name="Freeform 423">
            <a:extLst>
              <a:ext uri="{FF2B5EF4-FFF2-40B4-BE49-F238E27FC236}">
                <a16:creationId xmlns:a16="http://schemas.microsoft.com/office/drawing/2014/main" id="{012EC4AB-E0AA-4E09-A02D-C28D8885EE50}"/>
              </a:ext>
            </a:extLst>
          </p:cNvPr>
          <p:cNvSpPr>
            <a:spLocks/>
          </p:cNvSpPr>
          <p:nvPr userDrawn="1"/>
        </p:nvSpPr>
        <p:spPr bwMode="auto">
          <a:xfrm>
            <a:off x="8238568" y="3091893"/>
            <a:ext cx="4762" cy="20638"/>
          </a:xfrm>
          <a:custGeom>
            <a:avLst/>
            <a:gdLst>
              <a:gd name="T0" fmla="*/ 0 w 3"/>
              <a:gd name="T1" fmla="*/ 0 h 13"/>
              <a:gd name="T2" fmla="*/ 2 w 3"/>
              <a:gd name="T3" fmla="*/ 8 h 13"/>
              <a:gd name="T4" fmla="*/ 3 w 3"/>
              <a:gd name="T5" fmla="*/ 13 h 13"/>
            </a:gdLst>
            <a:ahLst/>
            <a:cxnLst>
              <a:cxn ang="0">
                <a:pos x="T0" y="T1"/>
              </a:cxn>
              <a:cxn ang="0">
                <a:pos x="T2" y="T3"/>
              </a:cxn>
              <a:cxn ang="0">
                <a:pos x="T4" y="T5"/>
              </a:cxn>
            </a:cxnLst>
            <a:rect l="0" t="0" r="r" b="b"/>
            <a:pathLst>
              <a:path w="3" h="13">
                <a:moveTo>
                  <a:pt x="0" y="0"/>
                </a:moveTo>
                <a:lnTo>
                  <a:pt x="2" y="8"/>
                </a:lnTo>
                <a:lnTo>
                  <a:pt x="3"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2" name="Line 424">
            <a:extLst>
              <a:ext uri="{FF2B5EF4-FFF2-40B4-BE49-F238E27FC236}">
                <a16:creationId xmlns:a16="http://schemas.microsoft.com/office/drawing/2014/main" id="{A42121D4-BCED-4BEF-A731-46620AD49A3E}"/>
              </a:ext>
            </a:extLst>
          </p:cNvPr>
          <p:cNvSpPr>
            <a:spLocks noChangeShapeType="1"/>
          </p:cNvSpPr>
          <p:nvPr userDrawn="1"/>
        </p:nvSpPr>
        <p:spPr bwMode="auto">
          <a:xfrm>
            <a:off x="8248093" y="3134756"/>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3" name="Line 425">
            <a:extLst>
              <a:ext uri="{FF2B5EF4-FFF2-40B4-BE49-F238E27FC236}">
                <a16:creationId xmlns:a16="http://schemas.microsoft.com/office/drawing/2014/main" id="{5E056686-C567-4AEB-8361-FC357F0B2C2D}"/>
              </a:ext>
            </a:extLst>
          </p:cNvPr>
          <p:cNvSpPr>
            <a:spLocks noChangeShapeType="1"/>
          </p:cNvSpPr>
          <p:nvPr userDrawn="1"/>
        </p:nvSpPr>
        <p:spPr bwMode="auto">
          <a:xfrm>
            <a:off x="8257618" y="3176031"/>
            <a:ext cx="4762"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4" name="Freeform 426">
            <a:extLst>
              <a:ext uri="{FF2B5EF4-FFF2-40B4-BE49-F238E27FC236}">
                <a16:creationId xmlns:a16="http://schemas.microsoft.com/office/drawing/2014/main" id="{B6985A8F-191D-4134-9763-E90030A4E2EF}"/>
              </a:ext>
            </a:extLst>
          </p:cNvPr>
          <p:cNvSpPr>
            <a:spLocks/>
          </p:cNvSpPr>
          <p:nvPr userDrawn="1"/>
        </p:nvSpPr>
        <p:spPr bwMode="auto">
          <a:xfrm>
            <a:off x="8265556" y="3218893"/>
            <a:ext cx="3175" cy="20638"/>
          </a:xfrm>
          <a:custGeom>
            <a:avLst/>
            <a:gdLst>
              <a:gd name="T0" fmla="*/ 0 w 2"/>
              <a:gd name="T1" fmla="*/ 0 h 13"/>
              <a:gd name="T2" fmla="*/ 0 w 2"/>
              <a:gd name="T3" fmla="*/ 2 h 13"/>
              <a:gd name="T4" fmla="*/ 2 w 2"/>
              <a:gd name="T5" fmla="*/ 13 h 13"/>
            </a:gdLst>
            <a:ahLst/>
            <a:cxnLst>
              <a:cxn ang="0">
                <a:pos x="T0" y="T1"/>
              </a:cxn>
              <a:cxn ang="0">
                <a:pos x="T2" y="T3"/>
              </a:cxn>
              <a:cxn ang="0">
                <a:pos x="T4" y="T5"/>
              </a:cxn>
            </a:cxnLst>
            <a:rect l="0" t="0" r="r" b="b"/>
            <a:pathLst>
              <a:path w="2" h="13">
                <a:moveTo>
                  <a:pt x="0" y="0"/>
                </a:moveTo>
                <a:lnTo>
                  <a:pt x="0" y="2"/>
                </a:lnTo>
                <a:lnTo>
                  <a:pt x="2"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5" name="Line 427">
            <a:extLst>
              <a:ext uri="{FF2B5EF4-FFF2-40B4-BE49-F238E27FC236}">
                <a16:creationId xmlns:a16="http://schemas.microsoft.com/office/drawing/2014/main" id="{90FF9A0F-F2EC-48AF-B1DF-5D0C3E24D6A9}"/>
              </a:ext>
            </a:extLst>
          </p:cNvPr>
          <p:cNvSpPr>
            <a:spLocks noChangeShapeType="1"/>
          </p:cNvSpPr>
          <p:nvPr userDrawn="1"/>
        </p:nvSpPr>
        <p:spPr bwMode="auto">
          <a:xfrm>
            <a:off x="8270318" y="3260168"/>
            <a:ext cx="3175"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6" name="Line 428">
            <a:extLst>
              <a:ext uri="{FF2B5EF4-FFF2-40B4-BE49-F238E27FC236}">
                <a16:creationId xmlns:a16="http://schemas.microsoft.com/office/drawing/2014/main" id="{1F836F34-543E-42F4-A45A-191386B7EE42}"/>
              </a:ext>
            </a:extLst>
          </p:cNvPr>
          <p:cNvSpPr>
            <a:spLocks noChangeShapeType="1"/>
          </p:cNvSpPr>
          <p:nvPr userDrawn="1"/>
        </p:nvSpPr>
        <p:spPr bwMode="auto">
          <a:xfrm>
            <a:off x="8276668" y="3303031"/>
            <a:ext cx="3175"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7" name="Line 429">
            <a:extLst>
              <a:ext uri="{FF2B5EF4-FFF2-40B4-BE49-F238E27FC236}">
                <a16:creationId xmlns:a16="http://schemas.microsoft.com/office/drawing/2014/main" id="{1CE6172C-69CC-4D2C-A249-611B952048F6}"/>
              </a:ext>
            </a:extLst>
          </p:cNvPr>
          <p:cNvSpPr>
            <a:spLocks noChangeShapeType="1"/>
          </p:cNvSpPr>
          <p:nvPr userDrawn="1"/>
        </p:nvSpPr>
        <p:spPr bwMode="auto">
          <a:xfrm>
            <a:off x="8281431" y="3345893"/>
            <a:ext cx="0"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8" name="Freeform 430">
            <a:extLst>
              <a:ext uri="{FF2B5EF4-FFF2-40B4-BE49-F238E27FC236}">
                <a16:creationId xmlns:a16="http://schemas.microsoft.com/office/drawing/2014/main" id="{B5D31010-7B48-4039-8036-F160A742ECFB}"/>
              </a:ext>
            </a:extLst>
          </p:cNvPr>
          <p:cNvSpPr>
            <a:spLocks/>
          </p:cNvSpPr>
          <p:nvPr userDrawn="1"/>
        </p:nvSpPr>
        <p:spPr bwMode="auto">
          <a:xfrm>
            <a:off x="8283018" y="3388756"/>
            <a:ext cx="1587" cy="22225"/>
          </a:xfrm>
          <a:custGeom>
            <a:avLst/>
            <a:gdLst>
              <a:gd name="T0" fmla="*/ 0 w 1"/>
              <a:gd name="T1" fmla="*/ 0 h 14"/>
              <a:gd name="T2" fmla="*/ 1 w 1"/>
              <a:gd name="T3" fmla="*/ 10 h 14"/>
              <a:gd name="T4" fmla="*/ 1 w 1"/>
              <a:gd name="T5" fmla="*/ 14 h 14"/>
            </a:gdLst>
            <a:ahLst/>
            <a:cxnLst>
              <a:cxn ang="0">
                <a:pos x="T0" y="T1"/>
              </a:cxn>
              <a:cxn ang="0">
                <a:pos x="T2" y="T3"/>
              </a:cxn>
              <a:cxn ang="0">
                <a:pos x="T4" y="T5"/>
              </a:cxn>
            </a:cxnLst>
            <a:rect l="0" t="0" r="r" b="b"/>
            <a:pathLst>
              <a:path w="1" h="14">
                <a:moveTo>
                  <a:pt x="0" y="0"/>
                </a:moveTo>
                <a:lnTo>
                  <a:pt x="1" y="10"/>
                </a:lnTo>
                <a:lnTo>
                  <a:pt x="1" y="1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9" name="Line 431">
            <a:extLst>
              <a:ext uri="{FF2B5EF4-FFF2-40B4-BE49-F238E27FC236}">
                <a16:creationId xmlns:a16="http://schemas.microsoft.com/office/drawing/2014/main" id="{297FEF1A-4B19-4AB0-9810-8206A6A027DD}"/>
              </a:ext>
            </a:extLst>
          </p:cNvPr>
          <p:cNvSpPr>
            <a:spLocks noChangeShapeType="1"/>
          </p:cNvSpPr>
          <p:nvPr userDrawn="1"/>
        </p:nvSpPr>
        <p:spPr bwMode="auto">
          <a:xfrm>
            <a:off x="8284606" y="3431618"/>
            <a:ext cx="0"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0" name="Line 432">
            <a:extLst>
              <a:ext uri="{FF2B5EF4-FFF2-40B4-BE49-F238E27FC236}">
                <a16:creationId xmlns:a16="http://schemas.microsoft.com/office/drawing/2014/main" id="{E8CE6D12-3CD7-4615-9E7F-4A44E82D4C71}"/>
              </a:ext>
            </a:extLst>
          </p:cNvPr>
          <p:cNvSpPr>
            <a:spLocks noChangeShapeType="1"/>
          </p:cNvSpPr>
          <p:nvPr userDrawn="1"/>
        </p:nvSpPr>
        <p:spPr bwMode="auto">
          <a:xfrm>
            <a:off x="8284606" y="3474481"/>
            <a:ext cx="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1" name="Freeform 433">
            <a:extLst>
              <a:ext uri="{FF2B5EF4-FFF2-40B4-BE49-F238E27FC236}">
                <a16:creationId xmlns:a16="http://schemas.microsoft.com/office/drawing/2014/main" id="{312D07FD-42E3-4B50-B8F4-EE2C0243E37B}"/>
              </a:ext>
            </a:extLst>
          </p:cNvPr>
          <p:cNvSpPr>
            <a:spLocks/>
          </p:cNvSpPr>
          <p:nvPr userDrawn="1"/>
        </p:nvSpPr>
        <p:spPr bwMode="auto">
          <a:xfrm>
            <a:off x="8284606" y="3499881"/>
            <a:ext cx="0" cy="11113"/>
          </a:xfrm>
          <a:custGeom>
            <a:avLst/>
            <a:gdLst>
              <a:gd name="T0" fmla="*/ 0 h 7"/>
              <a:gd name="T1" fmla="*/ 0 h 7"/>
              <a:gd name="T2" fmla="*/ 7 h 7"/>
            </a:gdLst>
            <a:ahLst/>
            <a:cxnLst>
              <a:cxn ang="0">
                <a:pos x="0" y="T0"/>
              </a:cxn>
              <a:cxn ang="0">
                <a:pos x="0" y="T1"/>
              </a:cxn>
              <a:cxn ang="0">
                <a:pos x="0" y="T2"/>
              </a:cxn>
            </a:cxnLst>
            <a:rect l="0" t="0" r="r" b="b"/>
            <a:pathLst>
              <a:path h="7">
                <a:moveTo>
                  <a:pt x="0" y="0"/>
                </a:moveTo>
                <a:lnTo>
                  <a:pt x="0" y="0"/>
                </a:lnTo>
                <a:lnTo>
                  <a:pt x="0"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2" name="Line 434">
            <a:extLst>
              <a:ext uri="{FF2B5EF4-FFF2-40B4-BE49-F238E27FC236}">
                <a16:creationId xmlns:a16="http://schemas.microsoft.com/office/drawing/2014/main" id="{BB7942C9-0CEE-47F7-9832-621211FD1EE8}"/>
              </a:ext>
            </a:extLst>
          </p:cNvPr>
          <p:cNvSpPr>
            <a:spLocks noChangeShapeType="1"/>
          </p:cNvSpPr>
          <p:nvPr userDrawn="1"/>
        </p:nvSpPr>
        <p:spPr bwMode="auto">
          <a:xfrm>
            <a:off x="5015943" y="3561793"/>
            <a:ext cx="34559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3" name="Line 435">
            <a:extLst>
              <a:ext uri="{FF2B5EF4-FFF2-40B4-BE49-F238E27FC236}">
                <a16:creationId xmlns:a16="http://schemas.microsoft.com/office/drawing/2014/main" id="{378AF2DC-BE51-4BD5-ACDB-F112F9EE3AB2}"/>
              </a:ext>
            </a:extLst>
          </p:cNvPr>
          <p:cNvSpPr>
            <a:spLocks noChangeShapeType="1"/>
          </p:cNvSpPr>
          <p:nvPr userDrawn="1"/>
        </p:nvSpPr>
        <p:spPr bwMode="auto">
          <a:xfrm>
            <a:off x="6246256" y="3249056"/>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464" name="Group 1463">
            <a:extLst>
              <a:ext uri="{FF2B5EF4-FFF2-40B4-BE49-F238E27FC236}">
                <a16:creationId xmlns:a16="http://schemas.microsoft.com/office/drawing/2014/main" id="{A92A5873-351B-40A8-B578-5B529DFAE623}"/>
              </a:ext>
            </a:extLst>
          </p:cNvPr>
          <p:cNvGrpSpPr/>
          <p:nvPr userDrawn="1"/>
        </p:nvGrpSpPr>
        <p:grpSpPr>
          <a:xfrm>
            <a:off x="5000721" y="2453726"/>
            <a:ext cx="95247" cy="95251"/>
            <a:chOff x="4806780" y="1023946"/>
            <a:chExt cx="95247" cy="95251"/>
          </a:xfrm>
        </p:grpSpPr>
        <p:sp>
          <p:nvSpPr>
            <p:cNvPr id="1465" name="Line 329">
              <a:extLst>
                <a:ext uri="{FF2B5EF4-FFF2-40B4-BE49-F238E27FC236}">
                  <a16:creationId xmlns:a16="http://schemas.microsoft.com/office/drawing/2014/main" id="{AEA5CB9C-FAA7-4C01-91B6-22DCAC9E9CFA}"/>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6" name="Line 330">
              <a:extLst>
                <a:ext uri="{FF2B5EF4-FFF2-40B4-BE49-F238E27FC236}">
                  <a16:creationId xmlns:a16="http://schemas.microsoft.com/office/drawing/2014/main" id="{87E29CC0-EE41-415B-A2DD-C1DDB5D7B75A}"/>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7" name="Line 331">
              <a:extLst>
                <a:ext uri="{FF2B5EF4-FFF2-40B4-BE49-F238E27FC236}">
                  <a16:creationId xmlns:a16="http://schemas.microsoft.com/office/drawing/2014/main" id="{6BA2DB20-75EE-4AF2-B089-C20C187ADC9A}"/>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8" name="Line 332">
              <a:extLst>
                <a:ext uri="{FF2B5EF4-FFF2-40B4-BE49-F238E27FC236}">
                  <a16:creationId xmlns:a16="http://schemas.microsoft.com/office/drawing/2014/main" id="{0FBDA21F-36AB-48D8-A319-612A8757711E}"/>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9" name="Line 333">
              <a:extLst>
                <a:ext uri="{FF2B5EF4-FFF2-40B4-BE49-F238E27FC236}">
                  <a16:creationId xmlns:a16="http://schemas.microsoft.com/office/drawing/2014/main" id="{448D4A37-3B26-4D19-96BA-89FC5E33C194}"/>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0" name="Line 334">
              <a:extLst>
                <a:ext uri="{FF2B5EF4-FFF2-40B4-BE49-F238E27FC236}">
                  <a16:creationId xmlns:a16="http://schemas.microsoft.com/office/drawing/2014/main" id="{A40B2F87-2D6D-43CB-AEB8-2A9C7997BA5B}"/>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71" name="Group 1470">
            <a:extLst>
              <a:ext uri="{FF2B5EF4-FFF2-40B4-BE49-F238E27FC236}">
                <a16:creationId xmlns:a16="http://schemas.microsoft.com/office/drawing/2014/main" id="{600913FF-00B2-4B5F-BAAB-4F62EB9C7F93}"/>
              </a:ext>
            </a:extLst>
          </p:cNvPr>
          <p:cNvGrpSpPr/>
          <p:nvPr userDrawn="1"/>
        </p:nvGrpSpPr>
        <p:grpSpPr>
          <a:xfrm>
            <a:off x="5500340" y="1305956"/>
            <a:ext cx="47630" cy="47632"/>
            <a:chOff x="4806780" y="1023946"/>
            <a:chExt cx="95247" cy="95251"/>
          </a:xfrm>
        </p:grpSpPr>
        <p:sp>
          <p:nvSpPr>
            <p:cNvPr id="1472" name="Line 329">
              <a:extLst>
                <a:ext uri="{FF2B5EF4-FFF2-40B4-BE49-F238E27FC236}">
                  <a16:creationId xmlns:a16="http://schemas.microsoft.com/office/drawing/2014/main" id="{EC8DAD2E-C72B-4539-9783-2787EBDE1BD2}"/>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3" name="Line 330">
              <a:extLst>
                <a:ext uri="{FF2B5EF4-FFF2-40B4-BE49-F238E27FC236}">
                  <a16:creationId xmlns:a16="http://schemas.microsoft.com/office/drawing/2014/main" id="{96AE1AB1-3CC8-471B-93C3-E007C10D7049}"/>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4" name="Line 331">
              <a:extLst>
                <a:ext uri="{FF2B5EF4-FFF2-40B4-BE49-F238E27FC236}">
                  <a16:creationId xmlns:a16="http://schemas.microsoft.com/office/drawing/2014/main" id="{2B817D9C-9CA9-4FBA-9BFC-B75A4CD744F6}"/>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5" name="Line 332">
              <a:extLst>
                <a:ext uri="{FF2B5EF4-FFF2-40B4-BE49-F238E27FC236}">
                  <a16:creationId xmlns:a16="http://schemas.microsoft.com/office/drawing/2014/main" id="{E4A6B86D-50E1-411A-8CD6-F0751911851B}"/>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6" name="Line 333">
              <a:extLst>
                <a:ext uri="{FF2B5EF4-FFF2-40B4-BE49-F238E27FC236}">
                  <a16:creationId xmlns:a16="http://schemas.microsoft.com/office/drawing/2014/main" id="{C6F76883-2D5C-46BA-AF3D-C714EE153419}"/>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7" name="Line 334">
              <a:extLst>
                <a:ext uri="{FF2B5EF4-FFF2-40B4-BE49-F238E27FC236}">
                  <a16:creationId xmlns:a16="http://schemas.microsoft.com/office/drawing/2014/main" id="{11A64B68-FE21-47D2-AF00-16B64A8946B7}"/>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78" name="Group 1477">
            <a:extLst>
              <a:ext uri="{FF2B5EF4-FFF2-40B4-BE49-F238E27FC236}">
                <a16:creationId xmlns:a16="http://schemas.microsoft.com/office/drawing/2014/main" id="{48EFC2CF-04A5-4564-B476-17CC9D299976}"/>
              </a:ext>
            </a:extLst>
          </p:cNvPr>
          <p:cNvGrpSpPr/>
          <p:nvPr userDrawn="1"/>
        </p:nvGrpSpPr>
        <p:grpSpPr>
          <a:xfrm>
            <a:off x="7403541" y="2009203"/>
            <a:ext cx="47630" cy="47632"/>
            <a:chOff x="4806780" y="1023946"/>
            <a:chExt cx="95247" cy="95251"/>
          </a:xfrm>
        </p:grpSpPr>
        <p:sp>
          <p:nvSpPr>
            <p:cNvPr id="1479" name="Line 329">
              <a:extLst>
                <a:ext uri="{FF2B5EF4-FFF2-40B4-BE49-F238E27FC236}">
                  <a16:creationId xmlns:a16="http://schemas.microsoft.com/office/drawing/2014/main" id="{0CF1E300-D10A-4678-858E-B2CB5AC383CA}"/>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0" name="Line 330">
              <a:extLst>
                <a:ext uri="{FF2B5EF4-FFF2-40B4-BE49-F238E27FC236}">
                  <a16:creationId xmlns:a16="http://schemas.microsoft.com/office/drawing/2014/main" id="{3BFF6BE1-0B11-401D-A240-A2C0B65D481C}"/>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1" name="Line 331">
              <a:extLst>
                <a:ext uri="{FF2B5EF4-FFF2-40B4-BE49-F238E27FC236}">
                  <a16:creationId xmlns:a16="http://schemas.microsoft.com/office/drawing/2014/main" id="{463F012C-F213-4EE3-AF92-1EFC3C787060}"/>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2" name="Line 332">
              <a:extLst>
                <a:ext uri="{FF2B5EF4-FFF2-40B4-BE49-F238E27FC236}">
                  <a16:creationId xmlns:a16="http://schemas.microsoft.com/office/drawing/2014/main" id="{CF01F510-62A7-4EB3-BF8B-5AA4D6CB9589}"/>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3" name="Line 333">
              <a:extLst>
                <a:ext uri="{FF2B5EF4-FFF2-40B4-BE49-F238E27FC236}">
                  <a16:creationId xmlns:a16="http://schemas.microsoft.com/office/drawing/2014/main" id="{DA15CE93-9E8D-429A-81C4-43F409CAD86C}"/>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4" name="Line 334">
              <a:extLst>
                <a:ext uri="{FF2B5EF4-FFF2-40B4-BE49-F238E27FC236}">
                  <a16:creationId xmlns:a16="http://schemas.microsoft.com/office/drawing/2014/main" id="{C6A257B9-F3D0-40A5-B0B7-A5CDEF346985}"/>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85" name="Group 1484">
            <a:extLst>
              <a:ext uri="{FF2B5EF4-FFF2-40B4-BE49-F238E27FC236}">
                <a16:creationId xmlns:a16="http://schemas.microsoft.com/office/drawing/2014/main" id="{0A7F3E54-12B8-4019-A050-77CD2616D036}"/>
              </a:ext>
            </a:extLst>
          </p:cNvPr>
          <p:cNvGrpSpPr/>
          <p:nvPr userDrawn="1"/>
        </p:nvGrpSpPr>
        <p:grpSpPr>
          <a:xfrm>
            <a:off x="7872653" y="2253705"/>
            <a:ext cx="95247" cy="95251"/>
            <a:chOff x="4806780" y="1023946"/>
            <a:chExt cx="95247" cy="95251"/>
          </a:xfrm>
        </p:grpSpPr>
        <p:sp>
          <p:nvSpPr>
            <p:cNvPr id="1486" name="Line 329">
              <a:extLst>
                <a:ext uri="{FF2B5EF4-FFF2-40B4-BE49-F238E27FC236}">
                  <a16:creationId xmlns:a16="http://schemas.microsoft.com/office/drawing/2014/main" id="{789B4385-4D85-489C-8428-59AB0388CD2B}"/>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7" name="Line 330">
              <a:extLst>
                <a:ext uri="{FF2B5EF4-FFF2-40B4-BE49-F238E27FC236}">
                  <a16:creationId xmlns:a16="http://schemas.microsoft.com/office/drawing/2014/main" id="{A38CACCF-48CE-467C-ACA9-34C5FCD0C9E6}"/>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8" name="Line 331">
              <a:extLst>
                <a:ext uri="{FF2B5EF4-FFF2-40B4-BE49-F238E27FC236}">
                  <a16:creationId xmlns:a16="http://schemas.microsoft.com/office/drawing/2014/main" id="{F8AE9E84-27DB-470A-A572-7A22D9AD9E61}"/>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9" name="Line 332">
              <a:extLst>
                <a:ext uri="{FF2B5EF4-FFF2-40B4-BE49-F238E27FC236}">
                  <a16:creationId xmlns:a16="http://schemas.microsoft.com/office/drawing/2014/main" id="{4F690375-8127-42CE-8D12-AA2E4B4588BE}"/>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0" name="Line 333">
              <a:extLst>
                <a:ext uri="{FF2B5EF4-FFF2-40B4-BE49-F238E27FC236}">
                  <a16:creationId xmlns:a16="http://schemas.microsoft.com/office/drawing/2014/main" id="{1CA42F11-5DDD-4D34-ACCE-3BBB20BDADDA}"/>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1" name="Line 334">
              <a:extLst>
                <a:ext uri="{FF2B5EF4-FFF2-40B4-BE49-F238E27FC236}">
                  <a16:creationId xmlns:a16="http://schemas.microsoft.com/office/drawing/2014/main" id="{8653B069-0123-4971-98C8-847931C98E6F}"/>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92" name="Group 1491">
            <a:extLst>
              <a:ext uri="{FF2B5EF4-FFF2-40B4-BE49-F238E27FC236}">
                <a16:creationId xmlns:a16="http://schemas.microsoft.com/office/drawing/2014/main" id="{FED58278-068A-446E-BE65-B30A1F92B114}"/>
              </a:ext>
            </a:extLst>
          </p:cNvPr>
          <p:cNvGrpSpPr/>
          <p:nvPr userDrawn="1"/>
        </p:nvGrpSpPr>
        <p:grpSpPr>
          <a:xfrm>
            <a:off x="4728666" y="3229009"/>
            <a:ext cx="84005" cy="84009"/>
            <a:chOff x="4806780" y="1023946"/>
            <a:chExt cx="95247" cy="95251"/>
          </a:xfrm>
        </p:grpSpPr>
        <p:sp>
          <p:nvSpPr>
            <p:cNvPr id="1493" name="Line 329">
              <a:extLst>
                <a:ext uri="{FF2B5EF4-FFF2-40B4-BE49-F238E27FC236}">
                  <a16:creationId xmlns:a16="http://schemas.microsoft.com/office/drawing/2014/main" id="{23843CFC-50B3-40BA-AB32-555154D9E840}"/>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4" name="Line 330">
              <a:extLst>
                <a:ext uri="{FF2B5EF4-FFF2-40B4-BE49-F238E27FC236}">
                  <a16:creationId xmlns:a16="http://schemas.microsoft.com/office/drawing/2014/main" id="{824B343B-2701-41BA-A99C-1BCB09D9A372}"/>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5" name="Line 331">
              <a:extLst>
                <a:ext uri="{FF2B5EF4-FFF2-40B4-BE49-F238E27FC236}">
                  <a16:creationId xmlns:a16="http://schemas.microsoft.com/office/drawing/2014/main" id="{A1F1E890-4F0B-48EB-9742-DCE27AF95E33}"/>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6" name="Line 332">
              <a:extLst>
                <a:ext uri="{FF2B5EF4-FFF2-40B4-BE49-F238E27FC236}">
                  <a16:creationId xmlns:a16="http://schemas.microsoft.com/office/drawing/2014/main" id="{EE3B43AB-0571-40EE-A5FE-3383A55D0B38}"/>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7" name="Line 333">
              <a:extLst>
                <a:ext uri="{FF2B5EF4-FFF2-40B4-BE49-F238E27FC236}">
                  <a16:creationId xmlns:a16="http://schemas.microsoft.com/office/drawing/2014/main" id="{7F98C57A-A56C-4BC5-9F85-411926247755}"/>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8" name="Line 334">
              <a:extLst>
                <a:ext uri="{FF2B5EF4-FFF2-40B4-BE49-F238E27FC236}">
                  <a16:creationId xmlns:a16="http://schemas.microsoft.com/office/drawing/2014/main" id="{95025DF0-5F26-440D-8982-3D6784D1694E}"/>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99" name="Group 1498">
            <a:extLst>
              <a:ext uri="{FF2B5EF4-FFF2-40B4-BE49-F238E27FC236}">
                <a16:creationId xmlns:a16="http://schemas.microsoft.com/office/drawing/2014/main" id="{7658ADDC-8DB9-430F-9B93-29D62FE5FA16}"/>
              </a:ext>
            </a:extLst>
          </p:cNvPr>
          <p:cNvGrpSpPr/>
          <p:nvPr userDrawn="1"/>
        </p:nvGrpSpPr>
        <p:grpSpPr>
          <a:xfrm>
            <a:off x="8312214" y="3446399"/>
            <a:ext cx="84005" cy="84009"/>
            <a:chOff x="4806780" y="1023946"/>
            <a:chExt cx="95247" cy="95251"/>
          </a:xfrm>
        </p:grpSpPr>
        <p:sp>
          <p:nvSpPr>
            <p:cNvPr id="1500" name="Line 329">
              <a:extLst>
                <a:ext uri="{FF2B5EF4-FFF2-40B4-BE49-F238E27FC236}">
                  <a16:creationId xmlns:a16="http://schemas.microsoft.com/office/drawing/2014/main" id="{BF9E0667-2DA3-4AB5-B606-ADBDF6FDC68B}"/>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1" name="Line 330">
              <a:extLst>
                <a:ext uri="{FF2B5EF4-FFF2-40B4-BE49-F238E27FC236}">
                  <a16:creationId xmlns:a16="http://schemas.microsoft.com/office/drawing/2014/main" id="{F51CBEDD-CA1E-4D2C-B64B-C7B8818531B2}"/>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2" name="Line 331">
              <a:extLst>
                <a:ext uri="{FF2B5EF4-FFF2-40B4-BE49-F238E27FC236}">
                  <a16:creationId xmlns:a16="http://schemas.microsoft.com/office/drawing/2014/main" id="{D9E1CAE5-60B2-4736-B687-A1C64F06F77C}"/>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3" name="Line 332">
              <a:extLst>
                <a:ext uri="{FF2B5EF4-FFF2-40B4-BE49-F238E27FC236}">
                  <a16:creationId xmlns:a16="http://schemas.microsoft.com/office/drawing/2014/main" id="{C63D5A3A-03C4-496A-B36D-5D364D90424C}"/>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4" name="Line 333">
              <a:extLst>
                <a:ext uri="{FF2B5EF4-FFF2-40B4-BE49-F238E27FC236}">
                  <a16:creationId xmlns:a16="http://schemas.microsoft.com/office/drawing/2014/main" id="{E4AF8CD6-99A6-4B4B-8B17-629CAA968C92}"/>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5" name="Line 334">
              <a:extLst>
                <a:ext uri="{FF2B5EF4-FFF2-40B4-BE49-F238E27FC236}">
                  <a16:creationId xmlns:a16="http://schemas.microsoft.com/office/drawing/2014/main" id="{7C69DBC0-595C-4CAF-8242-3675FDCFF6C2}"/>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06" name="Group 1505">
            <a:extLst>
              <a:ext uri="{FF2B5EF4-FFF2-40B4-BE49-F238E27FC236}">
                <a16:creationId xmlns:a16="http://schemas.microsoft.com/office/drawing/2014/main" id="{6DAE6E2F-9E78-448F-B81F-B53A4286F365}"/>
              </a:ext>
            </a:extLst>
          </p:cNvPr>
          <p:cNvGrpSpPr/>
          <p:nvPr userDrawn="1"/>
        </p:nvGrpSpPr>
        <p:grpSpPr>
          <a:xfrm>
            <a:off x="8297174" y="2814228"/>
            <a:ext cx="130792" cy="130798"/>
            <a:chOff x="4806780" y="1023946"/>
            <a:chExt cx="95247" cy="95251"/>
          </a:xfrm>
        </p:grpSpPr>
        <p:sp>
          <p:nvSpPr>
            <p:cNvPr id="1507" name="Line 329">
              <a:extLst>
                <a:ext uri="{FF2B5EF4-FFF2-40B4-BE49-F238E27FC236}">
                  <a16:creationId xmlns:a16="http://schemas.microsoft.com/office/drawing/2014/main" id="{5285F9A0-AC78-4C67-AC49-A0EE85A15411}"/>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8" name="Line 330">
              <a:extLst>
                <a:ext uri="{FF2B5EF4-FFF2-40B4-BE49-F238E27FC236}">
                  <a16:creationId xmlns:a16="http://schemas.microsoft.com/office/drawing/2014/main" id="{2D90A719-FFDF-4EE7-B853-32830102B521}"/>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9" name="Line 331">
              <a:extLst>
                <a:ext uri="{FF2B5EF4-FFF2-40B4-BE49-F238E27FC236}">
                  <a16:creationId xmlns:a16="http://schemas.microsoft.com/office/drawing/2014/main" id="{8F547426-2A87-4473-9054-CACE22C1A2F7}"/>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0" name="Line 332">
              <a:extLst>
                <a:ext uri="{FF2B5EF4-FFF2-40B4-BE49-F238E27FC236}">
                  <a16:creationId xmlns:a16="http://schemas.microsoft.com/office/drawing/2014/main" id="{C1F5BC55-47BB-4B79-A26D-BD0C184EB79E}"/>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1" name="Line 333">
              <a:extLst>
                <a:ext uri="{FF2B5EF4-FFF2-40B4-BE49-F238E27FC236}">
                  <a16:creationId xmlns:a16="http://schemas.microsoft.com/office/drawing/2014/main" id="{93ED3C1D-3223-48E3-A70E-9DA6DCCA324B}"/>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2" name="Line 334">
              <a:extLst>
                <a:ext uri="{FF2B5EF4-FFF2-40B4-BE49-F238E27FC236}">
                  <a16:creationId xmlns:a16="http://schemas.microsoft.com/office/drawing/2014/main" id="{6AFD5D33-12C4-4B6B-AB54-B3BE03D3594D}"/>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13" name="Group 1512">
            <a:extLst>
              <a:ext uri="{FF2B5EF4-FFF2-40B4-BE49-F238E27FC236}">
                <a16:creationId xmlns:a16="http://schemas.microsoft.com/office/drawing/2014/main" id="{2DBA3BE7-AB35-4707-86D6-A43AC4D76D5E}"/>
              </a:ext>
            </a:extLst>
          </p:cNvPr>
          <p:cNvGrpSpPr/>
          <p:nvPr userDrawn="1"/>
        </p:nvGrpSpPr>
        <p:grpSpPr>
          <a:xfrm>
            <a:off x="8117442" y="2391491"/>
            <a:ext cx="47630" cy="47632"/>
            <a:chOff x="4806780" y="1023946"/>
            <a:chExt cx="95247" cy="95251"/>
          </a:xfrm>
        </p:grpSpPr>
        <p:sp>
          <p:nvSpPr>
            <p:cNvPr id="1514" name="Line 329">
              <a:extLst>
                <a:ext uri="{FF2B5EF4-FFF2-40B4-BE49-F238E27FC236}">
                  <a16:creationId xmlns:a16="http://schemas.microsoft.com/office/drawing/2014/main" id="{BD967579-125E-4722-AEB0-3F89BD5D5085}"/>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5" name="Line 330">
              <a:extLst>
                <a:ext uri="{FF2B5EF4-FFF2-40B4-BE49-F238E27FC236}">
                  <a16:creationId xmlns:a16="http://schemas.microsoft.com/office/drawing/2014/main" id="{BBBBAB76-8B67-4364-8A8F-C2586DEE46F6}"/>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6" name="Line 331">
              <a:extLst>
                <a:ext uri="{FF2B5EF4-FFF2-40B4-BE49-F238E27FC236}">
                  <a16:creationId xmlns:a16="http://schemas.microsoft.com/office/drawing/2014/main" id="{6F27E567-ED09-4662-8DD7-F1FA649FC502}"/>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7" name="Line 332">
              <a:extLst>
                <a:ext uri="{FF2B5EF4-FFF2-40B4-BE49-F238E27FC236}">
                  <a16:creationId xmlns:a16="http://schemas.microsoft.com/office/drawing/2014/main" id="{05173BA4-C720-4BF8-B345-B766F2D16E7D}"/>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8" name="Line 333">
              <a:extLst>
                <a:ext uri="{FF2B5EF4-FFF2-40B4-BE49-F238E27FC236}">
                  <a16:creationId xmlns:a16="http://schemas.microsoft.com/office/drawing/2014/main" id="{05FE23F5-4EA0-40A7-A7AF-5BF1F1018167}"/>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9" name="Line 334">
              <a:extLst>
                <a:ext uri="{FF2B5EF4-FFF2-40B4-BE49-F238E27FC236}">
                  <a16:creationId xmlns:a16="http://schemas.microsoft.com/office/drawing/2014/main" id="{F9F21C92-DA79-4C34-AFD7-E112BF0A860B}"/>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20" name="Group 1519">
            <a:extLst>
              <a:ext uri="{FF2B5EF4-FFF2-40B4-BE49-F238E27FC236}">
                <a16:creationId xmlns:a16="http://schemas.microsoft.com/office/drawing/2014/main" id="{955F324C-6A69-4155-B169-72E393BEA7F6}"/>
              </a:ext>
            </a:extLst>
          </p:cNvPr>
          <p:cNvGrpSpPr/>
          <p:nvPr userDrawn="1"/>
        </p:nvGrpSpPr>
        <p:grpSpPr>
          <a:xfrm>
            <a:off x="4615906" y="3510752"/>
            <a:ext cx="173031" cy="0"/>
            <a:chOff x="7475272" y="2554312"/>
            <a:chExt cx="173031" cy="0"/>
          </a:xfrm>
        </p:grpSpPr>
        <p:sp>
          <p:nvSpPr>
            <p:cNvPr id="1521" name="Line 303">
              <a:extLst>
                <a:ext uri="{FF2B5EF4-FFF2-40B4-BE49-F238E27FC236}">
                  <a16:creationId xmlns:a16="http://schemas.microsoft.com/office/drawing/2014/main" id="{84491E1B-F7B2-4A94-A0D4-911171001C87}"/>
                </a:ext>
              </a:extLst>
            </p:cNvPr>
            <p:cNvSpPr>
              <a:spLocks noChangeShapeType="1"/>
            </p:cNvSpPr>
            <p:nvPr userDrawn="1"/>
          </p:nvSpPr>
          <p:spPr bwMode="auto">
            <a:xfrm>
              <a:off x="7475272"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2" name="Line 304">
              <a:extLst>
                <a:ext uri="{FF2B5EF4-FFF2-40B4-BE49-F238E27FC236}">
                  <a16:creationId xmlns:a16="http://schemas.microsoft.com/office/drawing/2014/main" id="{D52EBB1E-603B-4206-9723-A24B84503CDC}"/>
                </a:ext>
              </a:extLst>
            </p:cNvPr>
            <p:cNvSpPr>
              <a:spLocks noChangeShapeType="1"/>
            </p:cNvSpPr>
            <p:nvPr userDrawn="1"/>
          </p:nvSpPr>
          <p:spPr bwMode="auto">
            <a:xfrm>
              <a:off x="7518133"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3" name="Line 305">
              <a:extLst>
                <a:ext uri="{FF2B5EF4-FFF2-40B4-BE49-F238E27FC236}">
                  <a16:creationId xmlns:a16="http://schemas.microsoft.com/office/drawing/2014/main" id="{0D675267-9BE4-4CE4-8F6A-5C39454F1CBA}"/>
                </a:ext>
              </a:extLst>
            </p:cNvPr>
            <p:cNvSpPr>
              <a:spLocks noChangeShapeType="1"/>
            </p:cNvSpPr>
            <p:nvPr userDrawn="1"/>
          </p:nvSpPr>
          <p:spPr bwMode="auto">
            <a:xfrm>
              <a:off x="7560994"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4" name="Line 306">
              <a:extLst>
                <a:ext uri="{FF2B5EF4-FFF2-40B4-BE49-F238E27FC236}">
                  <a16:creationId xmlns:a16="http://schemas.microsoft.com/office/drawing/2014/main" id="{82FB7E8B-E27F-4148-A8FD-BCD35AB4FC51}"/>
                </a:ext>
              </a:extLst>
            </p:cNvPr>
            <p:cNvSpPr>
              <a:spLocks noChangeShapeType="1"/>
            </p:cNvSpPr>
            <p:nvPr userDrawn="1"/>
          </p:nvSpPr>
          <p:spPr bwMode="auto">
            <a:xfrm>
              <a:off x="7603855" y="2554312"/>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5" name="Line 307">
              <a:extLst>
                <a:ext uri="{FF2B5EF4-FFF2-40B4-BE49-F238E27FC236}">
                  <a16:creationId xmlns:a16="http://schemas.microsoft.com/office/drawing/2014/main" id="{28BBEB07-80C9-43E0-B42D-01D56D8D42BE}"/>
                </a:ext>
              </a:extLst>
            </p:cNvPr>
            <p:cNvSpPr>
              <a:spLocks noChangeShapeType="1"/>
            </p:cNvSpPr>
            <p:nvPr userDrawn="1"/>
          </p:nvSpPr>
          <p:spPr bwMode="auto">
            <a:xfrm>
              <a:off x="7646716" y="2554312"/>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26" name="Group 1525">
            <a:extLst>
              <a:ext uri="{FF2B5EF4-FFF2-40B4-BE49-F238E27FC236}">
                <a16:creationId xmlns:a16="http://schemas.microsoft.com/office/drawing/2014/main" id="{59226AFF-F03E-4702-8F98-A6C59AF25244}"/>
              </a:ext>
            </a:extLst>
          </p:cNvPr>
          <p:cNvGrpSpPr/>
          <p:nvPr userDrawn="1"/>
        </p:nvGrpSpPr>
        <p:grpSpPr>
          <a:xfrm>
            <a:off x="4655592" y="3580603"/>
            <a:ext cx="311139" cy="0"/>
            <a:chOff x="7514958" y="2624163"/>
            <a:chExt cx="311139" cy="0"/>
          </a:xfrm>
        </p:grpSpPr>
        <p:sp>
          <p:nvSpPr>
            <p:cNvPr id="1527" name="Line 308">
              <a:extLst>
                <a:ext uri="{FF2B5EF4-FFF2-40B4-BE49-F238E27FC236}">
                  <a16:creationId xmlns:a16="http://schemas.microsoft.com/office/drawing/2014/main" id="{CEFBA10D-672C-4E12-86CF-E86D9B42E3F8}"/>
                </a:ext>
              </a:extLst>
            </p:cNvPr>
            <p:cNvSpPr>
              <a:spLocks noChangeShapeType="1"/>
            </p:cNvSpPr>
            <p:nvPr userDrawn="1"/>
          </p:nvSpPr>
          <p:spPr bwMode="auto">
            <a:xfrm>
              <a:off x="7514958"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8" name="Line 309">
              <a:extLst>
                <a:ext uri="{FF2B5EF4-FFF2-40B4-BE49-F238E27FC236}">
                  <a16:creationId xmlns:a16="http://schemas.microsoft.com/office/drawing/2014/main" id="{64D41BF6-9798-48FA-8FA3-F60482D12F73}"/>
                </a:ext>
              </a:extLst>
            </p:cNvPr>
            <p:cNvSpPr>
              <a:spLocks noChangeShapeType="1"/>
            </p:cNvSpPr>
            <p:nvPr userDrawn="1"/>
          </p:nvSpPr>
          <p:spPr bwMode="auto">
            <a:xfrm>
              <a:off x="7557819"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9" name="Line 310">
              <a:extLst>
                <a:ext uri="{FF2B5EF4-FFF2-40B4-BE49-F238E27FC236}">
                  <a16:creationId xmlns:a16="http://schemas.microsoft.com/office/drawing/2014/main" id="{CB010AC0-8785-468B-B0BF-D6CB11C9B59E}"/>
                </a:ext>
              </a:extLst>
            </p:cNvPr>
            <p:cNvSpPr>
              <a:spLocks noChangeShapeType="1"/>
            </p:cNvSpPr>
            <p:nvPr userDrawn="1"/>
          </p:nvSpPr>
          <p:spPr bwMode="auto">
            <a:xfrm>
              <a:off x="7600680"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0" name="Line 311">
              <a:extLst>
                <a:ext uri="{FF2B5EF4-FFF2-40B4-BE49-F238E27FC236}">
                  <a16:creationId xmlns:a16="http://schemas.microsoft.com/office/drawing/2014/main" id="{FE0C42C8-056D-46AC-BBD3-BB1EE142689C}"/>
                </a:ext>
              </a:extLst>
            </p:cNvPr>
            <p:cNvSpPr>
              <a:spLocks noChangeShapeType="1"/>
            </p:cNvSpPr>
            <p:nvPr userDrawn="1"/>
          </p:nvSpPr>
          <p:spPr bwMode="auto">
            <a:xfrm>
              <a:off x="7643541"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1" name="Line 312">
              <a:extLst>
                <a:ext uri="{FF2B5EF4-FFF2-40B4-BE49-F238E27FC236}">
                  <a16:creationId xmlns:a16="http://schemas.microsoft.com/office/drawing/2014/main" id="{589F5C57-52B9-47A7-8809-5BD1444BDBBA}"/>
                </a:ext>
              </a:extLst>
            </p:cNvPr>
            <p:cNvSpPr>
              <a:spLocks noChangeShapeType="1"/>
            </p:cNvSpPr>
            <p:nvPr userDrawn="1"/>
          </p:nvSpPr>
          <p:spPr bwMode="auto">
            <a:xfrm>
              <a:off x="7686402"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2" name="Line 313">
              <a:extLst>
                <a:ext uri="{FF2B5EF4-FFF2-40B4-BE49-F238E27FC236}">
                  <a16:creationId xmlns:a16="http://schemas.microsoft.com/office/drawing/2014/main" id="{FFF7E112-98CD-4E3C-8E93-E94B5B61713E}"/>
                </a:ext>
              </a:extLst>
            </p:cNvPr>
            <p:cNvSpPr>
              <a:spLocks noChangeShapeType="1"/>
            </p:cNvSpPr>
            <p:nvPr userDrawn="1"/>
          </p:nvSpPr>
          <p:spPr bwMode="auto">
            <a:xfrm>
              <a:off x="7729263"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3" name="Line 314">
              <a:extLst>
                <a:ext uri="{FF2B5EF4-FFF2-40B4-BE49-F238E27FC236}">
                  <a16:creationId xmlns:a16="http://schemas.microsoft.com/office/drawing/2014/main" id="{FD3DBBD2-5F7E-47EA-89B1-71F21557894E}"/>
                </a:ext>
              </a:extLst>
            </p:cNvPr>
            <p:cNvSpPr>
              <a:spLocks noChangeShapeType="1"/>
            </p:cNvSpPr>
            <p:nvPr userDrawn="1"/>
          </p:nvSpPr>
          <p:spPr bwMode="auto">
            <a:xfrm>
              <a:off x="7772124"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4" name="Line 315">
              <a:extLst>
                <a:ext uri="{FF2B5EF4-FFF2-40B4-BE49-F238E27FC236}">
                  <a16:creationId xmlns:a16="http://schemas.microsoft.com/office/drawing/2014/main" id="{6BE535C4-86DE-490B-9FFF-1FF0B063168A}"/>
                </a:ext>
              </a:extLst>
            </p:cNvPr>
            <p:cNvSpPr>
              <a:spLocks noChangeShapeType="1"/>
            </p:cNvSpPr>
            <p:nvPr userDrawn="1"/>
          </p:nvSpPr>
          <p:spPr bwMode="auto">
            <a:xfrm>
              <a:off x="7814985" y="2624163"/>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35" name="Group 1534">
            <a:extLst>
              <a:ext uri="{FF2B5EF4-FFF2-40B4-BE49-F238E27FC236}">
                <a16:creationId xmlns:a16="http://schemas.microsoft.com/office/drawing/2014/main" id="{66981110-37C1-47FA-BDD8-F244F8079C78}"/>
              </a:ext>
            </a:extLst>
          </p:cNvPr>
          <p:cNvGrpSpPr/>
          <p:nvPr userDrawn="1"/>
        </p:nvGrpSpPr>
        <p:grpSpPr>
          <a:xfrm>
            <a:off x="4560346" y="3679029"/>
            <a:ext cx="258752" cy="0"/>
            <a:chOff x="7419712" y="2722589"/>
            <a:chExt cx="258752" cy="0"/>
          </a:xfrm>
        </p:grpSpPr>
        <p:sp>
          <p:nvSpPr>
            <p:cNvPr id="1536" name="Line 316">
              <a:extLst>
                <a:ext uri="{FF2B5EF4-FFF2-40B4-BE49-F238E27FC236}">
                  <a16:creationId xmlns:a16="http://schemas.microsoft.com/office/drawing/2014/main" id="{57EF06A0-DD8B-45EF-9CC6-648934824B22}"/>
                </a:ext>
              </a:extLst>
            </p:cNvPr>
            <p:cNvSpPr>
              <a:spLocks noChangeShapeType="1"/>
            </p:cNvSpPr>
            <p:nvPr userDrawn="1"/>
          </p:nvSpPr>
          <p:spPr bwMode="auto">
            <a:xfrm>
              <a:off x="741971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7" name="Line 317">
              <a:extLst>
                <a:ext uri="{FF2B5EF4-FFF2-40B4-BE49-F238E27FC236}">
                  <a16:creationId xmlns:a16="http://schemas.microsoft.com/office/drawing/2014/main" id="{4DE68CA6-FDDF-416D-BD42-7CA4DFB12845}"/>
                </a:ext>
              </a:extLst>
            </p:cNvPr>
            <p:cNvSpPr>
              <a:spLocks noChangeShapeType="1"/>
            </p:cNvSpPr>
            <p:nvPr userDrawn="1"/>
          </p:nvSpPr>
          <p:spPr bwMode="auto">
            <a:xfrm>
              <a:off x="746257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 name="Line 318">
              <a:extLst>
                <a:ext uri="{FF2B5EF4-FFF2-40B4-BE49-F238E27FC236}">
                  <a16:creationId xmlns:a16="http://schemas.microsoft.com/office/drawing/2014/main" id="{1D4A1969-36E8-4B7F-B529-CDE2C0B6816B}"/>
                </a:ext>
              </a:extLst>
            </p:cNvPr>
            <p:cNvSpPr>
              <a:spLocks noChangeShapeType="1"/>
            </p:cNvSpPr>
            <p:nvPr userDrawn="1"/>
          </p:nvSpPr>
          <p:spPr bwMode="auto">
            <a:xfrm>
              <a:off x="7505433"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9" name="Line 319">
              <a:extLst>
                <a:ext uri="{FF2B5EF4-FFF2-40B4-BE49-F238E27FC236}">
                  <a16:creationId xmlns:a16="http://schemas.microsoft.com/office/drawing/2014/main" id="{644A154C-A404-474F-AE63-E5F5B0EE3DF4}"/>
                </a:ext>
              </a:extLst>
            </p:cNvPr>
            <p:cNvSpPr>
              <a:spLocks noChangeShapeType="1"/>
            </p:cNvSpPr>
            <p:nvPr userDrawn="1"/>
          </p:nvSpPr>
          <p:spPr bwMode="auto">
            <a:xfrm>
              <a:off x="7548294"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0" name="Line 320">
              <a:extLst>
                <a:ext uri="{FF2B5EF4-FFF2-40B4-BE49-F238E27FC236}">
                  <a16:creationId xmlns:a16="http://schemas.microsoft.com/office/drawing/2014/main" id="{D4EC6EF2-F0FE-4BB3-99F0-34DD3A568249}"/>
                </a:ext>
              </a:extLst>
            </p:cNvPr>
            <p:cNvSpPr>
              <a:spLocks noChangeShapeType="1"/>
            </p:cNvSpPr>
            <p:nvPr userDrawn="1"/>
          </p:nvSpPr>
          <p:spPr bwMode="auto">
            <a:xfrm>
              <a:off x="7591155"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1" name="Line 321">
              <a:extLst>
                <a:ext uri="{FF2B5EF4-FFF2-40B4-BE49-F238E27FC236}">
                  <a16:creationId xmlns:a16="http://schemas.microsoft.com/office/drawing/2014/main" id="{F4763341-B57E-47D3-B68C-E2D317AA51CF}"/>
                </a:ext>
              </a:extLst>
            </p:cNvPr>
            <p:cNvSpPr>
              <a:spLocks noChangeShapeType="1"/>
            </p:cNvSpPr>
            <p:nvPr userDrawn="1"/>
          </p:nvSpPr>
          <p:spPr bwMode="auto">
            <a:xfrm>
              <a:off x="7634016"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2" name="Line 322">
              <a:extLst>
                <a:ext uri="{FF2B5EF4-FFF2-40B4-BE49-F238E27FC236}">
                  <a16:creationId xmlns:a16="http://schemas.microsoft.com/office/drawing/2014/main" id="{CC6F98AF-81E0-4AD6-AE7D-ED46E75419ED}"/>
                </a:ext>
              </a:extLst>
            </p:cNvPr>
            <p:cNvSpPr>
              <a:spLocks noChangeShapeType="1"/>
            </p:cNvSpPr>
            <p:nvPr userDrawn="1"/>
          </p:nvSpPr>
          <p:spPr bwMode="auto">
            <a:xfrm>
              <a:off x="7676877" y="2722589"/>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15" name="Rectangle 514">
            <a:extLst>
              <a:ext uri="{FF2B5EF4-FFF2-40B4-BE49-F238E27FC236}">
                <a16:creationId xmlns:a16="http://schemas.microsoft.com/office/drawing/2014/main" id="{097439E4-C34E-4D42-9463-382EC6B55DCC}"/>
              </a:ext>
            </a:extLst>
          </p:cNvPr>
          <p:cNvSpPr/>
          <p:nvPr userDrawn="1"/>
        </p:nvSpPr>
        <p:spPr>
          <a:xfrm>
            <a:off x="271798" y="3150182"/>
            <a:ext cx="3915156" cy="902811"/>
          </a:xfrm>
          <a:prstGeom prst="rect">
            <a:avLst/>
          </a:prstGeom>
        </p:spPr>
        <p:txBody>
          <a:bodyPr wrap="square" lIns="0" tIns="0" rIns="0" bIns="0">
            <a:spAutoFit/>
          </a:bodyPr>
          <a:lstStyle/>
          <a:p>
            <a:r>
              <a:rPr lang="fr-FR" sz="800" baseline="30000" dirty="0">
                <a:solidFill>
                  <a:schemeClr val="bg1"/>
                </a:solidFill>
                <a:latin typeface="Prelo Medium" panose="02000506040000020004" pitchFamily="50" charset="0"/>
              </a:rPr>
              <a:t>RSM France est membre du réseau RSM.</a:t>
            </a:r>
          </a:p>
          <a:p>
            <a:r>
              <a:rPr lang="fr-FR" sz="800" baseline="30000" dirty="0">
                <a:solidFill>
                  <a:schemeClr val="bg1"/>
                </a:solidFill>
                <a:latin typeface="Prelo Medium" panose="02000506040000020004" pitchFamily="50" charset="0"/>
              </a:rPr>
              <a:t>Chaque membre du réseau RSM est un cabinet indépendant d’Audit, d’Expertise et de Conseil, exerçant pour son propre compte. Le réseau RSM en tant que tel n’est pas une entité juridique à part entière.</a:t>
            </a:r>
          </a:p>
          <a:p>
            <a:endParaRPr lang="fr-FR" sz="800" baseline="30000" dirty="0">
              <a:solidFill>
                <a:schemeClr val="bg1"/>
              </a:solidFill>
              <a:latin typeface="Prelo Medium" panose="02000506040000020004" pitchFamily="50" charset="0"/>
            </a:endParaRPr>
          </a:p>
          <a:p>
            <a:r>
              <a:rPr lang="fr-FR" sz="800" baseline="30000" dirty="0">
                <a:solidFill>
                  <a:schemeClr val="bg1"/>
                </a:solidFill>
                <a:latin typeface="Prelo Medium" panose="02000506040000020004" pitchFamily="50" charset="0"/>
              </a:rPr>
              <a:t>Le réseau RSM est géré par RSM International Limited, une société immatriculée en Angleterre et au Pays de Galles (sous le numéro 4040598) dont le siège social est situé au 11 Old </a:t>
            </a:r>
            <a:r>
              <a:rPr lang="fr-FR" sz="800" baseline="30000" dirty="0" err="1">
                <a:solidFill>
                  <a:schemeClr val="bg1"/>
                </a:solidFill>
                <a:latin typeface="Prelo Medium" panose="02000506040000020004" pitchFamily="50" charset="0"/>
              </a:rPr>
              <a:t>Jewry</a:t>
            </a:r>
            <a:r>
              <a:rPr lang="fr-FR" sz="800" baseline="30000" dirty="0">
                <a:solidFill>
                  <a:schemeClr val="bg1"/>
                </a:solidFill>
                <a:latin typeface="Prelo Medium" panose="02000506040000020004" pitchFamily="50" charset="0"/>
              </a:rPr>
              <a:t>, Londres EC2R 8DU.</a:t>
            </a:r>
          </a:p>
          <a:p>
            <a:endParaRPr lang="fr-FR" sz="800" baseline="30000" dirty="0">
              <a:solidFill>
                <a:schemeClr val="bg1"/>
              </a:solidFill>
              <a:latin typeface="Prelo Medium" panose="02000506040000020004" pitchFamily="50" charset="0"/>
            </a:endParaRPr>
          </a:p>
          <a:p>
            <a:r>
              <a:rPr lang="fr-FR" sz="800" baseline="30000" dirty="0">
                <a:solidFill>
                  <a:schemeClr val="bg1"/>
                </a:solidFill>
                <a:latin typeface="Prelo Medium" panose="02000506040000020004" pitchFamily="50" charset="0"/>
              </a:rPr>
              <a:t>La marque RSM et tous les droits de propriété intellectuelle utilisés par les membres du réseau sont la propriété de RSM International Association, une association régie par les articles 60 et suivants du Code civil Suisse et dont le siège est à Zoug.</a:t>
            </a:r>
          </a:p>
          <a:p>
            <a:br>
              <a:rPr lang="en-GB" sz="800" baseline="30000" dirty="0">
                <a:solidFill>
                  <a:schemeClr val="bg1"/>
                </a:solidFill>
                <a:latin typeface="Prelo Medium" panose="02000506040000020004" pitchFamily="50" charset="0"/>
              </a:rPr>
            </a:br>
            <a:r>
              <a:rPr lang="en-GB" sz="800" baseline="30000" dirty="0">
                <a:solidFill>
                  <a:schemeClr val="bg1"/>
                </a:solidFill>
                <a:latin typeface="Prelo Medium" panose="02000506040000020004" pitchFamily="50" charset="0"/>
              </a:rPr>
              <a:t>© RSM International Association, 2021</a:t>
            </a:r>
          </a:p>
        </p:txBody>
      </p:sp>
      <p:sp>
        <p:nvSpPr>
          <p:cNvPr id="516" name="Rectangle 515">
            <a:extLst>
              <a:ext uri="{FF2B5EF4-FFF2-40B4-BE49-F238E27FC236}">
                <a16:creationId xmlns:a16="http://schemas.microsoft.com/office/drawing/2014/main" id="{4EB81672-7F47-4058-A833-7481E4606FE9}"/>
              </a:ext>
            </a:extLst>
          </p:cNvPr>
          <p:cNvSpPr/>
          <p:nvPr userDrawn="1"/>
        </p:nvSpPr>
        <p:spPr>
          <a:xfrm>
            <a:off x="258583" y="1910943"/>
            <a:ext cx="4572000" cy="1089529"/>
          </a:xfrm>
          <a:prstGeom prst="rect">
            <a:avLst/>
          </a:prstGeom>
        </p:spPr>
        <p:txBody>
          <a:bodyPr lIns="0" tIns="0" rIns="0" bIns="0">
            <a:spAutoFit/>
          </a:bodyPr>
          <a:lstStyle/>
          <a:p>
            <a:pPr>
              <a:lnSpc>
                <a:spcPct val="120000"/>
              </a:lnSpc>
            </a:pPr>
            <a:r>
              <a:rPr lang="fr-FR" sz="1200" b="1" dirty="0">
                <a:solidFill>
                  <a:schemeClr val="bg1"/>
                </a:solidFill>
                <a:latin typeface="Prelo Medium" panose="02000506040000020004" pitchFamily="50" charset="0"/>
              </a:rPr>
              <a:t>RSM </a:t>
            </a:r>
          </a:p>
          <a:p>
            <a:pPr>
              <a:lnSpc>
                <a:spcPct val="120000"/>
              </a:lnSpc>
            </a:pPr>
            <a:r>
              <a:rPr lang="fr-FR" sz="1200" dirty="0">
                <a:solidFill>
                  <a:schemeClr val="bg1"/>
                </a:solidFill>
                <a:latin typeface="Prelo Medium" panose="02000506040000020004" pitchFamily="50" charset="0"/>
              </a:rPr>
              <a:t>26, rue Cambacérès</a:t>
            </a:r>
            <a:br>
              <a:rPr lang="fr-FR" sz="1200" dirty="0">
                <a:solidFill>
                  <a:schemeClr val="bg1"/>
                </a:solidFill>
                <a:latin typeface="Prelo Medium" panose="02000506040000020004" pitchFamily="50" charset="0"/>
              </a:rPr>
            </a:br>
            <a:r>
              <a:rPr lang="fr-FR" sz="1200" dirty="0">
                <a:solidFill>
                  <a:schemeClr val="bg1"/>
                </a:solidFill>
                <a:latin typeface="Prelo Medium" panose="02000506040000020004" pitchFamily="50" charset="0"/>
              </a:rPr>
              <a:t>75008 Paris</a:t>
            </a:r>
          </a:p>
          <a:p>
            <a:pPr>
              <a:lnSpc>
                <a:spcPct val="120000"/>
              </a:lnSpc>
            </a:pPr>
            <a:r>
              <a:rPr lang="fr-FR" sz="1200" dirty="0">
                <a:solidFill>
                  <a:schemeClr val="bg1"/>
                </a:solidFill>
                <a:latin typeface="Prelo Medium" panose="02000506040000020004" pitchFamily="50" charset="0"/>
              </a:rPr>
              <a:t>T : +33 (0)1 56 88 31 20</a:t>
            </a:r>
          </a:p>
          <a:p>
            <a:pPr>
              <a:lnSpc>
                <a:spcPct val="120000"/>
              </a:lnSpc>
            </a:pPr>
            <a:r>
              <a:rPr lang="fr-FR" sz="1200" dirty="0">
                <a:solidFill>
                  <a:schemeClr val="bg1"/>
                </a:solidFill>
                <a:latin typeface="Prelo Medium" panose="02000506040000020004" pitchFamily="50" charset="0"/>
                <a:hlinkClick r:id="rId3">
                  <a:extLst>
                    <a:ext uri="{A12FA001-AC4F-418D-AE19-62706E023703}">
                      <ahyp:hlinkClr xmlns:ahyp="http://schemas.microsoft.com/office/drawing/2018/hyperlinkcolor" val="tx"/>
                    </a:ext>
                  </a:extLst>
                </a:hlinkClick>
              </a:rPr>
              <a:t>www.rsmfrance.fr</a:t>
            </a:r>
            <a:endParaRPr lang="fr-FR" sz="1200" dirty="0">
              <a:solidFill>
                <a:schemeClr val="bg1"/>
              </a:solidFill>
              <a:latin typeface="Prelo Medium" panose="02000506040000020004" pitchFamily="50" charset="0"/>
            </a:endParaRPr>
          </a:p>
        </p:txBody>
      </p:sp>
    </p:spTree>
    <p:extLst>
      <p:ext uri="{BB962C8B-B14F-4D97-AF65-F5344CB8AC3E}">
        <p14:creationId xmlns:p14="http://schemas.microsoft.com/office/powerpoint/2010/main" val="331231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06"/>
                                        </p:tgtEl>
                                      </p:cBhvr>
                                    </p:animEffect>
                                    <p:animScale>
                                      <p:cBhvr>
                                        <p:cTn id="7" dur="1000" autoRev="1" fill="hold"/>
                                        <p:tgtEl>
                                          <p:spTgt spid="1506"/>
                                        </p:tgtEl>
                                      </p:cBhvr>
                                      <p:by x="105000" y="105000"/>
                                    </p:animScale>
                                  </p:childTnLst>
                                </p:cTn>
                              </p:par>
                              <p:par>
                                <p:cTn id="8" presetID="8" presetClass="emph" presetSubtype="0" repeatCount="indefinite" fill="hold" grpId="0" nodeType="withEffect">
                                  <p:stCondLst>
                                    <p:cond delay="0"/>
                                  </p:stCondLst>
                                  <p:endCondLst>
                                    <p:cond evt="onNext" delay="0">
                                      <p:tgtEl>
                                        <p:sldTgt/>
                                      </p:tgtEl>
                                    </p:cond>
                                  </p:endCondLst>
                                  <p:childTnLst>
                                    <p:animRot by="21600000">
                                      <p:cBhvr>
                                        <p:cTn id="9" dur="2000" fill="hold"/>
                                        <p:tgtEl>
                                          <p:spTgt spid="1096"/>
                                        </p:tgtEl>
                                        <p:attrNameLst>
                                          <p:attrName>r</p:attrName>
                                        </p:attrNameLst>
                                      </p:cBhvr>
                                    </p:animRot>
                                  </p:childTnLst>
                                </p:cTn>
                              </p:par>
                              <p:par>
                                <p:cTn id="10" presetID="22" presetClass="entr" presetSubtype="4" fill="hold" nodeType="withEffect">
                                  <p:stCondLst>
                                    <p:cond delay="0"/>
                                  </p:stCondLst>
                                  <p:childTnLst>
                                    <p:set>
                                      <p:cBhvr>
                                        <p:cTn id="11" dur="1" fill="hold">
                                          <p:stCondLst>
                                            <p:cond delay="0"/>
                                          </p:stCondLst>
                                        </p:cTn>
                                        <p:tgtEl>
                                          <p:spTgt spid="1087"/>
                                        </p:tgtEl>
                                        <p:attrNameLst>
                                          <p:attrName>style.visibility</p:attrName>
                                        </p:attrNameLst>
                                      </p:cBhvr>
                                      <p:to>
                                        <p:strVal val="visible"/>
                                      </p:to>
                                    </p:set>
                                    <p:animEffect transition="in" filter="wipe(down)">
                                      <p:cBhvr>
                                        <p:cTn id="12" dur="750"/>
                                        <p:tgtEl>
                                          <p:spTgt spid="1087"/>
                                        </p:tgtEl>
                                      </p:cBhvr>
                                    </p:animEffect>
                                  </p:childTnLst>
                                </p:cTn>
                              </p:par>
                              <p:par>
                                <p:cTn id="13" presetID="22" presetClass="entr" presetSubtype="4" fill="hold" nodeType="withEffect">
                                  <p:stCondLst>
                                    <p:cond delay="0"/>
                                  </p:stCondLst>
                                  <p:childTnLst>
                                    <p:set>
                                      <p:cBhvr>
                                        <p:cTn id="14" dur="1" fill="hold">
                                          <p:stCondLst>
                                            <p:cond delay="0"/>
                                          </p:stCondLst>
                                        </p:cTn>
                                        <p:tgtEl>
                                          <p:spTgt spid="1084"/>
                                        </p:tgtEl>
                                        <p:attrNameLst>
                                          <p:attrName>style.visibility</p:attrName>
                                        </p:attrNameLst>
                                      </p:cBhvr>
                                      <p:to>
                                        <p:strVal val="visible"/>
                                      </p:to>
                                    </p:set>
                                    <p:animEffect transition="in" filter="wipe(down)">
                                      <p:cBhvr>
                                        <p:cTn id="15" dur="750"/>
                                        <p:tgtEl>
                                          <p:spTgt spid="1084"/>
                                        </p:tgtEl>
                                      </p:cBhvr>
                                    </p:animEffect>
                                  </p:childTnLst>
                                </p:cTn>
                              </p:par>
                              <p:par>
                                <p:cTn id="16" presetID="22" presetClass="entr" presetSubtype="4" fill="hold" nodeType="withEffect">
                                  <p:stCondLst>
                                    <p:cond delay="0"/>
                                  </p:stCondLst>
                                  <p:childTnLst>
                                    <p:set>
                                      <p:cBhvr>
                                        <p:cTn id="17" dur="1" fill="hold">
                                          <p:stCondLst>
                                            <p:cond delay="0"/>
                                          </p:stCondLst>
                                        </p:cTn>
                                        <p:tgtEl>
                                          <p:spTgt spid="1090"/>
                                        </p:tgtEl>
                                        <p:attrNameLst>
                                          <p:attrName>style.visibility</p:attrName>
                                        </p:attrNameLst>
                                      </p:cBhvr>
                                      <p:to>
                                        <p:strVal val="visible"/>
                                      </p:to>
                                    </p:set>
                                    <p:animEffect transition="in" filter="wipe(down)">
                                      <p:cBhvr>
                                        <p:cTn id="18" dur="750"/>
                                        <p:tgtEl>
                                          <p:spTgt spid="1090"/>
                                        </p:tgtEl>
                                      </p:cBhvr>
                                    </p:animEffect>
                                  </p:childTnLst>
                                </p:cTn>
                              </p:par>
                              <p:par>
                                <p:cTn id="19" presetID="22" presetClass="entr" presetSubtype="4" fill="hold" nodeType="withEffect">
                                  <p:stCondLst>
                                    <p:cond delay="0"/>
                                  </p:stCondLst>
                                  <p:childTnLst>
                                    <p:set>
                                      <p:cBhvr>
                                        <p:cTn id="20" dur="1" fill="hold">
                                          <p:stCondLst>
                                            <p:cond delay="0"/>
                                          </p:stCondLst>
                                        </p:cTn>
                                        <p:tgtEl>
                                          <p:spTgt spid="1093"/>
                                        </p:tgtEl>
                                        <p:attrNameLst>
                                          <p:attrName>style.visibility</p:attrName>
                                        </p:attrNameLst>
                                      </p:cBhvr>
                                      <p:to>
                                        <p:strVal val="visible"/>
                                      </p:to>
                                    </p:set>
                                    <p:animEffect transition="in" filter="wipe(down)">
                                      <p:cBhvr>
                                        <p:cTn id="21" dur="750"/>
                                        <p:tgtEl>
                                          <p:spTgt spid="1093"/>
                                        </p:tgtEl>
                                      </p:cBhvr>
                                    </p:animEffect>
                                  </p:childTnLst>
                                </p:cTn>
                              </p:par>
                              <p:par>
                                <p:cTn id="22" presetID="26" presetClass="emph" presetSubtype="0" repeatCount="indefinite" fill="hold" nodeType="withEffect">
                                  <p:stCondLst>
                                    <p:cond delay="0"/>
                                  </p:stCondLst>
                                  <p:childTnLst>
                                    <p:animEffect transition="out" filter="fade">
                                      <p:cBhvr>
                                        <p:cTn id="23" dur="1500" tmFilter="0, 0; .2, .5; .8, .5; 1, 0"/>
                                        <p:tgtEl>
                                          <p:spTgt spid="1128"/>
                                        </p:tgtEl>
                                      </p:cBhvr>
                                    </p:animEffect>
                                    <p:animScale>
                                      <p:cBhvr>
                                        <p:cTn id="24" dur="750" autoRev="1" fill="hold"/>
                                        <p:tgtEl>
                                          <p:spTgt spid="1128"/>
                                        </p:tgtEl>
                                      </p:cBhvr>
                                      <p:by x="105000" y="105000"/>
                                    </p:animScale>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2000" fill="hold"/>
                                        <p:tgtEl>
                                          <p:spTgt spid="1060"/>
                                        </p:tgtEl>
                                        <p:attrNameLst>
                                          <p:attrName>r</p:attrName>
                                        </p:attrNameLst>
                                      </p:cBhvr>
                                    </p:animRot>
                                  </p:childTnLst>
                                </p:cTn>
                              </p:par>
                              <p:par>
                                <p:cTn id="27" presetID="21" presetClass="entr" presetSubtype="1" repeatCount="indefinite" fill="hold" nodeType="withEffect">
                                  <p:stCondLst>
                                    <p:cond delay="0"/>
                                  </p:stCondLst>
                                  <p:endCondLst>
                                    <p:cond evt="onNext" delay="0">
                                      <p:tgtEl>
                                        <p:sldTgt/>
                                      </p:tgtEl>
                                    </p:cond>
                                  </p:endCondLst>
                                  <p:childTnLst>
                                    <p:set>
                                      <p:cBhvr>
                                        <p:cTn id="28" dur="1" fill="hold">
                                          <p:stCondLst>
                                            <p:cond delay="0"/>
                                          </p:stCondLst>
                                        </p:cTn>
                                        <p:tgtEl>
                                          <p:spTgt spid="1156"/>
                                        </p:tgtEl>
                                        <p:attrNameLst>
                                          <p:attrName>style.visibility</p:attrName>
                                        </p:attrNameLst>
                                      </p:cBhvr>
                                      <p:to>
                                        <p:strVal val="visible"/>
                                      </p:to>
                                    </p:set>
                                    <p:animEffect transition="in" filter="wheel(1)">
                                      <p:cBhvr>
                                        <p:cTn id="29" dur="2500"/>
                                        <p:tgtEl>
                                          <p:spTgt spid="1156"/>
                                        </p:tgtEl>
                                      </p:cBhvr>
                                    </p:animEffect>
                                  </p:childTnLst>
                                </p:cTn>
                              </p:par>
                              <p:par>
                                <p:cTn id="30" presetID="26" presetClass="emph" presetSubtype="0" repeatCount="indefinite" fill="hold" nodeType="withEffect">
                                  <p:stCondLst>
                                    <p:cond delay="0"/>
                                  </p:stCondLst>
                                  <p:endCondLst>
                                    <p:cond evt="onNext" delay="0">
                                      <p:tgtEl>
                                        <p:sldTgt/>
                                      </p:tgtEl>
                                    </p:cond>
                                  </p:endCondLst>
                                  <p:childTnLst>
                                    <p:animEffect transition="out" filter="fade">
                                      <p:cBhvr>
                                        <p:cTn id="31" dur="1000" tmFilter="0, 0; .2, .5; .8, .5; 1, 0"/>
                                        <p:tgtEl>
                                          <p:spTgt spid="1363"/>
                                        </p:tgtEl>
                                      </p:cBhvr>
                                    </p:animEffect>
                                    <p:animScale>
                                      <p:cBhvr>
                                        <p:cTn id="32" dur="500" autoRev="1" fill="hold"/>
                                        <p:tgtEl>
                                          <p:spTgt spid="1363"/>
                                        </p:tgtEl>
                                      </p:cBhvr>
                                      <p:by x="105000" y="105000"/>
                                    </p:animScale>
                                  </p:childTnLst>
                                </p:cTn>
                              </p:par>
                              <p:par>
                                <p:cTn id="33" presetID="26" presetClass="emph" presetSubtype="0" repeatCount="indefinite" fill="hold" nodeType="withEffect">
                                  <p:stCondLst>
                                    <p:cond delay="0"/>
                                  </p:stCondLst>
                                  <p:childTnLst>
                                    <p:animEffect transition="out" filter="fade">
                                      <p:cBhvr>
                                        <p:cTn id="34" dur="750" tmFilter="0, 0; .2, .5; .8, .5; 1, 0"/>
                                        <p:tgtEl>
                                          <p:spTgt spid="1464"/>
                                        </p:tgtEl>
                                      </p:cBhvr>
                                    </p:animEffect>
                                    <p:animScale>
                                      <p:cBhvr>
                                        <p:cTn id="35" dur="375" autoRev="1" fill="hold"/>
                                        <p:tgtEl>
                                          <p:spTgt spid="1464"/>
                                        </p:tgtEl>
                                      </p:cBhvr>
                                      <p:by x="105000" y="105000"/>
                                    </p:animScale>
                                  </p:childTnLst>
                                </p:cTn>
                              </p:par>
                              <p:par>
                                <p:cTn id="36" presetID="26" presetClass="emph" presetSubtype="0" repeatCount="indefinite" fill="hold" nodeType="withEffect">
                                  <p:stCondLst>
                                    <p:cond delay="0"/>
                                  </p:stCondLst>
                                  <p:endCondLst>
                                    <p:cond evt="onNext" delay="0">
                                      <p:tgtEl>
                                        <p:sldTgt/>
                                      </p:tgtEl>
                                    </p:cond>
                                  </p:endCondLst>
                                  <p:childTnLst>
                                    <p:animEffect transition="out" filter="fade">
                                      <p:cBhvr>
                                        <p:cTn id="37" dur="1000" tmFilter="0, 0; .2, .5; .8, .5; 1, 0"/>
                                        <p:tgtEl>
                                          <p:spTgt spid="1471"/>
                                        </p:tgtEl>
                                      </p:cBhvr>
                                    </p:animEffect>
                                    <p:animScale>
                                      <p:cBhvr>
                                        <p:cTn id="38" dur="500" autoRev="1" fill="hold"/>
                                        <p:tgtEl>
                                          <p:spTgt spid="1471"/>
                                        </p:tgtEl>
                                      </p:cBhvr>
                                      <p:by x="105000" y="105000"/>
                                    </p:animScale>
                                  </p:childTnLst>
                                </p:cTn>
                              </p:par>
                              <p:par>
                                <p:cTn id="39" presetID="26" presetClass="emph" presetSubtype="0" repeatCount="indefinite" fill="hold" nodeType="withEffect">
                                  <p:stCondLst>
                                    <p:cond delay="0"/>
                                  </p:stCondLst>
                                  <p:childTnLst>
                                    <p:animEffect transition="out" filter="fade">
                                      <p:cBhvr>
                                        <p:cTn id="40" dur="750" tmFilter="0, 0; .2, .5; .8, .5; 1, 0"/>
                                        <p:tgtEl>
                                          <p:spTgt spid="1478"/>
                                        </p:tgtEl>
                                      </p:cBhvr>
                                    </p:animEffect>
                                    <p:animScale>
                                      <p:cBhvr>
                                        <p:cTn id="41" dur="375" autoRev="1" fill="hold"/>
                                        <p:tgtEl>
                                          <p:spTgt spid="1478"/>
                                        </p:tgtEl>
                                      </p:cBhvr>
                                      <p:by x="105000" y="105000"/>
                                    </p:animScale>
                                  </p:childTnLst>
                                </p:cTn>
                              </p:par>
                              <p:par>
                                <p:cTn id="42" presetID="26" presetClass="emph" presetSubtype="0" repeatCount="indefinite" fill="hold" nodeType="withEffect">
                                  <p:stCondLst>
                                    <p:cond delay="0"/>
                                  </p:stCondLst>
                                  <p:endCondLst>
                                    <p:cond evt="onNext" delay="0">
                                      <p:tgtEl>
                                        <p:sldTgt/>
                                      </p:tgtEl>
                                    </p:cond>
                                  </p:endCondLst>
                                  <p:childTnLst>
                                    <p:animEffect transition="out" filter="fade">
                                      <p:cBhvr>
                                        <p:cTn id="43" dur="1000" tmFilter="0, 0; .2, .5; .8, .5; 1, 0"/>
                                        <p:tgtEl>
                                          <p:spTgt spid="1485"/>
                                        </p:tgtEl>
                                      </p:cBhvr>
                                    </p:animEffect>
                                    <p:animScale>
                                      <p:cBhvr>
                                        <p:cTn id="44" dur="500" autoRev="1" fill="hold"/>
                                        <p:tgtEl>
                                          <p:spTgt spid="1485"/>
                                        </p:tgtEl>
                                      </p:cBhvr>
                                      <p:by x="105000" y="105000"/>
                                    </p:animScale>
                                  </p:childTnLst>
                                </p:cTn>
                              </p:par>
                              <p:par>
                                <p:cTn id="45" presetID="26" presetClass="emph" presetSubtype="0" repeatCount="indefinite" fill="hold" nodeType="withEffect">
                                  <p:stCondLst>
                                    <p:cond delay="0"/>
                                  </p:stCondLst>
                                  <p:childTnLst>
                                    <p:animEffect transition="out" filter="fade">
                                      <p:cBhvr>
                                        <p:cTn id="46" dur="750" tmFilter="0, 0; .2, .5; .8, .5; 1, 0"/>
                                        <p:tgtEl>
                                          <p:spTgt spid="1492"/>
                                        </p:tgtEl>
                                      </p:cBhvr>
                                    </p:animEffect>
                                    <p:animScale>
                                      <p:cBhvr>
                                        <p:cTn id="47" dur="375" autoRev="1" fill="hold"/>
                                        <p:tgtEl>
                                          <p:spTgt spid="1492"/>
                                        </p:tgtEl>
                                      </p:cBhvr>
                                      <p:by x="105000" y="105000"/>
                                    </p:animScale>
                                  </p:childTnLst>
                                </p:cTn>
                              </p:par>
                              <p:par>
                                <p:cTn id="48" presetID="26" presetClass="emph" presetSubtype="0" repeatCount="indefinite" fill="hold" nodeType="withEffect">
                                  <p:stCondLst>
                                    <p:cond delay="0"/>
                                  </p:stCondLst>
                                  <p:endCondLst>
                                    <p:cond evt="onNext" delay="0">
                                      <p:tgtEl>
                                        <p:sldTgt/>
                                      </p:tgtEl>
                                    </p:cond>
                                  </p:endCondLst>
                                  <p:childTnLst>
                                    <p:animEffect transition="out" filter="fade">
                                      <p:cBhvr>
                                        <p:cTn id="49" dur="1000" tmFilter="0, 0; .2, .5; .8, .5; 1, 0"/>
                                        <p:tgtEl>
                                          <p:spTgt spid="1499"/>
                                        </p:tgtEl>
                                      </p:cBhvr>
                                    </p:animEffect>
                                    <p:animScale>
                                      <p:cBhvr>
                                        <p:cTn id="50" dur="500" autoRev="1" fill="hold"/>
                                        <p:tgtEl>
                                          <p:spTgt spid="1499"/>
                                        </p:tgtEl>
                                      </p:cBhvr>
                                      <p:by x="105000" y="105000"/>
                                    </p:animScale>
                                  </p:childTnLst>
                                </p:cTn>
                              </p:par>
                              <p:par>
                                <p:cTn id="51" presetID="26" presetClass="emph" presetSubtype="0" repeatCount="indefinite" fill="hold" nodeType="withEffect">
                                  <p:stCondLst>
                                    <p:cond delay="0"/>
                                  </p:stCondLst>
                                  <p:endCondLst>
                                    <p:cond evt="onNext" delay="0">
                                      <p:tgtEl>
                                        <p:sldTgt/>
                                      </p:tgtEl>
                                    </p:cond>
                                  </p:endCondLst>
                                  <p:childTnLst>
                                    <p:animEffect transition="out" filter="fade">
                                      <p:cBhvr>
                                        <p:cTn id="52" dur="1000" tmFilter="0, 0; .2, .5; .8, .5; 1, 0"/>
                                        <p:tgtEl>
                                          <p:spTgt spid="1513"/>
                                        </p:tgtEl>
                                      </p:cBhvr>
                                    </p:animEffect>
                                    <p:animScale>
                                      <p:cBhvr>
                                        <p:cTn id="53" dur="500" autoRev="1" fill="hold"/>
                                        <p:tgtEl>
                                          <p:spTgt spid="1513"/>
                                        </p:tgtEl>
                                      </p:cBhvr>
                                      <p:by x="105000" y="105000"/>
                                    </p:animScale>
                                  </p:childTnLst>
                                </p:cTn>
                              </p:par>
                              <p:par>
                                <p:cTn id="54" presetID="16" presetClass="entr" presetSubtype="37" fill="hold" nodeType="withEffect">
                                  <p:stCondLst>
                                    <p:cond delay="0"/>
                                  </p:stCondLst>
                                  <p:childTnLst>
                                    <p:set>
                                      <p:cBhvr>
                                        <p:cTn id="55" dur="1" fill="hold">
                                          <p:stCondLst>
                                            <p:cond delay="0"/>
                                          </p:stCondLst>
                                        </p:cTn>
                                        <p:tgtEl>
                                          <p:spTgt spid="1074"/>
                                        </p:tgtEl>
                                        <p:attrNameLst>
                                          <p:attrName>style.visibility</p:attrName>
                                        </p:attrNameLst>
                                      </p:cBhvr>
                                      <p:to>
                                        <p:strVal val="visible"/>
                                      </p:to>
                                    </p:set>
                                    <p:animEffect transition="in" filter="barn(outVertical)">
                                      <p:cBhvr>
                                        <p:cTn id="56" dur="1000"/>
                                        <p:tgtEl>
                                          <p:spTgt spid="1074"/>
                                        </p:tgtEl>
                                      </p:cBhvr>
                                    </p:animEffect>
                                  </p:childTnLst>
                                </p:cTn>
                              </p:par>
                              <p:par>
                                <p:cTn id="57" presetID="22" presetClass="entr" presetSubtype="8" repeatCount="indefinite" fill="hold" nodeType="withEffect">
                                  <p:stCondLst>
                                    <p:cond delay="0"/>
                                  </p:stCondLst>
                                  <p:endCondLst>
                                    <p:cond evt="onNext" delay="0">
                                      <p:tgtEl>
                                        <p:sldTgt/>
                                      </p:tgtEl>
                                    </p:cond>
                                  </p:endCondLst>
                                  <p:childTnLst>
                                    <p:set>
                                      <p:cBhvr>
                                        <p:cTn id="58" dur="1" fill="hold">
                                          <p:stCondLst>
                                            <p:cond delay="0"/>
                                          </p:stCondLst>
                                        </p:cTn>
                                        <p:tgtEl>
                                          <p:spTgt spid="1340"/>
                                        </p:tgtEl>
                                        <p:attrNameLst>
                                          <p:attrName>style.visibility</p:attrName>
                                        </p:attrNameLst>
                                      </p:cBhvr>
                                      <p:to>
                                        <p:strVal val="visible"/>
                                      </p:to>
                                    </p:set>
                                    <p:animEffect transition="in" filter="wipe(left)">
                                      <p:cBhvr>
                                        <p:cTn id="59" dur="1000"/>
                                        <p:tgtEl>
                                          <p:spTgt spid="1340"/>
                                        </p:tgtEl>
                                      </p:cBhvr>
                                    </p:animEffect>
                                  </p:childTnLst>
                                </p:cTn>
                              </p:par>
                              <p:par>
                                <p:cTn id="60" presetID="22" presetClass="entr" presetSubtype="8" repeatCount="indefinite" fill="hold" nodeType="withEffect">
                                  <p:stCondLst>
                                    <p:cond delay="0"/>
                                  </p:stCondLst>
                                  <p:endCondLst>
                                    <p:cond evt="onNext" delay="0">
                                      <p:tgtEl>
                                        <p:sldTgt/>
                                      </p:tgtEl>
                                    </p:cond>
                                  </p:endCondLst>
                                  <p:childTnLst>
                                    <p:set>
                                      <p:cBhvr>
                                        <p:cTn id="61" dur="1" fill="hold">
                                          <p:stCondLst>
                                            <p:cond delay="0"/>
                                          </p:stCondLst>
                                        </p:cTn>
                                        <p:tgtEl>
                                          <p:spTgt spid="1346"/>
                                        </p:tgtEl>
                                        <p:attrNameLst>
                                          <p:attrName>style.visibility</p:attrName>
                                        </p:attrNameLst>
                                      </p:cBhvr>
                                      <p:to>
                                        <p:strVal val="visible"/>
                                      </p:to>
                                    </p:set>
                                    <p:animEffect transition="in" filter="wipe(left)">
                                      <p:cBhvr>
                                        <p:cTn id="62" dur="1000"/>
                                        <p:tgtEl>
                                          <p:spTgt spid="1346"/>
                                        </p:tgtEl>
                                      </p:cBhvr>
                                    </p:animEffect>
                                  </p:childTnLst>
                                </p:cTn>
                              </p:par>
                              <p:par>
                                <p:cTn id="63" presetID="22" presetClass="entr" presetSubtype="2" repeatCount="indefinite" fill="hold" nodeType="withEffect">
                                  <p:stCondLst>
                                    <p:cond delay="0"/>
                                  </p:stCondLst>
                                  <p:endCondLst>
                                    <p:cond evt="onNext" delay="0">
                                      <p:tgtEl>
                                        <p:sldTgt/>
                                      </p:tgtEl>
                                    </p:cond>
                                  </p:endCondLst>
                                  <p:childTnLst>
                                    <p:set>
                                      <p:cBhvr>
                                        <p:cTn id="64" dur="1" fill="hold">
                                          <p:stCondLst>
                                            <p:cond delay="0"/>
                                          </p:stCondLst>
                                        </p:cTn>
                                        <p:tgtEl>
                                          <p:spTgt spid="1355"/>
                                        </p:tgtEl>
                                        <p:attrNameLst>
                                          <p:attrName>style.visibility</p:attrName>
                                        </p:attrNameLst>
                                      </p:cBhvr>
                                      <p:to>
                                        <p:strVal val="visible"/>
                                      </p:to>
                                    </p:set>
                                    <p:animEffect transition="in" filter="wipe(right)">
                                      <p:cBhvr>
                                        <p:cTn id="65" dur="1250"/>
                                        <p:tgtEl>
                                          <p:spTgt spid="1355"/>
                                        </p:tgtEl>
                                      </p:cBhvr>
                                    </p:animEffect>
                                  </p:childTnLst>
                                </p:cTn>
                              </p:par>
                              <p:par>
                                <p:cTn id="66" presetID="22" presetClass="entr" presetSubtype="8" repeatCount="indefinite" fill="hold" nodeType="withEffect">
                                  <p:stCondLst>
                                    <p:cond delay="0"/>
                                  </p:stCondLst>
                                  <p:endCondLst>
                                    <p:cond evt="onNext" delay="0">
                                      <p:tgtEl>
                                        <p:sldTgt/>
                                      </p:tgtEl>
                                    </p:cond>
                                  </p:endCondLst>
                                  <p:childTnLst>
                                    <p:set>
                                      <p:cBhvr>
                                        <p:cTn id="67" dur="1" fill="hold">
                                          <p:stCondLst>
                                            <p:cond delay="0"/>
                                          </p:stCondLst>
                                        </p:cTn>
                                        <p:tgtEl>
                                          <p:spTgt spid="1520"/>
                                        </p:tgtEl>
                                        <p:attrNameLst>
                                          <p:attrName>style.visibility</p:attrName>
                                        </p:attrNameLst>
                                      </p:cBhvr>
                                      <p:to>
                                        <p:strVal val="visible"/>
                                      </p:to>
                                    </p:set>
                                    <p:animEffect transition="in" filter="wipe(left)">
                                      <p:cBhvr>
                                        <p:cTn id="68" dur="1000"/>
                                        <p:tgtEl>
                                          <p:spTgt spid="1520"/>
                                        </p:tgtEl>
                                      </p:cBhvr>
                                    </p:animEffect>
                                  </p:childTnLst>
                                </p:cTn>
                              </p:par>
                              <p:par>
                                <p:cTn id="69" presetID="22" presetClass="entr" presetSubtype="8" repeatCount="indefinite" fill="hold" nodeType="withEffect">
                                  <p:stCondLst>
                                    <p:cond delay="0"/>
                                  </p:stCondLst>
                                  <p:endCondLst>
                                    <p:cond evt="onNext" delay="0">
                                      <p:tgtEl>
                                        <p:sldTgt/>
                                      </p:tgtEl>
                                    </p:cond>
                                  </p:endCondLst>
                                  <p:childTnLst>
                                    <p:set>
                                      <p:cBhvr>
                                        <p:cTn id="70" dur="1" fill="hold">
                                          <p:stCondLst>
                                            <p:cond delay="0"/>
                                          </p:stCondLst>
                                        </p:cTn>
                                        <p:tgtEl>
                                          <p:spTgt spid="1526"/>
                                        </p:tgtEl>
                                        <p:attrNameLst>
                                          <p:attrName>style.visibility</p:attrName>
                                        </p:attrNameLst>
                                      </p:cBhvr>
                                      <p:to>
                                        <p:strVal val="visible"/>
                                      </p:to>
                                    </p:set>
                                    <p:animEffect transition="in" filter="wipe(left)">
                                      <p:cBhvr>
                                        <p:cTn id="71" dur="1000"/>
                                        <p:tgtEl>
                                          <p:spTgt spid="1526"/>
                                        </p:tgtEl>
                                      </p:cBhvr>
                                    </p:animEffect>
                                  </p:childTnLst>
                                </p:cTn>
                              </p:par>
                              <p:par>
                                <p:cTn id="72" presetID="22" presetClass="entr" presetSubtype="2" repeatCount="indefinite" fill="hold" nodeType="withEffect">
                                  <p:stCondLst>
                                    <p:cond delay="0"/>
                                  </p:stCondLst>
                                  <p:endCondLst>
                                    <p:cond evt="onNext" delay="0">
                                      <p:tgtEl>
                                        <p:sldTgt/>
                                      </p:tgtEl>
                                    </p:cond>
                                  </p:endCondLst>
                                  <p:childTnLst>
                                    <p:set>
                                      <p:cBhvr>
                                        <p:cTn id="73" dur="1" fill="hold">
                                          <p:stCondLst>
                                            <p:cond delay="0"/>
                                          </p:stCondLst>
                                        </p:cTn>
                                        <p:tgtEl>
                                          <p:spTgt spid="1535"/>
                                        </p:tgtEl>
                                        <p:attrNameLst>
                                          <p:attrName>style.visibility</p:attrName>
                                        </p:attrNameLst>
                                      </p:cBhvr>
                                      <p:to>
                                        <p:strVal val="visible"/>
                                      </p:to>
                                    </p:set>
                                    <p:animEffect transition="in" filter="wipe(right)">
                                      <p:cBhvr>
                                        <p:cTn id="74" dur="1250"/>
                                        <p:tgtEl>
                                          <p:spTgt spid="1535"/>
                                        </p:tgtEl>
                                      </p:cBhvr>
                                    </p:animEffect>
                                  </p:childTnLst>
                                </p:cTn>
                              </p:par>
                              <p:par>
                                <p:cTn id="75" presetID="26" presetClass="emph" presetSubtype="0" repeatCount="indefinite" fill="hold" grpId="0" nodeType="withEffect">
                                  <p:stCondLst>
                                    <p:cond delay="0"/>
                                  </p:stCondLst>
                                  <p:endCondLst>
                                    <p:cond evt="onNext" delay="0">
                                      <p:tgtEl>
                                        <p:sldTgt/>
                                      </p:tgtEl>
                                    </p:cond>
                                  </p:endCondLst>
                                  <p:childTnLst>
                                    <p:animEffect transition="out" filter="fade">
                                      <p:cBhvr>
                                        <p:cTn id="76" dur="1000" tmFilter="0, 0; .2, .5; .8, .5; 1, 0"/>
                                        <p:tgtEl>
                                          <p:spTgt spid="1334"/>
                                        </p:tgtEl>
                                      </p:cBhvr>
                                    </p:animEffect>
                                    <p:animScale>
                                      <p:cBhvr>
                                        <p:cTn id="77" dur="500" autoRev="1" fill="hold"/>
                                        <p:tgtEl>
                                          <p:spTgt spid="1334"/>
                                        </p:tgtEl>
                                      </p:cBhvr>
                                      <p:by x="105000" y="105000"/>
                                    </p:animScale>
                                  </p:childTnLst>
                                </p:cTn>
                              </p:par>
                              <p:par>
                                <p:cTn id="78" presetID="26" presetClass="emph" presetSubtype="0" repeatCount="indefinite" fill="hold" grpId="0" nodeType="withEffect">
                                  <p:stCondLst>
                                    <p:cond delay="0"/>
                                  </p:stCondLst>
                                  <p:endCondLst>
                                    <p:cond evt="onNext" delay="0">
                                      <p:tgtEl>
                                        <p:sldTgt/>
                                      </p:tgtEl>
                                    </p:cond>
                                  </p:endCondLst>
                                  <p:childTnLst>
                                    <p:animEffect transition="out" filter="fade">
                                      <p:cBhvr>
                                        <p:cTn id="79" dur="1000" tmFilter="0, 0; .2, .5; .8, .5; 1, 0"/>
                                        <p:tgtEl>
                                          <p:spTgt spid="1333"/>
                                        </p:tgtEl>
                                      </p:cBhvr>
                                    </p:animEffect>
                                    <p:animScale>
                                      <p:cBhvr>
                                        <p:cTn id="80" dur="500" autoRev="1" fill="hold"/>
                                        <p:tgtEl>
                                          <p:spTgt spid="1333"/>
                                        </p:tgtEl>
                                      </p:cBhvr>
                                      <p:by x="105000" y="105000"/>
                                    </p:animScale>
                                  </p:childTnLst>
                                </p:cTn>
                              </p:par>
                              <p:par>
                                <p:cTn id="81" presetID="26" presetClass="emph" presetSubtype="0" repeatCount="indefinite" fill="hold" grpId="0" nodeType="withEffect">
                                  <p:stCondLst>
                                    <p:cond delay="0"/>
                                  </p:stCondLst>
                                  <p:endCondLst>
                                    <p:cond evt="onNext" delay="0">
                                      <p:tgtEl>
                                        <p:sldTgt/>
                                      </p:tgtEl>
                                    </p:cond>
                                  </p:endCondLst>
                                  <p:childTnLst>
                                    <p:animEffect transition="out" filter="fade">
                                      <p:cBhvr>
                                        <p:cTn id="82" dur="1000" tmFilter="0, 0; .2, .5; .8, .5; 1, 0"/>
                                        <p:tgtEl>
                                          <p:spTgt spid="1332"/>
                                        </p:tgtEl>
                                      </p:cBhvr>
                                    </p:animEffect>
                                    <p:animScale>
                                      <p:cBhvr>
                                        <p:cTn id="83" dur="500" autoRev="1" fill="hold"/>
                                        <p:tgtEl>
                                          <p:spTgt spid="1332"/>
                                        </p:tgtEl>
                                      </p:cBhvr>
                                      <p:by x="105000" y="105000"/>
                                    </p:animScale>
                                  </p:childTnLst>
                                </p:cTn>
                              </p:par>
                              <p:par>
                                <p:cTn id="84" presetID="26" presetClass="emph" presetSubtype="0" repeatCount="indefinite" fill="hold" grpId="0" nodeType="withEffect">
                                  <p:stCondLst>
                                    <p:cond delay="0"/>
                                  </p:stCondLst>
                                  <p:endCondLst>
                                    <p:cond evt="onNext" delay="0">
                                      <p:tgtEl>
                                        <p:sldTgt/>
                                      </p:tgtEl>
                                    </p:cond>
                                  </p:endCondLst>
                                  <p:childTnLst>
                                    <p:animEffect transition="out" filter="fade">
                                      <p:cBhvr>
                                        <p:cTn id="85" dur="1000" tmFilter="0, 0; .2, .5; .8, .5; 1, 0"/>
                                        <p:tgtEl>
                                          <p:spTgt spid="1330"/>
                                        </p:tgtEl>
                                      </p:cBhvr>
                                    </p:animEffect>
                                    <p:animScale>
                                      <p:cBhvr>
                                        <p:cTn id="86" dur="500" autoRev="1" fill="hold"/>
                                        <p:tgtEl>
                                          <p:spTgt spid="1330"/>
                                        </p:tgtEl>
                                      </p:cBhvr>
                                      <p:by x="105000" y="105000"/>
                                    </p:animScale>
                                  </p:childTnLst>
                                </p:cTn>
                              </p:par>
                              <p:par>
                                <p:cTn id="87" presetID="26" presetClass="emph" presetSubtype="0" repeatCount="indefinite" fill="hold" grpId="0" nodeType="withEffect">
                                  <p:stCondLst>
                                    <p:cond delay="0"/>
                                  </p:stCondLst>
                                  <p:endCondLst>
                                    <p:cond evt="onNext" delay="0">
                                      <p:tgtEl>
                                        <p:sldTgt/>
                                      </p:tgtEl>
                                    </p:cond>
                                  </p:endCondLst>
                                  <p:childTnLst>
                                    <p:animEffect transition="out" filter="fade">
                                      <p:cBhvr>
                                        <p:cTn id="88" dur="1000" tmFilter="0, 0; .2, .5; .8, .5; 1, 0"/>
                                        <p:tgtEl>
                                          <p:spTgt spid="1329"/>
                                        </p:tgtEl>
                                      </p:cBhvr>
                                    </p:animEffect>
                                    <p:animScale>
                                      <p:cBhvr>
                                        <p:cTn id="89" dur="500" autoRev="1" fill="hold"/>
                                        <p:tgtEl>
                                          <p:spTgt spid="1329"/>
                                        </p:tgtEl>
                                      </p:cBhvr>
                                      <p:by x="105000" y="105000"/>
                                    </p:animScale>
                                  </p:childTnLst>
                                </p:cTn>
                              </p:par>
                              <p:par>
                                <p:cTn id="90" presetID="26" presetClass="emph" presetSubtype="0" repeatCount="indefinite" fill="hold" grpId="0" nodeType="withEffect">
                                  <p:stCondLst>
                                    <p:cond delay="0"/>
                                  </p:stCondLst>
                                  <p:endCondLst>
                                    <p:cond evt="onNext" delay="0">
                                      <p:tgtEl>
                                        <p:sldTgt/>
                                      </p:tgtEl>
                                    </p:cond>
                                  </p:endCondLst>
                                  <p:childTnLst>
                                    <p:animEffect transition="out" filter="fade">
                                      <p:cBhvr>
                                        <p:cTn id="91" dur="1000" tmFilter="0, 0; .2, .5; .8, .5; 1, 0"/>
                                        <p:tgtEl>
                                          <p:spTgt spid="1327"/>
                                        </p:tgtEl>
                                      </p:cBhvr>
                                    </p:animEffect>
                                    <p:animScale>
                                      <p:cBhvr>
                                        <p:cTn id="92" dur="500" autoRev="1" fill="hold"/>
                                        <p:tgtEl>
                                          <p:spTgt spid="1327"/>
                                        </p:tgtEl>
                                      </p:cBhvr>
                                      <p:by x="105000" y="105000"/>
                                    </p:animScale>
                                  </p:childTnLst>
                                </p:cTn>
                              </p:par>
                              <p:par>
                                <p:cTn id="93" presetID="26" presetClass="emph" presetSubtype="0" repeatCount="indefinite" fill="hold" grpId="0" nodeType="withEffect">
                                  <p:stCondLst>
                                    <p:cond delay="0"/>
                                  </p:stCondLst>
                                  <p:endCondLst>
                                    <p:cond evt="onNext" delay="0">
                                      <p:tgtEl>
                                        <p:sldTgt/>
                                      </p:tgtEl>
                                    </p:cond>
                                  </p:endCondLst>
                                  <p:childTnLst>
                                    <p:animEffect transition="out" filter="fade">
                                      <p:cBhvr>
                                        <p:cTn id="94" dur="1000" tmFilter="0, 0; .2, .5; .8, .5; 1, 0"/>
                                        <p:tgtEl>
                                          <p:spTgt spid="1325"/>
                                        </p:tgtEl>
                                      </p:cBhvr>
                                    </p:animEffect>
                                    <p:animScale>
                                      <p:cBhvr>
                                        <p:cTn id="95" dur="500" autoRev="1" fill="hold"/>
                                        <p:tgtEl>
                                          <p:spTgt spid="1325"/>
                                        </p:tgtEl>
                                      </p:cBhvr>
                                      <p:by x="105000" y="105000"/>
                                    </p:animScale>
                                  </p:childTnLst>
                                </p:cTn>
                              </p:par>
                              <p:par>
                                <p:cTn id="96" presetID="26" presetClass="emph" presetSubtype="0" repeatCount="indefinite" fill="hold" grpId="0" nodeType="withEffect">
                                  <p:stCondLst>
                                    <p:cond delay="0"/>
                                  </p:stCondLst>
                                  <p:endCondLst>
                                    <p:cond evt="onNext" delay="0">
                                      <p:tgtEl>
                                        <p:sldTgt/>
                                      </p:tgtEl>
                                    </p:cond>
                                  </p:endCondLst>
                                  <p:childTnLst>
                                    <p:animEffect transition="out" filter="fade">
                                      <p:cBhvr>
                                        <p:cTn id="97" dur="1000" tmFilter="0, 0; .2, .5; .8, .5; 1, 0"/>
                                        <p:tgtEl>
                                          <p:spTgt spid="1324"/>
                                        </p:tgtEl>
                                      </p:cBhvr>
                                    </p:animEffect>
                                    <p:animScale>
                                      <p:cBhvr>
                                        <p:cTn id="98" dur="500" autoRev="1" fill="hold"/>
                                        <p:tgtEl>
                                          <p:spTgt spid="1324"/>
                                        </p:tgtEl>
                                      </p:cBhvr>
                                      <p:by x="105000" y="105000"/>
                                    </p:animScale>
                                  </p:childTnLst>
                                </p:cTn>
                              </p:par>
                              <p:par>
                                <p:cTn id="99" presetID="26" presetClass="emph" presetSubtype="0" repeatCount="indefinite" fill="hold" grpId="0" nodeType="withEffect">
                                  <p:stCondLst>
                                    <p:cond delay="0"/>
                                  </p:stCondLst>
                                  <p:endCondLst>
                                    <p:cond evt="onNext" delay="0">
                                      <p:tgtEl>
                                        <p:sldTgt/>
                                      </p:tgtEl>
                                    </p:cond>
                                  </p:endCondLst>
                                  <p:childTnLst>
                                    <p:animEffect transition="out" filter="fade">
                                      <p:cBhvr>
                                        <p:cTn id="100" dur="1000" tmFilter="0, 0; .2, .5; .8, .5; 1, 0"/>
                                        <p:tgtEl>
                                          <p:spTgt spid="1323"/>
                                        </p:tgtEl>
                                      </p:cBhvr>
                                    </p:animEffect>
                                    <p:animScale>
                                      <p:cBhvr>
                                        <p:cTn id="101" dur="500" autoRev="1" fill="hold"/>
                                        <p:tgtEl>
                                          <p:spTgt spid="1323"/>
                                        </p:tgtEl>
                                      </p:cBhvr>
                                      <p:by x="105000" y="105000"/>
                                    </p:animScale>
                                  </p:childTnLst>
                                </p:cTn>
                              </p:par>
                              <p:par>
                                <p:cTn id="102" presetID="26" presetClass="emph" presetSubtype="0" repeatCount="indefinite" fill="hold" grpId="0" nodeType="withEffect">
                                  <p:stCondLst>
                                    <p:cond delay="0"/>
                                  </p:stCondLst>
                                  <p:endCondLst>
                                    <p:cond evt="onNext" delay="0">
                                      <p:tgtEl>
                                        <p:sldTgt/>
                                      </p:tgtEl>
                                    </p:cond>
                                  </p:endCondLst>
                                  <p:childTnLst>
                                    <p:animEffect transition="out" filter="fade">
                                      <p:cBhvr>
                                        <p:cTn id="103" dur="1000" tmFilter="0, 0; .2, .5; .8, .5; 1, 0"/>
                                        <p:tgtEl>
                                          <p:spTgt spid="1321"/>
                                        </p:tgtEl>
                                      </p:cBhvr>
                                    </p:animEffect>
                                    <p:animScale>
                                      <p:cBhvr>
                                        <p:cTn id="104" dur="500" autoRev="1" fill="hold"/>
                                        <p:tgtEl>
                                          <p:spTgt spid="1321"/>
                                        </p:tgtEl>
                                      </p:cBhvr>
                                      <p:by x="105000" y="105000"/>
                                    </p:animScale>
                                  </p:childTnLst>
                                </p:cTn>
                              </p:par>
                              <p:par>
                                <p:cTn id="105" presetID="26" presetClass="emph" presetSubtype="0" repeatCount="indefinite" fill="hold" grpId="0" nodeType="withEffect">
                                  <p:stCondLst>
                                    <p:cond delay="0"/>
                                  </p:stCondLst>
                                  <p:endCondLst>
                                    <p:cond evt="onNext" delay="0">
                                      <p:tgtEl>
                                        <p:sldTgt/>
                                      </p:tgtEl>
                                    </p:cond>
                                  </p:endCondLst>
                                  <p:childTnLst>
                                    <p:animEffect transition="out" filter="fade">
                                      <p:cBhvr>
                                        <p:cTn id="106" dur="1000" tmFilter="0, 0; .2, .5; .8, .5; 1, 0"/>
                                        <p:tgtEl>
                                          <p:spTgt spid="1320"/>
                                        </p:tgtEl>
                                      </p:cBhvr>
                                    </p:animEffect>
                                    <p:animScale>
                                      <p:cBhvr>
                                        <p:cTn id="107" dur="500" autoRev="1" fill="hold"/>
                                        <p:tgtEl>
                                          <p:spTgt spid="1320"/>
                                        </p:tgtEl>
                                      </p:cBhvr>
                                      <p:by x="105000" y="105000"/>
                                    </p:animScale>
                                  </p:childTnLst>
                                </p:cTn>
                              </p:par>
                              <p:par>
                                <p:cTn id="108" presetID="26" presetClass="emph" presetSubtype="0" repeatCount="indefinite" fill="hold" grpId="0" nodeType="withEffect">
                                  <p:stCondLst>
                                    <p:cond delay="0"/>
                                  </p:stCondLst>
                                  <p:endCondLst>
                                    <p:cond evt="onNext" delay="0">
                                      <p:tgtEl>
                                        <p:sldTgt/>
                                      </p:tgtEl>
                                    </p:cond>
                                  </p:endCondLst>
                                  <p:childTnLst>
                                    <p:animEffect transition="out" filter="fade">
                                      <p:cBhvr>
                                        <p:cTn id="109" dur="1000" tmFilter="0, 0; .2, .5; .8, .5; 1, 0"/>
                                        <p:tgtEl>
                                          <p:spTgt spid="1318"/>
                                        </p:tgtEl>
                                      </p:cBhvr>
                                    </p:animEffect>
                                    <p:animScale>
                                      <p:cBhvr>
                                        <p:cTn id="110" dur="500" autoRev="1" fill="hold"/>
                                        <p:tgtEl>
                                          <p:spTgt spid="1318"/>
                                        </p:tgtEl>
                                      </p:cBhvr>
                                      <p:by x="105000" y="105000"/>
                                    </p:animScale>
                                  </p:childTnLst>
                                </p:cTn>
                              </p:par>
                              <p:par>
                                <p:cTn id="111" presetID="26" presetClass="emph" presetSubtype="0" repeatCount="indefinite" fill="hold" grpId="0" nodeType="withEffect">
                                  <p:stCondLst>
                                    <p:cond delay="0"/>
                                  </p:stCondLst>
                                  <p:endCondLst>
                                    <p:cond evt="onNext" delay="0">
                                      <p:tgtEl>
                                        <p:sldTgt/>
                                      </p:tgtEl>
                                    </p:cond>
                                  </p:endCondLst>
                                  <p:childTnLst>
                                    <p:animEffect transition="out" filter="fade">
                                      <p:cBhvr>
                                        <p:cTn id="112" dur="1000" tmFilter="0, 0; .2, .5; .8, .5; 1, 0"/>
                                        <p:tgtEl>
                                          <p:spTgt spid="1317"/>
                                        </p:tgtEl>
                                      </p:cBhvr>
                                    </p:animEffect>
                                    <p:animScale>
                                      <p:cBhvr>
                                        <p:cTn id="113" dur="500" autoRev="1" fill="hold"/>
                                        <p:tgtEl>
                                          <p:spTgt spid="1317"/>
                                        </p:tgtEl>
                                      </p:cBhvr>
                                      <p:by x="105000" y="105000"/>
                                    </p:animScale>
                                  </p:childTnLst>
                                </p:cTn>
                              </p:par>
                              <p:par>
                                <p:cTn id="114" presetID="26" presetClass="emph" presetSubtype="0" repeatCount="indefinite" fill="hold" grpId="0" nodeType="withEffect">
                                  <p:stCondLst>
                                    <p:cond delay="0"/>
                                  </p:stCondLst>
                                  <p:endCondLst>
                                    <p:cond evt="onNext" delay="0">
                                      <p:tgtEl>
                                        <p:sldTgt/>
                                      </p:tgtEl>
                                    </p:cond>
                                  </p:endCondLst>
                                  <p:childTnLst>
                                    <p:animEffect transition="out" filter="fade">
                                      <p:cBhvr>
                                        <p:cTn id="115" dur="1000" tmFilter="0, 0; .2, .5; .8, .5; 1, 0"/>
                                        <p:tgtEl>
                                          <p:spTgt spid="1315"/>
                                        </p:tgtEl>
                                      </p:cBhvr>
                                    </p:animEffect>
                                    <p:animScale>
                                      <p:cBhvr>
                                        <p:cTn id="116" dur="500" autoRev="1" fill="hold"/>
                                        <p:tgtEl>
                                          <p:spTgt spid="1315"/>
                                        </p:tgtEl>
                                      </p:cBhvr>
                                      <p:by x="105000" y="105000"/>
                                    </p:animScale>
                                  </p:childTnLst>
                                </p:cTn>
                              </p:par>
                              <p:par>
                                <p:cTn id="117" presetID="26" presetClass="emph" presetSubtype="0" repeatCount="indefinite" fill="hold" grpId="0" nodeType="withEffect">
                                  <p:stCondLst>
                                    <p:cond delay="0"/>
                                  </p:stCondLst>
                                  <p:endCondLst>
                                    <p:cond evt="onNext" delay="0">
                                      <p:tgtEl>
                                        <p:sldTgt/>
                                      </p:tgtEl>
                                    </p:cond>
                                  </p:endCondLst>
                                  <p:childTnLst>
                                    <p:animEffect transition="out" filter="fade">
                                      <p:cBhvr>
                                        <p:cTn id="118" dur="1000" tmFilter="0, 0; .2, .5; .8, .5; 1, 0"/>
                                        <p:tgtEl>
                                          <p:spTgt spid="1312"/>
                                        </p:tgtEl>
                                      </p:cBhvr>
                                    </p:animEffect>
                                    <p:animScale>
                                      <p:cBhvr>
                                        <p:cTn id="119" dur="500" autoRev="1" fill="hold"/>
                                        <p:tgtEl>
                                          <p:spTgt spid="1312"/>
                                        </p:tgtEl>
                                      </p:cBhvr>
                                      <p:by x="105000" y="105000"/>
                                    </p:animScale>
                                  </p:childTnLst>
                                </p:cTn>
                              </p:par>
                              <p:par>
                                <p:cTn id="120" presetID="26" presetClass="emph" presetSubtype="0" repeatCount="indefinite" fill="hold" grpId="0" nodeType="withEffect">
                                  <p:stCondLst>
                                    <p:cond delay="0"/>
                                  </p:stCondLst>
                                  <p:endCondLst>
                                    <p:cond evt="onNext" delay="0">
                                      <p:tgtEl>
                                        <p:sldTgt/>
                                      </p:tgtEl>
                                    </p:cond>
                                  </p:endCondLst>
                                  <p:childTnLst>
                                    <p:animEffect transition="out" filter="fade">
                                      <p:cBhvr>
                                        <p:cTn id="121" dur="1000" tmFilter="0, 0; .2, .5; .8, .5; 1, 0"/>
                                        <p:tgtEl>
                                          <p:spTgt spid="1310"/>
                                        </p:tgtEl>
                                      </p:cBhvr>
                                    </p:animEffect>
                                    <p:animScale>
                                      <p:cBhvr>
                                        <p:cTn id="122" dur="500" autoRev="1" fill="hold"/>
                                        <p:tgtEl>
                                          <p:spTgt spid="1310"/>
                                        </p:tgtEl>
                                      </p:cBhvr>
                                      <p:by x="105000" y="105000"/>
                                    </p:animScale>
                                  </p:childTnLst>
                                </p:cTn>
                              </p:par>
                              <p:par>
                                <p:cTn id="123" presetID="26" presetClass="emph" presetSubtype="0" repeatCount="indefinite" fill="hold" grpId="0" nodeType="withEffect">
                                  <p:stCondLst>
                                    <p:cond delay="0"/>
                                  </p:stCondLst>
                                  <p:endCondLst>
                                    <p:cond evt="onNext" delay="0">
                                      <p:tgtEl>
                                        <p:sldTgt/>
                                      </p:tgtEl>
                                    </p:cond>
                                  </p:endCondLst>
                                  <p:childTnLst>
                                    <p:animEffect transition="out" filter="fade">
                                      <p:cBhvr>
                                        <p:cTn id="124" dur="1000" tmFilter="0, 0; .2, .5; .8, .5; 1, 0"/>
                                        <p:tgtEl>
                                          <p:spTgt spid="1309"/>
                                        </p:tgtEl>
                                      </p:cBhvr>
                                    </p:animEffect>
                                    <p:animScale>
                                      <p:cBhvr>
                                        <p:cTn id="125" dur="500" autoRev="1" fill="hold"/>
                                        <p:tgtEl>
                                          <p:spTgt spid="1309"/>
                                        </p:tgtEl>
                                      </p:cBhvr>
                                      <p:by x="105000" y="105000"/>
                                    </p:animScale>
                                  </p:childTnLst>
                                </p:cTn>
                              </p:par>
                              <p:par>
                                <p:cTn id="126" presetID="26" presetClass="emph" presetSubtype="0" repeatCount="indefinite" fill="hold" grpId="0" nodeType="withEffect">
                                  <p:stCondLst>
                                    <p:cond delay="0"/>
                                  </p:stCondLst>
                                  <p:endCondLst>
                                    <p:cond evt="onNext" delay="0">
                                      <p:tgtEl>
                                        <p:sldTgt/>
                                      </p:tgtEl>
                                    </p:cond>
                                  </p:endCondLst>
                                  <p:childTnLst>
                                    <p:animEffect transition="out" filter="fade">
                                      <p:cBhvr>
                                        <p:cTn id="127" dur="1000" tmFilter="0, 0; .2, .5; .8, .5; 1, 0"/>
                                        <p:tgtEl>
                                          <p:spTgt spid="1306"/>
                                        </p:tgtEl>
                                      </p:cBhvr>
                                    </p:animEffect>
                                    <p:animScale>
                                      <p:cBhvr>
                                        <p:cTn id="128" dur="500" autoRev="1" fill="hold"/>
                                        <p:tgtEl>
                                          <p:spTgt spid="1306"/>
                                        </p:tgtEl>
                                      </p:cBhvr>
                                      <p:by x="105000" y="105000"/>
                                    </p:animScale>
                                  </p:childTnLst>
                                </p:cTn>
                              </p:par>
                              <p:par>
                                <p:cTn id="129" presetID="26" presetClass="emph" presetSubtype="0" repeatCount="indefinite" fill="hold" grpId="0" nodeType="withEffect">
                                  <p:stCondLst>
                                    <p:cond delay="0"/>
                                  </p:stCondLst>
                                  <p:endCondLst>
                                    <p:cond evt="onNext" delay="0">
                                      <p:tgtEl>
                                        <p:sldTgt/>
                                      </p:tgtEl>
                                    </p:cond>
                                  </p:endCondLst>
                                  <p:childTnLst>
                                    <p:animEffect transition="out" filter="fade">
                                      <p:cBhvr>
                                        <p:cTn id="130" dur="1000" tmFilter="0, 0; .2, .5; .8, .5; 1, 0"/>
                                        <p:tgtEl>
                                          <p:spTgt spid="1301"/>
                                        </p:tgtEl>
                                      </p:cBhvr>
                                    </p:animEffect>
                                    <p:animScale>
                                      <p:cBhvr>
                                        <p:cTn id="131" dur="500" autoRev="1" fill="hold"/>
                                        <p:tgtEl>
                                          <p:spTgt spid="1301"/>
                                        </p:tgtEl>
                                      </p:cBhvr>
                                      <p:by x="105000" y="105000"/>
                                    </p:animScale>
                                  </p:childTnLst>
                                </p:cTn>
                              </p:par>
                              <p:par>
                                <p:cTn id="132" presetID="26" presetClass="emph" presetSubtype="0" repeatCount="indefinite" fill="hold" grpId="0" nodeType="withEffect">
                                  <p:stCondLst>
                                    <p:cond delay="0"/>
                                  </p:stCondLst>
                                  <p:endCondLst>
                                    <p:cond evt="onNext" delay="0">
                                      <p:tgtEl>
                                        <p:sldTgt/>
                                      </p:tgtEl>
                                    </p:cond>
                                  </p:endCondLst>
                                  <p:childTnLst>
                                    <p:animEffect transition="out" filter="fade">
                                      <p:cBhvr>
                                        <p:cTn id="133" dur="1000" tmFilter="0, 0; .2, .5; .8, .5; 1, 0"/>
                                        <p:tgtEl>
                                          <p:spTgt spid="1298"/>
                                        </p:tgtEl>
                                      </p:cBhvr>
                                    </p:animEffect>
                                    <p:animScale>
                                      <p:cBhvr>
                                        <p:cTn id="134" dur="500" autoRev="1" fill="hold"/>
                                        <p:tgtEl>
                                          <p:spTgt spid="1298"/>
                                        </p:tgtEl>
                                      </p:cBhvr>
                                      <p:by x="105000" y="105000"/>
                                    </p:animScale>
                                  </p:childTnLst>
                                </p:cTn>
                              </p:par>
                              <p:par>
                                <p:cTn id="135" presetID="26" presetClass="emph" presetSubtype="0" repeatCount="indefinite" fill="hold" grpId="0" nodeType="withEffect">
                                  <p:stCondLst>
                                    <p:cond delay="0"/>
                                  </p:stCondLst>
                                  <p:endCondLst>
                                    <p:cond evt="onNext" delay="0">
                                      <p:tgtEl>
                                        <p:sldTgt/>
                                      </p:tgtEl>
                                    </p:cond>
                                  </p:endCondLst>
                                  <p:childTnLst>
                                    <p:animEffect transition="out" filter="fade">
                                      <p:cBhvr>
                                        <p:cTn id="136" dur="1000" tmFilter="0, 0; .2, .5; .8, .5; 1, 0"/>
                                        <p:tgtEl>
                                          <p:spTgt spid="1297"/>
                                        </p:tgtEl>
                                      </p:cBhvr>
                                    </p:animEffect>
                                    <p:animScale>
                                      <p:cBhvr>
                                        <p:cTn id="137" dur="500" autoRev="1" fill="hold"/>
                                        <p:tgtEl>
                                          <p:spTgt spid="12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animBg="1"/>
      <p:bldP spid="1297" grpId="0" animBg="1"/>
      <p:bldP spid="1298" grpId="0" animBg="1"/>
      <p:bldP spid="1301" grpId="0" animBg="1"/>
      <p:bldP spid="1306" grpId="0" animBg="1"/>
      <p:bldP spid="1309" grpId="0" animBg="1"/>
      <p:bldP spid="1310" grpId="0" animBg="1"/>
      <p:bldP spid="1312" grpId="0" animBg="1"/>
      <p:bldP spid="1315" grpId="0" animBg="1"/>
      <p:bldP spid="1317" grpId="0" animBg="1"/>
      <p:bldP spid="1318" grpId="0" animBg="1"/>
      <p:bldP spid="1320" grpId="0" animBg="1"/>
      <p:bldP spid="1321" grpId="0" animBg="1"/>
      <p:bldP spid="1323" grpId="0" animBg="1"/>
      <p:bldP spid="1324" grpId="0" animBg="1"/>
      <p:bldP spid="1325" grpId="0" animBg="1"/>
      <p:bldP spid="1327" grpId="0" animBg="1"/>
      <p:bldP spid="1329" grpId="0" animBg="1"/>
      <p:bldP spid="1330" grpId="0" animBg="1"/>
      <p:bldP spid="1332" grpId="0" animBg="1"/>
      <p:bldP spid="1333" grpId="0" animBg="1"/>
      <p:bldP spid="133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4/21/2021</a:t>
            </a:fld>
            <a:endParaRPr lang="en-US"/>
          </a:p>
        </p:txBody>
      </p:sp>
      <p:sp>
        <p:nvSpPr>
          <p:cNvPr id="4" name="Holder 4"/>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709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RSM 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D790A-E1CD-4459-92F4-5705E748BA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55" t="35968" r="12145" b="15170"/>
          <a:stretch/>
        </p:blipFill>
        <p:spPr>
          <a:xfrm>
            <a:off x="-3362" y="227747"/>
            <a:ext cx="8938079" cy="3086953"/>
          </a:xfrm>
          <a:prstGeom prst="rect">
            <a:avLst/>
          </a:prstGeom>
        </p:spPr>
      </p:pic>
      <p:sp>
        <p:nvSpPr>
          <p:cNvPr id="7" name="Title 1"/>
          <p:cNvSpPr>
            <a:spLocks noGrp="1"/>
          </p:cNvSpPr>
          <p:nvPr>
            <p:ph type="title" hasCustomPrompt="1"/>
          </p:nvPr>
        </p:nvSpPr>
        <p:spPr>
          <a:xfrm>
            <a:off x="457200" y="3651870"/>
            <a:ext cx="8229600" cy="540060"/>
          </a:xfrm>
          <a:prstGeom prst="rect">
            <a:avLst/>
          </a:prstGeom>
        </p:spPr>
        <p:txBody>
          <a:bodyPr>
            <a:noAutofit/>
          </a:bodyPr>
          <a:lstStyle>
            <a:lvl1pPr algn="l">
              <a:defRPr sz="2200" b="0" i="0" cap="all" baseline="0">
                <a:solidFill>
                  <a:schemeClr val="accent1"/>
                </a:solidFill>
                <a:latin typeface="Prelo Medium" panose="02000506040000020004" pitchFamily="50" charset="0"/>
              </a:defRPr>
            </a:lvl1pPr>
          </a:lstStyle>
          <a:p>
            <a:r>
              <a:rPr lang="en-US"/>
              <a:t>Click to edit heading – 22 </a:t>
            </a:r>
            <a:r>
              <a:rPr lang="en-US" err="1"/>
              <a:t>pt</a:t>
            </a:r>
            <a:endParaRPr lang="en-GB"/>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1800" baseline="0">
                <a:solidFill>
                  <a:schemeClr val="accent2"/>
                </a:solidFill>
                <a:latin typeface="Prelo Medium" panose="02000506040000020004" pitchFamily="50" charset="0"/>
              </a:defRPr>
            </a:lvl1pPr>
          </a:lstStyle>
          <a:p>
            <a:pPr lvl="0"/>
            <a:r>
              <a:rPr lang="en-US"/>
              <a:t>Click to add presenter names – 18 </a:t>
            </a:r>
            <a:r>
              <a:rPr lang="en-US" err="1"/>
              <a:t>pt</a:t>
            </a:r>
            <a:endParaRPr lang="en-US"/>
          </a:p>
        </p:txBody>
      </p:sp>
      <p:sp>
        <p:nvSpPr>
          <p:cNvPr id="1034" name="AutoShape 3">
            <a:extLst>
              <a:ext uri="{FF2B5EF4-FFF2-40B4-BE49-F238E27FC236}">
                <a16:creationId xmlns:a16="http://schemas.microsoft.com/office/drawing/2014/main" id="{C41D9ECB-266E-4AB9-B2F9-E9A47F9224CD}"/>
              </a:ext>
            </a:extLst>
          </p:cNvPr>
          <p:cNvSpPr>
            <a:spLocks noChangeAspect="1" noChangeArrowheads="1" noTextEdit="1"/>
          </p:cNvSpPr>
          <p:nvPr userDrawn="1"/>
        </p:nvSpPr>
        <p:spPr bwMode="auto">
          <a:xfrm>
            <a:off x="4572197" y="387350"/>
            <a:ext cx="40179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Freeform 5">
            <a:extLst>
              <a:ext uri="{FF2B5EF4-FFF2-40B4-BE49-F238E27FC236}">
                <a16:creationId xmlns:a16="http://schemas.microsoft.com/office/drawing/2014/main" id="{0EE7FFD2-C202-4BA3-A97E-204EB27268FD}"/>
              </a:ext>
            </a:extLst>
          </p:cNvPr>
          <p:cNvSpPr>
            <a:spLocks/>
          </p:cNvSpPr>
          <p:nvPr userDrawn="1"/>
        </p:nvSpPr>
        <p:spPr bwMode="auto">
          <a:xfrm>
            <a:off x="6100959" y="833438"/>
            <a:ext cx="817562" cy="688975"/>
          </a:xfrm>
          <a:custGeom>
            <a:avLst/>
            <a:gdLst>
              <a:gd name="T0" fmla="*/ 498 w 515"/>
              <a:gd name="T1" fmla="*/ 350 h 434"/>
              <a:gd name="T2" fmla="*/ 498 w 515"/>
              <a:gd name="T3" fmla="*/ 350 h 434"/>
              <a:gd name="T4" fmla="*/ 505 w 515"/>
              <a:gd name="T5" fmla="*/ 329 h 434"/>
              <a:gd name="T6" fmla="*/ 510 w 515"/>
              <a:gd name="T7" fmla="*/ 305 h 434"/>
              <a:gd name="T8" fmla="*/ 514 w 515"/>
              <a:gd name="T9" fmla="*/ 281 h 434"/>
              <a:gd name="T10" fmla="*/ 515 w 515"/>
              <a:gd name="T11" fmla="*/ 258 h 434"/>
              <a:gd name="T12" fmla="*/ 515 w 515"/>
              <a:gd name="T13" fmla="*/ 258 h 434"/>
              <a:gd name="T14" fmla="*/ 514 w 515"/>
              <a:gd name="T15" fmla="*/ 231 h 434"/>
              <a:gd name="T16" fmla="*/ 509 w 515"/>
              <a:gd name="T17" fmla="*/ 206 h 434"/>
              <a:gd name="T18" fmla="*/ 503 w 515"/>
              <a:gd name="T19" fmla="*/ 181 h 434"/>
              <a:gd name="T20" fmla="*/ 494 w 515"/>
              <a:gd name="T21" fmla="*/ 157 h 434"/>
              <a:gd name="T22" fmla="*/ 484 w 515"/>
              <a:gd name="T23" fmla="*/ 135 h 434"/>
              <a:gd name="T24" fmla="*/ 471 w 515"/>
              <a:gd name="T25" fmla="*/ 113 h 434"/>
              <a:gd name="T26" fmla="*/ 456 w 515"/>
              <a:gd name="T27" fmla="*/ 94 h 434"/>
              <a:gd name="T28" fmla="*/ 439 w 515"/>
              <a:gd name="T29" fmla="*/ 75 h 434"/>
              <a:gd name="T30" fmla="*/ 421 w 515"/>
              <a:gd name="T31" fmla="*/ 59 h 434"/>
              <a:gd name="T32" fmla="*/ 402 w 515"/>
              <a:gd name="T33" fmla="*/ 44 h 434"/>
              <a:gd name="T34" fmla="*/ 380 w 515"/>
              <a:gd name="T35" fmla="*/ 31 h 434"/>
              <a:gd name="T36" fmla="*/ 358 w 515"/>
              <a:gd name="T37" fmla="*/ 21 h 434"/>
              <a:gd name="T38" fmla="*/ 334 w 515"/>
              <a:gd name="T39" fmla="*/ 11 h 434"/>
              <a:gd name="T40" fmla="*/ 309 w 515"/>
              <a:gd name="T41" fmla="*/ 5 h 434"/>
              <a:gd name="T42" fmla="*/ 283 w 515"/>
              <a:gd name="T43" fmla="*/ 1 h 434"/>
              <a:gd name="T44" fmla="*/ 257 w 515"/>
              <a:gd name="T45" fmla="*/ 0 h 434"/>
              <a:gd name="T46" fmla="*/ 257 w 515"/>
              <a:gd name="T47" fmla="*/ 0 h 434"/>
              <a:gd name="T48" fmla="*/ 231 w 515"/>
              <a:gd name="T49" fmla="*/ 1 h 434"/>
              <a:gd name="T50" fmla="*/ 207 w 515"/>
              <a:gd name="T51" fmla="*/ 5 h 434"/>
              <a:gd name="T52" fmla="*/ 182 w 515"/>
              <a:gd name="T53" fmla="*/ 11 h 434"/>
              <a:gd name="T54" fmla="*/ 158 w 515"/>
              <a:gd name="T55" fmla="*/ 19 h 434"/>
              <a:gd name="T56" fmla="*/ 137 w 515"/>
              <a:gd name="T57" fmla="*/ 31 h 434"/>
              <a:gd name="T58" fmla="*/ 115 w 515"/>
              <a:gd name="T59" fmla="*/ 43 h 434"/>
              <a:gd name="T60" fmla="*/ 95 w 515"/>
              <a:gd name="T61" fmla="*/ 58 h 434"/>
              <a:gd name="T62" fmla="*/ 77 w 515"/>
              <a:gd name="T63" fmla="*/ 74 h 434"/>
              <a:gd name="T64" fmla="*/ 61 w 515"/>
              <a:gd name="T65" fmla="*/ 92 h 434"/>
              <a:gd name="T66" fmla="*/ 46 w 515"/>
              <a:gd name="T67" fmla="*/ 111 h 434"/>
              <a:gd name="T68" fmla="*/ 33 w 515"/>
              <a:gd name="T69" fmla="*/ 131 h 434"/>
              <a:gd name="T70" fmla="*/ 21 w 515"/>
              <a:gd name="T71" fmla="*/ 154 h 434"/>
              <a:gd name="T72" fmla="*/ 12 w 515"/>
              <a:gd name="T73" fmla="*/ 177 h 434"/>
              <a:gd name="T74" fmla="*/ 7 w 515"/>
              <a:gd name="T75" fmla="*/ 201 h 434"/>
              <a:gd name="T76" fmla="*/ 2 w 515"/>
              <a:gd name="T77" fmla="*/ 226 h 434"/>
              <a:gd name="T78" fmla="*/ 0 w 515"/>
              <a:gd name="T79" fmla="*/ 252 h 434"/>
              <a:gd name="T80" fmla="*/ 0 w 515"/>
              <a:gd name="T81" fmla="*/ 252 h 434"/>
              <a:gd name="T82" fmla="*/ 0 w 515"/>
              <a:gd name="T83" fmla="*/ 258 h 434"/>
              <a:gd name="T84" fmla="*/ 0 w 515"/>
              <a:gd name="T85" fmla="*/ 258 h 434"/>
              <a:gd name="T86" fmla="*/ 1 w 515"/>
              <a:gd name="T87" fmla="*/ 283 h 434"/>
              <a:gd name="T88" fmla="*/ 4 w 515"/>
              <a:gd name="T89" fmla="*/ 307 h 434"/>
              <a:gd name="T90" fmla="*/ 11 w 515"/>
              <a:gd name="T91" fmla="*/ 331 h 434"/>
              <a:gd name="T92" fmla="*/ 19 w 515"/>
              <a:gd name="T93" fmla="*/ 354 h 434"/>
              <a:gd name="T94" fmla="*/ 28 w 515"/>
              <a:gd name="T95" fmla="*/ 375 h 434"/>
              <a:gd name="T96" fmla="*/ 41 w 515"/>
              <a:gd name="T97" fmla="*/ 397 h 434"/>
              <a:gd name="T98" fmla="*/ 54 w 515"/>
              <a:gd name="T99" fmla="*/ 416 h 434"/>
              <a:gd name="T100" fmla="*/ 70 w 515"/>
              <a:gd name="T101"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34">
                <a:moveTo>
                  <a:pt x="498" y="350"/>
                </a:moveTo>
                <a:lnTo>
                  <a:pt x="498" y="350"/>
                </a:lnTo>
                <a:lnTo>
                  <a:pt x="505" y="329"/>
                </a:lnTo>
                <a:lnTo>
                  <a:pt x="510" y="305"/>
                </a:lnTo>
                <a:lnTo>
                  <a:pt x="514" y="281"/>
                </a:lnTo>
                <a:lnTo>
                  <a:pt x="515" y="258"/>
                </a:lnTo>
                <a:lnTo>
                  <a:pt x="515" y="258"/>
                </a:lnTo>
                <a:lnTo>
                  <a:pt x="514" y="231"/>
                </a:lnTo>
                <a:lnTo>
                  <a:pt x="509" y="206"/>
                </a:lnTo>
                <a:lnTo>
                  <a:pt x="503" y="181"/>
                </a:lnTo>
                <a:lnTo>
                  <a:pt x="494" y="157"/>
                </a:lnTo>
                <a:lnTo>
                  <a:pt x="484" y="135"/>
                </a:lnTo>
                <a:lnTo>
                  <a:pt x="471" y="113"/>
                </a:lnTo>
                <a:lnTo>
                  <a:pt x="456" y="94"/>
                </a:lnTo>
                <a:lnTo>
                  <a:pt x="439" y="75"/>
                </a:lnTo>
                <a:lnTo>
                  <a:pt x="421" y="59"/>
                </a:lnTo>
                <a:lnTo>
                  <a:pt x="402" y="44"/>
                </a:lnTo>
                <a:lnTo>
                  <a:pt x="380" y="31"/>
                </a:lnTo>
                <a:lnTo>
                  <a:pt x="358" y="21"/>
                </a:lnTo>
                <a:lnTo>
                  <a:pt x="334" y="11"/>
                </a:lnTo>
                <a:lnTo>
                  <a:pt x="309" y="5"/>
                </a:lnTo>
                <a:lnTo>
                  <a:pt x="283" y="1"/>
                </a:lnTo>
                <a:lnTo>
                  <a:pt x="257" y="0"/>
                </a:lnTo>
                <a:lnTo>
                  <a:pt x="257" y="0"/>
                </a:lnTo>
                <a:lnTo>
                  <a:pt x="231" y="1"/>
                </a:lnTo>
                <a:lnTo>
                  <a:pt x="207" y="5"/>
                </a:lnTo>
                <a:lnTo>
                  <a:pt x="182" y="11"/>
                </a:lnTo>
                <a:lnTo>
                  <a:pt x="158" y="19"/>
                </a:lnTo>
                <a:lnTo>
                  <a:pt x="137" y="31"/>
                </a:lnTo>
                <a:lnTo>
                  <a:pt x="115" y="43"/>
                </a:lnTo>
                <a:lnTo>
                  <a:pt x="95" y="58"/>
                </a:lnTo>
                <a:lnTo>
                  <a:pt x="77" y="74"/>
                </a:lnTo>
                <a:lnTo>
                  <a:pt x="61" y="92"/>
                </a:lnTo>
                <a:lnTo>
                  <a:pt x="46" y="111"/>
                </a:lnTo>
                <a:lnTo>
                  <a:pt x="33" y="131"/>
                </a:lnTo>
                <a:lnTo>
                  <a:pt x="21" y="154"/>
                </a:lnTo>
                <a:lnTo>
                  <a:pt x="12" y="177"/>
                </a:lnTo>
                <a:lnTo>
                  <a:pt x="7" y="201"/>
                </a:lnTo>
                <a:lnTo>
                  <a:pt x="2" y="226"/>
                </a:lnTo>
                <a:lnTo>
                  <a:pt x="0" y="252"/>
                </a:lnTo>
                <a:lnTo>
                  <a:pt x="0" y="252"/>
                </a:lnTo>
                <a:lnTo>
                  <a:pt x="0" y="258"/>
                </a:lnTo>
                <a:lnTo>
                  <a:pt x="0" y="258"/>
                </a:lnTo>
                <a:lnTo>
                  <a:pt x="1" y="283"/>
                </a:lnTo>
                <a:lnTo>
                  <a:pt x="4" y="307"/>
                </a:lnTo>
                <a:lnTo>
                  <a:pt x="11" y="331"/>
                </a:lnTo>
                <a:lnTo>
                  <a:pt x="19" y="354"/>
                </a:lnTo>
                <a:lnTo>
                  <a:pt x="28" y="375"/>
                </a:lnTo>
                <a:lnTo>
                  <a:pt x="41" y="397"/>
                </a:lnTo>
                <a:lnTo>
                  <a:pt x="54" y="416"/>
                </a:lnTo>
                <a:lnTo>
                  <a:pt x="70" y="43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Freeform 6">
            <a:extLst>
              <a:ext uri="{FF2B5EF4-FFF2-40B4-BE49-F238E27FC236}">
                <a16:creationId xmlns:a16="http://schemas.microsoft.com/office/drawing/2014/main" id="{68C50E96-4721-4C32-936F-B2E4008708E8}"/>
              </a:ext>
            </a:extLst>
          </p:cNvPr>
          <p:cNvSpPr>
            <a:spLocks/>
          </p:cNvSpPr>
          <p:nvPr userDrawn="1"/>
        </p:nvSpPr>
        <p:spPr bwMode="auto">
          <a:xfrm>
            <a:off x="6239072" y="1549401"/>
            <a:ext cx="279400" cy="101600"/>
          </a:xfrm>
          <a:custGeom>
            <a:avLst/>
            <a:gdLst>
              <a:gd name="T0" fmla="*/ 0 w 176"/>
              <a:gd name="T1" fmla="*/ 0 h 64"/>
              <a:gd name="T2" fmla="*/ 0 w 176"/>
              <a:gd name="T3" fmla="*/ 0 h 64"/>
              <a:gd name="T4" fmla="*/ 18 w 176"/>
              <a:gd name="T5" fmla="*/ 13 h 64"/>
              <a:gd name="T6" fmla="*/ 37 w 176"/>
              <a:gd name="T7" fmla="*/ 27 h 64"/>
              <a:gd name="T8" fmla="*/ 56 w 176"/>
              <a:gd name="T9" fmla="*/ 37 h 64"/>
              <a:gd name="T10" fmla="*/ 78 w 176"/>
              <a:gd name="T11" fmla="*/ 46 h 64"/>
              <a:gd name="T12" fmla="*/ 100 w 176"/>
              <a:gd name="T13" fmla="*/ 54 h 64"/>
              <a:gd name="T14" fmla="*/ 123 w 176"/>
              <a:gd name="T15" fmla="*/ 60 h 64"/>
              <a:gd name="T16" fmla="*/ 147 w 176"/>
              <a:gd name="T17" fmla="*/ 63 h 64"/>
              <a:gd name="T18" fmla="*/ 170 w 176"/>
              <a:gd name="T19" fmla="*/ 64 h 64"/>
              <a:gd name="T20" fmla="*/ 170 w 176"/>
              <a:gd name="T21" fmla="*/ 64 h 64"/>
              <a:gd name="T22" fmla="*/ 176 w 176"/>
              <a:gd name="T2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64">
                <a:moveTo>
                  <a:pt x="0" y="0"/>
                </a:moveTo>
                <a:lnTo>
                  <a:pt x="0" y="0"/>
                </a:lnTo>
                <a:lnTo>
                  <a:pt x="18" y="13"/>
                </a:lnTo>
                <a:lnTo>
                  <a:pt x="37" y="27"/>
                </a:lnTo>
                <a:lnTo>
                  <a:pt x="56" y="37"/>
                </a:lnTo>
                <a:lnTo>
                  <a:pt x="78" y="46"/>
                </a:lnTo>
                <a:lnTo>
                  <a:pt x="100" y="54"/>
                </a:lnTo>
                <a:lnTo>
                  <a:pt x="123" y="60"/>
                </a:lnTo>
                <a:lnTo>
                  <a:pt x="147" y="63"/>
                </a:lnTo>
                <a:lnTo>
                  <a:pt x="170" y="64"/>
                </a:lnTo>
                <a:lnTo>
                  <a:pt x="170" y="64"/>
                </a:lnTo>
                <a:lnTo>
                  <a:pt x="176" y="6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Freeform 7">
            <a:extLst>
              <a:ext uri="{FF2B5EF4-FFF2-40B4-BE49-F238E27FC236}">
                <a16:creationId xmlns:a16="http://schemas.microsoft.com/office/drawing/2014/main" id="{F2982CE9-6E77-4E93-9871-F04BDAB269B6}"/>
              </a:ext>
            </a:extLst>
          </p:cNvPr>
          <p:cNvSpPr>
            <a:spLocks/>
          </p:cNvSpPr>
          <p:nvPr userDrawn="1"/>
        </p:nvSpPr>
        <p:spPr bwMode="auto">
          <a:xfrm>
            <a:off x="6100959" y="1233488"/>
            <a:ext cx="865187" cy="527050"/>
          </a:xfrm>
          <a:custGeom>
            <a:avLst/>
            <a:gdLst>
              <a:gd name="T0" fmla="*/ 482 w 545"/>
              <a:gd name="T1" fmla="*/ 78 h 332"/>
              <a:gd name="T2" fmla="*/ 498 w 545"/>
              <a:gd name="T3" fmla="*/ 98 h 332"/>
              <a:gd name="T4" fmla="*/ 529 w 545"/>
              <a:gd name="T5" fmla="*/ 145 h 332"/>
              <a:gd name="T6" fmla="*/ 541 w 545"/>
              <a:gd name="T7" fmla="*/ 166 h 332"/>
              <a:gd name="T8" fmla="*/ 545 w 545"/>
              <a:gd name="T9" fmla="*/ 180 h 332"/>
              <a:gd name="T10" fmla="*/ 544 w 545"/>
              <a:gd name="T11" fmla="*/ 183 h 332"/>
              <a:gd name="T12" fmla="*/ 538 w 545"/>
              <a:gd name="T13" fmla="*/ 187 h 332"/>
              <a:gd name="T14" fmla="*/ 526 w 545"/>
              <a:gd name="T15" fmla="*/ 192 h 332"/>
              <a:gd name="T16" fmla="*/ 499 w 545"/>
              <a:gd name="T17" fmla="*/ 193 h 332"/>
              <a:gd name="T18" fmla="*/ 491 w 545"/>
              <a:gd name="T19" fmla="*/ 222 h 332"/>
              <a:gd name="T20" fmla="*/ 430 w 545"/>
              <a:gd name="T21" fmla="*/ 234 h 332"/>
              <a:gd name="T22" fmla="*/ 453 w 545"/>
              <a:gd name="T23" fmla="*/ 239 h 332"/>
              <a:gd name="T24" fmla="*/ 466 w 545"/>
              <a:gd name="T25" fmla="*/ 245 h 332"/>
              <a:gd name="T26" fmla="*/ 470 w 545"/>
              <a:gd name="T27" fmla="*/ 250 h 332"/>
              <a:gd name="T28" fmla="*/ 470 w 545"/>
              <a:gd name="T29" fmla="*/ 255 h 332"/>
              <a:gd name="T30" fmla="*/ 467 w 545"/>
              <a:gd name="T31" fmla="*/ 262 h 332"/>
              <a:gd name="T32" fmla="*/ 459 w 545"/>
              <a:gd name="T33" fmla="*/ 296 h 332"/>
              <a:gd name="T34" fmla="*/ 454 w 545"/>
              <a:gd name="T35" fmla="*/ 316 h 332"/>
              <a:gd name="T36" fmla="*/ 448 w 545"/>
              <a:gd name="T37" fmla="*/ 324 h 332"/>
              <a:gd name="T38" fmla="*/ 446 w 545"/>
              <a:gd name="T39" fmla="*/ 324 h 332"/>
              <a:gd name="T40" fmla="*/ 393 w 545"/>
              <a:gd name="T41" fmla="*/ 332 h 332"/>
              <a:gd name="T42" fmla="*/ 365 w 545"/>
              <a:gd name="T43" fmla="*/ 331 h 332"/>
              <a:gd name="T44" fmla="*/ 334 w 545"/>
              <a:gd name="T45" fmla="*/ 326 h 332"/>
              <a:gd name="T46" fmla="*/ 306 w 545"/>
              <a:gd name="T47" fmla="*/ 315 h 332"/>
              <a:gd name="T48" fmla="*/ 287 w 545"/>
              <a:gd name="T49" fmla="*/ 300 h 332"/>
              <a:gd name="T50" fmla="*/ 275 w 545"/>
              <a:gd name="T51" fmla="*/ 288 h 332"/>
              <a:gd name="T52" fmla="*/ 266 w 545"/>
              <a:gd name="T53" fmla="*/ 272 h 332"/>
              <a:gd name="T54" fmla="*/ 263 w 545"/>
              <a:gd name="T55" fmla="*/ 263 h 332"/>
              <a:gd name="T56" fmla="*/ 256 w 545"/>
              <a:gd name="T57" fmla="*/ 237 h 332"/>
              <a:gd name="T58" fmla="*/ 247 w 545"/>
              <a:gd name="T59" fmla="*/ 192 h 332"/>
              <a:gd name="T60" fmla="*/ 230 w 545"/>
              <a:gd name="T61" fmla="*/ 126 h 332"/>
              <a:gd name="T62" fmla="*/ 217 w 545"/>
              <a:gd name="T63" fmla="*/ 91 h 332"/>
              <a:gd name="T64" fmla="*/ 200 w 545"/>
              <a:gd name="T65" fmla="*/ 64 h 332"/>
              <a:gd name="T66" fmla="*/ 168 w 545"/>
              <a:gd name="T67" fmla="*/ 33 h 332"/>
              <a:gd name="T68" fmla="*/ 161 w 545"/>
              <a:gd name="T69" fmla="*/ 27 h 332"/>
              <a:gd name="T70" fmla="*/ 144 w 545"/>
              <a:gd name="T71" fmla="*/ 17 h 332"/>
              <a:gd name="T72" fmla="*/ 113 w 545"/>
              <a:gd name="T73" fmla="*/ 8 h 332"/>
              <a:gd name="T74" fmla="*/ 65 w 545"/>
              <a:gd name="T75" fmla="*/ 1 h 332"/>
              <a:gd name="T76" fmla="*/ 20 w 545"/>
              <a:gd name="T7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5" h="332">
                <a:moveTo>
                  <a:pt x="482" y="78"/>
                </a:moveTo>
                <a:lnTo>
                  <a:pt x="482" y="78"/>
                </a:lnTo>
                <a:lnTo>
                  <a:pt x="498" y="98"/>
                </a:lnTo>
                <a:lnTo>
                  <a:pt x="498" y="98"/>
                </a:lnTo>
                <a:lnTo>
                  <a:pt x="514" y="121"/>
                </a:lnTo>
                <a:lnTo>
                  <a:pt x="529" y="145"/>
                </a:lnTo>
                <a:lnTo>
                  <a:pt x="536" y="156"/>
                </a:lnTo>
                <a:lnTo>
                  <a:pt x="541" y="166"/>
                </a:lnTo>
                <a:lnTo>
                  <a:pt x="544" y="174"/>
                </a:lnTo>
                <a:lnTo>
                  <a:pt x="545" y="180"/>
                </a:lnTo>
                <a:lnTo>
                  <a:pt x="545" y="180"/>
                </a:lnTo>
                <a:lnTo>
                  <a:pt x="544" y="183"/>
                </a:lnTo>
                <a:lnTo>
                  <a:pt x="542" y="185"/>
                </a:lnTo>
                <a:lnTo>
                  <a:pt x="538" y="187"/>
                </a:lnTo>
                <a:lnTo>
                  <a:pt x="535" y="190"/>
                </a:lnTo>
                <a:lnTo>
                  <a:pt x="526" y="192"/>
                </a:lnTo>
                <a:lnTo>
                  <a:pt x="517" y="193"/>
                </a:lnTo>
                <a:lnTo>
                  <a:pt x="499" y="193"/>
                </a:lnTo>
                <a:lnTo>
                  <a:pt x="491" y="192"/>
                </a:lnTo>
                <a:lnTo>
                  <a:pt x="491" y="222"/>
                </a:lnTo>
                <a:lnTo>
                  <a:pt x="430" y="234"/>
                </a:lnTo>
                <a:lnTo>
                  <a:pt x="430" y="234"/>
                </a:lnTo>
                <a:lnTo>
                  <a:pt x="438" y="235"/>
                </a:lnTo>
                <a:lnTo>
                  <a:pt x="453" y="239"/>
                </a:lnTo>
                <a:lnTo>
                  <a:pt x="459" y="242"/>
                </a:lnTo>
                <a:lnTo>
                  <a:pt x="466" y="245"/>
                </a:lnTo>
                <a:lnTo>
                  <a:pt x="468" y="247"/>
                </a:lnTo>
                <a:lnTo>
                  <a:pt x="470" y="250"/>
                </a:lnTo>
                <a:lnTo>
                  <a:pt x="471" y="253"/>
                </a:lnTo>
                <a:lnTo>
                  <a:pt x="470" y="255"/>
                </a:lnTo>
                <a:lnTo>
                  <a:pt x="470" y="255"/>
                </a:lnTo>
                <a:lnTo>
                  <a:pt x="467" y="262"/>
                </a:lnTo>
                <a:lnTo>
                  <a:pt x="465" y="272"/>
                </a:lnTo>
                <a:lnTo>
                  <a:pt x="459" y="296"/>
                </a:lnTo>
                <a:lnTo>
                  <a:pt x="457" y="306"/>
                </a:lnTo>
                <a:lnTo>
                  <a:pt x="454" y="316"/>
                </a:lnTo>
                <a:lnTo>
                  <a:pt x="450" y="322"/>
                </a:lnTo>
                <a:lnTo>
                  <a:pt x="448" y="324"/>
                </a:lnTo>
                <a:lnTo>
                  <a:pt x="446" y="324"/>
                </a:lnTo>
                <a:lnTo>
                  <a:pt x="446" y="324"/>
                </a:lnTo>
                <a:lnTo>
                  <a:pt x="418" y="329"/>
                </a:lnTo>
                <a:lnTo>
                  <a:pt x="393" y="332"/>
                </a:lnTo>
                <a:lnTo>
                  <a:pt x="379" y="332"/>
                </a:lnTo>
                <a:lnTo>
                  <a:pt x="365" y="331"/>
                </a:lnTo>
                <a:lnTo>
                  <a:pt x="350" y="330"/>
                </a:lnTo>
                <a:lnTo>
                  <a:pt x="334" y="326"/>
                </a:lnTo>
                <a:lnTo>
                  <a:pt x="319" y="322"/>
                </a:lnTo>
                <a:lnTo>
                  <a:pt x="306" y="315"/>
                </a:lnTo>
                <a:lnTo>
                  <a:pt x="293" y="306"/>
                </a:lnTo>
                <a:lnTo>
                  <a:pt x="287" y="300"/>
                </a:lnTo>
                <a:lnTo>
                  <a:pt x="281" y="295"/>
                </a:lnTo>
                <a:lnTo>
                  <a:pt x="275" y="288"/>
                </a:lnTo>
                <a:lnTo>
                  <a:pt x="271" y="280"/>
                </a:lnTo>
                <a:lnTo>
                  <a:pt x="266" y="272"/>
                </a:lnTo>
                <a:lnTo>
                  <a:pt x="263" y="263"/>
                </a:lnTo>
                <a:lnTo>
                  <a:pt x="263" y="263"/>
                </a:lnTo>
                <a:lnTo>
                  <a:pt x="258" y="251"/>
                </a:lnTo>
                <a:lnTo>
                  <a:pt x="256" y="237"/>
                </a:lnTo>
                <a:lnTo>
                  <a:pt x="256" y="237"/>
                </a:lnTo>
                <a:lnTo>
                  <a:pt x="247" y="192"/>
                </a:lnTo>
                <a:lnTo>
                  <a:pt x="239" y="156"/>
                </a:lnTo>
                <a:lnTo>
                  <a:pt x="230" y="126"/>
                </a:lnTo>
                <a:lnTo>
                  <a:pt x="221" y="102"/>
                </a:lnTo>
                <a:lnTo>
                  <a:pt x="217" y="91"/>
                </a:lnTo>
                <a:lnTo>
                  <a:pt x="211" y="82"/>
                </a:lnTo>
                <a:lnTo>
                  <a:pt x="200" y="64"/>
                </a:lnTo>
                <a:lnTo>
                  <a:pt x="185" y="49"/>
                </a:lnTo>
                <a:lnTo>
                  <a:pt x="168" y="33"/>
                </a:lnTo>
                <a:lnTo>
                  <a:pt x="168" y="33"/>
                </a:lnTo>
                <a:lnTo>
                  <a:pt x="161" y="27"/>
                </a:lnTo>
                <a:lnTo>
                  <a:pt x="153" y="21"/>
                </a:lnTo>
                <a:lnTo>
                  <a:pt x="144" y="17"/>
                </a:lnTo>
                <a:lnTo>
                  <a:pt x="134" y="14"/>
                </a:lnTo>
                <a:lnTo>
                  <a:pt x="113" y="8"/>
                </a:lnTo>
                <a:lnTo>
                  <a:pt x="89" y="3"/>
                </a:lnTo>
                <a:lnTo>
                  <a:pt x="65" y="1"/>
                </a:lnTo>
                <a:lnTo>
                  <a:pt x="42" y="0"/>
                </a:lnTo>
                <a:lnTo>
                  <a:pt x="20"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8" name="Freeform 8">
            <a:extLst>
              <a:ext uri="{FF2B5EF4-FFF2-40B4-BE49-F238E27FC236}">
                <a16:creationId xmlns:a16="http://schemas.microsoft.com/office/drawing/2014/main" id="{1ACFA758-49D5-49F8-B2D0-4B5FE79318B3}"/>
              </a:ext>
            </a:extLst>
          </p:cNvPr>
          <p:cNvSpPr>
            <a:spLocks/>
          </p:cNvSpPr>
          <p:nvPr userDrawn="1"/>
        </p:nvSpPr>
        <p:spPr bwMode="auto">
          <a:xfrm>
            <a:off x="6170809" y="1274763"/>
            <a:ext cx="207962" cy="207963"/>
          </a:xfrm>
          <a:custGeom>
            <a:avLst/>
            <a:gdLst>
              <a:gd name="T0" fmla="*/ 131 w 131"/>
              <a:gd name="T1" fmla="*/ 65 h 131"/>
              <a:gd name="T2" fmla="*/ 131 w 131"/>
              <a:gd name="T3" fmla="*/ 65 h 131"/>
              <a:gd name="T4" fmla="*/ 131 w 131"/>
              <a:gd name="T5" fmla="*/ 72 h 131"/>
              <a:gd name="T6" fmla="*/ 130 w 131"/>
              <a:gd name="T7" fmla="*/ 79 h 131"/>
              <a:gd name="T8" fmla="*/ 126 w 131"/>
              <a:gd name="T9" fmla="*/ 91 h 131"/>
              <a:gd name="T10" fmla="*/ 121 w 131"/>
              <a:gd name="T11" fmla="*/ 103 h 131"/>
              <a:gd name="T12" fmla="*/ 112 w 131"/>
              <a:gd name="T13" fmla="*/ 112 h 131"/>
              <a:gd name="T14" fmla="*/ 103 w 131"/>
              <a:gd name="T15" fmla="*/ 120 h 131"/>
              <a:gd name="T16" fmla="*/ 91 w 131"/>
              <a:gd name="T17" fmla="*/ 126 h 131"/>
              <a:gd name="T18" fmla="*/ 79 w 131"/>
              <a:gd name="T19" fmla="*/ 130 h 131"/>
              <a:gd name="T20" fmla="*/ 72 w 131"/>
              <a:gd name="T21" fmla="*/ 131 h 131"/>
              <a:gd name="T22" fmla="*/ 65 w 131"/>
              <a:gd name="T23" fmla="*/ 131 h 131"/>
              <a:gd name="T24" fmla="*/ 65 w 131"/>
              <a:gd name="T25" fmla="*/ 131 h 131"/>
              <a:gd name="T26" fmla="*/ 60 w 131"/>
              <a:gd name="T27" fmla="*/ 131 h 131"/>
              <a:gd name="T28" fmla="*/ 53 w 131"/>
              <a:gd name="T29" fmla="*/ 130 h 131"/>
              <a:gd name="T30" fmla="*/ 41 w 131"/>
              <a:gd name="T31" fmla="*/ 126 h 131"/>
              <a:gd name="T32" fmla="*/ 29 w 131"/>
              <a:gd name="T33" fmla="*/ 120 h 131"/>
              <a:gd name="T34" fmla="*/ 19 w 131"/>
              <a:gd name="T35" fmla="*/ 112 h 131"/>
              <a:gd name="T36" fmla="*/ 11 w 131"/>
              <a:gd name="T37" fmla="*/ 103 h 131"/>
              <a:gd name="T38" fmla="*/ 6 w 131"/>
              <a:gd name="T39" fmla="*/ 91 h 131"/>
              <a:gd name="T40" fmla="*/ 2 w 131"/>
              <a:gd name="T41" fmla="*/ 79 h 131"/>
              <a:gd name="T42" fmla="*/ 1 w 131"/>
              <a:gd name="T43" fmla="*/ 72 h 131"/>
              <a:gd name="T44" fmla="*/ 0 w 131"/>
              <a:gd name="T45" fmla="*/ 65 h 131"/>
              <a:gd name="T46" fmla="*/ 0 w 131"/>
              <a:gd name="T47" fmla="*/ 65 h 131"/>
              <a:gd name="T48" fmla="*/ 1 w 131"/>
              <a:gd name="T49" fmla="*/ 59 h 131"/>
              <a:gd name="T50" fmla="*/ 2 w 131"/>
              <a:gd name="T51" fmla="*/ 53 h 131"/>
              <a:gd name="T52" fmla="*/ 6 w 131"/>
              <a:gd name="T53" fmla="*/ 41 h 131"/>
              <a:gd name="T54" fmla="*/ 11 w 131"/>
              <a:gd name="T55" fmla="*/ 29 h 131"/>
              <a:gd name="T56" fmla="*/ 19 w 131"/>
              <a:gd name="T57" fmla="*/ 19 h 131"/>
              <a:gd name="T58" fmla="*/ 29 w 131"/>
              <a:gd name="T59" fmla="*/ 11 h 131"/>
              <a:gd name="T60" fmla="*/ 41 w 131"/>
              <a:gd name="T61" fmla="*/ 6 h 131"/>
              <a:gd name="T62" fmla="*/ 53 w 131"/>
              <a:gd name="T63" fmla="*/ 2 h 131"/>
              <a:gd name="T64" fmla="*/ 60 w 131"/>
              <a:gd name="T65" fmla="*/ 1 h 131"/>
              <a:gd name="T66" fmla="*/ 65 w 131"/>
              <a:gd name="T67" fmla="*/ 0 h 131"/>
              <a:gd name="T68" fmla="*/ 65 w 131"/>
              <a:gd name="T69" fmla="*/ 0 h 131"/>
              <a:gd name="T70" fmla="*/ 72 w 131"/>
              <a:gd name="T71" fmla="*/ 1 h 131"/>
              <a:gd name="T72" fmla="*/ 79 w 131"/>
              <a:gd name="T73" fmla="*/ 2 h 131"/>
              <a:gd name="T74" fmla="*/ 91 w 131"/>
              <a:gd name="T75" fmla="*/ 6 h 131"/>
              <a:gd name="T76" fmla="*/ 103 w 131"/>
              <a:gd name="T77" fmla="*/ 11 h 131"/>
              <a:gd name="T78" fmla="*/ 112 w 131"/>
              <a:gd name="T79" fmla="*/ 19 h 131"/>
              <a:gd name="T80" fmla="*/ 121 w 131"/>
              <a:gd name="T81" fmla="*/ 29 h 131"/>
              <a:gd name="T82" fmla="*/ 126 w 131"/>
              <a:gd name="T83" fmla="*/ 41 h 131"/>
              <a:gd name="T84" fmla="*/ 130 w 131"/>
              <a:gd name="T85" fmla="*/ 53 h 131"/>
              <a:gd name="T86" fmla="*/ 131 w 131"/>
              <a:gd name="T87" fmla="*/ 59 h 131"/>
              <a:gd name="T88" fmla="*/ 131 w 131"/>
              <a:gd name="T89" fmla="*/ 65 h 131"/>
              <a:gd name="T90" fmla="*/ 131 w 131"/>
              <a:gd name="T9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1" h="131">
                <a:moveTo>
                  <a:pt x="131" y="65"/>
                </a:moveTo>
                <a:lnTo>
                  <a:pt x="131" y="65"/>
                </a:lnTo>
                <a:lnTo>
                  <a:pt x="131" y="72"/>
                </a:lnTo>
                <a:lnTo>
                  <a:pt x="130" y="79"/>
                </a:lnTo>
                <a:lnTo>
                  <a:pt x="126" y="91"/>
                </a:lnTo>
                <a:lnTo>
                  <a:pt x="121" y="103"/>
                </a:lnTo>
                <a:lnTo>
                  <a:pt x="112" y="112"/>
                </a:lnTo>
                <a:lnTo>
                  <a:pt x="103" y="120"/>
                </a:lnTo>
                <a:lnTo>
                  <a:pt x="91" y="126"/>
                </a:lnTo>
                <a:lnTo>
                  <a:pt x="79" y="130"/>
                </a:lnTo>
                <a:lnTo>
                  <a:pt x="72" y="131"/>
                </a:lnTo>
                <a:lnTo>
                  <a:pt x="65" y="131"/>
                </a:lnTo>
                <a:lnTo>
                  <a:pt x="65" y="131"/>
                </a:lnTo>
                <a:lnTo>
                  <a:pt x="60" y="131"/>
                </a:lnTo>
                <a:lnTo>
                  <a:pt x="53" y="130"/>
                </a:lnTo>
                <a:lnTo>
                  <a:pt x="41" y="126"/>
                </a:lnTo>
                <a:lnTo>
                  <a:pt x="29" y="120"/>
                </a:lnTo>
                <a:lnTo>
                  <a:pt x="19" y="112"/>
                </a:lnTo>
                <a:lnTo>
                  <a:pt x="11" y="103"/>
                </a:lnTo>
                <a:lnTo>
                  <a:pt x="6" y="91"/>
                </a:lnTo>
                <a:lnTo>
                  <a:pt x="2" y="79"/>
                </a:lnTo>
                <a:lnTo>
                  <a:pt x="1" y="72"/>
                </a:lnTo>
                <a:lnTo>
                  <a:pt x="0" y="65"/>
                </a:lnTo>
                <a:lnTo>
                  <a:pt x="0" y="65"/>
                </a:lnTo>
                <a:lnTo>
                  <a:pt x="1" y="59"/>
                </a:lnTo>
                <a:lnTo>
                  <a:pt x="2" y="53"/>
                </a:lnTo>
                <a:lnTo>
                  <a:pt x="6" y="41"/>
                </a:lnTo>
                <a:lnTo>
                  <a:pt x="11" y="29"/>
                </a:lnTo>
                <a:lnTo>
                  <a:pt x="19" y="19"/>
                </a:lnTo>
                <a:lnTo>
                  <a:pt x="29" y="11"/>
                </a:lnTo>
                <a:lnTo>
                  <a:pt x="41" y="6"/>
                </a:lnTo>
                <a:lnTo>
                  <a:pt x="53" y="2"/>
                </a:lnTo>
                <a:lnTo>
                  <a:pt x="60" y="1"/>
                </a:lnTo>
                <a:lnTo>
                  <a:pt x="65" y="0"/>
                </a:lnTo>
                <a:lnTo>
                  <a:pt x="65" y="0"/>
                </a:lnTo>
                <a:lnTo>
                  <a:pt x="72" y="1"/>
                </a:lnTo>
                <a:lnTo>
                  <a:pt x="79" y="2"/>
                </a:lnTo>
                <a:lnTo>
                  <a:pt x="91" y="6"/>
                </a:lnTo>
                <a:lnTo>
                  <a:pt x="103" y="11"/>
                </a:lnTo>
                <a:lnTo>
                  <a:pt x="112" y="19"/>
                </a:lnTo>
                <a:lnTo>
                  <a:pt x="121" y="29"/>
                </a:lnTo>
                <a:lnTo>
                  <a:pt x="126" y="41"/>
                </a:lnTo>
                <a:lnTo>
                  <a:pt x="130" y="53"/>
                </a:lnTo>
                <a:lnTo>
                  <a:pt x="131" y="59"/>
                </a:lnTo>
                <a:lnTo>
                  <a:pt x="131" y="65"/>
                </a:lnTo>
                <a:lnTo>
                  <a:pt x="131" y="6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Freeform 9">
            <a:extLst>
              <a:ext uri="{FF2B5EF4-FFF2-40B4-BE49-F238E27FC236}">
                <a16:creationId xmlns:a16="http://schemas.microsoft.com/office/drawing/2014/main" id="{ACD4773F-5D5C-41CD-BCA7-E57C1ABB7F98}"/>
              </a:ext>
            </a:extLst>
          </p:cNvPr>
          <p:cNvSpPr>
            <a:spLocks/>
          </p:cNvSpPr>
          <p:nvPr userDrawn="1"/>
        </p:nvSpPr>
        <p:spPr bwMode="auto">
          <a:xfrm>
            <a:off x="6196209" y="1300163"/>
            <a:ext cx="158750" cy="158750"/>
          </a:xfrm>
          <a:custGeom>
            <a:avLst/>
            <a:gdLst>
              <a:gd name="T0" fmla="*/ 26 w 100"/>
              <a:gd name="T1" fmla="*/ 94 h 100"/>
              <a:gd name="T2" fmla="*/ 26 w 100"/>
              <a:gd name="T3" fmla="*/ 94 h 100"/>
              <a:gd name="T4" fmla="*/ 26 w 100"/>
              <a:gd name="T5" fmla="*/ 94 h 100"/>
              <a:gd name="T6" fmla="*/ 20 w 100"/>
              <a:gd name="T7" fmla="*/ 90 h 100"/>
              <a:gd name="T8" fmla="*/ 14 w 100"/>
              <a:gd name="T9" fmla="*/ 86 h 100"/>
              <a:gd name="T10" fmla="*/ 10 w 100"/>
              <a:gd name="T11" fmla="*/ 81 h 100"/>
              <a:gd name="T12" fmla="*/ 7 w 100"/>
              <a:gd name="T13" fmla="*/ 75 h 100"/>
              <a:gd name="T14" fmla="*/ 3 w 100"/>
              <a:gd name="T15" fmla="*/ 70 h 100"/>
              <a:gd name="T16" fmla="*/ 1 w 100"/>
              <a:gd name="T17" fmla="*/ 63 h 100"/>
              <a:gd name="T18" fmla="*/ 0 w 100"/>
              <a:gd name="T19" fmla="*/ 56 h 100"/>
              <a:gd name="T20" fmla="*/ 0 w 100"/>
              <a:gd name="T21" fmla="*/ 49 h 100"/>
              <a:gd name="T22" fmla="*/ 0 w 100"/>
              <a:gd name="T23" fmla="*/ 49 h 100"/>
              <a:gd name="T24" fmla="*/ 1 w 100"/>
              <a:gd name="T25" fmla="*/ 39 h 100"/>
              <a:gd name="T26" fmla="*/ 3 w 100"/>
              <a:gd name="T27" fmla="*/ 30 h 100"/>
              <a:gd name="T28" fmla="*/ 8 w 100"/>
              <a:gd name="T29" fmla="*/ 21 h 100"/>
              <a:gd name="T30" fmla="*/ 14 w 100"/>
              <a:gd name="T31" fmla="*/ 14 h 100"/>
              <a:gd name="T32" fmla="*/ 21 w 100"/>
              <a:gd name="T33" fmla="*/ 8 h 100"/>
              <a:gd name="T34" fmla="*/ 30 w 100"/>
              <a:gd name="T35" fmla="*/ 3 h 100"/>
              <a:gd name="T36" fmla="*/ 39 w 100"/>
              <a:gd name="T37" fmla="*/ 1 h 100"/>
              <a:gd name="T38" fmla="*/ 49 w 100"/>
              <a:gd name="T39" fmla="*/ 0 h 100"/>
              <a:gd name="T40" fmla="*/ 49 w 100"/>
              <a:gd name="T41" fmla="*/ 0 h 100"/>
              <a:gd name="T42" fmla="*/ 60 w 100"/>
              <a:gd name="T43" fmla="*/ 1 h 100"/>
              <a:gd name="T44" fmla="*/ 70 w 100"/>
              <a:gd name="T45" fmla="*/ 3 h 100"/>
              <a:gd name="T46" fmla="*/ 78 w 100"/>
              <a:gd name="T47" fmla="*/ 8 h 100"/>
              <a:gd name="T48" fmla="*/ 86 w 100"/>
              <a:gd name="T49" fmla="*/ 14 h 100"/>
              <a:gd name="T50" fmla="*/ 91 w 100"/>
              <a:gd name="T51" fmla="*/ 21 h 100"/>
              <a:gd name="T52" fmla="*/ 97 w 100"/>
              <a:gd name="T53" fmla="*/ 30 h 100"/>
              <a:gd name="T54" fmla="*/ 99 w 100"/>
              <a:gd name="T55" fmla="*/ 39 h 100"/>
              <a:gd name="T56" fmla="*/ 100 w 100"/>
              <a:gd name="T57" fmla="*/ 49 h 100"/>
              <a:gd name="T58" fmla="*/ 100 w 100"/>
              <a:gd name="T59" fmla="*/ 49 h 100"/>
              <a:gd name="T60" fmla="*/ 99 w 100"/>
              <a:gd name="T61" fmla="*/ 60 h 100"/>
              <a:gd name="T62" fmla="*/ 97 w 100"/>
              <a:gd name="T63" fmla="*/ 70 h 100"/>
              <a:gd name="T64" fmla="*/ 91 w 100"/>
              <a:gd name="T65" fmla="*/ 78 h 100"/>
              <a:gd name="T66" fmla="*/ 86 w 100"/>
              <a:gd name="T67" fmla="*/ 86 h 100"/>
              <a:gd name="T68" fmla="*/ 78 w 100"/>
              <a:gd name="T69" fmla="*/ 91 h 100"/>
              <a:gd name="T70" fmla="*/ 70 w 100"/>
              <a:gd name="T71" fmla="*/ 96 h 100"/>
              <a:gd name="T72" fmla="*/ 60 w 100"/>
              <a:gd name="T73" fmla="*/ 99 h 100"/>
              <a:gd name="T74" fmla="*/ 49 w 100"/>
              <a:gd name="T75" fmla="*/ 100 h 100"/>
              <a:gd name="T76" fmla="*/ 49 w 100"/>
              <a:gd name="T77" fmla="*/ 100 h 100"/>
              <a:gd name="T78" fmla="*/ 45 w 100"/>
              <a:gd name="T7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26" y="94"/>
                </a:moveTo>
                <a:lnTo>
                  <a:pt x="26" y="94"/>
                </a:lnTo>
                <a:lnTo>
                  <a:pt x="26" y="94"/>
                </a:lnTo>
                <a:lnTo>
                  <a:pt x="20" y="90"/>
                </a:lnTo>
                <a:lnTo>
                  <a:pt x="14" y="86"/>
                </a:lnTo>
                <a:lnTo>
                  <a:pt x="10" y="81"/>
                </a:lnTo>
                <a:lnTo>
                  <a:pt x="7" y="75"/>
                </a:lnTo>
                <a:lnTo>
                  <a:pt x="3" y="70"/>
                </a:lnTo>
                <a:lnTo>
                  <a:pt x="1" y="63"/>
                </a:lnTo>
                <a:lnTo>
                  <a:pt x="0" y="56"/>
                </a:lnTo>
                <a:lnTo>
                  <a:pt x="0" y="49"/>
                </a:lnTo>
                <a:lnTo>
                  <a:pt x="0" y="49"/>
                </a:lnTo>
                <a:lnTo>
                  <a:pt x="1" y="39"/>
                </a:lnTo>
                <a:lnTo>
                  <a:pt x="3" y="30"/>
                </a:lnTo>
                <a:lnTo>
                  <a:pt x="8" y="21"/>
                </a:lnTo>
                <a:lnTo>
                  <a:pt x="14" y="14"/>
                </a:lnTo>
                <a:lnTo>
                  <a:pt x="21" y="8"/>
                </a:lnTo>
                <a:lnTo>
                  <a:pt x="30" y="3"/>
                </a:lnTo>
                <a:lnTo>
                  <a:pt x="39" y="1"/>
                </a:lnTo>
                <a:lnTo>
                  <a:pt x="49" y="0"/>
                </a:lnTo>
                <a:lnTo>
                  <a:pt x="49" y="0"/>
                </a:lnTo>
                <a:lnTo>
                  <a:pt x="60" y="1"/>
                </a:lnTo>
                <a:lnTo>
                  <a:pt x="70" y="3"/>
                </a:lnTo>
                <a:lnTo>
                  <a:pt x="78" y="8"/>
                </a:lnTo>
                <a:lnTo>
                  <a:pt x="86" y="14"/>
                </a:lnTo>
                <a:lnTo>
                  <a:pt x="91" y="21"/>
                </a:lnTo>
                <a:lnTo>
                  <a:pt x="97" y="30"/>
                </a:lnTo>
                <a:lnTo>
                  <a:pt x="99" y="39"/>
                </a:lnTo>
                <a:lnTo>
                  <a:pt x="100" y="49"/>
                </a:lnTo>
                <a:lnTo>
                  <a:pt x="100" y="49"/>
                </a:lnTo>
                <a:lnTo>
                  <a:pt x="99" y="60"/>
                </a:lnTo>
                <a:lnTo>
                  <a:pt x="97" y="70"/>
                </a:lnTo>
                <a:lnTo>
                  <a:pt x="91" y="78"/>
                </a:lnTo>
                <a:lnTo>
                  <a:pt x="86" y="86"/>
                </a:lnTo>
                <a:lnTo>
                  <a:pt x="78" y="91"/>
                </a:lnTo>
                <a:lnTo>
                  <a:pt x="70" y="96"/>
                </a:lnTo>
                <a:lnTo>
                  <a:pt x="60" y="99"/>
                </a:lnTo>
                <a:lnTo>
                  <a:pt x="49" y="100"/>
                </a:lnTo>
                <a:lnTo>
                  <a:pt x="49" y="100"/>
                </a:lnTo>
                <a:lnTo>
                  <a:pt x="45" y="10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0" name="Freeform 10">
            <a:extLst>
              <a:ext uri="{FF2B5EF4-FFF2-40B4-BE49-F238E27FC236}">
                <a16:creationId xmlns:a16="http://schemas.microsoft.com/office/drawing/2014/main" id="{59BC9B06-FF7E-49BD-91B7-6213AFC3A83A}"/>
              </a:ext>
            </a:extLst>
          </p:cNvPr>
          <p:cNvSpPr>
            <a:spLocks/>
          </p:cNvSpPr>
          <p:nvPr userDrawn="1"/>
        </p:nvSpPr>
        <p:spPr bwMode="auto">
          <a:xfrm>
            <a:off x="6256534" y="915988"/>
            <a:ext cx="550862" cy="344488"/>
          </a:xfrm>
          <a:custGeom>
            <a:avLst/>
            <a:gdLst>
              <a:gd name="T0" fmla="*/ 110 w 347"/>
              <a:gd name="T1" fmla="*/ 7 h 217"/>
              <a:gd name="T2" fmla="*/ 71 w 347"/>
              <a:gd name="T3" fmla="*/ 22 h 217"/>
              <a:gd name="T4" fmla="*/ 50 w 347"/>
              <a:gd name="T5" fmla="*/ 35 h 217"/>
              <a:gd name="T6" fmla="*/ 30 w 347"/>
              <a:gd name="T7" fmla="*/ 51 h 217"/>
              <a:gd name="T8" fmla="*/ 13 w 347"/>
              <a:gd name="T9" fmla="*/ 71 h 217"/>
              <a:gd name="T10" fmla="*/ 2 w 347"/>
              <a:gd name="T11" fmla="*/ 93 h 217"/>
              <a:gd name="T12" fmla="*/ 0 w 347"/>
              <a:gd name="T13" fmla="*/ 118 h 217"/>
              <a:gd name="T14" fmla="*/ 7 w 347"/>
              <a:gd name="T15" fmla="*/ 145 h 217"/>
              <a:gd name="T16" fmla="*/ 15 w 347"/>
              <a:gd name="T17" fmla="*/ 158 h 217"/>
              <a:gd name="T18" fmla="*/ 33 w 347"/>
              <a:gd name="T19" fmla="*/ 179 h 217"/>
              <a:gd name="T20" fmla="*/ 52 w 347"/>
              <a:gd name="T21" fmla="*/ 191 h 217"/>
              <a:gd name="T22" fmla="*/ 74 w 347"/>
              <a:gd name="T23" fmla="*/ 197 h 217"/>
              <a:gd name="T24" fmla="*/ 96 w 347"/>
              <a:gd name="T25" fmla="*/ 198 h 217"/>
              <a:gd name="T26" fmla="*/ 128 w 347"/>
              <a:gd name="T27" fmla="*/ 195 h 217"/>
              <a:gd name="T28" fmla="*/ 156 w 347"/>
              <a:gd name="T29" fmla="*/ 193 h 217"/>
              <a:gd name="T30" fmla="*/ 164 w 347"/>
              <a:gd name="T31" fmla="*/ 193 h 217"/>
              <a:gd name="T32" fmla="*/ 190 w 347"/>
              <a:gd name="T33" fmla="*/ 198 h 217"/>
              <a:gd name="T34" fmla="*/ 236 w 347"/>
              <a:gd name="T35" fmla="*/ 210 h 217"/>
              <a:gd name="T36" fmla="*/ 274 w 347"/>
              <a:gd name="T37" fmla="*/ 216 h 217"/>
              <a:gd name="T38" fmla="*/ 296 w 347"/>
              <a:gd name="T39" fmla="*/ 217 h 217"/>
              <a:gd name="T40" fmla="*/ 312 w 347"/>
              <a:gd name="T41" fmla="*/ 216 h 217"/>
              <a:gd name="T42" fmla="*/ 324 w 347"/>
              <a:gd name="T43" fmla="*/ 210 h 217"/>
              <a:gd name="T44" fmla="*/ 334 w 347"/>
              <a:gd name="T45" fmla="*/ 202 h 217"/>
              <a:gd name="T46" fmla="*/ 341 w 347"/>
              <a:gd name="T47" fmla="*/ 191 h 217"/>
              <a:gd name="T48" fmla="*/ 346 w 347"/>
              <a:gd name="T49" fmla="*/ 179 h 217"/>
              <a:gd name="T50" fmla="*/ 347 w 347"/>
              <a:gd name="T51" fmla="*/ 163 h 217"/>
              <a:gd name="T52" fmla="*/ 341 w 347"/>
              <a:gd name="T53" fmla="*/ 127 h 217"/>
              <a:gd name="T54" fmla="*/ 338 w 347"/>
              <a:gd name="T55" fmla="*/ 116 h 217"/>
              <a:gd name="T56" fmla="*/ 326 w 347"/>
              <a:gd name="T57" fmla="*/ 94 h 217"/>
              <a:gd name="T58" fmla="*/ 308 w 347"/>
              <a:gd name="T59" fmla="*/ 70 h 217"/>
              <a:gd name="T60" fmla="*/ 284 w 347"/>
              <a:gd name="T61" fmla="*/ 46 h 217"/>
              <a:gd name="T62" fmla="*/ 254 w 347"/>
              <a:gd name="T63" fmla="*/ 25 h 217"/>
              <a:gd name="T64" fmla="*/ 219 w 347"/>
              <a:gd name="T65" fmla="*/ 9 h 217"/>
              <a:gd name="T66" fmla="*/ 179 w 347"/>
              <a:gd name="T67" fmla="*/ 1 h 217"/>
              <a:gd name="T68" fmla="*/ 146 w 347"/>
              <a:gd name="T69" fmla="*/ 0 h 217"/>
              <a:gd name="T70" fmla="*/ 122 w 347"/>
              <a:gd name="T71" fmla="*/ 4 h 217"/>
              <a:gd name="T72" fmla="*/ 110 w 347"/>
              <a:gd name="T73" fmla="*/ 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7" h="217">
                <a:moveTo>
                  <a:pt x="110" y="7"/>
                </a:moveTo>
                <a:lnTo>
                  <a:pt x="110" y="7"/>
                </a:lnTo>
                <a:lnTo>
                  <a:pt x="92" y="13"/>
                </a:lnTo>
                <a:lnTo>
                  <a:pt x="71" y="22"/>
                </a:lnTo>
                <a:lnTo>
                  <a:pt x="60" y="28"/>
                </a:lnTo>
                <a:lnTo>
                  <a:pt x="50" y="35"/>
                </a:lnTo>
                <a:lnTo>
                  <a:pt x="40" y="43"/>
                </a:lnTo>
                <a:lnTo>
                  <a:pt x="30" y="51"/>
                </a:lnTo>
                <a:lnTo>
                  <a:pt x="20" y="61"/>
                </a:lnTo>
                <a:lnTo>
                  <a:pt x="13" y="71"/>
                </a:lnTo>
                <a:lnTo>
                  <a:pt x="7" y="81"/>
                </a:lnTo>
                <a:lnTo>
                  <a:pt x="2" y="93"/>
                </a:lnTo>
                <a:lnTo>
                  <a:pt x="0" y="105"/>
                </a:lnTo>
                <a:lnTo>
                  <a:pt x="0" y="118"/>
                </a:lnTo>
                <a:lnTo>
                  <a:pt x="2" y="131"/>
                </a:lnTo>
                <a:lnTo>
                  <a:pt x="7" y="145"/>
                </a:lnTo>
                <a:lnTo>
                  <a:pt x="7" y="145"/>
                </a:lnTo>
                <a:lnTo>
                  <a:pt x="15" y="158"/>
                </a:lnTo>
                <a:lnTo>
                  <a:pt x="24" y="170"/>
                </a:lnTo>
                <a:lnTo>
                  <a:pt x="33" y="179"/>
                </a:lnTo>
                <a:lnTo>
                  <a:pt x="42" y="185"/>
                </a:lnTo>
                <a:lnTo>
                  <a:pt x="52" y="191"/>
                </a:lnTo>
                <a:lnTo>
                  <a:pt x="63" y="194"/>
                </a:lnTo>
                <a:lnTo>
                  <a:pt x="74" y="197"/>
                </a:lnTo>
                <a:lnTo>
                  <a:pt x="85" y="198"/>
                </a:lnTo>
                <a:lnTo>
                  <a:pt x="96" y="198"/>
                </a:lnTo>
                <a:lnTo>
                  <a:pt x="106" y="198"/>
                </a:lnTo>
                <a:lnTo>
                  <a:pt x="128" y="195"/>
                </a:lnTo>
                <a:lnTo>
                  <a:pt x="147" y="193"/>
                </a:lnTo>
                <a:lnTo>
                  <a:pt x="156" y="193"/>
                </a:lnTo>
                <a:lnTo>
                  <a:pt x="164" y="193"/>
                </a:lnTo>
                <a:lnTo>
                  <a:pt x="164" y="193"/>
                </a:lnTo>
                <a:lnTo>
                  <a:pt x="176" y="194"/>
                </a:lnTo>
                <a:lnTo>
                  <a:pt x="190" y="198"/>
                </a:lnTo>
                <a:lnTo>
                  <a:pt x="219" y="206"/>
                </a:lnTo>
                <a:lnTo>
                  <a:pt x="236" y="210"/>
                </a:lnTo>
                <a:lnTo>
                  <a:pt x="254" y="214"/>
                </a:lnTo>
                <a:lnTo>
                  <a:pt x="274" y="216"/>
                </a:lnTo>
                <a:lnTo>
                  <a:pt x="296" y="217"/>
                </a:lnTo>
                <a:lnTo>
                  <a:pt x="296" y="217"/>
                </a:lnTo>
                <a:lnTo>
                  <a:pt x="305" y="217"/>
                </a:lnTo>
                <a:lnTo>
                  <a:pt x="312" y="216"/>
                </a:lnTo>
                <a:lnTo>
                  <a:pt x="319" y="214"/>
                </a:lnTo>
                <a:lnTo>
                  <a:pt x="324" y="210"/>
                </a:lnTo>
                <a:lnTo>
                  <a:pt x="330" y="207"/>
                </a:lnTo>
                <a:lnTo>
                  <a:pt x="334" y="202"/>
                </a:lnTo>
                <a:lnTo>
                  <a:pt x="339" y="197"/>
                </a:lnTo>
                <a:lnTo>
                  <a:pt x="341" y="191"/>
                </a:lnTo>
                <a:lnTo>
                  <a:pt x="344" y="185"/>
                </a:lnTo>
                <a:lnTo>
                  <a:pt x="346" y="179"/>
                </a:lnTo>
                <a:lnTo>
                  <a:pt x="347" y="171"/>
                </a:lnTo>
                <a:lnTo>
                  <a:pt x="347" y="163"/>
                </a:lnTo>
                <a:lnTo>
                  <a:pt x="346" y="146"/>
                </a:lnTo>
                <a:lnTo>
                  <a:pt x="341" y="127"/>
                </a:lnTo>
                <a:lnTo>
                  <a:pt x="341" y="127"/>
                </a:lnTo>
                <a:lnTo>
                  <a:pt x="338" y="116"/>
                </a:lnTo>
                <a:lnTo>
                  <a:pt x="333" y="106"/>
                </a:lnTo>
                <a:lnTo>
                  <a:pt x="326" y="94"/>
                </a:lnTo>
                <a:lnTo>
                  <a:pt x="317" y="81"/>
                </a:lnTo>
                <a:lnTo>
                  <a:pt x="308" y="70"/>
                </a:lnTo>
                <a:lnTo>
                  <a:pt x="297" y="58"/>
                </a:lnTo>
                <a:lnTo>
                  <a:pt x="284" y="46"/>
                </a:lnTo>
                <a:lnTo>
                  <a:pt x="270" y="35"/>
                </a:lnTo>
                <a:lnTo>
                  <a:pt x="254" y="25"/>
                </a:lnTo>
                <a:lnTo>
                  <a:pt x="237" y="17"/>
                </a:lnTo>
                <a:lnTo>
                  <a:pt x="219" y="9"/>
                </a:lnTo>
                <a:lnTo>
                  <a:pt x="200" y="5"/>
                </a:lnTo>
                <a:lnTo>
                  <a:pt x="179" y="1"/>
                </a:lnTo>
                <a:lnTo>
                  <a:pt x="157" y="0"/>
                </a:lnTo>
                <a:lnTo>
                  <a:pt x="146" y="0"/>
                </a:lnTo>
                <a:lnTo>
                  <a:pt x="135" y="2"/>
                </a:lnTo>
                <a:lnTo>
                  <a:pt x="122" y="4"/>
                </a:lnTo>
                <a:lnTo>
                  <a:pt x="110" y="7"/>
                </a:lnTo>
                <a:lnTo>
                  <a:pt x="11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Freeform 11">
            <a:extLst>
              <a:ext uri="{FF2B5EF4-FFF2-40B4-BE49-F238E27FC236}">
                <a16:creationId xmlns:a16="http://schemas.microsoft.com/office/drawing/2014/main" id="{50B0D020-2298-40FF-A0D0-BE3B4921CCCD}"/>
              </a:ext>
            </a:extLst>
          </p:cNvPr>
          <p:cNvSpPr>
            <a:spLocks/>
          </p:cNvSpPr>
          <p:nvPr userDrawn="1"/>
        </p:nvSpPr>
        <p:spPr bwMode="auto">
          <a:xfrm>
            <a:off x="6704209" y="1316038"/>
            <a:ext cx="185737" cy="79375"/>
          </a:xfrm>
          <a:custGeom>
            <a:avLst/>
            <a:gdLst>
              <a:gd name="T0" fmla="*/ 68 w 117"/>
              <a:gd name="T1" fmla="*/ 9 h 50"/>
              <a:gd name="T2" fmla="*/ 68 w 117"/>
              <a:gd name="T3" fmla="*/ 50 h 50"/>
              <a:gd name="T4" fmla="*/ 0 w 117"/>
              <a:gd name="T5" fmla="*/ 8 h 50"/>
              <a:gd name="T6" fmla="*/ 117 w 117"/>
              <a:gd name="T7" fmla="*/ 0 h 50"/>
            </a:gdLst>
            <a:ahLst/>
            <a:cxnLst>
              <a:cxn ang="0">
                <a:pos x="T0" y="T1"/>
              </a:cxn>
              <a:cxn ang="0">
                <a:pos x="T2" y="T3"/>
              </a:cxn>
              <a:cxn ang="0">
                <a:pos x="T4" y="T5"/>
              </a:cxn>
              <a:cxn ang="0">
                <a:pos x="T6" y="T7"/>
              </a:cxn>
            </a:cxnLst>
            <a:rect l="0" t="0" r="r" b="b"/>
            <a:pathLst>
              <a:path w="117" h="50">
                <a:moveTo>
                  <a:pt x="68" y="9"/>
                </a:moveTo>
                <a:lnTo>
                  <a:pt x="68" y="50"/>
                </a:lnTo>
                <a:lnTo>
                  <a:pt x="0" y="8"/>
                </a:lnTo>
                <a:lnTo>
                  <a:pt x="117"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2" name="Freeform 12">
            <a:extLst>
              <a:ext uri="{FF2B5EF4-FFF2-40B4-BE49-F238E27FC236}">
                <a16:creationId xmlns:a16="http://schemas.microsoft.com/office/drawing/2014/main" id="{F572A4C7-EC69-44CF-A840-F88D0B4C297A}"/>
              </a:ext>
            </a:extLst>
          </p:cNvPr>
          <p:cNvSpPr>
            <a:spLocks/>
          </p:cNvSpPr>
          <p:nvPr userDrawn="1"/>
        </p:nvSpPr>
        <p:spPr bwMode="auto">
          <a:xfrm>
            <a:off x="6134297" y="1146176"/>
            <a:ext cx="58737" cy="57150"/>
          </a:xfrm>
          <a:custGeom>
            <a:avLst/>
            <a:gdLst>
              <a:gd name="T0" fmla="*/ 37 w 37"/>
              <a:gd name="T1" fmla="*/ 18 h 36"/>
              <a:gd name="T2" fmla="*/ 37 w 37"/>
              <a:gd name="T3" fmla="*/ 18 h 36"/>
              <a:gd name="T4" fmla="*/ 35 w 37"/>
              <a:gd name="T5" fmla="*/ 22 h 36"/>
              <a:gd name="T6" fmla="*/ 35 w 37"/>
              <a:gd name="T7" fmla="*/ 26 h 36"/>
              <a:gd name="T8" fmla="*/ 31 w 37"/>
              <a:gd name="T9" fmla="*/ 31 h 36"/>
              <a:gd name="T10" fmla="*/ 25 w 37"/>
              <a:gd name="T11" fmla="*/ 35 h 36"/>
              <a:gd name="T12" fmla="*/ 22 w 37"/>
              <a:gd name="T13" fmla="*/ 36 h 36"/>
              <a:gd name="T14" fmla="*/ 18 w 37"/>
              <a:gd name="T15" fmla="*/ 36 h 36"/>
              <a:gd name="T16" fmla="*/ 18 w 37"/>
              <a:gd name="T17" fmla="*/ 36 h 36"/>
              <a:gd name="T18" fmla="*/ 15 w 37"/>
              <a:gd name="T19" fmla="*/ 36 h 36"/>
              <a:gd name="T20" fmla="*/ 12 w 37"/>
              <a:gd name="T21" fmla="*/ 35 h 36"/>
              <a:gd name="T22" fmla="*/ 5 w 37"/>
              <a:gd name="T23" fmla="*/ 31 h 36"/>
              <a:gd name="T24" fmla="*/ 2 w 37"/>
              <a:gd name="T25" fmla="*/ 26 h 36"/>
              <a:gd name="T26" fmla="*/ 0 w 37"/>
              <a:gd name="T27" fmla="*/ 22 h 36"/>
              <a:gd name="T28" fmla="*/ 0 w 37"/>
              <a:gd name="T29" fmla="*/ 18 h 36"/>
              <a:gd name="T30" fmla="*/ 0 w 37"/>
              <a:gd name="T31" fmla="*/ 18 h 36"/>
              <a:gd name="T32" fmla="*/ 0 w 37"/>
              <a:gd name="T33" fmla="*/ 14 h 36"/>
              <a:gd name="T34" fmla="*/ 2 w 37"/>
              <a:gd name="T35" fmla="*/ 11 h 36"/>
              <a:gd name="T36" fmla="*/ 5 w 37"/>
              <a:gd name="T37" fmla="*/ 5 h 36"/>
              <a:gd name="T38" fmla="*/ 12 w 37"/>
              <a:gd name="T39" fmla="*/ 2 h 36"/>
              <a:gd name="T40" fmla="*/ 15 w 37"/>
              <a:gd name="T41" fmla="*/ 1 h 36"/>
              <a:gd name="T42" fmla="*/ 18 w 37"/>
              <a:gd name="T43" fmla="*/ 0 h 36"/>
              <a:gd name="T44" fmla="*/ 18 w 37"/>
              <a:gd name="T45" fmla="*/ 0 h 36"/>
              <a:gd name="T46" fmla="*/ 22 w 37"/>
              <a:gd name="T47" fmla="*/ 1 h 36"/>
              <a:gd name="T48" fmla="*/ 25 w 37"/>
              <a:gd name="T49" fmla="*/ 2 h 36"/>
              <a:gd name="T50" fmla="*/ 31 w 37"/>
              <a:gd name="T51" fmla="*/ 5 h 36"/>
              <a:gd name="T52" fmla="*/ 35 w 37"/>
              <a:gd name="T53" fmla="*/ 11 h 36"/>
              <a:gd name="T54" fmla="*/ 35 w 37"/>
              <a:gd name="T55" fmla="*/ 14 h 36"/>
              <a:gd name="T56" fmla="*/ 37 w 37"/>
              <a:gd name="T57" fmla="*/ 18 h 36"/>
              <a:gd name="T58" fmla="*/ 37 w 37"/>
              <a:gd name="T5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6">
                <a:moveTo>
                  <a:pt x="37" y="18"/>
                </a:moveTo>
                <a:lnTo>
                  <a:pt x="37" y="18"/>
                </a:lnTo>
                <a:lnTo>
                  <a:pt x="35" y="22"/>
                </a:lnTo>
                <a:lnTo>
                  <a:pt x="35" y="26"/>
                </a:lnTo>
                <a:lnTo>
                  <a:pt x="31" y="31"/>
                </a:lnTo>
                <a:lnTo>
                  <a:pt x="25" y="35"/>
                </a:lnTo>
                <a:lnTo>
                  <a:pt x="22" y="36"/>
                </a:lnTo>
                <a:lnTo>
                  <a:pt x="18" y="36"/>
                </a:lnTo>
                <a:lnTo>
                  <a:pt x="18" y="36"/>
                </a:lnTo>
                <a:lnTo>
                  <a:pt x="15" y="36"/>
                </a:lnTo>
                <a:lnTo>
                  <a:pt x="12" y="35"/>
                </a:lnTo>
                <a:lnTo>
                  <a:pt x="5" y="31"/>
                </a:lnTo>
                <a:lnTo>
                  <a:pt x="2" y="26"/>
                </a:lnTo>
                <a:lnTo>
                  <a:pt x="0" y="22"/>
                </a:lnTo>
                <a:lnTo>
                  <a:pt x="0" y="18"/>
                </a:lnTo>
                <a:lnTo>
                  <a:pt x="0" y="18"/>
                </a:lnTo>
                <a:lnTo>
                  <a:pt x="0" y="14"/>
                </a:lnTo>
                <a:lnTo>
                  <a:pt x="2" y="11"/>
                </a:lnTo>
                <a:lnTo>
                  <a:pt x="5" y="5"/>
                </a:lnTo>
                <a:lnTo>
                  <a:pt x="12" y="2"/>
                </a:lnTo>
                <a:lnTo>
                  <a:pt x="15" y="1"/>
                </a:lnTo>
                <a:lnTo>
                  <a:pt x="18" y="0"/>
                </a:lnTo>
                <a:lnTo>
                  <a:pt x="18" y="0"/>
                </a:lnTo>
                <a:lnTo>
                  <a:pt x="22" y="1"/>
                </a:lnTo>
                <a:lnTo>
                  <a:pt x="25" y="2"/>
                </a:lnTo>
                <a:lnTo>
                  <a:pt x="31" y="5"/>
                </a:lnTo>
                <a:lnTo>
                  <a:pt x="35" y="11"/>
                </a:lnTo>
                <a:lnTo>
                  <a:pt x="35" y="14"/>
                </a:lnTo>
                <a:lnTo>
                  <a:pt x="37" y="18"/>
                </a:lnTo>
                <a:lnTo>
                  <a:pt x="37" y="1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Freeform 13">
            <a:extLst>
              <a:ext uri="{FF2B5EF4-FFF2-40B4-BE49-F238E27FC236}">
                <a16:creationId xmlns:a16="http://schemas.microsoft.com/office/drawing/2014/main" id="{65A5AD70-984E-43AB-9B2D-20C51189AB8D}"/>
              </a:ext>
            </a:extLst>
          </p:cNvPr>
          <p:cNvSpPr>
            <a:spLocks/>
          </p:cNvSpPr>
          <p:nvPr userDrawn="1"/>
        </p:nvSpPr>
        <p:spPr bwMode="auto">
          <a:xfrm>
            <a:off x="6145409" y="1471613"/>
            <a:ext cx="82550" cy="244475"/>
          </a:xfrm>
          <a:custGeom>
            <a:avLst/>
            <a:gdLst>
              <a:gd name="T0" fmla="*/ 0 w 52"/>
              <a:gd name="T1" fmla="*/ 154 h 154"/>
              <a:gd name="T2" fmla="*/ 42 w 52"/>
              <a:gd name="T3" fmla="*/ 32 h 154"/>
              <a:gd name="T4" fmla="*/ 52 w 52"/>
              <a:gd name="T5" fmla="*/ 0 h 154"/>
            </a:gdLst>
            <a:ahLst/>
            <a:cxnLst>
              <a:cxn ang="0">
                <a:pos x="T0" y="T1"/>
              </a:cxn>
              <a:cxn ang="0">
                <a:pos x="T2" y="T3"/>
              </a:cxn>
              <a:cxn ang="0">
                <a:pos x="T4" y="T5"/>
              </a:cxn>
            </a:cxnLst>
            <a:rect l="0" t="0" r="r" b="b"/>
            <a:pathLst>
              <a:path w="52" h="154">
                <a:moveTo>
                  <a:pt x="0" y="154"/>
                </a:moveTo>
                <a:lnTo>
                  <a:pt x="42" y="32"/>
                </a:lnTo>
                <a:lnTo>
                  <a:pt x="5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4" name="Freeform 14">
            <a:extLst>
              <a:ext uri="{FF2B5EF4-FFF2-40B4-BE49-F238E27FC236}">
                <a16:creationId xmlns:a16="http://schemas.microsoft.com/office/drawing/2014/main" id="{FD868C96-4EB1-4B3F-B6E2-CFCE05FD81AE}"/>
              </a:ext>
            </a:extLst>
          </p:cNvPr>
          <p:cNvSpPr>
            <a:spLocks/>
          </p:cNvSpPr>
          <p:nvPr userDrawn="1"/>
        </p:nvSpPr>
        <p:spPr bwMode="auto">
          <a:xfrm>
            <a:off x="6237484" y="1408113"/>
            <a:ext cx="12700" cy="41275"/>
          </a:xfrm>
          <a:custGeom>
            <a:avLst/>
            <a:gdLst>
              <a:gd name="T0" fmla="*/ 0 w 8"/>
              <a:gd name="T1" fmla="*/ 26 h 26"/>
              <a:gd name="T2" fmla="*/ 0 w 8"/>
              <a:gd name="T3" fmla="*/ 26 h 26"/>
              <a:gd name="T4" fmla="*/ 8 w 8"/>
              <a:gd name="T5" fmla="*/ 0 h 26"/>
              <a:gd name="T6" fmla="*/ 8 w 8"/>
              <a:gd name="T7" fmla="*/ 0 h 26"/>
            </a:gdLst>
            <a:ahLst/>
            <a:cxnLst>
              <a:cxn ang="0">
                <a:pos x="T0" y="T1"/>
              </a:cxn>
              <a:cxn ang="0">
                <a:pos x="T2" y="T3"/>
              </a:cxn>
              <a:cxn ang="0">
                <a:pos x="T4" y="T5"/>
              </a:cxn>
              <a:cxn ang="0">
                <a:pos x="T6" y="T7"/>
              </a:cxn>
            </a:cxnLst>
            <a:rect l="0" t="0" r="r" b="b"/>
            <a:pathLst>
              <a:path w="8" h="26">
                <a:moveTo>
                  <a:pt x="0" y="26"/>
                </a:moveTo>
                <a:lnTo>
                  <a:pt x="0" y="26"/>
                </a:lnTo>
                <a:lnTo>
                  <a:pt x="8" y="0"/>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5" name="Freeform 15">
            <a:extLst>
              <a:ext uri="{FF2B5EF4-FFF2-40B4-BE49-F238E27FC236}">
                <a16:creationId xmlns:a16="http://schemas.microsoft.com/office/drawing/2014/main" id="{A7E7C1C5-8640-4773-ABFD-1C263A6EA269}"/>
              </a:ext>
            </a:extLst>
          </p:cNvPr>
          <p:cNvSpPr>
            <a:spLocks/>
          </p:cNvSpPr>
          <p:nvPr userDrawn="1"/>
        </p:nvSpPr>
        <p:spPr bwMode="auto">
          <a:xfrm>
            <a:off x="6183509" y="1482726"/>
            <a:ext cx="76200" cy="244475"/>
          </a:xfrm>
          <a:custGeom>
            <a:avLst/>
            <a:gdLst>
              <a:gd name="T0" fmla="*/ 0 w 48"/>
              <a:gd name="T1" fmla="*/ 154 h 154"/>
              <a:gd name="T2" fmla="*/ 35 w 48"/>
              <a:gd name="T3" fmla="*/ 42 h 154"/>
              <a:gd name="T4" fmla="*/ 48 w 48"/>
              <a:gd name="T5" fmla="*/ 0 h 154"/>
            </a:gdLst>
            <a:ahLst/>
            <a:cxnLst>
              <a:cxn ang="0">
                <a:pos x="T0" y="T1"/>
              </a:cxn>
              <a:cxn ang="0">
                <a:pos x="T2" y="T3"/>
              </a:cxn>
              <a:cxn ang="0">
                <a:pos x="T4" y="T5"/>
              </a:cxn>
            </a:cxnLst>
            <a:rect l="0" t="0" r="r" b="b"/>
            <a:pathLst>
              <a:path w="48" h="154">
                <a:moveTo>
                  <a:pt x="0" y="154"/>
                </a:moveTo>
                <a:lnTo>
                  <a:pt x="35" y="42"/>
                </a:lnTo>
                <a:lnTo>
                  <a:pt x="4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6" name="Line 16">
            <a:extLst>
              <a:ext uri="{FF2B5EF4-FFF2-40B4-BE49-F238E27FC236}">
                <a16:creationId xmlns:a16="http://schemas.microsoft.com/office/drawing/2014/main" id="{93B316B1-D2B4-4B76-99A0-E14B75C3DC4C}"/>
              </a:ext>
            </a:extLst>
          </p:cNvPr>
          <p:cNvSpPr>
            <a:spLocks noChangeShapeType="1"/>
          </p:cNvSpPr>
          <p:nvPr userDrawn="1"/>
        </p:nvSpPr>
        <p:spPr bwMode="auto">
          <a:xfrm flipH="1">
            <a:off x="6267647" y="1414463"/>
            <a:ext cx="14287" cy="444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7" name="Freeform 17">
            <a:extLst>
              <a:ext uri="{FF2B5EF4-FFF2-40B4-BE49-F238E27FC236}">
                <a16:creationId xmlns:a16="http://schemas.microsoft.com/office/drawing/2014/main" id="{CE63C43A-61B8-4399-AA42-9C12C5F485C7}"/>
              </a:ext>
            </a:extLst>
          </p:cNvPr>
          <p:cNvSpPr>
            <a:spLocks/>
          </p:cNvSpPr>
          <p:nvPr userDrawn="1"/>
        </p:nvSpPr>
        <p:spPr bwMode="auto">
          <a:xfrm>
            <a:off x="6239072" y="1349376"/>
            <a:ext cx="68262" cy="65088"/>
          </a:xfrm>
          <a:custGeom>
            <a:avLst/>
            <a:gdLst>
              <a:gd name="T0" fmla="*/ 7 w 43"/>
              <a:gd name="T1" fmla="*/ 37 h 41"/>
              <a:gd name="T2" fmla="*/ 7 w 43"/>
              <a:gd name="T3" fmla="*/ 37 h 41"/>
              <a:gd name="T4" fmla="*/ 7 w 43"/>
              <a:gd name="T5" fmla="*/ 37 h 41"/>
              <a:gd name="T6" fmla="*/ 4 w 43"/>
              <a:gd name="T7" fmla="*/ 33 h 41"/>
              <a:gd name="T8" fmla="*/ 2 w 43"/>
              <a:gd name="T9" fmla="*/ 30 h 41"/>
              <a:gd name="T10" fmla="*/ 1 w 43"/>
              <a:gd name="T11" fmla="*/ 25 h 41"/>
              <a:gd name="T12" fmla="*/ 0 w 43"/>
              <a:gd name="T13" fmla="*/ 21 h 41"/>
              <a:gd name="T14" fmla="*/ 0 w 43"/>
              <a:gd name="T15" fmla="*/ 21 h 41"/>
              <a:gd name="T16" fmla="*/ 1 w 43"/>
              <a:gd name="T17" fmla="*/ 17 h 41"/>
              <a:gd name="T18" fmla="*/ 2 w 43"/>
              <a:gd name="T19" fmla="*/ 13 h 41"/>
              <a:gd name="T20" fmla="*/ 4 w 43"/>
              <a:gd name="T21" fmla="*/ 9 h 41"/>
              <a:gd name="T22" fmla="*/ 7 w 43"/>
              <a:gd name="T23" fmla="*/ 6 h 41"/>
              <a:gd name="T24" fmla="*/ 10 w 43"/>
              <a:gd name="T25" fmla="*/ 4 h 41"/>
              <a:gd name="T26" fmla="*/ 13 w 43"/>
              <a:gd name="T27" fmla="*/ 2 h 41"/>
              <a:gd name="T28" fmla="*/ 17 w 43"/>
              <a:gd name="T29" fmla="*/ 0 h 41"/>
              <a:gd name="T30" fmla="*/ 21 w 43"/>
              <a:gd name="T31" fmla="*/ 0 h 41"/>
              <a:gd name="T32" fmla="*/ 21 w 43"/>
              <a:gd name="T33" fmla="*/ 0 h 41"/>
              <a:gd name="T34" fmla="*/ 26 w 43"/>
              <a:gd name="T35" fmla="*/ 0 h 41"/>
              <a:gd name="T36" fmla="*/ 29 w 43"/>
              <a:gd name="T37" fmla="*/ 2 h 41"/>
              <a:gd name="T38" fmla="*/ 34 w 43"/>
              <a:gd name="T39" fmla="*/ 4 h 41"/>
              <a:gd name="T40" fmla="*/ 36 w 43"/>
              <a:gd name="T41" fmla="*/ 6 h 41"/>
              <a:gd name="T42" fmla="*/ 39 w 43"/>
              <a:gd name="T43" fmla="*/ 9 h 41"/>
              <a:gd name="T44" fmla="*/ 41 w 43"/>
              <a:gd name="T45" fmla="*/ 13 h 41"/>
              <a:gd name="T46" fmla="*/ 42 w 43"/>
              <a:gd name="T47" fmla="*/ 17 h 41"/>
              <a:gd name="T48" fmla="*/ 43 w 43"/>
              <a:gd name="T49" fmla="*/ 21 h 41"/>
              <a:gd name="T50" fmla="*/ 43 w 43"/>
              <a:gd name="T51" fmla="*/ 21 h 41"/>
              <a:gd name="T52" fmla="*/ 42 w 43"/>
              <a:gd name="T53" fmla="*/ 28 h 41"/>
              <a:gd name="T54" fmla="*/ 38 w 43"/>
              <a:gd name="T55" fmla="*/ 34 h 41"/>
              <a:gd name="T56" fmla="*/ 33 w 43"/>
              <a:gd name="T57" fmla="*/ 39 h 41"/>
              <a:gd name="T58" fmla="*/ 27 w 43"/>
              <a:gd name="T5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1">
                <a:moveTo>
                  <a:pt x="7" y="37"/>
                </a:moveTo>
                <a:lnTo>
                  <a:pt x="7" y="37"/>
                </a:lnTo>
                <a:lnTo>
                  <a:pt x="7" y="37"/>
                </a:lnTo>
                <a:lnTo>
                  <a:pt x="4" y="33"/>
                </a:lnTo>
                <a:lnTo>
                  <a:pt x="2" y="30"/>
                </a:lnTo>
                <a:lnTo>
                  <a:pt x="1" y="25"/>
                </a:lnTo>
                <a:lnTo>
                  <a:pt x="0" y="21"/>
                </a:lnTo>
                <a:lnTo>
                  <a:pt x="0" y="21"/>
                </a:lnTo>
                <a:lnTo>
                  <a:pt x="1" y="17"/>
                </a:lnTo>
                <a:lnTo>
                  <a:pt x="2" y="13"/>
                </a:lnTo>
                <a:lnTo>
                  <a:pt x="4" y="9"/>
                </a:lnTo>
                <a:lnTo>
                  <a:pt x="7" y="6"/>
                </a:lnTo>
                <a:lnTo>
                  <a:pt x="10" y="4"/>
                </a:lnTo>
                <a:lnTo>
                  <a:pt x="13" y="2"/>
                </a:lnTo>
                <a:lnTo>
                  <a:pt x="17" y="0"/>
                </a:lnTo>
                <a:lnTo>
                  <a:pt x="21" y="0"/>
                </a:lnTo>
                <a:lnTo>
                  <a:pt x="21" y="0"/>
                </a:lnTo>
                <a:lnTo>
                  <a:pt x="26" y="0"/>
                </a:lnTo>
                <a:lnTo>
                  <a:pt x="29" y="2"/>
                </a:lnTo>
                <a:lnTo>
                  <a:pt x="34" y="4"/>
                </a:lnTo>
                <a:lnTo>
                  <a:pt x="36" y="6"/>
                </a:lnTo>
                <a:lnTo>
                  <a:pt x="39" y="9"/>
                </a:lnTo>
                <a:lnTo>
                  <a:pt x="41" y="13"/>
                </a:lnTo>
                <a:lnTo>
                  <a:pt x="42" y="17"/>
                </a:lnTo>
                <a:lnTo>
                  <a:pt x="43" y="21"/>
                </a:lnTo>
                <a:lnTo>
                  <a:pt x="43" y="21"/>
                </a:lnTo>
                <a:lnTo>
                  <a:pt x="42" y="28"/>
                </a:lnTo>
                <a:lnTo>
                  <a:pt x="38" y="34"/>
                </a:lnTo>
                <a:lnTo>
                  <a:pt x="33" y="39"/>
                </a:lnTo>
                <a:lnTo>
                  <a:pt x="27" y="4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8" name="Freeform 18">
            <a:extLst>
              <a:ext uri="{FF2B5EF4-FFF2-40B4-BE49-F238E27FC236}">
                <a16:creationId xmlns:a16="http://schemas.microsoft.com/office/drawing/2014/main" id="{C58E2745-A97A-475A-8186-294B8215161A}"/>
              </a:ext>
            </a:extLst>
          </p:cNvPr>
          <p:cNvSpPr>
            <a:spLocks/>
          </p:cNvSpPr>
          <p:nvPr userDrawn="1"/>
        </p:nvSpPr>
        <p:spPr bwMode="auto">
          <a:xfrm>
            <a:off x="6078734" y="1716088"/>
            <a:ext cx="131762" cy="130175"/>
          </a:xfrm>
          <a:custGeom>
            <a:avLst/>
            <a:gdLst>
              <a:gd name="T0" fmla="*/ 66 w 83"/>
              <a:gd name="T1" fmla="*/ 7 h 82"/>
              <a:gd name="T2" fmla="*/ 66 w 83"/>
              <a:gd name="T3" fmla="*/ 7 h 82"/>
              <a:gd name="T4" fmla="*/ 73 w 83"/>
              <a:gd name="T5" fmla="*/ 13 h 82"/>
              <a:gd name="T6" fmla="*/ 78 w 83"/>
              <a:gd name="T7" fmla="*/ 21 h 82"/>
              <a:gd name="T8" fmla="*/ 82 w 83"/>
              <a:gd name="T9" fmla="*/ 30 h 82"/>
              <a:gd name="T10" fmla="*/ 83 w 83"/>
              <a:gd name="T11" fmla="*/ 40 h 82"/>
              <a:gd name="T12" fmla="*/ 83 w 83"/>
              <a:gd name="T13" fmla="*/ 40 h 82"/>
              <a:gd name="T14" fmla="*/ 83 w 83"/>
              <a:gd name="T15" fmla="*/ 49 h 82"/>
              <a:gd name="T16" fmla="*/ 81 w 83"/>
              <a:gd name="T17" fmla="*/ 57 h 82"/>
              <a:gd name="T18" fmla="*/ 76 w 83"/>
              <a:gd name="T19" fmla="*/ 64 h 82"/>
              <a:gd name="T20" fmla="*/ 72 w 83"/>
              <a:gd name="T21" fmla="*/ 70 h 82"/>
              <a:gd name="T22" fmla="*/ 65 w 83"/>
              <a:gd name="T23" fmla="*/ 75 h 82"/>
              <a:gd name="T24" fmla="*/ 58 w 83"/>
              <a:gd name="T25" fmla="*/ 79 h 82"/>
              <a:gd name="T26" fmla="*/ 50 w 83"/>
              <a:gd name="T27" fmla="*/ 81 h 82"/>
              <a:gd name="T28" fmla="*/ 42 w 83"/>
              <a:gd name="T29" fmla="*/ 82 h 82"/>
              <a:gd name="T30" fmla="*/ 42 w 83"/>
              <a:gd name="T31" fmla="*/ 82 h 82"/>
              <a:gd name="T32" fmla="*/ 33 w 83"/>
              <a:gd name="T33" fmla="*/ 81 h 82"/>
              <a:gd name="T34" fmla="*/ 25 w 83"/>
              <a:gd name="T35" fmla="*/ 79 h 82"/>
              <a:gd name="T36" fmla="*/ 18 w 83"/>
              <a:gd name="T37" fmla="*/ 75 h 82"/>
              <a:gd name="T38" fmla="*/ 13 w 83"/>
              <a:gd name="T39" fmla="*/ 70 h 82"/>
              <a:gd name="T40" fmla="*/ 7 w 83"/>
              <a:gd name="T41" fmla="*/ 64 h 82"/>
              <a:gd name="T42" fmla="*/ 4 w 83"/>
              <a:gd name="T43" fmla="*/ 57 h 82"/>
              <a:gd name="T44" fmla="*/ 2 w 83"/>
              <a:gd name="T45" fmla="*/ 49 h 82"/>
              <a:gd name="T46" fmla="*/ 0 w 83"/>
              <a:gd name="T47" fmla="*/ 40 h 82"/>
              <a:gd name="T48" fmla="*/ 0 w 83"/>
              <a:gd name="T49" fmla="*/ 40 h 82"/>
              <a:gd name="T50" fmla="*/ 2 w 83"/>
              <a:gd name="T51" fmla="*/ 33 h 82"/>
              <a:gd name="T52" fmla="*/ 4 w 83"/>
              <a:gd name="T53" fmla="*/ 25 h 82"/>
              <a:gd name="T54" fmla="*/ 7 w 83"/>
              <a:gd name="T55" fmla="*/ 18 h 82"/>
              <a:gd name="T56" fmla="*/ 13 w 83"/>
              <a:gd name="T57" fmla="*/ 11 h 82"/>
              <a:gd name="T58" fmla="*/ 18 w 83"/>
              <a:gd name="T59" fmla="*/ 7 h 82"/>
              <a:gd name="T60" fmla="*/ 25 w 83"/>
              <a:gd name="T61" fmla="*/ 3 h 82"/>
              <a:gd name="T62" fmla="*/ 33 w 83"/>
              <a:gd name="T63" fmla="*/ 0 h 82"/>
              <a:gd name="T64" fmla="*/ 42 w 83"/>
              <a:gd name="T65" fmla="*/ 0 h 82"/>
              <a:gd name="T66" fmla="*/ 42 w 83"/>
              <a:gd name="T67" fmla="*/ 0 h 82"/>
              <a:gd name="T68" fmla="*/ 42 w 8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82">
                <a:moveTo>
                  <a:pt x="66" y="7"/>
                </a:moveTo>
                <a:lnTo>
                  <a:pt x="66" y="7"/>
                </a:lnTo>
                <a:lnTo>
                  <a:pt x="73" y="13"/>
                </a:lnTo>
                <a:lnTo>
                  <a:pt x="78" y="21"/>
                </a:lnTo>
                <a:lnTo>
                  <a:pt x="82" y="30"/>
                </a:lnTo>
                <a:lnTo>
                  <a:pt x="83" y="40"/>
                </a:lnTo>
                <a:lnTo>
                  <a:pt x="83" y="40"/>
                </a:lnTo>
                <a:lnTo>
                  <a:pt x="83" y="49"/>
                </a:lnTo>
                <a:lnTo>
                  <a:pt x="81" y="57"/>
                </a:lnTo>
                <a:lnTo>
                  <a:pt x="76" y="64"/>
                </a:lnTo>
                <a:lnTo>
                  <a:pt x="72" y="70"/>
                </a:lnTo>
                <a:lnTo>
                  <a:pt x="65" y="75"/>
                </a:lnTo>
                <a:lnTo>
                  <a:pt x="58" y="79"/>
                </a:lnTo>
                <a:lnTo>
                  <a:pt x="50" y="81"/>
                </a:lnTo>
                <a:lnTo>
                  <a:pt x="42" y="82"/>
                </a:lnTo>
                <a:lnTo>
                  <a:pt x="42" y="82"/>
                </a:lnTo>
                <a:lnTo>
                  <a:pt x="33" y="81"/>
                </a:lnTo>
                <a:lnTo>
                  <a:pt x="25" y="79"/>
                </a:lnTo>
                <a:lnTo>
                  <a:pt x="18" y="75"/>
                </a:lnTo>
                <a:lnTo>
                  <a:pt x="13" y="70"/>
                </a:lnTo>
                <a:lnTo>
                  <a:pt x="7" y="64"/>
                </a:lnTo>
                <a:lnTo>
                  <a:pt x="4" y="57"/>
                </a:lnTo>
                <a:lnTo>
                  <a:pt x="2" y="49"/>
                </a:lnTo>
                <a:lnTo>
                  <a:pt x="0" y="40"/>
                </a:lnTo>
                <a:lnTo>
                  <a:pt x="0" y="40"/>
                </a:lnTo>
                <a:lnTo>
                  <a:pt x="2" y="33"/>
                </a:lnTo>
                <a:lnTo>
                  <a:pt x="4" y="25"/>
                </a:lnTo>
                <a:lnTo>
                  <a:pt x="7" y="18"/>
                </a:lnTo>
                <a:lnTo>
                  <a:pt x="13" y="11"/>
                </a:lnTo>
                <a:lnTo>
                  <a:pt x="18" y="7"/>
                </a:lnTo>
                <a:lnTo>
                  <a:pt x="25" y="3"/>
                </a:lnTo>
                <a:lnTo>
                  <a:pt x="33" y="0"/>
                </a:lnTo>
                <a:lnTo>
                  <a:pt x="42" y="0"/>
                </a:lnTo>
                <a:lnTo>
                  <a:pt x="42" y="0"/>
                </a:lnTo>
                <a:lnTo>
                  <a:pt x="4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9" name="Freeform 19">
            <a:extLst>
              <a:ext uri="{FF2B5EF4-FFF2-40B4-BE49-F238E27FC236}">
                <a16:creationId xmlns:a16="http://schemas.microsoft.com/office/drawing/2014/main" id="{FB8735F4-CFF9-4F6A-BAAA-FDA29D505116}"/>
              </a:ext>
            </a:extLst>
          </p:cNvPr>
          <p:cNvSpPr>
            <a:spLocks/>
          </p:cNvSpPr>
          <p:nvPr userDrawn="1"/>
        </p:nvSpPr>
        <p:spPr bwMode="auto">
          <a:xfrm>
            <a:off x="6531172" y="1758951"/>
            <a:ext cx="69850" cy="152400"/>
          </a:xfrm>
          <a:custGeom>
            <a:avLst/>
            <a:gdLst>
              <a:gd name="T0" fmla="*/ 44 w 44"/>
              <a:gd name="T1" fmla="*/ 0 h 96"/>
              <a:gd name="T2" fmla="*/ 44 w 44"/>
              <a:gd name="T3" fmla="*/ 0 h 96"/>
              <a:gd name="T4" fmla="*/ 36 w 44"/>
              <a:gd name="T5" fmla="*/ 9 h 96"/>
              <a:gd name="T6" fmla="*/ 28 w 44"/>
              <a:gd name="T7" fmla="*/ 18 h 96"/>
              <a:gd name="T8" fmla="*/ 20 w 44"/>
              <a:gd name="T9" fmla="*/ 32 h 96"/>
              <a:gd name="T10" fmla="*/ 12 w 44"/>
              <a:gd name="T11" fmla="*/ 46 h 96"/>
              <a:gd name="T12" fmla="*/ 4 w 44"/>
              <a:gd name="T13" fmla="*/ 62 h 96"/>
              <a:gd name="T14" fmla="*/ 2 w 44"/>
              <a:gd name="T15" fmla="*/ 71 h 96"/>
              <a:gd name="T16" fmla="*/ 1 w 44"/>
              <a:gd name="T17" fmla="*/ 79 h 96"/>
              <a:gd name="T18" fmla="*/ 0 w 44"/>
              <a:gd name="T19" fmla="*/ 88 h 96"/>
              <a:gd name="T20" fmla="*/ 0 w 44"/>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96">
                <a:moveTo>
                  <a:pt x="44" y="0"/>
                </a:moveTo>
                <a:lnTo>
                  <a:pt x="44" y="0"/>
                </a:lnTo>
                <a:lnTo>
                  <a:pt x="36" y="9"/>
                </a:lnTo>
                <a:lnTo>
                  <a:pt x="28" y="18"/>
                </a:lnTo>
                <a:lnTo>
                  <a:pt x="20" y="32"/>
                </a:lnTo>
                <a:lnTo>
                  <a:pt x="12" y="46"/>
                </a:lnTo>
                <a:lnTo>
                  <a:pt x="4" y="62"/>
                </a:lnTo>
                <a:lnTo>
                  <a:pt x="2" y="71"/>
                </a:lnTo>
                <a:lnTo>
                  <a:pt x="1" y="79"/>
                </a:lnTo>
                <a:lnTo>
                  <a:pt x="0" y="88"/>
                </a:lnTo>
                <a:lnTo>
                  <a:pt x="0" y="9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0" name="Freeform 20">
            <a:extLst>
              <a:ext uri="{FF2B5EF4-FFF2-40B4-BE49-F238E27FC236}">
                <a16:creationId xmlns:a16="http://schemas.microsoft.com/office/drawing/2014/main" id="{479B25E8-7FEA-4473-A06A-46C7FFA38F79}"/>
              </a:ext>
            </a:extLst>
          </p:cNvPr>
          <p:cNvSpPr>
            <a:spLocks/>
          </p:cNvSpPr>
          <p:nvPr userDrawn="1"/>
        </p:nvSpPr>
        <p:spPr bwMode="auto">
          <a:xfrm>
            <a:off x="6037459" y="1920876"/>
            <a:ext cx="541337" cy="57150"/>
          </a:xfrm>
          <a:custGeom>
            <a:avLst/>
            <a:gdLst>
              <a:gd name="T0" fmla="*/ 341 w 341"/>
              <a:gd name="T1" fmla="*/ 18 h 36"/>
              <a:gd name="T2" fmla="*/ 341 w 341"/>
              <a:gd name="T3" fmla="*/ 18 h 36"/>
              <a:gd name="T4" fmla="*/ 340 w 341"/>
              <a:gd name="T5" fmla="*/ 22 h 36"/>
              <a:gd name="T6" fmla="*/ 340 w 341"/>
              <a:gd name="T7" fmla="*/ 25 h 36"/>
              <a:gd name="T8" fmla="*/ 336 w 341"/>
              <a:gd name="T9" fmla="*/ 31 h 36"/>
              <a:gd name="T10" fmla="*/ 330 w 341"/>
              <a:gd name="T11" fmla="*/ 35 h 36"/>
              <a:gd name="T12" fmla="*/ 327 w 341"/>
              <a:gd name="T13" fmla="*/ 36 h 36"/>
              <a:gd name="T14" fmla="*/ 323 w 341"/>
              <a:gd name="T15" fmla="*/ 36 h 36"/>
              <a:gd name="T16" fmla="*/ 19 w 341"/>
              <a:gd name="T17" fmla="*/ 36 h 36"/>
              <a:gd name="T18" fmla="*/ 19 w 341"/>
              <a:gd name="T19" fmla="*/ 36 h 36"/>
              <a:gd name="T20" fmla="*/ 15 w 341"/>
              <a:gd name="T21" fmla="*/ 36 h 36"/>
              <a:gd name="T22" fmla="*/ 12 w 341"/>
              <a:gd name="T23" fmla="*/ 35 h 36"/>
              <a:gd name="T24" fmla="*/ 6 w 341"/>
              <a:gd name="T25" fmla="*/ 31 h 36"/>
              <a:gd name="T26" fmla="*/ 3 w 341"/>
              <a:gd name="T27" fmla="*/ 25 h 36"/>
              <a:gd name="T28" fmla="*/ 2 w 341"/>
              <a:gd name="T29" fmla="*/ 22 h 36"/>
              <a:gd name="T30" fmla="*/ 0 w 341"/>
              <a:gd name="T31" fmla="*/ 18 h 36"/>
              <a:gd name="T32" fmla="*/ 0 w 341"/>
              <a:gd name="T33" fmla="*/ 18 h 36"/>
              <a:gd name="T34" fmla="*/ 0 w 341"/>
              <a:gd name="T35" fmla="*/ 18 h 36"/>
              <a:gd name="T36" fmla="*/ 2 w 341"/>
              <a:gd name="T37" fmla="*/ 14 h 36"/>
              <a:gd name="T38" fmla="*/ 3 w 341"/>
              <a:gd name="T39" fmla="*/ 11 h 36"/>
              <a:gd name="T40" fmla="*/ 6 w 341"/>
              <a:gd name="T41" fmla="*/ 5 h 36"/>
              <a:gd name="T42" fmla="*/ 12 w 341"/>
              <a:gd name="T43" fmla="*/ 2 h 36"/>
              <a:gd name="T44" fmla="*/ 15 w 341"/>
              <a:gd name="T45" fmla="*/ 1 h 36"/>
              <a:gd name="T46" fmla="*/ 19 w 341"/>
              <a:gd name="T47" fmla="*/ 0 h 36"/>
              <a:gd name="T48" fmla="*/ 323 w 341"/>
              <a:gd name="T49" fmla="*/ 0 h 36"/>
              <a:gd name="T50" fmla="*/ 323 w 341"/>
              <a:gd name="T51" fmla="*/ 0 h 36"/>
              <a:gd name="T52" fmla="*/ 327 w 341"/>
              <a:gd name="T53" fmla="*/ 1 h 36"/>
              <a:gd name="T54" fmla="*/ 330 w 341"/>
              <a:gd name="T55" fmla="*/ 2 h 36"/>
              <a:gd name="T56" fmla="*/ 336 w 341"/>
              <a:gd name="T57" fmla="*/ 5 h 36"/>
              <a:gd name="T58" fmla="*/ 340 w 341"/>
              <a:gd name="T59" fmla="*/ 11 h 36"/>
              <a:gd name="T60" fmla="*/ 340 w 341"/>
              <a:gd name="T61" fmla="*/ 14 h 36"/>
              <a:gd name="T62" fmla="*/ 341 w 341"/>
              <a:gd name="T63" fmla="*/ 18 h 36"/>
              <a:gd name="T64" fmla="*/ 341 w 341"/>
              <a:gd name="T6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36">
                <a:moveTo>
                  <a:pt x="341" y="18"/>
                </a:moveTo>
                <a:lnTo>
                  <a:pt x="341" y="18"/>
                </a:lnTo>
                <a:lnTo>
                  <a:pt x="340" y="22"/>
                </a:lnTo>
                <a:lnTo>
                  <a:pt x="340" y="25"/>
                </a:lnTo>
                <a:lnTo>
                  <a:pt x="336" y="31"/>
                </a:lnTo>
                <a:lnTo>
                  <a:pt x="330" y="35"/>
                </a:lnTo>
                <a:lnTo>
                  <a:pt x="327" y="36"/>
                </a:lnTo>
                <a:lnTo>
                  <a:pt x="323" y="36"/>
                </a:lnTo>
                <a:lnTo>
                  <a:pt x="19" y="36"/>
                </a:lnTo>
                <a:lnTo>
                  <a:pt x="19" y="36"/>
                </a:lnTo>
                <a:lnTo>
                  <a:pt x="15" y="36"/>
                </a:lnTo>
                <a:lnTo>
                  <a:pt x="12" y="35"/>
                </a:lnTo>
                <a:lnTo>
                  <a:pt x="6" y="31"/>
                </a:lnTo>
                <a:lnTo>
                  <a:pt x="3" y="25"/>
                </a:lnTo>
                <a:lnTo>
                  <a:pt x="2" y="22"/>
                </a:lnTo>
                <a:lnTo>
                  <a:pt x="0" y="18"/>
                </a:lnTo>
                <a:lnTo>
                  <a:pt x="0" y="18"/>
                </a:lnTo>
                <a:lnTo>
                  <a:pt x="0" y="18"/>
                </a:lnTo>
                <a:lnTo>
                  <a:pt x="2" y="14"/>
                </a:lnTo>
                <a:lnTo>
                  <a:pt x="3" y="11"/>
                </a:lnTo>
                <a:lnTo>
                  <a:pt x="6" y="5"/>
                </a:lnTo>
                <a:lnTo>
                  <a:pt x="12" y="2"/>
                </a:lnTo>
                <a:lnTo>
                  <a:pt x="15" y="1"/>
                </a:lnTo>
                <a:lnTo>
                  <a:pt x="19" y="0"/>
                </a:lnTo>
                <a:lnTo>
                  <a:pt x="323" y="0"/>
                </a:lnTo>
                <a:lnTo>
                  <a:pt x="323" y="0"/>
                </a:lnTo>
                <a:lnTo>
                  <a:pt x="327" y="1"/>
                </a:lnTo>
                <a:lnTo>
                  <a:pt x="330" y="2"/>
                </a:lnTo>
                <a:lnTo>
                  <a:pt x="336" y="5"/>
                </a:lnTo>
                <a:lnTo>
                  <a:pt x="340" y="11"/>
                </a:lnTo>
                <a:lnTo>
                  <a:pt x="340" y="14"/>
                </a:lnTo>
                <a:lnTo>
                  <a:pt x="341" y="18"/>
                </a:lnTo>
                <a:lnTo>
                  <a:pt x="341" y="1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1" name="Freeform 21">
            <a:extLst>
              <a:ext uri="{FF2B5EF4-FFF2-40B4-BE49-F238E27FC236}">
                <a16:creationId xmlns:a16="http://schemas.microsoft.com/office/drawing/2014/main" id="{766317D0-AA61-4BCC-B4EE-A61EE3E11836}"/>
              </a:ext>
            </a:extLst>
          </p:cNvPr>
          <p:cNvSpPr>
            <a:spLocks/>
          </p:cNvSpPr>
          <p:nvPr userDrawn="1"/>
        </p:nvSpPr>
        <p:spPr bwMode="auto">
          <a:xfrm>
            <a:off x="5866009" y="1990726"/>
            <a:ext cx="169862" cy="436563"/>
          </a:xfrm>
          <a:custGeom>
            <a:avLst/>
            <a:gdLst>
              <a:gd name="T0" fmla="*/ 107 w 107"/>
              <a:gd name="T1" fmla="*/ 0 h 275"/>
              <a:gd name="T2" fmla="*/ 107 w 107"/>
              <a:gd name="T3" fmla="*/ 0 h 275"/>
              <a:gd name="T4" fmla="*/ 103 w 107"/>
              <a:gd name="T5" fmla="*/ 4 h 275"/>
              <a:gd name="T6" fmla="*/ 90 w 107"/>
              <a:gd name="T7" fmla="*/ 20 h 275"/>
              <a:gd name="T8" fmla="*/ 73 w 107"/>
              <a:gd name="T9" fmla="*/ 44 h 275"/>
              <a:gd name="T10" fmla="*/ 64 w 107"/>
              <a:gd name="T11" fmla="*/ 58 h 275"/>
              <a:gd name="T12" fmla="*/ 54 w 107"/>
              <a:gd name="T13" fmla="*/ 75 h 275"/>
              <a:gd name="T14" fmla="*/ 44 w 107"/>
              <a:gd name="T15" fmla="*/ 94 h 275"/>
              <a:gd name="T16" fmla="*/ 34 w 107"/>
              <a:gd name="T17" fmla="*/ 115 h 275"/>
              <a:gd name="T18" fmla="*/ 25 w 107"/>
              <a:gd name="T19" fmla="*/ 137 h 275"/>
              <a:gd name="T20" fmla="*/ 17 w 107"/>
              <a:gd name="T21" fmla="*/ 162 h 275"/>
              <a:gd name="T22" fmla="*/ 10 w 107"/>
              <a:gd name="T23" fmla="*/ 188 h 275"/>
              <a:gd name="T24" fmla="*/ 6 w 107"/>
              <a:gd name="T25" fmla="*/ 215 h 275"/>
              <a:gd name="T26" fmla="*/ 2 w 107"/>
              <a:gd name="T27" fmla="*/ 245 h 275"/>
              <a:gd name="T28" fmla="*/ 0 w 107"/>
              <a:gd name="T2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275">
                <a:moveTo>
                  <a:pt x="107" y="0"/>
                </a:moveTo>
                <a:lnTo>
                  <a:pt x="107" y="0"/>
                </a:lnTo>
                <a:lnTo>
                  <a:pt x="103" y="4"/>
                </a:lnTo>
                <a:lnTo>
                  <a:pt x="90" y="20"/>
                </a:lnTo>
                <a:lnTo>
                  <a:pt x="73" y="44"/>
                </a:lnTo>
                <a:lnTo>
                  <a:pt x="64" y="58"/>
                </a:lnTo>
                <a:lnTo>
                  <a:pt x="54" y="75"/>
                </a:lnTo>
                <a:lnTo>
                  <a:pt x="44" y="94"/>
                </a:lnTo>
                <a:lnTo>
                  <a:pt x="34" y="115"/>
                </a:lnTo>
                <a:lnTo>
                  <a:pt x="25" y="137"/>
                </a:lnTo>
                <a:lnTo>
                  <a:pt x="17" y="162"/>
                </a:lnTo>
                <a:lnTo>
                  <a:pt x="10" y="188"/>
                </a:lnTo>
                <a:lnTo>
                  <a:pt x="6" y="215"/>
                </a:lnTo>
                <a:lnTo>
                  <a:pt x="2" y="245"/>
                </a:lnTo>
                <a:lnTo>
                  <a:pt x="0" y="27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2" name="Freeform 22">
            <a:extLst>
              <a:ext uri="{FF2B5EF4-FFF2-40B4-BE49-F238E27FC236}">
                <a16:creationId xmlns:a16="http://schemas.microsoft.com/office/drawing/2014/main" id="{3E70E66B-E312-4C0E-A9D7-00A3B905BEE1}"/>
              </a:ext>
            </a:extLst>
          </p:cNvPr>
          <p:cNvSpPr>
            <a:spLocks/>
          </p:cNvSpPr>
          <p:nvPr userDrawn="1"/>
        </p:nvSpPr>
        <p:spPr bwMode="auto">
          <a:xfrm>
            <a:off x="6616897" y="1976438"/>
            <a:ext cx="288925" cy="465138"/>
          </a:xfrm>
          <a:custGeom>
            <a:avLst/>
            <a:gdLst>
              <a:gd name="T0" fmla="*/ 0 w 182"/>
              <a:gd name="T1" fmla="*/ 0 h 293"/>
              <a:gd name="T2" fmla="*/ 0 w 182"/>
              <a:gd name="T3" fmla="*/ 0 h 293"/>
              <a:gd name="T4" fmla="*/ 8 w 182"/>
              <a:gd name="T5" fmla="*/ 4 h 293"/>
              <a:gd name="T6" fmla="*/ 28 w 182"/>
              <a:gd name="T7" fmla="*/ 19 h 293"/>
              <a:gd name="T8" fmla="*/ 42 w 182"/>
              <a:gd name="T9" fmla="*/ 29 h 293"/>
              <a:gd name="T10" fmla="*/ 58 w 182"/>
              <a:gd name="T11" fmla="*/ 41 h 293"/>
              <a:gd name="T12" fmla="*/ 73 w 182"/>
              <a:gd name="T13" fmla="*/ 57 h 293"/>
              <a:gd name="T14" fmla="*/ 90 w 182"/>
              <a:gd name="T15" fmla="*/ 74 h 293"/>
              <a:gd name="T16" fmla="*/ 107 w 182"/>
              <a:gd name="T17" fmla="*/ 93 h 293"/>
              <a:gd name="T18" fmla="*/ 124 w 182"/>
              <a:gd name="T19" fmla="*/ 116 h 293"/>
              <a:gd name="T20" fmla="*/ 139 w 182"/>
              <a:gd name="T21" fmla="*/ 140 h 293"/>
              <a:gd name="T22" fmla="*/ 147 w 182"/>
              <a:gd name="T23" fmla="*/ 152 h 293"/>
              <a:gd name="T24" fmla="*/ 154 w 182"/>
              <a:gd name="T25" fmla="*/ 166 h 293"/>
              <a:gd name="T26" fmla="*/ 159 w 182"/>
              <a:gd name="T27" fmla="*/ 180 h 293"/>
              <a:gd name="T28" fmla="*/ 165 w 182"/>
              <a:gd name="T29" fmla="*/ 195 h 293"/>
              <a:gd name="T30" fmla="*/ 169 w 182"/>
              <a:gd name="T31" fmla="*/ 210 h 293"/>
              <a:gd name="T32" fmla="*/ 174 w 182"/>
              <a:gd name="T33" fmla="*/ 225 h 293"/>
              <a:gd name="T34" fmla="*/ 177 w 182"/>
              <a:gd name="T35" fmla="*/ 241 h 293"/>
              <a:gd name="T36" fmla="*/ 180 w 182"/>
              <a:gd name="T37" fmla="*/ 258 h 293"/>
              <a:gd name="T38" fmla="*/ 182 w 182"/>
              <a:gd name="T39" fmla="*/ 275 h 293"/>
              <a:gd name="T40" fmla="*/ 182 w 182"/>
              <a:gd name="T41"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293">
                <a:moveTo>
                  <a:pt x="0" y="0"/>
                </a:moveTo>
                <a:lnTo>
                  <a:pt x="0" y="0"/>
                </a:lnTo>
                <a:lnTo>
                  <a:pt x="8" y="4"/>
                </a:lnTo>
                <a:lnTo>
                  <a:pt x="28" y="19"/>
                </a:lnTo>
                <a:lnTo>
                  <a:pt x="42" y="29"/>
                </a:lnTo>
                <a:lnTo>
                  <a:pt x="58" y="41"/>
                </a:lnTo>
                <a:lnTo>
                  <a:pt x="73" y="57"/>
                </a:lnTo>
                <a:lnTo>
                  <a:pt x="90" y="74"/>
                </a:lnTo>
                <a:lnTo>
                  <a:pt x="107" y="93"/>
                </a:lnTo>
                <a:lnTo>
                  <a:pt x="124" y="116"/>
                </a:lnTo>
                <a:lnTo>
                  <a:pt x="139" y="140"/>
                </a:lnTo>
                <a:lnTo>
                  <a:pt x="147" y="152"/>
                </a:lnTo>
                <a:lnTo>
                  <a:pt x="154" y="166"/>
                </a:lnTo>
                <a:lnTo>
                  <a:pt x="159" y="180"/>
                </a:lnTo>
                <a:lnTo>
                  <a:pt x="165" y="195"/>
                </a:lnTo>
                <a:lnTo>
                  <a:pt x="169" y="210"/>
                </a:lnTo>
                <a:lnTo>
                  <a:pt x="174" y="225"/>
                </a:lnTo>
                <a:lnTo>
                  <a:pt x="177" y="241"/>
                </a:lnTo>
                <a:lnTo>
                  <a:pt x="180" y="258"/>
                </a:lnTo>
                <a:lnTo>
                  <a:pt x="182" y="275"/>
                </a:lnTo>
                <a:lnTo>
                  <a:pt x="182" y="29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3" name="Line 23">
            <a:extLst>
              <a:ext uri="{FF2B5EF4-FFF2-40B4-BE49-F238E27FC236}">
                <a16:creationId xmlns:a16="http://schemas.microsoft.com/office/drawing/2014/main" id="{57ED2FD0-A685-4B71-862D-01C4B059B1BF}"/>
              </a:ext>
            </a:extLst>
          </p:cNvPr>
          <p:cNvSpPr>
            <a:spLocks noChangeShapeType="1"/>
          </p:cNvSpPr>
          <p:nvPr userDrawn="1"/>
        </p:nvSpPr>
        <p:spPr bwMode="auto">
          <a:xfrm>
            <a:off x="5888234" y="2463801"/>
            <a:ext cx="52070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4" name="Freeform 26">
            <a:extLst>
              <a:ext uri="{FF2B5EF4-FFF2-40B4-BE49-F238E27FC236}">
                <a16:creationId xmlns:a16="http://schemas.microsoft.com/office/drawing/2014/main" id="{41B48008-EB92-48B2-B758-F3FA823FD74B}"/>
              </a:ext>
            </a:extLst>
          </p:cNvPr>
          <p:cNvSpPr>
            <a:spLocks/>
          </p:cNvSpPr>
          <p:nvPr userDrawn="1"/>
        </p:nvSpPr>
        <p:spPr bwMode="auto">
          <a:xfrm>
            <a:off x="6221609" y="2047876"/>
            <a:ext cx="180975" cy="303213"/>
          </a:xfrm>
          <a:custGeom>
            <a:avLst/>
            <a:gdLst>
              <a:gd name="T0" fmla="*/ 0 w 114"/>
              <a:gd name="T1" fmla="*/ 0 h 191"/>
              <a:gd name="T2" fmla="*/ 0 w 114"/>
              <a:gd name="T3" fmla="*/ 0 h 191"/>
              <a:gd name="T4" fmla="*/ 4 w 114"/>
              <a:gd name="T5" fmla="*/ 1 h 191"/>
              <a:gd name="T6" fmla="*/ 18 w 114"/>
              <a:gd name="T7" fmla="*/ 4 h 191"/>
              <a:gd name="T8" fmla="*/ 26 w 114"/>
              <a:gd name="T9" fmla="*/ 8 h 191"/>
              <a:gd name="T10" fmla="*/ 36 w 114"/>
              <a:gd name="T11" fmla="*/ 12 h 191"/>
              <a:gd name="T12" fmla="*/ 46 w 114"/>
              <a:gd name="T13" fmla="*/ 19 h 191"/>
              <a:gd name="T14" fmla="*/ 56 w 114"/>
              <a:gd name="T15" fmla="*/ 28 h 191"/>
              <a:gd name="T16" fmla="*/ 67 w 114"/>
              <a:gd name="T17" fmla="*/ 38 h 191"/>
              <a:gd name="T18" fmla="*/ 77 w 114"/>
              <a:gd name="T19" fmla="*/ 51 h 191"/>
              <a:gd name="T20" fmla="*/ 88 w 114"/>
              <a:gd name="T21" fmla="*/ 66 h 191"/>
              <a:gd name="T22" fmla="*/ 96 w 114"/>
              <a:gd name="T23" fmla="*/ 84 h 191"/>
              <a:gd name="T24" fmla="*/ 103 w 114"/>
              <a:gd name="T25" fmla="*/ 106 h 191"/>
              <a:gd name="T26" fmla="*/ 109 w 114"/>
              <a:gd name="T27" fmla="*/ 131 h 191"/>
              <a:gd name="T28" fmla="*/ 112 w 114"/>
              <a:gd name="T29" fmla="*/ 159 h 191"/>
              <a:gd name="T30" fmla="*/ 114 w 114"/>
              <a:gd name="T31" fmla="*/ 175 h 191"/>
              <a:gd name="T32" fmla="*/ 114 w 114"/>
              <a:gd name="T3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91">
                <a:moveTo>
                  <a:pt x="0" y="0"/>
                </a:moveTo>
                <a:lnTo>
                  <a:pt x="0" y="0"/>
                </a:lnTo>
                <a:lnTo>
                  <a:pt x="4" y="1"/>
                </a:lnTo>
                <a:lnTo>
                  <a:pt x="18" y="4"/>
                </a:lnTo>
                <a:lnTo>
                  <a:pt x="26" y="8"/>
                </a:lnTo>
                <a:lnTo>
                  <a:pt x="36" y="12"/>
                </a:lnTo>
                <a:lnTo>
                  <a:pt x="46" y="19"/>
                </a:lnTo>
                <a:lnTo>
                  <a:pt x="56" y="28"/>
                </a:lnTo>
                <a:lnTo>
                  <a:pt x="67" y="38"/>
                </a:lnTo>
                <a:lnTo>
                  <a:pt x="77" y="51"/>
                </a:lnTo>
                <a:lnTo>
                  <a:pt x="88" y="66"/>
                </a:lnTo>
                <a:lnTo>
                  <a:pt x="96" y="84"/>
                </a:lnTo>
                <a:lnTo>
                  <a:pt x="103" y="106"/>
                </a:lnTo>
                <a:lnTo>
                  <a:pt x="109" y="131"/>
                </a:lnTo>
                <a:lnTo>
                  <a:pt x="112" y="159"/>
                </a:lnTo>
                <a:lnTo>
                  <a:pt x="114" y="175"/>
                </a:lnTo>
                <a:lnTo>
                  <a:pt x="114" y="19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5" name="Freeform 27">
            <a:extLst>
              <a:ext uri="{FF2B5EF4-FFF2-40B4-BE49-F238E27FC236}">
                <a16:creationId xmlns:a16="http://schemas.microsoft.com/office/drawing/2014/main" id="{E4701C24-77F4-40AC-B9B3-AAA1BFB6203B}"/>
              </a:ext>
            </a:extLst>
          </p:cNvPr>
          <p:cNvSpPr>
            <a:spLocks/>
          </p:cNvSpPr>
          <p:nvPr userDrawn="1"/>
        </p:nvSpPr>
        <p:spPr bwMode="auto">
          <a:xfrm>
            <a:off x="6399409" y="2389188"/>
            <a:ext cx="454025" cy="47625"/>
          </a:xfrm>
          <a:custGeom>
            <a:avLst/>
            <a:gdLst>
              <a:gd name="T0" fmla="*/ 0 w 286"/>
              <a:gd name="T1" fmla="*/ 0 h 30"/>
              <a:gd name="T2" fmla="*/ 0 w 286"/>
              <a:gd name="T3" fmla="*/ 0 h 30"/>
              <a:gd name="T4" fmla="*/ 0 w 286"/>
              <a:gd name="T5" fmla="*/ 2 h 30"/>
              <a:gd name="T6" fmla="*/ 0 w 286"/>
              <a:gd name="T7" fmla="*/ 5 h 30"/>
              <a:gd name="T8" fmla="*/ 3 w 286"/>
              <a:gd name="T9" fmla="*/ 9 h 30"/>
              <a:gd name="T10" fmla="*/ 8 w 286"/>
              <a:gd name="T11" fmla="*/ 15 h 30"/>
              <a:gd name="T12" fmla="*/ 12 w 286"/>
              <a:gd name="T13" fmla="*/ 17 h 30"/>
              <a:gd name="T14" fmla="*/ 17 w 286"/>
              <a:gd name="T15" fmla="*/ 21 h 30"/>
              <a:gd name="T16" fmla="*/ 23 w 286"/>
              <a:gd name="T17" fmla="*/ 23 h 30"/>
              <a:gd name="T18" fmla="*/ 31 w 286"/>
              <a:gd name="T19" fmla="*/ 25 h 30"/>
              <a:gd name="T20" fmla="*/ 40 w 286"/>
              <a:gd name="T21" fmla="*/ 27 h 30"/>
              <a:gd name="T22" fmla="*/ 50 w 286"/>
              <a:gd name="T23" fmla="*/ 29 h 30"/>
              <a:gd name="T24" fmla="*/ 63 w 286"/>
              <a:gd name="T25" fmla="*/ 30 h 30"/>
              <a:gd name="T26" fmla="*/ 77 w 286"/>
              <a:gd name="T27" fmla="*/ 30 h 30"/>
              <a:gd name="T28" fmla="*/ 77 w 286"/>
              <a:gd name="T29" fmla="*/ 30 h 30"/>
              <a:gd name="T30" fmla="*/ 286 w 286"/>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30">
                <a:moveTo>
                  <a:pt x="0" y="0"/>
                </a:moveTo>
                <a:lnTo>
                  <a:pt x="0" y="0"/>
                </a:lnTo>
                <a:lnTo>
                  <a:pt x="0" y="2"/>
                </a:lnTo>
                <a:lnTo>
                  <a:pt x="0" y="5"/>
                </a:lnTo>
                <a:lnTo>
                  <a:pt x="3" y="9"/>
                </a:lnTo>
                <a:lnTo>
                  <a:pt x="8" y="15"/>
                </a:lnTo>
                <a:lnTo>
                  <a:pt x="12" y="17"/>
                </a:lnTo>
                <a:lnTo>
                  <a:pt x="17" y="21"/>
                </a:lnTo>
                <a:lnTo>
                  <a:pt x="23" y="23"/>
                </a:lnTo>
                <a:lnTo>
                  <a:pt x="31" y="25"/>
                </a:lnTo>
                <a:lnTo>
                  <a:pt x="40" y="27"/>
                </a:lnTo>
                <a:lnTo>
                  <a:pt x="50" y="29"/>
                </a:lnTo>
                <a:lnTo>
                  <a:pt x="63" y="30"/>
                </a:lnTo>
                <a:lnTo>
                  <a:pt x="77" y="30"/>
                </a:lnTo>
                <a:lnTo>
                  <a:pt x="77" y="30"/>
                </a:lnTo>
                <a:lnTo>
                  <a:pt x="286" y="3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6" name="Freeform 28">
            <a:extLst>
              <a:ext uri="{FF2B5EF4-FFF2-40B4-BE49-F238E27FC236}">
                <a16:creationId xmlns:a16="http://schemas.microsoft.com/office/drawing/2014/main" id="{98A77D96-72E3-49B0-A6AB-4F91B39F95F1}"/>
              </a:ext>
            </a:extLst>
          </p:cNvPr>
          <p:cNvSpPr>
            <a:spLocks/>
          </p:cNvSpPr>
          <p:nvPr userDrawn="1"/>
        </p:nvSpPr>
        <p:spPr bwMode="auto">
          <a:xfrm>
            <a:off x="6250184" y="1776413"/>
            <a:ext cx="273050" cy="44450"/>
          </a:xfrm>
          <a:custGeom>
            <a:avLst/>
            <a:gdLst>
              <a:gd name="T0" fmla="*/ 172 w 172"/>
              <a:gd name="T1" fmla="*/ 28 h 28"/>
              <a:gd name="T2" fmla="*/ 17 w 172"/>
              <a:gd name="T3" fmla="*/ 28 h 28"/>
              <a:gd name="T4" fmla="*/ 17 w 172"/>
              <a:gd name="T5" fmla="*/ 28 h 28"/>
              <a:gd name="T6" fmla="*/ 10 w 172"/>
              <a:gd name="T7" fmla="*/ 27 h 28"/>
              <a:gd name="T8" fmla="*/ 4 w 172"/>
              <a:gd name="T9" fmla="*/ 25 h 28"/>
              <a:gd name="T10" fmla="*/ 1 w 172"/>
              <a:gd name="T11" fmla="*/ 21 h 28"/>
              <a:gd name="T12" fmla="*/ 0 w 172"/>
              <a:gd name="T13" fmla="*/ 17 h 28"/>
              <a:gd name="T14" fmla="*/ 0 w 172"/>
              <a:gd name="T15" fmla="*/ 15 h 28"/>
              <a:gd name="T16" fmla="*/ 0 w 172"/>
              <a:gd name="T17" fmla="*/ 15 h 28"/>
              <a:gd name="T18" fmla="*/ 0 w 172"/>
              <a:gd name="T19" fmla="*/ 15 h 28"/>
              <a:gd name="T20" fmla="*/ 0 w 172"/>
              <a:gd name="T21" fmla="*/ 11 h 28"/>
              <a:gd name="T22" fmla="*/ 1 w 172"/>
              <a:gd name="T23" fmla="*/ 9 h 28"/>
              <a:gd name="T24" fmla="*/ 4 w 172"/>
              <a:gd name="T25" fmla="*/ 5 h 28"/>
              <a:gd name="T26" fmla="*/ 10 w 172"/>
              <a:gd name="T27" fmla="*/ 1 h 28"/>
              <a:gd name="T28" fmla="*/ 17 w 172"/>
              <a:gd name="T29" fmla="*/ 0 h 28"/>
              <a:gd name="T30" fmla="*/ 17 w 172"/>
              <a:gd name="T31" fmla="*/ 0 h 28"/>
              <a:gd name="T32" fmla="*/ 98 w 172"/>
              <a:gd name="T33" fmla="*/ 15 h 28"/>
              <a:gd name="T34" fmla="*/ 152 w 172"/>
              <a:gd name="T35" fmla="*/ 24 h 28"/>
              <a:gd name="T36" fmla="*/ 169 w 172"/>
              <a:gd name="T37" fmla="*/ 27 h 28"/>
              <a:gd name="T38" fmla="*/ 172 w 172"/>
              <a:gd name="T39" fmla="*/ 28 h 28"/>
              <a:gd name="T40" fmla="*/ 172 w 172"/>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28">
                <a:moveTo>
                  <a:pt x="172" y="28"/>
                </a:moveTo>
                <a:lnTo>
                  <a:pt x="17" y="28"/>
                </a:lnTo>
                <a:lnTo>
                  <a:pt x="17" y="28"/>
                </a:lnTo>
                <a:lnTo>
                  <a:pt x="10" y="27"/>
                </a:lnTo>
                <a:lnTo>
                  <a:pt x="4" y="25"/>
                </a:lnTo>
                <a:lnTo>
                  <a:pt x="1" y="21"/>
                </a:lnTo>
                <a:lnTo>
                  <a:pt x="0" y="17"/>
                </a:lnTo>
                <a:lnTo>
                  <a:pt x="0" y="15"/>
                </a:lnTo>
                <a:lnTo>
                  <a:pt x="0" y="15"/>
                </a:lnTo>
                <a:lnTo>
                  <a:pt x="0" y="15"/>
                </a:lnTo>
                <a:lnTo>
                  <a:pt x="0" y="11"/>
                </a:lnTo>
                <a:lnTo>
                  <a:pt x="1" y="9"/>
                </a:lnTo>
                <a:lnTo>
                  <a:pt x="4" y="5"/>
                </a:lnTo>
                <a:lnTo>
                  <a:pt x="10" y="1"/>
                </a:lnTo>
                <a:lnTo>
                  <a:pt x="17" y="0"/>
                </a:lnTo>
                <a:lnTo>
                  <a:pt x="17" y="0"/>
                </a:lnTo>
                <a:lnTo>
                  <a:pt x="98" y="15"/>
                </a:lnTo>
                <a:lnTo>
                  <a:pt x="152" y="24"/>
                </a:lnTo>
                <a:lnTo>
                  <a:pt x="169" y="27"/>
                </a:lnTo>
                <a:lnTo>
                  <a:pt x="172" y="28"/>
                </a:lnTo>
                <a:lnTo>
                  <a:pt x="172" y="2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7" name="Freeform 29">
            <a:extLst>
              <a:ext uri="{FF2B5EF4-FFF2-40B4-BE49-F238E27FC236}">
                <a16:creationId xmlns:a16="http://schemas.microsoft.com/office/drawing/2014/main" id="{5A15518F-9145-4DD4-940E-17E4E3B9B919}"/>
              </a:ext>
            </a:extLst>
          </p:cNvPr>
          <p:cNvSpPr>
            <a:spLocks/>
          </p:cNvSpPr>
          <p:nvPr userDrawn="1"/>
        </p:nvSpPr>
        <p:spPr bwMode="auto">
          <a:xfrm>
            <a:off x="6285109" y="1697038"/>
            <a:ext cx="274637" cy="46038"/>
          </a:xfrm>
          <a:custGeom>
            <a:avLst/>
            <a:gdLst>
              <a:gd name="T0" fmla="*/ 173 w 173"/>
              <a:gd name="T1" fmla="*/ 29 h 29"/>
              <a:gd name="T2" fmla="*/ 17 w 173"/>
              <a:gd name="T3" fmla="*/ 29 h 29"/>
              <a:gd name="T4" fmla="*/ 17 w 173"/>
              <a:gd name="T5" fmla="*/ 29 h 29"/>
              <a:gd name="T6" fmla="*/ 10 w 173"/>
              <a:gd name="T7" fmla="*/ 28 h 29"/>
              <a:gd name="T8" fmla="*/ 5 w 173"/>
              <a:gd name="T9" fmla="*/ 25 h 29"/>
              <a:gd name="T10" fmla="*/ 1 w 173"/>
              <a:gd name="T11" fmla="*/ 21 h 29"/>
              <a:gd name="T12" fmla="*/ 0 w 173"/>
              <a:gd name="T13" fmla="*/ 17 h 29"/>
              <a:gd name="T14" fmla="*/ 0 w 173"/>
              <a:gd name="T15" fmla="*/ 15 h 29"/>
              <a:gd name="T16" fmla="*/ 0 w 173"/>
              <a:gd name="T17" fmla="*/ 15 h 29"/>
              <a:gd name="T18" fmla="*/ 0 w 173"/>
              <a:gd name="T19" fmla="*/ 15 h 29"/>
              <a:gd name="T20" fmla="*/ 0 w 173"/>
              <a:gd name="T21" fmla="*/ 12 h 29"/>
              <a:gd name="T22" fmla="*/ 1 w 173"/>
              <a:gd name="T23" fmla="*/ 10 h 29"/>
              <a:gd name="T24" fmla="*/ 5 w 173"/>
              <a:gd name="T25" fmla="*/ 5 h 29"/>
              <a:gd name="T26" fmla="*/ 10 w 173"/>
              <a:gd name="T27" fmla="*/ 2 h 29"/>
              <a:gd name="T28" fmla="*/ 17 w 173"/>
              <a:gd name="T29" fmla="*/ 0 h 29"/>
              <a:gd name="T30" fmla="*/ 17 w 173"/>
              <a:gd name="T31" fmla="*/ 0 h 29"/>
              <a:gd name="T32" fmla="*/ 98 w 173"/>
              <a:gd name="T33" fmla="*/ 15 h 29"/>
              <a:gd name="T34" fmla="*/ 153 w 173"/>
              <a:gd name="T35" fmla="*/ 24 h 29"/>
              <a:gd name="T36" fmla="*/ 170 w 173"/>
              <a:gd name="T37" fmla="*/ 28 h 29"/>
              <a:gd name="T38" fmla="*/ 173 w 173"/>
              <a:gd name="T39" fmla="*/ 29 h 29"/>
              <a:gd name="T40" fmla="*/ 173 w 173"/>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29">
                <a:moveTo>
                  <a:pt x="173" y="29"/>
                </a:moveTo>
                <a:lnTo>
                  <a:pt x="17" y="29"/>
                </a:lnTo>
                <a:lnTo>
                  <a:pt x="17" y="29"/>
                </a:lnTo>
                <a:lnTo>
                  <a:pt x="10" y="28"/>
                </a:lnTo>
                <a:lnTo>
                  <a:pt x="5" y="25"/>
                </a:lnTo>
                <a:lnTo>
                  <a:pt x="1" y="21"/>
                </a:lnTo>
                <a:lnTo>
                  <a:pt x="0" y="17"/>
                </a:lnTo>
                <a:lnTo>
                  <a:pt x="0" y="15"/>
                </a:lnTo>
                <a:lnTo>
                  <a:pt x="0" y="15"/>
                </a:lnTo>
                <a:lnTo>
                  <a:pt x="0" y="15"/>
                </a:lnTo>
                <a:lnTo>
                  <a:pt x="0" y="12"/>
                </a:lnTo>
                <a:lnTo>
                  <a:pt x="1" y="10"/>
                </a:lnTo>
                <a:lnTo>
                  <a:pt x="5" y="5"/>
                </a:lnTo>
                <a:lnTo>
                  <a:pt x="10" y="2"/>
                </a:lnTo>
                <a:lnTo>
                  <a:pt x="17" y="0"/>
                </a:lnTo>
                <a:lnTo>
                  <a:pt x="17" y="0"/>
                </a:lnTo>
                <a:lnTo>
                  <a:pt x="98" y="15"/>
                </a:lnTo>
                <a:lnTo>
                  <a:pt x="153" y="24"/>
                </a:lnTo>
                <a:lnTo>
                  <a:pt x="170" y="28"/>
                </a:lnTo>
                <a:lnTo>
                  <a:pt x="173" y="29"/>
                </a:lnTo>
                <a:lnTo>
                  <a:pt x="173" y="29"/>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8" name="Freeform 30">
            <a:extLst>
              <a:ext uri="{FF2B5EF4-FFF2-40B4-BE49-F238E27FC236}">
                <a16:creationId xmlns:a16="http://schemas.microsoft.com/office/drawing/2014/main" id="{5D182AA9-4957-45FC-9FAC-9F7B68AADE34}"/>
              </a:ext>
            </a:extLst>
          </p:cNvPr>
          <p:cNvSpPr>
            <a:spLocks/>
          </p:cNvSpPr>
          <p:nvPr userDrawn="1"/>
        </p:nvSpPr>
        <p:spPr bwMode="auto">
          <a:xfrm>
            <a:off x="6196209" y="1852613"/>
            <a:ext cx="276225" cy="44450"/>
          </a:xfrm>
          <a:custGeom>
            <a:avLst/>
            <a:gdLst>
              <a:gd name="T0" fmla="*/ 174 w 174"/>
              <a:gd name="T1" fmla="*/ 28 h 28"/>
              <a:gd name="T2" fmla="*/ 17 w 174"/>
              <a:gd name="T3" fmla="*/ 28 h 28"/>
              <a:gd name="T4" fmla="*/ 17 w 174"/>
              <a:gd name="T5" fmla="*/ 28 h 28"/>
              <a:gd name="T6" fmla="*/ 10 w 174"/>
              <a:gd name="T7" fmla="*/ 27 h 28"/>
              <a:gd name="T8" fmla="*/ 5 w 174"/>
              <a:gd name="T9" fmla="*/ 23 h 28"/>
              <a:gd name="T10" fmla="*/ 2 w 174"/>
              <a:gd name="T11" fmla="*/ 19 h 28"/>
              <a:gd name="T12" fmla="*/ 1 w 174"/>
              <a:gd name="T13" fmla="*/ 17 h 28"/>
              <a:gd name="T14" fmla="*/ 0 w 174"/>
              <a:gd name="T15" fmla="*/ 13 h 28"/>
              <a:gd name="T16" fmla="*/ 0 w 174"/>
              <a:gd name="T17" fmla="*/ 13 h 28"/>
              <a:gd name="T18" fmla="*/ 0 w 174"/>
              <a:gd name="T19" fmla="*/ 13 h 28"/>
              <a:gd name="T20" fmla="*/ 1 w 174"/>
              <a:gd name="T21" fmla="*/ 11 h 28"/>
              <a:gd name="T22" fmla="*/ 2 w 174"/>
              <a:gd name="T23" fmla="*/ 8 h 28"/>
              <a:gd name="T24" fmla="*/ 5 w 174"/>
              <a:gd name="T25" fmla="*/ 3 h 28"/>
              <a:gd name="T26" fmla="*/ 10 w 174"/>
              <a:gd name="T27" fmla="*/ 1 h 28"/>
              <a:gd name="T28" fmla="*/ 17 w 174"/>
              <a:gd name="T29" fmla="*/ 0 h 28"/>
              <a:gd name="T30" fmla="*/ 17 w 174"/>
              <a:gd name="T31" fmla="*/ 0 h 28"/>
              <a:gd name="T32" fmla="*/ 99 w 174"/>
              <a:gd name="T33" fmla="*/ 13 h 28"/>
              <a:gd name="T34" fmla="*/ 153 w 174"/>
              <a:gd name="T35" fmla="*/ 23 h 28"/>
              <a:gd name="T36" fmla="*/ 169 w 174"/>
              <a:gd name="T37" fmla="*/ 26 h 28"/>
              <a:gd name="T38" fmla="*/ 174 w 174"/>
              <a:gd name="T39" fmla="*/ 28 h 28"/>
              <a:gd name="T40" fmla="*/ 174 w 174"/>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28">
                <a:moveTo>
                  <a:pt x="174" y="28"/>
                </a:moveTo>
                <a:lnTo>
                  <a:pt x="17" y="28"/>
                </a:lnTo>
                <a:lnTo>
                  <a:pt x="17" y="28"/>
                </a:lnTo>
                <a:lnTo>
                  <a:pt x="10" y="27"/>
                </a:lnTo>
                <a:lnTo>
                  <a:pt x="5" y="23"/>
                </a:lnTo>
                <a:lnTo>
                  <a:pt x="2" y="19"/>
                </a:lnTo>
                <a:lnTo>
                  <a:pt x="1" y="17"/>
                </a:lnTo>
                <a:lnTo>
                  <a:pt x="0" y="13"/>
                </a:lnTo>
                <a:lnTo>
                  <a:pt x="0" y="13"/>
                </a:lnTo>
                <a:lnTo>
                  <a:pt x="0" y="13"/>
                </a:lnTo>
                <a:lnTo>
                  <a:pt x="1" y="11"/>
                </a:lnTo>
                <a:lnTo>
                  <a:pt x="2" y="8"/>
                </a:lnTo>
                <a:lnTo>
                  <a:pt x="5" y="3"/>
                </a:lnTo>
                <a:lnTo>
                  <a:pt x="10" y="1"/>
                </a:lnTo>
                <a:lnTo>
                  <a:pt x="17" y="0"/>
                </a:lnTo>
                <a:lnTo>
                  <a:pt x="17" y="0"/>
                </a:lnTo>
                <a:lnTo>
                  <a:pt x="99" y="13"/>
                </a:lnTo>
                <a:lnTo>
                  <a:pt x="153" y="23"/>
                </a:lnTo>
                <a:lnTo>
                  <a:pt x="169" y="26"/>
                </a:lnTo>
                <a:lnTo>
                  <a:pt x="174" y="28"/>
                </a:lnTo>
                <a:lnTo>
                  <a:pt x="174" y="2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9" name="Freeform 31">
            <a:extLst>
              <a:ext uri="{FF2B5EF4-FFF2-40B4-BE49-F238E27FC236}">
                <a16:creationId xmlns:a16="http://schemas.microsoft.com/office/drawing/2014/main" id="{8DDAAC5A-3B47-4729-B3F6-DD4C5293F833}"/>
              </a:ext>
            </a:extLst>
          </p:cNvPr>
          <p:cNvSpPr>
            <a:spLocks/>
          </p:cNvSpPr>
          <p:nvPr userDrawn="1"/>
        </p:nvSpPr>
        <p:spPr bwMode="auto">
          <a:xfrm>
            <a:off x="6478784" y="2251076"/>
            <a:ext cx="119062" cy="119063"/>
          </a:xfrm>
          <a:custGeom>
            <a:avLst/>
            <a:gdLst>
              <a:gd name="T0" fmla="*/ 75 w 75"/>
              <a:gd name="T1" fmla="*/ 63 h 75"/>
              <a:gd name="T2" fmla="*/ 75 w 75"/>
              <a:gd name="T3" fmla="*/ 63 h 75"/>
              <a:gd name="T4" fmla="*/ 75 w 75"/>
              <a:gd name="T5" fmla="*/ 67 h 75"/>
              <a:gd name="T6" fmla="*/ 71 w 75"/>
              <a:gd name="T7" fmla="*/ 72 h 75"/>
              <a:gd name="T8" fmla="*/ 68 w 75"/>
              <a:gd name="T9" fmla="*/ 74 h 75"/>
              <a:gd name="T10" fmla="*/ 62 w 75"/>
              <a:gd name="T11" fmla="*/ 75 h 75"/>
              <a:gd name="T12" fmla="*/ 14 w 75"/>
              <a:gd name="T13" fmla="*/ 75 h 75"/>
              <a:gd name="T14" fmla="*/ 14 w 75"/>
              <a:gd name="T15" fmla="*/ 75 h 75"/>
              <a:gd name="T16" fmla="*/ 8 w 75"/>
              <a:gd name="T17" fmla="*/ 74 h 75"/>
              <a:gd name="T18" fmla="*/ 5 w 75"/>
              <a:gd name="T19" fmla="*/ 72 h 75"/>
              <a:gd name="T20" fmla="*/ 1 w 75"/>
              <a:gd name="T21" fmla="*/ 67 h 75"/>
              <a:gd name="T22" fmla="*/ 0 w 75"/>
              <a:gd name="T23" fmla="*/ 63 h 75"/>
              <a:gd name="T24" fmla="*/ 0 w 75"/>
              <a:gd name="T25" fmla="*/ 13 h 75"/>
              <a:gd name="T26" fmla="*/ 0 w 75"/>
              <a:gd name="T27" fmla="*/ 13 h 75"/>
              <a:gd name="T28" fmla="*/ 1 w 75"/>
              <a:gd name="T29" fmla="*/ 8 h 75"/>
              <a:gd name="T30" fmla="*/ 5 w 75"/>
              <a:gd name="T31" fmla="*/ 4 h 75"/>
              <a:gd name="T32" fmla="*/ 8 w 75"/>
              <a:gd name="T33" fmla="*/ 2 h 75"/>
              <a:gd name="T34" fmla="*/ 14 w 75"/>
              <a:gd name="T35" fmla="*/ 0 h 75"/>
              <a:gd name="T36" fmla="*/ 62 w 75"/>
              <a:gd name="T37" fmla="*/ 0 h 75"/>
              <a:gd name="T38" fmla="*/ 62 w 75"/>
              <a:gd name="T39" fmla="*/ 0 h 75"/>
              <a:gd name="T40" fmla="*/ 68 w 75"/>
              <a:gd name="T41" fmla="*/ 2 h 75"/>
              <a:gd name="T42" fmla="*/ 71 w 75"/>
              <a:gd name="T43" fmla="*/ 4 h 75"/>
              <a:gd name="T44" fmla="*/ 75 w 75"/>
              <a:gd name="T45" fmla="*/ 8 h 75"/>
              <a:gd name="T46" fmla="*/ 75 w 75"/>
              <a:gd name="T47" fmla="*/ 13 h 75"/>
              <a:gd name="T48" fmla="*/ 75 w 75"/>
              <a:gd name="T4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5">
                <a:moveTo>
                  <a:pt x="75" y="63"/>
                </a:moveTo>
                <a:lnTo>
                  <a:pt x="75" y="63"/>
                </a:lnTo>
                <a:lnTo>
                  <a:pt x="75" y="67"/>
                </a:lnTo>
                <a:lnTo>
                  <a:pt x="71" y="72"/>
                </a:lnTo>
                <a:lnTo>
                  <a:pt x="68" y="74"/>
                </a:lnTo>
                <a:lnTo>
                  <a:pt x="62" y="75"/>
                </a:lnTo>
                <a:lnTo>
                  <a:pt x="14" y="75"/>
                </a:lnTo>
                <a:lnTo>
                  <a:pt x="14" y="75"/>
                </a:lnTo>
                <a:lnTo>
                  <a:pt x="8" y="74"/>
                </a:lnTo>
                <a:lnTo>
                  <a:pt x="5" y="72"/>
                </a:lnTo>
                <a:lnTo>
                  <a:pt x="1" y="67"/>
                </a:lnTo>
                <a:lnTo>
                  <a:pt x="0" y="63"/>
                </a:lnTo>
                <a:lnTo>
                  <a:pt x="0" y="13"/>
                </a:lnTo>
                <a:lnTo>
                  <a:pt x="0" y="13"/>
                </a:lnTo>
                <a:lnTo>
                  <a:pt x="1" y="8"/>
                </a:lnTo>
                <a:lnTo>
                  <a:pt x="5" y="4"/>
                </a:lnTo>
                <a:lnTo>
                  <a:pt x="8" y="2"/>
                </a:lnTo>
                <a:lnTo>
                  <a:pt x="14" y="0"/>
                </a:lnTo>
                <a:lnTo>
                  <a:pt x="62" y="0"/>
                </a:lnTo>
                <a:lnTo>
                  <a:pt x="62" y="0"/>
                </a:lnTo>
                <a:lnTo>
                  <a:pt x="68" y="2"/>
                </a:lnTo>
                <a:lnTo>
                  <a:pt x="71" y="4"/>
                </a:lnTo>
                <a:lnTo>
                  <a:pt x="75" y="8"/>
                </a:lnTo>
                <a:lnTo>
                  <a:pt x="75" y="13"/>
                </a:lnTo>
                <a:lnTo>
                  <a:pt x="75" y="6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0" name="Line 32">
            <a:extLst>
              <a:ext uri="{FF2B5EF4-FFF2-40B4-BE49-F238E27FC236}">
                <a16:creationId xmlns:a16="http://schemas.microsoft.com/office/drawing/2014/main" id="{3B214068-D9C9-41AD-9015-3209AD6AE7B5}"/>
              </a:ext>
            </a:extLst>
          </p:cNvPr>
          <p:cNvSpPr>
            <a:spLocks noChangeShapeType="1"/>
          </p:cNvSpPr>
          <p:nvPr userDrawn="1"/>
        </p:nvSpPr>
        <p:spPr bwMode="auto">
          <a:xfrm>
            <a:off x="5999359" y="2327276"/>
            <a:ext cx="0" cy="1174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61" name="Group 1060">
            <a:extLst>
              <a:ext uri="{FF2B5EF4-FFF2-40B4-BE49-F238E27FC236}">
                <a16:creationId xmlns:a16="http://schemas.microsoft.com/office/drawing/2014/main" id="{D98696AC-2E59-47E6-B23E-B426111A43F6}"/>
              </a:ext>
            </a:extLst>
          </p:cNvPr>
          <p:cNvGrpSpPr/>
          <p:nvPr userDrawn="1"/>
        </p:nvGrpSpPr>
        <p:grpSpPr>
          <a:xfrm>
            <a:off x="5988247" y="2054226"/>
            <a:ext cx="336550" cy="338138"/>
            <a:chOff x="5224463" y="2054226"/>
            <a:chExt cx="336550" cy="338138"/>
          </a:xfrm>
        </p:grpSpPr>
        <p:sp>
          <p:nvSpPr>
            <p:cNvPr id="1062" name="Freeform 24">
              <a:extLst>
                <a:ext uri="{FF2B5EF4-FFF2-40B4-BE49-F238E27FC236}">
                  <a16:creationId xmlns:a16="http://schemas.microsoft.com/office/drawing/2014/main" id="{71BD9BC9-32A4-432F-B2D8-961686677650}"/>
                </a:ext>
              </a:extLst>
            </p:cNvPr>
            <p:cNvSpPr>
              <a:spLocks/>
            </p:cNvSpPr>
            <p:nvPr userDrawn="1"/>
          </p:nvSpPr>
          <p:spPr bwMode="auto">
            <a:xfrm>
              <a:off x="5272088" y="2098676"/>
              <a:ext cx="242887" cy="242888"/>
            </a:xfrm>
            <a:custGeom>
              <a:avLst/>
              <a:gdLst>
                <a:gd name="T0" fmla="*/ 153 w 153"/>
                <a:gd name="T1" fmla="*/ 77 h 153"/>
                <a:gd name="T2" fmla="*/ 150 w 153"/>
                <a:gd name="T3" fmla="*/ 92 h 153"/>
                <a:gd name="T4" fmla="*/ 146 w 153"/>
                <a:gd name="T5" fmla="*/ 107 h 153"/>
                <a:gd name="T6" fmla="*/ 139 w 153"/>
                <a:gd name="T7" fmla="*/ 119 h 153"/>
                <a:gd name="T8" fmla="*/ 130 w 153"/>
                <a:gd name="T9" fmla="*/ 130 h 153"/>
                <a:gd name="T10" fmla="*/ 119 w 153"/>
                <a:gd name="T11" fmla="*/ 139 h 153"/>
                <a:gd name="T12" fmla="*/ 106 w 153"/>
                <a:gd name="T13" fmla="*/ 147 h 153"/>
                <a:gd name="T14" fmla="*/ 92 w 153"/>
                <a:gd name="T15" fmla="*/ 152 h 153"/>
                <a:gd name="T16" fmla="*/ 76 w 153"/>
                <a:gd name="T17" fmla="*/ 153 h 153"/>
                <a:gd name="T18" fmla="*/ 69 w 153"/>
                <a:gd name="T19" fmla="*/ 153 h 153"/>
                <a:gd name="T20" fmla="*/ 53 w 153"/>
                <a:gd name="T21" fmla="*/ 150 h 153"/>
                <a:gd name="T22" fmla="*/ 40 w 153"/>
                <a:gd name="T23" fmla="*/ 144 h 153"/>
                <a:gd name="T24" fmla="*/ 29 w 153"/>
                <a:gd name="T25" fmla="*/ 136 h 153"/>
                <a:gd name="T26" fmla="*/ 17 w 153"/>
                <a:gd name="T27" fmla="*/ 125 h 153"/>
                <a:gd name="T28" fmla="*/ 9 w 153"/>
                <a:gd name="T29" fmla="*/ 113 h 153"/>
                <a:gd name="T30" fmla="*/ 4 w 153"/>
                <a:gd name="T31" fmla="*/ 100 h 153"/>
                <a:gd name="T32" fmla="*/ 0 w 153"/>
                <a:gd name="T33" fmla="*/ 85 h 153"/>
                <a:gd name="T34" fmla="*/ 0 w 153"/>
                <a:gd name="T35" fmla="*/ 77 h 153"/>
                <a:gd name="T36" fmla="*/ 1 w 153"/>
                <a:gd name="T37" fmla="*/ 61 h 153"/>
                <a:gd name="T38" fmla="*/ 6 w 153"/>
                <a:gd name="T39" fmla="*/ 47 h 153"/>
                <a:gd name="T40" fmla="*/ 14 w 153"/>
                <a:gd name="T41" fmla="*/ 34 h 153"/>
                <a:gd name="T42" fmla="*/ 23 w 153"/>
                <a:gd name="T43" fmla="*/ 23 h 153"/>
                <a:gd name="T44" fmla="*/ 34 w 153"/>
                <a:gd name="T45" fmla="*/ 14 h 153"/>
                <a:gd name="T46" fmla="*/ 47 w 153"/>
                <a:gd name="T47" fmla="*/ 7 h 153"/>
                <a:gd name="T48" fmla="*/ 61 w 153"/>
                <a:gd name="T49" fmla="*/ 3 h 153"/>
                <a:gd name="T50" fmla="*/ 76 w 153"/>
                <a:gd name="T51" fmla="*/ 0 h 153"/>
                <a:gd name="T52" fmla="*/ 84 w 153"/>
                <a:gd name="T53" fmla="*/ 2 h 153"/>
                <a:gd name="T54" fmla="*/ 99 w 153"/>
                <a:gd name="T55" fmla="*/ 4 h 153"/>
                <a:gd name="T56" fmla="*/ 113 w 153"/>
                <a:gd name="T57" fmla="*/ 9 h 153"/>
                <a:gd name="T58" fmla="*/ 124 w 153"/>
                <a:gd name="T59" fmla="*/ 19 h 153"/>
                <a:gd name="T60" fmla="*/ 135 w 153"/>
                <a:gd name="T61" fmla="*/ 29 h 153"/>
                <a:gd name="T62" fmla="*/ 144 w 153"/>
                <a:gd name="T63" fmla="*/ 41 h 153"/>
                <a:gd name="T64" fmla="*/ 149 w 153"/>
                <a:gd name="T65" fmla="*/ 55 h 153"/>
                <a:gd name="T66" fmla="*/ 152 w 153"/>
                <a:gd name="T67" fmla="*/ 69 h 153"/>
                <a:gd name="T68" fmla="*/ 153 w 153"/>
                <a:gd name="T69"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53">
                  <a:moveTo>
                    <a:pt x="153" y="77"/>
                  </a:moveTo>
                  <a:lnTo>
                    <a:pt x="153" y="77"/>
                  </a:lnTo>
                  <a:lnTo>
                    <a:pt x="152" y="85"/>
                  </a:lnTo>
                  <a:lnTo>
                    <a:pt x="150" y="92"/>
                  </a:lnTo>
                  <a:lnTo>
                    <a:pt x="149" y="100"/>
                  </a:lnTo>
                  <a:lnTo>
                    <a:pt x="146" y="107"/>
                  </a:lnTo>
                  <a:lnTo>
                    <a:pt x="144" y="113"/>
                  </a:lnTo>
                  <a:lnTo>
                    <a:pt x="139" y="119"/>
                  </a:lnTo>
                  <a:lnTo>
                    <a:pt x="135" y="125"/>
                  </a:lnTo>
                  <a:lnTo>
                    <a:pt x="130" y="130"/>
                  </a:lnTo>
                  <a:lnTo>
                    <a:pt x="124" y="136"/>
                  </a:lnTo>
                  <a:lnTo>
                    <a:pt x="119" y="139"/>
                  </a:lnTo>
                  <a:lnTo>
                    <a:pt x="113" y="144"/>
                  </a:lnTo>
                  <a:lnTo>
                    <a:pt x="106" y="147"/>
                  </a:lnTo>
                  <a:lnTo>
                    <a:pt x="99" y="150"/>
                  </a:lnTo>
                  <a:lnTo>
                    <a:pt x="92" y="152"/>
                  </a:lnTo>
                  <a:lnTo>
                    <a:pt x="84" y="153"/>
                  </a:lnTo>
                  <a:lnTo>
                    <a:pt x="76" y="153"/>
                  </a:lnTo>
                  <a:lnTo>
                    <a:pt x="76" y="153"/>
                  </a:lnTo>
                  <a:lnTo>
                    <a:pt x="69" y="153"/>
                  </a:lnTo>
                  <a:lnTo>
                    <a:pt x="61" y="152"/>
                  </a:lnTo>
                  <a:lnTo>
                    <a:pt x="53" y="150"/>
                  </a:lnTo>
                  <a:lnTo>
                    <a:pt x="47" y="147"/>
                  </a:lnTo>
                  <a:lnTo>
                    <a:pt x="40" y="144"/>
                  </a:lnTo>
                  <a:lnTo>
                    <a:pt x="34" y="139"/>
                  </a:lnTo>
                  <a:lnTo>
                    <a:pt x="29" y="136"/>
                  </a:lnTo>
                  <a:lnTo>
                    <a:pt x="23" y="130"/>
                  </a:lnTo>
                  <a:lnTo>
                    <a:pt x="17" y="125"/>
                  </a:lnTo>
                  <a:lnTo>
                    <a:pt x="14" y="119"/>
                  </a:lnTo>
                  <a:lnTo>
                    <a:pt x="9" y="113"/>
                  </a:lnTo>
                  <a:lnTo>
                    <a:pt x="6" y="107"/>
                  </a:lnTo>
                  <a:lnTo>
                    <a:pt x="4" y="100"/>
                  </a:lnTo>
                  <a:lnTo>
                    <a:pt x="1" y="92"/>
                  </a:lnTo>
                  <a:lnTo>
                    <a:pt x="0" y="85"/>
                  </a:lnTo>
                  <a:lnTo>
                    <a:pt x="0" y="77"/>
                  </a:lnTo>
                  <a:lnTo>
                    <a:pt x="0" y="77"/>
                  </a:lnTo>
                  <a:lnTo>
                    <a:pt x="0" y="69"/>
                  </a:lnTo>
                  <a:lnTo>
                    <a:pt x="1" y="61"/>
                  </a:lnTo>
                  <a:lnTo>
                    <a:pt x="4" y="55"/>
                  </a:lnTo>
                  <a:lnTo>
                    <a:pt x="6" y="47"/>
                  </a:lnTo>
                  <a:lnTo>
                    <a:pt x="9" y="41"/>
                  </a:lnTo>
                  <a:lnTo>
                    <a:pt x="14" y="34"/>
                  </a:lnTo>
                  <a:lnTo>
                    <a:pt x="17" y="29"/>
                  </a:lnTo>
                  <a:lnTo>
                    <a:pt x="23" y="23"/>
                  </a:lnTo>
                  <a:lnTo>
                    <a:pt x="29" y="19"/>
                  </a:lnTo>
                  <a:lnTo>
                    <a:pt x="34" y="14"/>
                  </a:lnTo>
                  <a:lnTo>
                    <a:pt x="40" y="9"/>
                  </a:lnTo>
                  <a:lnTo>
                    <a:pt x="47" y="7"/>
                  </a:lnTo>
                  <a:lnTo>
                    <a:pt x="53" y="4"/>
                  </a:lnTo>
                  <a:lnTo>
                    <a:pt x="61" y="3"/>
                  </a:lnTo>
                  <a:lnTo>
                    <a:pt x="69" y="2"/>
                  </a:lnTo>
                  <a:lnTo>
                    <a:pt x="76" y="0"/>
                  </a:lnTo>
                  <a:lnTo>
                    <a:pt x="76" y="0"/>
                  </a:lnTo>
                  <a:lnTo>
                    <a:pt x="84" y="2"/>
                  </a:lnTo>
                  <a:lnTo>
                    <a:pt x="92" y="3"/>
                  </a:lnTo>
                  <a:lnTo>
                    <a:pt x="99" y="4"/>
                  </a:lnTo>
                  <a:lnTo>
                    <a:pt x="106" y="7"/>
                  </a:lnTo>
                  <a:lnTo>
                    <a:pt x="113" y="9"/>
                  </a:lnTo>
                  <a:lnTo>
                    <a:pt x="119" y="14"/>
                  </a:lnTo>
                  <a:lnTo>
                    <a:pt x="124" y="19"/>
                  </a:lnTo>
                  <a:lnTo>
                    <a:pt x="130" y="23"/>
                  </a:lnTo>
                  <a:lnTo>
                    <a:pt x="135" y="29"/>
                  </a:lnTo>
                  <a:lnTo>
                    <a:pt x="139" y="34"/>
                  </a:lnTo>
                  <a:lnTo>
                    <a:pt x="144" y="41"/>
                  </a:lnTo>
                  <a:lnTo>
                    <a:pt x="146" y="47"/>
                  </a:lnTo>
                  <a:lnTo>
                    <a:pt x="149" y="55"/>
                  </a:lnTo>
                  <a:lnTo>
                    <a:pt x="150" y="61"/>
                  </a:lnTo>
                  <a:lnTo>
                    <a:pt x="152" y="69"/>
                  </a:lnTo>
                  <a:lnTo>
                    <a:pt x="153" y="77"/>
                  </a:lnTo>
                  <a:lnTo>
                    <a:pt x="153" y="7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3" name="Freeform 25">
              <a:extLst>
                <a:ext uri="{FF2B5EF4-FFF2-40B4-BE49-F238E27FC236}">
                  <a16:creationId xmlns:a16="http://schemas.microsoft.com/office/drawing/2014/main" id="{DE7283FA-31D7-4190-A780-31753E2C8405}"/>
                </a:ext>
              </a:extLst>
            </p:cNvPr>
            <p:cNvSpPr>
              <a:spLocks/>
            </p:cNvSpPr>
            <p:nvPr userDrawn="1"/>
          </p:nvSpPr>
          <p:spPr bwMode="auto">
            <a:xfrm>
              <a:off x="5224463" y="2054226"/>
              <a:ext cx="336550" cy="338138"/>
            </a:xfrm>
            <a:custGeom>
              <a:avLst/>
              <a:gdLst>
                <a:gd name="T0" fmla="*/ 212 w 212"/>
                <a:gd name="T1" fmla="*/ 106 h 213"/>
                <a:gd name="T2" fmla="*/ 211 w 212"/>
                <a:gd name="T3" fmla="*/ 128 h 213"/>
                <a:gd name="T4" fmla="*/ 204 w 212"/>
                <a:gd name="T5" fmla="*/ 148 h 213"/>
                <a:gd name="T6" fmla="*/ 194 w 212"/>
                <a:gd name="T7" fmla="*/ 166 h 213"/>
                <a:gd name="T8" fmla="*/ 182 w 212"/>
                <a:gd name="T9" fmla="*/ 181 h 213"/>
                <a:gd name="T10" fmla="*/ 166 w 212"/>
                <a:gd name="T11" fmla="*/ 194 h 213"/>
                <a:gd name="T12" fmla="*/ 148 w 212"/>
                <a:gd name="T13" fmla="*/ 205 h 213"/>
                <a:gd name="T14" fmla="*/ 127 w 212"/>
                <a:gd name="T15" fmla="*/ 210 h 213"/>
                <a:gd name="T16" fmla="*/ 106 w 212"/>
                <a:gd name="T17" fmla="*/ 213 h 213"/>
                <a:gd name="T18" fmla="*/ 96 w 212"/>
                <a:gd name="T19" fmla="*/ 213 h 213"/>
                <a:gd name="T20" fmla="*/ 74 w 212"/>
                <a:gd name="T21" fmla="*/ 208 h 213"/>
                <a:gd name="T22" fmla="*/ 56 w 212"/>
                <a:gd name="T23" fmla="*/ 200 h 213"/>
                <a:gd name="T24" fmla="*/ 39 w 212"/>
                <a:gd name="T25" fmla="*/ 189 h 213"/>
                <a:gd name="T26" fmla="*/ 25 w 212"/>
                <a:gd name="T27" fmla="*/ 174 h 213"/>
                <a:gd name="T28" fmla="*/ 13 w 212"/>
                <a:gd name="T29" fmla="*/ 157 h 213"/>
                <a:gd name="T30" fmla="*/ 5 w 212"/>
                <a:gd name="T31" fmla="*/ 138 h 213"/>
                <a:gd name="T32" fmla="*/ 1 w 212"/>
                <a:gd name="T33" fmla="*/ 118 h 213"/>
                <a:gd name="T34" fmla="*/ 0 w 212"/>
                <a:gd name="T35" fmla="*/ 106 h 213"/>
                <a:gd name="T36" fmla="*/ 2 w 212"/>
                <a:gd name="T37" fmla="*/ 85 h 213"/>
                <a:gd name="T38" fmla="*/ 9 w 212"/>
                <a:gd name="T39" fmla="*/ 65 h 213"/>
                <a:gd name="T40" fmla="*/ 18 w 212"/>
                <a:gd name="T41" fmla="*/ 47 h 213"/>
                <a:gd name="T42" fmla="*/ 31 w 212"/>
                <a:gd name="T43" fmla="*/ 32 h 213"/>
                <a:gd name="T44" fmla="*/ 47 w 212"/>
                <a:gd name="T45" fmla="*/ 18 h 213"/>
                <a:gd name="T46" fmla="*/ 65 w 212"/>
                <a:gd name="T47" fmla="*/ 8 h 213"/>
                <a:gd name="T48" fmla="*/ 85 w 212"/>
                <a:gd name="T49" fmla="*/ 2 h 213"/>
                <a:gd name="T50" fmla="*/ 106 w 212"/>
                <a:gd name="T51" fmla="*/ 0 h 213"/>
                <a:gd name="T52" fmla="*/ 117 w 212"/>
                <a:gd name="T53" fmla="*/ 0 h 213"/>
                <a:gd name="T54" fmla="*/ 138 w 212"/>
                <a:gd name="T55" fmla="*/ 5 h 213"/>
                <a:gd name="T56" fmla="*/ 157 w 212"/>
                <a:gd name="T57" fmla="*/ 13 h 213"/>
                <a:gd name="T58" fmla="*/ 174 w 212"/>
                <a:gd name="T59" fmla="*/ 24 h 213"/>
                <a:gd name="T60" fmla="*/ 188 w 212"/>
                <a:gd name="T61" fmla="*/ 39 h 213"/>
                <a:gd name="T62" fmla="*/ 200 w 212"/>
                <a:gd name="T63" fmla="*/ 56 h 213"/>
                <a:gd name="T64" fmla="*/ 208 w 212"/>
                <a:gd name="T65" fmla="*/ 75 h 213"/>
                <a:gd name="T66" fmla="*/ 212 w 212"/>
                <a:gd name="T67" fmla="*/ 95 h 213"/>
                <a:gd name="T68" fmla="*/ 212 w 212"/>
                <a:gd name="T69" fmla="*/ 10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3">
                  <a:moveTo>
                    <a:pt x="212" y="106"/>
                  </a:moveTo>
                  <a:lnTo>
                    <a:pt x="212" y="106"/>
                  </a:lnTo>
                  <a:lnTo>
                    <a:pt x="212" y="118"/>
                  </a:lnTo>
                  <a:lnTo>
                    <a:pt x="211" y="128"/>
                  </a:lnTo>
                  <a:lnTo>
                    <a:pt x="208" y="138"/>
                  </a:lnTo>
                  <a:lnTo>
                    <a:pt x="204" y="148"/>
                  </a:lnTo>
                  <a:lnTo>
                    <a:pt x="200" y="157"/>
                  </a:lnTo>
                  <a:lnTo>
                    <a:pt x="194" y="166"/>
                  </a:lnTo>
                  <a:lnTo>
                    <a:pt x="188" y="174"/>
                  </a:lnTo>
                  <a:lnTo>
                    <a:pt x="182" y="181"/>
                  </a:lnTo>
                  <a:lnTo>
                    <a:pt x="174" y="189"/>
                  </a:lnTo>
                  <a:lnTo>
                    <a:pt x="166" y="194"/>
                  </a:lnTo>
                  <a:lnTo>
                    <a:pt x="157" y="200"/>
                  </a:lnTo>
                  <a:lnTo>
                    <a:pt x="148" y="205"/>
                  </a:lnTo>
                  <a:lnTo>
                    <a:pt x="138" y="208"/>
                  </a:lnTo>
                  <a:lnTo>
                    <a:pt x="127" y="210"/>
                  </a:lnTo>
                  <a:lnTo>
                    <a:pt x="117" y="213"/>
                  </a:lnTo>
                  <a:lnTo>
                    <a:pt x="106" y="213"/>
                  </a:lnTo>
                  <a:lnTo>
                    <a:pt x="106" y="213"/>
                  </a:lnTo>
                  <a:lnTo>
                    <a:pt x="96" y="213"/>
                  </a:lnTo>
                  <a:lnTo>
                    <a:pt x="85" y="210"/>
                  </a:lnTo>
                  <a:lnTo>
                    <a:pt x="74" y="208"/>
                  </a:lnTo>
                  <a:lnTo>
                    <a:pt x="65" y="205"/>
                  </a:lnTo>
                  <a:lnTo>
                    <a:pt x="56" y="200"/>
                  </a:lnTo>
                  <a:lnTo>
                    <a:pt x="47" y="194"/>
                  </a:lnTo>
                  <a:lnTo>
                    <a:pt x="39" y="189"/>
                  </a:lnTo>
                  <a:lnTo>
                    <a:pt x="31" y="181"/>
                  </a:lnTo>
                  <a:lnTo>
                    <a:pt x="25" y="174"/>
                  </a:lnTo>
                  <a:lnTo>
                    <a:pt x="18" y="166"/>
                  </a:lnTo>
                  <a:lnTo>
                    <a:pt x="13" y="157"/>
                  </a:lnTo>
                  <a:lnTo>
                    <a:pt x="9" y="148"/>
                  </a:lnTo>
                  <a:lnTo>
                    <a:pt x="5" y="138"/>
                  </a:lnTo>
                  <a:lnTo>
                    <a:pt x="2" y="128"/>
                  </a:lnTo>
                  <a:lnTo>
                    <a:pt x="1" y="118"/>
                  </a:lnTo>
                  <a:lnTo>
                    <a:pt x="0" y="106"/>
                  </a:lnTo>
                  <a:lnTo>
                    <a:pt x="0" y="106"/>
                  </a:lnTo>
                  <a:lnTo>
                    <a:pt x="1" y="95"/>
                  </a:lnTo>
                  <a:lnTo>
                    <a:pt x="2" y="85"/>
                  </a:lnTo>
                  <a:lnTo>
                    <a:pt x="5" y="75"/>
                  </a:lnTo>
                  <a:lnTo>
                    <a:pt x="9" y="65"/>
                  </a:lnTo>
                  <a:lnTo>
                    <a:pt x="13" y="56"/>
                  </a:lnTo>
                  <a:lnTo>
                    <a:pt x="18" y="47"/>
                  </a:lnTo>
                  <a:lnTo>
                    <a:pt x="25" y="39"/>
                  </a:lnTo>
                  <a:lnTo>
                    <a:pt x="31" y="32"/>
                  </a:lnTo>
                  <a:lnTo>
                    <a:pt x="39" y="24"/>
                  </a:lnTo>
                  <a:lnTo>
                    <a:pt x="47" y="18"/>
                  </a:lnTo>
                  <a:lnTo>
                    <a:pt x="56" y="13"/>
                  </a:lnTo>
                  <a:lnTo>
                    <a:pt x="65" y="8"/>
                  </a:lnTo>
                  <a:lnTo>
                    <a:pt x="74" y="5"/>
                  </a:lnTo>
                  <a:lnTo>
                    <a:pt x="85" y="2"/>
                  </a:lnTo>
                  <a:lnTo>
                    <a:pt x="96" y="0"/>
                  </a:lnTo>
                  <a:lnTo>
                    <a:pt x="106" y="0"/>
                  </a:lnTo>
                  <a:lnTo>
                    <a:pt x="106" y="0"/>
                  </a:lnTo>
                  <a:lnTo>
                    <a:pt x="117" y="0"/>
                  </a:lnTo>
                  <a:lnTo>
                    <a:pt x="127" y="2"/>
                  </a:lnTo>
                  <a:lnTo>
                    <a:pt x="138" y="5"/>
                  </a:lnTo>
                  <a:lnTo>
                    <a:pt x="148" y="8"/>
                  </a:lnTo>
                  <a:lnTo>
                    <a:pt x="157" y="13"/>
                  </a:lnTo>
                  <a:lnTo>
                    <a:pt x="166" y="18"/>
                  </a:lnTo>
                  <a:lnTo>
                    <a:pt x="174" y="24"/>
                  </a:lnTo>
                  <a:lnTo>
                    <a:pt x="182" y="32"/>
                  </a:lnTo>
                  <a:lnTo>
                    <a:pt x="188" y="39"/>
                  </a:lnTo>
                  <a:lnTo>
                    <a:pt x="194" y="47"/>
                  </a:lnTo>
                  <a:lnTo>
                    <a:pt x="200" y="56"/>
                  </a:lnTo>
                  <a:lnTo>
                    <a:pt x="204" y="65"/>
                  </a:lnTo>
                  <a:lnTo>
                    <a:pt x="208" y="75"/>
                  </a:lnTo>
                  <a:lnTo>
                    <a:pt x="211" y="85"/>
                  </a:lnTo>
                  <a:lnTo>
                    <a:pt x="212" y="95"/>
                  </a:lnTo>
                  <a:lnTo>
                    <a:pt x="212" y="106"/>
                  </a:lnTo>
                  <a:lnTo>
                    <a:pt x="212" y="10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4" name="Freeform 33">
              <a:extLst>
                <a:ext uri="{FF2B5EF4-FFF2-40B4-BE49-F238E27FC236}">
                  <a16:creationId xmlns:a16="http://schemas.microsoft.com/office/drawing/2014/main" id="{4D4A5750-932F-4791-AF2F-29A88F154DC5}"/>
                </a:ext>
              </a:extLst>
            </p:cNvPr>
            <p:cNvSpPr>
              <a:spLocks/>
            </p:cNvSpPr>
            <p:nvPr userDrawn="1"/>
          </p:nvSpPr>
          <p:spPr bwMode="auto">
            <a:xfrm>
              <a:off x="5375275" y="2144713"/>
              <a:ext cx="31750" cy="150813"/>
            </a:xfrm>
            <a:custGeom>
              <a:avLst/>
              <a:gdLst>
                <a:gd name="T0" fmla="*/ 20 w 20"/>
                <a:gd name="T1" fmla="*/ 84 h 95"/>
                <a:gd name="T2" fmla="*/ 20 w 20"/>
                <a:gd name="T3" fmla="*/ 84 h 95"/>
                <a:gd name="T4" fmla="*/ 20 w 20"/>
                <a:gd name="T5" fmla="*/ 89 h 95"/>
                <a:gd name="T6" fmla="*/ 18 w 20"/>
                <a:gd name="T7" fmla="*/ 91 h 95"/>
                <a:gd name="T8" fmla="*/ 14 w 20"/>
                <a:gd name="T9" fmla="*/ 93 h 95"/>
                <a:gd name="T10" fmla="*/ 10 w 20"/>
                <a:gd name="T11" fmla="*/ 95 h 95"/>
                <a:gd name="T12" fmla="*/ 10 w 20"/>
                <a:gd name="T13" fmla="*/ 95 h 95"/>
                <a:gd name="T14" fmla="*/ 10 w 20"/>
                <a:gd name="T15" fmla="*/ 95 h 95"/>
                <a:gd name="T16" fmla="*/ 6 w 20"/>
                <a:gd name="T17" fmla="*/ 93 h 95"/>
                <a:gd name="T18" fmla="*/ 3 w 20"/>
                <a:gd name="T19" fmla="*/ 91 h 95"/>
                <a:gd name="T20" fmla="*/ 1 w 20"/>
                <a:gd name="T21" fmla="*/ 89 h 95"/>
                <a:gd name="T22" fmla="*/ 0 w 20"/>
                <a:gd name="T23" fmla="*/ 84 h 95"/>
                <a:gd name="T24" fmla="*/ 0 w 20"/>
                <a:gd name="T25" fmla="*/ 10 h 95"/>
                <a:gd name="T26" fmla="*/ 0 w 20"/>
                <a:gd name="T27" fmla="*/ 10 h 95"/>
                <a:gd name="T28" fmla="*/ 1 w 20"/>
                <a:gd name="T29" fmla="*/ 5 h 95"/>
                <a:gd name="T30" fmla="*/ 3 w 20"/>
                <a:gd name="T31" fmla="*/ 3 h 95"/>
                <a:gd name="T32" fmla="*/ 6 w 20"/>
                <a:gd name="T33" fmla="*/ 1 h 95"/>
                <a:gd name="T34" fmla="*/ 10 w 20"/>
                <a:gd name="T35" fmla="*/ 0 h 95"/>
                <a:gd name="T36" fmla="*/ 10 w 20"/>
                <a:gd name="T37" fmla="*/ 0 h 95"/>
                <a:gd name="T38" fmla="*/ 10 w 20"/>
                <a:gd name="T39" fmla="*/ 0 h 95"/>
                <a:gd name="T40" fmla="*/ 14 w 20"/>
                <a:gd name="T41" fmla="*/ 1 h 95"/>
                <a:gd name="T42" fmla="*/ 18 w 20"/>
                <a:gd name="T43" fmla="*/ 3 h 95"/>
                <a:gd name="T44" fmla="*/ 20 w 20"/>
                <a:gd name="T45" fmla="*/ 5 h 95"/>
                <a:gd name="T46" fmla="*/ 20 w 20"/>
                <a:gd name="T47" fmla="*/ 10 h 95"/>
                <a:gd name="T48" fmla="*/ 20 w 20"/>
                <a:gd name="T49" fmla="*/ 8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95">
                  <a:moveTo>
                    <a:pt x="20" y="84"/>
                  </a:moveTo>
                  <a:lnTo>
                    <a:pt x="20" y="84"/>
                  </a:lnTo>
                  <a:lnTo>
                    <a:pt x="20" y="89"/>
                  </a:lnTo>
                  <a:lnTo>
                    <a:pt x="18" y="91"/>
                  </a:lnTo>
                  <a:lnTo>
                    <a:pt x="14" y="93"/>
                  </a:lnTo>
                  <a:lnTo>
                    <a:pt x="10" y="95"/>
                  </a:lnTo>
                  <a:lnTo>
                    <a:pt x="10" y="95"/>
                  </a:lnTo>
                  <a:lnTo>
                    <a:pt x="10" y="95"/>
                  </a:lnTo>
                  <a:lnTo>
                    <a:pt x="6" y="93"/>
                  </a:lnTo>
                  <a:lnTo>
                    <a:pt x="3" y="91"/>
                  </a:lnTo>
                  <a:lnTo>
                    <a:pt x="1" y="89"/>
                  </a:lnTo>
                  <a:lnTo>
                    <a:pt x="0" y="84"/>
                  </a:lnTo>
                  <a:lnTo>
                    <a:pt x="0" y="10"/>
                  </a:lnTo>
                  <a:lnTo>
                    <a:pt x="0" y="10"/>
                  </a:lnTo>
                  <a:lnTo>
                    <a:pt x="1" y="5"/>
                  </a:lnTo>
                  <a:lnTo>
                    <a:pt x="3" y="3"/>
                  </a:lnTo>
                  <a:lnTo>
                    <a:pt x="6" y="1"/>
                  </a:lnTo>
                  <a:lnTo>
                    <a:pt x="10" y="0"/>
                  </a:lnTo>
                  <a:lnTo>
                    <a:pt x="10" y="0"/>
                  </a:lnTo>
                  <a:lnTo>
                    <a:pt x="10" y="0"/>
                  </a:lnTo>
                  <a:lnTo>
                    <a:pt x="14" y="1"/>
                  </a:lnTo>
                  <a:lnTo>
                    <a:pt x="18" y="3"/>
                  </a:lnTo>
                  <a:lnTo>
                    <a:pt x="20" y="5"/>
                  </a:lnTo>
                  <a:lnTo>
                    <a:pt x="20" y="10"/>
                  </a:lnTo>
                  <a:lnTo>
                    <a:pt x="20" y="84"/>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65" name="Freeform 34">
            <a:extLst>
              <a:ext uri="{FF2B5EF4-FFF2-40B4-BE49-F238E27FC236}">
                <a16:creationId xmlns:a16="http://schemas.microsoft.com/office/drawing/2014/main" id="{C016E528-94E6-4869-BAF4-BC12612FA36C}"/>
              </a:ext>
            </a:extLst>
          </p:cNvPr>
          <p:cNvSpPr>
            <a:spLocks/>
          </p:cNvSpPr>
          <p:nvPr userDrawn="1"/>
        </p:nvSpPr>
        <p:spPr bwMode="auto">
          <a:xfrm>
            <a:off x="6501009" y="2273301"/>
            <a:ext cx="74612" cy="74613"/>
          </a:xfrm>
          <a:custGeom>
            <a:avLst/>
            <a:gdLst>
              <a:gd name="T0" fmla="*/ 47 w 47"/>
              <a:gd name="T1" fmla="*/ 35 h 47"/>
              <a:gd name="T2" fmla="*/ 47 w 47"/>
              <a:gd name="T3" fmla="*/ 35 h 47"/>
              <a:gd name="T4" fmla="*/ 47 w 47"/>
              <a:gd name="T5" fmla="*/ 40 h 47"/>
              <a:gd name="T6" fmla="*/ 44 w 47"/>
              <a:gd name="T7" fmla="*/ 44 h 47"/>
              <a:gd name="T8" fmla="*/ 40 w 47"/>
              <a:gd name="T9" fmla="*/ 46 h 47"/>
              <a:gd name="T10" fmla="*/ 35 w 47"/>
              <a:gd name="T11" fmla="*/ 47 h 47"/>
              <a:gd name="T12" fmla="*/ 13 w 47"/>
              <a:gd name="T13" fmla="*/ 47 h 47"/>
              <a:gd name="T14" fmla="*/ 13 w 47"/>
              <a:gd name="T15" fmla="*/ 47 h 47"/>
              <a:gd name="T16" fmla="*/ 8 w 47"/>
              <a:gd name="T17" fmla="*/ 46 h 47"/>
              <a:gd name="T18" fmla="*/ 4 w 47"/>
              <a:gd name="T19" fmla="*/ 44 h 47"/>
              <a:gd name="T20" fmla="*/ 1 w 47"/>
              <a:gd name="T21" fmla="*/ 40 h 47"/>
              <a:gd name="T22" fmla="*/ 0 w 47"/>
              <a:gd name="T23" fmla="*/ 35 h 47"/>
              <a:gd name="T24" fmla="*/ 0 w 47"/>
              <a:gd name="T25" fmla="*/ 12 h 47"/>
              <a:gd name="T26" fmla="*/ 0 w 47"/>
              <a:gd name="T27" fmla="*/ 12 h 47"/>
              <a:gd name="T28" fmla="*/ 1 w 47"/>
              <a:gd name="T29" fmla="*/ 8 h 47"/>
              <a:gd name="T30" fmla="*/ 4 w 47"/>
              <a:gd name="T31" fmla="*/ 3 h 47"/>
              <a:gd name="T32" fmla="*/ 8 w 47"/>
              <a:gd name="T33" fmla="*/ 1 h 47"/>
              <a:gd name="T34" fmla="*/ 13 w 47"/>
              <a:gd name="T35" fmla="*/ 0 h 47"/>
              <a:gd name="T36" fmla="*/ 35 w 47"/>
              <a:gd name="T37" fmla="*/ 0 h 47"/>
              <a:gd name="T38" fmla="*/ 35 w 47"/>
              <a:gd name="T39" fmla="*/ 0 h 47"/>
              <a:gd name="T40" fmla="*/ 40 w 47"/>
              <a:gd name="T41" fmla="*/ 1 h 47"/>
              <a:gd name="T42" fmla="*/ 44 w 47"/>
              <a:gd name="T43" fmla="*/ 3 h 47"/>
              <a:gd name="T44" fmla="*/ 47 w 47"/>
              <a:gd name="T45" fmla="*/ 8 h 47"/>
              <a:gd name="T46" fmla="*/ 47 w 47"/>
              <a:gd name="T47" fmla="*/ 12 h 47"/>
              <a:gd name="T48" fmla="*/ 47 w 47"/>
              <a:gd name="T4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7">
                <a:moveTo>
                  <a:pt x="47" y="35"/>
                </a:moveTo>
                <a:lnTo>
                  <a:pt x="47" y="35"/>
                </a:lnTo>
                <a:lnTo>
                  <a:pt x="47" y="40"/>
                </a:lnTo>
                <a:lnTo>
                  <a:pt x="44" y="44"/>
                </a:lnTo>
                <a:lnTo>
                  <a:pt x="40" y="46"/>
                </a:lnTo>
                <a:lnTo>
                  <a:pt x="35" y="47"/>
                </a:lnTo>
                <a:lnTo>
                  <a:pt x="13" y="47"/>
                </a:lnTo>
                <a:lnTo>
                  <a:pt x="13" y="47"/>
                </a:lnTo>
                <a:lnTo>
                  <a:pt x="8" y="46"/>
                </a:lnTo>
                <a:lnTo>
                  <a:pt x="4" y="44"/>
                </a:lnTo>
                <a:lnTo>
                  <a:pt x="1" y="40"/>
                </a:lnTo>
                <a:lnTo>
                  <a:pt x="0" y="35"/>
                </a:lnTo>
                <a:lnTo>
                  <a:pt x="0" y="12"/>
                </a:lnTo>
                <a:lnTo>
                  <a:pt x="0" y="12"/>
                </a:lnTo>
                <a:lnTo>
                  <a:pt x="1" y="8"/>
                </a:lnTo>
                <a:lnTo>
                  <a:pt x="4" y="3"/>
                </a:lnTo>
                <a:lnTo>
                  <a:pt x="8" y="1"/>
                </a:lnTo>
                <a:lnTo>
                  <a:pt x="13" y="0"/>
                </a:lnTo>
                <a:lnTo>
                  <a:pt x="35" y="0"/>
                </a:lnTo>
                <a:lnTo>
                  <a:pt x="35" y="0"/>
                </a:lnTo>
                <a:lnTo>
                  <a:pt x="40" y="1"/>
                </a:lnTo>
                <a:lnTo>
                  <a:pt x="44" y="3"/>
                </a:lnTo>
                <a:lnTo>
                  <a:pt x="47" y="8"/>
                </a:lnTo>
                <a:lnTo>
                  <a:pt x="47" y="12"/>
                </a:lnTo>
                <a:lnTo>
                  <a:pt x="47"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6" name="Line 35">
            <a:extLst>
              <a:ext uri="{FF2B5EF4-FFF2-40B4-BE49-F238E27FC236}">
                <a16:creationId xmlns:a16="http://schemas.microsoft.com/office/drawing/2014/main" id="{65D692E7-D4E8-40CE-9584-6ADB6AF60C12}"/>
              </a:ext>
            </a:extLst>
          </p:cNvPr>
          <p:cNvSpPr>
            <a:spLocks noChangeShapeType="1"/>
          </p:cNvSpPr>
          <p:nvPr userDrawn="1"/>
        </p:nvSpPr>
        <p:spPr bwMode="auto">
          <a:xfrm>
            <a:off x="6610547" y="2287588"/>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7" name="Line 36">
            <a:extLst>
              <a:ext uri="{FF2B5EF4-FFF2-40B4-BE49-F238E27FC236}">
                <a16:creationId xmlns:a16="http://schemas.microsoft.com/office/drawing/2014/main" id="{B9B82705-B418-4A9E-976B-349CC2C99CDC}"/>
              </a:ext>
            </a:extLst>
          </p:cNvPr>
          <p:cNvSpPr>
            <a:spLocks noChangeShapeType="1"/>
          </p:cNvSpPr>
          <p:nvPr userDrawn="1"/>
        </p:nvSpPr>
        <p:spPr bwMode="auto">
          <a:xfrm>
            <a:off x="6610547" y="2311401"/>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8" name="Line 37">
            <a:extLst>
              <a:ext uri="{FF2B5EF4-FFF2-40B4-BE49-F238E27FC236}">
                <a16:creationId xmlns:a16="http://schemas.microsoft.com/office/drawing/2014/main" id="{4F987206-2E63-480C-ADD6-81D758A18116}"/>
              </a:ext>
            </a:extLst>
          </p:cNvPr>
          <p:cNvSpPr>
            <a:spLocks noChangeShapeType="1"/>
          </p:cNvSpPr>
          <p:nvPr userDrawn="1"/>
        </p:nvSpPr>
        <p:spPr bwMode="auto">
          <a:xfrm>
            <a:off x="6610547" y="2333626"/>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9" name="Freeform 38">
            <a:extLst>
              <a:ext uri="{FF2B5EF4-FFF2-40B4-BE49-F238E27FC236}">
                <a16:creationId xmlns:a16="http://schemas.microsoft.com/office/drawing/2014/main" id="{9A48EE6A-92C8-4BBB-8DC9-0B61208BB51C}"/>
              </a:ext>
            </a:extLst>
          </p:cNvPr>
          <p:cNvSpPr>
            <a:spLocks/>
          </p:cNvSpPr>
          <p:nvPr userDrawn="1"/>
        </p:nvSpPr>
        <p:spPr bwMode="auto">
          <a:xfrm>
            <a:off x="6467672" y="2165351"/>
            <a:ext cx="39687" cy="68263"/>
          </a:xfrm>
          <a:custGeom>
            <a:avLst/>
            <a:gdLst>
              <a:gd name="T0" fmla="*/ 25 w 25"/>
              <a:gd name="T1" fmla="*/ 43 h 43"/>
              <a:gd name="T2" fmla="*/ 25 w 25"/>
              <a:gd name="T3" fmla="*/ 0 h 43"/>
              <a:gd name="T4" fmla="*/ 0 w 25"/>
              <a:gd name="T5" fmla="*/ 0 h 43"/>
            </a:gdLst>
            <a:ahLst/>
            <a:cxnLst>
              <a:cxn ang="0">
                <a:pos x="T0" y="T1"/>
              </a:cxn>
              <a:cxn ang="0">
                <a:pos x="T2" y="T3"/>
              </a:cxn>
              <a:cxn ang="0">
                <a:pos x="T4" y="T5"/>
              </a:cxn>
            </a:cxnLst>
            <a:rect l="0" t="0" r="r" b="b"/>
            <a:pathLst>
              <a:path w="25" h="43">
                <a:moveTo>
                  <a:pt x="25" y="43"/>
                </a:moveTo>
                <a:lnTo>
                  <a:pt x="25"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0" name="Freeform 39">
            <a:extLst>
              <a:ext uri="{FF2B5EF4-FFF2-40B4-BE49-F238E27FC236}">
                <a16:creationId xmlns:a16="http://schemas.microsoft.com/office/drawing/2014/main" id="{8BAC142F-E310-4E06-B2C9-4B8912DCBDCD}"/>
              </a:ext>
            </a:extLst>
          </p:cNvPr>
          <p:cNvSpPr>
            <a:spLocks/>
          </p:cNvSpPr>
          <p:nvPr userDrawn="1"/>
        </p:nvSpPr>
        <p:spPr bwMode="auto">
          <a:xfrm>
            <a:off x="6470847" y="2146301"/>
            <a:ext cx="61912" cy="85725"/>
          </a:xfrm>
          <a:custGeom>
            <a:avLst/>
            <a:gdLst>
              <a:gd name="T0" fmla="*/ 39 w 39"/>
              <a:gd name="T1" fmla="*/ 54 h 54"/>
              <a:gd name="T2" fmla="*/ 39 w 39"/>
              <a:gd name="T3" fmla="*/ 0 h 54"/>
              <a:gd name="T4" fmla="*/ 0 w 39"/>
              <a:gd name="T5" fmla="*/ 0 h 54"/>
            </a:gdLst>
            <a:ahLst/>
            <a:cxnLst>
              <a:cxn ang="0">
                <a:pos x="T0" y="T1"/>
              </a:cxn>
              <a:cxn ang="0">
                <a:pos x="T2" y="T3"/>
              </a:cxn>
              <a:cxn ang="0">
                <a:pos x="T4" y="T5"/>
              </a:cxn>
            </a:cxnLst>
            <a:rect l="0" t="0" r="r" b="b"/>
            <a:pathLst>
              <a:path w="39" h="54">
                <a:moveTo>
                  <a:pt x="39" y="54"/>
                </a:moveTo>
                <a:lnTo>
                  <a:pt x="39"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1" name="Freeform 40">
            <a:extLst>
              <a:ext uri="{FF2B5EF4-FFF2-40B4-BE49-F238E27FC236}">
                <a16:creationId xmlns:a16="http://schemas.microsoft.com/office/drawing/2014/main" id="{AE03E9AC-001B-4215-B91F-E362404C1173}"/>
              </a:ext>
            </a:extLst>
          </p:cNvPr>
          <p:cNvSpPr>
            <a:spLocks/>
          </p:cNvSpPr>
          <p:nvPr userDrawn="1"/>
        </p:nvSpPr>
        <p:spPr bwMode="auto">
          <a:xfrm>
            <a:off x="6527997" y="2381251"/>
            <a:ext cx="120650" cy="26988"/>
          </a:xfrm>
          <a:custGeom>
            <a:avLst/>
            <a:gdLst>
              <a:gd name="T0" fmla="*/ 0 w 76"/>
              <a:gd name="T1" fmla="*/ 0 h 17"/>
              <a:gd name="T2" fmla="*/ 0 w 76"/>
              <a:gd name="T3" fmla="*/ 17 h 17"/>
              <a:gd name="T4" fmla="*/ 76 w 76"/>
              <a:gd name="T5" fmla="*/ 17 h 17"/>
            </a:gdLst>
            <a:ahLst/>
            <a:cxnLst>
              <a:cxn ang="0">
                <a:pos x="T0" y="T1"/>
              </a:cxn>
              <a:cxn ang="0">
                <a:pos x="T2" y="T3"/>
              </a:cxn>
              <a:cxn ang="0">
                <a:pos x="T4" y="T5"/>
              </a:cxn>
            </a:cxnLst>
            <a:rect l="0" t="0" r="r" b="b"/>
            <a:pathLst>
              <a:path w="76" h="17">
                <a:moveTo>
                  <a:pt x="0" y="0"/>
                </a:moveTo>
                <a:lnTo>
                  <a:pt x="0" y="17"/>
                </a:lnTo>
                <a:lnTo>
                  <a:pt x="76"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2" name="Freeform 41">
            <a:extLst>
              <a:ext uri="{FF2B5EF4-FFF2-40B4-BE49-F238E27FC236}">
                <a16:creationId xmlns:a16="http://schemas.microsoft.com/office/drawing/2014/main" id="{F0E0C71B-6D08-4184-932F-CF99EDFCB9FE}"/>
              </a:ext>
            </a:extLst>
          </p:cNvPr>
          <p:cNvSpPr>
            <a:spLocks/>
          </p:cNvSpPr>
          <p:nvPr userDrawn="1"/>
        </p:nvSpPr>
        <p:spPr bwMode="auto">
          <a:xfrm>
            <a:off x="6059684" y="1931988"/>
            <a:ext cx="36512" cy="36513"/>
          </a:xfrm>
          <a:custGeom>
            <a:avLst/>
            <a:gdLst>
              <a:gd name="T0" fmla="*/ 23 w 23"/>
              <a:gd name="T1" fmla="*/ 12 h 23"/>
              <a:gd name="T2" fmla="*/ 23 w 23"/>
              <a:gd name="T3" fmla="*/ 12 h 23"/>
              <a:gd name="T4" fmla="*/ 23 w 23"/>
              <a:gd name="T5" fmla="*/ 16 h 23"/>
              <a:gd name="T6" fmla="*/ 20 w 23"/>
              <a:gd name="T7" fmla="*/ 20 h 23"/>
              <a:gd name="T8" fmla="*/ 16 w 23"/>
              <a:gd name="T9" fmla="*/ 22 h 23"/>
              <a:gd name="T10" fmla="*/ 11 w 23"/>
              <a:gd name="T11" fmla="*/ 23 h 23"/>
              <a:gd name="T12" fmla="*/ 11 w 23"/>
              <a:gd name="T13" fmla="*/ 23 h 23"/>
              <a:gd name="T14" fmla="*/ 8 w 23"/>
              <a:gd name="T15" fmla="*/ 22 h 23"/>
              <a:gd name="T16" fmla="*/ 3 w 23"/>
              <a:gd name="T17" fmla="*/ 20 h 23"/>
              <a:gd name="T18" fmla="*/ 1 w 23"/>
              <a:gd name="T19" fmla="*/ 16 h 23"/>
              <a:gd name="T20" fmla="*/ 0 w 23"/>
              <a:gd name="T21" fmla="*/ 12 h 23"/>
              <a:gd name="T22" fmla="*/ 0 w 23"/>
              <a:gd name="T23" fmla="*/ 12 h 23"/>
              <a:gd name="T24" fmla="*/ 1 w 23"/>
              <a:gd name="T25" fmla="*/ 7 h 23"/>
              <a:gd name="T26" fmla="*/ 3 w 23"/>
              <a:gd name="T27" fmla="*/ 4 h 23"/>
              <a:gd name="T28" fmla="*/ 8 w 23"/>
              <a:gd name="T29" fmla="*/ 2 h 23"/>
              <a:gd name="T30" fmla="*/ 11 w 23"/>
              <a:gd name="T31" fmla="*/ 0 h 23"/>
              <a:gd name="T32" fmla="*/ 11 w 23"/>
              <a:gd name="T33" fmla="*/ 0 h 23"/>
              <a:gd name="T34" fmla="*/ 16 w 23"/>
              <a:gd name="T35" fmla="*/ 2 h 23"/>
              <a:gd name="T36" fmla="*/ 20 w 23"/>
              <a:gd name="T37" fmla="*/ 4 h 23"/>
              <a:gd name="T38" fmla="*/ 23 w 23"/>
              <a:gd name="T39" fmla="*/ 7 h 23"/>
              <a:gd name="T40" fmla="*/ 23 w 23"/>
              <a:gd name="T41" fmla="*/ 12 h 23"/>
              <a:gd name="T42" fmla="*/ 23 w 23"/>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23" y="12"/>
                </a:moveTo>
                <a:lnTo>
                  <a:pt x="23" y="12"/>
                </a:lnTo>
                <a:lnTo>
                  <a:pt x="23" y="16"/>
                </a:lnTo>
                <a:lnTo>
                  <a:pt x="20" y="20"/>
                </a:lnTo>
                <a:lnTo>
                  <a:pt x="16" y="22"/>
                </a:lnTo>
                <a:lnTo>
                  <a:pt x="11" y="23"/>
                </a:lnTo>
                <a:lnTo>
                  <a:pt x="11" y="23"/>
                </a:lnTo>
                <a:lnTo>
                  <a:pt x="8" y="22"/>
                </a:lnTo>
                <a:lnTo>
                  <a:pt x="3" y="20"/>
                </a:lnTo>
                <a:lnTo>
                  <a:pt x="1" y="16"/>
                </a:lnTo>
                <a:lnTo>
                  <a:pt x="0" y="12"/>
                </a:lnTo>
                <a:lnTo>
                  <a:pt x="0" y="12"/>
                </a:lnTo>
                <a:lnTo>
                  <a:pt x="1" y="7"/>
                </a:lnTo>
                <a:lnTo>
                  <a:pt x="3" y="4"/>
                </a:lnTo>
                <a:lnTo>
                  <a:pt x="8" y="2"/>
                </a:lnTo>
                <a:lnTo>
                  <a:pt x="11" y="0"/>
                </a:lnTo>
                <a:lnTo>
                  <a:pt x="11" y="0"/>
                </a:lnTo>
                <a:lnTo>
                  <a:pt x="16" y="2"/>
                </a:lnTo>
                <a:lnTo>
                  <a:pt x="20" y="4"/>
                </a:lnTo>
                <a:lnTo>
                  <a:pt x="23" y="7"/>
                </a:lnTo>
                <a:lnTo>
                  <a:pt x="23" y="12"/>
                </a:lnTo>
                <a:lnTo>
                  <a:pt x="23"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3" name="Freeform 42">
            <a:extLst>
              <a:ext uri="{FF2B5EF4-FFF2-40B4-BE49-F238E27FC236}">
                <a16:creationId xmlns:a16="http://schemas.microsoft.com/office/drawing/2014/main" id="{5A162F04-8A42-407D-889E-24981B63648B}"/>
              </a:ext>
            </a:extLst>
          </p:cNvPr>
          <p:cNvSpPr>
            <a:spLocks/>
          </p:cNvSpPr>
          <p:nvPr userDrawn="1"/>
        </p:nvSpPr>
        <p:spPr bwMode="auto">
          <a:xfrm>
            <a:off x="6113659" y="1930401"/>
            <a:ext cx="34925" cy="36513"/>
          </a:xfrm>
          <a:custGeom>
            <a:avLst/>
            <a:gdLst>
              <a:gd name="T0" fmla="*/ 22 w 22"/>
              <a:gd name="T1" fmla="*/ 12 h 23"/>
              <a:gd name="T2" fmla="*/ 22 w 22"/>
              <a:gd name="T3" fmla="*/ 12 h 23"/>
              <a:gd name="T4" fmla="*/ 22 w 22"/>
              <a:gd name="T5" fmla="*/ 16 h 23"/>
              <a:gd name="T6" fmla="*/ 20 w 22"/>
              <a:gd name="T7" fmla="*/ 19 h 23"/>
              <a:gd name="T8" fmla="*/ 16 w 22"/>
              <a:gd name="T9" fmla="*/ 23 h 23"/>
              <a:gd name="T10" fmla="*/ 11 w 22"/>
              <a:gd name="T11" fmla="*/ 23 h 23"/>
              <a:gd name="T12" fmla="*/ 11 w 22"/>
              <a:gd name="T13" fmla="*/ 23 h 23"/>
              <a:gd name="T14" fmla="*/ 8 w 22"/>
              <a:gd name="T15" fmla="*/ 23 h 23"/>
              <a:gd name="T16" fmla="*/ 3 w 22"/>
              <a:gd name="T17" fmla="*/ 19 h 23"/>
              <a:gd name="T18" fmla="*/ 1 w 22"/>
              <a:gd name="T19" fmla="*/ 16 h 23"/>
              <a:gd name="T20" fmla="*/ 0 w 22"/>
              <a:gd name="T21" fmla="*/ 12 h 23"/>
              <a:gd name="T22" fmla="*/ 0 w 22"/>
              <a:gd name="T23" fmla="*/ 12 h 23"/>
              <a:gd name="T24" fmla="*/ 1 w 22"/>
              <a:gd name="T25" fmla="*/ 7 h 23"/>
              <a:gd name="T26" fmla="*/ 3 w 22"/>
              <a:gd name="T27" fmla="*/ 4 h 23"/>
              <a:gd name="T28" fmla="*/ 8 w 22"/>
              <a:gd name="T29" fmla="*/ 1 h 23"/>
              <a:gd name="T30" fmla="*/ 11 w 22"/>
              <a:gd name="T31" fmla="*/ 0 h 23"/>
              <a:gd name="T32" fmla="*/ 11 w 22"/>
              <a:gd name="T33" fmla="*/ 0 h 23"/>
              <a:gd name="T34" fmla="*/ 16 w 22"/>
              <a:gd name="T35" fmla="*/ 1 h 23"/>
              <a:gd name="T36" fmla="*/ 20 w 22"/>
              <a:gd name="T37" fmla="*/ 4 h 23"/>
              <a:gd name="T38" fmla="*/ 22 w 22"/>
              <a:gd name="T39" fmla="*/ 7 h 23"/>
              <a:gd name="T40" fmla="*/ 22 w 22"/>
              <a:gd name="T41" fmla="*/ 12 h 23"/>
              <a:gd name="T42" fmla="*/ 22 w 22"/>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3">
                <a:moveTo>
                  <a:pt x="22" y="12"/>
                </a:moveTo>
                <a:lnTo>
                  <a:pt x="22" y="12"/>
                </a:lnTo>
                <a:lnTo>
                  <a:pt x="22" y="16"/>
                </a:lnTo>
                <a:lnTo>
                  <a:pt x="20" y="19"/>
                </a:lnTo>
                <a:lnTo>
                  <a:pt x="16" y="23"/>
                </a:lnTo>
                <a:lnTo>
                  <a:pt x="11" y="23"/>
                </a:lnTo>
                <a:lnTo>
                  <a:pt x="11" y="23"/>
                </a:lnTo>
                <a:lnTo>
                  <a:pt x="8" y="23"/>
                </a:lnTo>
                <a:lnTo>
                  <a:pt x="3" y="19"/>
                </a:lnTo>
                <a:lnTo>
                  <a:pt x="1" y="16"/>
                </a:lnTo>
                <a:lnTo>
                  <a:pt x="0" y="12"/>
                </a:lnTo>
                <a:lnTo>
                  <a:pt x="0" y="12"/>
                </a:lnTo>
                <a:lnTo>
                  <a:pt x="1" y="7"/>
                </a:lnTo>
                <a:lnTo>
                  <a:pt x="3" y="4"/>
                </a:lnTo>
                <a:lnTo>
                  <a:pt x="8" y="1"/>
                </a:lnTo>
                <a:lnTo>
                  <a:pt x="11" y="0"/>
                </a:lnTo>
                <a:lnTo>
                  <a:pt x="11" y="0"/>
                </a:lnTo>
                <a:lnTo>
                  <a:pt x="16" y="1"/>
                </a:lnTo>
                <a:lnTo>
                  <a:pt x="20" y="4"/>
                </a:lnTo>
                <a:lnTo>
                  <a:pt x="22" y="7"/>
                </a:lnTo>
                <a:lnTo>
                  <a:pt x="22" y="12"/>
                </a:lnTo>
                <a:lnTo>
                  <a:pt x="22"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4" name="Freeform 43">
            <a:extLst>
              <a:ext uri="{FF2B5EF4-FFF2-40B4-BE49-F238E27FC236}">
                <a16:creationId xmlns:a16="http://schemas.microsoft.com/office/drawing/2014/main" id="{7A62BA48-BB40-44DD-AECA-DF60A964E20E}"/>
              </a:ext>
            </a:extLst>
          </p:cNvPr>
          <p:cNvSpPr>
            <a:spLocks/>
          </p:cNvSpPr>
          <p:nvPr userDrawn="1"/>
        </p:nvSpPr>
        <p:spPr bwMode="auto">
          <a:xfrm>
            <a:off x="6167634" y="1930401"/>
            <a:ext cx="34925" cy="36513"/>
          </a:xfrm>
          <a:custGeom>
            <a:avLst/>
            <a:gdLst>
              <a:gd name="T0" fmla="*/ 22 w 22"/>
              <a:gd name="T1" fmla="*/ 12 h 23"/>
              <a:gd name="T2" fmla="*/ 22 w 22"/>
              <a:gd name="T3" fmla="*/ 12 h 23"/>
              <a:gd name="T4" fmla="*/ 22 w 22"/>
              <a:gd name="T5" fmla="*/ 16 h 23"/>
              <a:gd name="T6" fmla="*/ 20 w 22"/>
              <a:gd name="T7" fmla="*/ 19 h 23"/>
              <a:gd name="T8" fmla="*/ 16 w 22"/>
              <a:gd name="T9" fmla="*/ 22 h 23"/>
              <a:gd name="T10" fmla="*/ 11 w 22"/>
              <a:gd name="T11" fmla="*/ 23 h 23"/>
              <a:gd name="T12" fmla="*/ 11 w 22"/>
              <a:gd name="T13" fmla="*/ 23 h 23"/>
              <a:gd name="T14" fmla="*/ 8 w 22"/>
              <a:gd name="T15" fmla="*/ 22 h 23"/>
              <a:gd name="T16" fmla="*/ 3 w 22"/>
              <a:gd name="T17" fmla="*/ 19 h 23"/>
              <a:gd name="T18" fmla="*/ 1 w 22"/>
              <a:gd name="T19" fmla="*/ 16 h 23"/>
              <a:gd name="T20" fmla="*/ 0 w 22"/>
              <a:gd name="T21" fmla="*/ 12 h 23"/>
              <a:gd name="T22" fmla="*/ 0 w 22"/>
              <a:gd name="T23" fmla="*/ 12 h 23"/>
              <a:gd name="T24" fmla="*/ 1 w 22"/>
              <a:gd name="T25" fmla="*/ 7 h 23"/>
              <a:gd name="T26" fmla="*/ 3 w 22"/>
              <a:gd name="T27" fmla="*/ 4 h 23"/>
              <a:gd name="T28" fmla="*/ 8 w 22"/>
              <a:gd name="T29" fmla="*/ 0 h 23"/>
              <a:gd name="T30" fmla="*/ 11 w 22"/>
              <a:gd name="T31" fmla="*/ 0 h 23"/>
              <a:gd name="T32" fmla="*/ 11 w 22"/>
              <a:gd name="T33" fmla="*/ 0 h 23"/>
              <a:gd name="T34" fmla="*/ 16 w 22"/>
              <a:gd name="T35" fmla="*/ 0 h 23"/>
              <a:gd name="T36" fmla="*/ 20 w 22"/>
              <a:gd name="T37" fmla="*/ 4 h 23"/>
              <a:gd name="T38" fmla="*/ 22 w 22"/>
              <a:gd name="T39" fmla="*/ 7 h 23"/>
              <a:gd name="T40" fmla="*/ 22 w 22"/>
              <a:gd name="T41" fmla="*/ 12 h 23"/>
              <a:gd name="T42" fmla="*/ 22 w 22"/>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3">
                <a:moveTo>
                  <a:pt x="22" y="12"/>
                </a:moveTo>
                <a:lnTo>
                  <a:pt x="22" y="12"/>
                </a:lnTo>
                <a:lnTo>
                  <a:pt x="22" y="16"/>
                </a:lnTo>
                <a:lnTo>
                  <a:pt x="20" y="19"/>
                </a:lnTo>
                <a:lnTo>
                  <a:pt x="16" y="22"/>
                </a:lnTo>
                <a:lnTo>
                  <a:pt x="11" y="23"/>
                </a:lnTo>
                <a:lnTo>
                  <a:pt x="11" y="23"/>
                </a:lnTo>
                <a:lnTo>
                  <a:pt x="8" y="22"/>
                </a:lnTo>
                <a:lnTo>
                  <a:pt x="3" y="19"/>
                </a:lnTo>
                <a:lnTo>
                  <a:pt x="1" y="16"/>
                </a:lnTo>
                <a:lnTo>
                  <a:pt x="0" y="12"/>
                </a:lnTo>
                <a:lnTo>
                  <a:pt x="0" y="12"/>
                </a:lnTo>
                <a:lnTo>
                  <a:pt x="1" y="7"/>
                </a:lnTo>
                <a:lnTo>
                  <a:pt x="3" y="4"/>
                </a:lnTo>
                <a:lnTo>
                  <a:pt x="8" y="0"/>
                </a:lnTo>
                <a:lnTo>
                  <a:pt x="11" y="0"/>
                </a:lnTo>
                <a:lnTo>
                  <a:pt x="11" y="0"/>
                </a:lnTo>
                <a:lnTo>
                  <a:pt x="16" y="0"/>
                </a:lnTo>
                <a:lnTo>
                  <a:pt x="20" y="4"/>
                </a:lnTo>
                <a:lnTo>
                  <a:pt x="22" y="7"/>
                </a:lnTo>
                <a:lnTo>
                  <a:pt x="22" y="12"/>
                </a:lnTo>
                <a:lnTo>
                  <a:pt x="22"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85" name="Group 1084">
            <a:extLst>
              <a:ext uri="{FF2B5EF4-FFF2-40B4-BE49-F238E27FC236}">
                <a16:creationId xmlns:a16="http://schemas.microsoft.com/office/drawing/2014/main" id="{BBB856AC-4D6B-4268-A3B4-AE4C03C24867}"/>
              </a:ext>
            </a:extLst>
          </p:cNvPr>
          <p:cNvGrpSpPr/>
          <p:nvPr userDrawn="1"/>
        </p:nvGrpSpPr>
        <p:grpSpPr>
          <a:xfrm>
            <a:off x="5727897" y="2168526"/>
            <a:ext cx="50799" cy="338138"/>
            <a:chOff x="4964113" y="2168526"/>
            <a:chExt cx="50799" cy="338138"/>
          </a:xfrm>
        </p:grpSpPr>
        <p:sp>
          <p:nvSpPr>
            <p:cNvPr id="1086" name="Freeform 53">
              <a:extLst>
                <a:ext uri="{FF2B5EF4-FFF2-40B4-BE49-F238E27FC236}">
                  <a16:creationId xmlns:a16="http://schemas.microsoft.com/office/drawing/2014/main" id="{9663BD41-969E-4419-B3A4-8E4BB381F889}"/>
                </a:ext>
              </a:extLst>
            </p:cNvPr>
            <p:cNvSpPr>
              <a:spLocks/>
            </p:cNvSpPr>
            <p:nvPr userDrawn="1"/>
          </p:nvSpPr>
          <p:spPr bwMode="auto">
            <a:xfrm>
              <a:off x="4964113" y="2168526"/>
              <a:ext cx="36512" cy="295275"/>
            </a:xfrm>
            <a:custGeom>
              <a:avLst/>
              <a:gdLst>
                <a:gd name="T0" fmla="*/ 23 w 23"/>
                <a:gd name="T1" fmla="*/ 186 h 186"/>
                <a:gd name="T2" fmla="*/ 23 w 23"/>
                <a:gd name="T3" fmla="*/ 151 h 186"/>
                <a:gd name="T4" fmla="*/ 0 w 23"/>
                <a:gd name="T5" fmla="*/ 121 h 186"/>
                <a:gd name="T6" fmla="*/ 0 w 23"/>
                <a:gd name="T7" fmla="*/ 0 h 186"/>
              </a:gdLst>
              <a:ahLst/>
              <a:cxnLst>
                <a:cxn ang="0">
                  <a:pos x="T0" y="T1"/>
                </a:cxn>
                <a:cxn ang="0">
                  <a:pos x="T2" y="T3"/>
                </a:cxn>
                <a:cxn ang="0">
                  <a:pos x="T4" y="T5"/>
                </a:cxn>
                <a:cxn ang="0">
                  <a:pos x="T6" y="T7"/>
                </a:cxn>
              </a:cxnLst>
              <a:rect l="0" t="0" r="r" b="b"/>
              <a:pathLst>
                <a:path w="23" h="186">
                  <a:moveTo>
                    <a:pt x="23" y="186"/>
                  </a:moveTo>
                  <a:lnTo>
                    <a:pt x="23" y="151"/>
                  </a:lnTo>
                  <a:lnTo>
                    <a:pt x="0" y="121"/>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7" name="Freeform 57">
              <a:extLst>
                <a:ext uri="{FF2B5EF4-FFF2-40B4-BE49-F238E27FC236}">
                  <a16:creationId xmlns:a16="http://schemas.microsoft.com/office/drawing/2014/main" id="{FD9794E7-2CB2-4858-BCEA-B747EA5CC019}"/>
                </a:ext>
              </a:extLst>
            </p:cNvPr>
            <p:cNvSpPr>
              <a:spLocks/>
            </p:cNvSpPr>
            <p:nvPr userDrawn="1"/>
          </p:nvSpPr>
          <p:spPr bwMode="auto">
            <a:xfrm>
              <a:off x="4975225" y="2466976"/>
              <a:ext cx="39687" cy="39688"/>
            </a:xfrm>
            <a:custGeom>
              <a:avLst/>
              <a:gdLst>
                <a:gd name="T0" fmla="*/ 0 w 25"/>
                <a:gd name="T1" fmla="*/ 12 h 25"/>
                <a:gd name="T2" fmla="*/ 0 w 25"/>
                <a:gd name="T3" fmla="*/ 12 h 25"/>
                <a:gd name="T4" fmla="*/ 1 w 25"/>
                <a:gd name="T5" fmla="*/ 7 h 25"/>
                <a:gd name="T6" fmla="*/ 3 w 25"/>
                <a:gd name="T7" fmla="*/ 3 h 25"/>
                <a:gd name="T8" fmla="*/ 8 w 25"/>
                <a:gd name="T9" fmla="*/ 0 h 25"/>
                <a:gd name="T10" fmla="*/ 12 w 25"/>
                <a:gd name="T11" fmla="*/ 0 h 25"/>
                <a:gd name="T12" fmla="*/ 12 w 25"/>
                <a:gd name="T13" fmla="*/ 0 h 25"/>
                <a:gd name="T14" fmla="*/ 18 w 25"/>
                <a:gd name="T15" fmla="*/ 0 h 25"/>
                <a:gd name="T16" fmla="*/ 21 w 25"/>
                <a:gd name="T17" fmla="*/ 3 h 25"/>
                <a:gd name="T18" fmla="*/ 25 w 25"/>
                <a:gd name="T19" fmla="*/ 7 h 25"/>
                <a:gd name="T20" fmla="*/ 25 w 25"/>
                <a:gd name="T21" fmla="*/ 12 h 25"/>
                <a:gd name="T22" fmla="*/ 25 w 25"/>
                <a:gd name="T23" fmla="*/ 12 h 25"/>
                <a:gd name="T24" fmla="*/ 25 w 25"/>
                <a:gd name="T25" fmla="*/ 17 h 25"/>
                <a:gd name="T26" fmla="*/ 21 w 25"/>
                <a:gd name="T27" fmla="*/ 21 h 25"/>
                <a:gd name="T28" fmla="*/ 18 w 25"/>
                <a:gd name="T29" fmla="*/ 24 h 25"/>
                <a:gd name="T30" fmla="*/ 12 w 25"/>
                <a:gd name="T31" fmla="*/ 25 h 25"/>
                <a:gd name="T32" fmla="*/ 12 w 25"/>
                <a:gd name="T33" fmla="*/ 25 h 25"/>
                <a:gd name="T34" fmla="*/ 8 w 25"/>
                <a:gd name="T35" fmla="*/ 24 h 25"/>
                <a:gd name="T36" fmla="*/ 3 w 25"/>
                <a:gd name="T37" fmla="*/ 21 h 25"/>
                <a:gd name="T38" fmla="*/ 1 w 25"/>
                <a:gd name="T39" fmla="*/ 17 h 25"/>
                <a:gd name="T40" fmla="*/ 0 w 25"/>
                <a:gd name="T41" fmla="*/ 12 h 25"/>
                <a:gd name="T42" fmla="*/ 0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0" y="12"/>
                  </a:moveTo>
                  <a:lnTo>
                    <a:pt x="0" y="12"/>
                  </a:lnTo>
                  <a:lnTo>
                    <a:pt x="1" y="7"/>
                  </a:lnTo>
                  <a:lnTo>
                    <a:pt x="3" y="3"/>
                  </a:lnTo>
                  <a:lnTo>
                    <a:pt x="8" y="0"/>
                  </a:lnTo>
                  <a:lnTo>
                    <a:pt x="12" y="0"/>
                  </a:lnTo>
                  <a:lnTo>
                    <a:pt x="12" y="0"/>
                  </a:lnTo>
                  <a:lnTo>
                    <a:pt x="18" y="0"/>
                  </a:lnTo>
                  <a:lnTo>
                    <a:pt x="21" y="3"/>
                  </a:lnTo>
                  <a:lnTo>
                    <a:pt x="25" y="7"/>
                  </a:lnTo>
                  <a:lnTo>
                    <a:pt x="25" y="12"/>
                  </a:lnTo>
                  <a:lnTo>
                    <a:pt x="25" y="12"/>
                  </a:lnTo>
                  <a:lnTo>
                    <a:pt x="25" y="17"/>
                  </a:lnTo>
                  <a:lnTo>
                    <a:pt x="21" y="21"/>
                  </a:lnTo>
                  <a:lnTo>
                    <a:pt x="18" y="24"/>
                  </a:lnTo>
                  <a:lnTo>
                    <a:pt x="12" y="25"/>
                  </a:lnTo>
                  <a:lnTo>
                    <a:pt x="12" y="25"/>
                  </a:lnTo>
                  <a:lnTo>
                    <a:pt x="8" y="24"/>
                  </a:lnTo>
                  <a:lnTo>
                    <a:pt x="3" y="21"/>
                  </a:lnTo>
                  <a:lnTo>
                    <a:pt x="1" y="17"/>
                  </a:lnTo>
                  <a:lnTo>
                    <a:pt x="0" y="12"/>
                  </a:lnTo>
                  <a:lnTo>
                    <a:pt x="0"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88" name="Group 1087">
            <a:extLst>
              <a:ext uri="{FF2B5EF4-FFF2-40B4-BE49-F238E27FC236}">
                <a16:creationId xmlns:a16="http://schemas.microsoft.com/office/drawing/2014/main" id="{02B38EFA-7661-4CA9-9B4E-AC85109CE09C}"/>
              </a:ext>
            </a:extLst>
          </p:cNvPr>
          <p:cNvGrpSpPr/>
          <p:nvPr userDrawn="1"/>
        </p:nvGrpSpPr>
        <p:grpSpPr>
          <a:xfrm>
            <a:off x="5610422" y="2219326"/>
            <a:ext cx="53974" cy="236538"/>
            <a:chOff x="4846638" y="2219326"/>
            <a:chExt cx="53974" cy="236538"/>
          </a:xfrm>
        </p:grpSpPr>
        <p:sp>
          <p:nvSpPr>
            <p:cNvPr id="1089" name="Freeform 56">
              <a:extLst>
                <a:ext uri="{FF2B5EF4-FFF2-40B4-BE49-F238E27FC236}">
                  <a16:creationId xmlns:a16="http://schemas.microsoft.com/office/drawing/2014/main" id="{A67403A0-02B2-4CBB-894A-342CE093E9F9}"/>
                </a:ext>
              </a:extLst>
            </p:cNvPr>
            <p:cNvSpPr>
              <a:spLocks/>
            </p:cNvSpPr>
            <p:nvPr userDrawn="1"/>
          </p:nvSpPr>
          <p:spPr bwMode="auto">
            <a:xfrm>
              <a:off x="4870450" y="2219326"/>
              <a:ext cx="30162" cy="193675"/>
            </a:xfrm>
            <a:custGeom>
              <a:avLst/>
              <a:gdLst>
                <a:gd name="T0" fmla="*/ 0 w 19"/>
                <a:gd name="T1" fmla="*/ 122 h 122"/>
                <a:gd name="T2" fmla="*/ 0 w 19"/>
                <a:gd name="T3" fmla="*/ 106 h 122"/>
                <a:gd name="T4" fmla="*/ 19 w 19"/>
                <a:gd name="T5" fmla="*/ 81 h 122"/>
                <a:gd name="T6" fmla="*/ 19 w 19"/>
                <a:gd name="T7" fmla="*/ 0 h 122"/>
              </a:gdLst>
              <a:ahLst/>
              <a:cxnLst>
                <a:cxn ang="0">
                  <a:pos x="T0" y="T1"/>
                </a:cxn>
                <a:cxn ang="0">
                  <a:pos x="T2" y="T3"/>
                </a:cxn>
                <a:cxn ang="0">
                  <a:pos x="T4" y="T5"/>
                </a:cxn>
                <a:cxn ang="0">
                  <a:pos x="T6" y="T7"/>
                </a:cxn>
              </a:cxnLst>
              <a:rect l="0" t="0" r="r" b="b"/>
              <a:pathLst>
                <a:path w="19" h="122">
                  <a:moveTo>
                    <a:pt x="0" y="122"/>
                  </a:moveTo>
                  <a:lnTo>
                    <a:pt x="0" y="106"/>
                  </a:lnTo>
                  <a:lnTo>
                    <a:pt x="19" y="81"/>
                  </a:lnTo>
                  <a:lnTo>
                    <a:pt x="1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0" name="Freeform 58">
              <a:extLst>
                <a:ext uri="{FF2B5EF4-FFF2-40B4-BE49-F238E27FC236}">
                  <a16:creationId xmlns:a16="http://schemas.microsoft.com/office/drawing/2014/main" id="{CD22502B-2CF3-49B7-A741-BC4E23D8B91A}"/>
                </a:ext>
              </a:extLst>
            </p:cNvPr>
            <p:cNvSpPr>
              <a:spLocks/>
            </p:cNvSpPr>
            <p:nvPr userDrawn="1"/>
          </p:nvSpPr>
          <p:spPr bwMode="auto">
            <a:xfrm>
              <a:off x="4846638" y="2416176"/>
              <a:ext cx="38100" cy="39688"/>
            </a:xfrm>
            <a:custGeom>
              <a:avLst/>
              <a:gdLst>
                <a:gd name="T0" fmla="*/ 0 w 24"/>
                <a:gd name="T1" fmla="*/ 13 h 25"/>
                <a:gd name="T2" fmla="*/ 0 w 24"/>
                <a:gd name="T3" fmla="*/ 13 h 25"/>
                <a:gd name="T4" fmla="*/ 1 w 24"/>
                <a:gd name="T5" fmla="*/ 7 h 25"/>
                <a:gd name="T6" fmla="*/ 3 w 24"/>
                <a:gd name="T7" fmla="*/ 4 h 25"/>
                <a:gd name="T8" fmla="*/ 8 w 24"/>
                <a:gd name="T9" fmla="*/ 0 h 25"/>
                <a:gd name="T10" fmla="*/ 12 w 24"/>
                <a:gd name="T11" fmla="*/ 0 h 25"/>
                <a:gd name="T12" fmla="*/ 12 w 24"/>
                <a:gd name="T13" fmla="*/ 0 h 25"/>
                <a:gd name="T14" fmla="*/ 18 w 24"/>
                <a:gd name="T15" fmla="*/ 0 h 25"/>
                <a:gd name="T16" fmla="*/ 21 w 24"/>
                <a:gd name="T17" fmla="*/ 4 h 25"/>
                <a:gd name="T18" fmla="*/ 24 w 24"/>
                <a:gd name="T19" fmla="*/ 7 h 25"/>
                <a:gd name="T20" fmla="*/ 24 w 24"/>
                <a:gd name="T21" fmla="*/ 13 h 25"/>
                <a:gd name="T22" fmla="*/ 24 w 24"/>
                <a:gd name="T23" fmla="*/ 13 h 25"/>
                <a:gd name="T24" fmla="*/ 24 w 24"/>
                <a:gd name="T25" fmla="*/ 17 h 25"/>
                <a:gd name="T26" fmla="*/ 21 w 24"/>
                <a:gd name="T27" fmla="*/ 22 h 25"/>
                <a:gd name="T28" fmla="*/ 18 w 24"/>
                <a:gd name="T29" fmla="*/ 24 h 25"/>
                <a:gd name="T30" fmla="*/ 12 w 24"/>
                <a:gd name="T31" fmla="*/ 25 h 25"/>
                <a:gd name="T32" fmla="*/ 12 w 24"/>
                <a:gd name="T33" fmla="*/ 25 h 25"/>
                <a:gd name="T34" fmla="*/ 8 w 24"/>
                <a:gd name="T35" fmla="*/ 24 h 25"/>
                <a:gd name="T36" fmla="*/ 3 w 24"/>
                <a:gd name="T37" fmla="*/ 22 h 25"/>
                <a:gd name="T38" fmla="*/ 1 w 24"/>
                <a:gd name="T39" fmla="*/ 17 h 25"/>
                <a:gd name="T40" fmla="*/ 0 w 24"/>
                <a:gd name="T41" fmla="*/ 13 h 25"/>
                <a:gd name="T42" fmla="*/ 0 w 24"/>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0" y="13"/>
                  </a:moveTo>
                  <a:lnTo>
                    <a:pt x="0" y="13"/>
                  </a:lnTo>
                  <a:lnTo>
                    <a:pt x="1" y="7"/>
                  </a:lnTo>
                  <a:lnTo>
                    <a:pt x="3" y="4"/>
                  </a:lnTo>
                  <a:lnTo>
                    <a:pt x="8" y="0"/>
                  </a:lnTo>
                  <a:lnTo>
                    <a:pt x="12" y="0"/>
                  </a:lnTo>
                  <a:lnTo>
                    <a:pt x="12" y="0"/>
                  </a:lnTo>
                  <a:lnTo>
                    <a:pt x="18" y="0"/>
                  </a:lnTo>
                  <a:lnTo>
                    <a:pt x="21" y="4"/>
                  </a:lnTo>
                  <a:lnTo>
                    <a:pt x="24" y="7"/>
                  </a:lnTo>
                  <a:lnTo>
                    <a:pt x="24" y="13"/>
                  </a:lnTo>
                  <a:lnTo>
                    <a:pt x="24" y="13"/>
                  </a:lnTo>
                  <a:lnTo>
                    <a:pt x="24" y="17"/>
                  </a:lnTo>
                  <a:lnTo>
                    <a:pt x="21" y="22"/>
                  </a:lnTo>
                  <a:lnTo>
                    <a:pt x="18" y="24"/>
                  </a:lnTo>
                  <a:lnTo>
                    <a:pt x="12" y="25"/>
                  </a:lnTo>
                  <a:lnTo>
                    <a:pt x="12" y="25"/>
                  </a:lnTo>
                  <a:lnTo>
                    <a:pt x="8" y="24"/>
                  </a:lnTo>
                  <a:lnTo>
                    <a:pt x="3" y="22"/>
                  </a:lnTo>
                  <a:lnTo>
                    <a:pt x="1" y="17"/>
                  </a:lnTo>
                  <a:lnTo>
                    <a:pt x="0" y="13"/>
                  </a:lnTo>
                  <a:lnTo>
                    <a:pt x="0" y="1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91" name="Group 1090">
            <a:extLst>
              <a:ext uri="{FF2B5EF4-FFF2-40B4-BE49-F238E27FC236}">
                <a16:creationId xmlns:a16="http://schemas.microsoft.com/office/drawing/2014/main" id="{890B4022-6DC5-4986-979C-BBB8BB1C90E3}"/>
              </a:ext>
            </a:extLst>
          </p:cNvPr>
          <p:cNvGrpSpPr/>
          <p:nvPr userDrawn="1"/>
        </p:nvGrpSpPr>
        <p:grpSpPr>
          <a:xfrm>
            <a:off x="5756472" y="2205038"/>
            <a:ext cx="71437" cy="250826"/>
            <a:chOff x="4992688" y="2205038"/>
            <a:chExt cx="71437" cy="250826"/>
          </a:xfrm>
        </p:grpSpPr>
        <p:sp>
          <p:nvSpPr>
            <p:cNvPr id="1092" name="Freeform 55">
              <a:extLst>
                <a:ext uri="{FF2B5EF4-FFF2-40B4-BE49-F238E27FC236}">
                  <a16:creationId xmlns:a16="http://schemas.microsoft.com/office/drawing/2014/main" id="{5FFD5E4C-E446-4F12-AE70-AD4778346AA0}"/>
                </a:ext>
              </a:extLst>
            </p:cNvPr>
            <p:cNvSpPr>
              <a:spLocks/>
            </p:cNvSpPr>
            <p:nvPr userDrawn="1"/>
          </p:nvSpPr>
          <p:spPr bwMode="auto">
            <a:xfrm>
              <a:off x="4992688" y="2205038"/>
              <a:ext cx="57150" cy="207963"/>
            </a:xfrm>
            <a:custGeom>
              <a:avLst/>
              <a:gdLst>
                <a:gd name="T0" fmla="*/ 36 w 36"/>
                <a:gd name="T1" fmla="*/ 131 h 131"/>
                <a:gd name="T2" fmla="*/ 36 w 36"/>
                <a:gd name="T3" fmla="*/ 110 h 131"/>
                <a:gd name="T4" fmla="*/ 0 w 36"/>
                <a:gd name="T5" fmla="*/ 75 h 131"/>
                <a:gd name="T6" fmla="*/ 0 w 36"/>
                <a:gd name="T7" fmla="*/ 0 h 131"/>
              </a:gdLst>
              <a:ahLst/>
              <a:cxnLst>
                <a:cxn ang="0">
                  <a:pos x="T0" y="T1"/>
                </a:cxn>
                <a:cxn ang="0">
                  <a:pos x="T2" y="T3"/>
                </a:cxn>
                <a:cxn ang="0">
                  <a:pos x="T4" y="T5"/>
                </a:cxn>
                <a:cxn ang="0">
                  <a:pos x="T6" y="T7"/>
                </a:cxn>
              </a:cxnLst>
              <a:rect l="0" t="0" r="r" b="b"/>
              <a:pathLst>
                <a:path w="36" h="131">
                  <a:moveTo>
                    <a:pt x="36" y="131"/>
                  </a:moveTo>
                  <a:lnTo>
                    <a:pt x="36" y="110"/>
                  </a:lnTo>
                  <a:lnTo>
                    <a:pt x="0" y="75"/>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3" name="Freeform 59">
              <a:extLst>
                <a:ext uri="{FF2B5EF4-FFF2-40B4-BE49-F238E27FC236}">
                  <a16:creationId xmlns:a16="http://schemas.microsoft.com/office/drawing/2014/main" id="{0DA998F3-2EE1-4681-AD27-133953782227}"/>
                </a:ext>
              </a:extLst>
            </p:cNvPr>
            <p:cNvSpPr>
              <a:spLocks/>
            </p:cNvSpPr>
            <p:nvPr userDrawn="1"/>
          </p:nvSpPr>
          <p:spPr bwMode="auto">
            <a:xfrm>
              <a:off x="5026025" y="2416176"/>
              <a:ext cx="38100" cy="39688"/>
            </a:xfrm>
            <a:custGeom>
              <a:avLst/>
              <a:gdLst>
                <a:gd name="T0" fmla="*/ 0 w 24"/>
                <a:gd name="T1" fmla="*/ 13 h 25"/>
                <a:gd name="T2" fmla="*/ 0 w 24"/>
                <a:gd name="T3" fmla="*/ 13 h 25"/>
                <a:gd name="T4" fmla="*/ 1 w 24"/>
                <a:gd name="T5" fmla="*/ 7 h 25"/>
                <a:gd name="T6" fmla="*/ 3 w 24"/>
                <a:gd name="T7" fmla="*/ 4 h 25"/>
                <a:gd name="T8" fmla="*/ 7 w 24"/>
                <a:gd name="T9" fmla="*/ 0 h 25"/>
                <a:gd name="T10" fmla="*/ 12 w 24"/>
                <a:gd name="T11" fmla="*/ 0 h 25"/>
                <a:gd name="T12" fmla="*/ 12 w 24"/>
                <a:gd name="T13" fmla="*/ 0 h 25"/>
                <a:gd name="T14" fmla="*/ 18 w 24"/>
                <a:gd name="T15" fmla="*/ 0 h 25"/>
                <a:gd name="T16" fmla="*/ 21 w 24"/>
                <a:gd name="T17" fmla="*/ 4 h 25"/>
                <a:gd name="T18" fmla="*/ 24 w 24"/>
                <a:gd name="T19" fmla="*/ 7 h 25"/>
                <a:gd name="T20" fmla="*/ 24 w 24"/>
                <a:gd name="T21" fmla="*/ 13 h 25"/>
                <a:gd name="T22" fmla="*/ 24 w 24"/>
                <a:gd name="T23" fmla="*/ 13 h 25"/>
                <a:gd name="T24" fmla="*/ 24 w 24"/>
                <a:gd name="T25" fmla="*/ 17 h 25"/>
                <a:gd name="T26" fmla="*/ 21 w 24"/>
                <a:gd name="T27" fmla="*/ 22 h 25"/>
                <a:gd name="T28" fmla="*/ 18 w 24"/>
                <a:gd name="T29" fmla="*/ 24 h 25"/>
                <a:gd name="T30" fmla="*/ 12 w 24"/>
                <a:gd name="T31" fmla="*/ 25 h 25"/>
                <a:gd name="T32" fmla="*/ 12 w 24"/>
                <a:gd name="T33" fmla="*/ 25 h 25"/>
                <a:gd name="T34" fmla="*/ 7 w 24"/>
                <a:gd name="T35" fmla="*/ 24 h 25"/>
                <a:gd name="T36" fmla="*/ 3 w 24"/>
                <a:gd name="T37" fmla="*/ 22 h 25"/>
                <a:gd name="T38" fmla="*/ 1 w 24"/>
                <a:gd name="T39" fmla="*/ 17 h 25"/>
                <a:gd name="T40" fmla="*/ 0 w 24"/>
                <a:gd name="T41" fmla="*/ 13 h 25"/>
                <a:gd name="T42" fmla="*/ 0 w 24"/>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0" y="13"/>
                  </a:moveTo>
                  <a:lnTo>
                    <a:pt x="0" y="13"/>
                  </a:lnTo>
                  <a:lnTo>
                    <a:pt x="1" y="7"/>
                  </a:lnTo>
                  <a:lnTo>
                    <a:pt x="3" y="4"/>
                  </a:lnTo>
                  <a:lnTo>
                    <a:pt x="7" y="0"/>
                  </a:lnTo>
                  <a:lnTo>
                    <a:pt x="12" y="0"/>
                  </a:lnTo>
                  <a:lnTo>
                    <a:pt x="12" y="0"/>
                  </a:lnTo>
                  <a:lnTo>
                    <a:pt x="18" y="0"/>
                  </a:lnTo>
                  <a:lnTo>
                    <a:pt x="21" y="4"/>
                  </a:lnTo>
                  <a:lnTo>
                    <a:pt x="24" y="7"/>
                  </a:lnTo>
                  <a:lnTo>
                    <a:pt x="24" y="13"/>
                  </a:lnTo>
                  <a:lnTo>
                    <a:pt x="24" y="13"/>
                  </a:lnTo>
                  <a:lnTo>
                    <a:pt x="24" y="17"/>
                  </a:lnTo>
                  <a:lnTo>
                    <a:pt x="21" y="22"/>
                  </a:lnTo>
                  <a:lnTo>
                    <a:pt x="18" y="24"/>
                  </a:lnTo>
                  <a:lnTo>
                    <a:pt x="12" y="25"/>
                  </a:lnTo>
                  <a:lnTo>
                    <a:pt x="12" y="25"/>
                  </a:lnTo>
                  <a:lnTo>
                    <a:pt x="7" y="24"/>
                  </a:lnTo>
                  <a:lnTo>
                    <a:pt x="3" y="22"/>
                  </a:lnTo>
                  <a:lnTo>
                    <a:pt x="1" y="17"/>
                  </a:lnTo>
                  <a:lnTo>
                    <a:pt x="0" y="13"/>
                  </a:lnTo>
                  <a:lnTo>
                    <a:pt x="0" y="1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94" name="Group 1093">
            <a:extLst>
              <a:ext uri="{FF2B5EF4-FFF2-40B4-BE49-F238E27FC236}">
                <a16:creationId xmlns:a16="http://schemas.microsoft.com/office/drawing/2014/main" id="{B703E69F-16AF-44A7-82FF-110ABB5E607A}"/>
              </a:ext>
            </a:extLst>
          </p:cNvPr>
          <p:cNvGrpSpPr/>
          <p:nvPr userDrawn="1"/>
        </p:nvGrpSpPr>
        <p:grpSpPr>
          <a:xfrm>
            <a:off x="5654872" y="2190751"/>
            <a:ext cx="44450" cy="358775"/>
            <a:chOff x="4891088" y="2190751"/>
            <a:chExt cx="44450" cy="358775"/>
          </a:xfrm>
        </p:grpSpPr>
        <p:sp>
          <p:nvSpPr>
            <p:cNvPr id="1095" name="Freeform 54">
              <a:extLst>
                <a:ext uri="{FF2B5EF4-FFF2-40B4-BE49-F238E27FC236}">
                  <a16:creationId xmlns:a16="http://schemas.microsoft.com/office/drawing/2014/main" id="{B87F75A2-CE25-4342-BDA8-3242640F1C5D}"/>
                </a:ext>
              </a:extLst>
            </p:cNvPr>
            <p:cNvSpPr>
              <a:spLocks/>
            </p:cNvSpPr>
            <p:nvPr userDrawn="1"/>
          </p:nvSpPr>
          <p:spPr bwMode="auto">
            <a:xfrm>
              <a:off x="4906963" y="2190751"/>
              <a:ext cx="28575" cy="315913"/>
            </a:xfrm>
            <a:custGeom>
              <a:avLst/>
              <a:gdLst>
                <a:gd name="T0" fmla="*/ 0 w 18"/>
                <a:gd name="T1" fmla="*/ 199 h 199"/>
                <a:gd name="T2" fmla="*/ 0 w 18"/>
                <a:gd name="T3" fmla="*/ 155 h 199"/>
                <a:gd name="T4" fmla="*/ 18 w 18"/>
                <a:gd name="T5" fmla="*/ 125 h 199"/>
                <a:gd name="T6" fmla="*/ 18 w 18"/>
                <a:gd name="T7" fmla="*/ 0 h 199"/>
              </a:gdLst>
              <a:ahLst/>
              <a:cxnLst>
                <a:cxn ang="0">
                  <a:pos x="T0" y="T1"/>
                </a:cxn>
                <a:cxn ang="0">
                  <a:pos x="T2" y="T3"/>
                </a:cxn>
                <a:cxn ang="0">
                  <a:pos x="T4" y="T5"/>
                </a:cxn>
                <a:cxn ang="0">
                  <a:pos x="T6" y="T7"/>
                </a:cxn>
              </a:cxnLst>
              <a:rect l="0" t="0" r="r" b="b"/>
              <a:pathLst>
                <a:path w="18" h="199">
                  <a:moveTo>
                    <a:pt x="0" y="199"/>
                  </a:moveTo>
                  <a:lnTo>
                    <a:pt x="0" y="155"/>
                  </a:lnTo>
                  <a:lnTo>
                    <a:pt x="18" y="125"/>
                  </a:lnTo>
                  <a:lnTo>
                    <a:pt x="1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6" name="Freeform 60">
              <a:extLst>
                <a:ext uri="{FF2B5EF4-FFF2-40B4-BE49-F238E27FC236}">
                  <a16:creationId xmlns:a16="http://schemas.microsoft.com/office/drawing/2014/main" id="{DC0AF935-02DE-4369-A9FC-A980AF1BEF0B}"/>
                </a:ext>
              </a:extLst>
            </p:cNvPr>
            <p:cNvSpPr>
              <a:spLocks/>
            </p:cNvSpPr>
            <p:nvPr userDrawn="1"/>
          </p:nvSpPr>
          <p:spPr bwMode="auto">
            <a:xfrm>
              <a:off x="4891088" y="2509838"/>
              <a:ext cx="39687" cy="39688"/>
            </a:xfrm>
            <a:custGeom>
              <a:avLst/>
              <a:gdLst>
                <a:gd name="T0" fmla="*/ 25 w 25"/>
                <a:gd name="T1" fmla="*/ 12 h 25"/>
                <a:gd name="T2" fmla="*/ 25 w 25"/>
                <a:gd name="T3" fmla="*/ 12 h 25"/>
                <a:gd name="T4" fmla="*/ 25 w 25"/>
                <a:gd name="T5" fmla="*/ 7 h 25"/>
                <a:gd name="T6" fmla="*/ 21 w 25"/>
                <a:gd name="T7" fmla="*/ 3 h 25"/>
                <a:gd name="T8" fmla="*/ 18 w 25"/>
                <a:gd name="T9" fmla="*/ 0 h 25"/>
                <a:gd name="T10" fmla="*/ 12 w 25"/>
                <a:gd name="T11" fmla="*/ 0 h 25"/>
                <a:gd name="T12" fmla="*/ 12 w 25"/>
                <a:gd name="T13" fmla="*/ 0 h 25"/>
                <a:gd name="T14" fmla="*/ 8 w 25"/>
                <a:gd name="T15" fmla="*/ 0 h 25"/>
                <a:gd name="T16" fmla="*/ 3 w 25"/>
                <a:gd name="T17" fmla="*/ 3 h 25"/>
                <a:gd name="T18" fmla="*/ 1 w 25"/>
                <a:gd name="T19" fmla="*/ 7 h 25"/>
                <a:gd name="T20" fmla="*/ 0 w 25"/>
                <a:gd name="T21" fmla="*/ 12 h 25"/>
                <a:gd name="T22" fmla="*/ 0 w 25"/>
                <a:gd name="T23" fmla="*/ 12 h 25"/>
                <a:gd name="T24" fmla="*/ 1 w 25"/>
                <a:gd name="T25" fmla="*/ 17 h 25"/>
                <a:gd name="T26" fmla="*/ 3 w 25"/>
                <a:gd name="T27" fmla="*/ 22 h 25"/>
                <a:gd name="T28" fmla="*/ 8 w 25"/>
                <a:gd name="T29" fmla="*/ 24 h 25"/>
                <a:gd name="T30" fmla="*/ 12 w 25"/>
                <a:gd name="T31" fmla="*/ 25 h 25"/>
                <a:gd name="T32" fmla="*/ 12 w 25"/>
                <a:gd name="T33" fmla="*/ 25 h 25"/>
                <a:gd name="T34" fmla="*/ 18 w 25"/>
                <a:gd name="T35" fmla="*/ 24 h 25"/>
                <a:gd name="T36" fmla="*/ 21 w 25"/>
                <a:gd name="T37" fmla="*/ 22 h 25"/>
                <a:gd name="T38" fmla="*/ 25 w 25"/>
                <a:gd name="T39" fmla="*/ 17 h 25"/>
                <a:gd name="T40" fmla="*/ 25 w 25"/>
                <a:gd name="T41" fmla="*/ 12 h 25"/>
                <a:gd name="T42" fmla="*/ 25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2"/>
                  </a:moveTo>
                  <a:lnTo>
                    <a:pt x="25" y="12"/>
                  </a:lnTo>
                  <a:lnTo>
                    <a:pt x="25" y="7"/>
                  </a:lnTo>
                  <a:lnTo>
                    <a:pt x="21" y="3"/>
                  </a:lnTo>
                  <a:lnTo>
                    <a:pt x="18" y="0"/>
                  </a:lnTo>
                  <a:lnTo>
                    <a:pt x="12" y="0"/>
                  </a:lnTo>
                  <a:lnTo>
                    <a:pt x="12" y="0"/>
                  </a:lnTo>
                  <a:lnTo>
                    <a:pt x="8" y="0"/>
                  </a:lnTo>
                  <a:lnTo>
                    <a:pt x="3" y="3"/>
                  </a:lnTo>
                  <a:lnTo>
                    <a:pt x="1" y="7"/>
                  </a:lnTo>
                  <a:lnTo>
                    <a:pt x="0" y="12"/>
                  </a:lnTo>
                  <a:lnTo>
                    <a:pt x="0" y="12"/>
                  </a:lnTo>
                  <a:lnTo>
                    <a:pt x="1" y="17"/>
                  </a:lnTo>
                  <a:lnTo>
                    <a:pt x="3" y="22"/>
                  </a:lnTo>
                  <a:lnTo>
                    <a:pt x="8" y="24"/>
                  </a:lnTo>
                  <a:lnTo>
                    <a:pt x="12" y="25"/>
                  </a:lnTo>
                  <a:lnTo>
                    <a:pt x="12" y="25"/>
                  </a:lnTo>
                  <a:lnTo>
                    <a:pt x="18" y="24"/>
                  </a:lnTo>
                  <a:lnTo>
                    <a:pt x="21" y="22"/>
                  </a:lnTo>
                  <a:lnTo>
                    <a:pt x="25" y="17"/>
                  </a:lnTo>
                  <a:lnTo>
                    <a:pt x="25" y="12"/>
                  </a:lnTo>
                  <a:lnTo>
                    <a:pt x="25"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97" name="Freeform 61">
            <a:extLst>
              <a:ext uri="{FF2B5EF4-FFF2-40B4-BE49-F238E27FC236}">
                <a16:creationId xmlns:a16="http://schemas.microsoft.com/office/drawing/2014/main" id="{7EAC72E0-7D6C-44CF-96FD-8F8B67FDD635}"/>
              </a:ext>
            </a:extLst>
          </p:cNvPr>
          <p:cNvSpPr>
            <a:spLocks noEditPoints="1"/>
          </p:cNvSpPr>
          <p:nvPr userDrawn="1"/>
        </p:nvSpPr>
        <p:spPr bwMode="auto">
          <a:xfrm>
            <a:off x="6332734" y="1006476"/>
            <a:ext cx="174625" cy="174625"/>
          </a:xfrm>
          <a:custGeom>
            <a:avLst/>
            <a:gdLst>
              <a:gd name="T0" fmla="*/ 109 w 110"/>
              <a:gd name="T1" fmla="*/ 47 h 110"/>
              <a:gd name="T2" fmla="*/ 96 w 110"/>
              <a:gd name="T3" fmla="*/ 45 h 110"/>
              <a:gd name="T4" fmla="*/ 100 w 110"/>
              <a:gd name="T5" fmla="*/ 22 h 110"/>
              <a:gd name="T6" fmla="*/ 76 w 110"/>
              <a:gd name="T7" fmla="*/ 19 h 110"/>
              <a:gd name="T8" fmla="*/ 67 w 110"/>
              <a:gd name="T9" fmla="*/ 14 h 110"/>
              <a:gd name="T10" fmla="*/ 47 w 110"/>
              <a:gd name="T11" fmla="*/ 0 h 110"/>
              <a:gd name="T12" fmla="*/ 45 w 110"/>
              <a:gd name="T13" fmla="*/ 14 h 110"/>
              <a:gd name="T14" fmla="*/ 22 w 110"/>
              <a:gd name="T15" fmla="*/ 9 h 110"/>
              <a:gd name="T16" fmla="*/ 19 w 110"/>
              <a:gd name="T17" fmla="*/ 32 h 110"/>
              <a:gd name="T18" fmla="*/ 14 w 110"/>
              <a:gd name="T19" fmla="*/ 41 h 110"/>
              <a:gd name="T20" fmla="*/ 0 w 110"/>
              <a:gd name="T21" fmla="*/ 62 h 110"/>
              <a:gd name="T22" fmla="*/ 14 w 110"/>
              <a:gd name="T23" fmla="*/ 65 h 110"/>
              <a:gd name="T24" fmla="*/ 9 w 110"/>
              <a:gd name="T25" fmla="*/ 87 h 110"/>
              <a:gd name="T26" fmla="*/ 32 w 110"/>
              <a:gd name="T27" fmla="*/ 91 h 110"/>
              <a:gd name="T28" fmla="*/ 41 w 110"/>
              <a:gd name="T29" fmla="*/ 94 h 110"/>
              <a:gd name="T30" fmla="*/ 62 w 110"/>
              <a:gd name="T31" fmla="*/ 109 h 110"/>
              <a:gd name="T32" fmla="*/ 65 w 110"/>
              <a:gd name="T33" fmla="*/ 96 h 110"/>
              <a:gd name="T34" fmla="*/ 87 w 110"/>
              <a:gd name="T35" fmla="*/ 100 h 110"/>
              <a:gd name="T36" fmla="*/ 91 w 110"/>
              <a:gd name="T37" fmla="*/ 76 h 110"/>
              <a:gd name="T38" fmla="*/ 94 w 110"/>
              <a:gd name="T39" fmla="*/ 67 h 110"/>
              <a:gd name="T40" fmla="*/ 55 w 110"/>
              <a:gd name="T41" fmla="*/ 79 h 110"/>
              <a:gd name="T42" fmla="*/ 50 w 110"/>
              <a:gd name="T43" fmla="*/ 79 h 110"/>
              <a:gd name="T44" fmla="*/ 41 w 110"/>
              <a:gd name="T45" fmla="*/ 75 h 110"/>
              <a:gd name="T46" fmla="*/ 35 w 110"/>
              <a:gd name="T47" fmla="*/ 68 h 110"/>
              <a:gd name="T48" fmla="*/ 31 w 110"/>
              <a:gd name="T49" fmla="*/ 59 h 110"/>
              <a:gd name="T50" fmla="*/ 30 w 110"/>
              <a:gd name="T51" fmla="*/ 55 h 110"/>
              <a:gd name="T52" fmla="*/ 32 w 110"/>
              <a:gd name="T53" fmla="*/ 46 h 110"/>
              <a:gd name="T54" fmla="*/ 37 w 110"/>
              <a:gd name="T55" fmla="*/ 38 h 110"/>
              <a:gd name="T56" fmla="*/ 45 w 110"/>
              <a:gd name="T57" fmla="*/ 32 h 110"/>
              <a:gd name="T58" fmla="*/ 54 w 110"/>
              <a:gd name="T59" fmla="*/ 30 h 110"/>
              <a:gd name="T60" fmla="*/ 59 w 110"/>
              <a:gd name="T61" fmla="*/ 30 h 110"/>
              <a:gd name="T62" fmla="*/ 67 w 110"/>
              <a:gd name="T63" fmla="*/ 35 h 110"/>
              <a:gd name="T64" fmla="*/ 74 w 110"/>
              <a:gd name="T65" fmla="*/ 40 h 110"/>
              <a:gd name="T66" fmla="*/ 79 w 110"/>
              <a:gd name="T67" fmla="*/ 49 h 110"/>
              <a:gd name="T68" fmla="*/ 79 w 110"/>
              <a:gd name="T69" fmla="*/ 54 h 110"/>
              <a:gd name="T70" fmla="*/ 77 w 110"/>
              <a:gd name="T71" fmla="*/ 64 h 110"/>
              <a:gd name="T72" fmla="*/ 72 w 110"/>
              <a:gd name="T73" fmla="*/ 72 h 110"/>
              <a:gd name="T74" fmla="*/ 64 w 110"/>
              <a:gd name="T75" fmla="*/ 76 h 110"/>
              <a:gd name="T76" fmla="*/ 55 w 110"/>
              <a:gd name="T77" fmla="*/ 7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10">
                <a:moveTo>
                  <a:pt x="110" y="64"/>
                </a:moveTo>
                <a:lnTo>
                  <a:pt x="109" y="47"/>
                </a:lnTo>
                <a:lnTo>
                  <a:pt x="96" y="45"/>
                </a:lnTo>
                <a:lnTo>
                  <a:pt x="96" y="45"/>
                </a:lnTo>
                <a:lnTo>
                  <a:pt x="92" y="36"/>
                </a:lnTo>
                <a:lnTo>
                  <a:pt x="100" y="22"/>
                </a:lnTo>
                <a:lnTo>
                  <a:pt x="89" y="11"/>
                </a:lnTo>
                <a:lnTo>
                  <a:pt x="76" y="19"/>
                </a:lnTo>
                <a:lnTo>
                  <a:pt x="76" y="19"/>
                </a:lnTo>
                <a:lnTo>
                  <a:pt x="67" y="14"/>
                </a:lnTo>
                <a:lnTo>
                  <a:pt x="64" y="0"/>
                </a:lnTo>
                <a:lnTo>
                  <a:pt x="47" y="0"/>
                </a:lnTo>
                <a:lnTo>
                  <a:pt x="45" y="14"/>
                </a:lnTo>
                <a:lnTo>
                  <a:pt x="45" y="14"/>
                </a:lnTo>
                <a:lnTo>
                  <a:pt x="36" y="18"/>
                </a:lnTo>
                <a:lnTo>
                  <a:pt x="22" y="9"/>
                </a:lnTo>
                <a:lnTo>
                  <a:pt x="11" y="21"/>
                </a:lnTo>
                <a:lnTo>
                  <a:pt x="19" y="32"/>
                </a:lnTo>
                <a:lnTo>
                  <a:pt x="19" y="32"/>
                </a:lnTo>
                <a:lnTo>
                  <a:pt x="14" y="41"/>
                </a:lnTo>
                <a:lnTo>
                  <a:pt x="0" y="45"/>
                </a:lnTo>
                <a:lnTo>
                  <a:pt x="0" y="62"/>
                </a:lnTo>
                <a:lnTo>
                  <a:pt x="14" y="65"/>
                </a:lnTo>
                <a:lnTo>
                  <a:pt x="14" y="65"/>
                </a:lnTo>
                <a:lnTo>
                  <a:pt x="17" y="74"/>
                </a:lnTo>
                <a:lnTo>
                  <a:pt x="9" y="87"/>
                </a:lnTo>
                <a:lnTo>
                  <a:pt x="21" y="99"/>
                </a:lnTo>
                <a:lnTo>
                  <a:pt x="32" y="91"/>
                </a:lnTo>
                <a:lnTo>
                  <a:pt x="32" y="91"/>
                </a:lnTo>
                <a:lnTo>
                  <a:pt x="41" y="94"/>
                </a:lnTo>
                <a:lnTo>
                  <a:pt x="45" y="110"/>
                </a:lnTo>
                <a:lnTo>
                  <a:pt x="62" y="109"/>
                </a:lnTo>
                <a:lnTo>
                  <a:pt x="65" y="96"/>
                </a:lnTo>
                <a:lnTo>
                  <a:pt x="65" y="96"/>
                </a:lnTo>
                <a:lnTo>
                  <a:pt x="73" y="92"/>
                </a:lnTo>
                <a:lnTo>
                  <a:pt x="87" y="100"/>
                </a:lnTo>
                <a:lnTo>
                  <a:pt x="99" y="89"/>
                </a:lnTo>
                <a:lnTo>
                  <a:pt x="91" y="76"/>
                </a:lnTo>
                <a:lnTo>
                  <a:pt x="91" y="76"/>
                </a:lnTo>
                <a:lnTo>
                  <a:pt x="94" y="67"/>
                </a:lnTo>
                <a:lnTo>
                  <a:pt x="110" y="64"/>
                </a:lnTo>
                <a:close/>
                <a:moveTo>
                  <a:pt x="55" y="79"/>
                </a:moveTo>
                <a:lnTo>
                  <a:pt x="55" y="79"/>
                </a:lnTo>
                <a:lnTo>
                  <a:pt x="50" y="79"/>
                </a:lnTo>
                <a:lnTo>
                  <a:pt x="46" y="78"/>
                </a:lnTo>
                <a:lnTo>
                  <a:pt x="41" y="75"/>
                </a:lnTo>
                <a:lnTo>
                  <a:pt x="38" y="72"/>
                </a:lnTo>
                <a:lnTo>
                  <a:pt x="35" y="68"/>
                </a:lnTo>
                <a:lnTo>
                  <a:pt x="32" y="64"/>
                </a:lnTo>
                <a:lnTo>
                  <a:pt x="31" y="59"/>
                </a:lnTo>
                <a:lnTo>
                  <a:pt x="30" y="55"/>
                </a:lnTo>
                <a:lnTo>
                  <a:pt x="30" y="55"/>
                </a:lnTo>
                <a:lnTo>
                  <a:pt x="30" y="50"/>
                </a:lnTo>
                <a:lnTo>
                  <a:pt x="32" y="46"/>
                </a:lnTo>
                <a:lnTo>
                  <a:pt x="35" y="41"/>
                </a:lnTo>
                <a:lnTo>
                  <a:pt x="37" y="38"/>
                </a:lnTo>
                <a:lnTo>
                  <a:pt x="40" y="35"/>
                </a:lnTo>
                <a:lnTo>
                  <a:pt x="45" y="32"/>
                </a:lnTo>
                <a:lnTo>
                  <a:pt x="49" y="31"/>
                </a:lnTo>
                <a:lnTo>
                  <a:pt x="54" y="30"/>
                </a:lnTo>
                <a:lnTo>
                  <a:pt x="54" y="30"/>
                </a:lnTo>
                <a:lnTo>
                  <a:pt x="59" y="30"/>
                </a:lnTo>
                <a:lnTo>
                  <a:pt x="64" y="32"/>
                </a:lnTo>
                <a:lnTo>
                  <a:pt x="67" y="35"/>
                </a:lnTo>
                <a:lnTo>
                  <a:pt x="72" y="37"/>
                </a:lnTo>
                <a:lnTo>
                  <a:pt x="74" y="40"/>
                </a:lnTo>
                <a:lnTo>
                  <a:pt x="76" y="45"/>
                </a:lnTo>
                <a:lnTo>
                  <a:pt x="79" y="49"/>
                </a:lnTo>
                <a:lnTo>
                  <a:pt x="79" y="54"/>
                </a:lnTo>
                <a:lnTo>
                  <a:pt x="79" y="54"/>
                </a:lnTo>
                <a:lnTo>
                  <a:pt x="79" y="59"/>
                </a:lnTo>
                <a:lnTo>
                  <a:pt x="77" y="64"/>
                </a:lnTo>
                <a:lnTo>
                  <a:pt x="75" y="68"/>
                </a:lnTo>
                <a:lnTo>
                  <a:pt x="72" y="72"/>
                </a:lnTo>
                <a:lnTo>
                  <a:pt x="68" y="74"/>
                </a:lnTo>
                <a:lnTo>
                  <a:pt x="64" y="76"/>
                </a:lnTo>
                <a:lnTo>
                  <a:pt x="59" y="79"/>
                </a:lnTo>
                <a:lnTo>
                  <a:pt x="55" y="79"/>
                </a:lnTo>
                <a:lnTo>
                  <a:pt x="55" y="79"/>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8" name="Freeform 62">
            <a:extLst>
              <a:ext uri="{FF2B5EF4-FFF2-40B4-BE49-F238E27FC236}">
                <a16:creationId xmlns:a16="http://schemas.microsoft.com/office/drawing/2014/main" id="{D8F869FC-539C-4DF5-9224-E70D4F0F8F3D}"/>
              </a:ext>
            </a:extLst>
          </p:cNvPr>
          <p:cNvSpPr>
            <a:spLocks/>
          </p:cNvSpPr>
          <p:nvPr userDrawn="1"/>
        </p:nvSpPr>
        <p:spPr bwMode="auto">
          <a:xfrm>
            <a:off x="5905697" y="1484313"/>
            <a:ext cx="231775" cy="104775"/>
          </a:xfrm>
          <a:custGeom>
            <a:avLst/>
            <a:gdLst>
              <a:gd name="T0" fmla="*/ 132 w 146"/>
              <a:gd name="T1" fmla="*/ 35 h 66"/>
              <a:gd name="T2" fmla="*/ 132 w 146"/>
              <a:gd name="T3" fmla="*/ 33 h 66"/>
              <a:gd name="T4" fmla="*/ 130 w 146"/>
              <a:gd name="T5" fmla="*/ 20 h 66"/>
              <a:gd name="T6" fmla="*/ 122 w 146"/>
              <a:gd name="T7" fmla="*/ 10 h 66"/>
              <a:gd name="T8" fmla="*/ 112 w 146"/>
              <a:gd name="T9" fmla="*/ 4 h 66"/>
              <a:gd name="T10" fmla="*/ 99 w 146"/>
              <a:gd name="T11" fmla="*/ 0 h 66"/>
              <a:gd name="T12" fmla="*/ 94 w 146"/>
              <a:gd name="T13" fmla="*/ 1 h 66"/>
              <a:gd name="T14" fmla="*/ 82 w 146"/>
              <a:gd name="T15" fmla="*/ 6 h 66"/>
              <a:gd name="T16" fmla="*/ 73 w 146"/>
              <a:gd name="T17" fmla="*/ 14 h 66"/>
              <a:gd name="T18" fmla="*/ 69 w 146"/>
              <a:gd name="T19" fmla="*/ 24 h 66"/>
              <a:gd name="T20" fmla="*/ 68 w 146"/>
              <a:gd name="T21" fmla="*/ 31 h 66"/>
              <a:gd name="T22" fmla="*/ 62 w 146"/>
              <a:gd name="T23" fmla="*/ 29 h 66"/>
              <a:gd name="T24" fmla="*/ 55 w 146"/>
              <a:gd name="T25" fmla="*/ 31 h 66"/>
              <a:gd name="T26" fmla="*/ 50 w 146"/>
              <a:gd name="T27" fmla="*/ 34 h 66"/>
              <a:gd name="T28" fmla="*/ 43 w 146"/>
              <a:gd name="T29" fmla="*/ 28 h 66"/>
              <a:gd name="T30" fmla="*/ 34 w 146"/>
              <a:gd name="T31" fmla="*/ 26 h 66"/>
              <a:gd name="T32" fmla="*/ 29 w 146"/>
              <a:gd name="T33" fmla="*/ 26 h 66"/>
              <a:gd name="T34" fmla="*/ 22 w 146"/>
              <a:gd name="T35" fmla="*/ 29 h 66"/>
              <a:gd name="T36" fmla="*/ 18 w 146"/>
              <a:gd name="T37" fmla="*/ 34 h 66"/>
              <a:gd name="T38" fmla="*/ 15 w 146"/>
              <a:gd name="T39" fmla="*/ 41 h 66"/>
              <a:gd name="T40" fmla="*/ 13 w 146"/>
              <a:gd name="T41" fmla="*/ 44 h 66"/>
              <a:gd name="T42" fmla="*/ 11 w 146"/>
              <a:gd name="T43" fmla="*/ 44 h 66"/>
              <a:gd name="T44" fmla="*/ 3 w 146"/>
              <a:gd name="T45" fmla="*/ 48 h 66"/>
              <a:gd name="T46" fmla="*/ 0 w 146"/>
              <a:gd name="T47" fmla="*/ 54 h 66"/>
              <a:gd name="T48" fmla="*/ 1 w 146"/>
              <a:gd name="T49" fmla="*/ 59 h 66"/>
              <a:gd name="T50" fmla="*/ 7 w 146"/>
              <a:gd name="T51" fmla="*/ 64 h 66"/>
              <a:gd name="T52" fmla="*/ 130 w 146"/>
              <a:gd name="T53" fmla="*/ 66 h 66"/>
              <a:gd name="T54" fmla="*/ 135 w 146"/>
              <a:gd name="T55" fmla="*/ 64 h 66"/>
              <a:gd name="T56" fmla="*/ 144 w 146"/>
              <a:gd name="T57" fmla="*/ 55 h 66"/>
              <a:gd name="T58" fmla="*/ 146 w 146"/>
              <a:gd name="T59" fmla="*/ 50 h 66"/>
              <a:gd name="T60" fmla="*/ 141 w 146"/>
              <a:gd name="T61" fmla="*/ 40 h 66"/>
              <a:gd name="T62" fmla="*/ 132 w 146"/>
              <a:gd name="T63" fmla="*/ 3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66">
                <a:moveTo>
                  <a:pt x="132" y="35"/>
                </a:moveTo>
                <a:lnTo>
                  <a:pt x="132" y="35"/>
                </a:lnTo>
                <a:lnTo>
                  <a:pt x="132" y="33"/>
                </a:lnTo>
                <a:lnTo>
                  <a:pt x="132" y="33"/>
                </a:lnTo>
                <a:lnTo>
                  <a:pt x="131" y="26"/>
                </a:lnTo>
                <a:lnTo>
                  <a:pt x="130" y="20"/>
                </a:lnTo>
                <a:lnTo>
                  <a:pt x="126" y="15"/>
                </a:lnTo>
                <a:lnTo>
                  <a:pt x="122" y="10"/>
                </a:lnTo>
                <a:lnTo>
                  <a:pt x="117" y="6"/>
                </a:lnTo>
                <a:lnTo>
                  <a:pt x="112" y="4"/>
                </a:lnTo>
                <a:lnTo>
                  <a:pt x="106" y="1"/>
                </a:lnTo>
                <a:lnTo>
                  <a:pt x="99" y="0"/>
                </a:lnTo>
                <a:lnTo>
                  <a:pt x="99" y="0"/>
                </a:lnTo>
                <a:lnTo>
                  <a:pt x="94" y="1"/>
                </a:lnTo>
                <a:lnTo>
                  <a:pt x="88" y="2"/>
                </a:lnTo>
                <a:lnTo>
                  <a:pt x="82" y="6"/>
                </a:lnTo>
                <a:lnTo>
                  <a:pt x="78" y="9"/>
                </a:lnTo>
                <a:lnTo>
                  <a:pt x="73" y="14"/>
                </a:lnTo>
                <a:lnTo>
                  <a:pt x="71" y="18"/>
                </a:lnTo>
                <a:lnTo>
                  <a:pt x="69" y="24"/>
                </a:lnTo>
                <a:lnTo>
                  <a:pt x="68" y="31"/>
                </a:lnTo>
                <a:lnTo>
                  <a:pt x="68" y="31"/>
                </a:lnTo>
                <a:lnTo>
                  <a:pt x="62" y="29"/>
                </a:lnTo>
                <a:lnTo>
                  <a:pt x="62" y="29"/>
                </a:lnTo>
                <a:lnTo>
                  <a:pt x="59" y="29"/>
                </a:lnTo>
                <a:lnTo>
                  <a:pt x="55" y="31"/>
                </a:lnTo>
                <a:lnTo>
                  <a:pt x="50" y="34"/>
                </a:lnTo>
                <a:lnTo>
                  <a:pt x="50" y="34"/>
                </a:lnTo>
                <a:lnTo>
                  <a:pt x="46" y="31"/>
                </a:lnTo>
                <a:lnTo>
                  <a:pt x="43" y="28"/>
                </a:lnTo>
                <a:lnTo>
                  <a:pt x="38" y="26"/>
                </a:lnTo>
                <a:lnTo>
                  <a:pt x="34" y="26"/>
                </a:lnTo>
                <a:lnTo>
                  <a:pt x="34" y="26"/>
                </a:lnTo>
                <a:lnTo>
                  <a:pt x="29" y="26"/>
                </a:lnTo>
                <a:lnTo>
                  <a:pt x="26" y="27"/>
                </a:lnTo>
                <a:lnTo>
                  <a:pt x="22" y="29"/>
                </a:lnTo>
                <a:lnTo>
                  <a:pt x="20" y="32"/>
                </a:lnTo>
                <a:lnTo>
                  <a:pt x="18" y="34"/>
                </a:lnTo>
                <a:lnTo>
                  <a:pt x="16" y="37"/>
                </a:lnTo>
                <a:lnTo>
                  <a:pt x="15" y="41"/>
                </a:lnTo>
                <a:lnTo>
                  <a:pt x="13" y="44"/>
                </a:lnTo>
                <a:lnTo>
                  <a:pt x="13" y="44"/>
                </a:lnTo>
                <a:lnTo>
                  <a:pt x="11" y="44"/>
                </a:lnTo>
                <a:lnTo>
                  <a:pt x="11" y="44"/>
                </a:lnTo>
                <a:lnTo>
                  <a:pt x="7" y="45"/>
                </a:lnTo>
                <a:lnTo>
                  <a:pt x="3" y="48"/>
                </a:lnTo>
                <a:lnTo>
                  <a:pt x="1" y="51"/>
                </a:lnTo>
                <a:lnTo>
                  <a:pt x="0" y="54"/>
                </a:lnTo>
                <a:lnTo>
                  <a:pt x="0" y="54"/>
                </a:lnTo>
                <a:lnTo>
                  <a:pt x="1" y="59"/>
                </a:lnTo>
                <a:lnTo>
                  <a:pt x="3" y="62"/>
                </a:lnTo>
                <a:lnTo>
                  <a:pt x="7" y="64"/>
                </a:lnTo>
                <a:lnTo>
                  <a:pt x="11" y="66"/>
                </a:lnTo>
                <a:lnTo>
                  <a:pt x="130" y="66"/>
                </a:lnTo>
                <a:lnTo>
                  <a:pt x="130" y="66"/>
                </a:lnTo>
                <a:lnTo>
                  <a:pt x="135" y="64"/>
                </a:lnTo>
                <a:lnTo>
                  <a:pt x="141" y="61"/>
                </a:lnTo>
                <a:lnTo>
                  <a:pt x="144" y="55"/>
                </a:lnTo>
                <a:lnTo>
                  <a:pt x="146" y="50"/>
                </a:lnTo>
                <a:lnTo>
                  <a:pt x="146" y="50"/>
                </a:lnTo>
                <a:lnTo>
                  <a:pt x="144" y="44"/>
                </a:lnTo>
                <a:lnTo>
                  <a:pt x="141" y="40"/>
                </a:lnTo>
                <a:lnTo>
                  <a:pt x="137" y="36"/>
                </a:lnTo>
                <a:lnTo>
                  <a:pt x="132" y="35"/>
                </a:lnTo>
                <a:lnTo>
                  <a:pt x="132"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9" name="Line 63">
            <a:extLst>
              <a:ext uri="{FF2B5EF4-FFF2-40B4-BE49-F238E27FC236}">
                <a16:creationId xmlns:a16="http://schemas.microsoft.com/office/drawing/2014/main" id="{A7C8DBD8-4FF9-4CDF-8B2D-71FCC6F0C736}"/>
              </a:ext>
            </a:extLst>
          </p:cNvPr>
          <p:cNvSpPr>
            <a:spLocks noChangeShapeType="1"/>
          </p:cNvSpPr>
          <p:nvPr userDrawn="1"/>
        </p:nvSpPr>
        <p:spPr bwMode="auto">
          <a:xfrm flipH="1">
            <a:off x="5178622" y="1273176"/>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0" name="Line 64">
            <a:extLst>
              <a:ext uri="{FF2B5EF4-FFF2-40B4-BE49-F238E27FC236}">
                <a16:creationId xmlns:a16="http://schemas.microsoft.com/office/drawing/2014/main" id="{CB34E50B-8A1D-46BA-A09C-E09EC3421080}"/>
              </a:ext>
            </a:extLst>
          </p:cNvPr>
          <p:cNvSpPr>
            <a:spLocks noChangeShapeType="1"/>
          </p:cNvSpPr>
          <p:nvPr userDrawn="1"/>
        </p:nvSpPr>
        <p:spPr bwMode="auto">
          <a:xfrm flipH="1">
            <a:off x="5137347" y="1273176"/>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1" name="Line 65">
            <a:extLst>
              <a:ext uri="{FF2B5EF4-FFF2-40B4-BE49-F238E27FC236}">
                <a16:creationId xmlns:a16="http://schemas.microsoft.com/office/drawing/2014/main" id="{F2A7616D-E8EE-4843-BBFE-B1ADA3064AB5}"/>
              </a:ext>
            </a:extLst>
          </p:cNvPr>
          <p:cNvSpPr>
            <a:spLocks noChangeShapeType="1"/>
          </p:cNvSpPr>
          <p:nvPr userDrawn="1"/>
        </p:nvSpPr>
        <p:spPr bwMode="auto">
          <a:xfrm flipH="1">
            <a:off x="5094484" y="1273176"/>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2" name="Line 66">
            <a:extLst>
              <a:ext uri="{FF2B5EF4-FFF2-40B4-BE49-F238E27FC236}">
                <a16:creationId xmlns:a16="http://schemas.microsoft.com/office/drawing/2014/main" id="{5C5D71AB-9F94-49CF-80A5-C805215F56E1}"/>
              </a:ext>
            </a:extLst>
          </p:cNvPr>
          <p:cNvSpPr>
            <a:spLocks noChangeShapeType="1"/>
          </p:cNvSpPr>
          <p:nvPr userDrawn="1"/>
        </p:nvSpPr>
        <p:spPr bwMode="auto">
          <a:xfrm flipH="1">
            <a:off x="5069084" y="1273176"/>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3" name="Freeform 67">
            <a:extLst>
              <a:ext uri="{FF2B5EF4-FFF2-40B4-BE49-F238E27FC236}">
                <a16:creationId xmlns:a16="http://schemas.microsoft.com/office/drawing/2014/main" id="{14CEC360-461D-4596-B905-C66E9AE9A358}"/>
              </a:ext>
            </a:extLst>
          </p:cNvPr>
          <p:cNvSpPr>
            <a:spLocks/>
          </p:cNvSpPr>
          <p:nvPr userDrawn="1"/>
        </p:nvSpPr>
        <p:spPr bwMode="auto">
          <a:xfrm>
            <a:off x="4861122" y="1117601"/>
            <a:ext cx="365125" cy="155575"/>
          </a:xfrm>
          <a:custGeom>
            <a:avLst/>
            <a:gdLst>
              <a:gd name="T0" fmla="*/ 18 w 230"/>
              <a:gd name="T1" fmla="*/ 98 h 98"/>
              <a:gd name="T2" fmla="*/ 5 w 230"/>
              <a:gd name="T3" fmla="*/ 93 h 98"/>
              <a:gd name="T4" fmla="*/ 1 w 230"/>
              <a:gd name="T5" fmla="*/ 84 h 98"/>
              <a:gd name="T6" fmla="*/ 0 w 230"/>
              <a:gd name="T7" fmla="*/ 82 h 98"/>
              <a:gd name="T8" fmla="*/ 2 w 230"/>
              <a:gd name="T9" fmla="*/ 75 h 98"/>
              <a:gd name="T10" fmla="*/ 11 w 230"/>
              <a:gd name="T11" fmla="*/ 66 h 98"/>
              <a:gd name="T12" fmla="*/ 18 w 230"/>
              <a:gd name="T13" fmla="*/ 65 h 98"/>
              <a:gd name="T14" fmla="*/ 22 w 230"/>
              <a:gd name="T15" fmla="*/ 66 h 98"/>
              <a:gd name="T16" fmla="*/ 25 w 230"/>
              <a:gd name="T17" fmla="*/ 55 h 98"/>
              <a:gd name="T18" fmla="*/ 31 w 230"/>
              <a:gd name="T19" fmla="*/ 46 h 98"/>
              <a:gd name="T20" fmla="*/ 42 w 230"/>
              <a:gd name="T21" fmla="*/ 40 h 98"/>
              <a:gd name="T22" fmla="*/ 53 w 230"/>
              <a:gd name="T23" fmla="*/ 38 h 98"/>
              <a:gd name="T24" fmla="*/ 61 w 230"/>
              <a:gd name="T25" fmla="*/ 39 h 98"/>
              <a:gd name="T26" fmla="*/ 74 w 230"/>
              <a:gd name="T27" fmla="*/ 46 h 98"/>
              <a:gd name="T28" fmla="*/ 79 w 230"/>
              <a:gd name="T29" fmla="*/ 50 h 98"/>
              <a:gd name="T30" fmla="*/ 88 w 230"/>
              <a:gd name="T31" fmla="*/ 45 h 98"/>
              <a:gd name="T32" fmla="*/ 98 w 230"/>
              <a:gd name="T33" fmla="*/ 44 h 98"/>
              <a:gd name="T34" fmla="*/ 107 w 230"/>
              <a:gd name="T35" fmla="*/ 45 h 98"/>
              <a:gd name="T36" fmla="*/ 108 w 230"/>
              <a:gd name="T37" fmla="*/ 36 h 98"/>
              <a:gd name="T38" fmla="*/ 117 w 230"/>
              <a:gd name="T39" fmla="*/ 19 h 98"/>
              <a:gd name="T40" fmla="*/ 131 w 230"/>
              <a:gd name="T41" fmla="*/ 8 h 98"/>
              <a:gd name="T42" fmla="*/ 148 w 230"/>
              <a:gd name="T43" fmla="*/ 1 h 98"/>
              <a:gd name="T44" fmla="*/ 158 w 230"/>
              <a:gd name="T45" fmla="*/ 0 h 98"/>
              <a:gd name="T46" fmla="*/ 178 w 230"/>
              <a:gd name="T47" fmla="*/ 3 h 98"/>
              <a:gd name="T48" fmla="*/ 194 w 230"/>
              <a:gd name="T49" fmla="*/ 14 h 98"/>
              <a:gd name="T50" fmla="*/ 205 w 230"/>
              <a:gd name="T51" fmla="*/ 29 h 98"/>
              <a:gd name="T52" fmla="*/ 209 w 230"/>
              <a:gd name="T53" fmla="*/ 48 h 98"/>
              <a:gd name="T54" fmla="*/ 209 w 230"/>
              <a:gd name="T55" fmla="*/ 52 h 98"/>
              <a:gd name="T56" fmla="*/ 213 w 230"/>
              <a:gd name="T57" fmla="*/ 53 h 98"/>
              <a:gd name="T58" fmla="*/ 221 w 230"/>
              <a:gd name="T59" fmla="*/ 56 h 98"/>
              <a:gd name="T60" fmla="*/ 227 w 230"/>
              <a:gd name="T61" fmla="*/ 63 h 98"/>
              <a:gd name="T62" fmla="*/ 230 w 230"/>
              <a:gd name="T63" fmla="*/ 71 h 98"/>
              <a:gd name="T64" fmla="*/ 230 w 230"/>
              <a:gd name="T65" fmla="*/ 74 h 98"/>
              <a:gd name="T66" fmla="*/ 228 w 230"/>
              <a:gd name="T67" fmla="*/ 83 h 98"/>
              <a:gd name="T68" fmla="*/ 223 w 230"/>
              <a:gd name="T69" fmla="*/ 91 h 98"/>
              <a:gd name="T70" fmla="*/ 215 w 230"/>
              <a:gd name="T71" fmla="*/ 96 h 98"/>
              <a:gd name="T72" fmla="*/ 206 w 230"/>
              <a:gd name="T7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0" h="98">
                <a:moveTo>
                  <a:pt x="18" y="98"/>
                </a:moveTo>
                <a:lnTo>
                  <a:pt x="18" y="98"/>
                </a:lnTo>
                <a:lnTo>
                  <a:pt x="11" y="97"/>
                </a:lnTo>
                <a:lnTo>
                  <a:pt x="5" y="93"/>
                </a:lnTo>
                <a:lnTo>
                  <a:pt x="2" y="88"/>
                </a:lnTo>
                <a:lnTo>
                  <a:pt x="1" y="84"/>
                </a:lnTo>
                <a:lnTo>
                  <a:pt x="0" y="82"/>
                </a:lnTo>
                <a:lnTo>
                  <a:pt x="0" y="82"/>
                </a:lnTo>
                <a:lnTo>
                  <a:pt x="1" y="79"/>
                </a:lnTo>
                <a:lnTo>
                  <a:pt x="2" y="75"/>
                </a:lnTo>
                <a:lnTo>
                  <a:pt x="5" y="70"/>
                </a:lnTo>
                <a:lnTo>
                  <a:pt x="11" y="66"/>
                </a:lnTo>
                <a:lnTo>
                  <a:pt x="18" y="65"/>
                </a:lnTo>
                <a:lnTo>
                  <a:pt x="18" y="65"/>
                </a:lnTo>
                <a:lnTo>
                  <a:pt x="22" y="66"/>
                </a:lnTo>
                <a:lnTo>
                  <a:pt x="22" y="66"/>
                </a:lnTo>
                <a:lnTo>
                  <a:pt x="22" y="61"/>
                </a:lnTo>
                <a:lnTo>
                  <a:pt x="25" y="55"/>
                </a:lnTo>
                <a:lnTo>
                  <a:pt x="28" y="50"/>
                </a:lnTo>
                <a:lnTo>
                  <a:pt x="31" y="46"/>
                </a:lnTo>
                <a:lnTo>
                  <a:pt x="36" y="43"/>
                </a:lnTo>
                <a:lnTo>
                  <a:pt x="42" y="40"/>
                </a:lnTo>
                <a:lnTo>
                  <a:pt x="47" y="38"/>
                </a:lnTo>
                <a:lnTo>
                  <a:pt x="53" y="38"/>
                </a:lnTo>
                <a:lnTo>
                  <a:pt x="53" y="38"/>
                </a:lnTo>
                <a:lnTo>
                  <a:pt x="61" y="39"/>
                </a:lnTo>
                <a:lnTo>
                  <a:pt x="67" y="41"/>
                </a:lnTo>
                <a:lnTo>
                  <a:pt x="74" y="46"/>
                </a:lnTo>
                <a:lnTo>
                  <a:pt x="79" y="50"/>
                </a:lnTo>
                <a:lnTo>
                  <a:pt x="79" y="50"/>
                </a:lnTo>
                <a:lnTo>
                  <a:pt x="83" y="48"/>
                </a:lnTo>
                <a:lnTo>
                  <a:pt x="88" y="45"/>
                </a:lnTo>
                <a:lnTo>
                  <a:pt x="92" y="44"/>
                </a:lnTo>
                <a:lnTo>
                  <a:pt x="98" y="44"/>
                </a:lnTo>
                <a:lnTo>
                  <a:pt x="98" y="44"/>
                </a:lnTo>
                <a:lnTo>
                  <a:pt x="107" y="45"/>
                </a:lnTo>
                <a:lnTo>
                  <a:pt x="107" y="45"/>
                </a:lnTo>
                <a:lnTo>
                  <a:pt x="108" y="36"/>
                </a:lnTo>
                <a:lnTo>
                  <a:pt x="112" y="27"/>
                </a:lnTo>
                <a:lnTo>
                  <a:pt x="117" y="19"/>
                </a:lnTo>
                <a:lnTo>
                  <a:pt x="123" y="12"/>
                </a:lnTo>
                <a:lnTo>
                  <a:pt x="131" y="8"/>
                </a:lnTo>
                <a:lnTo>
                  <a:pt x="139" y="3"/>
                </a:lnTo>
                <a:lnTo>
                  <a:pt x="148" y="1"/>
                </a:lnTo>
                <a:lnTo>
                  <a:pt x="158" y="0"/>
                </a:lnTo>
                <a:lnTo>
                  <a:pt x="158" y="0"/>
                </a:lnTo>
                <a:lnTo>
                  <a:pt x="168" y="1"/>
                </a:lnTo>
                <a:lnTo>
                  <a:pt x="178" y="3"/>
                </a:lnTo>
                <a:lnTo>
                  <a:pt x="186" y="8"/>
                </a:lnTo>
                <a:lnTo>
                  <a:pt x="194" y="14"/>
                </a:lnTo>
                <a:lnTo>
                  <a:pt x="201" y="21"/>
                </a:lnTo>
                <a:lnTo>
                  <a:pt x="205" y="29"/>
                </a:lnTo>
                <a:lnTo>
                  <a:pt x="207" y="39"/>
                </a:lnTo>
                <a:lnTo>
                  <a:pt x="209" y="48"/>
                </a:lnTo>
                <a:lnTo>
                  <a:pt x="209" y="48"/>
                </a:lnTo>
                <a:lnTo>
                  <a:pt x="209" y="52"/>
                </a:lnTo>
                <a:lnTo>
                  <a:pt x="209" y="52"/>
                </a:lnTo>
                <a:lnTo>
                  <a:pt x="213" y="53"/>
                </a:lnTo>
                <a:lnTo>
                  <a:pt x="218" y="54"/>
                </a:lnTo>
                <a:lnTo>
                  <a:pt x="221" y="56"/>
                </a:lnTo>
                <a:lnTo>
                  <a:pt x="224" y="59"/>
                </a:lnTo>
                <a:lnTo>
                  <a:pt x="227" y="63"/>
                </a:lnTo>
                <a:lnTo>
                  <a:pt x="229" y="66"/>
                </a:lnTo>
                <a:lnTo>
                  <a:pt x="230" y="71"/>
                </a:lnTo>
                <a:lnTo>
                  <a:pt x="230" y="74"/>
                </a:lnTo>
                <a:lnTo>
                  <a:pt x="230" y="74"/>
                </a:lnTo>
                <a:lnTo>
                  <a:pt x="230" y="80"/>
                </a:lnTo>
                <a:lnTo>
                  <a:pt x="228" y="83"/>
                </a:lnTo>
                <a:lnTo>
                  <a:pt x="226" y="88"/>
                </a:lnTo>
                <a:lnTo>
                  <a:pt x="223" y="91"/>
                </a:lnTo>
                <a:lnTo>
                  <a:pt x="220" y="93"/>
                </a:lnTo>
                <a:lnTo>
                  <a:pt x="215" y="96"/>
                </a:lnTo>
                <a:lnTo>
                  <a:pt x="211" y="98"/>
                </a:lnTo>
                <a:lnTo>
                  <a:pt x="206" y="9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4" name="Freeform 68">
            <a:extLst>
              <a:ext uri="{FF2B5EF4-FFF2-40B4-BE49-F238E27FC236}">
                <a16:creationId xmlns:a16="http://schemas.microsoft.com/office/drawing/2014/main" id="{23BD8DF3-C849-49E7-B8B6-6F2715C4B311}"/>
              </a:ext>
            </a:extLst>
          </p:cNvPr>
          <p:cNvSpPr>
            <a:spLocks/>
          </p:cNvSpPr>
          <p:nvPr userDrawn="1"/>
        </p:nvSpPr>
        <p:spPr bwMode="auto">
          <a:xfrm>
            <a:off x="4970659" y="1347788"/>
            <a:ext cx="9525" cy="1588"/>
          </a:xfrm>
          <a:custGeom>
            <a:avLst/>
            <a:gdLst>
              <a:gd name="T0" fmla="*/ 0 w 6"/>
              <a:gd name="T1" fmla="*/ 0 h 1"/>
              <a:gd name="T2" fmla="*/ 0 w 6"/>
              <a:gd name="T3" fmla="*/ 0 h 1"/>
              <a:gd name="T4" fmla="*/ 2 w 6"/>
              <a:gd name="T5" fmla="*/ 1 h 1"/>
              <a:gd name="T6" fmla="*/ 6 w 6"/>
              <a:gd name="T7" fmla="*/ 1 h 1"/>
            </a:gdLst>
            <a:ahLst/>
            <a:cxnLst>
              <a:cxn ang="0">
                <a:pos x="T0" y="T1"/>
              </a:cxn>
              <a:cxn ang="0">
                <a:pos x="T2" y="T3"/>
              </a:cxn>
              <a:cxn ang="0">
                <a:pos x="T4" y="T5"/>
              </a:cxn>
              <a:cxn ang="0">
                <a:pos x="T6" y="T7"/>
              </a:cxn>
            </a:cxnLst>
            <a:rect l="0" t="0" r="r" b="b"/>
            <a:pathLst>
              <a:path w="6" h="1">
                <a:moveTo>
                  <a:pt x="0" y="0"/>
                </a:moveTo>
                <a:lnTo>
                  <a:pt x="0" y="0"/>
                </a:lnTo>
                <a:lnTo>
                  <a:pt x="2" y="1"/>
                </a:lnTo>
                <a:lnTo>
                  <a:pt x="6" y="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5" name="Line 69">
            <a:extLst>
              <a:ext uri="{FF2B5EF4-FFF2-40B4-BE49-F238E27FC236}">
                <a16:creationId xmlns:a16="http://schemas.microsoft.com/office/drawing/2014/main" id="{E2804D71-0752-403F-B549-62F1CA4795C0}"/>
              </a:ext>
            </a:extLst>
          </p:cNvPr>
          <p:cNvSpPr>
            <a:spLocks noChangeShapeType="1"/>
          </p:cNvSpPr>
          <p:nvPr userDrawn="1"/>
        </p:nvSpPr>
        <p:spPr bwMode="auto">
          <a:xfrm>
            <a:off x="5005584" y="1349376"/>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6" name="Line 70">
            <a:extLst>
              <a:ext uri="{FF2B5EF4-FFF2-40B4-BE49-F238E27FC236}">
                <a16:creationId xmlns:a16="http://schemas.microsoft.com/office/drawing/2014/main" id="{735ADE76-2846-4C92-953C-6A579A2F7FC2}"/>
              </a:ext>
            </a:extLst>
          </p:cNvPr>
          <p:cNvSpPr>
            <a:spLocks noChangeShapeType="1"/>
          </p:cNvSpPr>
          <p:nvPr userDrawn="1"/>
        </p:nvSpPr>
        <p:spPr bwMode="auto">
          <a:xfrm>
            <a:off x="5048447" y="1349376"/>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7" name="Line 71">
            <a:extLst>
              <a:ext uri="{FF2B5EF4-FFF2-40B4-BE49-F238E27FC236}">
                <a16:creationId xmlns:a16="http://schemas.microsoft.com/office/drawing/2014/main" id="{D3CE181E-0287-4B9D-8740-7AB34EC0D158}"/>
              </a:ext>
            </a:extLst>
          </p:cNvPr>
          <p:cNvSpPr>
            <a:spLocks noChangeShapeType="1"/>
          </p:cNvSpPr>
          <p:nvPr userDrawn="1"/>
        </p:nvSpPr>
        <p:spPr bwMode="auto">
          <a:xfrm>
            <a:off x="5091309" y="1349376"/>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8" name="Line 72">
            <a:extLst>
              <a:ext uri="{FF2B5EF4-FFF2-40B4-BE49-F238E27FC236}">
                <a16:creationId xmlns:a16="http://schemas.microsoft.com/office/drawing/2014/main" id="{D123B681-A875-471E-8B21-C4783ED3514A}"/>
              </a:ext>
            </a:extLst>
          </p:cNvPr>
          <p:cNvSpPr>
            <a:spLocks noChangeShapeType="1"/>
          </p:cNvSpPr>
          <p:nvPr userDrawn="1"/>
        </p:nvSpPr>
        <p:spPr bwMode="auto">
          <a:xfrm>
            <a:off x="5134172" y="1349376"/>
            <a:ext cx="476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9" name="Line 73">
            <a:extLst>
              <a:ext uri="{FF2B5EF4-FFF2-40B4-BE49-F238E27FC236}">
                <a16:creationId xmlns:a16="http://schemas.microsoft.com/office/drawing/2014/main" id="{A37C1B59-4872-4FC5-96D3-87BD01159624}"/>
              </a:ext>
            </a:extLst>
          </p:cNvPr>
          <p:cNvSpPr>
            <a:spLocks noChangeShapeType="1"/>
          </p:cNvSpPr>
          <p:nvPr userDrawn="1"/>
        </p:nvSpPr>
        <p:spPr bwMode="auto">
          <a:xfrm>
            <a:off x="5151634" y="1349376"/>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0" name="Freeform 74">
            <a:extLst>
              <a:ext uri="{FF2B5EF4-FFF2-40B4-BE49-F238E27FC236}">
                <a16:creationId xmlns:a16="http://schemas.microsoft.com/office/drawing/2014/main" id="{1BCCC1E7-4509-4B94-AF4B-F648EC13034A}"/>
              </a:ext>
            </a:extLst>
          </p:cNvPr>
          <p:cNvSpPr>
            <a:spLocks/>
          </p:cNvSpPr>
          <p:nvPr userDrawn="1"/>
        </p:nvSpPr>
        <p:spPr bwMode="auto">
          <a:xfrm>
            <a:off x="4946847" y="1252538"/>
            <a:ext cx="125412" cy="95250"/>
          </a:xfrm>
          <a:custGeom>
            <a:avLst/>
            <a:gdLst>
              <a:gd name="T0" fmla="*/ 79 w 79"/>
              <a:gd name="T1" fmla="*/ 14 h 60"/>
              <a:gd name="T2" fmla="*/ 79 w 79"/>
              <a:gd name="T3" fmla="*/ 14 h 60"/>
              <a:gd name="T4" fmla="*/ 74 w 79"/>
              <a:gd name="T5" fmla="*/ 8 h 60"/>
              <a:gd name="T6" fmla="*/ 68 w 79"/>
              <a:gd name="T7" fmla="*/ 4 h 60"/>
              <a:gd name="T8" fmla="*/ 61 w 79"/>
              <a:gd name="T9" fmla="*/ 2 h 60"/>
              <a:gd name="T10" fmla="*/ 53 w 79"/>
              <a:gd name="T11" fmla="*/ 0 h 60"/>
              <a:gd name="T12" fmla="*/ 53 w 79"/>
              <a:gd name="T13" fmla="*/ 0 h 60"/>
              <a:gd name="T14" fmla="*/ 47 w 79"/>
              <a:gd name="T15" fmla="*/ 2 h 60"/>
              <a:gd name="T16" fmla="*/ 42 w 79"/>
              <a:gd name="T17" fmla="*/ 3 h 60"/>
              <a:gd name="T18" fmla="*/ 36 w 79"/>
              <a:gd name="T19" fmla="*/ 6 h 60"/>
              <a:gd name="T20" fmla="*/ 32 w 79"/>
              <a:gd name="T21" fmla="*/ 9 h 60"/>
              <a:gd name="T22" fmla="*/ 28 w 79"/>
              <a:gd name="T23" fmla="*/ 13 h 60"/>
              <a:gd name="T24" fmla="*/ 25 w 79"/>
              <a:gd name="T25" fmla="*/ 17 h 60"/>
              <a:gd name="T26" fmla="*/ 23 w 79"/>
              <a:gd name="T27" fmla="*/ 23 h 60"/>
              <a:gd name="T28" fmla="*/ 21 w 79"/>
              <a:gd name="T29" fmla="*/ 29 h 60"/>
              <a:gd name="T30" fmla="*/ 21 w 79"/>
              <a:gd name="T31" fmla="*/ 29 h 60"/>
              <a:gd name="T32" fmla="*/ 17 w 79"/>
              <a:gd name="T33" fmla="*/ 29 h 60"/>
              <a:gd name="T34" fmla="*/ 17 w 79"/>
              <a:gd name="T35" fmla="*/ 29 h 60"/>
              <a:gd name="T36" fmla="*/ 11 w 79"/>
              <a:gd name="T37" fmla="*/ 30 h 60"/>
              <a:gd name="T38" fmla="*/ 6 w 79"/>
              <a:gd name="T39" fmla="*/ 33 h 60"/>
              <a:gd name="T40" fmla="*/ 2 w 79"/>
              <a:gd name="T41" fmla="*/ 38 h 60"/>
              <a:gd name="T42" fmla="*/ 1 w 79"/>
              <a:gd name="T43" fmla="*/ 41 h 60"/>
              <a:gd name="T44" fmla="*/ 0 w 79"/>
              <a:gd name="T45" fmla="*/ 44 h 60"/>
              <a:gd name="T46" fmla="*/ 0 w 79"/>
              <a:gd name="T47" fmla="*/ 44 h 60"/>
              <a:gd name="T48" fmla="*/ 1 w 79"/>
              <a:gd name="T49" fmla="*/ 50 h 60"/>
              <a:gd name="T50" fmla="*/ 4 w 79"/>
              <a:gd name="T51" fmla="*/ 56 h 60"/>
              <a:gd name="T52" fmla="*/ 9 w 79"/>
              <a:gd name="T53" fmla="*/ 59 h 60"/>
              <a:gd name="T54" fmla="*/ 15 w 79"/>
              <a:gd name="T5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60">
                <a:moveTo>
                  <a:pt x="79" y="14"/>
                </a:moveTo>
                <a:lnTo>
                  <a:pt x="79" y="14"/>
                </a:lnTo>
                <a:lnTo>
                  <a:pt x="74" y="8"/>
                </a:lnTo>
                <a:lnTo>
                  <a:pt x="68" y="4"/>
                </a:lnTo>
                <a:lnTo>
                  <a:pt x="61" y="2"/>
                </a:lnTo>
                <a:lnTo>
                  <a:pt x="53" y="0"/>
                </a:lnTo>
                <a:lnTo>
                  <a:pt x="53" y="0"/>
                </a:lnTo>
                <a:lnTo>
                  <a:pt x="47" y="2"/>
                </a:lnTo>
                <a:lnTo>
                  <a:pt x="42" y="3"/>
                </a:lnTo>
                <a:lnTo>
                  <a:pt x="36" y="6"/>
                </a:lnTo>
                <a:lnTo>
                  <a:pt x="32" y="9"/>
                </a:lnTo>
                <a:lnTo>
                  <a:pt x="28" y="13"/>
                </a:lnTo>
                <a:lnTo>
                  <a:pt x="25" y="17"/>
                </a:lnTo>
                <a:lnTo>
                  <a:pt x="23" y="23"/>
                </a:lnTo>
                <a:lnTo>
                  <a:pt x="21" y="29"/>
                </a:lnTo>
                <a:lnTo>
                  <a:pt x="21" y="29"/>
                </a:lnTo>
                <a:lnTo>
                  <a:pt x="17" y="29"/>
                </a:lnTo>
                <a:lnTo>
                  <a:pt x="17" y="29"/>
                </a:lnTo>
                <a:lnTo>
                  <a:pt x="11" y="30"/>
                </a:lnTo>
                <a:lnTo>
                  <a:pt x="6" y="33"/>
                </a:lnTo>
                <a:lnTo>
                  <a:pt x="2" y="38"/>
                </a:lnTo>
                <a:lnTo>
                  <a:pt x="1" y="41"/>
                </a:lnTo>
                <a:lnTo>
                  <a:pt x="0" y="44"/>
                </a:lnTo>
                <a:lnTo>
                  <a:pt x="0" y="44"/>
                </a:lnTo>
                <a:lnTo>
                  <a:pt x="1" y="50"/>
                </a:lnTo>
                <a:lnTo>
                  <a:pt x="4" y="56"/>
                </a:lnTo>
                <a:lnTo>
                  <a:pt x="9" y="59"/>
                </a:lnTo>
                <a:lnTo>
                  <a:pt x="15" y="6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1" name="Freeform 75">
            <a:extLst>
              <a:ext uri="{FF2B5EF4-FFF2-40B4-BE49-F238E27FC236}">
                <a16:creationId xmlns:a16="http://schemas.microsoft.com/office/drawing/2014/main" id="{8B7C2934-CE2E-4268-987E-7A8A4A60053F}"/>
              </a:ext>
            </a:extLst>
          </p:cNvPr>
          <p:cNvSpPr>
            <a:spLocks/>
          </p:cNvSpPr>
          <p:nvPr userDrawn="1"/>
        </p:nvSpPr>
        <p:spPr bwMode="auto">
          <a:xfrm>
            <a:off x="6947097" y="1763713"/>
            <a:ext cx="128587" cy="279400"/>
          </a:xfrm>
          <a:custGeom>
            <a:avLst/>
            <a:gdLst>
              <a:gd name="T0" fmla="*/ 81 w 81"/>
              <a:gd name="T1" fmla="*/ 123 h 176"/>
              <a:gd name="T2" fmla="*/ 81 w 81"/>
              <a:gd name="T3" fmla="*/ 123 h 176"/>
              <a:gd name="T4" fmla="*/ 75 w 81"/>
              <a:gd name="T5" fmla="*/ 122 h 176"/>
              <a:gd name="T6" fmla="*/ 71 w 81"/>
              <a:gd name="T7" fmla="*/ 120 h 176"/>
              <a:gd name="T8" fmla="*/ 65 w 81"/>
              <a:gd name="T9" fmla="*/ 118 h 176"/>
              <a:gd name="T10" fmla="*/ 60 w 81"/>
              <a:gd name="T11" fmla="*/ 113 h 176"/>
              <a:gd name="T12" fmla="*/ 55 w 81"/>
              <a:gd name="T13" fmla="*/ 108 h 176"/>
              <a:gd name="T14" fmla="*/ 52 w 81"/>
              <a:gd name="T15" fmla="*/ 102 h 176"/>
              <a:gd name="T16" fmla="*/ 49 w 81"/>
              <a:gd name="T17" fmla="*/ 95 h 176"/>
              <a:gd name="T18" fmla="*/ 49 w 81"/>
              <a:gd name="T19" fmla="*/ 88 h 176"/>
              <a:gd name="T20" fmla="*/ 49 w 81"/>
              <a:gd name="T21" fmla="*/ 88 h 176"/>
              <a:gd name="T22" fmla="*/ 49 w 81"/>
              <a:gd name="T23" fmla="*/ 82 h 176"/>
              <a:gd name="T24" fmla="*/ 52 w 81"/>
              <a:gd name="T25" fmla="*/ 75 h 176"/>
              <a:gd name="T26" fmla="*/ 54 w 81"/>
              <a:gd name="T27" fmla="*/ 69 h 176"/>
              <a:gd name="T28" fmla="*/ 58 w 81"/>
              <a:gd name="T29" fmla="*/ 64 h 176"/>
              <a:gd name="T30" fmla="*/ 63 w 81"/>
              <a:gd name="T31" fmla="*/ 59 h 176"/>
              <a:gd name="T32" fmla="*/ 69 w 81"/>
              <a:gd name="T33" fmla="*/ 56 h 176"/>
              <a:gd name="T34" fmla="*/ 74 w 81"/>
              <a:gd name="T35" fmla="*/ 54 h 176"/>
              <a:gd name="T36" fmla="*/ 81 w 81"/>
              <a:gd name="T37" fmla="*/ 53 h 176"/>
              <a:gd name="T38" fmla="*/ 81 w 81"/>
              <a:gd name="T39" fmla="*/ 53 h 176"/>
              <a:gd name="T40" fmla="*/ 81 w 81"/>
              <a:gd name="T41" fmla="*/ 53 h 176"/>
              <a:gd name="T42" fmla="*/ 81 w 81"/>
              <a:gd name="T43" fmla="*/ 0 h 176"/>
              <a:gd name="T44" fmla="*/ 78 w 81"/>
              <a:gd name="T45" fmla="*/ 0 h 176"/>
              <a:gd name="T46" fmla="*/ 75 w 81"/>
              <a:gd name="T47" fmla="*/ 13 h 176"/>
              <a:gd name="T48" fmla="*/ 75 w 81"/>
              <a:gd name="T49" fmla="*/ 13 h 176"/>
              <a:gd name="T50" fmla="*/ 65 w 81"/>
              <a:gd name="T51" fmla="*/ 15 h 176"/>
              <a:gd name="T52" fmla="*/ 56 w 81"/>
              <a:gd name="T53" fmla="*/ 5 h 176"/>
              <a:gd name="T54" fmla="*/ 36 w 81"/>
              <a:gd name="T55" fmla="*/ 17 h 176"/>
              <a:gd name="T56" fmla="*/ 39 w 81"/>
              <a:gd name="T57" fmla="*/ 29 h 176"/>
              <a:gd name="T58" fmla="*/ 39 w 81"/>
              <a:gd name="T59" fmla="*/ 29 h 176"/>
              <a:gd name="T60" fmla="*/ 31 w 81"/>
              <a:gd name="T61" fmla="*/ 36 h 176"/>
              <a:gd name="T62" fmla="*/ 20 w 81"/>
              <a:gd name="T63" fmla="*/ 33 h 176"/>
              <a:gd name="T64" fmla="*/ 9 w 81"/>
              <a:gd name="T65" fmla="*/ 53 h 176"/>
              <a:gd name="T66" fmla="*/ 16 w 81"/>
              <a:gd name="T67" fmla="*/ 60 h 176"/>
              <a:gd name="T68" fmla="*/ 16 w 81"/>
              <a:gd name="T69" fmla="*/ 60 h 176"/>
              <a:gd name="T70" fmla="*/ 13 w 81"/>
              <a:gd name="T71" fmla="*/ 66 h 176"/>
              <a:gd name="T72" fmla="*/ 11 w 81"/>
              <a:gd name="T73" fmla="*/ 73 h 176"/>
              <a:gd name="T74" fmla="*/ 0 w 81"/>
              <a:gd name="T75" fmla="*/ 75 h 176"/>
              <a:gd name="T76" fmla="*/ 0 w 81"/>
              <a:gd name="T77" fmla="*/ 99 h 176"/>
              <a:gd name="T78" fmla="*/ 10 w 81"/>
              <a:gd name="T79" fmla="*/ 101 h 176"/>
              <a:gd name="T80" fmla="*/ 10 w 81"/>
              <a:gd name="T81" fmla="*/ 101 h 176"/>
              <a:gd name="T82" fmla="*/ 12 w 81"/>
              <a:gd name="T83" fmla="*/ 106 h 176"/>
              <a:gd name="T84" fmla="*/ 14 w 81"/>
              <a:gd name="T85" fmla="*/ 113 h 176"/>
              <a:gd name="T86" fmla="*/ 7 w 81"/>
              <a:gd name="T87" fmla="*/ 120 h 176"/>
              <a:gd name="T88" fmla="*/ 19 w 81"/>
              <a:gd name="T89" fmla="*/ 140 h 176"/>
              <a:gd name="T90" fmla="*/ 28 w 81"/>
              <a:gd name="T91" fmla="*/ 137 h 176"/>
              <a:gd name="T92" fmla="*/ 28 w 81"/>
              <a:gd name="T93" fmla="*/ 137 h 176"/>
              <a:gd name="T94" fmla="*/ 38 w 81"/>
              <a:gd name="T95" fmla="*/ 147 h 176"/>
              <a:gd name="T96" fmla="*/ 35 w 81"/>
              <a:gd name="T97" fmla="*/ 156 h 176"/>
              <a:gd name="T98" fmla="*/ 55 w 81"/>
              <a:gd name="T99" fmla="*/ 169 h 176"/>
              <a:gd name="T100" fmla="*/ 62 w 81"/>
              <a:gd name="T101" fmla="*/ 161 h 176"/>
              <a:gd name="T102" fmla="*/ 62 w 81"/>
              <a:gd name="T103" fmla="*/ 161 h 176"/>
              <a:gd name="T104" fmla="*/ 69 w 81"/>
              <a:gd name="T105" fmla="*/ 163 h 176"/>
              <a:gd name="T106" fmla="*/ 74 w 81"/>
              <a:gd name="T107" fmla="*/ 164 h 176"/>
              <a:gd name="T108" fmla="*/ 75 w 81"/>
              <a:gd name="T109" fmla="*/ 176 h 176"/>
              <a:gd name="T110" fmla="*/ 81 w 81"/>
              <a:gd name="T111" fmla="*/ 176 h 176"/>
              <a:gd name="T112" fmla="*/ 81 w 81"/>
              <a:gd name="T113" fmla="*/ 123 h 176"/>
              <a:gd name="T114" fmla="*/ 81 w 81"/>
              <a:gd name="T115" fmla="*/ 123 h 176"/>
              <a:gd name="T116" fmla="*/ 81 w 81"/>
              <a:gd name="T117" fmla="*/ 123 h 176"/>
              <a:gd name="T118" fmla="*/ 81 w 81"/>
              <a:gd name="T119" fmla="*/ 12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 h="176">
                <a:moveTo>
                  <a:pt x="81" y="123"/>
                </a:moveTo>
                <a:lnTo>
                  <a:pt x="81" y="123"/>
                </a:lnTo>
                <a:lnTo>
                  <a:pt x="75" y="122"/>
                </a:lnTo>
                <a:lnTo>
                  <a:pt x="71" y="120"/>
                </a:lnTo>
                <a:lnTo>
                  <a:pt x="65" y="118"/>
                </a:lnTo>
                <a:lnTo>
                  <a:pt x="60" y="113"/>
                </a:lnTo>
                <a:lnTo>
                  <a:pt x="55" y="108"/>
                </a:lnTo>
                <a:lnTo>
                  <a:pt x="52" y="102"/>
                </a:lnTo>
                <a:lnTo>
                  <a:pt x="49" y="95"/>
                </a:lnTo>
                <a:lnTo>
                  <a:pt x="49" y="88"/>
                </a:lnTo>
                <a:lnTo>
                  <a:pt x="49" y="88"/>
                </a:lnTo>
                <a:lnTo>
                  <a:pt x="49" y="82"/>
                </a:lnTo>
                <a:lnTo>
                  <a:pt x="52" y="75"/>
                </a:lnTo>
                <a:lnTo>
                  <a:pt x="54" y="69"/>
                </a:lnTo>
                <a:lnTo>
                  <a:pt x="58" y="64"/>
                </a:lnTo>
                <a:lnTo>
                  <a:pt x="63" y="59"/>
                </a:lnTo>
                <a:lnTo>
                  <a:pt x="69" y="56"/>
                </a:lnTo>
                <a:lnTo>
                  <a:pt x="74" y="54"/>
                </a:lnTo>
                <a:lnTo>
                  <a:pt x="81" y="53"/>
                </a:lnTo>
                <a:lnTo>
                  <a:pt x="81" y="53"/>
                </a:lnTo>
                <a:lnTo>
                  <a:pt x="81" y="53"/>
                </a:lnTo>
                <a:lnTo>
                  <a:pt x="81" y="0"/>
                </a:lnTo>
                <a:lnTo>
                  <a:pt x="78" y="0"/>
                </a:lnTo>
                <a:lnTo>
                  <a:pt x="75" y="13"/>
                </a:lnTo>
                <a:lnTo>
                  <a:pt x="75" y="13"/>
                </a:lnTo>
                <a:lnTo>
                  <a:pt x="65" y="15"/>
                </a:lnTo>
                <a:lnTo>
                  <a:pt x="56" y="5"/>
                </a:lnTo>
                <a:lnTo>
                  <a:pt x="36" y="17"/>
                </a:lnTo>
                <a:lnTo>
                  <a:pt x="39" y="29"/>
                </a:lnTo>
                <a:lnTo>
                  <a:pt x="39" y="29"/>
                </a:lnTo>
                <a:lnTo>
                  <a:pt x="31" y="36"/>
                </a:lnTo>
                <a:lnTo>
                  <a:pt x="20" y="33"/>
                </a:lnTo>
                <a:lnTo>
                  <a:pt x="9" y="53"/>
                </a:lnTo>
                <a:lnTo>
                  <a:pt x="16" y="60"/>
                </a:lnTo>
                <a:lnTo>
                  <a:pt x="16" y="60"/>
                </a:lnTo>
                <a:lnTo>
                  <a:pt x="13" y="66"/>
                </a:lnTo>
                <a:lnTo>
                  <a:pt x="11" y="73"/>
                </a:lnTo>
                <a:lnTo>
                  <a:pt x="0" y="75"/>
                </a:lnTo>
                <a:lnTo>
                  <a:pt x="0" y="99"/>
                </a:lnTo>
                <a:lnTo>
                  <a:pt x="10" y="101"/>
                </a:lnTo>
                <a:lnTo>
                  <a:pt x="10" y="101"/>
                </a:lnTo>
                <a:lnTo>
                  <a:pt x="12" y="106"/>
                </a:lnTo>
                <a:lnTo>
                  <a:pt x="14" y="113"/>
                </a:lnTo>
                <a:lnTo>
                  <a:pt x="7" y="120"/>
                </a:lnTo>
                <a:lnTo>
                  <a:pt x="19" y="140"/>
                </a:lnTo>
                <a:lnTo>
                  <a:pt x="28" y="137"/>
                </a:lnTo>
                <a:lnTo>
                  <a:pt x="28" y="137"/>
                </a:lnTo>
                <a:lnTo>
                  <a:pt x="38" y="147"/>
                </a:lnTo>
                <a:lnTo>
                  <a:pt x="35" y="156"/>
                </a:lnTo>
                <a:lnTo>
                  <a:pt x="55" y="169"/>
                </a:lnTo>
                <a:lnTo>
                  <a:pt x="62" y="161"/>
                </a:lnTo>
                <a:lnTo>
                  <a:pt x="62" y="161"/>
                </a:lnTo>
                <a:lnTo>
                  <a:pt x="69" y="163"/>
                </a:lnTo>
                <a:lnTo>
                  <a:pt x="74" y="164"/>
                </a:lnTo>
                <a:lnTo>
                  <a:pt x="75" y="176"/>
                </a:lnTo>
                <a:lnTo>
                  <a:pt x="81" y="176"/>
                </a:lnTo>
                <a:lnTo>
                  <a:pt x="81" y="123"/>
                </a:lnTo>
                <a:lnTo>
                  <a:pt x="81" y="123"/>
                </a:lnTo>
                <a:lnTo>
                  <a:pt x="81" y="123"/>
                </a:lnTo>
                <a:lnTo>
                  <a:pt x="81" y="12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2" name="Line 76">
            <a:extLst>
              <a:ext uri="{FF2B5EF4-FFF2-40B4-BE49-F238E27FC236}">
                <a16:creationId xmlns:a16="http://schemas.microsoft.com/office/drawing/2014/main" id="{54704184-E619-43A9-985E-2825655A2436}"/>
              </a:ext>
            </a:extLst>
          </p:cNvPr>
          <p:cNvSpPr>
            <a:spLocks noChangeShapeType="1"/>
          </p:cNvSpPr>
          <p:nvPr userDrawn="1"/>
        </p:nvSpPr>
        <p:spPr bwMode="auto">
          <a:xfrm>
            <a:off x="7104259" y="1768476"/>
            <a:ext cx="0" cy="271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3" name="Freeform 77">
            <a:extLst>
              <a:ext uri="{FF2B5EF4-FFF2-40B4-BE49-F238E27FC236}">
                <a16:creationId xmlns:a16="http://schemas.microsoft.com/office/drawing/2014/main" id="{75B62856-F6B9-4FA3-8A66-955E8346458F}"/>
              </a:ext>
            </a:extLst>
          </p:cNvPr>
          <p:cNvSpPr>
            <a:spLocks/>
          </p:cNvSpPr>
          <p:nvPr userDrawn="1"/>
        </p:nvSpPr>
        <p:spPr bwMode="auto">
          <a:xfrm>
            <a:off x="7107434" y="1773238"/>
            <a:ext cx="20637" cy="14288"/>
          </a:xfrm>
          <a:custGeom>
            <a:avLst/>
            <a:gdLst>
              <a:gd name="T0" fmla="*/ 0 w 13"/>
              <a:gd name="T1" fmla="*/ 0 h 9"/>
              <a:gd name="T2" fmla="*/ 0 w 13"/>
              <a:gd name="T3" fmla="*/ 0 h 9"/>
              <a:gd name="T4" fmla="*/ 6 w 13"/>
              <a:gd name="T5" fmla="*/ 2 h 9"/>
              <a:gd name="T6" fmla="*/ 11 w 13"/>
              <a:gd name="T7" fmla="*/ 4 h 9"/>
              <a:gd name="T8" fmla="*/ 12 w 13"/>
              <a:gd name="T9" fmla="*/ 6 h 9"/>
              <a:gd name="T10" fmla="*/ 13 w 13"/>
              <a:gd name="T11" fmla="*/ 9 h 9"/>
            </a:gdLst>
            <a:ahLst/>
            <a:cxnLst>
              <a:cxn ang="0">
                <a:pos x="T0" y="T1"/>
              </a:cxn>
              <a:cxn ang="0">
                <a:pos x="T2" y="T3"/>
              </a:cxn>
              <a:cxn ang="0">
                <a:pos x="T4" y="T5"/>
              </a:cxn>
              <a:cxn ang="0">
                <a:pos x="T6" y="T7"/>
              </a:cxn>
              <a:cxn ang="0">
                <a:pos x="T8" y="T9"/>
              </a:cxn>
              <a:cxn ang="0">
                <a:pos x="T10" y="T11"/>
              </a:cxn>
            </a:cxnLst>
            <a:rect l="0" t="0" r="r" b="b"/>
            <a:pathLst>
              <a:path w="13" h="9">
                <a:moveTo>
                  <a:pt x="0" y="0"/>
                </a:moveTo>
                <a:lnTo>
                  <a:pt x="0" y="0"/>
                </a:lnTo>
                <a:lnTo>
                  <a:pt x="6" y="2"/>
                </a:lnTo>
                <a:lnTo>
                  <a:pt x="11" y="4"/>
                </a:lnTo>
                <a:lnTo>
                  <a:pt x="12" y="6"/>
                </a:lnTo>
                <a:lnTo>
                  <a:pt x="13" y="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4" name="Freeform 78">
            <a:extLst>
              <a:ext uri="{FF2B5EF4-FFF2-40B4-BE49-F238E27FC236}">
                <a16:creationId xmlns:a16="http://schemas.microsoft.com/office/drawing/2014/main" id="{19E1E31C-D58D-42D7-9C47-321858E7947A}"/>
              </a:ext>
            </a:extLst>
          </p:cNvPr>
          <p:cNvSpPr>
            <a:spLocks/>
          </p:cNvSpPr>
          <p:nvPr userDrawn="1"/>
        </p:nvSpPr>
        <p:spPr bwMode="auto">
          <a:xfrm>
            <a:off x="7112197" y="1789113"/>
            <a:ext cx="47625" cy="46038"/>
          </a:xfrm>
          <a:custGeom>
            <a:avLst/>
            <a:gdLst>
              <a:gd name="T0" fmla="*/ 0 w 30"/>
              <a:gd name="T1" fmla="*/ 3 h 29"/>
              <a:gd name="T2" fmla="*/ 0 w 30"/>
              <a:gd name="T3" fmla="*/ 3 h 29"/>
              <a:gd name="T4" fmla="*/ 5 w 30"/>
              <a:gd name="T5" fmla="*/ 1 h 29"/>
              <a:gd name="T6" fmla="*/ 11 w 30"/>
              <a:gd name="T7" fmla="*/ 0 h 29"/>
              <a:gd name="T8" fmla="*/ 18 w 30"/>
              <a:gd name="T9" fmla="*/ 0 h 29"/>
              <a:gd name="T10" fmla="*/ 21 w 30"/>
              <a:gd name="T11" fmla="*/ 0 h 29"/>
              <a:gd name="T12" fmla="*/ 23 w 30"/>
              <a:gd name="T13" fmla="*/ 1 h 29"/>
              <a:gd name="T14" fmla="*/ 26 w 30"/>
              <a:gd name="T15" fmla="*/ 3 h 29"/>
              <a:gd name="T16" fmla="*/ 28 w 30"/>
              <a:gd name="T17" fmla="*/ 7 h 29"/>
              <a:gd name="T18" fmla="*/ 29 w 30"/>
              <a:gd name="T19" fmla="*/ 10 h 29"/>
              <a:gd name="T20" fmla="*/ 30 w 30"/>
              <a:gd name="T21" fmla="*/ 16 h 29"/>
              <a:gd name="T22" fmla="*/ 30 w 30"/>
              <a:gd name="T23" fmla="*/ 22 h 29"/>
              <a:gd name="T24" fmla="*/ 29 w 30"/>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9">
                <a:moveTo>
                  <a:pt x="0" y="3"/>
                </a:moveTo>
                <a:lnTo>
                  <a:pt x="0" y="3"/>
                </a:lnTo>
                <a:lnTo>
                  <a:pt x="5" y="1"/>
                </a:lnTo>
                <a:lnTo>
                  <a:pt x="11" y="0"/>
                </a:lnTo>
                <a:lnTo>
                  <a:pt x="18" y="0"/>
                </a:lnTo>
                <a:lnTo>
                  <a:pt x="21" y="0"/>
                </a:lnTo>
                <a:lnTo>
                  <a:pt x="23" y="1"/>
                </a:lnTo>
                <a:lnTo>
                  <a:pt x="26" y="3"/>
                </a:lnTo>
                <a:lnTo>
                  <a:pt x="28" y="7"/>
                </a:lnTo>
                <a:lnTo>
                  <a:pt x="29" y="10"/>
                </a:lnTo>
                <a:lnTo>
                  <a:pt x="30" y="16"/>
                </a:lnTo>
                <a:lnTo>
                  <a:pt x="30" y="22"/>
                </a:lnTo>
                <a:lnTo>
                  <a:pt x="29" y="2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5" name="Freeform 79">
            <a:extLst>
              <a:ext uri="{FF2B5EF4-FFF2-40B4-BE49-F238E27FC236}">
                <a16:creationId xmlns:a16="http://schemas.microsoft.com/office/drawing/2014/main" id="{A17E3DB3-2D14-457F-BCD9-33DEF8F50B05}"/>
              </a:ext>
            </a:extLst>
          </p:cNvPr>
          <p:cNvSpPr>
            <a:spLocks/>
          </p:cNvSpPr>
          <p:nvPr userDrawn="1"/>
        </p:nvSpPr>
        <p:spPr bwMode="auto">
          <a:xfrm>
            <a:off x="7166172" y="1824038"/>
            <a:ext cx="33337" cy="74613"/>
          </a:xfrm>
          <a:custGeom>
            <a:avLst/>
            <a:gdLst>
              <a:gd name="T0" fmla="*/ 0 w 21"/>
              <a:gd name="T1" fmla="*/ 0 h 47"/>
              <a:gd name="T2" fmla="*/ 0 w 21"/>
              <a:gd name="T3" fmla="*/ 0 h 47"/>
              <a:gd name="T4" fmla="*/ 5 w 21"/>
              <a:gd name="T5" fmla="*/ 1 h 47"/>
              <a:gd name="T6" fmla="*/ 10 w 21"/>
              <a:gd name="T7" fmla="*/ 4 h 47"/>
              <a:gd name="T8" fmla="*/ 15 w 21"/>
              <a:gd name="T9" fmla="*/ 7 h 47"/>
              <a:gd name="T10" fmla="*/ 19 w 21"/>
              <a:gd name="T11" fmla="*/ 13 h 47"/>
              <a:gd name="T12" fmla="*/ 20 w 21"/>
              <a:gd name="T13" fmla="*/ 18 h 47"/>
              <a:gd name="T14" fmla="*/ 21 w 21"/>
              <a:gd name="T15" fmla="*/ 22 h 47"/>
              <a:gd name="T16" fmla="*/ 21 w 21"/>
              <a:gd name="T17" fmla="*/ 27 h 47"/>
              <a:gd name="T18" fmla="*/ 20 w 21"/>
              <a:gd name="T19" fmla="*/ 32 h 47"/>
              <a:gd name="T20" fmla="*/ 18 w 21"/>
              <a:gd name="T21" fmla="*/ 39 h 47"/>
              <a:gd name="T22" fmla="*/ 14 w 21"/>
              <a:gd name="T2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7">
                <a:moveTo>
                  <a:pt x="0" y="0"/>
                </a:moveTo>
                <a:lnTo>
                  <a:pt x="0" y="0"/>
                </a:lnTo>
                <a:lnTo>
                  <a:pt x="5" y="1"/>
                </a:lnTo>
                <a:lnTo>
                  <a:pt x="10" y="4"/>
                </a:lnTo>
                <a:lnTo>
                  <a:pt x="15" y="7"/>
                </a:lnTo>
                <a:lnTo>
                  <a:pt x="19" y="13"/>
                </a:lnTo>
                <a:lnTo>
                  <a:pt x="20" y="18"/>
                </a:lnTo>
                <a:lnTo>
                  <a:pt x="21" y="22"/>
                </a:lnTo>
                <a:lnTo>
                  <a:pt x="21" y="27"/>
                </a:lnTo>
                <a:lnTo>
                  <a:pt x="20" y="32"/>
                </a:lnTo>
                <a:lnTo>
                  <a:pt x="18" y="39"/>
                </a:lnTo>
                <a:lnTo>
                  <a:pt x="14" y="4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6" name="Freeform 80">
            <a:extLst>
              <a:ext uri="{FF2B5EF4-FFF2-40B4-BE49-F238E27FC236}">
                <a16:creationId xmlns:a16="http://schemas.microsoft.com/office/drawing/2014/main" id="{490192AD-7B7E-4FDF-ACA0-58FAB2DA0CBE}"/>
              </a:ext>
            </a:extLst>
          </p:cNvPr>
          <p:cNvSpPr>
            <a:spLocks/>
          </p:cNvSpPr>
          <p:nvPr userDrawn="1"/>
        </p:nvSpPr>
        <p:spPr bwMode="auto">
          <a:xfrm>
            <a:off x="7124897" y="1817688"/>
            <a:ext cx="23812" cy="50800"/>
          </a:xfrm>
          <a:custGeom>
            <a:avLst/>
            <a:gdLst>
              <a:gd name="T0" fmla="*/ 10 w 15"/>
              <a:gd name="T1" fmla="*/ 0 h 32"/>
              <a:gd name="T2" fmla="*/ 10 w 15"/>
              <a:gd name="T3" fmla="*/ 0 h 32"/>
              <a:gd name="T4" fmla="*/ 6 w 15"/>
              <a:gd name="T5" fmla="*/ 4 h 32"/>
              <a:gd name="T6" fmla="*/ 3 w 15"/>
              <a:gd name="T7" fmla="*/ 8 h 32"/>
              <a:gd name="T8" fmla="*/ 1 w 15"/>
              <a:gd name="T9" fmla="*/ 13 h 32"/>
              <a:gd name="T10" fmla="*/ 0 w 15"/>
              <a:gd name="T11" fmla="*/ 18 h 32"/>
              <a:gd name="T12" fmla="*/ 0 w 15"/>
              <a:gd name="T13" fmla="*/ 20 h 32"/>
              <a:gd name="T14" fmla="*/ 1 w 15"/>
              <a:gd name="T15" fmla="*/ 23 h 32"/>
              <a:gd name="T16" fmla="*/ 3 w 15"/>
              <a:gd name="T17" fmla="*/ 25 h 32"/>
              <a:gd name="T18" fmla="*/ 6 w 15"/>
              <a:gd name="T19" fmla="*/ 27 h 32"/>
              <a:gd name="T20" fmla="*/ 11 w 15"/>
              <a:gd name="T21" fmla="*/ 30 h 32"/>
              <a:gd name="T22" fmla="*/ 15 w 15"/>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2">
                <a:moveTo>
                  <a:pt x="10" y="0"/>
                </a:moveTo>
                <a:lnTo>
                  <a:pt x="10" y="0"/>
                </a:lnTo>
                <a:lnTo>
                  <a:pt x="6" y="4"/>
                </a:lnTo>
                <a:lnTo>
                  <a:pt x="3" y="8"/>
                </a:lnTo>
                <a:lnTo>
                  <a:pt x="1" y="13"/>
                </a:lnTo>
                <a:lnTo>
                  <a:pt x="0" y="18"/>
                </a:lnTo>
                <a:lnTo>
                  <a:pt x="0" y="20"/>
                </a:lnTo>
                <a:lnTo>
                  <a:pt x="1" y="23"/>
                </a:lnTo>
                <a:lnTo>
                  <a:pt x="3" y="25"/>
                </a:lnTo>
                <a:lnTo>
                  <a:pt x="6" y="27"/>
                </a:lnTo>
                <a:lnTo>
                  <a:pt x="11" y="30"/>
                </a:lnTo>
                <a:lnTo>
                  <a:pt x="15" y="3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7" name="Freeform 81">
            <a:extLst>
              <a:ext uri="{FF2B5EF4-FFF2-40B4-BE49-F238E27FC236}">
                <a16:creationId xmlns:a16="http://schemas.microsoft.com/office/drawing/2014/main" id="{613C03B0-4288-4A6B-818F-EF54210505F7}"/>
              </a:ext>
            </a:extLst>
          </p:cNvPr>
          <p:cNvSpPr>
            <a:spLocks/>
          </p:cNvSpPr>
          <p:nvPr userDrawn="1"/>
        </p:nvSpPr>
        <p:spPr bwMode="auto">
          <a:xfrm>
            <a:off x="7166172" y="1868488"/>
            <a:ext cx="17462" cy="30163"/>
          </a:xfrm>
          <a:custGeom>
            <a:avLst/>
            <a:gdLst>
              <a:gd name="T0" fmla="*/ 3 w 11"/>
              <a:gd name="T1" fmla="*/ 0 h 19"/>
              <a:gd name="T2" fmla="*/ 3 w 11"/>
              <a:gd name="T3" fmla="*/ 0 h 19"/>
              <a:gd name="T4" fmla="*/ 2 w 11"/>
              <a:gd name="T5" fmla="*/ 2 h 19"/>
              <a:gd name="T6" fmla="*/ 0 w 11"/>
              <a:gd name="T7" fmla="*/ 8 h 19"/>
              <a:gd name="T8" fmla="*/ 0 w 11"/>
              <a:gd name="T9" fmla="*/ 11 h 19"/>
              <a:gd name="T10" fmla="*/ 1 w 11"/>
              <a:gd name="T11" fmla="*/ 14 h 19"/>
              <a:gd name="T12" fmla="*/ 4 w 11"/>
              <a:gd name="T13" fmla="*/ 17 h 19"/>
              <a:gd name="T14" fmla="*/ 11 w 11"/>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3" y="0"/>
                </a:moveTo>
                <a:lnTo>
                  <a:pt x="3" y="0"/>
                </a:lnTo>
                <a:lnTo>
                  <a:pt x="2" y="2"/>
                </a:lnTo>
                <a:lnTo>
                  <a:pt x="0" y="8"/>
                </a:lnTo>
                <a:lnTo>
                  <a:pt x="0" y="11"/>
                </a:lnTo>
                <a:lnTo>
                  <a:pt x="1" y="14"/>
                </a:lnTo>
                <a:lnTo>
                  <a:pt x="4" y="17"/>
                </a:lnTo>
                <a:lnTo>
                  <a:pt x="11" y="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8" name="Freeform 82">
            <a:extLst>
              <a:ext uri="{FF2B5EF4-FFF2-40B4-BE49-F238E27FC236}">
                <a16:creationId xmlns:a16="http://schemas.microsoft.com/office/drawing/2014/main" id="{BC34DB28-F5DD-47C4-A9FC-C2B14836FF01}"/>
              </a:ext>
            </a:extLst>
          </p:cNvPr>
          <p:cNvSpPr>
            <a:spLocks/>
          </p:cNvSpPr>
          <p:nvPr userDrawn="1"/>
        </p:nvSpPr>
        <p:spPr bwMode="auto">
          <a:xfrm>
            <a:off x="7148709" y="1901826"/>
            <a:ext cx="50800" cy="69850"/>
          </a:xfrm>
          <a:custGeom>
            <a:avLst/>
            <a:gdLst>
              <a:gd name="T0" fmla="*/ 24 w 32"/>
              <a:gd name="T1" fmla="*/ 0 h 44"/>
              <a:gd name="T2" fmla="*/ 24 w 32"/>
              <a:gd name="T3" fmla="*/ 0 h 44"/>
              <a:gd name="T4" fmla="*/ 27 w 32"/>
              <a:gd name="T5" fmla="*/ 6 h 44"/>
              <a:gd name="T6" fmla="*/ 30 w 32"/>
              <a:gd name="T7" fmla="*/ 13 h 44"/>
              <a:gd name="T8" fmla="*/ 32 w 32"/>
              <a:gd name="T9" fmla="*/ 21 h 44"/>
              <a:gd name="T10" fmla="*/ 32 w 32"/>
              <a:gd name="T11" fmla="*/ 24 h 44"/>
              <a:gd name="T12" fmla="*/ 31 w 32"/>
              <a:gd name="T13" fmla="*/ 28 h 44"/>
              <a:gd name="T14" fmla="*/ 29 w 32"/>
              <a:gd name="T15" fmla="*/ 32 h 44"/>
              <a:gd name="T16" fmla="*/ 26 w 32"/>
              <a:gd name="T17" fmla="*/ 35 h 44"/>
              <a:gd name="T18" fmla="*/ 22 w 32"/>
              <a:gd name="T19" fmla="*/ 39 h 44"/>
              <a:gd name="T20" fmla="*/ 16 w 32"/>
              <a:gd name="T21" fmla="*/ 41 h 44"/>
              <a:gd name="T22" fmla="*/ 9 w 32"/>
              <a:gd name="T23" fmla="*/ 43 h 44"/>
              <a:gd name="T24" fmla="*/ 0 w 32"/>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4">
                <a:moveTo>
                  <a:pt x="24" y="0"/>
                </a:moveTo>
                <a:lnTo>
                  <a:pt x="24" y="0"/>
                </a:lnTo>
                <a:lnTo>
                  <a:pt x="27" y="6"/>
                </a:lnTo>
                <a:lnTo>
                  <a:pt x="30" y="13"/>
                </a:lnTo>
                <a:lnTo>
                  <a:pt x="32" y="21"/>
                </a:lnTo>
                <a:lnTo>
                  <a:pt x="32" y="24"/>
                </a:lnTo>
                <a:lnTo>
                  <a:pt x="31" y="28"/>
                </a:lnTo>
                <a:lnTo>
                  <a:pt x="29" y="32"/>
                </a:lnTo>
                <a:lnTo>
                  <a:pt x="26" y="35"/>
                </a:lnTo>
                <a:lnTo>
                  <a:pt x="22" y="39"/>
                </a:lnTo>
                <a:lnTo>
                  <a:pt x="16" y="41"/>
                </a:lnTo>
                <a:lnTo>
                  <a:pt x="9" y="43"/>
                </a:lnTo>
                <a:lnTo>
                  <a:pt x="0" y="4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9" name="Freeform 83">
            <a:extLst>
              <a:ext uri="{FF2B5EF4-FFF2-40B4-BE49-F238E27FC236}">
                <a16:creationId xmlns:a16="http://schemas.microsoft.com/office/drawing/2014/main" id="{FA441B13-0C0A-4C9B-B088-591D78F99F1F}"/>
              </a:ext>
            </a:extLst>
          </p:cNvPr>
          <p:cNvSpPr>
            <a:spLocks/>
          </p:cNvSpPr>
          <p:nvPr userDrawn="1"/>
        </p:nvSpPr>
        <p:spPr bwMode="auto">
          <a:xfrm>
            <a:off x="7124897" y="1951038"/>
            <a:ext cx="17462" cy="26988"/>
          </a:xfrm>
          <a:custGeom>
            <a:avLst/>
            <a:gdLst>
              <a:gd name="T0" fmla="*/ 11 w 11"/>
              <a:gd name="T1" fmla="*/ 0 h 17"/>
              <a:gd name="T2" fmla="*/ 11 w 11"/>
              <a:gd name="T3" fmla="*/ 0 h 17"/>
              <a:gd name="T4" fmla="*/ 9 w 11"/>
              <a:gd name="T5" fmla="*/ 0 h 17"/>
              <a:gd name="T6" fmla="*/ 4 w 11"/>
              <a:gd name="T7" fmla="*/ 2 h 17"/>
              <a:gd name="T8" fmla="*/ 2 w 11"/>
              <a:gd name="T9" fmla="*/ 4 h 17"/>
              <a:gd name="T10" fmla="*/ 0 w 11"/>
              <a:gd name="T11" fmla="*/ 6 h 17"/>
              <a:gd name="T12" fmla="*/ 0 w 11"/>
              <a:gd name="T13" fmla="*/ 11 h 17"/>
              <a:gd name="T14" fmla="*/ 0 w 1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0"/>
                </a:moveTo>
                <a:lnTo>
                  <a:pt x="11" y="0"/>
                </a:lnTo>
                <a:lnTo>
                  <a:pt x="9" y="0"/>
                </a:lnTo>
                <a:lnTo>
                  <a:pt x="4" y="2"/>
                </a:lnTo>
                <a:lnTo>
                  <a:pt x="2" y="4"/>
                </a:lnTo>
                <a:lnTo>
                  <a:pt x="0" y="6"/>
                </a:lnTo>
                <a:lnTo>
                  <a:pt x="0" y="11"/>
                </a:lnTo>
                <a:lnTo>
                  <a:pt x="0"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0" name="Freeform 84">
            <a:extLst>
              <a:ext uri="{FF2B5EF4-FFF2-40B4-BE49-F238E27FC236}">
                <a16:creationId xmlns:a16="http://schemas.microsoft.com/office/drawing/2014/main" id="{AA893345-873C-4510-93AA-BB44DC27377D}"/>
              </a:ext>
            </a:extLst>
          </p:cNvPr>
          <p:cNvSpPr>
            <a:spLocks/>
          </p:cNvSpPr>
          <p:nvPr userDrawn="1"/>
        </p:nvSpPr>
        <p:spPr bwMode="auto">
          <a:xfrm>
            <a:off x="7115372" y="1885951"/>
            <a:ext cx="12700" cy="23813"/>
          </a:xfrm>
          <a:custGeom>
            <a:avLst/>
            <a:gdLst>
              <a:gd name="T0" fmla="*/ 8 w 8"/>
              <a:gd name="T1" fmla="*/ 0 h 15"/>
              <a:gd name="T2" fmla="*/ 8 w 8"/>
              <a:gd name="T3" fmla="*/ 0 h 15"/>
              <a:gd name="T4" fmla="*/ 6 w 8"/>
              <a:gd name="T5" fmla="*/ 0 h 15"/>
              <a:gd name="T6" fmla="*/ 2 w 8"/>
              <a:gd name="T7" fmla="*/ 3 h 15"/>
              <a:gd name="T8" fmla="*/ 0 w 8"/>
              <a:gd name="T9" fmla="*/ 5 h 15"/>
              <a:gd name="T10" fmla="*/ 0 w 8"/>
              <a:gd name="T11" fmla="*/ 8 h 15"/>
              <a:gd name="T12" fmla="*/ 0 w 8"/>
              <a:gd name="T13" fmla="*/ 11 h 15"/>
              <a:gd name="T14" fmla="*/ 2 w 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8" y="0"/>
                </a:moveTo>
                <a:lnTo>
                  <a:pt x="8" y="0"/>
                </a:lnTo>
                <a:lnTo>
                  <a:pt x="6" y="0"/>
                </a:lnTo>
                <a:lnTo>
                  <a:pt x="2" y="3"/>
                </a:lnTo>
                <a:lnTo>
                  <a:pt x="0" y="5"/>
                </a:lnTo>
                <a:lnTo>
                  <a:pt x="0" y="8"/>
                </a:lnTo>
                <a:lnTo>
                  <a:pt x="0" y="11"/>
                </a:lnTo>
                <a:lnTo>
                  <a:pt x="2" y="1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1" name="Freeform 85">
            <a:extLst>
              <a:ext uri="{FF2B5EF4-FFF2-40B4-BE49-F238E27FC236}">
                <a16:creationId xmlns:a16="http://schemas.microsoft.com/office/drawing/2014/main" id="{D4CD4294-7FD5-4531-9F76-D9888E28D6C8}"/>
              </a:ext>
            </a:extLst>
          </p:cNvPr>
          <p:cNvSpPr>
            <a:spLocks/>
          </p:cNvSpPr>
          <p:nvPr userDrawn="1"/>
        </p:nvSpPr>
        <p:spPr bwMode="auto">
          <a:xfrm>
            <a:off x="7142359" y="1909763"/>
            <a:ext cx="31750" cy="20638"/>
          </a:xfrm>
          <a:custGeom>
            <a:avLst/>
            <a:gdLst>
              <a:gd name="T0" fmla="*/ 0 w 20"/>
              <a:gd name="T1" fmla="*/ 0 h 13"/>
              <a:gd name="T2" fmla="*/ 0 w 20"/>
              <a:gd name="T3" fmla="*/ 0 h 13"/>
              <a:gd name="T4" fmla="*/ 0 w 20"/>
              <a:gd name="T5" fmla="*/ 3 h 13"/>
              <a:gd name="T6" fmla="*/ 3 w 20"/>
              <a:gd name="T7" fmla="*/ 9 h 13"/>
              <a:gd name="T8" fmla="*/ 5 w 20"/>
              <a:gd name="T9" fmla="*/ 11 h 13"/>
              <a:gd name="T10" fmla="*/ 9 w 20"/>
              <a:gd name="T11" fmla="*/ 13 h 13"/>
              <a:gd name="T12" fmla="*/ 13 w 20"/>
              <a:gd name="T13" fmla="*/ 13 h 13"/>
              <a:gd name="T14" fmla="*/ 20 w 20"/>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0" y="0"/>
                </a:moveTo>
                <a:lnTo>
                  <a:pt x="0" y="0"/>
                </a:lnTo>
                <a:lnTo>
                  <a:pt x="0" y="3"/>
                </a:lnTo>
                <a:lnTo>
                  <a:pt x="3" y="9"/>
                </a:lnTo>
                <a:lnTo>
                  <a:pt x="5" y="11"/>
                </a:lnTo>
                <a:lnTo>
                  <a:pt x="9" y="13"/>
                </a:lnTo>
                <a:lnTo>
                  <a:pt x="13" y="13"/>
                </a:lnTo>
                <a:lnTo>
                  <a:pt x="20"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Freeform 86">
            <a:extLst>
              <a:ext uri="{FF2B5EF4-FFF2-40B4-BE49-F238E27FC236}">
                <a16:creationId xmlns:a16="http://schemas.microsoft.com/office/drawing/2014/main" id="{B3826C10-434A-4E17-A607-7F392AB1A4E2}"/>
              </a:ext>
            </a:extLst>
          </p:cNvPr>
          <p:cNvSpPr>
            <a:spLocks/>
          </p:cNvSpPr>
          <p:nvPr userDrawn="1"/>
        </p:nvSpPr>
        <p:spPr bwMode="auto">
          <a:xfrm>
            <a:off x="7101084" y="1997076"/>
            <a:ext cx="23812" cy="34925"/>
          </a:xfrm>
          <a:custGeom>
            <a:avLst/>
            <a:gdLst>
              <a:gd name="T0" fmla="*/ 12 w 15"/>
              <a:gd name="T1" fmla="*/ 0 h 22"/>
              <a:gd name="T2" fmla="*/ 12 w 15"/>
              <a:gd name="T3" fmla="*/ 0 h 22"/>
              <a:gd name="T4" fmla="*/ 13 w 15"/>
              <a:gd name="T5" fmla="*/ 3 h 22"/>
              <a:gd name="T6" fmla="*/ 15 w 15"/>
              <a:gd name="T7" fmla="*/ 7 h 22"/>
              <a:gd name="T8" fmla="*/ 15 w 15"/>
              <a:gd name="T9" fmla="*/ 11 h 22"/>
              <a:gd name="T10" fmla="*/ 13 w 15"/>
              <a:gd name="T11" fmla="*/ 16 h 22"/>
              <a:gd name="T12" fmla="*/ 11 w 15"/>
              <a:gd name="T13" fmla="*/ 19 h 22"/>
              <a:gd name="T14" fmla="*/ 7 w 15"/>
              <a:gd name="T15" fmla="*/ 20 h 22"/>
              <a:gd name="T16" fmla="*/ 0 w 1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12" y="0"/>
                </a:moveTo>
                <a:lnTo>
                  <a:pt x="12" y="0"/>
                </a:lnTo>
                <a:lnTo>
                  <a:pt x="13" y="3"/>
                </a:lnTo>
                <a:lnTo>
                  <a:pt x="15" y="7"/>
                </a:lnTo>
                <a:lnTo>
                  <a:pt x="15" y="11"/>
                </a:lnTo>
                <a:lnTo>
                  <a:pt x="13" y="16"/>
                </a:lnTo>
                <a:lnTo>
                  <a:pt x="11" y="19"/>
                </a:lnTo>
                <a:lnTo>
                  <a:pt x="7" y="20"/>
                </a:lnTo>
                <a:lnTo>
                  <a:pt x="0" y="2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Freeform 87">
            <a:extLst>
              <a:ext uri="{FF2B5EF4-FFF2-40B4-BE49-F238E27FC236}">
                <a16:creationId xmlns:a16="http://schemas.microsoft.com/office/drawing/2014/main" id="{D1066AB5-D53E-4151-832F-5E2689AB9226}"/>
              </a:ext>
            </a:extLst>
          </p:cNvPr>
          <p:cNvSpPr>
            <a:spLocks/>
          </p:cNvSpPr>
          <p:nvPr userDrawn="1"/>
        </p:nvSpPr>
        <p:spPr bwMode="auto">
          <a:xfrm>
            <a:off x="7128072" y="1971676"/>
            <a:ext cx="39687" cy="42863"/>
          </a:xfrm>
          <a:custGeom>
            <a:avLst/>
            <a:gdLst>
              <a:gd name="T0" fmla="*/ 24 w 25"/>
              <a:gd name="T1" fmla="*/ 0 h 27"/>
              <a:gd name="T2" fmla="*/ 24 w 25"/>
              <a:gd name="T3" fmla="*/ 0 h 27"/>
              <a:gd name="T4" fmla="*/ 25 w 25"/>
              <a:gd name="T5" fmla="*/ 6 h 27"/>
              <a:gd name="T6" fmla="*/ 25 w 25"/>
              <a:gd name="T7" fmla="*/ 10 h 27"/>
              <a:gd name="T8" fmla="*/ 24 w 25"/>
              <a:gd name="T9" fmla="*/ 16 h 27"/>
              <a:gd name="T10" fmla="*/ 20 w 25"/>
              <a:gd name="T11" fmla="*/ 21 h 27"/>
              <a:gd name="T12" fmla="*/ 19 w 25"/>
              <a:gd name="T13" fmla="*/ 23 h 27"/>
              <a:gd name="T14" fmla="*/ 17 w 25"/>
              <a:gd name="T15" fmla="*/ 25 h 27"/>
              <a:gd name="T16" fmla="*/ 13 w 25"/>
              <a:gd name="T17" fmla="*/ 26 h 27"/>
              <a:gd name="T18" fmla="*/ 10 w 25"/>
              <a:gd name="T19" fmla="*/ 27 h 27"/>
              <a:gd name="T20" fmla="*/ 5 w 25"/>
              <a:gd name="T21" fmla="*/ 27 h 27"/>
              <a:gd name="T22" fmla="*/ 0 w 25"/>
              <a:gd name="T2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7">
                <a:moveTo>
                  <a:pt x="24" y="0"/>
                </a:moveTo>
                <a:lnTo>
                  <a:pt x="24" y="0"/>
                </a:lnTo>
                <a:lnTo>
                  <a:pt x="25" y="6"/>
                </a:lnTo>
                <a:lnTo>
                  <a:pt x="25" y="10"/>
                </a:lnTo>
                <a:lnTo>
                  <a:pt x="24" y="16"/>
                </a:lnTo>
                <a:lnTo>
                  <a:pt x="20" y="21"/>
                </a:lnTo>
                <a:lnTo>
                  <a:pt x="19" y="23"/>
                </a:lnTo>
                <a:lnTo>
                  <a:pt x="17" y="25"/>
                </a:lnTo>
                <a:lnTo>
                  <a:pt x="13" y="26"/>
                </a:lnTo>
                <a:lnTo>
                  <a:pt x="10" y="27"/>
                </a:lnTo>
                <a:lnTo>
                  <a:pt x="5" y="27"/>
                </a:lnTo>
                <a:lnTo>
                  <a:pt x="0" y="2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Rectangle 88">
            <a:extLst>
              <a:ext uri="{FF2B5EF4-FFF2-40B4-BE49-F238E27FC236}">
                <a16:creationId xmlns:a16="http://schemas.microsoft.com/office/drawing/2014/main" id="{71E7E1AE-4B99-42E4-89E3-E9D52C0FE8BA}"/>
              </a:ext>
            </a:extLst>
          </p:cNvPr>
          <p:cNvSpPr>
            <a:spLocks noChangeArrowheads="1"/>
          </p:cNvSpPr>
          <p:nvPr userDrawn="1"/>
        </p:nvSpPr>
        <p:spPr bwMode="auto">
          <a:xfrm>
            <a:off x="7013772" y="2160588"/>
            <a:ext cx="134937" cy="7302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13">
            <a:extLst>
              <a:ext uri="{FF2B5EF4-FFF2-40B4-BE49-F238E27FC236}">
                <a16:creationId xmlns:a16="http://schemas.microsoft.com/office/drawing/2014/main" id="{E43C7CB0-9A07-4FDD-991E-0F2C34719173}"/>
              </a:ext>
            </a:extLst>
          </p:cNvPr>
          <p:cNvSpPr>
            <a:spLocks noChangeShapeType="1"/>
          </p:cNvSpPr>
          <p:nvPr userDrawn="1"/>
        </p:nvSpPr>
        <p:spPr bwMode="auto">
          <a:xfrm>
            <a:off x="7002659" y="2174876"/>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14">
            <a:extLst>
              <a:ext uri="{FF2B5EF4-FFF2-40B4-BE49-F238E27FC236}">
                <a16:creationId xmlns:a16="http://schemas.microsoft.com/office/drawing/2014/main" id="{C0DAE8B2-70AA-4522-AB7D-488E18776C4A}"/>
              </a:ext>
            </a:extLst>
          </p:cNvPr>
          <p:cNvSpPr>
            <a:spLocks noChangeShapeType="1"/>
          </p:cNvSpPr>
          <p:nvPr userDrawn="1"/>
        </p:nvSpPr>
        <p:spPr bwMode="auto">
          <a:xfrm>
            <a:off x="7002659" y="2192338"/>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15">
            <a:extLst>
              <a:ext uri="{FF2B5EF4-FFF2-40B4-BE49-F238E27FC236}">
                <a16:creationId xmlns:a16="http://schemas.microsoft.com/office/drawing/2014/main" id="{B7484DAF-1726-482A-99B4-8C27B3640669}"/>
              </a:ext>
            </a:extLst>
          </p:cNvPr>
          <p:cNvSpPr>
            <a:spLocks noChangeShapeType="1"/>
          </p:cNvSpPr>
          <p:nvPr userDrawn="1"/>
        </p:nvSpPr>
        <p:spPr bwMode="auto">
          <a:xfrm>
            <a:off x="7002659" y="2208213"/>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16">
            <a:extLst>
              <a:ext uri="{FF2B5EF4-FFF2-40B4-BE49-F238E27FC236}">
                <a16:creationId xmlns:a16="http://schemas.microsoft.com/office/drawing/2014/main" id="{212457B2-8640-4D64-9115-19F05A7E0967}"/>
              </a:ext>
            </a:extLst>
          </p:cNvPr>
          <p:cNvSpPr>
            <a:spLocks noChangeShapeType="1"/>
          </p:cNvSpPr>
          <p:nvPr userDrawn="1"/>
        </p:nvSpPr>
        <p:spPr bwMode="auto">
          <a:xfrm>
            <a:off x="7002659" y="2222501"/>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29" name="Group 1128">
            <a:extLst>
              <a:ext uri="{FF2B5EF4-FFF2-40B4-BE49-F238E27FC236}">
                <a16:creationId xmlns:a16="http://schemas.microsoft.com/office/drawing/2014/main" id="{121568FA-D1EB-4159-A9B9-D9AF0999F6EC}"/>
              </a:ext>
            </a:extLst>
          </p:cNvPr>
          <p:cNvGrpSpPr/>
          <p:nvPr userDrawn="1"/>
        </p:nvGrpSpPr>
        <p:grpSpPr>
          <a:xfrm>
            <a:off x="6848672" y="1666876"/>
            <a:ext cx="465137" cy="425450"/>
            <a:chOff x="6084888" y="1666876"/>
            <a:chExt cx="465137" cy="425450"/>
          </a:xfrm>
        </p:grpSpPr>
        <p:sp>
          <p:nvSpPr>
            <p:cNvPr id="1130" name="Line 89">
              <a:extLst>
                <a:ext uri="{FF2B5EF4-FFF2-40B4-BE49-F238E27FC236}">
                  <a16:creationId xmlns:a16="http://schemas.microsoft.com/office/drawing/2014/main" id="{F3D27269-BECC-4A58-B987-318BE65A9F8C}"/>
                </a:ext>
              </a:extLst>
            </p:cNvPr>
            <p:cNvSpPr>
              <a:spLocks noChangeShapeType="1"/>
            </p:cNvSpPr>
            <p:nvPr userDrawn="1"/>
          </p:nvSpPr>
          <p:spPr bwMode="auto">
            <a:xfrm flipV="1">
              <a:off x="6402388" y="1687513"/>
              <a:ext cx="9525"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90">
              <a:extLst>
                <a:ext uri="{FF2B5EF4-FFF2-40B4-BE49-F238E27FC236}">
                  <a16:creationId xmlns:a16="http://schemas.microsoft.com/office/drawing/2014/main" id="{F051DB87-332D-4C0B-B6C8-7B3CF0CDB577}"/>
                </a:ext>
              </a:extLst>
            </p:cNvPr>
            <p:cNvSpPr>
              <a:spLocks noChangeShapeType="1"/>
            </p:cNvSpPr>
            <p:nvPr userDrawn="1"/>
          </p:nvSpPr>
          <p:spPr bwMode="auto">
            <a:xfrm flipV="1">
              <a:off x="6440488" y="1712913"/>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91">
              <a:extLst>
                <a:ext uri="{FF2B5EF4-FFF2-40B4-BE49-F238E27FC236}">
                  <a16:creationId xmlns:a16="http://schemas.microsoft.com/office/drawing/2014/main" id="{2DA33ED2-1299-4230-95CF-BC431D457F1F}"/>
                </a:ext>
              </a:extLst>
            </p:cNvPr>
            <p:cNvSpPr>
              <a:spLocks noChangeShapeType="1"/>
            </p:cNvSpPr>
            <p:nvPr userDrawn="1"/>
          </p:nvSpPr>
          <p:spPr bwMode="auto">
            <a:xfrm flipV="1">
              <a:off x="6473825" y="1744663"/>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92">
              <a:extLst>
                <a:ext uri="{FF2B5EF4-FFF2-40B4-BE49-F238E27FC236}">
                  <a16:creationId xmlns:a16="http://schemas.microsoft.com/office/drawing/2014/main" id="{EA72969A-EBA2-4B32-9795-AB85E729D7CD}"/>
                </a:ext>
              </a:extLst>
            </p:cNvPr>
            <p:cNvSpPr>
              <a:spLocks noChangeShapeType="1"/>
            </p:cNvSpPr>
            <p:nvPr userDrawn="1"/>
          </p:nvSpPr>
          <p:spPr bwMode="auto">
            <a:xfrm flipV="1">
              <a:off x="6497638" y="1784351"/>
              <a:ext cx="22225"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93">
              <a:extLst>
                <a:ext uri="{FF2B5EF4-FFF2-40B4-BE49-F238E27FC236}">
                  <a16:creationId xmlns:a16="http://schemas.microsoft.com/office/drawing/2014/main" id="{02298A66-33ED-4EA0-B705-70EC3BC57D80}"/>
                </a:ext>
              </a:extLst>
            </p:cNvPr>
            <p:cNvSpPr>
              <a:spLocks noChangeShapeType="1"/>
            </p:cNvSpPr>
            <p:nvPr userDrawn="1"/>
          </p:nvSpPr>
          <p:spPr bwMode="auto">
            <a:xfrm flipV="1">
              <a:off x="6516688" y="1830388"/>
              <a:ext cx="22225"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94">
              <a:extLst>
                <a:ext uri="{FF2B5EF4-FFF2-40B4-BE49-F238E27FC236}">
                  <a16:creationId xmlns:a16="http://schemas.microsoft.com/office/drawing/2014/main" id="{98BB77BF-9957-4B87-9017-629E87039A01}"/>
                </a:ext>
              </a:extLst>
            </p:cNvPr>
            <p:cNvSpPr>
              <a:spLocks noChangeShapeType="1"/>
            </p:cNvSpPr>
            <p:nvPr userDrawn="1"/>
          </p:nvSpPr>
          <p:spPr bwMode="auto">
            <a:xfrm flipV="1">
              <a:off x="6524625" y="1876426"/>
              <a:ext cx="25400"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95">
              <a:extLst>
                <a:ext uri="{FF2B5EF4-FFF2-40B4-BE49-F238E27FC236}">
                  <a16:creationId xmlns:a16="http://schemas.microsoft.com/office/drawing/2014/main" id="{2F74AEDD-2334-4F20-B7CE-88B9E71276F6}"/>
                </a:ext>
              </a:extLst>
            </p:cNvPr>
            <p:cNvSpPr>
              <a:spLocks noChangeShapeType="1"/>
            </p:cNvSpPr>
            <p:nvPr userDrawn="1"/>
          </p:nvSpPr>
          <p:spPr bwMode="auto">
            <a:xfrm>
              <a:off x="6524625" y="1924051"/>
              <a:ext cx="25400"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96">
              <a:extLst>
                <a:ext uri="{FF2B5EF4-FFF2-40B4-BE49-F238E27FC236}">
                  <a16:creationId xmlns:a16="http://schemas.microsoft.com/office/drawing/2014/main" id="{C8049247-CE10-4969-B383-04A74D2F20E9}"/>
                </a:ext>
              </a:extLst>
            </p:cNvPr>
            <p:cNvSpPr>
              <a:spLocks noChangeShapeType="1"/>
            </p:cNvSpPr>
            <p:nvPr userDrawn="1"/>
          </p:nvSpPr>
          <p:spPr bwMode="auto">
            <a:xfrm>
              <a:off x="6516688" y="1966913"/>
              <a:ext cx="22225"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97">
              <a:extLst>
                <a:ext uri="{FF2B5EF4-FFF2-40B4-BE49-F238E27FC236}">
                  <a16:creationId xmlns:a16="http://schemas.microsoft.com/office/drawing/2014/main" id="{B3EE72EF-E918-4BA8-A347-726E2BA888CC}"/>
                </a:ext>
              </a:extLst>
            </p:cNvPr>
            <p:cNvSpPr>
              <a:spLocks noChangeShapeType="1"/>
            </p:cNvSpPr>
            <p:nvPr userDrawn="1"/>
          </p:nvSpPr>
          <p:spPr bwMode="auto">
            <a:xfrm>
              <a:off x="6497638" y="2006601"/>
              <a:ext cx="22225"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98">
              <a:extLst>
                <a:ext uri="{FF2B5EF4-FFF2-40B4-BE49-F238E27FC236}">
                  <a16:creationId xmlns:a16="http://schemas.microsoft.com/office/drawing/2014/main" id="{26DFE6F9-1A35-45B2-ADF7-D594D9C3B347}"/>
                </a:ext>
              </a:extLst>
            </p:cNvPr>
            <p:cNvSpPr>
              <a:spLocks noChangeShapeType="1"/>
            </p:cNvSpPr>
            <p:nvPr userDrawn="1"/>
          </p:nvSpPr>
          <p:spPr bwMode="auto">
            <a:xfrm>
              <a:off x="6473825" y="2041526"/>
              <a:ext cx="1905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Line 99">
              <a:extLst>
                <a:ext uri="{FF2B5EF4-FFF2-40B4-BE49-F238E27FC236}">
                  <a16:creationId xmlns:a16="http://schemas.microsoft.com/office/drawing/2014/main" id="{19FEA40E-27C0-4ACB-80BE-739F564027BF}"/>
                </a:ext>
              </a:extLst>
            </p:cNvPr>
            <p:cNvSpPr>
              <a:spLocks noChangeShapeType="1"/>
            </p:cNvSpPr>
            <p:nvPr userDrawn="1"/>
          </p:nvSpPr>
          <p:spPr bwMode="auto">
            <a:xfrm>
              <a:off x="6440488" y="2073276"/>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1" name="Line 100">
              <a:extLst>
                <a:ext uri="{FF2B5EF4-FFF2-40B4-BE49-F238E27FC236}">
                  <a16:creationId xmlns:a16="http://schemas.microsoft.com/office/drawing/2014/main" id="{DD770DB4-C72B-4862-924D-03ABBFE223C3}"/>
                </a:ext>
              </a:extLst>
            </p:cNvPr>
            <p:cNvSpPr>
              <a:spLocks noChangeShapeType="1"/>
            </p:cNvSpPr>
            <p:nvPr userDrawn="1"/>
          </p:nvSpPr>
          <p:spPr bwMode="auto">
            <a:xfrm flipV="1">
              <a:off x="6316663" y="1666876"/>
              <a:ext cx="0" cy="238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2" name="Line 101">
              <a:extLst>
                <a:ext uri="{FF2B5EF4-FFF2-40B4-BE49-F238E27FC236}">
                  <a16:creationId xmlns:a16="http://schemas.microsoft.com/office/drawing/2014/main" id="{2B8932C5-1D20-465B-9987-D9C36F758D74}"/>
                </a:ext>
              </a:extLst>
            </p:cNvPr>
            <p:cNvSpPr>
              <a:spLocks noChangeShapeType="1"/>
            </p:cNvSpPr>
            <p:nvPr userDrawn="1"/>
          </p:nvSpPr>
          <p:spPr bwMode="auto">
            <a:xfrm flipH="1" flipV="1">
              <a:off x="6269038" y="1673226"/>
              <a:ext cx="4762"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3" name="Line 102">
              <a:extLst>
                <a:ext uri="{FF2B5EF4-FFF2-40B4-BE49-F238E27FC236}">
                  <a16:creationId xmlns:a16="http://schemas.microsoft.com/office/drawing/2014/main" id="{1493D800-81BE-434B-B7B8-BCAF890C4281}"/>
                </a:ext>
              </a:extLst>
            </p:cNvPr>
            <p:cNvSpPr>
              <a:spLocks noChangeShapeType="1"/>
            </p:cNvSpPr>
            <p:nvPr userDrawn="1"/>
          </p:nvSpPr>
          <p:spPr bwMode="auto">
            <a:xfrm flipH="1" flipV="1">
              <a:off x="6223000" y="1687513"/>
              <a:ext cx="7937"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4" name="Line 103">
              <a:extLst>
                <a:ext uri="{FF2B5EF4-FFF2-40B4-BE49-F238E27FC236}">
                  <a16:creationId xmlns:a16="http://schemas.microsoft.com/office/drawing/2014/main" id="{38AF3F6D-C0F6-4E94-BB27-9D185F5DB443}"/>
                </a:ext>
              </a:extLst>
            </p:cNvPr>
            <p:cNvSpPr>
              <a:spLocks noChangeShapeType="1"/>
            </p:cNvSpPr>
            <p:nvPr userDrawn="1"/>
          </p:nvSpPr>
          <p:spPr bwMode="auto">
            <a:xfrm flipH="1" flipV="1">
              <a:off x="6180138" y="1712913"/>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5" name="Line 104">
              <a:extLst>
                <a:ext uri="{FF2B5EF4-FFF2-40B4-BE49-F238E27FC236}">
                  <a16:creationId xmlns:a16="http://schemas.microsoft.com/office/drawing/2014/main" id="{FB55EBB3-E959-4724-AC90-2BCFF3A93566}"/>
                </a:ext>
              </a:extLst>
            </p:cNvPr>
            <p:cNvSpPr>
              <a:spLocks noChangeShapeType="1"/>
            </p:cNvSpPr>
            <p:nvPr userDrawn="1"/>
          </p:nvSpPr>
          <p:spPr bwMode="auto">
            <a:xfrm flipH="1" flipV="1">
              <a:off x="6143625" y="1744663"/>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6" name="Line 105">
              <a:extLst>
                <a:ext uri="{FF2B5EF4-FFF2-40B4-BE49-F238E27FC236}">
                  <a16:creationId xmlns:a16="http://schemas.microsoft.com/office/drawing/2014/main" id="{267F2B03-E16E-4E61-A829-63B880504288}"/>
                </a:ext>
              </a:extLst>
            </p:cNvPr>
            <p:cNvSpPr>
              <a:spLocks noChangeShapeType="1"/>
            </p:cNvSpPr>
            <p:nvPr userDrawn="1"/>
          </p:nvSpPr>
          <p:spPr bwMode="auto">
            <a:xfrm flipH="1" flipV="1">
              <a:off x="6115050" y="1784351"/>
              <a:ext cx="20637"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7" name="Line 106">
              <a:extLst>
                <a:ext uri="{FF2B5EF4-FFF2-40B4-BE49-F238E27FC236}">
                  <a16:creationId xmlns:a16="http://schemas.microsoft.com/office/drawing/2014/main" id="{6C960451-4EA5-4605-9B1C-EAB34D8DB31B}"/>
                </a:ext>
              </a:extLst>
            </p:cNvPr>
            <p:cNvSpPr>
              <a:spLocks noChangeShapeType="1"/>
            </p:cNvSpPr>
            <p:nvPr userDrawn="1"/>
          </p:nvSpPr>
          <p:spPr bwMode="auto">
            <a:xfrm flipH="1" flipV="1">
              <a:off x="6092825" y="1830388"/>
              <a:ext cx="25400"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8" name="Line 107">
              <a:extLst>
                <a:ext uri="{FF2B5EF4-FFF2-40B4-BE49-F238E27FC236}">
                  <a16:creationId xmlns:a16="http://schemas.microsoft.com/office/drawing/2014/main" id="{BFB5C773-8E3B-4638-8AEE-C6143A70FC8B}"/>
                </a:ext>
              </a:extLst>
            </p:cNvPr>
            <p:cNvSpPr>
              <a:spLocks noChangeShapeType="1"/>
            </p:cNvSpPr>
            <p:nvPr userDrawn="1"/>
          </p:nvSpPr>
          <p:spPr bwMode="auto">
            <a:xfrm flipH="1" flipV="1">
              <a:off x="6084888" y="1876426"/>
              <a:ext cx="22225"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9" name="Line 108">
              <a:extLst>
                <a:ext uri="{FF2B5EF4-FFF2-40B4-BE49-F238E27FC236}">
                  <a16:creationId xmlns:a16="http://schemas.microsoft.com/office/drawing/2014/main" id="{F9612889-06AC-4E97-89D3-331929484379}"/>
                </a:ext>
              </a:extLst>
            </p:cNvPr>
            <p:cNvSpPr>
              <a:spLocks noChangeShapeType="1"/>
            </p:cNvSpPr>
            <p:nvPr userDrawn="1"/>
          </p:nvSpPr>
          <p:spPr bwMode="auto">
            <a:xfrm flipH="1">
              <a:off x="6084888" y="1924051"/>
              <a:ext cx="22225"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0" name="Line 109">
              <a:extLst>
                <a:ext uri="{FF2B5EF4-FFF2-40B4-BE49-F238E27FC236}">
                  <a16:creationId xmlns:a16="http://schemas.microsoft.com/office/drawing/2014/main" id="{D89BD437-F849-4269-AFB3-BE4B666AB205}"/>
                </a:ext>
              </a:extLst>
            </p:cNvPr>
            <p:cNvSpPr>
              <a:spLocks noChangeShapeType="1"/>
            </p:cNvSpPr>
            <p:nvPr userDrawn="1"/>
          </p:nvSpPr>
          <p:spPr bwMode="auto">
            <a:xfrm flipH="1">
              <a:off x="6092825" y="1966913"/>
              <a:ext cx="25400"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1" name="Line 110">
              <a:extLst>
                <a:ext uri="{FF2B5EF4-FFF2-40B4-BE49-F238E27FC236}">
                  <a16:creationId xmlns:a16="http://schemas.microsoft.com/office/drawing/2014/main" id="{019EBA40-818E-4A2C-A7CD-985BD2207962}"/>
                </a:ext>
              </a:extLst>
            </p:cNvPr>
            <p:cNvSpPr>
              <a:spLocks noChangeShapeType="1"/>
            </p:cNvSpPr>
            <p:nvPr userDrawn="1"/>
          </p:nvSpPr>
          <p:spPr bwMode="auto">
            <a:xfrm flipH="1">
              <a:off x="6115050" y="2006601"/>
              <a:ext cx="1905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Line 111">
              <a:extLst>
                <a:ext uri="{FF2B5EF4-FFF2-40B4-BE49-F238E27FC236}">
                  <a16:creationId xmlns:a16="http://schemas.microsoft.com/office/drawing/2014/main" id="{CB085B73-5A71-4D7C-8A39-097F44FA25A3}"/>
                </a:ext>
              </a:extLst>
            </p:cNvPr>
            <p:cNvSpPr>
              <a:spLocks noChangeShapeType="1"/>
            </p:cNvSpPr>
            <p:nvPr userDrawn="1"/>
          </p:nvSpPr>
          <p:spPr bwMode="auto">
            <a:xfrm flipH="1">
              <a:off x="6142038" y="2041526"/>
              <a:ext cx="1905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3" name="Line 112">
              <a:extLst>
                <a:ext uri="{FF2B5EF4-FFF2-40B4-BE49-F238E27FC236}">
                  <a16:creationId xmlns:a16="http://schemas.microsoft.com/office/drawing/2014/main" id="{77B2F185-E5AC-44DE-986E-9FB60ED23735}"/>
                </a:ext>
              </a:extLst>
            </p:cNvPr>
            <p:cNvSpPr>
              <a:spLocks noChangeShapeType="1"/>
            </p:cNvSpPr>
            <p:nvPr userDrawn="1"/>
          </p:nvSpPr>
          <p:spPr bwMode="auto">
            <a:xfrm flipH="1">
              <a:off x="6180138" y="2073276"/>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4" name="Line 117">
              <a:extLst>
                <a:ext uri="{FF2B5EF4-FFF2-40B4-BE49-F238E27FC236}">
                  <a16:creationId xmlns:a16="http://schemas.microsoft.com/office/drawing/2014/main" id="{D1E759A0-FCE0-46E3-B861-18389F61EDE5}"/>
                </a:ext>
              </a:extLst>
            </p:cNvPr>
            <p:cNvSpPr>
              <a:spLocks noChangeShapeType="1"/>
            </p:cNvSpPr>
            <p:nvPr userDrawn="1"/>
          </p:nvSpPr>
          <p:spPr bwMode="auto">
            <a:xfrm flipV="1">
              <a:off x="6361113" y="1673226"/>
              <a:ext cx="4762"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155" name="Freeform 118">
            <a:extLst>
              <a:ext uri="{FF2B5EF4-FFF2-40B4-BE49-F238E27FC236}">
                <a16:creationId xmlns:a16="http://schemas.microsoft.com/office/drawing/2014/main" id="{1207B4F6-CC82-4F41-9B87-71D9EF40A0E8}"/>
              </a:ext>
            </a:extLst>
          </p:cNvPr>
          <p:cNvSpPr>
            <a:spLocks noEditPoints="1"/>
          </p:cNvSpPr>
          <p:nvPr userDrawn="1"/>
        </p:nvSpPr>
        <p:spPr bwMode="auto">
          <a:xfrm>
            <a:off x="6905822" y="1727201"/>
            <a:ext cx="350837" cy="541338"/>
          </a:xfrm>
          <a:custGeom>
            <a:avLst/>
            <a:gdLst>
              <a:gd name="T0" fmla="*/ 110 w 221"/>
              <a:gd name="T1" fmla="*/ 0 h 341"/>
              <a:gd name="T2" fmla="*/ 88 w 221"/>
              <a:gd name="T3" fmla="*/ 2 h 341"/>
              <a:gd name="T4" fmla="*/ 68 w 221"/>
              <a:gd name="T5" fmla="*/ 9 h 341"/>
              <a:gd name="T6" fmla="*/ 48 w 221"/>
              <a:gd name="T7" fmla="*/ 19 h 341"/>
              <a:gd name="T8" fmla="*/ 33 w 221"/>
              <a:gd name="T9" fmla="*/ 31 h 341"/>
              <a:gd name="T10" fmla="*/ 19 w 221"/>
              <a:gd name="T11" fmla="*/ 48 h 341"/>
              <a:gd name="T12" fmla="*/ 9 w 221"/>
              <a:gd name="T13" fmla="*/ 67 h 341"/>
              <a:gd name="T14" fmla="*/ 2 w 221"/>
              <a:gd name="T15" fmla="*/ 88 h 341"/>
              <a:gd name="T16" fmla="*/ 0 w 221"/>
              <a:gd name="T17" fmla="*/ 110 h 341"/>
              <a:gd name="T18" fmla="*/ 1 w 221"/>
              <a:gd name="T19" fmla="*/ 122 h 341"/>
              <a:gd name="T20" fmla="*/ 5 w 221"/>
              <a:gd name="T21" fmla="*/ 144 h 341"/>
              <a:gd name="T22" fmla="*/ 15 w 221"/>
              <a:gd name="T23" fmla="*/ 166 h 341"/>
              <a:gd name="T24" fmla="*/ 28 w 221"/>
              <a:gd name="T25" fmla="*/ 184 h 341"/>
              <a:gd name="T26" fmla="*/ 36 w 221"/>
              <a:gd name="T27" fmla="*/ 192 h 341"/>
              <a:gd name="T28" fmla="*/ 39 w 221"/>
              <a:gd name="T29" fmla="*/ 194 h 341"/>
              <a:gd name="T30" fmla="*/ 51 w 221"/>
              <a:gd name="T31" fmla="*/ 207 h 341"/>
              <a:gd name="T32" fmla="*/ 60 w 221"/>
              <a:gd name="T33" fmla="*/ 222 h 341"/>
              <a:gd name="T34" fmla="*/ 65 w 221"/>
              <a:gd name="T35" fmla="*/ 240 h 341"/>
              <a:gd name="T36" fmla="*/ 68 w 221"/>
              <a:gd name="T37" fmla="*/ 258 h 341"/>
              <a:gd name="T38" fmla="*/ 110 w 221"/>
              <a:gd name="T39" fmla="*/ 273 h 341"/>
              <a:gd name="T40" fmla="*/ 153 w 221"/>
              <a:gd name="T41" fmla="*/ 258 h 341"/>
              <a:gd name="T42" fmla="*/ 154 w 221"/>
              <a:gd name="T43" fmla="*/ 249 h 341"/>
              <a:gd name="T44" fmla="*/ 158 w 221"/>
              <a:gd name="T45" fmla="*/ 231 h 341"/>
              <a:gd name="T46" fmla="*/ 166 w 221"/>
              <a:gd name="T47" fmla="*/ 214 h 341"/>
              <a:gd name="T48" fmla="*/ 176 w 221"/>
              <a:gd name="T49" fmla="*/ 201 h 341"/>
              <a:gd name="T50" fmla="*/ 182 w 221"/>
              <a:gd name="T51" fmla="*/ 194 h 341"/>
              <a:gd name="T52" fmla="*/ 185 w 221"/>
              <a:gd name="T53" fmla="*/ 192 h 341"/>
              <a:gd name="T54" fmla="*/ 200 w 221"/>
              <a:gd name="T55" fmla="*/ 175 h 341"/>
              <a:gd name="T56" fmla="*/ 211 w 221"/>
              <a:gd name="T57" fmla="*/ 155 h 341"/>
              <a:gd name="T58" fmla="*/ 219 w 221"/>
              <a:gd name="T59" fmla="*/ 134 h 341"/>
              <a:gd name="T60" fmla="*/ 221 w 221"/>
              <a:gd name="T61" fmla="*/ 110 h 341"/>
              <a:gd name="T62" fmla="*/ 221 w 221"/>
              <a:gd name="T63" fmla="*/ 99 h 341"/>
              <a:gd name="T64" fmla="*/ 217 w 221"/>
              <a:gd name="T65" fmla="*/ 77 h 341"/>
              <a:gd name="T66" fmla="*/ 208 w 221"/>
              <a:gd name="T67" fmla="*/ 57 h 341"/>
              <a:gd name="T68" fmla="*/ 196 w 221"/>
              <a:gd name="T69" fmla="*/ 39 h 341"/>
              <a:gd name="T70" fmla="*/ 180 w 221"/>
              <a:gd name="T71" fmla="*/ 24 h 341"/>
              <a:gd name="T72" fmla="*/ 164 w 221"/>
              <a:gd name="T73" fmla="*/ 13 h 341"/>
              <a:gd name="T74" fmla="*/ 143 w 221"/>
              <a:gd name="T75" fmla="*/ 4 h 341"/>
              <a:gd name="T76" fmla="*/ 122 w 221"/>
              <a:gd name="T77" fmla="*/ 0 h 341"/>
              <a:gd name="T78" fmla="*/ 110 w 221"/>
              <a:gd name="T79" fmla="*/ 0 h 341"/>
              <a:gd name="T80" fmla="*/ 101 w 221"/>
              <a:gd name="T81" fmla="*/ 341 h 341"/>
              <a:gd name="T82" fmla="*/ 118 w 221"/>
              <a:gd name="T83" fmla="*/ 333 h 341"/>
              <a:gd name="T84" fmla="*/ 129 w 221"/>
              <a:gd name="T85" fmla="*/ 333 h 341"/>
              <a:gd name="T86" fmla="*/ 92 w 221"/>
              <a:gd name="T87" fmla="*/ 311 h 341"/>
              <a:gd name="T88" fmla="*/ 129 w 221"/>
              <a:gd name="T89" fmla="*/ 33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341">
                <a:moveTo>
                  <a:pt x="110" y="0"/>
                </a:moveTo>
                <a:lnTo>
                  <a:pt x="110" y="0"/>
                </a:lnTo>
                <a:lnTo>
                  <a:pt x="99" y="0"/>
                </a:lnTo>
                <a:lnTo>
                  <a:pt x="88" y="2"/>
                </a:lnTo>
                <a:lnTo>
                  <a:pt x="78" y="4"/>
                </a:lnTo>
                <a:lnTo>
                  <a:pt x="68" y="9"/>
                </a:lnTo>
                <a:lnTo>
                  <a:pt x="57" y="13"/>
                </a:lnTo>
                <a:lnTo>
                  <a:pt x="48" y="19"/>
                </a:lnTo>
                <a:lnTo>
                  <a:pt x="40" y="24"/>
                </a:lnTo>
                <a:lnTo>
                  <a:pt x="33" y="31"/>
                </a:lnTo>
                <a:lnTo>
                  <a:pt x="25" y="39"/>
                </a:lnTo>
                <a:lnTo>
                  <a:pt x="19" y="48"/>
                </a:lnTo>
                <a:lnTo>
                  <a:pt x="13" y="57"/>
                </a:lnTo>
                <a:lnTo>
                  <a:pt x="9" y="67"/>
                </a:lnTo>
                <a:lnTo>
                  <a:pt x="5" y="77"/>
                </a:lnTo>
                <a:lnTo>
                  <a:pt x="2" y="88"/>
                </a:lnTo>
                <a:lnTo>
                  <a:pt x="1" y="99"/>
                </a:lnTo>
                <a:lnTo>
                  <a:pt x="0" y="110"/>
                </a:lnTo>
                <a:lnTo>
                  <a:pt x="0" y="110"/>
                </a:lnTo>
                <a:lnTo>
                  <a:pt x="1" y="122"/>
                </a:lnTo>
                <a:lnTo>
                  <a:pt x="2" y="134"/>
                </a:lnTo>
                <a:lnTo>
                  <a:pt x="5" y="144"/>
                </a:lnTo>
                <a:lnTo>
                  <a:pt x="10" y="155"/>
                </a:lnTo>
                <a:lnTo>
                  <a:pt x="15" y="166"/>
                </a:lnTo>
                <a:lnTo>
                  <a:pt x="21" y="175"/>
                </a:lnTo>
                <a:lnTo>
                  <a:pt x="28" y="184"/>
                </a:lnTo>
                <a:lnTo>
                  <a:pt x="36" y="192"/>
                </a:lnTo>
                <a:lnTo>
                  <a:pt x="36" y="192"/>
                </a:lnTo>
                <a:lnTo>
                  <a:pt x="39" y="194"/>
                </a:lnTo>
                <a:lnTo>
                  <a:pt x="39" y="194"/>
                </a:lnTo>
                <a:lnTo>
                  <a:pt x="45" y="201"/>
                </a:lnTo>
                <a:lnTo>
                  <a:pt x="51" y="207"/>
                </a:lnTo>
                <a:lnTo>
                  <a:pt x="55" y="214"/>
                </a:lnTo>
                <a:lnTo>
                  <a:pt x="60" y="222"/>
                </a:lnTo>
                <a:lnTo>
                  <a:pt x="63" y="231"/>
                </a:lnTo>
                <a:lnTo>
                  <a:pt x="65" y="240"/>
                </a:lnTo>
                <a:lnTo>
                  <a:pt x="66" y="249"/>
                </a:lnTo>
                <a:lnTo>
                  <a:pt x="68" y="258"/>
                </a:lnTo>
                <a:lnTo>
                  <a:pt x="68" y="273"/>
                </a:lnTo>
                <a:lnTo>
                  <a:pt x="110" y="273"/>
                </a:lnTo>
                <a:lnTo>
                  <a:pt x="153" y="273"/>
                </a:lnTo>
                <a:lnTo>
                  <a:pt x="153" y="258"/>
                </a:lnTo>
                <a:lnTo>
                  <a:pt x="153" y="258"/>
                </a:lnTo>
                <a:lnTo>
                  <a:pt x="154" y="249"/>
                </a:lnTo>
                <a:lnTo>
                  <a:pt x="156" y="240"/>
                </a:lnTo>
                <a:lnTo>
                  <a:pt x="158" y="231"/>
                </a:lnTo>
                <a:lnTo>
                  <a:pt x="161" y="222"/>
                </a:lnTo>
                <a:lnTo>
                  <a:pt x="166" y="214"/>
                </a:lnTo>
                <a:lnTo>
                  <a:pt x="170" y="207"/>
                </a:lnTo>
                <a:lnTo>
                  <a:pt x="176" y="201"/>
                </a:lnTo>
                <a:lnTo>
                  <a:pt x="182" y="194"/>
                </a:lnTo>
                <a:lnTo>
                  <a:pt x="182" y="194"/>
                </a:lnTo>
                <a:lnTo>
                  <a:pt x="185" y="192"/>
                </a:lnTo>
                <a:lnTo>
                  <a:pt x="185" y="192"/>
                </a:lnTo>
                <a:lnTo>
                  <a:pt x="193" y="184"/>
                </a:lnTo>
                <a:lnTo>
                  <a:pt x="200" y="175"/>
                </a:lnTo>
                <a:lnTo>
                  <a:pt x="206" y="166"/>
                </a:lnTo>
                <a:lnTo>
                  <a:pt x="211" y="155"/>
                </a:lnTo>
                <a:lnTo>
                  <a:pt x="215" y="144"/>
                </a:lnTo>
                <a:lnTo>
                  <a:pt x="219" y="134"/>
                </a:lnTo>
                <a:lnTo>
                  <a:pt x="220" y="122"/>
                </a:lnTo>
                <a:lnTo>
                  <a:pt x="221" y="110"/>
                </a:lnTo>
                <a:lnTo>
                  <a:pt x="221" y="110"/>
                </a:lnTo>
                <a:lnTo>
                  <a:pt x="221" y="99"/>
                </a:lnTo>
                <a:lnTo>
                  <a:pt x="219" y="88"/>
                </a:lnTo>
                <a:lnTo>
                  <a:pt x="217" y="77"/>
                </a:lnTo>
                <a:lnTo>
                  <a:pt x="212" y="67"/>
                </a:lnTo>
                <a:lnTo>
                  <a:pt x="208" y="57"/>
                </a:lnTo>
                <a:lnTo>
                  <a:pt x="202" y="48"/>
                </a:lnTo>
                <a:lnTo>
                  <a:pt x="196" y="39"/>
                </a:lnTo>
                <a:lnTo>
                  <a:pt x="188" y="31"/>
                </a:lnTo>
                <a:lnTo>
                  <a:pt x="180" y="24"/>
                </a:lnTo>
                <a:lnTo>
                  <a:pt x="173" y="19"/>
                </a:lnTo>
                <a:lnTo>
                  <a:pt x="164" y="13"/>
                </a:lnTo>
                <a:lnTo>
                  <a:pt x="153" y="9"/>
                </a:lnTo>
                <a:lnTo>
                  <a:pt x="143" y="4"/>
                </a:lnTo>
                <a:lnTo>
                  <a:pt x="133" y="2"/>
                </a:lnTo>
                <a:lnTo>
                  <a:pt x="122" y="0"/>
                </a:lnTo>
                <a:lnTo>
                  <a:pt x="110" y="0"/>
                </a:lnTo>
                <a:lnTo>
                  <a:pt x="110" y="0"/>
                </a:lnTo>
                <a:close/>
                <a:moveTo>
                  <a:pt x="118" y="341"/>
                </a:moveTo>
                <a:lnTo>
                  <a:pt x="101" y="341"/>
                </a:lnTo>
                <a:lnTo>
                  <a:pt x="101" y="333"/>
                </a:lnTo>
                <a:lnTo>
                  <a:pt x="118" y="333"/>
                </a:lnTo>
                <a:lnTo>
                  <a:pt x="118" y="341"/>
                </a:lnTo>
                <a:close/>
                <a:moveTo>
                  <a:pt x="129" y="333"/>
                </a:moveTo>
                <a:lnTo>
                  <a:pt x="92" y="333"/>
                </a:lnTo>
                <a:lnTo>
                  <a:pt x="92" y="311"/>
                </a:lnTo>
                <a:lnTo>
                  <a:pt x="129" y="311"/>
                </a:lnTo>
                <a:lnTo>
                  <a:pt x="129" y="33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6" name="Freeform 119">
            <a:extLst>
              <a:ext uri="{FF2B5EF4-FFF2-40B4-BE49-F238E27FC236}">
                <a16:creationId xmlns:a16="http://schemas.microsoft.com/office/drawing/2014/main" id="{7EBC585A-A904-4EB6-9B6B-C061432BCF99}"/>
              </a:ext>
            </a:extLst>
          </p:cNvPr>
          <p:cNvSpPr>
            <a:spLocks/>
          </p:cNvSpPr>
          <p:nvPr userDrawn="1"/>
        </p:nvSpPr>
        <p:spPr bwMode="auto">
          <a:xfrm>
            <a:off x="7391597" y="2070101"/>
            <a:ext cx="381000" cy="382588"/>
          </a:xfrm>
          <a:custGeom>
            <a:avLst/>
            <a:gdLst>
              <a:gd name="T0" fmla="*/ 240 w 240"/>
              <a:gd name="T1" fmla="*/ 120 h 241"/>
              <a:gd name="T2" fmla="*/ 238 w 240"/>
              <a:gd name="T3" fmla="*/ 145 h 241"/>
              <a:gd name="T4" fmla="*/ 230 w 240"/>
              <a:gd name="T5" fmla="*/ 168 h 241"/>
              <a:gd name="T6" fmla="*/ 220 w 240"/>
              <a:gd name="T7" fmla="*/ 188 h 241"/>
              <a:gd name="T8" fmla="*/ 205 w 240"/>
              <a:gd name="T9" fmla="*/ 206 h 241"/>
              <a:gd name="T10" fmla="*/ 187 w 240"/>
              <a:gd name="T11" fmla="*/ 221 h 241"/>
              <a:gd name="T12" fmla="*/ 167 w 240"/>
              <a:gd name="T13" fmla="*/ 231 h 241"/>
              <a:gd name="T14" fmla="*/ 144 w 240"/>
              <a:gd name="T15" fmla="*/ 239 h 241"/>
              <a:gd name="T16" fmla="*/ 119 w 240"/>
              <a:gd name="T17" fmla="*/ 241 h 241"/>
              <a:gd name="T18" fmla="*/ 107 w 240"/>
              <a:gd name="T19" fmla="*/ 240 h 241"/>
              <a:gd name="T20" fmla="*/ 83 w 240"/>
              <a:gd name="T21" fmla="*/ 235 h 241"/>
              <a:gd name="T22" fmla="*/ 62 w 240"/>
              <a:gd name="T23" fmla="*/ 226 h 241"/>
              <a:gd name="T24" fmla="*/ 43 w 240"/>
              <a:gd name="T25" fmla="*/ 213 h 241"/>
              <a:gd name="T26" fmla="*/ 27 w 240"/>
              <a:gd name="T27" fmla="*/ 197 h 241"/>
              <a:gd name="T28" fmla="*/ 13 w 240"/>
              <a:gd name="T29" fmla="*/ 178 h 241"/>
              <a:gd name="T30" fmla="*/ 4 w 240"/>
              <a:gd name="T31" fmla="*/ 156 h 241"/>
              <a:gd name="T32" fmla="*/ 0 w 240"/>
              <a:gd name="T33" fmla="*/ 133 h 241"/>
              <a:gd name="T34" fmla="*/ 0 w 240"/>
              <a:gd name="T35" fmla="*/ 120 h 241"/>
              <a:gd name="T36" fmla="*/ 2 w 240"/>
              <a:gd name="T37" fmla="*/ 92 h 241"/>
              <a:gd name="T38" fmla="*/ 12 w 240"/>
              <a:gd name="T39" fmla="*/ 67 h 241"/>
              <a:gd name="T40" fmla="*/ 27 w 240"/>
              <a:gd name="T41" fmla="*/ 44 h 241"/>
              <a:gd name="T42" fmla="*/ 46 w 240"/>
              <a:gd name="T43" fmla="*/ 25 h 241"/>
              <a:gd name="T44" fmla="*/ 54 w 240"/>
              <a:gd name="T45" fmla="*/ 20 h 241"/>
              <a:gd name="T46" fmla="*/ 71 w 240"/>
              <a:gd name="T47" fmla="*/ 11 h 241"/>
              <a:gd name="T48" fmla="*/ 89 w 240"/>
              <a:gd name="T49" fmla="*/ 4 h 241"/>
              <a:gd name="T50" fmla="*/ 109 w 240"/>
              <a:gd name="T51" fmla="*/ 0 h 241"/>
              <a:gd name="T52" fmla="*/ 119 w 240"/>
              <a:gd name="T53" fmla="*/ 0 h 241"/>
              <a:gd name="T54" fmla="*/ 144 w 240"/>
              <a:gd name="T55" fmla="*/ 3 h 241"/>
              <a:gd name="T56" fmla="*/ 167 w 240"/>
              <a:gd name="T57" fmla="*/ 9 h 241"/>
              <a:gd name="T58" fmla="*/ 187 w 240"/>
              <a:gd name="T59" fmla="*/ 21 h 241"/>
              <a:gd name="T60" fmla="*/ 205 w 240"/>
              <a:gd name="T61" fmla="*/ 35 h 241"/>
              <a:gd name="T62" fmla="*/ 220 w 240"/>
              <a:gd name="T63" fmla="*/ 53 h 241"/>
              <a:gd name="T64" fmla="*/ 230 w 240"/>
              <a:gd name="T65" fmla="*/ 74 h 241"/>
              <a:gd name="T66" fmla="*/ 238 w 240"/>
              <a:gd name="T67" fmla="*/ 96 h 241"/>
              <a:gd name="T68" fmla="*/ 240 w 240"/>
              <a:gd name="T69"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241">
                <a:moveTo>
                  <a:pt x="240" y="120"/>
                </a:moveTo>
                <a:lnTo>
                  <a:pt x="240" y="120"/>
                </a:lnTo>
                <a:lnTo>
                  <a:pt x="239" y="133"/>
                </a:lnTo>
                <a:lnTo>
                  <a:pt x="238" y="145"/>
                </a:lnTo>
                <a:lnTo>
                  <a:pt x="235" y="156"/>
                </a:lnTo>
                <a:lnTo>
                  <a:pt x="230" y="168"/>
                </a:lnTo>
                <a:lnTo>
                  <a:pt x="226" y="178"/>
                </a:lnTo>
                <a:lnTo>
                  <a:pt x="220" y="188"/>
                </a:lnTo>
                <a:lnTo>
                  <a:pt x="212" y="197"/>
                </a:lnTo>
                <a:lnTo>
                  <a:pt x="205" y="206"/>
                </a:lnTo>
                <a:lnTo>
                  <a:pt x="196" y="213"/>
                </a:lnTo>
                <a:lnTo>
                  <a:pt x="187" y="221"/>
                </a:lnTo>
                <a:lnTo>
                  <a:pt x="177" y="226"/>
                </a:lnTo>
                <a:lnTo>
                  <a:pt x="167" y="231"/>
                </a:lnTo>
                <a:lnTo>
                  <a:pt x="156" y="235"/>
                </a:lnTo>
                <a:lnTo>
                  <a:pt x="144" y="239"/>
                </a:lnTo>
                <a:lnTo>
                  <a:pt x="132" y="240"/>
                </a:lnTo>
                <a:lnTo>
                  <a:pt x="119" y="241"/>
                </a:lnTo>
                <a:lnTo>
                  <a:pt x="119" y="241"/>
                </a:lnTo>
                <a:lnTo>
                  <a:pt x="107" y="240"/>
                </a:lnTo>
                <a:lnTo>
                  <a:pt x="96" y="239"/>
                </a:lnTo>
                <a:lnTo>
                  <a:pt x="83" y="235"/>
                </a:lnTo>
                <a:lnTo>
                  <a:pt x="73" y="231"/>
                </a:lnTo>
                <a:lnTo>
                  <a:pt x="62" y="226"/>
                </a:lnTo>
                <a:lnTo>
                  <a:pt x="53" y="221"/>
                </a:lnTo>
                <a:lnTo>
                  <a:pt x="43" y="213"/>
                </a:lnTo>
                <a:lnTo>
                  <a:pt x="35" y="206"/>
                </a:lnTo>
                <a:lnTo>
                  <a:pt x="27" y="197"/>
                </a:lnTo>
                <a:lnTo>
                  <a:pt x="20" y="188"/>
                </a:lnTo>
                <a:lnTo>
                  <a:pt x="13" y="178"/>
                </a:lnTo>
                <a:lnTo>
                  <a:pt x="9" y="168"/>
                </a:lnTo>
                <a:lnTo>
                  <a:pt x="4" y="156"/>
                </a:lnTo>
                <a:lnTo>
                  <a:pt x="2" y="145"/>
                </a:lnTo>
                <a:lnTo>
                  <a:pt x="0" y="133"/>
                </a:lnTo>
                <a:lnTo>
                  <a:pt x="0" y="120"/>
                </a:lnTo>
                <a:lnTo>
                  <a:pt x="0" y="120"/>
                </a:lnTo>
                <a:lnTo>
                  <a:pt x="0" y="107"/>
                </a:lnTo>
                <a:lnTo>
                  <a:pt x="2" y="92"/>
                </a:lnTo>
                <a:lnTo>
                  <a:pt x="7" y="79"/>
                </a:lnTo>
                <a:lnTo>
                  <a:pt x="12" y="67"/>
                </a:lnTo>
                <a:lnTo>
                  <a:pt x="19" y="55"/>
                </a:lnTo>
                <a:lnTo>
                  <a:pt x="27" y="44"/>
                </a:lnTo>
                <a:lnTo>
                  <a:pt x="36" y="34"/>
                </a:lnTo>
                <a:lnTo>
                  <a:pt x="46" y="25"/>
                </a:lnTo>
                <a:lnTo>
                  <a:pt x="46" y="25"/>
                </a:lnTo>
                <a:lnTo>
                  <a:pt x="54" y="20"/>
                </a:lnTo>
                <a:lnTo>
                  <a:pt x="62" y="15"/>
                </a:lnTo>
                <a:lnTo>
                  <a:pt x="71" y="11"/>
                </a:lnTo>
                <a:lnTo>
                  <a:pt x="80" y="7"/>
                </a:lnTo>
                <a:lnTo>
                  <a:pt x="89" y="4"/>
                </a:lnTo>
                <a:lnTo>
                  <a:pt x="99" y="2"/>
                </a:lnTo>
                <a:lnTo>
                  <a:pt x="109" y="0"/>
                </a:lnTo>
                <a:lnTo>
                  <a:pt x="119" y="0"/>
                </a:lnTo>
                <a:lnTo>
                  <a:pt x="119" y="0"/>
                </a:lnTo>
                <a:lnTo>
                  <a:pt x="132" y="0"/>
                </a:lnTo>
                <a:lnTo>
                  <a:pt x="144" y="3"/>
                </a:lnTo>
                <a:lnTo>
                  <a:pt x="156" y="5"/>
                </a:lnTo>
                <a:lnTo>
                  <a:pt x="167" y="9"/>
                </a:lnTo>
                <a:lnTo>
                  <a:pt x="177" y="14"/>
                </a:lnTo>
                <a:lnTo>
                  <a:pt x="187" y="21"/>
                </a:lnTo>
                <a:lnTo>
                  <a:pt x="196" y="27"/>
                </a:lnTo>
                <a:lnTo>
                  <a:pt x="205" y="35"/>
                </a:lnTo>
                <a:lnTo>
                  <a:pt x="212" y="43"/>
                </a:lnTo>
                <a:lnTo>
                  <a:pt x="220" y="53"/>
                </a:lnTo>
                <a:lnTo>
                  <a:pt x="226" y="62"/>
                </a:lnTo>
                <a:lnTo>
                  <a:pt x="230" y="74"/>
                </a:lnTo>
                <a:lnTo>
                  <a:pt x="235" y="85"/>
                </a:lnTo>
                <a:lnTo>
                  <a:pt x="238" y="96"/>
                </a:lnTo>
                <a:lnTo>
                  <a:pt x="239" y="108"/>
                </a:lnTo>
                <a:lnTo>
                  <a:pt x="240" y="120"/>
                </a:lnTo>
                <a:lnTo>
                  <a:pt x="240" y="12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57" name="Group 1156">
            <a:extLst>
              <a:ext uri="{FF2B5EF4-FFF2-40B4-BE49-F238E27FC236}">
                <a16:creationId xmlns:a16="http://schemas.microsoft.com/office/drawing/2014/main" id="{19082C5A-76F8-4E70-9008-45C37EB73BC4}"/>
              </a:ext>
            </a:extLst>
          </p:cNvPr>
          <p:cNvGrpSpPr/>
          <p:nvPr userDrawn="1"/>
        </p:nvGrpSpPr>
        <p:grpSpPr>
          <a:xfrm>
            <a:off x="7245547" y="1928813"/>
            <a:ext cx="666750" cy="666750"/>
            <a:chOff x="6481763" y="1928813"/>
            <a:chExt cx="666750" cy="666750"/>
          </a:xfrm>
        </p:grpSpPr>
        <p:sp>
          <p:nvSpPr>
            <p:cNvPr id="1158" name="Freeform 148">
              <a:extLst>
                <a:ext uri="{FF2B5EF4-FFF2-40B4-BE49-F238E27FC236}">
                  <a16:creationId xmlns:a16="http://schemas.microsoft.com/office/drawing/2014/main" id="{6DBF1560-B7DC-4DA3-ADC6-B463AF0EFD3D}"/>
                </a:ext>
              </a:extLst>
            </p:cNvPr>
            <p:cNvSpPr>
              <a:spLocks/>
            </p:cNvSpPr>
            <p:nvPr userDrawn="1"/>
          </p:nvSpPr>
          <p:spPr bwMode="auto">
            <a:xfrm>
              <a:off x="6502400" y="2187576"/>
              <a:ext cx="19050" cy="17463"/>
            </a:xfrm>
            <a:custGeom>
              <a:avLst/>
              <a:gdLst>
                <a:gd name="T0" fmla="*/ 12 w 12"/>
                <a:gd name="T1" fmla="*/ 5 h 11"/>
                <a:gd name="T2" fmla="*/ 12 w 12"/>
                <a:gd name="T3" fmla="*/ 5 h 11"/>
                <a:gd name="T4" fmla="*/ 12 w 12"/>
                <a:gd name="T5" fmla="*/ 8 h 11"/>
                <a:gd name="T6" fmla="*/ 10 w 12"/>
                <a:gd name="T7" fmla="*/ 10 h 11"/>
                <a:gd name="T8" fmla="*/ 9 w 12"/>
                <a:gd name="T9" fmla="*/ 11 h 11"/>
                <a:gd name="T10" fmla="*/ 7 w 12"/>
                <a:gd name="T11" fmla="*/ 11 h 11"/>
                <a:gd name="T12" fmla="*/ 7 w 12"/>
                <a:gd name="T13" fmla="*/ 11 h 11"/>
                <a:gd name="T14" fmla="*/ 4 w 12"/>
                <a:gd name="T15" fmla="*/ 11 h 11"/>
                <a:gd name="T16" fmla="*/ 2 w 12"/>
                <a:gd name="T17" fmla="*/ 10 h 11"/>
                <a:gd name="T18" fmla="*/ 1 w 12"/>
                <a:gd name="T19" fmla="*/ 8 h 11"/>
                <a:gd name="T20" fmla="*/ 0 w 12"/>
                <a:gd name="T21" fmla="*/ 5 h 11"/>
                <a:gd name="T22" fmla="*/ 0 w 12"/>
                <a:gd name="T23" fmla="*/ 5 h 11"/>
                <a:gd name="T24" fmla="*/ 1 w 12"/>
                <a:gd name="T25" fmla="*/ 3 h 11"/>
                <a:gd name="T26" fmla="*/ 2 w 12"/>
                <a:gd name="T27" fmla="*/ 1 h 11"/>
                <a:gd name="T28" fmla="*/ 4 w 12"/>
                <a:gd name="T29" fmla="*/ 0 h 11"/>
                <a:gd name="T30" fmla="*/ 7 w 12"/>
                <a:gd name="T31" fmla="*/ 0 h 11"/>
                <a:gd name="T32" fmla="*/ 7 w 12"/>
                <a:gd name="T33" fmla="*/ 0 h 11"/>
                <a:gd name="T34" fmla="*/ 9 w 12"/>
                <a:gd name="T35" fmla="*/ 0 h 11"/>
                <a:gd name="T36" fmla="*/ 10 w 12"/>
                <a:gd name="T37" fmla="*/ 1 h 11"/>
                <a:gd name="T38" fmla="*/ 12 w 12"/>
                <a:gd name="T39" fmla="*/ 3 h 11"/>
                <a:gd name="T40" fmla="*/ 12 w 12"/>
                <a:gd name="T41" fmla="*/ 5 h 11"/>
                <a:gd name="T42" fmla="*/ 12 w 12"/>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5"/>
                  </a:moveTo>
                  <a:lnTo>
                    <a:pt x="12" y="5"/>
                  </a:lnTo>
                  <a:lnTo>
                    <a:pt x="12" y="8"/>
                  </a:lnTo>
                  <a:lnTo>
                    <a:pt x="10" y="10"/>
                  </a:lnTo>
                  <a:lnTo>
                    <a:pt x="9" y="11"/>
                  </a:lnTo>
                  <a:lnTo>
                    <a:pt x="7" y="11"/>
                  </a:lnTo>
                  <a:lnTo>
                    <a:pt x="7" y="11"/>
                  </a:lnTo>
                  <a:lnTo>
                    <a:pt x="4" y="11"/>
                  </a:lnTo>
                  <a:lnTo>
                    <a:pt x="2" y="10"/>
                  </a:lnTo>
                  <a:lnTo>
                    <a:pt x="1" y="8"/>
                  </a:lnTo>
                  <a:lnTo>
                    <a:pt x="0" y="5"/>
                  </a:lnTo>
                  <a:lnTo>
                    <a:pt x="0" y="5"/>
                  </a:lnTo>
                  <a:lnTo>
                    <a:pt x="1" y="3"/>
                  </a:lnTo>
                  <a:lnTo>
                    <a:pt x="2" y="1"/>
                  </a:lnTo>
                  <a:lnTo>
                    <a:pt x="4" y="0"/>
                  </a:lnTo>
                  <a:lnTo>
                    <a:pt x="7" y="0"/>
                  </a:lnTo>
                  <a:lnTo>
                    <a:pt x="7" y="0"/>
                  </a:lnTo>
                  <a:lnTo>
                    <a:pt x="9" y="0"/>
                  </a:lnTo>
                  <a:lnTo>
                    <a:pt x="10" y="1"/>
                  </a:lnTo>
                  <a:lnTo>
                    <a:pt x="12" y="3"/>
                  </a:lnTo>
                  <a:lnTo>
                    <a:pt x="12" y="5"/>
                  </a:lnTo>
                  <a:lnTo>
                    <a:pt x="12"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59" name="Group 1158">
              <a:extLst>
                <a:ext uri="{FF2B5EF4-FFF2-40B4-BE49-F238E27FC236}">
                  <a16:creationId xmlns:a16="http://schemas.microsoft.com/office/drawing/2014/main" id="{01420E73-DCA8-4D56-8B3F-9F787699BE07}"/>
                </a:ext>
              </a:extLst>
            </p:cNvPr>
            <p:cNvGrpSpPr/>
            <p:nvPr userDrawn="1"/>
          </p:nvGrpSpPr>
          <p:grpSpPr>
            <a:xfrm>
              <a:off x="6481763" y="1928813"/>
              <a:ext cx="666750" cy="666750"/>
              <a:chOff x="6481763" y="1928813"/>
              <a:chExt cx="666750" cy="666750"/>
            </a:xfrm>
          </p:grpSpPr>
          <p:sp>
            <p:nvSpPr>
              <p:cNvPr id="1160" name="Line 120">
                <a:extLst>
                  <a:ext uri="{FF2B5EF4-FFF2-40B4-BE49-F238E27FC236}">
                    <a16:creationId xmlns:a16="http://schemas.microsoft.com/office/drawing/2014/main" id="{6A87B43B-1F44-48DA-86F2-0843F2C60058}"/>
                  </a:ext>
                </a:extLst>
              </p:cNvPr>
              <p:cNvSpPr>
                <a:spLocks noChangeShapeType="1"/>
              </p:cNvSpPr>
              <p:nvPr userDrawn="1"/>
            </p:nvSpPr>
            <p:spPr bwMode="auto">
              <a:xfrm>
                <a:off x="6816725" y="2452688"/>
                <a:ext cx="0" cy="1143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1" name="Line 121">
                <a:extLst>
                  <a:ext uri="{FF2B5EF4-FFF2-40B4-BE49-F238E27FC236}">
                    <a16:creationId xmlns:a16="http://schemas.microsoft.com/office/drawing/2014/main" id="{C7F567DC-6884-4AAD-8BE7-69DBAD340791}"/>
                  </a:ext>
                </a:extLst>
              </p:cNvPr>
              <p:cNvSpPr>
                <a:spLocks noChangeShapeType="1"/>
              </p:cNvSpPr>
              <p:nvPr userDrawn="1"/>
            </p:nvSpPr>
            <p:spPr bwMode="auto">
              <a:xfrm>
                <a:off x="6869113" y="2444751"/>
                <a:ext cx="0" cy="936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2" name="Line 122">
                <a:extLst>
                  <a:ext uri="{FF2B5EF4-FFF2-40B4-BE49-F238E27FC236}">
                    <a16:creationId xmlns:a16="http://schemas.microsoft.com/office/drawing/2014/main" id="{488EEB9B-3A61-4925-B807-1C2B68EE74F2}"/>
                  </a:ext>
                </a:extLst>
              </p:cNvPr>
              <p:cNvSpPr>
                <a:spLocks noChangeShapeType="1"/>
              </p:cNvSpPr>
              <p:nvPr userDrawn="1"/>
            </p:nvSpPr>
            <p:spPr bwMode="auto">
              <a:xfrm>
                <a:off x="6769100" y="2443163"/>
                <a:ext cx="0" cy="666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3" name="Freeform 123">
                <a:extLst>
                  <a:ext uri="{FF2B5EF4-FFF2-40B4-BE49-F238E27FC236}">
                    <a16:creationId xmlns:a16="http://schemas.microsoft.com/office/drawing/2014/main" id="{07F289B2-4CAC-42D0-9118-A013DCE3D0EE}"/>
                  </a:ext>
                </a:extLst>
              </p:cNvPr>
              <p:cNvSpPr>
                <a:spLocks/>
              </p:cNvSpPr>
              <p:nvPr userDrawn="1"/>
            </p:nvSpPr>
            <p:spPr bwMode="auto">
              <a:xfrm>
                <a:off x="6940550" y="2406651"/>
                <a:ext cx="107950" cy="87313"/>
              </a:xfrm>
              <a:custGeom>
                <a:avLst/>
                <a:gdLst>
                  <a:gd name="T0" fmla="*/ 0 w 68"/>
                  <a:gd name="T1" fmla="*/ 0 h 55"/>
                  <a:gd name="T2" fmla="*/ 49 w 68"/>
                  <a:gd name="T3" fmla="*/ 55 h 55"/>
                  <a:gd name="T4" fmla="*/ 68 w 68"/>
                  <a:gd name="T5" fmla="*/ 48 h 55"/>
                </a:gdLst>
                <a:ahLst/>
                <a:cxnLst>
                  <a:cxn ang="0">
                    <a:pos x="T0" y="T1"/>
                  </a:cxn>
                  <a:cxn ang="0">
                    <a:pos x="T2" y="T3"/>
                  </a:cxn>
                  <a:cxn ang="0">
                    <a:pos x="T4" y="T5"/>
                  </a:cxn>
                </a:cxnLst>
                <a:rect l="0" t="0" r="r" b="b"/>
                <a:pathLst>
                  <a:path w="68" h="55">
                    <a:moveTo>
                      <a:pt x="0" y="0"/>
                    </a:moveTo>
                    <a:lnTo>
                      <a:pt x="49" y="55"/>
                    </a:lnTo>
                    <a:lnTo>
                      <a:pt x="68" y="4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4" name="Line 124">
                <a:extLst>
                  <a:ext uri="{FF2B5EF4-FFF2-40B4-BE49-F238E27FC236}">
                    <a16:creationId xmlns:a16="http://schemas.microsoft.com/office/drawing/2014/main" id="{3EB9AAE8-3E9F-48E8-BE1D-B77446D1FC89}"/>
                  </a:ext>
                </a:extLst>
              </p:cNvPr>
              <p:cNvSpPr>
                <a:spLocks noChangeShapeType="1"/>
              </p:cNvSpPr>
              <p:nvPr userDrawn="1"/>
            </p:nvSpPr>
            <p:spPr bwMode="auto">
              <a:xfrm>
                <a:off x="6916738" y="2424113"/>
                <a:ext cx="39687" cy="539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5" name="Line 125">
                <a:extLst>
                  <a:ext uri="{FF2B5EF4-FFF2-40B4-BE49-F238E27FC236}">
                    <a16:creationId xmlns:a16="http://schemas.microsoft.com/office/drawing/2014/main" id="{A88354EF-B2AB-47BE-BE3F-35A308FAAEE4}"/>
                  </a:ext>
                </a:extLst>
              </p:cNvPr>
              <p:cNvSpPr>
                <a:spLocks noChangeShapeType="1"/>
              </p:cNvSpPr>
              <p:nvPr userDrawn="1"/>
            </p:nvSpPr>
            <p:spPr bwMode="auto">
              <a:xfrm>
                <a:off x="6635750" y="2078038"/>
                <a:ext cx="39687" cy="539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6" name="Line 126">
                <a:extLst>
                  <a:ext uri="{FF2B5EF4-FFF2-40B4-BE49-F238E27FC236}">
                    <a16:creationId xmlns:a16="http://schemas.microsoft.com/office/drawing/2014/main" id="{81AD0B58-E27E-4460-9CC0-978396715F86}"/>
                  </a:ext>
                </a:extLst>
              </p:cNvPr>
              <p:cNvSpPr>
                <a:spLocks noChangeShapeType="1"/>
              </p:cNvSpPr>
              <p:nvPr userDrawn="1"/>
            </p:nvSpPr>
            <p:spPr bwMode="auto">
              <a:xfrm flipV="1">
                <a:off x="6816725" y="1979613"/>
                <a:ext cx="0" cy="904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7" name="Line 127">
                <a:extLst>
                  <a:ext uri="{FF2B5EF4-FFF2-40B4-BE49-F238E27FC236}">
                    <a16:creationId xmlns:a16="http://schemas.microsoft.com/office/drawing/2014/main" id="{1E806490-CF50-46B9-947C-FC20E77E4690}"/>
                  </a:ext>
                </a:extLst>
              </p:cNvPr>
              <p:cNvSpPr>
                <a:spLocks noChangeShapeType="1"/>
              </p:cNvSpPr>
              <p:nvPr userDrawn="1"/>
            </p:nvSpPr>
            <p:spPr bwMode="auto">
              <a:xfrm flipV="1">
                <a:off x="6788150" y="2024063"/>
                <a:ext cx="0" cy="492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8" name="Line 128">
                <a:extLst>
                  <a:ext uri="{FF2B5EF4-FFF2-40B4-BE49-F238E27FC236}">
                    <a16:creationId xmlns:a16="http://schemas.microsoft.com/office/drawing/2014/main" id="{8276B631-6DAD-4E82-9249-7E2B145A037F}"/>
                  </a:ext>
                </a:extLst>
              </p:cNvPr>
              <p:cNvSpPr>
                <a:spLocks noChangeShapeType="1"/>
              </p:cNvSpPr>
              <p:nvPr userDrawn="1"/>
            </p:nvSpPr>
            <p:spPr bwMode="auto">
              <a:xfrm flipV="1">
                <a:off x="6843713" y="2009776"/>
                <a:ext cx="6350" cy="635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9" name="Line 129">
                <a:extLst>
                  <a:ext uri="{FF2B5EF4-FFF2-40B4-BE49-F238E27FC236}">
                    <a16:creationId xmlns:a16="http://schemas.microsoft.com/office/drawing/2014/main" id="{15F96F4F-FAEF-4798-9183-D75CA71D511C}"/>
                  </a:ext>
                </a:extLst>
              </p:cNvPr>
              <p:cNvSpPr>
                <a:spLocks noChangeShapeType="1"/>
              </p:cNvSpPr>
              <p:nvPr userDrawn="1"/>
            </p:nvSpPr>
            <p:spPr bwMode="auto">
              <a:xfrm flipV="1">
                <a:off x="6910388" y="1995488"/>
                <a:ext cx="96837" cy="984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0" name="Line 130">
                <a:extLst>
                  <a:ext uri="{FF2B5EF4-FFF2-40B4-BE49-F238E27FC236}">
                    <a16:creationId xmlns:a16="http://schemas.microsoft.com/office/drawing/2014/main" id="{B6DB29DF-9D49-4DA0-BA16-773F322EE103}"/>
                  </a:ext>
                </a:extLst>
              </p:cNvPr>
              <p:cNvSpPr>
                <a:spLocks noChangeShapeType="1"/>
              </p:cNvSpPr>
              <p:nvPr userDrawn="1"/>
            </p:nvSpPr>
            <p:spPr bwMode="auto">
              <a:xfrm>
                <a:off x="7007225" y="2233613"/>
                <a:ext cx="5080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1" name="Line 131">
                <a:extLst>
                  <a:ext uri="{FF2B5EF4-FFF2-40B4-BE49-F238E27FC236}">
                    <a16:creationId xmlns:a16="http://schemas.microsoft.com/office/drawing/2014/main" id="{7D3417C2-69F6-41D3-8B4A-8729AD4044EB}"/>
                  </a:ext>
                </a:extLst>
              </p:cNvPr>
              <p:cNvSpPr>
                <a:spLocks noChangeShapeType="1"/>
              </p:cNvSpPr>
              <p:nvPr userDrawn="1"/>
            </p:nvSpPr>
            <p:spPr bwMode="auto">
              <a:xfrm>
                <a:off x="7008813" y="2260601"/>
                <a:ext cx="1206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2" name="Line 132">
                <a:extLst>
                  <a:ext uri="{FF2B5EF4-FFF2-40B4-BE49-F238E27FC236}">
                    <a16:creationId xmlns:a16="http://schemas.microsoft.com/office/drawing/2014/main" id="{F1063A35-0B22-4099-B5A0-5AEFF8C9FBD0}"/>
                  </a:ext>
                </a:extLst>
              </p:cNvPr>
              <p:cNvSpPr>
                <a:spLocks noChangeShapeType="1"/>
              </p:cNvSpPr>
              <p:nvPr userDrawn="1"/>
            </p:nvSpPr>
            <p:spPr bwMode="auto">
              <a:xfrm>
                <a:off x="7008813" y="2290763"/>
                <a:ext cx="587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3" name="Line 133">
                <a:extLst>
                  <a:ext uri="{FF2B5EF4-FFF2-40B4-BE49-F238E27FC236}">
                    <a16:creationId xmlns:a16="http://schemas.microsoft.com/office/drawing/2014/main" id="{74C8FE03-7E19-4984-88E3-EE4E77BCFF39}"/>
                  </a:ext>
                </a:extLst>
              </p:cNvPr>
              <p:cNvSpPr>
                <a:spLocks noChangeShapeType="1"/>
              </p:cNvSpPr>
              <p:nvPr userDrawn="1"/>
            </p:nvSpPr>
            <p:spPr bwMode="auto">
              <a:xfrm>
                <a:off x="6973888" y="2151063"/>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4" name="Freeform 134">
                <a:extLst>
                  <a:ext uri="{FF2B5EF4-FFF2-40B4-BE49-F238E27FC236}">
                    <a16:creationId xmlns:a16="http://schemas.microsoft.com/office/drawing/2014/main" id="{808ADB15-E57F-492B-802C-B09C10361623}"/>
                  </a:ext>
                </a:extLst>
              </p:cNvPr>
              <p:cNvSpPr>
                <a:spLocks/>
              </p:cNvSpPr>
              <p:nvPr userDrawn="1"/>
            </p:nvSpPr>
            <p:spPr bwMode="auto">
              <a:xfrm>
                <a:off x="6521450" y="2195513"/>
                <a:ext cx="107950" cy="31750"/>
              </a:xfrm>
              <a:custGeom>
                <a:avLst/>
                <a:gdLst>
                  <a:gd name="T0" fmla="*/ 68 w 68"/>
                  <a:gd name="T1" fmla="*/ 20 h 20"/>
                  <a:gd name="T2" fmla="*/ 37 w 68"/>
                  <a:gd name="T3" fmla="*/ 20 h 20"/>
                  <a:gd name="T4" fmla="*/ 37 w 68"/>
                  <a:gd name="T5" fmla="*/ 0 h 20"/>
                  <a:gd name="T6" fmla="*/ 0 w 68"/>
                  <a:gd name="T7" fmla="*/ 0 h 20"/>
                </a:gdLst>
                <a:ahLst/>
                <a:cxnLst>
                  <a:cxn ang="0">
                    <a:pos x="T0" y="T1"/>
                  </a:cxn>
                  <a:cxn ang="0">
                    <a:pos x="T2" y="T3"/>
                  </a:cxn>
                  <a:cxn ang="0">
                    <a:pos x="T4" y="T5"/>
                  </a:cxn>
                  <a:cxn ang="0">
                    <a:pos x="T6" y="T7"/>
                  </a:cxn>
                </a:cxnLst>
                <a:rect l="0" t="0" r="r" b="b"/>
                <a:pathLst>
                  <a:path w="68" h="20">
                    <a:moveTo>
                      <a:pt x="68" y="20"/>
                    </a:moveTo>
                    <a:lnTo>
                      <a:pt x="37" y="20"/>
                    </a:lnTo>
                    <a:lnTo>
                      <a:pt x="37"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5" name="Freeform 135">
                <a:extLst>
                  <a:ext uri="{FF2B5EF4-FFF2-40B4-BE49-F238E27FC236}">
                    <a16:creationId xmlns:a16="http://schemas.microsoft.com/office/drawing/2014/main" id="{5D8FD7D0-491D-4C6F-BD71-B374D064BBA7}"/>
                  </a:ext>
                </a:extLst>
              </p:cNvPr>
              <p:cNvSpPr>
                <a:spLocks/>
              </p:cNvSpPr>
              <p:nvPr userDrawn="1"/>
            </p:nvSpPr>
            <p:spPr bwMode="auto">
              <a:xfrm>
                <a:off x="6502400" y="2254251"/>
                <a:ext cx="125412" cy="30163"/>
              </a:xfrm>
              <a:custGeom>
                <a:avLst/>
                <a:gdLst>
                  <a:gd name="T0" fmla="*/ 79 w 79"/>
                  <a:gd name="T1" fmla="*/ 0 h 19"/>
                  <a:gd name="T2" fmla="*/ 31 w 79"/>
                  <a:gd name="T3" fmla="*/ 0 h 19"/>
                  <a:gd name="T4" fmla="*/ 31 w 79"/>
                  <a:gd name="T5" fmla="*/ 19 h 19"/>
                  <a:gd name="T6" fmla="*/ 0 w 79"/>
                  <a:gd name="T7" fmla="*/ 19 h 19"/>
                </a:gdLst>
                <a:ahLst/>
                <a:cxnLst>
                  <a:cxn ang="0">
                    <a:pos x="T0" y="T1"/>
                  </a:cxn>
                  <a:cxn ang="0">
                    <a:pos x="T2" y="T3"/>
                  </a:cxn>
                  <a:cxn ang="0">
                    <a:pos x="T4" y="T5"/>
                  </a:cxn>
                  <a:cxn ang="0">
                    <a:pos x="T6" y="T7"/>
                  </a:cxn>
                </a:cxnLst>
                <a:rect l="0" t="0" r="r" b="b"/>
                <a:pathLst>
                  <a:path w="79" h="19">
                    <a:moveTo>
                      <a:pt x="79" y="0"/>
                    </a:moveTo>
                    <a:lnTo>
                      <a:pt x="31" y="0"/>
                    </a:lnTo>
                    <a:lnTo>
                      <a:pt x="31" y="19"/>
                    </a:lnTo>
                    <a:lnTo>
                      <a:pt x="0" y="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6" name="Line 136">
                <a:extLst>
                  <a:ext uri="{FF2B5EF4-FFF2-40B4-BE49-F238E27FC236}">
                    <a16:creationId xmlns:a16="http://schemas.microsoft.com/office/drawing/2014/main" id="{A0A08065-B6A7-4DBA-9D31-C5738A4B3B3D}"/>
                  </a:ext>
                </a:extLst>
              </p:cNvPr>
              <p:cNvSpPr>
                <a:spLocks noChangeShapeType="1"/>
              </p:cNvSpPr>
              <p:nvPr userDrawn="1"/>
            </p:nvSpPr>
            <p:spPr bwMode="auto">
              <a:xfrm flipH="1">
                <a:off x="6588125" y="2300288"/>
                <a:ext cx="42862"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7" name="Freeform 137">
                <a:extLst>
                  <a:ext uri="{FF2B5EF4-FFF2-40B4-BE49-F238E27FC236}">
                    <a16:creationId xmlns:a16="http://schemas.microsoft.com/office/drawing/2014/main" id="{B60CAEEF-5B3C-416F-BD25-2FE5A33187F5}"/>
                  </a:ext>
                </a:extLst>
              </p:cNvPr>
              <p:cNvSpPr>
                <a:spLocks/>
              </p:cNvSpPr>
              <p:nvPr userDrawn="1"/>
            </p:nvSpPr>
            <p:spPr bwMode="auto">
              <a:xfrm>
                <a:off x="6973888" y="2089151"/>
                <a:ext cx="146050" cy="61913"/>
              </a:xfrm>
              <a:custGeom>
                <a:avLst/>
                <a:gdLst>
                  <a:gd name="T0" fmla="*/ 0 w 92"/>
                  <a:gd name="T1" fmla="*/ 39 h 39"/>
                  <a:gd name="T2" fmla="*/ 53 w 92"/>
                  <a:gd name="T3" fmla="*/ 6 h 39"/>
                  <a:gd name="T4" fmla="*/ 59 w 92"/>
                  <a:gd name="T5" fmla="*/ 15 h 39"/>
                  <a:gd name="T6" fmla="*/ 92 w 92"/>
                  <a:gd name="T7" fmla="*/ 0 h 39"/>
                </a:gdLst>
                <a:ahLst/>
                <a:cxnLst>
                  <a:cxn ang="0">
                    <a:pos x="T0" y="T1"/>
                  </a:cxn>
                  <a:cxn ang="0">
                    <a:pos x="T2" y="T3"/>
                  </a:cxn>
                  <a:cxn ang="0">
                    <a:pos x="T4" y="T5"/>
                  </a:cxn>
                  <a:cxn ang="0">
                    <a:pos x="T6" y="T7"/>
                  </a:cxn>
                </a:cxnLst>
                <a:rect l="0" t="0" r="r" b="b"/>
                <a:pathLst>
                  <a:path w="92" h="39">
                    <a:moveTo>
                      <a:pt x="0" y="39"/>
                    </a:moveTo>
                    <a:lnTo>
                      <a:pt x="53" y="6"/>
                    </a:lnTo>
                    <a:lnTo>
                      <a:pt x="59" y="15"/>
                    </a:lnTo>
                    <a:lnTo>
                      <a:pt x="9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8" name="Line 138">
                <a:extLst>
                  <a:ext uri="{FF2B5EF4-FFF2-40B4-BE49-F238E27FC236}">
                    <a16:creationId xmlns:a16="http://schemas.microsoft.com/office/drawing/2014/main" id="{B1F01CD2-E465-43C8-A700-EC63DCC07395}"/>
                  </a:ext>
                </a:extLst>
              </p:cNvPr>
              <p:cNvSpPr>
                <a:spLocks noChangeShapeType="1"/>
              </p:cNvSpPr>
              <p:nvPr userDrawn="1"/>
            </p:nvSpPr>
            <p:spPr bwMode="auto">
              <a:xfrm flipV="1">
                <a:off x="6956425" y="2097088"/>
                <a:ext cx="53975" cy="349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9" name="Freeform 139">
                <a:extLst>
                  <a:ext uri="{FF2B5EF4-FFF2-40B4-BE49-F238E27FC236}">
                    <a16:creationId xmlns:a16="http://schemas.microsoft.com/office/drawing/2014/main" id="{2867ACE6-1540-4B4D-8487-9FF5EFD08839}"/>
                  </a:ext>
                </a:extLst>
              </p:cNvPr>
              <p:cNvSpPr>
                <a:spLocks/>
              </p:cNvSpPr>
              <p:nvPr userDrawn="1"/>
            </p:nvSpPr>
            <p:spPr bwMode="auto">
              <a:xfrm>
                <a:off x="6594475" y="2395538"/>
                <a:ext cx="87312" cy="103188"/>
              </a:xfrm>
              <a:custGeom>
                <a:avLst/>
                <a:gdLst>
                  <a:gd name="T0" fmla="*/ 55 w 55"/>
                  <a:gd name="T1" fmla="*/ 0 h 65"/>
                  <a:gd name="T2" fmla="*/ 0 w 55"/>
                  <a:gd name="T3" fmla="*/ 42 h 65"/>
                  <a:gd name="T4" fmla="*/ 11 w 55"/>
                  <a:gd name="T5" fmla="*/ 55 h 65"/>
                  <a:gd name="T6" fmla="*/ 0 w 55"/>
                  <a:gd name="T7" fmla="*/ 65 h 65"/>
                </a:gdLst>
                <a:ahLst/>
                <a:cxnLst>
                  <a:cxn ang="0">
                    <a:pos x="T0" y="T1"/>
                  </a:cxn>
                  <a:cxn ang="0">
                    <a:pos x="T2" y="T3"/>
                  </a:cxn>
                  <a:cxn ang="0">
                    <a:pos x="T4" y="T5"/>
                  </a:cxn>
                  <a:cxn ang="0">
                    <a:pos x="T6" y="T7"/>
                  </a:cxn>
                </a:cxnLst>
                <a:rect l="0" t="0" r="r" b="b"/>
                <a:pathLst>
                  <a:path w="55" h="65">
                    <a:moveTo>
                      <a:pt x="55" y="0"/>
                    </a:moveTo>
                    <a:lnTo>
                      <a:pt x="0" y="42"/>
                    </a:lnTo>
                    <a:lnTo>
                      <a:pt x="11" y="55"/>
                    </a:lnTo>
                    <a:lnTo>
                      <a:pt x="0" y="6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0" name="Line 140">
                <a:extLst>
                  <a:ext uri="{FF2B5EF4-FFF2-40B4-BE49-F238E27FC236}">
                    <a16:creationId xmlns:a16="http://schemas.microsoft.com/office/drawing/2014/main" id="{03B384FD-A1F4-4160-AAF3-FB64341C4974}"/>
                  </a:ext>
                </a:extLst>
              </p:cNvPr>
              <p:cNvSpPr>
                <a:spLocks noChangeShapeType="1"/>
              </p:cNvSpPr>
              <p:nvPr userDrawn="1"/>
            </p:nvSpPr>
            <p:spPr bwMode="auto">
              <a:xfrm flipH="1">
                <a:off x="6602413" y="2368551"/>
                <a:ext cx="57150" cy="381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1" name="Freeform 141">
                <a:extLst>
                  <a:ext uri="{FF2B5EF4-FFF2-40B4-BE49-F238E27FC236}">
                    <a16:creationId xmlns:a16="http://schemas.microsoft.com/office/drawing/2014/main" id="{DA5CABB4-1CAE-4D66-A7CC-DE18E31D2D95}"/>
                  </a:ext>
                </a:extLst>
              </p:cNvPr>
              <p:cNvSpPr>
                <a:spLocks/>
              </p:cNvSpPr>
              <p:nvPr userDrawn="1"/>
            </p:nvSpPr>
            <p:spPr bwMode="auto">
              <a:xfrm>
                <a:off x="6648450" y="1944688"/>
                <a:ext cx="71437" cy="149225"/>
              </a:xfrm>
              <a:custGeom>
                <a:avLst/>
                <a:gdLst>
                  <a:gd name="T0" fmla="*/ 45 w 45"/>
                  <a:gd name="T1" fmla="*/ 94 h 94"/>
                  <a:gd name="T2" fmla="*/ 0 w 45"/>
                  <a:gd name="T3" fmla="*/ 33 h 94"/>
                  <a:gd name="T4" fmla="*/ 23 w 45"/>
                  <a:gd name="T5" fmla="*/ 22 h 94"/>
                  <a:gd name="T6" fmla="*/ 5 w 45"/>
                  <a:gd name="T7" fmla="*/ 0 h 94"/>
                </a:gdLst>
                <a:ahLst/>
                <a:cxnLst>
                  <a:cxn ang="0">
                    <a:pos x="T0" y="T1"/>
                  </a:cxn>
                  <a:cxn ang="0">
                    <a:pos x="T2" y="T3"/>
                  </a:cxn>
                  <a:cxn ang="0">
                    <a:pos x="T4" y="T5"/>
                  </a:cxn>
                  <a:cxn ang="0">
                    <a:pos x="T6" y="T7"/>
                  </a:cxn>
                </a:cxnLst>
                <a:rect l="0" t="0" r="r" b="b"/>
                <a:pathLst>
                  <a:path w="45" h="94">
                    <a:moveTo>
                      <a:pt x="45" y="94"/>
                    </a:moveTo>
                    <a:lnTo>
                      <a:pt x="0" y="33"/>
                    </a:lnTo>
                    <a:lnTo>
                      <a:pt x="23" y="22"/>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2" name="Freeform 142">
                <a:extLst>
                  <a:ext uri="{FF2B5EF4-FFF2-40B4-BE49-F238E27FC236}">
                    <a16:creationId xmlns:a16="http://schemas.microsoft.com/office/drawing/2014/main" id="{0F505638-1706-4B33-AA6D-7ADD4BE4CDFF}"/>
                  </a:ext>
                </a:extLst>
              </p:cNvPr>
              <p:cNvSpPr>
                <a:spLocks/>
              </p:cNvSpPr>
              <p:nvPr userDrawn="1"/>
            </p:nvSpPr>
            <p:spPr bwMode="auto">
              <a:xfrm>
                <a:off x="6988175" y="2346326"/>
                <a:ext cx="123825" cy="95250"/>
              </a:xfrm>
              <a:custGeom>
                <a:avLst/>
                <a:gdLst>
                  <a:gd name="T0" fmla="*/ 0 w 78"/>
                  <a:gd name="T1" fmla="*/ 0 h 60"/>
                  <a:gd name="T2" fmla="*/ 37 w 78"/>
                  <a:gd name="T3" fmla="*/ 31 h 60"/>
                  <a:gd name="T4" fmla="*/ 44 w 78"/>
                  <a:gd name="T5" fmla="*/ 16 h 60"/>
                  <a:gd name="T6" fmla="*/ 65 w 78"/>
                  <a:gd name="T7" fmla="*/ 31 h 60"/>
                  <a:gd name="T8" fmla="*/ 61 w 78"/>
                  <a:gd name="T9" fmla="*/ 49 h 60"/>
                  <a:gd name="T10" fmla="*/ 78 w 78"/>
                  <a:gd name="T11" fmla="*/ 60 h 60"/>
                </a:gdLst>
                <a:ahLst/>
                <a:cxnLst>
                  <a:cxn ang="0">
                    <a:pos x="T0" y="T1"/>
                  </a:cxn>
                  <a:cxn ang="0">
                    <a:pos x="T2" y="T3"/>
                  </a:cxn>
                  <a:cxn ang="0">
                    <a:pos x="T4" y="T5"/>
                  </a:cxn>
                  <a:cxn ang="0">
                    <a:pos x="T6" y="T7"/>
                  </a:cxn>
                  <a:cxn ang="0">
                    <a:pos x="T8" y="T9"/>
                  </a:cxn>
                  <a:cxn ang="0">
                    <a:pos x="T10" y="T11"/>
                  </a:cxn>
                </a:cxnLst>
                <a:rect l="0" t="0" r="r" b="b"/>
                <a:pathLst>
                  <a:path w="78" h="60">
                    <a:moveTo>
                      <a:pt x="0" y="0"/>
                    </a:moveTo>
                    <a:lnTo>
                      <a:pt x="37" y="31"/>
                    </a:lnTo>
                    <a:lnTo>
                      <a:pt x="44" y="16"/>
                    </a:lnTo>
                    <a:lnTo>
                      <a:pt x="65" y="31"/>
                    </a:lnTo>
                    <a:lnTo>
                      <a:pt x="61" y="49"/>
                    </a:lnTo>
                    <a:lnTo>
                      <a:pt x="78" y="6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3" name="Line 143">
                <a:extLst>
                  <a:ext uri="{FF2B5EF4-FFF2-40B4-BE49-F238E27FC236}">
                    <a16:creationId xmlns:a16="http://schemas.microsoft.com/office/drawing/2014/main" id="{49930957-30A4-406D-92D9-1B9B97874349}"/>
                  </a:ext>
                </a:extLst>
              </p:cNvPr>
              <p:cNvSpPr>
                <a:spLocks noChangeShapeType="1"/>
              </p:cNvSpPr>
              <p:nvPr userDrawn="1"/>
            </p:nvSpPr>
            <p:spPr bwMode="auto">
              <a:xfrm flipH="1" flipV="1">
                <a:off x="6548438" y="2109788"/>
                <a:ext cx="104775" cy="555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4" name="Line 144">
                <a:extLst>
                  <a:ext uri="{FF2B5EF4-FFF2-40B4-BE49-F238E27FC236}">
                    <a16:creationId xmlns:a16="http://schemas.microsoft.com/office/drawing/2014/main" id="{0A5466BB-F314-4543-90DC-C4A52EFF9457}"/>
                  </a:ext>
                </a:extLst>
              </p:cNvPr>
              <p:cNvSpPr>
                <a:spLocks noChangeShapeType="1"/>
              </p:cNvSpPr>
              <p:nvPr userDrawn="1"/>
            </p:nvSpPr>
            <p:spPr bwMode="auto">
              <a:xfrm flipH="1">
                <a:off x="6635750" y="2425701"/>
                <a:ext cx="84137" cy="1524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5" name="Freeform 145">
                <a:extLst>
                  <a:ext uri="{FF2B5EF4-FFF2-40B4-BE49-F238E27FC236}">
                    <a16:creationId xmlns:a16="http://schemas.microsoft.com/office/drawing/2014/main" id="{941971B7-FFBC-4DE1-AA84-77534BE57BE0}"/>
                  </a:ext>
                </a:extLst>
              </p:cNvPr>
              <p:cNvSpPr>
                <a:spLocks/>
              </p:cNvSpPr>
              <p:nvPr userDrawn="1"/>
            </p:nvSpPr>
            <p:spPr bwMode="auto">
              <a:xfrm>
                <a:off x="6640513" y="1928813"/>
                <a:ext cx="19050" cy="17463"/>
              </a:xfrm>
              <a:custGeom>
                <a:avLst/>
                <a:gdLst>
                  <a:gd name="T0" fmla="*/ 12 w 12"/>
                  <a:gd name="T1" fmla="*/ 6 h 11"/>
                  <a:gd name="T2" fmla="*/ 12 w 12"/>
                  <a:gd name="T3" fmla="*/ 6 h 11"/>
                  <a:gd name="T4" fmla="*/ 11 w 12"/>
                  <a:gd name="T5" fmla="*/ 8 h 11"/>
                  <a:gd name="T6" fmla="*/ 10 w 12"/>
                  <a:gd name="T7" fmla="*/ 10 h 11"/>
                  <a:gd name="T8" fmla="*/ 8 w 12"/>
                  <a:gd name="T9" fmla="*/ 11 h 11"/>
                  <a:gd name="T10" fmla="*/ 5 w 12"/>
                  <a:gd name="T11" fmla="*/ 11 h 11"/>
                  <a:gd name="T12" fmla="*/ 5 w 12"/>
                  <a:gd name="T13" fmla="*/ 11 h 11"/>
                  <a:gd name="T14" fmla="*/ 3 w 12"/>
                  <a:gd name="T15" fmla="*/ 11 h 11"/>
                  <a:gd name="T16" fmla="*/ 1 w 12"/>
                  <a:gd name="T17" fmla="*/ 10 h 11"/>
                  <a:gd name="T18" fmla="*/ 0 w 12"/>
                  <a:gd name="T19" fmla="*/ 8 h 11"/>
                  <a:gd name="T20" fmla="*/ 0 w 12"/>
                  <a:gd name="T21" fmla="*/ 6 h 11"/>
                  <a:gd name="T22" fmla="*/ 0 w 12"/>
                  <a:gd name="T23" fmla="*/ 6 h 11"/>
                  <a:gd name="T24" fmla="*/ 0 w 12"/>
                  <a:gd name="T25" fmla="*/ 4 h 11"/>
                  <a:gd name="T26" fmla="*/ 1 w 12"/>
                  <a:gd name="T27" fmla="*/ 1 h 11"/>
                  <a:gd name="T28" fmla="*/ 3 w 12"/>
                  <a:gd name="T29" fmla="*/ 0 h 11"/>
                  <a:gd name="T30" fmla="*/ 5 w 12"/>
                  <a:gd name="T31" fmla="*/ 0 h 11"/>
                  <a:gd name="T32" fmla="*/ 5 w 12"/>
                  <a:gd name="T33" fmla="*/ 0 h 11"/>
                  <a:gd name="T34" fmla="*/ 8 w 12"/>
                  <a:gd name="T35" fmla="*/ 0 h 11"/>
                  <a:gd name="T36" fmla="*/ 10 w 12"/>
                  <a:gd name="T37" fmla="*/ 1 h 11"/>
                  <a:gd name="T38" fmla="*/ 11 w 12"/>
                  <a:gd name="T39" fmla="*/ 4 h 11"/>
                  <a:gd name="T40" fmla="*/ 12 w 12"/>
                  <a:gd name="T41" fmla="*/ 6 h 11"/>
                  <a:gd name="T42" fmla="*/ 12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6"/>
                    </a:moveTo>
                    <a:lnTo>
                      <a:pt x="12" y="6"/>
                    </a:lnTo>
                    <a:lnTo>
                      <a:pt x="11" y="8"/>
                    </a:lnTo>
                    <a:lnTo>
                      <a:pt x="10" y="10"/>
                    </a:lnTo>
                    <a:lnTo>
                      <a:pt x="8" y="11"/>
                    </a:lnTo>
                    <a:lnTo>
                      <a:pt x="5" y="11"/>
                    </a:lnTo>
                    <a:lnTo>
                      <a:pt x="5" y="11"/>
                    </a:lnTo>
                    <a:lnTo>
                      <a:pt x="3" y="11"/>
                    </a:lnTo>
                    <a:lnTo>
                      <a:pt x="1" y="10"/>
                    </a:lnTo>
                    <a:lnTo>
                      <a:pt x="0" y="8"/>
                    </a:lnTo>
                    <a:lnTo>
                      <a:pt x="0" y="6"/>
                    </a:lnTo>
                    <a:lnTo>
                      <a:pt x="0" y="6"/>
                    </a:lnTo>
                    <a:lnTo>
                      <a:pt x="0" y="4"/>
                    </a:lnTo>
                    <a:lnTo>
                      <a:pt x="1" y="1"/>
                    </a:lnTo>
                    <a:lnTo>
                      <a:pt x="3" y="0"/>
                    </a:lnTo>
                    <a:lnTo>
                      <a:pt x="5" y="0"/>
                    </a:lnTo>
                    <a:lnTo>
                      <a:pt x="5" y="0"/>
                    </a:lnTo>
                    <a:lnTo>
                      <a:pt x="8" y="0"/>
                    </a:lnTo>
                    <a:lnTo>
                      <a:pt x="10" y="1"/>
                    </a:lnTo>
                    <a:lnTo>
                      <a:pt x="11"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6" name="Freeform 146">
                <a:extLst>
                  <a:ext uri="{FF2B5EF4-FFF2-40B4-BE49-F238E27FC236}">
                    <a16:creationId xmlns:a16="http://schemas.microsoft.com/office/drawing/2014/main" id="{87E272EE-5640-476D-ABA4-C673595F7901}"/>
                  </a:ext>
                </a:extLst>
              </p:cNvPr>
              <p:cNvSpPr>
                <a:spLocks/>
              </p:cNvSpPr>
              <p:nvPr userDrawn="1"/>
            </p:nvSpPr>
            <p:spPr bwMode="auto">
              <a:xfrm>
                <a:off x="6624638" y="2062163"/>
                <a:ext cx="17462" cy="19050"/>
              </a:xfrm>
              <a:custGeom>
                <a:avLst/>
                <a:gdLst>
                  <a:gd name="T0" fmla="*/ 11 w 11"/>
                  <a:gd name="T1" fmla="*/ 7 h 12"/>
                  <a:gd name="T2" fmla="*/ 11 w 11"/>
                  <a:gd name="T3" fmla="*/ 7 h 12"/>
                  <a:gd name="T4" fmla="*/ 11 w 11"/>
                  <a:gd name="T5" fmla="*/ 9 h 12"/>
                  <a:gd name="T6" fmla="*/ 10 w 11"/>
                  <a:gd name="T7" fmla="*/ 11 h 12"/>
                  <a:gd name="T8" fmla="*/ 7 w 11"/>
                  <a:gd name="T9" fmla="*/ 12 h 12"/>
                  <a:gd name="T10" fmla="*/ 5 w 11"/>
                  <a:gd name="T11" fmla="*/ 12 h 12"/>
                  <a:gd name="T12" fmla="*/ 5 w 11"/>
                  <a:gd name="T13" fmla="*/ 12 h 12"/>
                  <a:gd name="T14" fmla="*/ 3 w 11"/>
                  <a:gd name="T15" fmla="*/ 12 h 12"/>
                  <a:gd name="T16" fmla="*/ 1 w 11"/>
                  <a:gd name="T17" fmla="*/ 11 h 12"/>
                  <a:gd name="T18" fmla="*/ 0 w 11"/>
                  <a:gd name="T19" fmla="*/ 9 h 12"/>
                  <a:gd name="T20" fmla="*/ 0 w 11"/>
                  <a:gd name="T21" fmla="*/ 7 h 12"/>
                  <a:gd name="T22" fmla="*/ 0 w 11"/>
                  <a:gd name="T23" fmla="*/ 7 h 12"/>
                  <a:gd name="T24" fmla="*/ 0 w 11"/>
                  <a:gd name="T25" fmla="*/ 4 h 12"/>
                  <a:gd name="T26" fmla="*/ 1 w 11"/>
                  <a:gd name="T27" fmla="*/ 2 h 12"/>
                  <a:gd name="T28" fmla="*/ 3 w 11"/>
                  <a:gd name="T29" fmla="*/ 1 h 12"/>
                  <a:gd name="T30" fmla="*/ 5 w 11"/>
                  <a:gd name="T31" fmla="*/ 0 h 12"/>
                  <a:gd name="T32" fmla="*/ 5 w 11"/>
                  <a:gd name="T33" fmla="*/ 0 h 12"/>
                  <a:gd name="T34" fmla="*/ 7 w 11"/>
                  <a:gd name="T35" fmla="*/ 1 h 12"/>
                  <a:gd name="T36" fmla="*/ 10 w 11"/>
                  <a:gd name="T37" fmla="*/ 2 h 12"/>
                  <a:gd name="T38" fmla="*/ 11 w 11"/>
                  <a:gd name="T39" fmla="*/ 4 h 12"/>
                  <a:gd name="T40" fmla="*/ 11 w 11"/>
                  <a:gd name="T41" fmla="*/ 7 h 12"/>
                  <a:gd name="T42" fmla="*/ 11 w 11"/>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2">
                    <a:moveTo>
                      <a:pt x="11" y="7"/>
                    </a:moveTo>
                    <a:lnTo>
                      <a:pt x="11" y="7"/>
                    </a:lnTo>
                    <a:lnTo>
                      <a:pt x="11" y="9"/>
                    </a:lnTo>
                    <a:lnTo>
                      <a:pt x="10" y="11"/>
                    </a:lnTo>
                    <a:lnTo>
                      <a:pt x="7" y="12"/>
                    </a:lnTo>
                    <a:lnTo>
                      <a:pt x="5" y="12"/>
                    </a:lnTo>
                    <a:lnTo>
                      <a:pt x="5" y="12"/>
                    </a:lnTo>
                    <a:lnTo>
                      <a:pt x="3" y="12"/>
                    </a:lnTo>
                    <a:lnTo>
                      <a:pt x="1" y="11"/>
                    </a:lnTo>
                    <a:lnTo>
                      <a:pt x="0" y="9"/>
                    </a:lnTo>
                    <a:lnTo>
                      <a:pt x="0" y="7"/>
                    </a:lnTo>
                    <a:lnTo>
                      <a:pt x="0" y="7"/>
                    </a:lnTo>
                    <a:lnTo>
                      <a:pt x="0" y="4"/>
                    </a:lnTo>
                    <a:lnTo>
                      <a:pt x="1" y="2"/>
                    </a:lnTo>
                    <a:lnTo>
                      <a:pt x="3" y="1"/>
                    </a:lnTo>
                    <a:lnTo>
                      <a:pt x="5" y="0"/>
                    </a:lnTo>
                    <a:lnTo>
                      <a:pt x="5" y="0"/>
                    </a:lnTo>
                    <a:lnTo>
                      <a:pt x="7" y="1"/>
                    </a:lnTo>
                    <a:lnTo>
                      <a:pt x="10" y="2"/>
                    </a:lnTo>
                    <a:lnTo>
                      <a:pt x="11" y="4"/>
                    </a:lnTo>
                    <a:lnTo>
                      <a:pt x="11" y="7"/>
                    </a:lnTo>
                    <a:lnTo>
                      <a:pt x="11"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7" name="Freeform 147">
                <a:extLst>
                  <a:ext uri="{FF2B5EF4-FFF2-40B4-BE49-F238E27FC236}">
                    <a16:creationId xmlns:a16="http://schemas.microsoft.com/office/drawing/2014/main" id="{3AA6C833-3465-4839-8FBE-80AC06C968D2}"/>
                  </a:ext>
                </a:extLst>
              </p:cNvPr>
              <p:cNvSpPr>
                <a:spLocks/>
              </p:cNvSpPr>
              <p:nvPr userDrawn="1"/>
            </p:nvSpPr>
            <p:spPr bwMode="auto">
              <a:xfrm>
                <a:off x="6530975" y="2095501"/>
                <a:ext cx="19050" cy="17463"/>
              </a:xfrm>
              <a:custGeom>
                <a:avLst/>
                <a:gdLst>
                  <a:gd name="T0" fmla="*/ 12 w 12"/>
                  <a:gd name="T1" fmla="*/ 6 h 11"/>
                  <a:gd name="T2" fmla="*/ 12 w 12"/>
                  <a:gd name="T3" fmla="*/ 6 h 11"/>
                  <a:gd name="T4" fmla="*/ 12 w 12"/>
                  <a:gd name="T5" fmla="*/ 8 h 11"/>
                  <a:gd name="T6" fmla="*/ 10 w 12"/>
                  <a:gd name="T7" fmla="*/ 10 h 11"/>
                  <a:gd name="T8" fmla="*/ 9 w 12"/>
                  <a:gd name="T9" fmla="*/ 11 h 11"/>
                  <a:gd name="T10" fmla="*/ 7 w 12"/>
                  <a:gd name="T11" fmla="*/ 11 h 11"/>
                  <a:gd name="T12" fmla="*/ 7 w 12"/>
                  <a:gd name="T13" fmla="*/ 11 h 11"/>
                  <a:gd name="T14" fmla="*/ 4 w 12"/>
                  <a:gd name="T15" fmla="*/ 11 h 11"/>
                  <a:gd name="T16" fmla="*/ 2 w 12"/>
                  <a:gd name="T17" fmla="*/ 10 h 11"/>
                  <a:gd name="T18" fmla="*/ 1 w 12"/>
                  <a:gd name="T19" fmla="*/ 8 h 11"/>
                  <a:gd name="T20" fmla="*/ 0 w 12"/>
                  <a:gd name="T21" fmla="*/ 6 h 11"/>
                  <a:gd name="T22" fmla="*/ 0 w 12"/>
                  <a:gd name="T23" fmla="*/ 6 h 11"/>
                  <a:gd name="T24" fmla="*/ 1 w 12"/>
                  <a:gd name="T25" fmla="*/ 4 h 11"/>
                  <a:gd name="T26" fmla="*/ 2 w 12"/>
                  <a:gd name="T27" fmla="*/ 1 h 11"/>
                  <a:gd name="T28" fmla="*/ 4 w 12"/>
                  <a:gd name="T29" fmla="*/ 0 h 11"/>
                  <a:gd name="T30" fmla="*/ 7 w 12"/>
                  <a:gd name="T31" fmla="*/ 0 h 11"/>
                  <a:gd name="T32" fmla="*/ 7 w 12"/>
                  <a:gd name="T33" fmla="*/ 0 h 11"/>
                  <a:gd name="T34" fmla="*/ 9 w 12"/>
                  <a:gd name="T35" fmla="*/ 0 h 11"/>
                  <a:gd name="T36" fmla="*/ 10 w 12"/>
                  <a:gd name="T37" fmla="*/ 1 h 11"/>
                  <a:gd name="T38" fmla="*/ 12 w 12"/>
                  <a:gd name="T39" fmla="*/ 4 h 11"/>
                  <a:gd name="T40" fmla="*/ 12 w 12"/>
                  <a:gd name="T41" fmla="*/ 6 h 11"/>
                  <a:gd name="T42" fmla="*/ 12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6"/>
                    </a:moveTo>
                    <a:lnTo>
                      <a:pt x="12" y="6"/>
                    </a:lnTo>
                    <a:lnTo>
                      <a:pt x="12" y="8"/>
                    </a:lnTo>
                    <a:lnTo>
                      <a:pt x="10" y="10"/>
                    </a:lnTo>
                    <a:lnTo>
                      <a:pt x="9" y="11"/>
                    </a:lnTo>
                    <a:lnTo>
                      <a:pt x="7" y="11"/>
                    </a:lnTo>
                    <a:lnTo>
                      <a:pt x="7" y="11"/>
                    </a:lnTo>
                    <a:lnTo>
                      <a:pt x="4" y="11"/>
                    </a:lnTo>
                    <a:lnTo>
                      <a:pt x="2" y="10"/>
                    </a:lnTo>
                    <a:lnTo>
                      <a:pt x="1" y="8"/>
                    </a:lnTo>
                    <a:lnTo>
                      <a:pt x="0" y="6"/>
                    </a:lnTo>
                    <a:lnTo>
                      <a:pt x="0" y="6"/>
                    </a:lnTo>
                    <a:lnTo>
                      <a:pt x="1" y="4"/>
                    </a:lnTo>
                    <a:lnTo>
                      <a:pt x="2" y="1"/>
                    </a:lnTo>
                    <a:lnTo>
                      <a:pt x="4" y="0"/>
                    </a:lnTo>
                    <a:lnTo>
                      <a:pt x="7" y="0"/>
                    </a:lnTo>
                    <a:lnTo>
                      <a:pt x="7" y="0"/>
                    </a:lnTo>
                    <a:lnTo>
                      <a:pt x="9" y="0"/>
                    </a:lnTo>
                    <a:lnTo>
                      <a:pt x="10" y="1"/>
                    </a:lnTo>
                    <a:lnTo>
                      <a:pt x="12"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8" name="Freeform 149">
                <a:extLst>
                  <a:ext uri="{FF2B5EF4-FFF2-40B4-BE49-F238E27FC236}">
                    <a16:creationId xmlns:a16="http://schemas.microsoft.com/office/drawing/2014/main" id="{29946D8B-1A6A-4B63-BEA8-2C1278BDDB64}"/>
                  </a:ext>
                </a:extLst>
              </p:cNvPr>
              <p:cNvSpPr>
                <a:spLocks/>
              </p:cNvSpPr>
              <p:nvPr userDrawn="1"/>
            </p:nvSpPr>
            <p:spPr bwMode="auto">
              <a:xfrm>
                <a:off x="6481763" y="2273301"/>
                <a:ext cx="20637" cy="19050"/>
              </a:xfrm>
              <a:custGeom>
                <a:avLst/>
                <a:gdLst>
                  <a:gd name="T0" fmla="*/ 13 w 13"/>
                  <a:gd name="T1" fmla="*/ 7 h 12"/>
                  <a:gd name="T2" fmla="*/ 13 w 13"/>
                  <a:gd name="T3" fmla="*/ 7 h 12"/>
                  <a:gd name="T4" fmla="*/ 12 w 13"/>
                  <a:gd name="T5" fmla="*/ 9 h 12"/>
                  <a:gd name="T6" fmla="*/ 10 w 13"/>
                  <a:gd name="T7" fmla="*/ 10 h 12"/>
                  <a:gd name="T8" fmla="*/ 8 w 13"/>
                  <a:gd name="T9" fmla="*/ 11 h 12"/>
                  <a:gd name="T10" fmla="*/ 6 w 13"/>
                  <a:gd name="T11" fmla="*/ 12 h 12"/>
                  <a:gd name="T12" fmla="*/ 6 w 13"/>
                  <a:gd name="T13" fmla="*/ 12 h 12"/>
                  <a:gd name="T14" fmla="*/ 4 w 13"/>
                  <a:gd name="T15" fmla="*/ 11 h 12"/>
                  <a:gd name="T16" fmla="*/ 1 w 13"/>
                  <a:gd name="T17" fmla="*/ 10 h 12"/>
                  <a:gd name="T18" fmla="*/ 0 w 13"/>
                  <a:gd name="T19" fmla="*/ 9 h 12"/>
                  <a:gd name="T20" fmla="*/ 0 w 13"/>
                  <a:gd name="T21" fmla="*/ 7 h 12"/>
                  <a:gd name="T22" fmla="*/ 0 w 13"/>
                  <a:gd name="T23" fmla="*/ 7 h 12"/>
                  <a:gd name="T24" fmla="*/ 0 w 13"/>
                  <a:gd name="T25" fmla="*/ 3 h 12"/>
                  <a:gd name="T26" fmla="*/ 1 w 13"/>
                  <a:gd name="T27" fmla="*/ 2 h 12"/>
                  <a:gd name="T28" fmla="*/ 4 w 13"/>
                  <a:gd name="T29" fmla="*/ 1 h 12"/>
                  <a:gd name="T30" fmla="*/ 6 w 13"/>
                  <a:gd name="T31" fmla="*/ 0 h 12"/>
                  <a:gd name="T32" fmla="*/ 6 w 13"/>
                  <a:gd name="T33" fmla="*/ 0 h 12"/>
                  <a:gd name="T34" fmla="*/ 8 w 13"/>
                  <a:gd name="T35" fmla="*/ 1 h 12"/>
                  <a:gd name="T36" fmla="*/ 10 w 13"/>
                  <a:gd name="T37" fmla="*/ 2 h 12"/>
                  <a:gd name="T38" fmla="*/ 12 w 13"/>
                  <a:gd name="T39" fmla="*/ 3 h 12"/>
                  <a:gd name="T40" fmla="*/ 13 w 13"/>
                  <a:gd name="T41" fmla="*/ 7 h 12"/>
                  <a:gd name="T42" fmla="*/ 13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13" y="7"/>
                    </a:moveTo>
                    <a:lnTo>
                      <a:pt x="13" y="7"/>
                    </a:lnTo>
                    <a:lnTo>
                      <a:pt x="12" y="9"/>
                    </a:lnTo>
                    <a:lnTo>
                      <a:pt x="10" y="10"/>
                    </a:lnTo>
                    <a:lnTo>
                      <a:pt x="8" y="11"/>
                    </a:lnTo>
                    <a:lnTo>
                      <a:pt x="6" y="12"/>
                    </a:lnTo>
                    <a:lnTo>
                      <a:pt x="6" y="12"/>
                    </a:lnTo>
                    <a:lnTo>
                      <a:pt x="4" y="11"/>
                    </a:lnTo>
                    <a:lnTo>
                      <a:pt x="1" y="10"/>
                    </a:lnTo>
                    <a:lnTo>
                      <a:pt x="0" y="9"/>
                    </a:lnTo>
                    <a:lnTo>
                      <a:pt x="0" y="7"/>
                    </a:lnTo>
                    <a:lnTo>
                      <a:pt x="0" y="7"/>
                    </a:lnTo>
                    <a:lnTo>
                      <a:pt x="0" y="3"/>
                    </a:lnTo>
                    <a:lnTo>
                      <a:pt x="1" y="2"/>
                    </a:lnTo>
                    <a:lnTo>
                      <a:pt x="4" y="1"/>
                    </a:lnTo>
                    <a:lnTo>
                      <a:pt x="6" y="0"/>
                    </a:lnTo>
                    <a:lnTo>
                      <a:pt x="6" y="0"/>
                    </a:lnTo>
                    <a:lnTo>
                      <a:pt x="8" y="1"/>
                    </a:lnTo>
                    <a:lnTo>
                      <a:pt x="10" y="2"/>
                    </a:lnTo>
                    <a:lnTo>
                      <a:pt x="12" y="3"/>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9" name="Freeform 150">
                <a:extLst>
                  <a:ext uri="{FF2B5EF4-FFF2-40B4-BE49-F238E27FC236}">
                    <a16:creationId xmlns:a16="http://schemas.microsoft.com/office/drawing/2014/main" id="{FCB96E14-1855-4233-B932-13F996F53F9D}"/>
                  </a:ext>
                </a:extLst>
              </p:cNvPr>
              <p:cNvSpPr>
                <a:spLocks/>
              </p:cNvSpPr>
              <p:nvPr userDrawn="1"/>
            </p:nvSpPr>
            <p:spPr bwMode="auto">
              <a:xfrm>
                <a:off x="6569075" y="2297113"/>
                <a:ext cx="19050" cy="19050"/>
              </a:xfrm>
              <a:custGeom>
                <a:avLst/>
                <a:gdLst>
                  <a:gd name="T0" fmla="*/ 12 w 12"/>
                  <a:gd name="T1" fmla="*/ 5 h 12"/>
                  <a:gd name="T2" fmla="*/ 12 w 12"/>
                  <a:gd name="T3" fmla="*/ 5 h 12"/>
                  <a:gd name="T4" fmla="*/ 11 w 12"/>
                  <a:gd name="T5" fmla="*/ 9 h 12"/>
                  <a:gd name="T6" fmla="*/ 10 w 12"/>
                  <a:gd name="T7" fmla="*/ 10 h 12"/>
                  <a:gd name="T8" fmla="*/ 7 w 12"/>
                  <a:gd name="T9" fmla="*/ 11 h 12"/>
                  <a:gd name="T10" fmla="*/ 5 w 12"/>
                  <a:gd name="T11" fmla="*/ 12 h 12"/>
                  <a:gd name="T12" fmla="*/ 5 w 12"/>
                  <a:gd name="T13" fmla="*/ 12 h 12"/>
                  <a:gd name="T14" fmla="*/ 3 w 12"/>
                  <a:gd name="T15" fmla="*/ 11 h 12"/>
                  <a:gd name="T16" fmla="*/ 2 w 12"/>
                  <a:gd name="T17" fmla="*/ 10 h 12"/>
                  <a:gd name="T18" fmla="*/ 0 w 12"/>
                  <a:gd name="T19" fmla="*/ 9 h 12"/>
                  <a:gd name="T20" fmla="*/ 0 w 12"/>
                  <a:gd name="T21" fmla="*/ 5 h 12"/>
                  <a:gd name="T22" fmla="*/ 0 w 12"/>
                  <a:gd name="T23" fmla="*/ 5 h 12"/>
                  <a:gd name="T24" fmla="*/ 0 w 12"/>
                  <a:gd name="T25" fmla="*/ 3 h 12"/>
                  <a:gd name="T26" fmla="*/ 2 w 12"/>
                  <a:gd name="T27" fmla="*/ 2 h 12"/>
                  <a:gd name="T28" fmla="*/ 3 w 12"/>
                  <a:gd name="T29" fmla="*/ 1 h 12"/>
                  <a:gd name="T30" fmla="*/ 5 w 12"/>
                  <a:gd name="T31" fmla="*/ 0 h 12"/>
                  <a:gd name="T32" fmla="*/ 5 w 12"/>
                  <a:gd name="T33" fmla="*/ 0 h 12"/>
                  <a:gd name="T34" fmla="*/ 7 w 12"/>
                  <a:gd name="T35" fmla="*/ 1 h 12"/>
                  <a:gd name="T36" fmla="*/ 10 w 12"/>
                  <a:gd name="T37" fmla="*/ 2 h 12"/>
                  <a:gd name="T38" fmla="*/ 11 w 12"/>
                  <a:gd name="T39" fmla="*/ 3 h 12"/>
                  <a:gd name="T40" fmla="*/ 12 w 12"/>
                  <a:gd name="T41" fmla="*/ 5 h 12"/>
                  <a:gd name="T42" fmla="*/ 12 w 12"/>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12" y="5"/>
                    </a:moveTo>
                    <a:lnTo>
                      <a:pt x="12" y="5"/>
                    </a:lnTo>
                    <a:lnTo>
                      <a:pt x="11" y="9"/>
                    </a:lnTo>
                    <a:lnTo>
                      <a:pt x="10" y="10"/>
                    </a:lnTo>
                    <a:lnTo>
                      <a:pt x="7" y="11"/>
                    </a:lnTo>
                    <a:lnTo>
                      <a:pt x="5" y="12"/>
                    </a:lnTo>
                    <a:lnTo>
                      <a:pt x="5" y="12"/>
                    </a:lnTo>
                    <a:lnTo>
                      <a:pt x="3" y="11"/>
                    </a:lnTo>
                    <a:lnTo>
                      <a:pt x="2" y="10"/>
                    </a:lnTo>
                    <a:lnTo>
                      <a:pt x="0" y="9"/>
                    </a:lnTo>
                    <a:lnTo>
                      <a:pt x="0" y="5"/>
                    </a:lnTo>
                    <a:lnTo>
                      <a:pt x="0" y="5"/>
                    </a:lnTo>
                    <a:lnTo>
                      <a:pt x="0" y="3"/>
                    </a:lnTo>
                    <a:lnTo>
                      <a:pt x="2" y="2"/>
                    </a:lnTo>
                    <a:lnTo>
                      <a:pt x="3" y="1"/>
                    </a:lnTo>
                    <a:lnTo>
                      <a:pt x="5" y="0"/>
                    </a:lnTo>
                    <a:lnTo>
                      <a:pt x="5" y="0"/>
                    </a:lnTo>
                    <a:lnTo>
                      <a:pt x="7" y="1"/>
                    </a:lnTo>
                    <a:lnTo>
                      <a:pt x="10" y="2"/>
                    </a:lnTo>
                    <a:lnTo>
                      <a:pt x="11" y="3"/>
                    </a:lnTo>
                    <a:lnTo>
                      <a:pt x="12" y="5"/>
                    </a:lnTo>
                    <a:lnTo>
                      <a:pt x="12"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0" name="Freeform 151">
                <a:extLst>
                  <a:ext uri="{FF2B5EF4-FFF2-40B4-BE49-F238E27FC236}">
                    <a16:creationId xmlns:a16="http://schemas.microsoft.com/office/drawing/2014/main" id="{6105C257-402B-4E09-8237-C015B8CCF0C2}"/>
                  </a:ext>
                </a:extLst>
              </p:cNvPr>
              <p:cNvSpPr>
                <a:spLocks/>
              </p:cNvSpPr>
              <p:nvPr userDrawn="1"/>
            </p:nvSpPr>
            <p:spPr bwMode="auto">
              <a:xfrm>
                <a:off x="6586538" y="2401888"/>
                <a:ext cx="19050" cy="19050"/>
              </a:xfrm>
              <a:custGeom>
                <a:avLst/>
                <a:gdLst>
                  <a:gd name="T0" fmla="*/ 12 w 12"/>
                  <a:gd name="T1" fmla="*/ 6 h 12"/>
                  <a:gd name="T2" fmla="*/ 12 w 12"/>
                  <a:gd name="T3" fmla="*/ 6 h 12"/>
                  <a:gd name="T4" fmla="*/ 11 w 12"/>
                  <a:gd name="T5" fmla="*/ 8 h 12"/>
                  <a:gd name="T6" fmla="*/ 10 w 12"/>
                  <a:gd name="T7" fmla="*/ 10 h 12"/>
                  <a:gd name="T8" fmla="*/ 9 w 12"/>
                  <a:gd name="T9" fmla="*/ 12 h 12"/>
                  <a:gd name="T10" fmla="*/ 7 w 12"/>
                  <a:gd name="T11" fmla="*/ 12 h 12"/>
                  <a:gd name="T12" fmla="*/ 7 w 12"/>
                  <a:gd name="T13" fmla="*/ 12 h 12"/>
                  <a:gd name="T14" fmla="*/ 3 w 12"/>
                  <a:gd name="T15" fmla="*/ 12 h 12"/>
                  <a:gd name="T16" fmla="*/ 2 w 12"/>
                  <a:gd name="T17" fmla="*/ 10 h 12"/>
                  <a:gd name="T18" fmla="*/ 1 w 12"/>
                  <a:gd name="T19" fmla="*/ 8 h 12"/>
                  <a:gd name="T20" fmla="*/ 0 w 12"/>
                  <a:gd name="T21" fmla="*/ 6 h 12"/>
                  <a:gd name="T22" fmla="*/ 0 w 12"/>
                  <a:gd name="T23" fmla="*/ 6 h 12"/>
                  <a:gd name="T24" fmla="*/ 1 w 12"/>
                  <a:gd name="T25" fmla="*/ 4 h 12"/>
                  <a:gd name="T26" fmla="*/ 2 w 12"/>
                  <a:gd name="T27" fmla="*/ 1 h 12"/>
                  <a:gd name="T28" fmla="*/ 3 w 12"/>
                  <a:gd name="T29" fmla="*/ 0 h 12"/>
                  <a:gd name="T30" fmla="*/ 7 w 12"/>
                  <a:gd name="T31" fmla="*/ 0 h 12"/>
                  <a:gd name="T32" fmla="*/ 7 w 12"/>
                  <a:gd name="T33" fmla="*/ 0 h 12"/>
                  <a:gd name="T34" fmla="*/ 9 w 12"/>
                  <a:gd name="T35" fmla="*/ 0 h 12"/>
                  <a:gd name="T36" fmla="*/ 10 w 12"/>
                  <a:gd name="T37" fmla="*/ 1 h 12"/>
                  <a:gd name="T38" fmla="*/ 11 w 12"/>
                  <a:gd name="T39" fmla="*/ 4 h 12"/>
                  <a:gd name="T40" fmla="*/ 12 w 12"/>
                  <a:gd name="T41" fmla="*/ 6 h 12"/>
                  <a:gd name="T42" fmla="*/ 12 w 12"/>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12" y="6"/>
                    </a:moveTo>
                    <a:lnTo>
                      <a:pt x="12" y="6"/>
                    </a:lnTo>
                    <a:lnTo>
                      <a:pt x="11" y="8"/>
                    </a:lnTo>
                    <a:lnTo>
                      <a:pt x="10" y="10"/>
                    </a:lnTo>
                    <a:lnTo>
                      <a:pt x="9" y="12"/>
                    </a:lnTo>
                    <a:lnTo>
                      <a:pt x="7" y="12"/>
                    </a:lnTo>
                    <a:lnTo>
                      <a:pt x="7" y="12"/>
                    </a:lnTo>
                    <a:lnTo>
                      <a:pt x="3" y="12"/>
                    </a:lnTo>
                    <a:lnTo>
                      <a:pt x="2" y="10"/>
                    </a:lnTo>
                    <a:lnTo>
                      <a:pt x="1" y="8"/>
                    </a:lnTo>
                    <a:lnTo>
                      <a:pt x="0" y="6"/>
                    </a:lnTo>
                    <a:lnTo>
                      <a:pt x="0" y="6"/>
                    </a:lnTo>
                    <a:lnTo>
                      <a:pt x="1" y="4"/>
                    </a:lnTo>
                    <a:lnTo>
                      <a:pt x="2" y="1"/>
                    </a:lnTo>
                    <a:lnTo>
                      <a:pt x="3" y="0"/>
                    </a:lnTo>
                    <a:lnTo>
                      <a:pt x="7" y="0"/>
                    </a:lnTo>
                    <a:lnTo>
                      <a:pt x="7" y="0"/>
                    </a:lnTo>
                    <a:lnTo>
                      <a:pt x="9" y="0"/>
                    </a:lnTo>
                    <a:lnTo>
                      <a:pt x="10" y="1"/>
                    </a:lnTo>
                    <a:lnTo>
                      <a:pt x="11"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1" name="Freeform 152">
                <a:extLst>
                  <a:ext uri="{FF2B5EF4-FFF2-40B4-BE49-F238E27FC236}">
                    <a16:creationId xmlns:a16="http://schemas.microsoft.com/office/drawing/2014/main" id="{3424360D-9150-454E-B00C-DCD4DE694204}"/>
                  </a:ext>
                </a:extLst>
              </p:cNvPr>
              <p:cNvSpPr>
                <a:spLocks/>
              </p:cNvSpPr>
              <p:nvPr userDrawn="1"/>
            </p:nvSpPr>
            <p:spPr bwMode="auto">
              <a:xfrm>
                <a:off x="6577013" y="2495551"/>
                <a:ext cx="20637" cy="19050"/>
              </a:xfrm>
              <a:custGeom>
                <a:avLst/>
                <a:gdLst>
                  <a:gd name="T0" fmla="*/ 13 w 13"/>
                  <a:gd name="T1" fmla="*/ 7 h 12"/>
                  <a:gd name="T2" fmla="*/ 13 w 13"/>
                  <a:gd name="T3" fmla="*/ 7 h 12"/>
                  <a:gd name="T4" fmla="*/ 11 w 13"/>
                  <a:gd name="T5" fmla="*/ 9 h 12"/>
                  <a:gd name="T6" fmla="*/ 10 w 13"/>
                  <a:gd name="T7" fmla="*/ 10 h 12"/>
                  <a:gd name="T8" fmla="*/ 8 w 13"/>
                  <a:gd name="T9" fmla="*/ 11 h 12"/>
                  <a:gd name="T10" fmla="*/ 6 w 13"/>
                  <a:gd name="T11" fmla="*/ 12 h 12"/>
                  <a:gd name="T12" fmla="*/ 6 w 13"/>
                  <a:gd name="T13" fmla="*/ 12 h 12"/>
                  <a:gd name="T14" fmla="*/ 4 w 13"/>
                  <a:gd name="T15" fmla="*/ 11 h 12"/>
                  <a:gd name="T16" fmla="*/ 1 w 13"/>
                  <a:gd name="T17" fmla="*/ 10 h 12"/>
                  <a:gd name="T18" fmla="*/ 0 w 13"/>
                  <a:gd name="T19" fmla="*/ 9 h 12"/>
                  <a:gd name="T20" fmla="*/ 0 w 13"/>
                  <a:gd name="T21" fmla="*/ 7 h 12"/>
                  <a:gd name="T22" fmla="*/ 0 w 13"/>
                  <a:gd name="T23" fmla="*/ 7 h 12"/>
                  <a:gd name="T24" fmla="*/ 0 w 13"/>
                  <a:gd name="T25" fmla="*/ 3 h 12"/>
                  <a:gd name="T26" fmla="*/ 1 w 13"/>
                  <a:gd name="T27" fmla="*/ 2 h 12"/>
                  <a:gd name="T28" fmla="*/ 4 w 13"/>
                  <a:gd name="T29" fmla="*/ 1 h 12"/>
                  <a:gd name="T30" fmla="*/ 6 w 13"/>
                  <a:gd name="T31" fmla="*/ 0 h 12"/>
                  <a:gd name="T32" fmla="*/ 6 w 13"/>
                  <a:gd name="T33" fmla="*/ 0 h 12"/>
                  <a:gd name="T34" fmla="*/ 8 w 13"/>
                  <a:gd name="T35" fmla="*/ 1 h 12"/>
                  <a:gd name="T36" fmla="*/ 10 w 13"/>
                  <a:gd name="T37" fmla="*/ 2 h 12"/>
                  <a:gd name="T38" fmla="*/ 11 w 13"/>
                  <a:gd name="T39" fmla="*/ 3 h 12"/>
                  <a:gd name="T40" fmla="*/ 13 w 13"/>
                  <a:gd name="T41" fmla="*/ 7 h 12"/>
                  <a:gd name="T42" fmla="*/ 13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13" y="7"/>
                    </a:moveTo>
                    <a:lnTo>
                      <a:pt x="13" y="7"/>
                    </a:lnTo>
                    <a:lnTo>
                      <a:pt x="11" y="9"/>
                    </a:lnTo>
                    <a:lnTo>
                      <a:pt x="10" y="10"/>
                    </a:lnTo>
                    <a:lnTo>
                      <a:pt x="8" y="11"/>
                    </a:lnTo>
                    <a:lnTo>
                      <a:pt x="6" y="12"/>
                    </a:lnTo>
                    <a:lnTo>
                      <a:pt x="6" y="12"/>
                    </a:lnTo>
                    <a:lnTo>
                      <a:pt x="4" y="11"/>
                    </a:lnTo>
                    <a:lnTo>
                      <a:pt x="1" y="10"/>
                    </a:lnTo>
                    <a:lnTo>
                      <a:pt x="0" y="9"/>
                    </a:lnTo>
                    <a:lnTo>
                      <a:pt x="0" y="7"/>
                    </a:lnTo>
                    <a:lnTo>
                      <a:pt x="0" y="7"/>
                    </a:lnTo>
                    <a:lnTo>
                      <a:pt x="0" y="3"/>
                    </a:lnTo>
                    <a:lnTo>
                      <a:pt x="1" y="2"/>
                    </a:lnTo>
                    <a:lnTo>
                      <a:pt x="4" y="1"/>
                    </a:lnTo>
                    <a:lnTo>
                      <a:pt x="6" y="0"/>
                    </a:lnTo>
                    <a:lnTo>
                      <a:pt x="6" y="0"/>
                    </a:lnTo>
                    <a:lnTo>
                      <a:pt x="8" y="1"/>
                    </a:lnTo>
                    <a:lnTo>
                      <a:pt x="10" y="2"/>
                    </a:lnTo>
                    <a:lnTo>
                      <a:pt x="11" y="3"/>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2" name="Freeform 153">
                <a:extLst>
                  <a:ext uri="{FF2B5EF4-FFF2-40B4-BE49-F238E27FC236}">
                    <a16:creationId xmlns:a16="http://schemas.microsoft.com/office/drawing/2014/main" id="{C7418537-46D1-4A33-BF7E-D59ACA07B9D4}"/>
                  </a:ext>
                </a:extLst>
              </p:cNvPr>
              <p:cNvSpPr>
                <a:spLocks/>
              </p:cNvSpPr>
              <p:nvPr userDrawn="1"/>
            </p:nvSpPr>
            <p:spPr bwMode="auto">
              <a:xfrm>
                <a:off x="6757988" y="2508251"/>
                <a:ext cx="20637" cy="19050"/>
              </a:xfrm>
              <a:custGeom>
                <a:avLst/>
                <a:gdLst>
                  <a:gd name="T0" fmla="*/ 0 w 13"/>
                  <a:gd name="T1" fmla="*/ 6 h 12"/>
                  <a:gd name="T2" fmla="*/ 0 w 13"/>
                  <a:gd name="T3" fmla="*/ 6 h 12"/>
                  <a:gd name="T4" fmla="*/ 1 w 13"/>
                  <a:gd name="T5" fmla="*/ 9 h 12"/>
                  <a:gd name="T6" fmla="*/ 2 w 13"/>
                  <a:gd name="T7" fmla="*/ 10 h 12"/>
                  <a:gd name="T8" fmla="*/ 4 w 13"/>
                  <a:gd name="T9" fmla="*/ 11 h 12"/>
                  <a:gd name="T10" fmla="*/ 7 w 13"/>
                  <a:gd name="T11" fmla="*/ 12 h 12"/>
                  <a:gd name="T12" fmla="*/ 7 w 13"/>
                  <a:gd name="T13" fmla="*/ 12 h 12"/>
                  <a:gd name="T14" fmla="*/ 9 w 13"/>
                  <a:gd name="T15" fmla="*/ 11 h 12"/>
                  <a:gd name="T16" fmla="*/ 10 w 13"/>
                  <a:gd name="T17" fmla="*/ 10 h 12"/>
                  <a:gd name="T18" fmla="*/ 13 w 13"/>
                  <a:gd name="T19" fmla="*/ 9 h 12"/>
                  <a:gd name="T20" fmla="*/ 13 w 13"/>
                  <a:gd name="T21" fmla="*/ 6 h 12"/>
                  <a:gd name="T22" fmla="*/ 13 w 13"/>
                  <a:gd name="T23" fmla="*/ 6 h 12"/>
                  <a:gd name="T24" fmla="*/ 13 w 13"/>
                  <a:gd name="T25" fmla="*/ 3 h 12"/>
                  <a:gd name="T26" fmla="*/ 10 w 13"/>
                  <a:gd name="T27" fmla="*/ 2 h 12"/>
                  <a:gd name="T28" fmla="*/ 9 w 13"/>
                  <a:gd name="T29" fmla="*/ 1 h 12"/>
                  <a:gd name="T30" fmla="*/ 7 w 13"/>
                  <a:gd name="T31" fmla="*/ 0 h 12"/>
                  <a:gd name="T32" fmla="*/ 7 w 13"/>
                  <a:gd name="T33" fmla="*/ 0 h 12"/>
                  <a:gd name="T34" fmla="*/ 4 w 13"/>
                  <a:gd name="T35" fmla="*/ 1 h 12"/>
                  <a:gd name="T36" fmla="*/ 2 w 13"/>
                  <a:gd name="T37" fmla="*/ 2 h 12"/>
                  <a:gd name="T38" fmla="*/ 1 w 13"/>
                  <a:gd name="T39" fmla="*/ 3 h 12"/>
                  <a:gd name="T40" fmla="*/ 0 w 13"/>
                  <a:gd name="T41" fmla="*/ 6 h 12"/>
                  <a:gd name="T42" fmla="*/ 0 w 13"/>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6"/>
                    </a:moveTo>
                    <a:lnTo>
                      <a:pt x="0" y="6"/>
                    </a:lnTo>
                    <a:lnTo>
                      <a:pt x="1" y="9"/>
                    </a:lnTo>
                    <a:lnTo>
                      <a:pt x="2" y="10"/>
                    </a:lnTo>
                    <a:lnTo>
                      <a:pt x="4" y="11"/>
                    </a:lnTo>
                    <a:lnTo>
                      <a:pt x="7" y="12"/>
                    </a:lnTo>
                    <a:lnTo>
                      <a:pt x="7" y="12"/>
                    </a:lnTo>
                    <a:lnTo>
                      <a:pt x="9" y="11"/>
                    </a:lnTo>
                    <a:lnTo>
                      <a:pt x="10" y="10"/>
                    </a:lnTo>
                    <a:lnTo>
                      <a:pt x="13" y="9"/>
                    </a:lnTo>
                    <a:lnTo>
                      <a:pt x="13" y="6"/>
                    </a:lnTo>
                    <a:lnTo>
                      <a:pt x="13" y="6"/>
                    </a:lnTo>
                    <a:lnTo>
                      <a:pt x="13" y="3"/>
                    </a:lnTo>
                    <a:lnTo>
                      <a:pt x="10" y="2"/>
                    </a:lnTo>
                    <a:lnTo>
                      <a:pt x="9" y="1"/>
                    </a:lnTo>
                    <a:lnTo>
                      <a:pt x="7" y="0"/>
                    </a:lnTo>
                    <a:lnTo>
                      <a:pt x="7" y="0"/>
                    </a:lnTo>
                    <a:lnTo>
                      <a:pt x="4" y="1"/>
                    </a:lnTo>
                    <a:lnTo>
                      <a:pt x="2" y="2"/>
                    </a:lnTo>
                    <a:lnTo>
                      <a:pt x="1"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3" name="Freeform 154">
                <a:extLst>
                  <a:ext uri="{FF2B5EF4-FFF2-40B4-BE49-F238E27FC236}">
                    <a16:creationId xmlns:a16="http://schemas.microsoft.com/office/drawing/2014/main" id="{6C3C8E72-2A0F-4F70-AD38-989319A4A196}"/>
                  </a:ext>
                </a:extLst>
              </p:cNvPr>
              <p:cNvSpPr>
                <a:spLocks/>
              </p:cNvSpPr>
              <p:nvPr userDrawn="1"/>
            </p:nvSpPr>
            <p:spPr bwMode="auto">
              <a:xfrm>
                <a:off x="6619875" y="2576513"/>
                <a:ext cx="20637" cy="19050"/>
              </a:xfrm>
              <a:custGeom>
                <a:avLst/>
                <a:gdLst>
                  <a:gd name="T0" fmla="*/ 0 w 13"/>
                  <a:gd name="T1" fmla="*/ 5 h 12"/>
                  <a:gd name="T2" fmla="*/ 0 w 13"/>
                  <a:gd name="T3" fmla="*/ 5 h 12"/>
                  <a:gd name="T4" fmla="*/ 1 w 13"/>
                  <a:gd name="T5" fmla="*/ 8 h 12"/>
                  <a:gd name="T6" fmla="*/ 3 w 13"/>
                  <a:gd name="T7" fmla="*/ 10 h 12"/>
                  <a:gd name="T8" fmla="*/ 5 w 13"/>
                  <a:gd name="T9" fmla="*/ 11 h 12"/>
                  <a:gd name="T10" fmla="*/ 7 w 13"/>
                  <a:gd name="T11" fmla="*/ 12 h 12"/>
                  <a:gd name="T12" fmla="*/ 7 w 13"/>
                  <a:gd name="T13" fmla="*/ 12 h 12"/>
                  <a:gd name="T14" fmla="*/ 9 w 13"/>
                  <a:gd name="T15" fmla="*/ 11 h 12"/>
                  <a:gd name="T16" fmla="*/ 12 w 13"/>
                  <a:gd name="T17" fmla="*/ 10 h 12"/>
                  <a:gd name="T18" fmla="*/ 13 w 13"/>
                  <a:gd name="T19" fmla="*/ 8 h 12"/>
                  <a:gd name="T20" fmla="*/ 13 w 13"/>
                  <a:gd name="T21" fmla="*/ 5 h 12"/>
                  <a:gd name="T22" fmla="*/ 13 w 13"/>
                  <a:gd name="T23" fmla="*/ 5 h 12"/>
                  <a:gd name="T24" fmla="*/ 13 w 13"/>
                  <a:gd name="T25" fmla="*/ 3 h 12"/>
                  <a:gd name="T26" fmla="*/ 12 w 13"/>
                  <a:gd name="T27" fmla="*/ 1 h 12"/>
                  <a:gd name="T28" fmla="*/ 9 w 13"/>
                  <a:gd name="T29" fmla="*/ 0 h 12"/>
                  <a:gd name="T30" fmla="*/ 7 w 13"/>
                  <a:gd name="T31" fmla="*/ 0 h 12"/>
                  <a:gd name="T32" fmla="*/ 7 w 13"/>
                  <a:gd name="T33" fmla="*/ 0 h 12"/>
                  <a:gd name="T34" fmla="*/ 5 w 13"/>
                  <a:gd name="T35" fmla="*/ 0 h 12"/>
                  <a:gd name="T36" fmla="*/ 3 w 13"/>
                  <a:gd name="T37" fmla="*/ 1 h 12"/>
                  <a:gd name="T38" fmla="*/ 1 w 13"/>
                  <a:gd name="T39" fmla="*/ 3 h 12"/>
                  <a:gd name="T40" fmla="*/ 0 w 13"/>
                  <a:gd name="T41" fmla="*/ 5 h 12"/>
                  <a:gd name="T42" fmla="*/ 0 w 13"/>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5"/>
                    </a:moveTo>
                    <a:lnTo>
                      <a:pt x="0" y="5"/>
                    </a:lnTo>
                    <a:lnTo>
                      <a:pt x="1" y="8"/>
                    </a:lnTo>
                    <a:lnTo>
                      <a:pt x="3" y="10"/>
                    </a:lnTo>
                    <a:lnTo>
                      <a:pt x="5" y="11"/>
                    </a:lnTo>
                    <a:lnTo>
                      <a:pt x="7" y="12"/>
                    </a:lnTo>
                    <a:lnTo>
                      <a:pt x="7" y="12"/>
                    </a:lnTo>
                    <a:lnTo>
                      <a:pt x="9" y="11"/>
                    </a:lnTo>
                    <a:lnTo>
                      <a:pt x="12" y="10"/>
                    </a:lnTo>
                    <a:lnTo>
                      <a:pt x="13" y="8"/>
                    </a:lnTo>
                    <a:lnTo>
                      <a:pt x="13" y="5"/>
                    </a:lnTo>
                    <a:lnTo>
                      <a:pt x="13" y="5"/>
                    </a:lnTo>
                    <a:lnTo>
                      <a:pt x="13" y="3"/>
                    </a:lnTo>
                    <a:lnTo>
                      <a:pt x="12" y="1"/>
                    </a:lnTo>
                    <a:lnTo>
                      <a:pt x="9" y="0"/>
                    </a:lnTo>
                    <a:lnTo>
                      <a:pt x="7" y="0"/>
                    </a:lnTo>
                    <a:lnTo>
                      <a:pt x="7" y="0"/>
                    </a:lnTo>
                    <a:lnTo>
                      <a:pt x="5" y="0"/>
                    </a:lnTo>
                    <a:lnTo>
                      <a:pt x="3" y="1"/>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4" name="Freeform 155">
                <a:extLst>
                  <a:ext uri="{FF2B5EF4-FFF2-40B4-BE49-F238E27FC236}">
                    <a16:creationId xmlns:a16="http://schemas.microsoft.com/office/drawing/2014/main" id="{7B01AA55-95C8-4F13-BD93-48BE9CE9CADF}"/>
                  </a:ext>
                </a:extLst>
              </p:cNvPr>
              <p:cNvSpPr>
                <a:spLocks/>
              </p:cNvSpPr>
              <p:nvPr userDrawn="1"/>
            </p:nvSpPr>
            <p:spPr bwMode="auto">
              <a:xfrm>
                <a:off x="6780213" y="2006601"/>
                <a:ext cx="19050" cy="19050"/>
              </a:xfrm>
              <a:custGeom>
                <a:avLst/>
                <a:gdLst>
                  <a:gd name="T0" fmla="*/ 0 w 12"/>
                  <a:gd name="T1" fmla="*/ 5 h 12"/>
                  <a:gd name="T2" fmla="*/ 0 w 12"/>
                  <a:gd name="T3" fmla="*/ 5 h 12"/>
                  <a:gd name="T4" fmla="*/ 0 w 12"/>
                  <a:gd name="T5" fmla="*/ 9 h 12"/>
                  <a:gd name="T6" fmla="*/ 2 w 12"/>
                  <a:gd name="T7" fmla="*/ 10 h 12"/>
                  <a:gd name="T8" fmla="*/ 3 w 12"/>
                  <a:gd name="T9" fmla="*/ 11 h 12"/>
                  <a:gd name="T10" fmla="*/ 5 w 12"/>
                  <a:gd name="T11" fmla="*/ 12 h 12"/>
                  <a:gd name="T12" fmla="*/ 5 w 12"/>
                  <a:gd name="T13" fmla="*/ 12 h 12"/>
                  <a:gd name="T14" fmla="*/ 8 w 12"/>
                  <a:gd name="T15" fmla="*/ 11 h 12"/>
                  <a:gd name="T16" fmla="*/ 10 w 12"/>
                  <a:gd name="T17" fmla="*/ 10 h 12"/>
                  <a:gd name="T18" fmla="*/ 11 w 12"/>
                  <a:gd name="T19" fmla="*/ 9 h 12"/>
                  <a:gd name="T20" fmla="*/ 12 w 12"/>
                  <a:gd name="T21" fmla="*/ 5 h 12"/>
                  <a:gd name="T22" fmla="*/ 12 w 12"/>
                  <a:gd name="T23" fmla="*/ 5 h 12"/>
                  <a:gd name="T24" fmla="*/ 11 w 12"/>
                  <a:gd name="T25" fmla="*/ 3 h 12"/>
                  <a:gd name="T26" fmla="*/ 10 w 12"/>
                  <a:gd name="T27" fmla="*/ 2 h 12"/>
                  <a:gd name="T28" fmla="*/ 8 w 12"/>
                  <a:gd name="T29" fmla="*/ 1 h 12"/>
                  <a:gd name="T30" fmla="*/ 5 w 12"/>
                  <a:gd name="T31" fmla="*/ 0 h 12"/>
                  <a:gd name="T32" fmla="*/ 5 w 12"/>
                  <a:gd name="T33" fmla="*/ 0 h 12"/>
                  <a:gd name="T34" fmla="*/ 3 w 12"/>
                  <a:gd name="T35" fmla="*/ 1 h 12"/>
                  <a:gd name="T36" fmla="*/ 2 w 12"/>
                  <a:gd name="T37" fmla="*/ 2 h 12"/>
                  <a:gd name="T38" fmla="*/ 0 w 12"/>
                  <a:gd name="T39" fmla="*/ 3 h 12"/>
                  <a:gd name="T40" fmla="*/ 0 w 12"/>
                  <a:gd name="T41" fmla="*/ 5 h 12"/>
                  <a:gd name="T42" fmla="*/ 0 w 12"/>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5"/>
                    </a:moveTo>
                    <a:lnTo>
                      <a:pt x="0" y="5"/>
                    </a:lnTo>
                    <a:lnTo>
                      <a:pt x="0" y="9"/>
                    </a:lnTo>
                    <a:lnTo>
                      <a:pt x="2" y="10"/>
                    </a:lnTo>
                    <a:lnTo>
                      <a:pt x="3" y="11"/>
                    </a:lnTo>
                    <a:lnTo>
                      <a:pt x="5" y="12"/>
                    </a:lnTo>
                    <a:lnTo>
                      <a:pt x="5" y="12"/>
                    </a:lnTo>
                    <a:lnTo>
                      <a:pt x="8" y="11"/>
                    </a:lnTo>
                    <a:lnTo>
                      <a:pt x="10" y="10"/>
                    </a:lnTo>
                    <a:lnTo>
                      <a:pt x="11" y="9"/>
                    </a:lnTo>
                    <a:lnTo>
                      <a:pt x="12" y="5"/>
                    </a:lnTo>
                    <a:lnTo>
                      <a:pt x="12" y="5"/>
                    </a:lnTo>
                    <a:lnTo>
                      <a:pt x="11" y="3"/>
                    </a:lnTo>
                    <a:lnTo>
                      <a:pt x="10" y="2"/>
                    </a:lnTo>
                    <a:lnTo>
                      <a:pt x="8" y="1"/>
                    </a:lnTo>
                    <a:lnTo>
                      <a:pt x="5" y="0"/>
                    </a:lnTo>
                    <a:lnTo>
                      <a:pt x="5" y="0"/>
                    </a:lnTo>
                    <a:lnTo>
                      <a:pt x="3" y="1"/>
                    </a:lnTo>
                    <a:lnTo>
                      <a:pt x="2" y="2"/>
                    </a:lnTo>
                    <a:lnTo>
                      <a:pt x="0"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5" name="Freeform 156">
                <a:extLst>
                  <a:ext uri="{FF2B5EF4-FFF2-40B4-BE49-F238E27FC236}">
                    <a16:creationId xmlns:a16="http://schemas.microsoft.com/office/drawing/2014/main" id="{C50C1960-DFD3-4BCF-AF38-60F277DAD538}"/>
                  </a:ext>
                </a:extLst>
              </p:cNvPr>
              <p:cNvSpPr>
                <a:spLocks/>
              </p:cNvSpPr>
              <p:nvPr userDrawn="1"/>
            </p:nvSpPr>
            <p:spPr bwMode="auto">
              <a:xfrm>
                <a:off x="6808788" y="1958976"/>
                <a:ext cx="19050" cy="20638"/>
              </a:xfrm>
              <a:custGeom>
                <a:avLst/>
                <a:gdLst>
                  <a:gd name="T0" fmla="*/ 0 w 12"/>
                  <a:gd name="T1" fmla="*/ 6 h 13"/>
                  <a:gd name="T2" fmla="*/ 0 w 12"/>
                  <a:gd name="T3" fmla="*/ 6 h 13"/>
                  <a:gd name="T4" fmla="*/ 0 w 12"/>
                  <a:gd name="T5" fmla="*/ 8 h 13"/>
                  <a:gd name="T6" fmla="*/ 1 w 12"/>
                  <a:gd name="T7" fmla="*/ 11 h 13"/>
                  <a:gd name="T8" fmla="*/ 3 w 12"/>
                  <a:gd name="T9" fmla="*/ 12 h 13"/>
                  <a:gd name="T10" fmla="*/ 5 w 12"/>
                  <a:gd name="T11" fmla="*/ 13 h 13"/>
                  <a:gd name="T12" fmla="*/ 5 w 12"/>
                  <a:gd name="T13" fmla="*/ 13 h 13"/>
                  <a:gd name="T14" fmla="*/ 8 w 12"/>
                  <a:gd name="T15" fmla="*/ 12 h 13"/>
                  <a:gd name="T16" fmla="*/ 10 w 12"/>
                  <a:gd name="T17" fmla="*/ 11 h 13"/>
                  <a:gd name="T18" fmla="*/ 11 w 12"/>
                  <a:gd name="T19" fmla="*/ 8 h 13"/>
                  <a:gd name="T20" fmla="*/ 12 w 12"/>
                  <a:gd name="T21" fmla="*/ 6 h 13"/>
                  <a:gd name="T22" fmla="*/ 12 w 12"/>
                  <a:gd name="T23" fmla="*/ 6 h 13"/>
                  <a:gd name="T24" fmla="*/ 11 w 12"/>
                  <a:gd name="T25" fmla="*/ 4 h 13"/>
                  <a:gd name="T26" fmla="*/ 10 w 12"/>
                  <a:gd name="T27" fmla="*/ 1 h 13"/>
                  <a:gd name="T28" fmla="*/ 8 w 12"/>
                  <a:gd name="T29" fmla="*/ 0 h 13"/>
                  <a:gd name="T30" fmla="*/ 5 w 12"/>
                  <a:gd name="T31" fmla="*/ 0 h 13"/>
                  <a:gd name="T32" fmla="*/ 5 w 12"/>
                  <a:gd name="T33" fmla="*/ 0 h 13"/>
                  <a:gd name="T34" fmla="*/ 3 w 12"/>
                  <a:gd name="T35" fmla="*/ 0 h 13"/>
                  <a:gd name="T36" fmla="*/ 1 w 12"/>
                  <a:gd name="T37" fmla="*/ 1 h 13"/>
                  <a:gd name="T38" fmla="*/ 0 w 12"/>
                  <a:gd name="T39" fmla="*/ 4 h 13"/>
                  <a:gd name="T40" fmla="*/ 0 w 12"/>
                  <a:gd name="T41" fmla="*/ 6 h 13"/>
                  <a:gd name="T42" fmla="*/ 0 w 12"/>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0" y="6"/>
                    </a:moveTo>
                    <a:lnTo>
                      <a:pt x="0" y="6"/>
                    </a:lnTo>
                    <a:lnTo>
                      <a:pt x="0" y="8"/>
                    </a:lnTo>
                    <a:lnTo>
                      <a:pt x="1" y="11"/>
                    </a:lnTo>
                    <a:lnTo>
                      <a:pt x="3" y="12"/>
                    </a:lnTo>
                    <a:lnTo>
                      <a:pt x="5" y="13"/>
                    </a:lnTo>
                    <a:lnTo>
                      <a:pt x="5" y="13"/>
                    </a:lnTo>
                    <a:lnTo>
                      <a:pt x="8" y="12"/>
                    </a:lnTo>
                    <a:lnTo>
                      <a:pt x="10" y="11"/>
                    </a:lnTo>
                    <a:lnTo>
                      <a:pt x="11" y="8"/>
                    </a:lnTo>
                    <a:lnTo>
                      <a:pt x="12" y="6"/>
                    </a:lnTo>
                    <a:lnTo>
                      <a:pt x="12" y="6"/>
                    </a:lnTo>
                    <a:lnTo>
                      <a:pt x="11" y="4"/>
                    </a:lnTo>
                    <a:lnTo>
                      <a:pt x="10" y="1"/>
                    </a:lnTo>
                    <a:lnTo>
                      <a:pt x="8" y="0"/>
                    </a:lnTo>
                    <a:lnTo>
                      <a:pt x="5" y="0"/>
                    </a:lnTo>
                    <a:lnTo>
                      <a:pt x="5" y="0"/>
                    </a:lnTo>
                    <a:lnTo>
                      <a:pt x="3" y="0"/>
                    </a:lnTo>
                    <a:lnTo>
                      <a:pt x="1" y="1"/>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6" name="Freeform 157">
                <a:extLst>
                  <a:ext uri="{FF2B5EF4-FFF2-40B4-BE49-F238E27FC236}">
                    <a16:creationId xmlns:a16="http://schemas.microsoft.com/office/drawing/2014/main" id="{ABCF5871-7E33-4D28-BFE6-8D47CDC0DB3A}"/>
                  </a:ext>
                </a:extLst>
              </p:cNvPr>
              <p:cNvSpPr>
                <a:spLocks/>
              </p:cNvSpPr>
              <p:nvPr userDrawn="1"/>
            </p:nvSpPr>
            <p:spPr bwMode="auto">
              <a:xfrm>
                <a:off x="6838950" y="1990726"/>
                <a:ext cx="19050" cy="19050"/>
              </a:xfrm>
              <a:custGeom>
                <a:avLst/>
                <a:gdLst>
                  <a:gd name="T0" fmla="*/ 0 w 12"/>
                  <a:gd name="T1" fmla="*/ 6 h 12"/>
                  <a:gd name="T2" fmla="*/ 0 w 12"/>
                  <a:gd name="T3" fmla="*/ 6 h 12"/>
                  <a:gd name="T4" fmla="*/ 1 w 12"/>
                  <a:gd name="T5" fmla="*/ 9 h 12"/>
                  <a:gd name="T6" fmla="*/ 2 w 12"/>
                  <a:gd name="T7" fmla="*/ 10 h 12"/>
                  <a:gd name="T8" fmla="*/ 4 w 12"/>
                  <a:gd name="T9" fmla="*/ 11 h 12"/>
                  <a:gd name="T10" fmla="*/ 7 w 12"/>
                  <a:gd name="T11" fmla="*/ 12 h 12"/>
                  <a:gd name="T12" fmla="*/ 7 w 12"/>
                  <a:gd name="T13" fmla="*/ 12 h 12"/>
                  <a:gd name="T14" fmla="*/ 9 w 12"/>
                  <a:gd name="T15" fmla="*/ 11 h 12"/>
                  <a:gd name="T16" fmla="*/ 11 w 12"/>
                  <a:gd name="T17" fmla="*/ 10 h 12"/>
                  <a:gd name="T18" fmla="*/ 12 w 12"/>
                  <a:gd name="T19" fmla="*/ 9 h 12"/>
                  <a:gd name="T20" fmla="*/ 12 w 12"/>
                  <a:gd name="T21" fmla="*/ 6 h 12"/>
                  <a:gd name="T22" fmla="*/ 12 w 12"/>
                  <a:gd name="T23" fmla="*/ 6 h 12"/>
                  <a:gd name="T24" fmla="*/ 12 w 12"/>
                  <a:gd name="T25" fmla="*/ 3 h 12"/>
                  <a:gd name="T26" fmla="*/ 11 w 12"/>
                  <a:gd name="T27" fmla="*/ 2 h 12"/>
                  <a:gd name="T28" fmla="*/ 9 w 12"/>
                  <a:gd name="T29" fmla="*/ 1 h 12"/>
                  <a:gd name="T30" fmla="*/ 7 w 12"/>
                  <a:gd name="T31" fmla="*/ 0 h 12"/>
                  <a:gd name="T32" fmla="*/ 7 w 12"/>
                  <a:gd name="T33" fmla="*/ 0 h 12"/>
                  <a:gd name="T34" fmla="*/ 4 w 12"/>
                  <a:gd name="T35" fmla="*/ 1 h 12"/>
                  <a:gd name="T36" fmla="*/ 2 w 12"/>
                  <a:gd name="T37" fmla="*/ 2 h 12"/>
                  <a:gd name="T38" fmla="*/ 1 w 12"/>
                  <a:gd name="T39" fmla="*/ 3 h 12"/>
                  <a:gd name="T40" fmla="*/ 0 w 12"/>
                  <a:gd name="T41" fmla="*/ 6 h 12"/>
                  <a:gd name="T42" fmla="*/ 0 w 12"/>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6"/>
                    </a:moveTo>
                    <a:lnTo>
                      <a:pt x="0" y="6"/>
                    </a:lnTo>
                    <a:lnTo>
                      <a:pt x="1" y="9"/>
                    </a:lnTo>
                    <a:lnTo>
                      <a:pt x="2" y="10"/>
                    </a:lnTo>
                    <a:lnTo>
                      <a:pt x="4" y="11"/>
                    </a:lnTo>
                    <a:lnTo>
                      <a:pt x="7" y="12"/>
                    </a:lnTo>
                    <a:lnTo>
                      <a:pt x="7" y="12"/>
                    </a:lnTo>
                    <a:lnTo>
                      <a:pt x="9" y="11"/>
                    </a:lnTo>
                    <a:lnTo>
                      <a:pt x="11" y="10"/>
                    </a:lnTo>
                    <a:lnTo>
                      <a:pt x="12" y="9"/>
                    </a:lnTo>
                    <a:lnTo>
                      <a:pt x="12" y="6"/>
                    </a:lnTo>
                    <a:lnTo>
                      <a:pt x="12" y="6"/>
                    </a:lnTo>
                    <a:lnTo>
                      <a:pt x="12" y="3"/>
                    </a:lnTo>
                    <a:lnTo>
                      <a:pt x="11" y="2"/>
                    </a:lnTo>
                    <a:lnTo>
                      <a:pt x="9" y="1"/>
                    </a:lnTo>
                    <a:lnTo>
                      <a:pt x="7" y="0"/>
                    </a:lnTo>
                    <a:lnTo>
                      <a:pt x="7" y="0"/>
                    </a:lnTo>
                    <a:lnTo>
                      <a:pt x="4" y="1"/>
                    </a:lnTo>
                    <a:lnTo>
                      <a:pt x="2" y="2"/>
                    </a:lnTo>
                    <a:lnTo>
                      <a:pt x="1"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7" name="Freeform 158">
                <a:extLst>
                  <a:ext uri="{FF2B5EF4-FFF2-40B4-BE49-F238E27FC236}">
                    <a16:creationId xmlns:a16="http://schemas.microsoft.com/office/drawing/2014/main" id="{2B708E24-11E6-4AB9-9DE4-F86486336287}"/>
                  </a:ext>
                </a:extLst>
              </p:cNvPr>
              <p:cNvSpPr>
                <a:spLocks/>
              </p:cNvSpPr>
              <p:nvPr userDrawn="1"/>
            </p:nvSpPr>
            <p:spPr bwMode="auto">
              <a:xfrm>
                <a:off x="7004050" y="1979613"/>
                <a:ext cx="19050" cy="17463"/>
              </a:xfrm>
              <a:custGeom>
                <a:avLst/>
                <a:gdLst>
                  <a:gd name="T0" fmla="*/ 0 w 12"/>
                  <a:gd name="T1" fmla="*/ 5 h 11"/>
                  <a:gd name="T2" fmla="*/ 0 w 12"/>
                  <a:gd name="T3" fmla="*/ 5 h 11"/>
                  <a:gd name="T4" fmla="*/ 0 w 12"/>
                  <a:gd name="T5" fmla="*/ 8 h 11"/>
                  <a:gd name="T6" fmla="*/ 2 w 12"/>
                  <a:gd name="T7" fmla="*/ 10 h 11"/>
                  <a:gd name="T8" fmla="*/ 3 w 12"/>
                  <a:gd name="T9" fmla="*/ 11 h 11"/>
                  <a:gd name="T10" fmla="*/ 5 w 12"/>
                  <a:gd name="T11" fmla="*/ 11 h 11"/>
                  <a:gd name="T12" fmla="*/ 5 w 12"/>
                  <a:gd name="T13" fmla="*/ 11 h 11"/>
                  <a:gd name="T14" fmla="*/ 9 w 12"/>
                  <a:gd name="T15" fmla="*/ 11 h 11"/>
                  <a:gd name="T16" fmla="*/ 10 w 12"/>
                  <a:gd name="T17" fmla="*/ 10 h 11"/>
                  <a:gd name="T18" fmla="*/ 11 w 12"/>
                  <a:gd name="T19" fmla="*/ 8 h 11"/>
                  <a:gd name="T20" fmla="*/ 12 w 12"/>
                  <a:gd name="T21" fmla="*/ 5 h 11"/>
                  <a:gd name="T22" fmla="*/ 12 w 12"/>
                  <a:gd name="T23" fmla="*/ 5 h 11"/>
                  <a:gd name="T24" fmla="*/ 11 w 12"/>
                  <a:gd name="T25" fmla="*/ 3 h 11"/>
                  <a:gd name="T26" fmla="*/ 10 w 12"/>
                  <a:gd name="T27" fmla="*/ 1 h 11"/>
                  <a:gd name="T28" fmla="*/ 9 w 12"/>
                  <a:gd name="T29" fmla="*/ 0 h 11"/>
                  <a:gd name="T30" fmla="*/ 5 w 12"/>
                  <a:gd name="T31" fmla="*/ 0 h 11"/>
                  <a:gd name="T32" fmla="*/ 5 w 12"/>
                  <a:gd name="T33" fmla="*/ 0 h 11"/>
                  <a:gd name="T34" fmla="*/ 3 w 12"/>
                  <a:gd name="T35" fmla="*/ 0 h 11"/>
                  <a:gd name="T36" fmla="*/ 2 w 12"/>
                  <a:gd name="T37" fmla="*/ 1 h 11"/>
                  <a:gd name="T38" fmla="*/ 0 w 12"/>
                  <a:gd name="T39" fmla="*/ 3 h 11"/>
                  <a:gd name="T40" fmla="*/ 0 w 12"/>
                  <a:gd name="T41" fmla="*/ 5 h 11"/>
                  <a:gd name="T42" fmla="*/ 0 w 12"/>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5"/>
                    </a:moveTo>
                    <a:lnTo>
                      <a:pt x="0" y="5"/>
                    </a:lnTo>
                    <a:lnTo>
                      <a:pt x="0" y="8"/>
                    </a:lnTo>
                    <a:lnTo>
                      <a:pt x="2" y="10"/>
                    </a:lnTo>
                    <a:lnTo>
                      <a:pt x="3" y="11"/>
                    </a:lnTo>
                    <a:lnTo>
                      <a:pt x="5" y="11"/>
                    </a:lnTo>
                    <a:lnTo>
                      <a:pt x="5" y="11"/>
                    </a:lnTo>
                    <a:lnTo>
                      <a:pt x="9" y="11"/>
                    </a:lnTo>
                    <a:lnTo>
                      <a:pt x="10" y="10"/>
                    </a:lnTo>
                    <a:lnTo>
                      <a:pt x="11" y="8"/>
                    </a:lnTo>
                    <a:lnTo>
                      <a:pt x="12" y="5"/>
                    </a:lnTo>
                    <a:lnTo>
                      <a:pt x="12" y="5"/>
                    </a:lnTo>
                    <a:lnTo>
                      <a:pt x="11" y="3"/>
                    </a:lnTo>
                    <a:lnTo>
                      <a:pt x="10" y="1"/>
                    </a:lnTo>
                    <a:lnTo>
                      <a:pt x="9" y="0"/>
                    </a:lnTo>
                    <a:lnTo>
                      <a:pt x="5" y="0"/>
                    </a:lnTo>
                    <a:lnTo>
                      <a:pt x="5" y="0"/>
                    </a:lnTo>
                    <a:lnTo>
                      <a:pt x="3" y="0"/>
                    </a:lnTo>
                    <a:lnTo>
                      <a:pt x="2" y="1"/>
                    </a:lnTo>
                    <a:lnTo>
                      <a:pt x="0"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8" name="Freeform 159">
                <a:extLst>
                  <a:ext uri="{FF2B5EF4-FFF2-40B4-BE49-F238E27FC236}">
                    <a16:creationId xmlns:a16="http://schemas.microsoft.com/office/drawing/2014/main" id="{6B55D98C-FB86-44FF-BB3C-D3F38E921A2B}"/>
                  </a:ext>
                </a:extLst>
              </p:cNvPr>
              <p:cNvSpPr>
                <a:spLocks/>
              </p:cNvSpPr>
              <p:nvPr userDrawn="1"/>
            </p:nvSpPr>
            <p:spPr bwMode="auto">
              <a:xfrm>
                <a:off x="7008813" y="2081213"/>
                <a:ext cx="20637" cy="20638"/>
              </a:xfrm>
              <a:custGeom>
                <a:avLst/>
                <a:gdLst>
                  <a:gd name="T0" fmla="*/ 0 w 13"/>
                  <a:gd name="T1" fmla="*/ 6 h 13"/>
                  <a:gd name="T2" fmla="*/ 0 w 13"/>
                  <a:gd name="T3" fmla="*/ 6 h 13"/>
                  <a:gd name="T4" fmla="*/ 0 w 13"/>
                  <a:gd name="T5" fmla="*/ 9 h 13"/>
                  <a:gd name="T6" fmla="*/ 1 w 13"/>
                  <a:gd name="T7" fmla="*/ 10 h 13"/>
                  <a:gd name="T8" fmla="*/ 4 w 13"/>
                  <a:gd name="T9" fmla="*/ 11 h 13"/>
                  <a:gd name="T10" fmla="*/ 6 w 13"/>
                  <a:gd name="T11" fmla="*/ 13 h 13"/>
                  <a:gd name="T12" fmla="*/ 6 w 13"/>
                  <a:gd name="T13" fmla="*/ 13 h 13"/>
                  <a:gd name="T14" fmla="*/ 8 w 13"/>
                  <a:gd name="T15" fmla="*/ 11 h 13"/>
                  <a:gd name="T16" fmla="*/ 10 w 13"/>
                  <a:gd name="T17" fmla="*/ 10 h 13"/>
                  <a:gd name="T18" fmla="*/ 12 w 13"/>
                  <a:gd name="T19" fmla="*/ 9 h 13"/>
                  <a:gd name="T20" fmla="*/ 13 w 13"/>
                  <a:gd name="T21" fmla="*/ 6 h 13"/>
                  <a:gd name="T22" fmla="*/ 13 w 13"/>
                  <a:gd name="T23" fmla="*/ 6 h 13"/>
                  <a:gd name="T24" fmla="*/ 12 w 13"/>
                  <a:gd name="T25" fmla="*/ 4 h 13"/>
                  <a:gd name="T26" fmla="*/ 10 w 13"/>
                  <a:gd name="T27" fmla="*/ 2 h 13"/>
                  <a:gd name="T28" fmla="*/ 8 w 13"/>
                  <a:gd name="T29" fmla="*/ 1 h 13"/>
                  <a:gd name="T30" fmla="*/ 6 w 13"/>
                  <a:gd name="T31" fmla="*/ 0 h 13"/>
                  <a:gd name="T32" fmla="*/ 6 w 13"/>
                  <a:gd name="T33" fmla="*/ 0 h 13"/>
                  <a:gd name="T34" fmla="*/ 4 w 13"/>
                  <a:gd name="T35" fmla="*/ 1 h 13"/>
                  <a:gd name="T36" fmla="*/ 1 w 13"/>
                  <a:gd name="T37" fmla="*/ 2 h 13"/>
                  <a:gd name="T38" fmla="*/ 0 w 13"/>
                  <a:gd name="T39" fmla="*/ 4 h 13"/>
                  <a:gd name="T40" fmla="*/ 0 w 13"/>
                  <a:gd name="T41" fmla="*/ 6 h 13"/>
                  <a:gd name="T42" fmla="*/ 0 w 13"/>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0" y="6"/>
                    </a:moveTo>
                    <a:lnTo>
                      <a:pt x="0" y="6"/>
                    </a:lnTo>
                    <a:lnTo>
                      <a:pt x="0" y="9"/>
                    </a:lnTo>
                    <a:lnTo>
                      <a:pt x="1" y="10"/>
                    </a:lnTo>
                    <a:lnTo>
                      <a:pt x="4" y="11"/>
                    </a:lnTo>
                    <a:lnTo>
                      <a:pt x="6" y="13"/>
                    </a:lnTo>
                    <a:lnTo>
                      <a:pt x="6" y="13"/>
                    </a:lnTo>
                    <a:lnTo>
                      <a:pt x="8" y="11"/>
                    </a:lnTo>
                    <a:lnTo>
                      <a:pt x="10" y="10"/>
                    </a:lnTo>
                    <a:lnTo>
                      <a:pt x="12" y="9"/>
                    </a:lnTo>
                    <a:lnTo>
                      <a:pt x="13" y="6"/>
                    </a:lnTo>
                    <a:lnTo>
                      <a:pt x="13" y="6"/>
                    </a:lnTo>
                    <a:lnTo>
                      <a:pt x="12" y="4"/>
                    </a:lnTo>
                    <a:lnTo>
                      <a:pt x="10" y="2"/>
                    </a:lnTo>
                    <a:lnTo>
                      <a:pt x="8" y="1"/>
                    </a:lnTo>
                    <a:lnTo>
                      <a:pt x="6" y="0"/>
                    </a:lnTo>
                    <a:lnTo>
                      <a:pt x="6" y="0"/>
                    </a:lnTo>
                    <a:lnTo>
                      <a:pt x="4" y="1"/>
                    </a:lnTo>
                    <a:lnTo>
                      <a:pt x="1" y="2"/>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9" name="Freeform 160">
                <a:extLst>
                  <a:ext uri="{FF2B5EF4-FFF2-40B4-BE49-F238E27FC236}">
                    <a16:creationId xmlns:a16="http://schemas.microsoft.com/office/drawing/2014/main" id="{0E534B47-9763-4C56-96A1-47FCFFF414B7}"/>
                  </a:ext>
                </a:extLst>
              </p:cNvPr>
              <p:cNvSpPr>
                <a:spLocks/>
              </p:cNvSpPr>
              <p:nvPr userDrawn="1"/>
            </p:nvSpPr>
            <p:spPr bwMode="auto">
              <a:xfrm>
                <a:off x="7053263" y="2225676"/>
                <a:ext cx="20637" cy="17463"/>
              </a:xfrm>
              <a:custGeom>
                <a:avLst/>
                <a:gdLst>
                  <a:gd name="T0" fmla="*/ 0 w 13"/>
                  <a:gd name="T1" fmla="*/ 5 h 11"/>
                  <a:gd name="T2" fmla="*/ 0 w 13"/>
                  <a:gd name="T3" fmla="*/ 5 h 11"/>
                  <a:gd name="T4" fmla="*/ 2 w 13"/>
                  <a:gd name="T5" fmla="*/ 7 h 11"/>
                  <a:gd name="T6" fmla="*/ 3 w 13"/>
                  <a:gd name="T7" fmla="*/ 10 h 11"/>
                  <a:gd name="T8" fmla="*/ 5 w 13"/>
                  <a:gd name="T9" fmla="*/ 11 h 11"/>
                  <a:gd name="T10" fmla="*/ 7 w 13"/>
                  <a:gd name="T11" fmla="*/ 11 h 11"/>
                  <a:gd name="T12" fmla="*/ 7 w 13"/>
                  <a:gd name="T13" fmla="*/ 11 h 11"/>
                  <a:gd name="T14" fmla="*/ 9 w 13"/>
                  <a:gd name="T15" fmla="*/ 11 h 11"/>
                  <a:gd name="T16" fmla="*/ 12 w 13"/>
                  <a:gd name="T17" fmla="*/ 10 h 11"/>
                  <a:gd name="T18" fmla="*/ 13 w 13"/>
                  <a:gd name="T19" fmla="*/ 7 h 11"/>
                  <a:gd name="T20" fmla="*/ 13 w 13"/>
                  <a:gd name="T21" fmla="*/ 5 h 11"/>
                  <a:gd name="T22" fmla="*/ 13 w 13"/>
                  <a:gd name="T23" fmla="*/ 5 h 11"/>
                  <a:gd name="T24" fmla="*/ 13 w 13"/>
                  <a:gd name="T25" fmla="*/ 3 h 11"/>
                  <a:gd name="T26" fmla="*/ 12 w 13"/>
                  <a:gd name="T27" fmla="*/ 1 h 11"/>
                  <a:gd name="T28" fmla="*/ 9 w 13"/>
                  <a:gd name="T29" fmla="*/ 0 h 11"/>
                  <a:gd name="T30" fmla="*/ 7 w 13"/>
                  <a:gd name="T31" fmla="*/ 0 h 11"/>
                  <a:gd name="T32" fmla="*/ 7 w 13"/>
                  <a:gd name="T33" fmla="*/ 0 h 11"/>
                  <a:gd name="T34" fmla="*/ 5 w 13"/>
                  <a:gd name="T35" fmla="*/ 0 h 11"/>
                  <a:gd name="T36" fmla="*/ 3 w 13"/>
                  <a:gd name="T37" fmla="*/ 1 h 11"/>
                  <a:gd name="T38" fmla="*/ 2 w 13"/>
                  <a:gd name="T39" fmla="*/ 3 h 11"/>
                  <a:gd name="T40" fmla="*/ 0 w 13"/>
                  <a:gd name="T41" fmla="*/ 5 h 11"/>
                  <a:gd name="T42" fmla="*/ 0 w 13"/>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5"/>
                    </a:moveTo>
                    <a:lnTo>
                      <a:pt x="0" y="5"/>
                    </a:lnTo>
                    <a:lnTo>
                      <a:pt x="2" y="7"/>
                    </a:lnTo>
                    <a:lnTo>
                      <a:pt x="3" y="10"/>
                    </a:lnTo>
                    <a:lnTo>
                      <a:pt x="5" y="11"/>
                    </a:lnTo>
                    <a:lnTo>
                      <a:pt x="7" y="11"/>
                    </a:lnTo>
                    <a:lnTo>
                      <a:pt x="7" y="11"/>
                    </a:lnTo>
                    <a:lnTo>
                      <a:pt x="9" y="11"/>
                    </a:lnTo>
                    <a:lnTo>
                      <a:pt x="12" y="10"/>
                    </a:lnTo>
                    <a:lnTo>
                      <a:pt x="13" y="7"/>
                    </a:lnTo>
                    <a:lnTo>
                      <a:pt x="13" y="5"/>
                    </a:lnTo>
                    <a:lnTo>
                      <a:pt x="13" y="5"/>
                    </a:lnTo>
                    <a:lnTo>
                      <a:pt x="13" y="3"/>
                    </a:lnTo>
                    <a:lnTo>
                      <a:pt x="12" y="1"/>
                    </a:lnTo>
                    <a:lnTo>
                      <a:pt x="9" y="0"/>
                    </a:lnTo>
                    <a:lnTo>
                      <a:pt x="7" y="0"/>
                    </a:lnTo>
                    <a:lnTo>
                      <a:pt x="7" y="0"/>
                    </a:lnTo>
                    <a:lnTo>
                      <a:pt x="5" y="0"/>
                    </a:lnTo>
                    <a:lnTo>
                      <a:pt x="3" y="1"/>
                    </a:lnTo>
                    <a:lnTo>
                      <a:pt x="2"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0" name="Freeform 161">
                <a:extLst>
                  <a:ext uri="{FF2B5EF4-FFF2-40B4-BE49-F238E27FC236}">
                    <a16:creationId xmlns:a16="http://schemas.microsoft.com/office/drawing/2014/main" id="{56FDC5A9-38D7-4289-8016-F311D04A262A}"/>
                  </a:ext>
                </a:extLst>
              </p:cNvPr>
              <p:cNvSpPr>
                <a:spLocks/>
              </p:cNvSpPr>
              <p:nvPr userDrawn="1"/>
            </p:nvSpPr>
            <p:spPr bwMode="auto">
              <a:xfrm>
                <a:off x="7118350" y="2074863"/>
                <a:ext cx="20637" cy="19050"/>
              </a:xfrm>
              <a:custGeom>
                <a:avLst/>
                <a:gdLst>
                  <a:gd name="T0" fmla="*/ 0 w 13"/>
                  <a:gd name="T1" fmla="*/ 5 h 12"/>
                  <a:gd name="T2" fmla="*/ 0 w 13"/>
                  <a:gd name="T3" fmla="*/ 5 h 12"/>
                  <a:gd name="T4" fmla="*/ 1 w 13"/>
                  <a:gd name="T5" fmla="*/ 9 h 12"/>
                  <a:gd name="T6" fmla="*/ 2 w 13"/>
                  <a:gd name="T7" fmla="*/ 10 h 12"/>
                  <a:gd name="T8" fmla="*/ 5 w 13"/>
                  <a:gd name="T9" fmla="*/ 11 h 12"/>
                  <a:gd name="T10" fmla="*/ 7 w 13"/>
                  <a:gd name="T11" fmla="*/ 12 h 12"/>
                  <a:gd name="T12" fmla="*/ 7 w 13"/>
                  <a:gd name="T13" fmla="*/ 12 h 12"/>
                  <a:gd name="T14" fmla="*/ 9 w 13"/>
                  <a:gd name="T15" fmla="*/ 11 h 12"/>
                  <a:gd name="T16" fmla="*/ 11 w 13"/>
                  <a:gd name="T17" fmla="*/ 10 h 12"/>
                  <a:gd name="T18" fmla="*/ 13 w 13"/>
                  <a:gd name="T19" fmla="*/ 9 h 12"/>
                  <a:gd name="T20" fmla="*/ 13 w 13"/>
                  <a:gd name="T21" fmla="*/ 5 h 12"/>
                  <a:gd name="T22" fmla="*/ 13 w 13"/>
                  <a:gd name="T23" fmla="*/ 5 h 12"/>
                  <a:gd name="T24" fmla="*/ 13 w 13"/>
                  <a:gd name="T25" fmla="*/ 3 h 12"/>
                  <a:gd name="T26" fmla="*/ 11 w 13"/>
                  <a:gd name="T27" fmla="*/ 2 h 12"/>
                  <a:gd name="T28" fmla="*/ 9 w 13"/>
                  <a:gd name="T29" fmla="*/ 1 h 12"/>
                  <a:gd name="T30" fmla="*/ 7 w 13"/>
                  <a:gd name="T31" fmla="*/ 0 h 12"/>
                  <a:gd name="T32" fmla="*/ 7 w 13"/>
                  <a:gd name="T33" fmla="*/ 0 h 12"/>
                  <a:gd name="T34" fmla="*/ 5 w 13"/>
                  <a:gd name="T35" fmla="*/ 1 h 12"/>
                  <a:gd name="T36" fmla="*/ 2 w 13"/>
                  <a:gd name="T37" fmla="*/ 2 h 12"/>
                  <a:gd name="T38" fmla="*/ 1 w 13"/>
                  <a:gd name="T39" fmla="*/ 3 h 12"/>
                  <a:gd name="T40" fmla="*/ 0 w 13"/>
                  <a:gd name="T41" fmla="*/ 5 h 12"/>
                  <a:gd name="T42" fmla="*/ 0 w 13"/>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5"/>
                    </a:moveTo>
                    <a:lnTo>
                      <a:pt x="0" y="5"/>
                    </a:lnTo>
                    <a:lnTo>
                      <a:pt x="1" y="9"/>
                    </a:lnTo>
                    <a:lnTo>
                      <a:pt x="2" y="10"/>
                    </a:lnTo>
                    <a:lnTo>
                      <a:pt x="5" y="11"/>
                    </a:lnTo>
                    <a:lnTo>
                      <a:pt x="7" y="12"/>
                    </a:lnTo>
                    <a:lnTo>
                      <a:pt x="7" y="12"/>
                    </a:lnTo>
                    <a:lnTo>
                      <a:pt x="9" y="11"/>
                    </a:lnTo>
                    <a:lnTo>
                      <a:pt x="11" y="10"/>
                    </a:lnTo>
                    <a:lnTo>
                      <a:pt x="13" y="9"/>
                    </a:lnTo>
                    <a:lnTo>
                      <a:pt x="13" y="5"/>
                    </a:lnTo>
                    <a:lnTo>
                      <a:pt x="13" y="5"/>
                    </a:lnTo>
                    <a:lnTo>
                      <a:pt x="13" y="3"/>
                    </a:lnTo>
                    <a:lnTo>
                      <a:pt x="11" y="2"/>
                    </a:lnTo>
                    <a:lnTo>
                      <a:pt x="9" y="1"/>
                    </a:lnTo>
                    <a:lnTo>
                      <a:pt x="7" y="0"/>
                    </a:lnTo>
                    <a:lnTo>
                      <a:pt x="7" y="0"/>
                    </a:lnTo>
                    <a:lnTo>
                      <a:pt x="5" y="1"/>
                    </a:lnTo>
                    <a:lnTo>
                      <a:pt x="2" y="2"/>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1" name="Freeform 162">
                <a:extLst>
                  <a:ext uri="{FF2B5EF4-FFF2-40B4-BE49-F238E27FC236}">
                    <a16:creationId xmlns:a16="http://schemas.microsoft.com/office/drawing/2014/main" id="{959465A8-EDEE-40B8-A8EC-0B95436D4A5A}"/>
                  </a:ext>
                </a:extLst>
              </p:cNvPr>
              <p:cNvSpPr>
                <a:spLocks/>
              </p:cNvSpPr>
              <p:nvPr userDrawn="1"/>
            </p:nvSpPr>
            <p:spPr bwMode="auto">
              <a:xfrm>
                <a:off x="7129463" y="2251076"/>
                <a:ext cx="19050" cy="20638"/>
              </a:xfrm>
              <a:custGeom>
                <a:avLst/>
                <a:gdLst>
                  <a:gd name="T0" fmla="*/ 0 w 12"/>
                  <a:gd name="T1" fmla="*/ 6 h 13"/>
                  <a:gd name="T2" fmla="*/ 0 w 12"/>
                  <a:gd name="T3" fmla="*/ 6 h 13"/>
                  <a:gd name="T4" fmla="*/ 0 w 12"/>
                  <a:gd name="T5" fmla="*/ 8 h 13"/>
                  <a:gd name="T6" fmla="*/ 2 w 12"/>
                  <a:gd name="T7" fmla="*/ 11 h 13"/>
                  <a:gd name="T8" fmla="*/ 3 w 12"/>
                  <a:gd name="T9" fmla="*/ 12 h 13"/>
                  <a:gd name="T10" fmla="*/ 6 w 12"/>
                  <a:gd name="T11" fmla="*/ 13 h 13"/>
                  <a:gd name="T12" fmla="*/ 6 w 12"/>
                  <a:gd name="T13" fmla="*/ 13 h 13"/>
                  <a:gd name="T14" fmla="*/ 8 w 12"/>
                  <a:gd name="T15" fmla="*/ 12 h 13"/>
                  <a:gd name="T16" fmla="*/ 10 w 12"/>
                  <a:gd name="T17" fmla="*/ 11 h 13"/>
                  <a:gd name="T18" fmla="*/ 11 w 12"/>
                  <a:gd name="T19" fmla="*/ 8 h 13"/>
                  <a:gd name="T20" fmla="*/ 12 w 12"/>
                  <a:gd name="T21" fmla="*/ 6 h 13"/>
                  <a:gd name="T22" fmla="*/ 12 w 12"/>
                  <a:gd name="T23" fmla="*/ 6 h 13"/>
                  <a:gd name="T24" fmla="*/ 11 w 12"/>
                  <a:gd name="T25" fmla="*/ 4 h 13"/>
                  <a:gd name="T26" fmla="*/ 10 w 12"/>
                  <a:gd name="T27" fmla="*/ 2 h 13"/>
                  <a:gd name="T28" fmla="*/ 8 w 12"/>
                  <a:gd name="T29" fmla="*/ 0 h 13"/>
                  <a:gd name="T30" fmla="*/ 6 w 12"/>
                  <a:gd name="T31" fmla="*/ 0 h 13"/>
                  <a:gd name="T32" fmla="*/ 6 w 12"/>
                  <a:gd name="T33" fmla="*/ 0 h 13"/>
                  <a:gd name="T34" fmla="*/ 3 w 12"/>
                  <a:gd name="T35" fmla="*/ 0 h 13"/>
                  <a:gd name="T36" fmla="*/ 2 w 12"/>
                  <a:gd name="T37" fmla="*/ 2 h 13"/>
                  <a:gd name="T38" fmla="*/ 0 w 12"/>
                  <a:gd name="T39" fmla="*/ 4 h 13"/>
                  <a:gd name="T40" fmla="*/ 0 w 12"/>
                  <a:gd name="T41" fmla="*/ 6 h 13"/>
                  <a:gd name="T42" fmla="*/ 0 w 12"/>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0" y="6"/>
                    </a:moveTo>
                    <a:lnTo>
                      <a:pt x="0" y="6"/>
                    </a:lnTo>
                    <a:lnTo>
                      <a:pt x="0" y="8"/>
                    </a:lnTo>
                    <a:lnTo>
                      <a:pt x="2" y="11"/>
                    </a:lnTo>
                    <a:lnTo>
                      <a:pt x="3" y="12"/>
                    </a:lnTo>
                    <a:lnTo>
                      <a:pt x="6" y="13"/>
                    </a:lnTo>
                    <a:lnTo>
                      <a:pt x="6" y="13"/>
                    </a:lnTo>
                    <a:lnTo>
                      <a:pt x="8" y="12"/>
                    </a:lnTo>
                    <a:lnTo>
                      <a:pt x="10" y="11"/>
                    </a:lnTo>
                    <a:lnTo>
                      <a:pt x="11" y="8"/>
                    </a:lnTo>
                    <a:lnTo>
                      <a:pt x="12" y="6"/>
                    </a:lnTo>
                    <a:lnTo>
                      <a:pt x="12" y="6"/>
                    </a:lnTo>
                    <a:lnTo>
                      <a:pt x="11" y="4"/>
                    </a:lnTo>
                    <a:lnTo>
                      <a:pt x="10" y="2"/>
                    </a:lnTo>
                    <a:lnTo>
                      <a:pt x="8" y="0"/>
                    </a:lnTo>
                    <a:lnTo>
                      <a:pt x="6" y="0"/>
                    </a:lnTo>
                    <a:lnTo>
                      <a:pt x="6" y="0"/>
                    </a:lnTo>
                    <a:lnTo>
                      <a:pt x="3" y="0"/>
                    </a:lnTo>
                    <a:lnTo>
                      <a:pt x="2" y="2"/>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2" name="Freeform 163">
                <a:extLst>
                  <a:ext uri="{FF2B5EF4-FFF2-40B4-BE49-F238E27FC236}">
                    <a16:creationId xmlns:a16="http://schemas.microsoft.com/office/drawing/2014/main" id="{64885DED-498D-4425-9480-06878EB62BD3}"/>
                  </a:ext>
                </a:extLst>
              </p:cNvPr>
              <p:cNvSpPr>
                <a:spLocks/>
              </p:cNvSpPr>
              <p:nvPr userDrawn="1"/>
            </p:nvSpPr>
            <p:spPr bwMode="auto">
              <a:xfrm>
                <a:off x="7067550" y="2287588"/>
                <a:ext cx="20637" cy="17463"/>
              </a:xfrm>
              <a:custGeom>
                <a:avLst/>
                <a:gdLst>
                  <a:gd name="T0" fmla="*/ 0 w 13"/>
                  <a:gd name="T1" fmla="*/ 6 h 11"/>
                  <a:gd name="T2" fmla="*/ 0 w 13"/>
                  <a:gd name="T3" fmla="*/ 6 h 11"/>
                  <a:gd name="T4" fmla="*/ 2 w 13"/>
                  <a:gd name="T5" fmla="*/ 8 h 11"/>
                  <a:gd name="T6" fmla="*/ 3 w 13"/>
                  <a:gd name="T7" fmla="*/ 10 h 11"/>
                  <a:gd name="T8" fmla="*/ 5 w 13"/>
                  <a:gd name="T9" fmla="*/ 11 h 11"/>
                  <a:gd name="T10" fmla="*/ 7 w 13"/>
                  <a:gd name="T11" fmla="*/ 11 h 11"/>
                  <a:gd name="T12" fmla="*/ 7 w 13"/>
                  <a:gd name="T13" fmla="*/ 11 h 11"/>
                  <a:gd name="T14" fmla="*/ 10 w 13"/>
                  <a:gd name="T15" fmla="*/ 11 h 11"/>
                  <a:gd name="T16" fmla="*/ 12 w 13"/>
                  <a:gd name="T17" fmla="*/ 10 h 11"/>
                  <a:gd name="T18" fmla="*/ 13 w 13"/>
                  <a:gd name="T19" fmla="*/ 8 h 11"/>
                  <a:gd name="T20" fmla="*/ 13 w 13"/>
                  <a:gd name="T21" fmla="*/ 6 h 11"/>
                  <a:gd name="T22" fmla="*/ 13 w 13"/>
                  <a:gd name="T23" fmla="*/ 6 h 11"/>
                  <a:gd name="T24" fmla="*/ 13 w 13"/>
                  <a:gd name="T25" fmla="*/ 3 h 11"/>
                  <a:gd name="T26" fmla="*/ 12 w 13"/>
                  <a:gd name="T27" fmla="*/ 1 h 11"/>
                  <a:gd name="T28" fmla="*/ 10 w 13"/>
                  <a:gd name="T29" fmla="*/ 0 h 11"/>
                  <a:gd name="T30" fmla="*/ 7 w 13"/>
                  <a:gd name="T31" fmla="*/ 0 h 11"/>
                  <a:gd name="T32" fmla="*/ 7 w 13"/>
                  <a:gd name="T33" fmla="*/ 0 h 11"/>
                  <a:gd name="T34" fmla="*/ 5 w 13"/>
                  <a:gd name="T35" fmla="*/ 0 h 11"/>
                  <a:gd name="T36" fmla="*/ 3 w 13"/>
                  <a:gd name="T37" fmla="*/ 1 h 11"/>
                  <a:gd name="T38" fmla="*/ 2 w 13"/>
                  <a:gd name="T39" fmla="*/ 3 h 11"/>
                  <a:gd name="T40" fmla="*/ 0 w 13"/>
                  <a:gd name="T41" fmla="*/ 6 h 11"/>
                  <a:gd name="T42" fmla="*/ 0 w 13"/>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6"/>
                    </a:moveTo>
                    <a:lnTo>
                      <a:pt x="0" y="6"/>
                    </a:lnTo>
                    <a:lnTo>
                      <a:pt x="2" y="8"/>
                    </a:lnTo>
                    <a:lnTo>
                      <a:pt x="3" y="10"/>
                    </a:lnTo>
                    <a:lnTo>
                      <a:pt x="5" y="11"/>
                    </a:lnTo>
                    <a:lnTo>
                      <a:pt x="7" y="11"/>
                    </a:lnTo>
                    <a:lnTo>
                      <a:pt x="7" y="11"/>
                    </a:lnTo>
                    <a:lnTo>
                      <a:pt x="10" y="11"/>
                    </a:lnTo>
                    <a:lnTo>
                      <a:pt x="12" y="10"/>
                    </a:lnTo>
                    <a:lnTo>
                      <a:pt x="13" y="8"/>
                    </a:lnTo>
                    <a:lnTo>
                      <a:pt x="13" y="6"/>
                    </a:lnTo>
                    <a:lnTo>
                      <a:pt x="13" y="6"/>
                    </a:lnTo>
                    <a:lnTo>
                      <a:pt x="13" y="3"/>
                    </a:lnTo>
                    <a:lnTo>
                      <a:pt x="12" y="1"/>
                    </a:lnTo>
                    <a:lnTo>
                      <a:pt x="10" y="0"/>
                    </a:lnTo>
                    <a:lnTo>
                      <a:pt x="7" y="0"/>
                    </a:lnTo>
                    <a:lnTo>
                      <a:pt x="7" y="0"/>
                    </a:lnTo>
                    <a:lnTo>
                      <a:pt x="5" y="0"/>
                    </a:lnTo>
                    <a:lnTo>
                      <a:pt x="3" y="1"/>
                    </a:lnTo>
                    <a:lnTo>
                      <a:pt x="2"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3" name="Freeform 164">
                <a:extLst>
                  <a:ext uri="{FF2B5EF4-FFF2-40B4-BE49-F238E27FC236}">
                    <a16:creationId xmlns:a16="http://schemas.microsoft.com/office/drawing/2014/main" id="{7E9077EB-36CC-4DF7-86E2-8106226698F3}"/>
                  </a:ext>
                </a:extLst>
              </p:cNvPr>
              <p:cNvSpPr>
                <a:spLocks/>
              </p:cNvSpPr>
              <p:nvPr userDrawn="1"/>
            </p:nvSpPr>
            <p:spPr bwMode="auto">
              <a:xfrm>
                <a:off x="7108825" y="2436813"/>
                <a:ext cx="20637" cy="19050"/>
              </a:xfrm>
              <a:custGeom>
                <a:avLst/>
                <a:gdLst>
                  <a:gd name="T0" fmla="*/ 0 w 13"/>
                  <a:gd name="T1" fmla="*/ 7 h 12"/>
                  <a:gd name="T2" fmla="*/ 0 w 13"/>
                  <a:gd name="T3" fmla="*/ 7 h 12"/>
                  <a:gd name="T4" fmla="*/ 2 w 13"/>
                  <a:gd name="T5" fmla="*/ 9 h 12"/>
                  <a:gd name="T6" fmla="*/ 3 w 13"/>
                  <a:gd name="T7" fmla="*/ 10 h 12"/>
                  <a:gd name="T8" fmla="*/ 4 w 13"/>
                  <a:gd name="T9" fmla="*/ 12 h 12"/>
                  <a:gd name="T10" fmla="*/ 6 w 13"/>
                  <a:gd name="T11" fmla="*/ 12 h 12"/>
                  <a:gd name="T12" fmla="*/ 6 w 13"/>
                  <a:gd name="T13" fmla="*/ 12 h 12"/>
                  <a:gd name="T14" fmla="*/ 9 w 13"/>
                  <a:gd name="T15" fmla="*/ 12 h 12"/>
                  <a:gd name="T16" fmla="*/ 11 w 13"/>
                  <a:gd name="T17" fmla="*/ 10 h 12"/>
                  <a:gd name="T18" fmla="*/ 12 w 13"/>
                  <a:gd name="T19" fmla="*/ 9 h 12"/>
                  <a:gd name="T20" fmla="*/ 13 w 13"/>
                  <a:gd name="T21" fmla="*/ 7 h 12"/>
                  <a:gd name="T22" fmla="*/ 13 w 13"/>
                  <a:gd name="T23" fmla="*/ 7 h 12"/>
                  <a:gd name="T24" fmla="*/ 12 w 13"/>
                  <a:gd name="T25" fmla="*/ 4 h 12"/>
                  <a:gd name="T26" fmla="*/ 11 w 13"/>
                  <a:gd name="T27" fmla="*/ 2 h 12"/>
                  <a:gd name="T28" fmla="*/ 9 w 13"/>
                  <a:gd name="T29" fmla="*/ 1 h 12"/>
                  <a:gd name="T30" fmla="*/ 6 w 13"/>
                  <a:gd name="T31" fmla="*/ 0 h 12"/>
                  <a:gd name="T32" fmla="*/ 6 w 13"/>
                  <a:gd name="T33" fmla="*/ 0 h 12"/>
                  <a:gd name="T34" fmla="*/ 4 w 13"/>
                  <a:gd name="T35" fmla="*/ 1 h 12"/>
                  <a:gd name="T36" fmla="*/ 3 w 13"/>
                  <a:gd name="T37" fmla="*/ 2 h 12"/>
                  <a:gd name="T38" fmla="*/ 2 w 13"/>
                  <a:gd name="T39" fmla="*/ 4 h 12"/>
                  <a:gd name="T40" fmla="*/ 0 w 13"/>
                  <a:gd name="T41" fmla="*/ 7 h 12"/>
                  <a:gd name="T42" fmla="*/ 0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7"/>
                    </a:moveTo>
                    <a:lnTo>
                      <a:pt x="0" y="7"/>
                    </a:lnTo>
                    <a:lnTo>
                      <a:pt x="2" y="9"/>
                    </a:lnTo>
                    <a:lnTo>
                      <a:pt x="3" y="10"/>
                    </a:lnTo>
                    <a:lnTo>
                      <a:pt x="4" y="12"/>
                    </a:lnTo>
                    <a:lnTo>
                      <a:pt x="6" y="12"/>
                    </a:lnTo>
                    <a:lnTo>
                      <a:pt x="6" y="12"/>
                    </a:lnTo>
                    <a:lnTo>
                      <a:pt x="9" y="12"/>
                    </a:lnTo>
                    <a:lnTo>
                      <a:pt x="11" y="10"/>
                    </a:lnTo>
                    <a:lnTo>
                      <a:pt x="12" y="9"/>
                    </a:lnTo>
                    <a:lnTo>
                      <a:pt x="13" y="7"/>
                    </a:lnTo>
                    <a:lnTo>
                      <a:pt x="13" y="7"/>
                    </a:lnTo>
                    <a:lnTo>
                      <a:pt x="12" y="4"/>
                    </a:lnTo>
                    <a:lnTo>
                      <a:pt x="11" y="2"/>
                    </a:lnTo>
                    <a:lnTo>
                      <a:pt x="9" y="1"/>
                    </a:lnTo>
                    <a:lnTo>
                      <a:pt x="6" y="0"/>
                    </a:lnTo>
                    <a:lnTo>
                      <a:pt x="6" y="0"/>
                    </a:lnTo>
                    <a:lnTo>
                      <a:pt x="4" y="1"/>
                    </a:lnTo>
                    <a:lnTo>
                      <a:pt x="3" y="2"/>
                    </a:lnTo>
                    <a:lnTo>
                      <a:pt x="2" y="4"/>
                    </a:lnTo>
                    <a:lnTo>
                      <a:pt x="0" y="7"/>
                    </a:lnTo>
                    <a:lnTo>
                      <a:pt x="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4" name="Freeform 165">
                <a:extLst>
                  <a:ext uri="{FF2B5EF4-FFF2-40B4-BE49-F238E27FC236}">
                    <a16:creationId xmlns:a16="http://schemas.microsoft.com/office/drawing/2014/main" id="{54D3AB4A-2C00-405F-AEBC-47A596D39EDA}"/>
                  </a:ext>
                </a:extLst>
              </p:cNvPr>
              <p:cNvSpPr>
                <a:spLocks/>
              </p:cNvSpPr>
              <p:nvPr userDrawn="1"/>
            </p:nvSpPr>
            <p:spPr bwMode="auto">
              <a:xfrm>
                <a:off x="7046913" y="2466976"/>
                <a:ext cx="19050" cy="19050"/>
              </a:xfrm>
              <a:custGeom>
                <a:avLst/>
                <a:gdLst>
                  <a:gd name="T0" fmla="*/ 0 w 12"/>
                  <a:gd name="T1" fmla="*/ 7 h 12"/>
                  <a:gd name="T2" fmla="*/ 0 w 12"/>
                  <a:gd name="T3" fmla="*/ 7 h 12"/>
                  <a:gd name="T4" fmla="*/ 1 w 12"/>
                  <a:gd name="T5" fmla="*/ 9 h 12"/>
                  <a:gd name="T6" fmla="*/ 2 w 12"/>
                  <a:gd name="T7" fmla="*/ 10 h 12"/>
                  <a:gd name="T8" fmla="*/ 4 w 12"/>
                  <a:gd name="T9" fmla="*/ 11 h 12"/>
                  <a:gd name="T10" fmla="*/ 7 w 12"/>
                  <a:gd name="T11" fmla="*/ 12 h 12"/>
                  <a:gd name="T12" fmla="*/ 7 w 12"/>
                  <a:gd name="T13" fmla="*/ 12 h 12"/>
                  <a:gd name="T14" fmla="*/ 9 w 12"/>
                  <a:gd name="T15" fmla="*/ 11 h 12"/>
                  <a:gd name="T16" fmla="*/ 11 w 12"/>
                  <a:gd name="T17" fmla="*/ 10 h 12"/>
                  <a:gd name="T18" fmla="*/ 12 w 12"/>
                  <a:gd name="T19" fmla="*/ 9 h 12"/>
                  <a:gd name="T20" fmla="*/ 12 w 12"/>
                  <a:gd name="T21" fmla="*/ 7 h 12"/>
                  <a:gd name="T22" fmla="*/ 12 w 12"/>
                  <a:gd name="T23" fmla="*/ 7 h 12"/>
                  <a:gd name="T24" fmla="*/ 12 w 12"/>
                  <a:gd name="T25" fmla="*/ 3 h 12"/>
                  <a:gd name="T26" fmla="*/ 11 w 12"/>
                  <a:gd name="T27" fmla="*/ 2 h 12"/>
                  <a:gd name="T28" fmla="*/ 9 w 12"/>
                  <a:gd name="T29" fmla="*/ 1 h 12"/>
                  <a:gd name="T30" fmla="*/ 7 w 12"/>
                  <a:gd name="T31" fmla="*/ 0 h 12"/>
                  <a:gd name="T32" fmla="*/ 7 w 12"/>
                  <a:gd name="T33" fmla="*/ 0 h 12"/>
                  <a:gd name="T34" fmla="*/ 4 w 12"/>
                  <a:gd name="T35" fmla="*/ 1 h 12"/>
                  <a:gd name="T36" fmla="*/ 2 w 12"/>
                  <a:gd name="T37" fmla="*/ 2 h 12"/>
                  <a:gd name="T38" fmla="*/ 1 w 12"/>
                  <a:gd name="T39" fmla="*/ 3 h 12"/>
                  <a:gd name="T40" fmla="*/ 0 w 12"/>
                  <a:gd name="T41" fmla="*/ 7 h 12"/>
                  <a:gd name="T42" fmla="*/ 0 w 12"/>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7"/>
                    </a:moveTo>
                    <a:lnTo>
                      <a:pt x="0" y="7"/>
                    </a:lnTo>
                    <a:lnTo>
                      <a:pt x="1" y="9"/>
                    </a:lnTo>
                    <a:lnTo>
                      <a:pt x="2" y="10"/>
                    </a:lnTo>
                    <a:lnTo>
                      <a:pt x="4" y="11"/>
                    </a:lnTo>
                    <a:lnTo>
                      <a:pt x="7" y="12"/>
                    </a:lnTo>
                    <a:lnTo>
                      <a:pt x="7" y="12"/>
                    </a:lnTo>
                    <a:lnTo>
                      <a:pt x="9" y="11"/>
                    </a:lnTo>
                    <a:lnTo>
                      <a:pt x="11" y="10"/>
                    </a:lnTo>
                    <a:lnTo>
                      <a:pt x="12" y="9"/>
                    </a:lnTo>
                    <a:lnTo>
                      <a:pt x="12" y="7"/>
                    </a:lnTo>
                    <a:lnTo>
                      <a:pt x="12" y="7"/>
                    </a:lnTo>
                    <a:lnTo>
                      <a:pt x="12" y="3"/>
                    </a:lnTo>
                    <a:lnTo>
                      <a:pt x="11" y="2"/>
                    </a:lnTo>
                    <a:lnTo>
                      <a:pt x="9" y="1"/>
                    </a:lnTo>
                    <a:lnTo>
                      <a:pt x="7" y="0"/>
                    </a:lnTo>
                    <a:lnTo>
                      <a:pt x="7" y="0"/>
                    </a:lnTo>
                    <a:lnTo>
                      <a:pt x="4" y="1"/>
                    </a:lnTo>
                    <a:lnTo>
                      <a:pt x="2" y="2"/>
                    </a:lnTo>
                    <a:lnTo>
                      <a:pt x="1" y="3"/>
                    </a:lnTo>
                    <a:lnTo>
                      <a:pt x="0" y="7"/>
                    </a:lnTo>
                    <a:lnTo>
                      <a:pt x="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5" name="Freeform 166">
                <a:extLst>
                  <a:ext uri="{FF2B5EF4-FFF2-40B4-BE49-F238E27FC236}">
                    <a16:creationId xmlns:a16="http://schemas.microsoft.com/office/drawing/2014/main" id="{8CC8A452-4E9B-4322-8274-CF7887101566}"/>
                  </a:ext>
                </a:extLst>
              </p:cNvPr>
              <p:cNvSpPr>
                <a:spLocks/>
              </p:cNvSpPr>
              <p:nvPr userDrawn="1"/>
            </p:nvSpPr>
            <p:spPr bwMode="auto">
              <a:xfrm>
                <a:off x="6951663" y="2478088"/>
                <a:ext cx="20637" cy="17463"/>
              </a:xfrm>
              <a:custGeom>
                <a:avLst/>
                <a:gdLst>
                  <a:gd name="T0" fmla="*/ 0 w 13"/>
                  <a:gd name="T1" fmla="*/ 5 h 11"/>
                  <a:gd name="T2" fmla="*/ 0 w 13"/>
                  <a:gd name="T3" fmla="*/ 5 h 11"/>
                  <a:gd name="T4" fmla="*/ 1 w 13"/>
                  <a:gd name="T5" fmla="*/ 8 h 11"/>
                  <a:gd name="T6" fmla="*/ 2 w 13"/>
                  <a:gd name="T7" fmla="*/ 10 h 11"/>
                  <a:gd name="T8" fmla="*/ 3 w 13"/>
                  <a:gd name="T9" fmla="*/ 11 h 11"/>
                  <a:gd name="T10" fmla="*/ 7 w 13"/>
                  <a:gd name="T11" fmla="*/ 11 h 11"/>
                  <a:gd name="T12" fmla="*/ 7 w 13"/>
                  <a:gd name="T13" fmla="*/ 11 h 11"/>
                  <a:gd name="T14" fmla="*/ 9 w 13"/>
                  <a:gd name="T15" fmla="*/ 11 h 11"/>
                  <a:gd name="T16" fmla="*/ 10 w 13"/>
                  <a:gd name="T17" fmla="*/ 10 h 11"/>
                  <a:gd name="T18" fmla="*/ 13 w 13"/>
                  <a:gd name="T19" fmla="*/ 8 h 11"/>
                  <a:gd name="T20" fmla="*/ 13 w 13"/>
                  <a:gd name="T21" fmla="*/ 5 h 11"/>
                  <a:gd name="T22" fmla="*/ 13 w 13"/>
                  <a:gd name="T23" fmla="*/ 5 h 11"/>
                  <a:gd name="T24" fmla="*/ 13 w 13"/>
                  <a:gd name="T25" fmla="*/ 3 h 11"/>
                  <a:gd name="T26" fmla="*/ 10 w 13"/>
                  <a:gd name="T27" fmla="*/ 1 h 11"/>
                  <a:gd name="T28" fmla="*/ 9 w 13"/>
                  <a:gd name="T29" fmla="*/ 0 h 11"/>
                  <a:gd name="T30" fmla="*/ 7 w 13"/>
                  <a:gd name="T31" fmla="*/ 0 h 11"/>
                  <a:gd name="T32" fmla="*/ 7 w 13"/>
                  <a:gd name="T33" fmla="*/ 0 h 11"/>
                  <a:gd name="T34" fmla="*/ 3 w 13"/>
                  <a:gd name="T35" fmla="*/ 0 h 11"/>
                  <a:gd name="T36" fmla="*/ 2 w 13"/>
                  <a:gd name="T37" fmla="*/ 1 h 11"/>
                  <a:gd name="T38" fmla="*/ 1 w 13"/>
                  <a:gd name="T39" fmla="*/ 3 h 11"/>
                  <a:gd name="T40" fmla="*/ 0 w 13"/>
                  <a:gd name="T41" fmla="*/ 5 h 11"/>
                  <a:gd name="T42" fmla="*/ 0 w 13"/>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5"/>
                    </a:moveTo>
                    <a:lnTo>
                      <a:pt x="0" y="5"/>
                    </a:lnTo>
                    <a:lnTo>
                      <a:pt x="1" y="8"/>
                    </a:lnTo>
                    <a:lnTo>
                      <a:pt x="2" y="10"/>
                    </a:lnTo>
                    <a:lnTo>
                      <a:pt x="3" y="11"/>
                    </a:lnTo>
                    <a:lnTo>
                      <a:pt x="7" y="11"/>
                    </a:lnTo>
                    <a:lnTo>
                      <a:pt x="7" y="11"/>
                    </a:lnTo>
                    <a:lnTo>
                      <a:pt x="9" y="11"/>
                    </a:lnTo>
                    <a:lnTo>
                      <a:pt x="10" y="10"/>
                    </a:lnTo>
                    <a:lnTo>
                      <a:pt x="13" y="8"/>
                    </a:lnTo>
                    <a:lnTo>
                      <a:pt x="13" y="5"/>
                    </a:lnTo>
                    <a:lnTo>
                      <a:pt x="13" y="5"/>
                    </a:lnTo>
                    <a:lnTo>
                      <a:pt x="13" y="3"/>
                    </a:lnTo>
                    <a:lnTo>
                      <a:pt x="10" y="1"/>
                    </a:lnTo>
                    <a:lnTo>
                      <a:pt x="9" y="0"/>
                    </a:lnTo>
                    <a:lnTo>
                      <a:pt x="7" y="0"/>
                    </a:lnTo>
                    <a:lnTo>
                      <a:pt x="7" y="0"/>
                    </a:lnTo>
                    <a:lnTo>
                      <a:pt x="3" y="0"/>
                    </a:lnTo>
                    <a:lnTo>
                      <a:pt x="2" y="1"/>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6" name="Freeform 167">
                <a:extLst>
                  <a:ext uri="{FF2B5EF4-FFF2-40B4-BE49-F238E27FC236}">
                    <a16:creationId xmlns:a16="http://schemas.microsoft.com/office/drawing/2014/main" id="{4E26CE4E-03B3-4821-B4EA-A6B635937CD3}"/>
                  </a:ext>
                </a:extLst>
              </p:cNvPr>
              <p:cNvSpPr>
                <a:spLocks/>
              </p:cNvSpPr>
              <p:nvPr userDrawn="1"/>
            </p:nvSpPr>
            <p:spPr bwMode="auto">
              <a:xfrm>
                <a:off x="6861175" y="2538413"/>
                <a:ext cx="19050" cy="17463"/>
              </a:xfrm>
              <a:custGeom>
                <a:avLst/>
                <a:gdLst>
                  <a:gd name="T0" fmla="*/ 0 w 12"/>
                  <a:gd name="T1" fmla="*/ 6 h 11"/>
                  <a:gd name="T2" fmla="*/ 0 w 12"/>
                  <a:gd name="T3" fmla="*/ 6 h 11"/>
                  <a:gd name="T4" fmla="*/ 0 w 12"/>
                  <a:gd name="T5" fmla="*/ 8 h 11"/>
                  <a:gd name="T6" fmla="*/ 1 w 12"/>
                  <a:gd name="T7" fmla="*/ 10 h 11"/>
                  <a:gd name="T8" fmla="*/ 3 w 12"/>
                  <a:gd name="T9" fmla="*/ 11 h 11"/>
                  <a:gd name="T10" fmla="*/ 5 w 12"/>
                  <a:gd name="T11" fmla="*/ 11 h 11"/>
                  <a:gd name="T12" fmla="*/ 5 w 12"/>
                  <a:gd name="T13" fmla="*/ 11 h 11"/>
                  <a:gd name="T14" fmla="*/ 7 w 12"/>
                  <a:gd name="T15" fmla="*/ 11 h 11"/>
                  <a:gd name="T16" fmla="*/ 10 w 12"/>
                  <a:gd name="T17" fmla="*/ 10 h 11"/>
                  <a:gd name="T18" fmla="*/ 11 w 12"/>
                  <a:gd name="T19" fmla="*/ 8 h 11"/>
                  <a:gd name="T20" fmla="*/ 12 w 12"/>
                  <a:gd name="T21" fmla="*/ 6 h 11"/>
                  <a:gd name="T22" fmla="*/ 12 w 12"/>
                  <a:gd name="T23" fmla="*/ 6 h 11"/>
                  <a:gd name="T24" fmla="*/ 11 w 12"/>
                  <a:gd name="T25" fmla="*/ 4 h 11"/>
                  <a:gd name="T26" fmla="*/ 10 w 12"/>
                  <a:gd name="T27" fmla="*/ 1 h 11"/>
                  <a:gd name="T28" fmla="*/ 7 w 12"/>
                  <a:gd name="T29" fmla="*/ 0 h 11"/>
                  <a:gd name="T30" fmla="*/ 5 w 12"/>
                  <a:gd name="T31" fmla="*/ 0 h 11"/>
                  <a:gd name="T32" fmla="*/ 5 w 12"/>
                  <a:gd name="T33" fmla="*/ 0 h 11"/>
                  <a:gd name="T34" fmla="*/ 3 w 12"/>
                  <a:gd name="T35" fmla="*/ 0 h 11"/>
                  <a:gd name="T36" fmla="*/ 1 w 12"/>
                  <a:gd name="T37" fmla="*/ 1 h 11"/>
                  <a:gd name="T38" fmla="*/ 0 w 12"/>
                  <a:gd name="T39" fmla="*/ 4 h 11"/>
                  <a:gd name="T40" fmla="*/ 0 w 12"/>
                  <a:gd name="T41" fmla="*/ 6 h 11"/>
                  <a:gd name="T42" fmla="*/ 0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6"/>
                    </a:moveTo>
                    <a:lnTo>
                      <a:pt x="0" y="6"/>
                    </a:lnTo>
                    <a:lnTo>
                      <a:pt x="0" y="8"/>
                    </a:lnTo>
                    <a:lnTo>
                      <a:pt x="1" y="10"/>
                    </a:lnTo>
                    <a:lnTo>
                      <a:pt x="3" y="11"/>
                    </a:lnTo>
                    <a:lnTo>
                      <a:pt x="5" y="11"/>
                    </a:lnTo>
                    <a:lnTo>
                      <a:pt x="5" y="11"/>
                    </a:lnTo>
                    <a:lnTo>
                      <a:pt x="7" y="11"/>
                    </a:lnTo>
                    <a:lnTo>
                      <a:pt x="10" y="10"/>
                    </a:lnTo>
                    <a:lnTo>
                      <a:pt x="11" y="8"/>
                    </a:lnTo>
                    <a:lnTo>
                      <a:pt x="12" y="6"/>
                    </a:lnTo>
                    <a:lnTo>
                      <a:pt x="12" y="6"/>
                    </a:lnTo>
                    <a:lnTo>
                      <a:pt x="11" y="4"/>
                    </a:lnTo>
                    <a:lnTo>
                      <a:pt x="10" y="1"/>
                    </a:lnTo>
                    <a:lnTo>
                      <a:pt x="7" y="0"/>
                    </a:lnTo>
                    <a:lnTo>
                      <a:pt x="5" y="0"/>
                    </a:lnTo>
                    <a:lnTo>
                      <a:pt x="5" y="0"/>
                    </a:lnTo>
                    <a:lnTo>
                      <a:pt x="3" y="0"/>
                    </a:lnTo>
                    <a:lnTo>
                      <a:pt x="1" y="1"/>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7" name="Freeform 168">
                <a:extLst>
                  <a:ext uri="{FF2B5EF4-FFF2-40B4-BE49-F238E27FC236}">
                    <a16:creationId xmlns:a16="http://schemas.microsoft.com/office/drawing/2014/main" id="{3837CC80-25B3-4722-958E-345F9233EFCA}"/>
                  </a:ext>
                </a:extLst>
              </p:cNvPr>
              <p:cNvSpPr>
                <a:spLocks/>
              </p:cNvSpPr>
              <p:nvPr userDrawn="1"/>
            </p:nvSpPr>
            <p:spPr bwMode="auto">
              <a:xfrm>
                <a:off x="6808788" y="2563813"/>
                <a:ext cx="19050" cy="17463"/>
              </a:xfrm>
              <a:custGeom>
                <a:avLst/>
                <a:gdLst>
                  <a:gd name="T0" fmla="*/ 0 w 12"/>
                  <a:gd name="T1" fmla="*/ 6 h 11"/>
                  <a:gd name="T2" fmla="*/ 0 w 12"/>
                  <a:gd name="T3" fmla="*/ 6 h 11"/>
                  <a:gd name="T4" fmla="*/ 0 w 12"/>
                  <a:gd name="T5" fmla="*/ 8 h 11"/>
                  <a:gd name="T6" fmla="*/ 1 w 12"/>
                  <a:gd name="T7" fmla="*/ 10 h 11"/>
                  <a:gd name="T8" fmla="*/ 3 w 12"/>
                  <a:gd name="T9" fmla="*/ 11 h 11"/>
                  <a:gd name="T10" fmla="*/ 5 w 12"/>
                  <a:gd name="T11" fmla="*/ 11 h 11"/>
                  <a:gd name="T12" fmla="*/ 5 w 12"/>
                  <a:gd name="T13" fmla="*/ 11 h 11"/>
                  <a:gd name="T14" fmla="*/ 8 w 12"/>
                  <a:gd name="T15" fmla="*/ 11 h 11"/>
                  <a:gd name="T16" fmla="*/ 10 w 12"/>
                  <a:gd name="T17" fmla="*/ 10 h 11"/>
                  <a:gd name="T18" fmla="*/ 11 w 12"/>
                  <a:gd name="T19" fmla="*/ 8 h 11"/>
                  <a:gd name="T20" fmla="*/ 12 w 12"/>
                  <a:gd name="T21" fmla="*/ 6 h 11"/>
                  <a:gd name="T22" fmla="*/ 12 w 12"/>
                  <a:gd name="T23" fmla="*/ 6 h 11"/>
                  <a:gd name="T24" fmla="*/ 11 w 12"/>
                  <a:gd name="T25" fmla="*/ 3 h 11"/>
                  <a:gd name="T26" fmla="*/ 10 w 12"/>
                  <a:gd name="T27" fmla="*/ 1 h 11"/>
                  <a:gd name="T28" fmla="*/ 8 w 12"/>
                  <a:gd name="T29" fmla="*/ 0 h 11"/>
                  <a:gd name="T30" fmla="*/ 5 w 12"/>
                  <a:gd name="T31" fmla="*/ 0 h 11"/>
                  <a:gd name="T32" fmla="*/ 5 w 12"/>
                  <a:gd name="T33" fmla="*/ 0 h 11"/>
                  <a:gd name="T34" fmla="*/ 3 w 12"/>
                  <a:gd name="T35" fmla="*/ 0 h 11"/>
                  <a:gd name="T36" fmla="*/ 1 w 12"/>
                  <a:gd name="T37" fmla="*/ 1 h 11"/>
                  <a:gd name="T38" fmla="*/ 0 w 12"/>
                  <a:gd name="T39" fmla="*/ 3 h 11"/>
                  <a:gd name="T40" fmla="*/ 0 w 12"/>
                  <a:gd name="T41" fmla="*/ 6 h 11"/>
                  <a:gd name="T42" fmla="*/ 0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6"/>
                    </a:moveTo>
                    <a:lnTo>
                      <a:pt x="0" y="6"/>
                    </a:lnTo>
                    <a:lnTo>
                      <a:pt x="0" y="8"/>
                    </a:lnTo>
                    <a:lnTo>
                      <a:pt x="1" y="10"/>
                    </a:lnTo>
                    <a:lnTo>
                      <a:pt x="3" y="11"/>
                    </a:lnTo>
                    <a:lnTo>
                      <a:pt x="5" y="11"/>
                    </a:lnTo>
                    <a:lnTo>
                      <a:pt x="5" y="11"/>
                    </a:lnTo>
                    <a:lnTo>
                      <a:pt x="8" y="11"/>
                    </a:lnTo>
                    <a:lnTo>
                      <a:pt x="10" y="10"/>
                    </a:lnTo>
                    <a:lnTo>
                      <a:pt x="11" y="8"/>
                    </a:lnTo>
                    <a:lnTo>
                      <a:pt x="12" y="6"/>
                    </a:lnTo>
                    <a:lnTo>
                      <a:pt x="12" y="6"/>
                    </a:lnTo>
                    <a:lnTo>
                      <a:pt x="11" y="3"/>
                    </a:lnTo>
                    <a:lnTo>
                      <a:pt x="10" y="1"/>
                    </a:lnTo>
                    <a:lnTo>
                      <a:pt x="8" y="0"/>
                    </a:lnTo>
                    <a:lnTo>
                      <a:pt x="5" y="0"/>
                    </a:lnTo>
                    <a:lnTo>
                      <a:pt x="5" y="0"/>
                    </a:lnTo>
                    <a:lnTo>
                      <a:pt x="3" y="0"/>
                    </a:lnTo>
                    <a:lnTo>
                      <a:pt x="1" y="1"/>
                    </a:lnTo>
                    <a:lnTo>
                      <a:pt x="0"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1208" name="Freeform 169">
            <a:extLst>
              <a:ext uri="{FF2B5EF4-FFF2-40B4-BE49-F238E27FC236}">
                <a16:creationId xmlns:a16="http://schemas.microsoft.com/office/drawing/2014/main" id="{479F59FC-5282-4153-ADA3-DE026A911D3F}"/>
              </a:ext>
            </a:extLst>
          </p:cNvPr>
          <p:cNvSpPr>
            <a:spLocks/>
          </p:cNvSpPr>
          <p:nvPr userDrawn="1"/>
        </p:nvSpPr>
        <p:spPr bwMode="auto">
          <a:xfrm>
            <a:off x="7574159" y="1771651"/>
            <a:ext cx="23812" cy="20638"/>
          </a:xfrm>
          <a:custGeom>
            <a:avLst/>
            <a:gdLst>
              <a:gd name="T0" fmla="*/ 15 w 15"/>
              <a:gd name="T1" fmla="*/ 7 h 13"/>
              <a:gd name="T2" fmla="*/ 15 w 15"/>
              <a:gd name="T3" fmla="*/ 7 h 13"/>
              <a:gd name="T4" fmla="*/ 13 w 15"/>
              <a:gd name="T5" fmla="*/ 4 h 13"/>
              <a:gd name="T6" fmla="*/ 12 w 15"/>
              <a:gd name="T7" fmla="*/ 2 h 13"/>
              <a:gd name="T8" fmla="*/ 10 w 15"/>
              <a:gd name="T9" fmla="*/ 0 h 13"/>
              <a:gd name="T10" fmla="*/ 8 w 15"/>
              <a:gd name="T11" fmla="*/ 0 h 13"/>
              <a:gd name="T12" fmla="*/ 8 w 15"/>
              <a:gd name="T13" fmla="*/ 0 h 13"/>
              <a:gd name="T14" fmla="*/ 4 w 15"/>
              <a:gd name="T15" fmla="*/ 0 h 13"/>
              <a:gd name="T16" fmla="*/ 2 w 15"/>
              <a:gd name="T17" fmla="*/ 2 h 13"/>
              <a:gd name="T18" fmla="*/ 1 w 15"/>
              <a:gd name="T19" fmla="*/ 4 h 13"/>
              <a:gd name="T20" fmla="*/ 0 w 15"/>
              <a:gd name="T21" fmla="*/ 7 h 13"/>
              <a:gd name="T22" fmla="*/ 0 w 15"/>
              <a:gd name="T23" fmla="*/ 7 h 13"/>
              <a:gd name="T24" fmla="*/ 1 w 15"/>
              <a:gd name="T25" fmla="*/ 9 h 13"/>
              <a:gd name="T26" fmla="*/ 2 w 15"/>
              <a:gd name="T27" fmla="*/ 11 h 13"/>
              <a:gd name="T28" fmla="*/ 4 w 15"/>
              <a:gd name="T29" fmla="*/ 13 h 13"/>
              <a:gd name="T30" fmla="*/ 8 w 15"/>
              <a:gd name="T31" fmla="*/ 13 h 13"/>
              <a:gd name="T32" fmla="*/ 8 w 15"/>
              <a:gd name="T33" fmla="*/ 13 h 13"/>
              <a:gd name="T34" fmla="*/ 10 w 15"/>
              <a:gd name="T35" fmla="*/ 13 h 13"/>
              <a:gd name="T36" fmla="*/ 12 w 15"/>
              <a:gd name="T37" fmla="*/ 11 h 13"/>
              <a:gd name="T38" fmla="*/ 13 w 15"/>
              <a:gd name="T39" fmla="*/ 9 h 13"/>
              <a:gd name="T40" fmla="*/ 15 w 15"/>
              <a:gd name="T41" fmla="*/ 7 h 13"/>
              <a:gd name="T42" fmla="*/ 15 w 15"/>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3">
                <a:moveTo>
                  <a:pt x="15" y="7"/>
                </a:moveTo>
                <a:lnTo>
                  <a:pt x="15" y="7"/>
                </a:lnTo>
                <a:lnTo>
                  <a:pt x="13" y="4"/>
                </a:lnTo>
                <a:lnTo>
                  <a:pt x="12" y="2"/>
                </a:lnTo>
                <a:lnTo>
                  <a:pt x="10" y="0"/>
                </a:lnTo>
                <a:lnTo>
                  <a:pt x="8" y="0"/>
                </a:lnTo>
                <a:lnTo>
                  <a:pt x="8" y="0"/>
                </a:lnTo>
                <a:lnTo>
                  <a:pt x="4" y="0"/>
                </a:lnTo>
                <a:lnTo>
                  <a:pt x="2" y="2"/>
                </a:lnTo>
                <a:lnTo>
                  <a:pt x="1" y="4"/>
                </a:lnTo>
                <a:lnTo>
                  <a:pt x="0" y="7"/>
                </a:lnTo>
                <a:lnTo>
                  <a:pt x="0" y="7"/>
                </a:lnTo>
                <a:lnTo>
                  <a:pt x="1" y="9"/>
                </a:lnTo>
                <a:lnTo>
                  <a:pt x="2" y="11"/>
                </a:lnTo>
                <a:lnTo>
                  <a:pt x="4" y="13"/>
                </a:lnTo>
                <a:lnTo>
                  <a:pt x="8" y="13"/>
                </a:lnTo>
                <a:lnTo>
                  <a:pt x="8" y="13"/>
                </a:lnTo>
                <a:lnTo>
                  <a:pt x="10" y="13"/>
                </a:lnTo>
                <a:lnTo>
                  <a:pt x="12" y="11"/>
                </a:lnTo>
                <a:lnTo>
                  <a:pt x="13" y="9"/>
                </a:lnTo>
                <a:lnTo>
                  <a:pt x="15" y="7"/>
                </a:lnTo>
                <a:lnTo>
                  <a:pt x="15"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9" name="Freeform 170">
            <a:extLst>
              <a:ext uri="{FF2B5EF4-FFF2-40B4-BE49-F238E27FC236}">
                <a16:creationId xmlns:a16="http://schemas.microsoft.com/office/drawing/2014/main" id="{19E1050B-A3B7-4500-A8BA-63F1D594FC57}"/>
              </a:ext>
            </a:extLst>
          </p:cNvPr>
          <p:cNvSpPr>
            <a:spLocks/>
          </p:cNvSpPr>
          <p:nvPr userDrawn="1"/>
        </p:nvSpPr>
        <p:spPr bwMode="auto">
          <a:xfrm>
            <a:off x="7515422" y="1771651"/>
            <a:ext cx="20637" cy="20638"/>
          </a:xfrm>
          <a:custGeom>
            <a:avLst/>
            <a:gdLst>
              <a:gd name="T0" fmla="*/ 13 w 13"/>
              <a:gd name="T1" fmla="*/ 7 h 13"/>
              <a:gd name="T2" fmla="*/ 13 w 13"/>
              <a:gd name="T3" fmla="*/ 7 h 13"/>
              <a:gd name="T4" fmla="*/ 12 w 13"/>
              <a:gd name="T5" fmla="*/ 4 h 13"/>
              <a:gd name="T6" fmla="*/ 11 w 13"/>
              <a:gd name="T7" fmla="*/ 2 h 13"/>
              <a:gd name="T8" fmla="*/ 9 w 13"/>
              <a:gd name="T9" fmla="*/ 0 h 13"/>
              <a:gd name="T10" fmla="*/ 6 w 13"/>
              <a:gd name="T11" fmla="*/ 0 h 13"/>
              <a:gd name="T12" fmla="*/ 6 w 13"/>
              <a:gd name="T13" fmla="*/ 0 h 13"/>
              <a:gd name="T14" fmla="*/ 3 w 13"/>
              <a:gd name="T15" fmla="*/ 0 h 13"/>
              <a:gd name="T16" fmla="*/ 2 w 13"/>
              <a:gd name="T17" fmla="*/ 2 h 13"/>
              <a:gd name="T18" fmla="*/ 0 w 13"/>
              <a:gd name="T19" fmla="*/ 4 h 13"/>
              <a:gd name="T20" fmla="*/ 0 w 13"/>
              <a:gd name="T21" fmla="*/ 7 h 13"/>
              <a:gd name="T22" fmla="*/ 0 w 13"/>
              <a:gd name="T23" fmla="*/ 7 h 13"/>
              <a:gd name="T24" fmla="*/ 0 w 13"/>
              <a:gd name="T25" fmla="*/ 9 h 13"/>
              <a:gd name="T26" fmla="*/ 2 w 13"/>
              <a:gd name="T27" fmla="*/ 11 h 13"/>
              <a:gd name="T28" fmla="*/ 3 w 13"/>
              <a:gd name="T29" fmla="*/ 13 h 13"/>
              <a:gd name="T30" fmla="*/ 6 w 13"/>
              <a:gd name="T31" fmla="*/ 13 h 13"/>
              <a:gd name="T32" fmla="*/ 6 w 13"/>
              <a:gd name="T33" fmla="*/ 13 h 13"/>
              <a:gd name="T34" fmla="*/ 9 w 13"/>
              <a:gd name="T35" fmla="*/ 13 h 13"/>
              <a:gd name="T36" fmla="*/ 11 w 13"/>
              <a:gd name="T37" fmla="*/ 11 h 13"/>
              <a:gd name="T38" fmla="*/ 12 w 13"/>
              <a:gd name="T39" fmla="*/ 9 h 13"/>
              <a:gd name="T40" fmla="*/ 13 w 13"/>
              <a:gd name="T41" fmla="*/ 7 h 13"/>
              <a:gd name="T42" fmla="*/ 13 w 13"/>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13" y="7"/>
                </a:moveTo>
                <a:lnTo>
                  <a:pt x="13" y="7"/>
                </a:lnTo>
                <a:lnTo>
                  <a:pt x="12" y="4"/>
                </a:lnTo>
                <a:lnTo>
                  <a:pt x="11" y="2"/>
                </a:lnTo>
                <a:lnTo>
                  <a:pt x="9" y="0"/>
                </a:lnTo>
                <a:lnTo>
                  <a:pt x="6" y="0"/>
                </a:lnTo>
                <a:lnTo>
                  <a:pt x="6" y="0"/>
                </a:lnTo>
                <a:lnTo>
                  <a:pt x="3" y="0"/>
                </a:lnTo>
                <a:lnTo>
                  <a:pt x="2" y="2"/>
                </a:lnTo>
                <a:lnTo>
                  <a:pt x="0" y="4"/>
                </a:lnTo>
                <a:lnTo>
                  <a:pt x="0" y="7"/>
                </a:lnTo>
                <a:lnTo>
                  <a:pt x="0" y="7"/>
                </a:lnTo>
                <a:lnTo>
                  <a:pt x="0" y="9"/>
                </a:lnTo>
                <a:lnTo>
                  <a:pt x="2" y="11"/>
                </a:lnTo>
                <a:lnTo>
                  <a:pt x="3" y="13"/>
                </a:lnTo>
                <a:lnTo>
                  <a:pt x="6" y="13"/>
                </a:lnTo>
                <a:lnTo>
                  <a:pt x="6" y="13"/>
                </a:lnTo>
                <a:lnTo>
                  <a:pt x="9" y="13"/>
                </a:lnTo>
                <a:lnTo>
                  <a:pt x="11" y="11"/>
                </a:lnTo>
                <a:lnTo>
                  <a:pt x="12" y="9"/>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0" name="Freeform 171">
            <a:extLst>
              <a:ext uri="{FF2B5EF4-FFF2-40B4-BE49-F238E27FC236}">
                <a16:creationId xmlns:a16="http://schemas.microsoft.com/office/drawing/2014/main" id="{72C8FD92-66FD-4B6E-992C-5DFF6857C529}"/>
              </a:ext>
            </a:extLst>
          </p:cNvPr>
          <p:cNvSpPr>
            <a:spLocks/>
          </p:cNvSpPr>
          <p:nvPr userDrawn="1"/>
        </p:nvSpPr>
        <p:spPr bwMode="auto">
          <a:xfrm>
            <a:off x="7548759" y="1758951"/>
            <a:ext cx="25400" cy="58738"/>
          </a:xfrm>
          <a:custGeom>
            <a:avLst/>
            <a:gdLst>
              <a:gd name="T0" fmla="*/ 2 w 16"/>
              <a:gd name="T1" fmla="*/ 0 h 37"/>
              <a:gd name="T2" fmla="*/ 0 w 16"/>
              <a:gd name="T3" fmla="*/ 37 h 37"/>
              <a:gd name="T4" fmla="*/ 16 w 16"/>
              <a:gd name="T5" fmla="*/ 37 h 37"/>
            </a:gdLst>
            <a:ahLst/>
            <a:cxnLst>
              <a:cxn ang="0">
                <a:pos x="T0" y="T1"/>
              </a:cxn>
              <a:cxn ang="0">
                <a:pos x="T2" y="T3"/>
              </a:cxn>
              <a:cxn ang="0">
                <a:pos x="T4" y="T5"/>
              </a:cxn>
            </a:cxnLst>
            <a:rect l="0" t="0" r="r" b="b"/>
            <a:pathLst>
              <a:path w="16" h="37">
                <a:moveTo>
                  <a:pt x="2" y="0"/>
                </a:moveTo>
                <a:lnTo>
                  <a:pt x="0" y="37"/>
                </a:lnTo>
                <a:lnTo>
                  <a:pt x="16" y="3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1" name="Freeform 172">
            <a:extLst>
              <a:ext uri="{FF2B5EF4-FFF2-40B4-BE49-F238E27FC236}">
                <a16:creationId xmlns:a16="http://schemas.microsoft.com/office/drawing/2014/main" id="{93DBB0B5-1B53-4CD1-8B1A-79893D184532}"/>
              </a:ext>
            </a:extLst>
          </p:cNvPr>
          <p:cNvSpPr>
            <a:spLocks/>
          </p:cNvSpPr>
          <p:nvPr userDrawn="1"/>
        </p:nvSpPr>
        <p:spPr bwMode="auto">
          <a:xfrm>
            <a:off x="7504309" y="1747838"/>
            <a:ext cx="127000" cy="142875"/>
          </a:xfrm>
          <a:custGeom>
            <a:avLst/>
            <a:gdLst>
              <a:gd name="T0" fmla="*/ 80 w 80"/>
              <a:gd name="T1" fmla="*/ 78 h 90"/>
              <a:gd name="T2" fmla="*/ 80 w 80"/>
              <a:gd name="T3" fmla="*/ 78 h 90"/>
              <a:gd name="T4" fmla="*/ 73 w 80"/>
              <a:gd name="T5" fmla="*/ 84 h 90"/>
              <a:gd name="T6" fmla="*/ 65 w 80"/>
              <a:gd name="T7" fmla="*/ 87 h 90"/>
              <a:gd name="T8" fmla="*/ 56 w 80"/>
              <a:gd name="T9" fmla="*/ 89 h 90"/>
              <a:gd name="T10" fmla="*/ 47 w 80"/>
              <a:gd name="T11" fmla="*/ 90 h 90"/>
              <a:gd name="T12" fmla="*/ 47 w 80"/>
              <a:gd name="T13" fmla="*/ 90 h 90"/>
              <a:gd name="T14" fmla="*/ 38 w 80"/>
              <a:gd name="T15" fmla="*/ 89 h 90"/>
              <a:gd name="T16" fmla="*/ 29 w 80"/>
              <a:gd name="T17" fmla="*/ 87 h 90"/>
              <a:gd name="T18" fmla="*/ 21 w 80"/>
              <a:gd name="T19" fmla="*/ 83 h 90"/>
              <a:gd name="T20" fmla="*/ 15 w 80"/>
              <a:gd name="T21" fmla="*/ 77 h 90"/>
              <a:gd name="T22" fmla="*/ 9 w 80"/>
              <a:gd name="T23" fmla="*/ 70 h 90"/>
              <a:gd name="T24" fmla="*/ 4 w 80"/>
              <a:gd name="T25" fmla="*/ 62 h 90"/>
              <a:gd name="T26" fmla="*/ 1 w 80"/>
              <a:gd name="T27" fmla="*/ 53 h 90"/>
              <a:gd name="T28" fmla="*/ 0 w 80"/>
              <a:gd name="T29" fmla="*/ 43 h 90"/>
              <a:gd name="T30" fmla="*/ 0 w 80"/>
              <a:gd name="T3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90">
                <a:moveTo>
                  <a:pt x="80" y="78"/>
                </a:moveTo>
                <a:lnTo>
                  <a:pt x="80" y="78"/>
                </a:lnTo>
                <a:lnTo>
                  <a:pt x="73" y="84"/>
                </a:lnTo>
                <a:lnTo>
                  <a:pt x="65" y="87"/>
                </a:lnTo>
                <a:lnTo>
                  <a:pt x="56" y="89"/>
                </a:lnTo>
                <a:lnTo>
                  <a:pt x="47" y="90"/>
                </a:lnTo>
                <a:lnTo>
                  <a:pt x="47" y="90"/>
                </a:lnTo>
                <a:lnTo>
                  <a:pt x="38" y="89"/>
                </a:lnTo>
                <a:lnTo>
                  <a:pt x="29" y="87"/>
                </a:lnTo>
                <a:lnTo>
                  <a:pt x="21" y="83"/>
                </a:lnTo>
                <a:lnTo>
                  <a:pt x="15" y="77"/>
                </a:lnTo>
                <a:lnTo>
                  <a:pt x="9" y="70"/>
                </a:lnTo>
                <a:lnTo>
                  <a:pt x="4" y="62"/>
                </a:lnTo>
                <a:lnTo>
                  <a:pt x="1" y="53"/>
                </a:lnTo>
                <a:lnTo>
                  <a:pt x="0" y="43"/>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2" name="Freeform 173">
            <a:extLst>
              <a:ext uri="{FF2B5EF4-FFF2-40B4-BE49-F238E27FC236}">
                <a16:creationId xmlns:a16="http://schemas.microsoft.com/office/drawing/2014/main" id="{A2F8FE05-73E8-4F8A-B5BD-E057F313489F}"/>
              </a:ext>
            </a:extLst>
          </p:cNvPr>
          <p:cNvSpPr>
            <a:spLocks/>
          </p:cNvSpPr>
          <p:nvPr userDrawn="1"/>
        </p:nvSpPr>
        <p:spPr bwMode="auto">
          <a:xfrm>
            <a:off x="7490022" y="1647826"/>
            <a:ext cx="200025" cy="223838"/>
          </a:xfrm>
          <a:custGeom>
            <a:avLst/>
            <a:gdLst>
              <a:gd name="T0" fmla="*/ 75 w 126"/>
              <a:gd name="T1" fmla="*/ 54 h 141"/>
              <a:gd name="T2" fmla="*/ 78 w 126"/>
              <a:gd name="T3" fmla="*/ 56 h 141"/>
              <a:gd name="T4" fmla="*/ 81 w 126"/>
              <a:gd name="T5" fmla="*/ 68 h 141"/>
              <a:gd name="T6" fmla="*/ 79 w 126"/>
              <a:gd name="T7" fmla="*/ 74 h 141"/>
              <a:gd name="T8" fmla="*/ 78 w 126"/>
              <a:gd name="T9" fmla="*/ 80 h 141"/>
              <a:gd name="T10" fmla="*/ 79 w 126"/>
              <a:gd name="T11" fmla="*/ 90 h 141"/>
              <a:gd name="T12" fmla="*/ 81 w 126"/>
              <a:gd name="T13" fmla="*/ 95 h 141"/>
              <a:gd name="T14" fmla="*/ 85 w 126"/>
              <a:gd name="T15" fmla="*/ 106 h 141"/>
              <a:gd name="T16" fmla="*/ 85 w 126"/>
              <a:gd name="T17" fmla="*/ 113 h 141"/>
              <a:gd name="T18" fmla="*/ 80 w 126"/>
              <a:gd name="T19" fmla="*/ 120 h 141"/>
              <a:gd name="T20" fmla="*/ 78 w 126"/>
              <a:gd name="T21" fmla="*/ 123 h 141"/>
              <a:gd name="T22" fmla="*/ 78 w 126"/>
              <a:gd name="T23" fmla="*/ 130 h 141"/>
              <a:gd name="T24" fmla="*/ 80 w 126"/>
              <a:gd name="T25" fmla="*/ 135 h 141"/>
              <a:gd name="T26" fmla="*/ 85 w 126"/>
              <a:gd name="T27" fmla="*/ 140 h 141"/>
              <a:gd name="T28" fmla="*/ 89 w 126"/>
              <a:gd name="T29" fmla="*/ 141 h 141"/>
              <a:gd name="T30" fmla="*/ 120 w 126"/>
              <a:gd name="T31" fmla="*/ 141 h 141"/>
              <a:gd name="T32" fmla="*/ 118 w 126"/>
              <a:gd name="T33" fmla="*/ 139 h 141"/>
              <a:gd name="T34" fmla="*/ 116 w 126"/>
              <a:gd name="T35" fmla="*/ 125 h 141"/>
              <a:gd name="T36" fmla="*/ 118 w 126"/>
              <a:gd name="T37" fmla="*/ 118 h 141"/>
              <a:gd name="T38" fmla="*/ 123 w 126"/>
              <a:gd name="T39" fmla="*/ 113 h 141"/>
              <a:gd name="T40" fmla="*/ 126 w 126"/>
              <a:gd name="T41" fmla="*/ 102 h 141"/>
              <a:gd name="T42" fmla="*/ 125 w 126"/>
              <a:gd name="T43" fmla="*/ 95 h 141"/>
              <a:gd name="T44" fmla="*/ 123 w 126"/>
              <a:gd name="T45" fmla="*/ 91 h 141"/>
              <a:gd name="T46" fmla="*/ 116 w 126"/>
              <a:gd name="T47" fmla="*/ 78 h 141"/>
              <a:gd name="T48" fmla="*/ 115 w 126"/>
              <a:gd name="T49" fmla="*/ 69 h 141"/>
              <a:gd name="T50" fmla="*/ 120 w 126"/>
              <a:gd name="T51" fmla="*/ 60 h 141"/>
              <a:gd name="T52" fmla="*/ 122 w 126"/>
              <a:gd name="T53" fmla="*/ 56 h 141"/>
              <a:gd name="T54" fmla="*/ 124 w 126"/>
              <a:gd name="T55" fmla="*/ 45 h 141"/>
              <a:gd name="T56" fmla="*/ 121 w 126"/>
              <a:gd name="T57" fmla="*/ 30 h 141"/>
              <a:gd name="T58" fmla="*/ 113 w 126"/>
              <a:gd name="T59" fmla="*/ 21 h 141"/>
              <a:gd name="T60" fmla="*/ 105 w 126"/>
              <a:gd name="T61" fmla="*/ 17 h 141"/>
              <a:gd name="T62" fmla="*/ 99 w 126"/>
              <a:gd name="T63" fmla="*/ 16 h 141"/>
              <a:gd name="T64" fmla="*/ 81 w 126"/>
              <a:gd name="T65" fmla="*/ 10 h 141"/>
              <a:gd name="T66" fmla="*/ 63 w 126"/>
              <a:gd name="T67" fmla="*/ 2 h 141"/>
              <a:gd name="T68" fmla="*/ 52 w 126"/>
              <a:gd name="T69" fmla="*/ 0 h 141"/>
              <a:gd name="T70" fmla="*/ 45 w 126"/>
              <a:gd name="T71" fmla="*/ 1 h 141"/>
              <a:gd name="T72" fmla="*/ 29 w 126"/>
              <a:gd name="T73" fmla="*/ 6 h 141"/>
              <a:gd name="T74" fmla="*/ 15 w 126"/>
              <a:gd name="T75" fmla="*/ 16 h 141"/>
              <a:gd name="T76" fmla="*/ 4 w 126"/>
              <a:gd name="T77" fmla="*/ 31 h 141"/>
              <a:gd name="T78" fmla="*/ 0 w 126"/>
              <a:gd name="T79" fmla="*/ 52 h 141"/>
              <a:gd name="T80" fmla="*/ 1 w 126"/>
              <a:gd name="T81" fmla="*/ 57 h 141"/>
              <a:gd name="T82" fmla="*/ 3 w 126"/>
              <a:gd name="T83" fmla="*/ 60 h 141"/>
              <a:gd name="T84" fmla="*/ 13 w 126"/>
              <a:gd name="T85" fmla="*/ 59 h 141"/>
              <a:gd name="T86" fmla="*/ 31 w 126"/>
              <a:gd name="T87" fmla="*/ 52 h 141"/>
              <a:gd name="T88" fmla="*/ 37 w 126"/>
              <a:gd name="T89" fmla="*/ 51 h 141"/>
              <a:gd name="T90" fmla="*/ 51 w 126"/>
              <a:gd name="T91" fmla="*/ 51 h 141"/>
              <a:gd name="T92" fmla="*/ 75 w 126"/>
              <a:gd name="T93" fmla="*/ 53 h 141"/>
              <a:gd name="T94" fmla="*/ 86 w 126"/>
              <a:gd name="T95"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41">
                <a:moveTo>
                  <a:pt x="75" y="54"/>
                </a:moveTo>
                <a:lnTo>
                  <a:pt x="75" y="54"/>
                </a:lnTo>
                <a:lnTo>
                  <a:pt x="77" y="54"/>
                </a:lnTo>
                <a:lnTo>
                  <a:pt x="78" y="56"/>
                </a:lnTo>
                <a:lnTo>
                  <a:pt x="80" y="61"/>
                </a:lnTo>
                <a:lnTo>
                  <a:pt x="81" y="68"/>
                </a:lnTo>
                <a:lnTo>
                  <a:pt x="81" y="71"/>
                </a:lnTo>
                <a:lnTo>
                  <a:pt x="79" y="74"/>
                </a:lnTo>
                <a:lnTo>
                  <a:pt x="79" y="74"/>
                </a:lnTo>
                <a:lnTo>
                  <a:pt x="78" y="80"/>
                </a:lnTo>
                <a:lnTo>
                  <a:pt x="78" y="86"/>
                </a:lnTo>
                <a:lnTo>
                  <a:pt x="79" y="90"/>
                </a:lnTo>
                <a:lnTo>
                  <a:pt x="81" y="95"/>
                </a:lnTo>
                <a:lnTo>
                  <a:pt x="81" y="95"/>
                </a:lnTo>
                <a:lnTo>
                  <a:pt x="83" y="99"/>
                </a:lnTo>
                <a:lnTo>
                  <a:pt x="85" y="106"/>
                </a:lnTo>
                <a:lnTo>
                  <a:pt x="85" y="109"/>
                </a:lnTo>
                <a:lnTo>
                  <a:pt x="85" y="113"/>
                </a:lnTo>
                <a:lnTo>
                  <a:pt x="82" y="116"/>
                </a:lnTo>
                <a:lnTo>
                  <a:pt x="80" y="120"/>
                </a:lnTo>
                <a:lnTo>
                  <a:pt x="80" y="120"/>
                </a:lnTo>
                <a:lnTo>
                  <a:pt x="78" y="123"/>
                </a:lnTo>
                <a:lnTo>
                  <a:pt x="78" y="126"/>
                </a:lnTo>
                <a:lnTo>
                  <a:pt x="78" y="130"/>
                </a:lnTo>
                <a:lnTo>
                  <a:pt x="78" y="133"/>
                </a:lnTo>
                <a:lnTo>
                  <a:pt x="80" y="135"/>
                </a:lnTo>
                <a:lnTo>
                  <a:pt x="82" y="139"/>
                </a:lnTo>
                <a:lnTo>
                  <a:pt x="85" y="140"/>
                </a:lnTo>
                <a:lnTo>
                  <a:pt x="89" y="141"/>
                </a:lnTo>
                <a:lnTo>
                  <a:pt x="89" y="141"/>
                </a:lnTo>
                <a:lnTo>
                  <a:pt x="108" y="141"/>
                </a:lnTo>
                <a:lnTo>
                  <a:pt x="120" y="141"/>
                </a:lnTo>
                <a:lnTo>
                  <a:pt x="120" y="141"/>
                </a:lnTo>
                <a:lnTo>
                  <a:pt x="118" y="139"/>
                </a:lnTo>
                <a:lnTo>
                  <a:pt x="116" y="133"/>
                </a:lnTo>
                <a:lnTo>
                  <a:pt x="116" y="125"/>
                </a:lnTo>
                <a:lnTo>
                  <a:pt x="117" y="122"/>
                </a:lnTo>
                <a:lnTo>
                  <a:pt x="118" y="118"/>
                </a:lnTo>
                <a:lnTo>
                  <a:pt x="118" y="118"/>
                </a:lnTo>
                <a:lnTo>
                  <a:pt x="123" y="113"/>
                </a:lnTo>
                <a:lnTo>
                  <a:pt x="126" y="106"/>
                </a:lnTo>
                <a:lnTo>
                  <a:pt x="126" y="102"/>
                </a:lnTo>
                <a:lnTo>
                  <a:pt x="126" y="98"/>
                </a:lnTo>
                <a:lnTo>
                  <a:pt x="125" y="95"/>
                </a:lnTo>
                <a:lnTo>
                  <a:pt x="123" y="91"/>
                </a:lnTo>
                <a:lnTo>
                  <a:pt x="123" y="91"/>
                </a:lnTo>
                <a:lnTo>
                  <a:pt x="118" y="86"/>
                </a:lnTo>
                <a:lnTo>
                  <a:pt x="116" y="78"/>
                </a:lnTo>
                <a:lnTo>
                  <a:pt x="115" y="73"/>
                </a:lnTo>
                <a:lnTo>
                  <a:pt x="115" y="69"/>
                </a:lnTo>
                <a:lnTo>
                  <a:pt x="117" y="64"/>
                </a:lnTo>
                <a:lnTo>
                  <a:pt x="120" y="60"/>
                </a:lnTo>
                <a:lnTo>
                  <a:pt x="120" y="60"/>
                </a:lnTo>
                <a:lnTo>
                  <a:pt x="122" y="56"/>
                </a:lnTo>
                <a:lnTo>
                  <a:pt x="123" y="51"/>
                </a:lnTo>
                <a:lnTo>
                  <a:pt x="124" y="45"/>
                </a:lnTo>
                <a:lnTo>
                  <a:pt x="123" y="37"/>
                </a:lnTo>
                <a:lnTo>
                  <a:pt x="121" y="30"/>
                </a:lnTo>
                <a:lnTo>
                  <a:pt x="116" y="24"/>
                </a:lnTo>
                <a:lnTo>
                  <a:pt x="113" y="21"/>
                </a:lnTo>
                <a:lnTo>
                  <a:pt x="109" y="19"/>
                </a:lnTo>
                <a:lnTo>
                  <a:pt x="105" y="17"/>
                </a:lnTo>
                <a:lnTo>
                  <a:pt x="99" y="16"/>
                </a:lnTo>
                <a:lnTo>
                  <a:pt x="99" y="16"/>
                </a:lnTo>
                <a:lnTo>
                  <a:pt x="89" y="12"/>
                </a:lnTo>
                <a:lnTo>
                  <a:pt x="81" y="10"/>
                </a:lnTo>
                <a:lnTo>
                  <a:pt x="69" y="4"/>
                </a:lnTo>
                <a:lnTo>
                  <a:pt x="63" y="2"/>
                </a:lnTo>
                <a:lnTo>
                  <a:pt x="59" y="1"/>
                </a:lnTo>
                <a:lnTo>
                  <a:pt x="52" y="0"/>
                </a:lnTo>
                <a:lnTo>
                  <a:pt x="45" y="1"/>
                </a:lnTo>
                <a:lnTo>
                  <a:pt x="45" y="1"/>
                </a:lnTo>
                <a:lnTo>
                  <a:pt x="37" y="2"/>
                </a:lnTo>
                <a:lnTo>
                  <a:pt x="29" y="6"/>
                </a:lnTo>
                <a:lnTo>
                  <a:pt x="22" y="10"/>
                </a:lnTo>
                <a:lnTo>
                  <a:pt x="15" y="16"/>
                </a:lnTo>
                <a:lnTo>
                  <a:pt x="9" y="22"/>
                </a:lnTo>
                <a:lnTo>
                  <a:pt x="4" y="31"/>
                </a:lnTo>
                <a:lnTo>
                  <a:pt x="1" y="41"/>
                </a:lnTo>
                <a:lnTo>
                  <a:pt x="0" y="52"/>
                </a:lnTo>
                <a:lnTo>
                  <a:pt x="0" y="52"/>
                </a:lnTo>
                <a:lnTo>
                  <a:pt x="1" y="57"/>
                </a:lnTo>
                <a:lnTo>
                  <a:pt x="2" y="59"/>
                </a:lnTo>
                <a:lnTo>
                  <a:pt x="3" y="60"/>
                </a:lnTo>
                <a:lnTo>
                  <a:pt x="8" y="60"/>
                </a:lnTo>
                <a:lnTo>
                  <a:pt x="13" y="59"/>
                </a:lnTo>
                <a:lnTo>
                  <a:pt x="26" y="54"/>
                </a:lnTo>
                <a:lnTo>
                  <a:pt x="31" y="52"/>
                </a:lnTo>
                <a:lnTo>
                  <a:pt x="37" y="51"/>
                </a:lnTo>
                <a:lnTo>
                  <a:pt x="37" y="51"/>
                </a:lnTo>
                <a:lnTo>
                  <a:pt x="44" y="51"/>
                </a:lnTo>
                <a:lnTo>
                  <a:pt x="51" y="51"/>
                </a:lnTo>
                <a:lnTo>
                  <a:pt x="64" y="52"/>
                </a:lnTo>
                <a:lnTo>
                  <a:pt x="75" y="53"/>
                </a:lnTo>
                <a:lnTo>
                  <a:pt x="81" y="53"/>
                </a:lnTo>
                <a:lnTo>
                  <a:pt x="86" y="5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3" name="Freeform 174">
            <a:extLst>
              <a:ext uri="{FF2B5EF4-FFF2-40B4-BE49-F238E27FC236}">
                <a16:creationId xmlns:a16="http://schemas.microsoft.com/office/drawing/2014/main" id="{F60CE97D-1584-4A86-953C-B03F44C5A9F0}"/>
              </a:ext>
            </a:extLst>
          </p:cNvPr>
          <p:cNvSpPr>
            <a:spLocks/>
          </p:cNvSpPr>
          <p:nvPr userDrawn="1"/>
        </p:nvSpPr>
        <p:spPr bwMode="auto">
          <a:xfrm>
            <a:off x="7143947" y="2459038"/>
            <a:ext cx="19050" cy="22225"/>
          </a:xfrm>
          <a:custGeom>
            <a:avLst/>
            <a:gdLst>
              <a:gd name="T0" fmla="*/ 12 w 12"/>
              <a:gd name="T1" fmla="*/ 7 h 14"/>
              <a:gd name="T2" fmla="*/ 12 w 12"/>
              <a:gd name="T3" fmla="*/ 7 h 14"/>
              <a:gd name="T4" fmla="*/ 12 w 12"/>
              <a:gd name="T5" fmla="*/ 5 h 14"/>
              <a:gd name="T6" fmla="*/ 11 w 12"/>
              <a:gd name="T7" fmla="*/ 3 h 14"/>
              <a:gd name="T8" fmla="*/ 9 w 12"/>
              <a:gd name="T9" fmla="*/ 2 h 14"/>
              <a:gd name="T10" fmla="*/ 6 w 12"/>
              <a:gd name="T11" fmla="*/ 0 h 14"/>
              <a:gd name="T12" fmla="*/ 6 w 12"/>
              <a:gd name="T13" fmla="*/ 0 h 14"/>
              <a:gd name="T14" fmla="*/ 3 w 12"/>
              <a:gd name="T15" fmla="*/ 2 h 14"/>
              <a:gd name="T16" fmla="*/ 1 w 12"/>
              <a:gd name="T17" fmla="*/ 3 h 14"/>
              <a:gd name="T18" fmla="*/ 0 w 12"/>
              <a:gd name="T19" fmla="*/ 5 h 14"/>
              <a:gd name="T20" fmla="*/ 0 w 12"/>
              <a:gd name="T21" fmla="*/ 7 h 14"/>
              <a:gd name="T22" fmla="*/ 0 w 12"/>
              <a:gd name="T23" fmla="*/ 7 h 14"/>
              <a:gd name="T24" fmla="*/ 0 w 12"/>
              <a:gd name="T25" fmla="*/ 9 h 14"/>
              <a:gd name="T26" fmla="*/ 1 w 12"/>
              <a:gd name="T27" fmla="*/ 12 h 14"/>
              <a:gd name="T28" fmla="*/ 3 w 12"/>
              <a:gd name="T29" fmla="*/ 13 h 14"/>
              <a:gd name="T30" fmla="*/ 6 w 12"/>
              <a:gd name="T31" fmla="*/ 14 h 14"/>
              <a:gd name="T32" fmla="*/ 6 w 12"/>
              <a:gd name="T33" fmla="*/ 14 h 14"/>
              <a:gd name="T34" fmla="*/ 9 w 12"/>
              <a:gd name="T35" fmla="*/ 13 h 14"/>
              <a:gd name="T36" fmla="*/ 11 w 12"/>
              <a:gd name="T37" fmla="*/ 12 h 14"/>
              <a:gd name="T38" fmla="*/ 12 w 12"/>
              <a:gd name="T39" fmla="*/ 9 h 14"/>
              <a:gd name="T40" fmla="*/ 12 w 12"/>
              <a:gd name="T41" fmla="*/ 7 h 14"/>
              <a:gd name="T42" fmla="*/ 12 w 12"/>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4">
                <a:moveTo>
                  <a:pt x="12" y="7"/>
                </a:moveTo>
                <a:lnTo>
                  <a:pt x="12" y="7"/>
                </a:lnTo>
                <a:lnTo>
                  <a:pt x="12" y="5"/>
                </a:lnTo>
                <a:lnTo>
                  <a:pt x="11" y="3"/>
                </a:lnTo>
                <a:lnTo>
                  <a:pt x="9" y="2"/>
                </a:lnTo>
                <a:lnTo>
                  <a:pt x="6" y="0"/>
                </a:lnTo>
                <a:lnTo>
                  <a:pt x="6" y="0"/>
                </a:lnTo>
                <a:lnTo>
                  <a:pt x="3" y="2"/>
                </a:lnTo>
                <a:lnTo>
                  <a:pt x="1" y="3"/>
                </a:lnTo>
                <a:lnTo>
                  <a:pt x="0" y="5"/>
                </a:lnTo>
                <a:lnTo>
                  <a:pt x="0" y="7"/>
                </a:lnTo>
                <a:lnTo>
                  <a:pt x="0" y="7"/>
                </a:lnTo>
                <a:lnTo>
                  <a:pt x="0" y="9"/>
                </a:lnTo>
                <a:lnTo>
                  <a:pt x="1" y="12"/>
                </a:lnTo>
                <a:lnTo>
                  <a:pt x="3" y="13"/>
                </a:lnTo>
                <a:lnTo>
                  <a:pt x="6" y="14"/>
                </a:lnTo>
                <a:lnTo>
                  <a:pt x="6" y="14"/>
                </a:lnTo>
                <a:lnTo>
                  <a:pt x="9" y="13"/>
                </a:lnTo>
                <a:lnTo>
                  <a:pt x="11" y="12"/>
                </a:lnTo>
                <a:lnTo>
                  <a:pt x="12" y="9"/>
                </a:lnTo>
                <a:lnTo>
                  <a:pt x="12" y="7"/>
                </a:lnTo>
                <a:lnTo>
                  <a:pt x="12"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4" name="Freeform 175">
            <a:extLst>
              <a:ext uri="{FF2B5EF4-FFF2-40B4-BE49-F238E27FC236}">
                <a16:creationId xmlns:a16="http://schemas.microsoft.com/office/drawing/2014/main" id="{599E1F57-248A-40C7-9342-895FAE69FD15}"/>
              </a:ext>
            </a:extLst>
          </p:cNvPr>
          <p:cNvSpPr>
            <a:spLocks/>
          </p:cNvSpPr>
          <p:nvPr userDrawn="1"/>
        </p:nvSpPr>
        <p:spPr bwMode="auto">
          <a:xfrm>
            <a:off x="7085209" y="2459038"/>
            <a:ext cx="20637" cy="22225"/>
          </a:xfrm>
          <a:custGeom>
            <a:avLst/>
            <a:gdLst>
              <a:gd name="T0" fmla="*/ 13 w 13"/>
              <a:gd name="T1" fmla="*/ 7 h 14"/>
              <a:gd name="T2" fmla="*/ 13 w 13"/>
              <a:gd name="T3" fmla="*/ 7 h 14"/>
              <a:gd name="T4" fmla="*/ 13 w 13"/>
              <a:gd name="T5" fmla="*/ 5 h 14"/>
              <a:gd name="T6" fmla="*/ 11 w 13"/>
              <a:gd name="T7" fmla="*/ 3 h 14"/>
              <a:gd name="T8" fmla="*/ 9 w 13"/>
              <a:gd name="T9" fmla="*/ 2 h 14"/>
              <a:gd name="T10" fmla="*/ 6 w 13"/>
              <a:gd name="T11" fmla="*/ 0 h 14"/>
              <a:gd name="T12" fmla="*/ 6 w 13"/>
              <a:gd name="T13" fmla="*/ 0 h 14"/>
              <a:gd name="T14" fmla="*/ 4 w 13"/>
              <a:gd name="T15" fmla="*/ 2 h 14"/>
              <a:gd name="T16" fmla="*/ 2 w 13"/>
              <a:gd name="T17" fmla="*/ 3 h 14"/>
              <a:gd name="T18" fmla="*/ 1 w 13"/>
              <a:gd name="T19" fmla="*/ 5 h 14"/>
              <a:gd name="T20" fmla="*/ 0 w 13"/>
              <a:gd name="T21" fmla="*/ 7 h 14"/>
              <a:gd name="T22" fmla="*/ 0 w 13"/>
              <a:gd name="T23" fmla="*/ 7 h 14"/>
              <a:gd name="T24" fmla="*/ 1 w 13"/>
              <a:gd name="T25" fmla="*/ 9 h 14"/>
              <a:gd name="T26" fmla="*/ 2 w 13"/>
              <a:gd name="T27" fmla="*/ 12 h 14"/>
              <a:gd name="T28" fmla="*/ 4 w 13"/>
              <a:gd name="T29" fmla="*/ 13 h 14"/>
              <a:gd name="T30" fmla="*/ 6 w 13"/>
              <a:gd name="T31" fmla="*/ 14 h 14"/>
              <a:gd name="T32" fmla="*/ 6 w 13"/>
              <a:gd name="T33" fmla="*/ 14 h 14"/>
              <a:gd name="T34" fmla="*/ 9 w 13"/>
              <a:gd name="T35" fmla="*/ 13 h 14"/>
              <a:gd name="T36" fmla="*/ 11 w 13"/>
              <a:gd name="T37" fmla="*/ 12 h 14"/>
              <a:gd name="T38" fmla="*/ 13 w 13"/>
              <a:gd name="T39" fmla="*/ 9 h 14"/>
              <a:gd name="T40" fmla="*/ 13 w 13"/>
              <a:gd name="T41" fmla="*/ 7 h 14"/>
              <a:gd name="T42" fmla="*/ 13 w 13"/>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13" y="7"/>
                </a:moveTo>
                <a:lnTo>
                  <a:pt x="13" y="7"/>
                </a:lnTo>
                <a:lnTo>
                  <a:pt x="13" y="5"/>
                </a:lnTo>
                <a:lnTo>
                  <a:pt x="11" y="3"/>
                </a:lnTo>
                <a:lnTo>
                  <a:pt x="9" y="2"/>
                </a:lnTo>
                <a:lnTo>
                  <a:pt x="6" y="0"/>
                </a:lnTo>
                <a:lnTo>
                  <a:pt x="6" y="0"/>
                </a:lnTo>
                <a:lnTo>
                  <a:pt x="4" y="2"/>
                </a:lnTo>
                <a:lnTo>
                  <a:pt x="2" y="3"/>
                </a:lnTo>
                <a:lnTo>
                  <a:pt x="1" y="5"/>
                </a:lnTo>
                <a:lnTo>
                  <a:pt x="0" y="7"/>
                </a:lnTo>
                <a:lnTo>
                  <a:pt x="0" y="7"/>
                </a:lnTo>
                <a:lnTo>
                  <a:pt x="1" y="9"/>
                </a:lnTo>
                <a:lnTo>
                  <a:pt x="2" y="12"/>
                </a:lnTo>
                <a:lnTo>
                  <a:pt x="4" y="13"/>
                </a:lnTo>
                <a:lnTo>
                  <a:pt x="6" y="14"/>
                </a:lnTo>
                <a:lnTo>
                  <a:pt x="6" y="14"/>
                </a:lnTo>
                <a:lnTo>
                  <a:pt x="9" y="13"/>
                </a:lnTo>
                <a:lnTo>
                  <a:pt x="11" y="12"/>
                </a:lnTo>
                <a:lnTo>
                  <a:pt x="13" y="9"/>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5" name="Freeform 176">
            <a:extLst>
              <a:ext uri="{FF2B5EF4-FFF2-40B4-BE49-F238E27FC236}">
                <a16:creationId xmlns:a16="http://schemas.microsoft.com/office/drawing/2014/main" id="{3F6AAE71-CDB2-4B1E-B8B1-B359EDC8C2BF}"/>
              </a:ext>
            </a:extLst>
          </p:cNvPr>
          <p:cNvSpPr>
            <a:spLocks/>
          </p:cNvSpPr>
          <p:nvPr userDrawn="1"/>
        </p:nvSpPr>
        <p:spPr bwMode="auto">
          <a:xfrm>
            <a:off x="7118547" y="2447926"/>
            <a:ext cx="23812" cy="57150"/>
          </a:xfrm>
          <a:custGeom>
            <a:avLst/>
            <a:gdLst>
              <a:gd name="T0" fmla="*/ 2 w 15"/>
              <a:gd name="T1" fmla="*/ 0 h 36"/>
              <a:gd name="T2" fmla="*/ 0 w 15"/>
              <a:gd name="T3" fmla="*/ 36 h 36"/>
              <a:gd name="T4" fmla="*/ 15 w 15"/>
              <a:gd name="T5" fmla="*/ 36 h 36"/>
            </a:gdLst>
            <a:ahLst/>
            <a:cxnLst>
              <a:cxn ang="0">
                <a:pos x="T0" y="T1"/>
              </a:cxn>
              <a:cxn ang="0">
                <a:pos x="T2" y="T3"/>
              </a:cxn>
              <a:cxn ang="0">
                <a:pos x="T4" y="T5"/>
              </a:cxn>
            </a:cxnLst>
            <a:rect l="0" t="0" r="r" b="b"/>
            <a:pathLst>
              <a:path w="15" h="36">
                <a:moveTo>
                  <a:pt x="2" y="0"/>
                </a:moveTo>
                <a:lnTo>
                  <a:pt x="0" y="36"/>
                </a:lnTo>
                <a:lnTo>
                  <a:pt x="15" y="3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6" name="Freeform 177">
            <a:extLst>
              <a:ext uri="{FF2B5EF4-FFF2-40B4-BE49-F238E27FC236}">
                <a16:creationId xmlns:a16="http://schemas.microsoft.com/office/drawing/2014/main" id="{D0D921D4-E9BE-45FD-BB9D-FEC0D4CA5D12}"/>
              </a:ext>
            </a:extLst>
          </p:cNvPr>
          <p:cNvSpPr>
            <a:spLocks/>
          </p:cNvSpPr>
          <p:nvPr userDrawn="1"/>
        </p:nvSpPr>
        <p:spPr bwMode="auto">
          <a:xfrm>
            <a:off x="7075684" y="2422526"/>
            <a:ext cx="166687" cy="152400"/>
          </a:xfrm>
          <a:custGeom>
            <a:avLst/>
            <a:gdLst>
              <a:gd name="T0" fmla="*/ 90 w 105"/>
              <a:gd name="T1" fmla="*/ 0 h 96"/>
              <a:gd name="T2" fmla="*/ 90 w 105"/>
              <a:gd name="T3" fmla="*/ 0 h 96"/>
              <a:gd name="T4" fmla="*/ 90 w 105"/>
              <a:gd name="T5" fmla="*/ 9 h 96"/>
              <a:gd name="T6" fmla="*/ 90 w 105"/>
              <a:gd name="T7" fmla="*/ 17 h 96"/>
              <a:gd name="T8" fmla="*/ 90 w 105"/>
              <a:gd name="T9" fmla="*/ 17 h 96"/>
              <a:gd name="T10" fmla="*/ 93 w 105"/>
              <a:gd name="T11" fmla="*/ 17 h 96"/>
              <a:gd name="T12" fmla="*/ 93 w 105"/>
              <a:gd name="T13" fmla="*/ 17 h 96"/>
              <a:gd name="T14" fmla="*/ 97 w 105"/>
              <a:gd name="T15" fmla="*/ 18 h 96"/>
              <a:gd name="T16" fmla="*/ 102 w 105"/>
              <a:gd name="T17" fmla="*/ 20 h 96"/>
              <a:gd name="T18" fmla="*/ 104 w 105"/>
              <a:gd name="T19" fmla="*/ 25 h 96"/>
              <a:gd name="T20" fmla="*/ 105 w 105"/>
              <a:gd name="T21" fmla="*/ 30 h 96"/>
              <a:gd name="T22" fmla="*/ 105 w 105"/>
              <a:gd name="T23" fmla="*/ 30 h 96"/>
              <a:gd name="T24" fmla="*/ 104 w 105"/>
              <a:gd name="T25" fmla="*/ 36 h 96"/>
              <a:gd name="T26" fmla="*/ 102 w 105"/>
              <a:gd name="T27" fmla="*/ 42 h 96"/>
              <a:gd name="T28" fmla="*/ 97 w 105"/>
              <a:gd name="T29" fmla="*/ 44 h 96"/>
              <a:gd name="T30" fmla="*/ 93 w 105"/>
              <a:gd name="T31" fmla="*/ 45 h 96"/>
              <a:gd name="T32" fmla="*/ 93 w 105"/>
              <a:gd name="T33" fmla="*/ 45 h 96"/>
              <a:gd name="T34" fmla="*/ 90 w 105"/>
              <a:gd name="T35" fmla="*/ 45 h 96"/>
              <a:gd name="T36" fmla="*/ 90 w 105"/>
              <a:gd name="T37" fmla="*/ 51 h 96"/>
              <a:gd name="T38" fmla="*/ 90 w 105"/>
              <a:gd name="T39" fmla="*/ 51 h 96"/>
              <a:gd name="T40" fmla="*/ 90 w 105"/>
              <a:gd name="T41" fmla="*/ 60 h 96"/>
              <a:gd name="T42" fmla="*/ 87 w 105"/>
              <a:gd name="T43" fmla="*/ 69 h 96"/>
              <a:gd name="T44" fmla="*/ 84 w 105"/>
              <a:gd name="T45" fmla="*/ 77 h 96"/>
              <a:gd name="T46" fmla="*/ 78 w 105"/>
              <a:gd name="T47" fmla="*/ 83 h 96"/>
              <a:gd name="T48" fmla="*/ 71 w 105"/>
              <a:gd name="T49" fmla="*/ 88 h 96"/>
              <a:gd name="T50" fmla="*/ 63 w 105"/>
              <a:gd name="T51" fmla="*/ 92 h 96"/>
              <a:gd name="T52" fmla="*/ 54 w 105"/>
              <a:gd name="T53" fmla="*/ 96 h 96"/>
              <a:gd name="T54" fmla="*/ 45 w 105"/>
              <a:gd name="T55" fmla="*/ 96 h 96"/>
              <a:gd name="T56" fmla="*/ 45 w 105"/>
              <a:gd name="T57" fmla="*/ 96 h 96"/>
              <a:gd name="T58" fmla="*/ 36 w 105"/>
              <a:gd name="T59" fmla="*/ 96 h 96"/>
              <a:gd name="T60" fmla="*/ 28 w 105"/>
              <a:gd name="T61" fmla="*/ 92 h 96"/>
              <a:gd name="T62" fmla="*/ 20 w 105"/>
              <a:gd name="T63" fmla="*/ 88 h 96"/>
              <a:gd name="T64" fmla="*/ 14 w 105"/>
              <a:gd name="T65" fmla="*/ 83 h 96"/>
              <a:gd name="T66" fmla="*/ 8 w 105"/>
              <a:gd name="T67" fmla="*/ 77 h 96"/>
              <a:gd name="T68" fmla="*/ 3 w 105"/>
              <a:gd name="T69" fmla="*/ 69 h 96"/>
              <a:gd name="T70" fmla="*/ 1 w 105"/>
              <a:gd name="T71" fmla="*/ 60 h 96"/>
              <a:gd name="T72" fmla="*/ 0 w 105"/>
              <a:gd name="T73" fmla="*/ 51 h 96"/>
              <a:gd name="T74" fmla="*/ 0 w 105"/>
              <a:gd name="T75" fmla="*/ 9 h 96"/>
              <a:gd name="T76" fmla="*/ 0 w 105"/>
              <a:gd name="T77" fmla="*/ 9 h 96"/>
              <a:gd name="T78" fmla="*/ 1 w 105"/>
              <a:gd name="T7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96">
                <a:moveTo>
                  <a:pt x="90" y="0"/>
                </a:moveTo>
                <a:lnTo>
                  <a:pt x="90" y="0"/>
                </a:lnTo>
                <a:lnTo>
                  <a:pt x="90" y="9"/>
                </a:lnTo>
                <a:lnTo>
                  <a:pt x="90" y="17"/>
                </a:lnTo>
                <a:lnTo>
                  <a:pt x="90" y="17"/>
                </a:lnTo>
                <a:lnTo>
                  <a:pt x="93" y="17"/>
                </a:lnTo>
                <a:lnTo>
                  <a:pt x="93" y="17"/>
                </a:lnTo>
                <a:lnTo>
                  <a:pt x="97" y="18"/>
                </a:lnTo>
                <a:lnTo>
                  <a:pt x="102" y="20"/>
                </a:lnTo>
                <a:lnTo>
                  <a:pt x="104" y="25"/>
                </a:lnTo>
                <a:lnTo>
                  <a:pt x="105" y="30"/>
                </a:lnTo>
                <a:lnTo>
                  <a:pt x="105" y="30"/>
                </a:lnTo>
                <a:lnTo>
                  <a:pt x="104" y="36"/>
                </a:lnTo>
                <a:lnTo>
                  <a:pt x="102" y="42"/>
                </a:lnTo>
                <a:lnTo>
                  <a:pt x="97" y="44"/>
                </a:lnTo>
                <a:lnTo>
                  <a:pt x="93" y="45"/>
                </a:lnTo>
                <a:lnTo>
                  <a:pt x="93" y="45"/>
                </a:lnTo>
                <a:lnTo>
                  <a:pt x="90" y="45"/>
                </a:lnTo>
                <a:lnTo>
                  <a:pt x="90" y="51"/>
                </a:lnTo>
                <a:lnTo>
                  <a:pt x="90" y="51"/>
                </a:lnTo>
                <a:lnTo>
                  <a:pt x="90" y="60"/>
                </a:lnTo>
                <a:lnTo>
                  <a:pt x="87" y="69"/>
                </a:lnTo>
                <a:lnTo>
                  <a:pt x="84" y="77"/>
                </a:lnTo>
                <a:lnTo>
                  <a:pt x="78" y="83"/>
                </a:lnTo>
                <a:lnTo>
                  <a:pt x="71" y="88"/>
                </a:lnTo>
                <a:lnTo>
                  <a:pt x="63" y="92"/>
                </a:lnTo>
                <a:lnTo>
                  <a:pt x="54" y="96"/>
                </a:lnTo>
                <a:lnTo>
                  <a:pt x="45" y="96"/>
                </a:lnTo>
                <a:lnTo>
                  <a:pt x="45" y="96"/>
                </a:lnTo>
                <a:lnTo>
                  <a:pt x="36" y="96"/>
                </a:lnTo>
                <a:lnTo>
                  <a:pt x="28" y="92"/>
                </a:lnTo>
                <a:lnTo>
                  <a:pt x="20" y="88"/>
                </a:lnTo>
                <a:lnTo>
                  <a:pt x="14" y="83"/>
                </a:lnTo>
                <a:lnTo>
                  <a:pt x="8" y="77"/>
                </a:lnTo>
                <a:lnTo>
                  <a:pt x="3" y="69"/>
                </a:lnTo>
                <a:lnTo>
                  <a:pt x="1" y="60"/>
                </a:lnTo>
                <a:lnTo>
                  <a:pt x="0" y="51"/>
                </a:lnTo>
                <a:lnTo>
                  <a:pt x="0" y="9"/>
                </a:lnTo>
                <a:lnTo>
                  <a:pt x="0" y="9"/>
                </a:lnTo>
                <a:lnTo>
                  <a:pt x="1"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7" name="Freeform 178">
            <a:extLst>
              <a:ext uri="{FF2B5EF4-FFF2-40B4-BE49-F238E27FC236}">
                <a16:creationId xmlns:a16="http://schemas.microsoft.com/office/drawing/2014/main" id="{89D98534-D863-4359-9ABC-A85229F4B51D}"/>
              </a:ext>
            </a:extLst>
          </p:cNvPr>
          <p:cNvSpPr>
            <a:spLocks/>
          </p:cNvSpPr>
          <p:nvPr userDrawn="1"/>
        </p:nvSpPr>
        <p:spPr bwMode="auto">
          <a:xfrm>
            <a:off x="7043934" y="2347913"/>
            <a:ext cx="177800" cy="74613"/>
          </a:xfrm>
          <a:custGeom>
            <a:avLst/>
            <a:gdLst>
              <a:gd name="T0" fmla="*/ 19 w 112"/>
              <a:gd name="T1" fmla="*/ 32 h 47"/>
              <a:gd name="T2" fmla="*/ 19 w 112"/>
              <a:gd name="T3" fmla="*/ 32 h 47"/>
              <a:gd name="T4" fmla="*/ 22 w 112"/>
              <a:gd name="T5" fmla="*/ 25 h 47"/>
              <a:gd name="T6" fmla="*/ 26 w 112"/>
              <a:gd name="T7" fmla="*/ 20 h 47"/>
              <a:gd name="T8" fmla="*/ 30 w 112"/>
              <a:gd name="T9" fmla="*/ 14 h 47"/>
              <a:gd name="T10" fmla="*/ 36 w 112"/>
              <a:gd name="T11" fmla="*/ 9 h 47"/>
              <a:gd name="T12" fmla="*/ 43 w 112"/>
              <a:gd name="T13" fmla="*/ 5 h 47"/>
              <a:gd name="T14" fmla="*/ 49 w 112"/>
              <a:gd name="T15" fmla="*/ 3 h 47"/>
              <a:gd name="T16" fmla="*/ 56 w 112"/>
              <a:gd name="T17" fmla="*/ 0 h 47"/>
              <a:gd name="T18" fmla="*/ 64 w 112"/>
              <a:gd name="T19" fmla="*/ 0 h 47"/>
              <a:gd name="T20" fmla="*/ 64 w 112"/>
              <a:gd name="T21" fmla="*/ 0 h 47"/>
              <a:gd name="T22" fmla="*/ 73 w 112"/>
              <a:gd name="T23" fmla="*/ 0 h 47"/>
              <a:gd name="T24" fmla="*/ 82 w 112"/>
              <a:gd name="T25" fmla="*/ 4 h 47"/>
              <a:gd name="T26" fmla="*/ 90 w 112"/>
              <a:gd name="T27" fmla="*/ 8 h 47"/>
              <a:gd name="T28" fmla="*/ 97 w 112"/>
              <a:gd name="T29" fmla="*/ 14 h 47"/>
              <a:gd name="T30" fmla="*/ 104 w 112"/>
              <a:gd name="T31" fmla="*/ 21 h 47"/>
              <a:gd name="T32" fmla="*/ 107 w 112"/>
              <a:gd name="T33" fmla="*/ 29 h 47"/>
              <a:gd name="T34" fmla="*/ 110 w 112"/>
              <a:gd name="T35" fmla="*/ 38 h 47"/>
              <a:gd name="T36" fmla="*/ 112 w 112"/>
              <a:gd name="T37" fmla="*/ 47 h 47"/>
              <a:gd name="T38" fmla="*/ 0 w 112"/>
              <a:gd name="T39" fmla="*/ 47 h 47"/>
              <a:gd name="T40" fmla="*/ 19 w 112"/>
              <a:gd name="T41"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47">
                <a:moveTo>
                  <a:pt x="19" y="32"/>
                </a:moveTo>
                <a:lnTo>
                  <a:pt x="19" y="32"/>
                </a:lnTo>
                <a:lnTo>
                  <a:pt x="22" y="25"/>
                </a:lnTo>
                <a:lnTo>
                  <a:pt x="26" y="20"/>
                </a:lnTo>
                <a:lnTo>
                  <a:pt x="30" y="14"/>
                </a:lnTo>
                <a:lnTo>
                  <a:pt x="36" y="9"/>
                </a:lnTo>
                <a:lnTo>
                  <a:pt x="43" y="5"/>
                </a:lnTo>
                <a:lnTo>
                  <a:pt x="49" y="3"/>
                </a:lnTo>
                <a:lnTo>
                  <a:pt x="56" y="0"/>
                </a:lnTo>
                <a:lnTo>
                  <a:pt x="64" y="0"/>
                </a:lnTo>
                <a:lnTo>
                  <a:pt x="64" y="0"/>
                </a:lnTo>
                <a:lnTo>
                  <a:pt x="73" y="0"/>
                </a:lnTo>
                <a:lnTo>
                  <a:pt x="82" y="4"/>
                </a:lnTo>
                <a:lnTo>
                  <a:pt x="90" y="8"/>
                </a:lnTo>
                <a:lnTo>
                  <a:pt x="97" y="14"/>
                </a:lnTo>
                <a:lnTo>
                  <a:pt x="104" y="21"/>
                </a:lnTo>
                <a:lnTo>
                  <a:pt x="107" y="29"/>
                </a:lnTo>
                <a:lnTo>
                  <a:pt x="110" y="38"/>
                </a:lnTo>
                <a:lnTo>
                  <a:pt x="112" y="47"/>
                </a:lnTo>
                <a:lnTo>
                  <a:pt x="0" y="47"/>
                </a:lnTo>
                <a:lnTo>
                  <a:pt x="19" y="3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8" name="Freeform 179">
            <a:extLst>
              <a:ext uri="{FF2B5EF4-FFF2-40B4-BE49-F238E27FC236}">
                <a16:creationId xmlns:a16="http://schemas.microsoft.com/office/drawing/2014/main" id="{69AE012B-60A0-4EF5-BEF2-5A54C6B03DF9}"/>
              </a:ext>
            </a:extLst>
          </p:cNvPr>
          <p:cNvSpPr>
            <a:spLocks/>
          </p:cNvSpPr>
          <p:nvPr userDrawn="1"/>
        </p:nvSpPr>
        <p:spPr bwMode="auto">
          <a:xfrm>
            <a:off x="7113784" y="2362201"/>
            <a:ext cx="66675" cy="12700"/>
          </a:xfrm>
          <a:custGeom>
            <a:avLst/>
            <a:gdLst>
              <a:gd name="T0" fmla="*/ 0 w 42"/>
              <a:gd name="T1" fmla="*/ 8 h 8"/>
              <a:gd name="T2" fmla="*/ 0 w 42"/>
              <a:gd name="T3" fmla="*/ 8 h 8"/>
              <a:gd name="T4" fmla="*/ 4 w 42"/>
              <a:gd name="T5" fmla="*/ 5 h 8"/>
              <a:gd name="T6" fmla="*/ 9 w 42"/>
              <a:gd name="T7" fmla="*/ 3 h 8"/>
              <a:gd name="T8" fmla="*/ 14 w 42"/>
              <a:gd name="T9" fmla="*/ 2 h 8"/>
              <a:gd name="T10" fmla="*/ 20 w 42"/>
              <a:gd name="T11" fmla="*/ 0 h 8"/>
              <a:gd name="T12" fmla="*/ 20 w 42"/>
              <a:gd name="T13" fmla="*/ 0 h 8"/>
              <a:gd name="T14" fmla="*/ 26 w 42"/>
              <a:gd name="T15" fmla="*/ 2 h 8"/>
              <a:gd name="T16" fmla="*/ 31 w 42"/>
              <a:gd name="T17" fmla="*/ 3 h 8"/>
              <a:gd name="T18" fmla="*/ 37 w 42"/>
              <a:gd name="T19" fmla="*/ 5 h 8"/>
              <a:gd name="T20" fmla="*/ 42 w 42"/>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8">
                <a:moveTo>
                  <a:pt x="0" y="8"/>
                </a:moveTo>
                <a:lnTo>
                  <a:pt x="0" y="8"/>
                </a:lnTo>
                <a:lnTo>
                  <a:pt x="4" y="5"/>
                </a:lnTo>
                <a:lnTo>
                  <a:pt x="9" y="3"/>
                </a:lnTo>
                <a:lnTo>
                  <a:pt x="14" y="2"/>
                </a:lnTo>
                <a:lnTo>
                  <a:pt x="20" y="0"/>
                </a:lnTo>
                <a:lnTo>
                  <a:pt x="20" y="0"/>
                </a:lnTo>
                <a:lnTo>
                  <a:pt x="26" y="2"/>
                </a:lnTo>
                <a:lnTo>
                  <a:pt x="31" y="3"/>
                </a:lnTo>
                <a:lnTo>
                  <a:pt x="37" y="5"/>
                </a:lnTo>
                <a:lnTo>
                  <a:pt x="42" y="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9" name="Freeform 180">
            <a:extLst>
              <a:ext uri="{FF2B5EF4-FFF2-40B4-BE49-F238E27FC236}">
                <a16:creationId xmlns:a16="http://schemas.microsoft.com/office/drawing/2014/main" id="{A22BADAB-C46F-4ACD-B4EA-39FA35A7588A}"/>
              </a:ext>
            </a:extLst>
          </p:cNvPr>
          <p:cNvSpPr>
            <a:spLocks/>
          </p:cNvSpPr>
          <p:nvPr userDrawn="1"/>
        </p:nvSpPr>
        <p:spPr bwMode="auto">
          <a:xfrm>
            <a:off x="7172522" y="2422526"/>
            <a:ext cx="46037" cy="42863"/>
          </a:xfrm>
          <a:custGeom>
            <a:avLst/>
            <a:gdLst>
              <a:gd name="T0" fmla="*/ 0 w 29"/>
              <a:gd name="T1" fmla="*/ 0 h 27"/>
              <a:gd name="T2" fmla="*/ 9 w 29"/>
              <a:gd name="T3" fmla="*/ 26 h 27"/>
              <a:gd name="T4" fmla="*/ 9 w 29"/>
              <a:gd name="T5" fmla="*/ 26 h 27"/>
              <a:gd name="T6" fmla="*/ 11 w 29"/>
              <a:gd name="T7" fmla="*/ 27 h 27"/>
              <a:gd name="T8" fmla="*/ 17 w 29"/>
              <a:gd name="T9" fmla="*/ 27 h 27"/>
              <a:gd name="T10" fmla="*/ 20 w 29"/>
              <a:gd name="T11" fmla="*/ 27 h 27"/>
              <a:gd name="T12" fmla="*/ 24 w 29"/>
              <a:gd name="T13" fmla="*/ 25 h 27"/>
              <a:gd name="T14" fmla="*/ 27 w 29"/>
              <a:gd name="T15" fmla="*/ 21 h 27"/>
              <a:gd name="T16" fmla="*/ 29 w 29"/>
              <a:gd name="T1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7">
                <a:moveTo>
                  <a:pt x="0" y="0"/>
                </a:moveTo>
                <a:lnTo>
                  <a:pt x="9" y="26"/>
                </a:lnTo>
                <a:lnTo>
                  <a:pt x="9" y="26"/>
                </a:lnTo>
                <a:lnTo>
                  <a:pt x="11" y="27"/>
                </a:lnTo>
                <a:lnTo>
                  <a:pt x="17" y="27"/>
                </a:lnTo>
                <a:lnTo>
                  <a:pt x="20" y="27"/>
                </a:lnTo>
                <a:lnTo>
                  <a:pt x="24" y="25"/>
                </a:lnTo>
                <a:lnTo>
                  <a:pt x="27" y="21"/>
                </a:lnTo>
                <a:lnTo>
                  <a:pt x="29"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0" name="Freeform 181">
            <a:extLst>
              <a:ext uri="{FF2B5EF4-FFF2-40B4-BE49-F238E27FC236}">
                <a16:creationId xmlns:a16="http://schemas.microsoft.com/office/drawing/2014/main" id="{D803BD54-C51A-474D-AB94-780BE523F8D6}"/>
              </a:ext>
            </a:extLst>
          </p:cNvPr>
          <p:cNvSpPr>
            <a:spLocks/>
          </p:cNvSpPr>
          <p:nvPr userDrawn="1"/>
        </p:nvSpPr>
        <p:spPr bwMode="auto">
          <a:xfrm>
            <a:off x="7059809" y="1312863"/>
            <a:ext cx="414337" cy="350838"/>
          </a:xfrm>
          <a:custGeom>
            <a:avLst/>
            <a:gdLst>
              <a:gd name="T0" fmla="*/ 261 w 261"/>
              <a:gd name="T1" fmla="*/ 84 h 221"/>
              <a:gd name="T2" fmla="*/ 63 w 261"/>
              <a:gd name="T3" fmla="*/ 0 h 221"/>
              <a:gd name="T4" fmla="*/ 0 w 261"/>
              <a:gd name="T5" fmla="*/ 148 h 221"/>
              <a:gd name="T6" fmla="*/ 173 w 261"/>
              <a:gd name="T7" fmla="*/ 221 h 221"/>
              <a:gd name="T8" fmla="*/ 210 w 261"/>
              <a:gd name="T9" fmla="*/ 205 h 221"/>
              <a:gd name="T10" fmla="*/ 261 w 261"/>
              <a:gd name="T11" fmla="*/ 84 h 221"/>
            </a:gdLst>
            <a:ahLst/>
            <a:cxnLst>
              <a:cxn ang="0">
                <a:pos x="T0" y="T1"/>
              </a:cxn>
              <a:cxn ang="0">
                <a:pos x="T2" y="T3"/>
              </a:cxn>
              <a:cxn ang="0">
                <a:pos x="T4" y="T5"/>
              </a:cxn>
              <a:cxn ang="0">
                <a:pos x="T6" y="T7"/>
              </a:cxn>
              <a:cxn ang="0">
                <a:pos x="T8" y="T9"/>
              </a:cxn>
              <a:cxn ang="0">
                <a:pos x="T10" y="T11"/>
              </a:cxn>
            </a:cxnLst>
            <a:rect l="0" t="0" r="r" b="b"/>
            <a:pathLst>
              <a:path w="261" h="221">
                <a:moveTo>
                  <a:pt x="261" y="84"/>
                </a:moveTo>
                <a:lnTo>
                  <a:pt x="63" y="0"/>
                </a:lnTo>
                <a:lnTo>
                  <a:pt x="0" y="148"/>
                </a:lnTo>
                <a:lnTo>
                  <a:pt x="173" y="221"/>
                </a:lnTo>
                <a:lnTo>
                  <a:pt x="210" y="205"/>
                </a:lnTo>
                <a:lnTo>
                  <a:pt x="261" y="84"/>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1" name="Line 182">
            <a:extLst>
              <a:ext uri="{FF2B5EF4-FFF2-40B4-BE49-F238E27FC236}">
                <a16:creationId xmlns:a16="http://schemas.microsoft.com/office/drawing/2014/main" id="{1ADF4486-D8CD-45B5-A793-E65710EAD326}"/>
              </a:ext>
            </a:extLst>
          </p:cNvPr>
          <p:cNvSpPr>
            <a:spLocks noChangeShapeType="1"/>
          </p:cNvSpPr>
          <p:nvPr userDrawn="1"/>
        </p:nvSpPr>
        <p:spPr bwMode="auto">
          <a:xfrm>
            <a:off x="7334447" y="1663701"/>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2" name="Line 183">
            <a:extLst>
              <a:ext uri="{FF2B5EF4-FFF2-40B4-BE49-F238E27FC236}">
                <a16:creationId xmlns:a16="http://schemas.microsoft.com/office/drawing/2014/main" id="{3325B9CA-476A-40B5-A255-0CDC1A78DF10}"/>
              </a:ext>
            </a:extLst>
          </p:cNvPr>
          <p:cNvSpPr>
            <a:spLocks noChangeShapeType="1"/>
          </p:cNvSpPr>
          <p:nvPr userDrawn="1"/>
        </p:nvSpPr>
        <p:spPr bwMode="auto">
          <a:xfrm>
            <a:off x="7393184" y="1638301"/>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3" name="Freeform 184">
            <a:extLst>
              <a:ext uri="{FF2B5EF4-FFF2-40B4-BE49-F238E27FC236}">
                <a16:creationId xmlns:a16="http://schemas.microsoft.com/office/drawing/2014/main" id="{8FB88747-D09F-47DA-B8E9-1D161A964960}"/>
              </a:ext>
            </a:extLst>
          </p:cNvPr>
          <p:cNvSpPr>
            <a:spLocks/>
          </p:cNvSpPr>
          <p:nvPr userDrawn="1"/>
        </p:nvSpPr>
        <p:spPr bwMode="auto">
          <a:xfrm>
            <a:off x="7334447" y="1620838"/>
            <a:ext cx="58737" cy="42863"/>
          </a:xfrm>
          <a:custGeom>
            <a:avLst/>
            <a:gdLst>
              <a:gd name="T0" fmla="*/ 0 w 37"/>
              <a:gd name="T1" fmla="*/ 27 h 27"/>
              <a:gd name="T2" fmla="*/ 11 w 37"/>
              <a:gd name="T3" fmla="*/ 0 h 27"/>
              <a:gd name="T4" fmla="*/ 37 w 37"/>
              <a:gd name="T5" fmla="*/ 11 h 27"/>
            </a:gdLst>
            <a:ahLst/>
            <a:cxnLst>
              <a:cxn ang="0">
                <a:pos x="T0" y="T1"/>
              </a:cxn>
              <a:cxn ang="0">
                <a:pos x="T2" y="T3"/>
              </a:cxn>
              <a:cxn ang="0">
                <a:pos x="T4" y="T5"/>
              </a:cxn>
            </a:cxnLst>
            <a:rect l="0" t="0" r="r" b="b"/>
            <a:pathLst>
              <a:path w="37" h="27">
                <a:moveTo>
                  <a:pt x="0" y="27"/>
                </a:moveTo>
                <a:lnTo>
                  <a:pt x="11" y="0"/>
                </a:lnTo>
                <a:lnTo>
                  <a:pt x="37"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4" name="Freeform 185">
            <a:extLst>
              <a:ext uri="{FF2B5EF4-FFF2-40B4-BE49-F238E27FC236}">
                <a16:creationId xmlns:a16="http://schemas.microsoft.com/office/drawing/2014/main" id="{ECD29AED-C33D-4AFB-A4A3-6FBE345D7EFD}"/>
              </a:ext>
            </a:extLst>
          </p:cNvPr>
          <p:cNvSpPr>
            <a:spLocks/>
          </p:cNvSpPr>
          <p:nvPr userDrawn="1"/>
        </p:nvSpPr>
        <p:spPr bwMode="auto">
          <a:xfrm>
            <a:off x="7175697" y="1398588"/>
            <a:ext cx="79375" cy="80963"/>
          </a:xfrm>
          <a:custGeom>
            <a:avLst/>
            <a:gdLst>
              <a:gd name="T0" fmla="*/ 49 w 50"/>
              <a:gd name="T1" fmla="*/ 35 h 51"/>
              <a:gd name="T2" fmla="*/ 40 w 50"/>
              <a:gd name="T3" fmla="*/ 37 h 51"/>
              <a:gd name="T4" fmla="*/ 39 w 50"/>
              <a:gd name="T5" fmla="*/ 46 h 51"/>
              <a:gd name="T6" fmla="*/ 30 w 50"/>
              <a:gd name="T7" fmla="*/ 44 h 51"/>
              <a:gd name="T8" fmla="*/ 23 w 50"/>
              <a:gd name="T9" fmla="*/ 51 h 51"/>
              <a:gd name="T10" fmla="*/ 18 w 50"/>
              <a:gd name="T11" fmla="*/ 43 h 51"/>
              <a:gd name="T12" fmla="*/ 9 w 50"/>
              <a:gd name="T13" fmla="*/ 44 h 51"/>
              <a:gd name="T14" fmla="*/ 9 w 50"/>
              <a:gd name="T15" fmla="*/ 35 h 51"/>
              <a:gd name="T16" fmla="*/ 0 w 50"/>
              <a:gd name="T17" fmla="*/ 30 h 51"/>
              <a:gd name="T18" fmla="*/ 6 w 50"/>
              <a:gd name="T19" fmla="*/ 24 h 51"/>
              <a:gd name="T20" fmla="*/ 3 w 50"/>
              <a:gd name="T21" fmla="*/ 15 h 51"/>
              <a:gd name="T22" fmla="*/ 12 w 50"/>
              <a:gd name="T23" fmla="*/ 12 h 51"/>
              <a:gd name="T24" fmla="*/ 13 w 50"/>
              <a:gd name="T25" fmla="*/ 3 h 51"/>
              <a:gd name="T26" fmla="*/ 22 w 50"/>
              <a:gd name="T27" fmla="*/ 7 h 51"/>
              <a:gd name="T28" fmla="*/ 27 w 50"/>
              <a:gd name="T29" fmla="*/ 0 h 51"/>
              <a:gd name="T30" fmla="*/ 33 w 50"/>
              <a:gd name="T31" fmla="*/ 8 h 51"/>
              <a:gd name="T32" fmla="*/ 42 w 50"/>
              <a:gd name="T33" fmla="*/ 6 h 51"/>
              <a:gd name="T34" fmla="*/ 42 w 50"/>
              <a:gd name="T35" fmla="*/ 15 h 51"/>
              <a:gd name="T36" fmla="*/ 50 w 50"/>
              <a:gd name="T37" fmla="*/ 19 h 51"/>
              <a:gd name="T38" fmla="*/ 44 w 50"/>
              <a:gd name="T39" fmla="*/ 27 h 51"/>
              <a:gd name="T40" fmla="*/ 49 w 50"/>
              <a:gd name="T41"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1">
                <a:moveTo>
                  <a:pt x="49" y="35"/>
                </a:moveTo>
                <a:lnTo>
                  <a:pt x="40" y="37"/>
                </a:lnTo>
                <a:lnTo>
                  <a:pt x="39" y="46"/>
                </a:lnTo>
                <a:lnTo>
                  <a:pt x="30" y="44"/>
                </a:lnTo>
                <a:lnTo>
                  <a:pt x="23" y="51"/>
                </a:lnTo>
                <a:lnTo>
                  <a:pt x="18" y="43"/>
                </a:lnTo>
                <a:lnTo>
                  <a:pt x="9" y="44"/>
                </a:lnTo>
                <a:lnTo>
                  <a:pt x="9" y="35"/>
                </a:lnTo>
                <a:lnTo>
                  <a:pt x="0" y="30"/>
                </a:lnTo>
                <a:lnTo>
                  <a:pt x="6" y="24"/>
                </a:lnTo>
                <a:lnTo>
                  <a:pt x="3" y="15"/>
                </a:lnTo>
                <a:lnTo>
                  <a:pt x="12" y="12"/>
                </a:lnTo>
                <a:lnTo>
                  <a:pt x="13" y="3"/>
                </a:lnTo>
                <a:lnTo>
                  <a:pt x="22" y="7"/>
                </a:lnTo>
                <a:lnTo>
                  <a:pt x="27" y="0"/>
                </a:lnTo>
                <a:lnTo>
                  <a:pt x="33" y="8"/>
                </a:lnTo>
                <a:lnTo>
                  <a:pt x="42" y="6"/>
                </a:lnTo>
                <a:lnTo>
                  <a:pt x="42" y="15"/>
                </a:lnTo>
                <a:lnTo>
                  <a:pt x="50" y="19"/>
                </a:lnTo>
                <a:lnTo>
                  <a:pt x="44" y="27"/>
                </a:lnTo>
                <a:lnTo>
                  <a:pt x="49"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5" name="Freeform 186">
            <a:extLst>
              <a:ext uri="{FF2B5EF4-FFF2-40B4-BE49-F238E27FC236}">
                <a16:creationId xmlns:a16="http://schemas.microsoft.com/office/drawing/2014/main" id="{201B75CA-66E1-4DBC-9DA1-B415E2FC2C6C}"/>
              </a:ext>
            </a:extLst>
          </p:cNvPr>
          <p:cNvSpPr>
            <a:spLocks/>
          </p:cNvSpPr>
          <p:nvPr userDrawn="1"/>
        </p:nvSpPr>
        <p:spPr bwMode="auto">
          <a:xfrm>
            <a:off x="7197922" y="1419226"/>
            <a:ext cx="38100" cy="38100"/>
          </a:xfrm>
          <a:custGeom>
            <a:avLst/>
            <a:gdLst>
              <a:gd name="T0" fmla="*/ 22 w 24"/>
              <a:gd name="T1" fmla="*/ 16 h 24"/>
              <a:gd name="T2" fmla="*/ 22 w 24"/>
              <a:gd name="T3" fmla="*/ 16 h 24"/>
              <a:gd name="T4" fmla="*/ 20 w 24"/>
              <a:gd name="T5" fmla="*/ 21 h 24"/>
              <a:gd name="T6" fmla="*/ 16 w 24"/>
              <a:gd name="T7" fmla="*/ 23 h 24"/>
              <a:gd name="T8" fmla="*/ 11 w 24"/>
              <a:gd name="T9" fmla="*/ 24 h 24"/>
              <a:gd name="T10" fmla="*/ 7 w 24"/>
              <a:gd name="T11" fmla="*/ 23 h 24"/>
              <a:gd name="T12" fmla="*/ 7 w 24"/>
              <a:gd name="T13" fmla="*/ 23 h 24"/>
              <a:gd name="T14" fmla="*/ 3 w 24"/>
              <a:gd name="T15" fmla="*/ 20 h 24"/>
              <a:gd name="T16" fmla="*/ 1 w 24"/>
              <a:gd name="T17" fmla="*/ 16 h 24"/>
              <a:gd name="T18" fmla="*/ 0 w 24"/>
              <a:gd name="T19" fmla="*/ 12 h 24"/>
              <a:gd name="T20" fmla="*/ 1 w 24"/>
              <a:gd name="T21" fmla="*/ 7 h 24"/>
              <a:gd name="T22" fmla="*/ 1 w 24"/>
              <a:gd name="T23" fmla="*/ 7 h 24"/>
              <a:gd name="T24" fmla="*/ 3 w 24"/>
              <a:gd name="T25" fmla="*/ 4 h 24"/>
              <a:gd name="T26" fmla="*/ 7 w 24"/>
              <a:gd name="T27" fmla="*/ 0 h 24"/>
              <a:gd name="T28" fmla="*/ 11 w 24"/>
              <a:gd name="T29" fmla="*/ 0 h 24"/>
              <a:gd name="T30" fmla="*/ 16 w 24"/>
              <a:gd name="T31" fmla="*/ 0 h 24"/>
              <a:gd name="T32" fmla="*/ 16 w 24"/>
              <a:gd name="T33" fmla="*/ 0 h 24"/>
              <a:gd name="T34" fmla="*/ 20 w 24"/>
              <a:gd name="T35" fmla="*/ 4 h 24"/>
              <a:gd name="T36" fmla="*/ 22 w 24"/>
              <a:gd name="T37" fmla="*/ 7 h 24"/>
              <a:gd name="T38" fmla="*/ 24 w 24"/>
              <a:gd name="T39" fmla="*/ 12 h 24"/>
              <a:gd name="T40" fmla="*/ 22 w 24"/>
              <a:gd name="T41" fmla="*/ 16 h 24"/>
              <a:gd name="T42" fmla="*/ 22 w 24"/>
              <a:gd name="T4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2" y="16"/>
                </a:moveTo>
                <a:lnTo>
                  <a:pt x="22" y="16"/>
                </a:lnTo>
                <a:lnTo>
                  <a:pt x="20" y="21"/>
                </a:lnTo>
                <a:lnTo>
                  <a:pt x="16" y="23"/>
                </a:lnTo>
                <a:lnTo>
                  <a:pt x="11" y="24"/>
                </a:lnTo>
                <a:lnTo>
                  <a:pt x="7" y="23"/>
                </a:lnTo>
                <a:lnTo>
                  <a:pt x="7" y="23"/>
                </a:lnTo>
                <a:lnTo>
                  <a:pt x="3" y="20"/>
                </a:lnTo>
                <a:lnTo>
                  <a:pt x="1" y="16"/>
                </a:lnTo>
                <a:lnTo>
                  <a:pt x="0" y="12"/>
                </a:lnTo>
                <a:lnTo>
                  <a:pt x="1" y="7"/>
                </a:lnTo>
                <a:lnTo>
                  <a:pt x="1" y="7"/>
                </a:lnTo>
                <a:lnTo>
                  <a:pt x="3" y="4"/>
                </a:lnTo>
                <a:lnTo>
                  <a:pt x="7" y="0"/>
                </a:lnTo>
                <a:lnTo>
                  <a:pt x="11" y="0"/>
                </a:lnTo>
                <a:lnTo>
                  <a:pt x="16" y="0"/>
                </a:lnTo>
                <a:lnTo>
                  <a:pt x="16" y="0"/>
                </a:lnTo>
                <a:lnTo>
                  <a:pt x="20" y="4"/>
                </a:lnTo>
                <a:lnTo>
                  <a:pt x="22" y="7"/>
                </a:lnTo>
                <a:lnTo>
                  <a:pt x="24" y="12"/>
                </a:lnTo>
                <a:lnTo>
                  <a:pt x="22" y="16"/>
                </a:lnTo>
                <a:lnTo>
                  <a:pt x="22" y="1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6" name="Freeform 187">
            <a:extLst>
              <a:ext uri="{FF2B5EF4-FFF2-40B4-BE49-F238E27FC236}">
                <a16:creationId xmlns:a16="http://schemas.microsoft.com/office/drawing/2014/main" id="{1BB56CF7-626E-4779-9EA1-1CBA221AB1FC}"/>
              </a:ext>
            </a:extLst>
          </p:cNvPr>
          <p:cNvSpPr>
            <a:spLocks/>
          </p:cNvSpPr>
          <p:nvPr userDrawn="1"/>
        </p:nvSpPr>
        <p:spPr bwMode="auto">
          <a:xfrm>
            <a:off x="7145534" y="1450976"/>
            <a:ext cx="84137" cy="104775"/>
          </a:xfrm>
          <a:custGeom>
            <a:avLst/>
            <a:gdLst>
              <a:gd name="T0" fmla="*/ 53 w 53"/>
              <a:gd name="T1" fmla="*/ 13 h 66"/>
              <a:gd name="T2" fmla="*/ 31 w 53"/>
              <a:gd name="T3" fmla="*/ 66 h 66"/>
              <a:gd name="T4" fmla="*/ 18 w 53"/>
              <a:gd name="T5" fmla="*/ 53 h 66"/>
              <a:gd name="T6" fmla="*/ 0 w 53"/>
              <a:gd name="T7" fmla="*/ 54 h 66"/>
              <a:gd name="T8" fmla="*/ 23 w 53"/>
              <a:gd name="T9" fmla="*/ 0 h 66"/>
            </a:gdLst>
            <a:ahLst/>
            <a:cxnLst>
              <a:cxn ang="0">
                <a:pos x="T0" y="T1"/>
              </a:cxn>
              <a:cxn ang="0">
                <a:pos x="T2" y="T3"/>
              </a:cxn>
              <a:cxn ang="0">
                <a:pos x="T4" y="T5"/>
              </a:cxn>
              <a:cxn ang="0">
                <a:pos x="T6" y="T7"/>
              </a:cxn>
              <a:cxn ang="0">
                <a:pos x="T8" y="T9"/>
              </a:cxn>
            </a:cxnLst>
            <a:rect l="0" t="0" r="r" b="b"/>
            <a:pathLst>
              <a:path w="53" h="66">
                <a:moveTo>
                  <a:pt x="53" y="13"/>
                </a:moveTo>
                <a:lnTo>
                  <a:pt x="31" y="66"/>
                </a:lnTo>
                <a:lnTo>
                  <a:pt x="18" y="53"/>
                </a:lnTo>
                <a:lnTo>
                  <a:pt x="0" y="54"/>
                </a:lnTo>
                <a:lnTo>
                  <a:pt x="2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7" name="Line 188">
            <a:extLst>
              <a:ext uri="{FF2B5EF4-FFF2-40B4-BE49-F238E27FC236}">
                <a16:creationId xmlns:a16="http://schemas.microsoft.com/office/drawing/2014/main" id="{54EF37D2-3B3E-4545-985C-77CA2E790F2F}"/>
              </a:ext>
            </a:extLst>
          </p:cNvPr>
          <p:cNvSpPr>
            <a:spLocks noChangeShapeType="1"/>
          </p:cNvSpPr>
          <p:nvPr userDrawn="1"/>
        </p:nvSpPr>
        <p:spPr bwMode="auto">
          <a:xfrm flipH="1">
            <a:off x="7161409" y="1468438"/>
            <a:ext cx="28575" cy="682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8" name="Line 189">
            <a:extLst>
              <a:ext uri="{FF2B5EF4-FFF2-40B4-BE49-F238E27FC236}">
                <a16:creationId xmlns:a16="http://schemas.microsoft.com/office/drawing/2014/main" id="{34A25208-608C-4E69-B933-576EB8229340}"/>
              </a:ext>
            </a:extLst>
          </p:cNvPr>
          <p:cNvSpPr>
            <a:spLocks noChangeShapeType="1"/>
          </p:cNvSpPr>
          <p:nvPr userDrawn="1"/>
        </p:nvSpPr>
        <p:spPr bwMode="auto">
          <a:xfrm flipH="1">
            <a:off x="7183634" y="1479551"/>
            <a:ext cx="28575" cy="666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9" name="Line 190">
            <a:extLst>
              <a:ext uri="{FF2B5EF4-FFF2-40B4-BE49-F238E27FC236}">
                <a16:creationId xmlns:a16="http://schemas.microsoft.com/office/drawing/2014/main" id="{FDF9E36C-5AAF-4AB6-B640-6897FB9F49D9}"/>
              </a:ext>
            </a:extLst>
          </p:cNvPr>
          <p:cNvSpPr>
            <a:spLocks noChangeShapeType="1"/>
          </p:cNvSpPr>
          <p:nvPr userDrawn="1"/>
        </p:nvSpPr>
        <p:spPr bwMode="auto">
          <a:xfrm>
            <a:off x="7285234" y="1454151"/>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0" name="Line 191">
            <a:extLst>
              <a:ext uri="{FF2B5EF4-FFF2-40B4-BE49-F238E27FC236}">
                <a16:creationId xmlns:a16="http://schemas.microsoft.com/office/drawing/2014/main" id="{DC8B736D-1F95-47B8-A932-EFA477210F88}"/>
              </a:ext>
            </a:extLst>
          </p:cNvPr>
          <p:cNvSpPr>
            <a:spLocks noChangeShapeType="1"/>
          </p:cNvSpPr>
          <p:nvPr userDrawn="1"/>
        </p:nvSpPr>
        <p:spPr bwMode="auto">
          <a:xfrm>
            <a:off x="7267772" y="1495426"/>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1" name="Line 192">
            <a:extLst>
              <a:ext uri="{FF2B5EF4-FFF2-40B4-BE49-F238E27FC236}">
                <a16:creationId xmlns:a16="http://schemas.microsoft.com/office/drawing/2014/main" id="{B3CB1D25-169A-4DDE-9294-D0DC13CF808B}"/>
              </a:ext>
            </a:extLst>
          </p:cNvPr>
          <p:cNvSpPr>
            <a:spLocks noChangeShapeType="1"/>
          </p:cNvSpPr>
          <p:nvPr userDrawn="1"/>
        </p:nvSpPr>
        <p:spPr bwMode="auto">
          <a:xfrm>
            <a:off x="7258247" y="1516063"/>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2" name="Line 193">
            <a:extLst>
              <a:ext uri="{FF2B5EF4-FFF2-40B4-BE49-F238E27FC236}">
                <a16:creationId xmlns:a16="http://schemas.microsoft.com/office/drawing/2014/main" id="{8E122ED6-9FB8-470D-A37D-F4B95CBC62AE}"/>
              </a:ext>
            </a:extLst>
          </p:cNvPr>
          <p:cNvSpPr>
            <a:spLocks noChangeShapeType="1"/>
          </p:cNvSpPr>
          <p:nvPr userDrawn="1"/>
        </p:nvSpPr>
        <p:spPr bwMode="auto">
          <a:xfrm>
            <a:off x="7250309" y="1538288"/>
            <a:ext cx="93662"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3" name="Freeform 194">
            <a:extLst>
              <a:ext uri="{FF2B5EF4-FFF2-40B4-BE49-F238E27FC236}">
                <a16:creationId xmlns:a16="http://schemas.microsoft.com/office/drawing/2014/main" id="{17F5EED6-E8A1-4A19-BC37-9A46E7633D48}"/>
              </a:ext>
            </a:extLst>
          </p:cNvPr>
          <p:cNvSpPr>
            <a:spLocks/>
          </p:cNvSpPr>
          <p:nvPr userDrawn="1"/>
        </p:nvSpPr>
        <p:spPr bwMode="auto">
          <a:xfrm>
            <a:off x="7093147" y="1349376"/>
            <a:ext cx="344487" cy="292100"/>
          </a:xfrm>
          <a:custGeom>
            <a:avLst/>
            <a:gdLst>
              <a:gd name="T0" fmla="*/ 157 w 217"/>
              <a:gd name="T1" fmla="*/ 184 h 184"/>
              <a:gd name="T2" fmla="*/ 0 w 217"/>
              <a:gd name="T3" fmla="*/ 118 h 184"/>
              <a:gd name="T4" fmla="*/ 50 w 217"/>
              <a:gd name="T5" fmla="*/ 0 h 184"/>
              <a:gd name="T6" fmla="*/ 217 w 217"/>
              <a:gd name="T7" fmla="*/ 72 h 184"/>
              <a:gd name="T8" fmla="*/ 173 w 217"/>
              <a:gd name="T9" fmla="*/ 175 h 184"/>
            </a:gdLst>
            <a:ahLst/>
            <a:cxnLst>
              <a:cxn ang="0">
                <a:pos x="T0" y="T1"/>
              </a:cxn>
              <a:cxn ang="0">
                <a:pos x="T2" y="T3"/>
              </a:cxn>
              <a:cxn ang="0">
                <a:pos x="T4" y="T5"/>
              </a:cxn>
              <a:cxn ang="0">
                <a:pos x="T6" y="T7"/>
              </a:cxn>
              <a:cxn ang="0">
                <a:pos x="T8" y="T9"/>
              </a:cxn>
            </a:cxnLst>
            <a:rect l="0" t="0" r="r" b="b"/>
            <a:pathLst>
              <a:path w="217" h="184">
                <a:moveTo>
                  <a:pt x="157" y="184"/>
                </a:moveTo>
                <a:lnTo>
                  <a:pt x="0" y="118"/>
                </a:lnTo>
                <a:lnTo>
                  <a:pt x="50" y="0"/>
                </a:lnTo>
                <a:lnTo>
                  <a:pt x="217" y="72"/>
                </a:lnTo>
                <a:lnTo>
                  <a:pt x="173" y="17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4" name="Freeform 195">
            <a:extLst>
              <a:ext uri="{FF2B5EF4-FFF2-40B4-BE49-F238E27FC236}">
                <a16:creationId xmlns:a16="http://schemas.microsoft.com/office/drawing/2014/main" id="{90EDD106-4688-4F31-B1E1-849998787EC6}"/>
              </a:ext>
            </a:extLst>
          </p:cNvPr>
          <p:cNvSpPr>
            <a:spLocks/>
          </p:cNvSpPr>
          <p:nvPr userDrawn="1"/>
        </p:nvSpPr>
        <p:spPr bwMode="auto">
          <a:xfrm>
            <a:off x="6862959" y="2522538"/>
            <a:ext cx="98425" cy="11113"/>
          </a:xfrm>
          <a:custGeom>
            <a:avLst/>
            <a:gdLst>
              <a:gd name="T0" fmla="*/ 61 w 62"/>
              <a:gd name="T1" fmla="*/ 0 h 7"/>
              <a:gd name="T2" fmla="*/ 61 w 62"/>
              <a:gd name="T3" fmla="*/ 0 h 7"/>
              <a:gd name="T4" fmla="*/ 62 w 62"/>
              <a:gd name="T5" fmla="*/ 2 h 7"/>
              <a:gd name="T6" fmla="*/ 62 w 62"/>
              <a:gd name="T7" fmla="*/ 2 h 7"/>
              <a:gd name="T8" fmla="*/ 61 w 62"/>
              <a:gd name="T9" fmla="*/ 3 h 7"/>
              <a:gd name="T10" fmla="*/ 60 w 62"/>
              <a:gd name="T11" fmla="*/ 4 h 7"/>
              <a:gd name="T12" fmla="*/ 2 w 62"/>
              <a:gd name="T13" fmla="*/ 7 h 7"/>
              <a:gd name="T14" fmla="*/ 2 w 62"/>
              <a:gd name="T15" fmla="*/ 7 h 7"/>
              <a:gd name="T16" fmla="*/ 0 w 62"/>
              <a:gd name="T17" fmla="*/ 7 h 7"/>
              <a:gd name="T18" fmla="*/ 0 w 62"/>
              <a:gd name="T19" fmla="*/ 4 h 7"/>
              <a:gd name="T20" fmla="*/ 0 w 62"/>
              <a:gd name="T21" fmla="*/ 4 h 7"/>
              <a:gd name="T22" fmla="*/ 0 w 62"/>
              <a:gd name="T23" fmla="*/ 3 h 7"/>
              <a:gd name="T24" fmla="*/ 2 w 62"/>
              <a:gd name="T25" fmla="*/ 2 h 7"/>
              <a:gd name="T26" fmla="*/ 60 w 62"/>
              <a:gd name="T27" fmla="*/ 0 h 7"/>
              <a:gd name="T28" fmla="*/ 60 w 62"/>
              <a:gd name="T29" fmla="*/ 0 h 7"/>
              <a:gd name="T30" fmla="*/ 61 w 62"/>
              <a:gd name="T31" fmla="*/ 0 h 7"/>
              <a:gd name="T32" fmla="*/ 61 w 62"/>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
                <a:moveTo>
                  <a:pt x="61" y="0"/>
                </a:moveTo>
                <a:lnTo>
                  <a:pt x="61" y="0"/>
                </a:lnTo>
                <a:lnTo>
                  <a:pt x="62" y="2"/>
                </a:lnTo>
                <a:lnTo>
                  <a:pt x="62" y="2"/>
                </a:lnTo>
                <a:lnTo>
                  <a:pt x="61" y="3"/>
                </a:lnTo>
                <a:lnTo>
                  <a:pt x="60" y="4"/>
                </a:lnTo>
                <a:lnTo>
                  <a:pt x="2" y="7"/>
                </a:lnTo>
                <a:lnTo>
                  <a:pt x="2" y="7"/>
                </a:lnTo>
                <a:lnTo>
                  <a:pt x="0" y="7"/>
                </a:lnTo>
                <a:lnTo>
                  <a:pt x="0" y="4"/>
                </a:lnTo>
                <a:lnTo>
                  <a:pt x="0" y="4"/>
                </a:lnTo>
                <a:lnTo>
                  <a:pt x="0" y="3"/>
                </a:lnTo>
                <a:lnTo>
                  <a:pt x="2" y="2"/>
                </a:lnTo>
                <a:lnTo>
                  <a:pt x="60" y="0"/>
                </a:lnTo>
                <a:lnTo>
                  <a:pt x="60" y="0"/>
                </a:lnTo>
                <a:lnTo>
                  <a:pt x="61"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5" name="Freeform 196">
            <a:extLst>
              <a:ext uri="{FF2B5EF4-FFF2-40B4-BE49-F238E27FC236}">
                <a16:creationId xmlns:a16="http://schemas.microsoft.com/office/drawing/2014/main" id="{FE20E46E-9739-48C7-8DD2-68F0571139B3}"/>
              </a:ext>
            </a:extLst>
          </p:cNvPr>
          <p:cNvSpPr>
            <a:spLocks/>
          </p:cNvSpPr>
          <p:nvPr userDrawn="1"/>
        </p:nvSpPr>
        <p:spPr bwMode="auto">
          <a:xfrm>
            <a:off x="6807397" y="2492376"/>
            <a:ext cx="90487" cy="76200"/>
          </a:xfrm>
          <a:custGeom>
            <a:avLst/>
            <a:gdLst>
              <a:gd name="T0" fmla="*/ 54 w 57"/>
              <a:gd name="T1" fmla="*/ 5 h 48"/>
              <a:gd name="T2" fmla="*/ 55 w 57"/>
              <a:gd name="T3" fmla="*/ 8 h 48"/>
              <a:gd name="T4" fmla="*/ 55 w 57"/>
              <a:gd name="T5" fmla="*/ 11 h 48"/>
              <a:gd name="T6" fmla="*/ 54 w 57"/>
              <a:gd name="T7" fmla="*/ 11 h 48"/>
              <a:gd name="T8" fmla="*/ 52 w 57"/>
              <a:gd name="T9" fmla="*/ 10 h 48"/>
              <a:gd name="T10" fmla="*/ 45 w 57"/>
              <a:gd name="T11" fmla="*/ 5 h 48"/>
              <a:gd name="T12" fmla="*/ 38 w 57"/>
              <a:gd name="T13" fmla="*/ 4 h 48"/>
              <a:gd name="T14" fmla="*/ 21 w 57"/>
              <a:gd name="T15" fmla="*/ 5 h 48"/>
              <a:gd name="T16" fmla="*/ 14 w 57"/>
              <a:gd name="T17" fmla="*/ 7 h 48"/>
              <a:gd name="T18" fmla="*/ 5 w 57"/>
              <a:gd name="T19" fmla="*/ 17 h 48"/>
              <a:gd name="T20" fmla="*/ 4 w 57"/>
              <a:gd name="T21" fmla="*/ 25 h 48"/>
              <a:gd name="T22" fmla="*/ 4 w 57"/>
              <a:gd name="T23" fmla="*/ 26 h 48"/>
              <a:gd name="T24" fmla="*/ 7 w 57"/>
              <a:gd name="T25" fmla="*/ 33 h 48"/>
              <a:gd name="T26" fmla="*/ 16 w 57"/>
              <a:gd name="T27" fmla="*/ 43 h 48"/>
              <a:gd name="T28" fmla="*/ 23 w 57"/>
              <a:gd name="T29" fmla="*/ 44 h 48"/>
              <a:gd name="T30" fmla="*/ 39 w 57"/>
              <a:gd name="T31" fmla="*/ 43 h 48"/>
              <a:gd name="T32" fmla="*/ 47 w 57"/>
              <a:gd name="T33" fmla="*/ 40 h 48"/>
              <a:gd name="T34" fmla="*/ 53 w 57"/>
              <a:gd name="T35" fmla="*/ 36 h 48"/>
              <a:gd name="T36" fmla="*/ 55 w 57"/>
              <a:gd name="T37" fmla="*/ 35 h 48"/>
              <a:gd name="T38" fmla="*/ 56 w 57"/>
              <a:gd name="T39" fmla="*/ 35 h 48"/>
              <a:gd name="T40" fmla="*/ 56 w 57"/>
              <a:gd name="T41" fmla="*/ 38 h 48"/>
              <a:gd name="T42" fmla="*/ 53 w 57"/>
              <a:gd name="T43" fmla="*/ 42 h 48"/>
              <a:gd name="T44" fmla="*/ 45 w 57"/>
              <a:gd name="T45" fmla="*/ 46 h 48"/>
              <a:gd name="T46" fmla="*/ 23 w 57"/>
              <a:gd name="T47" fmla="*/ 48 h 48"/>
              <a:gd name="T48" fmla="*/ 19 w 57"/>
              <a:gd name="T49" fmla="*/ 47 h 48"/>
              <a:gd name="T50" fmla="*/ 10 w 57"/>
              <a:gd name="T51" fmla="*/ 45 h 48"/>
              <a:gd name="T52" fmla="*/ 4 w 57"/>
              <a:gd name="T53" fmla="*/ 39 h 48"/>
              <a:gd name="T54" fmla="*/ 0 w 57"/>
              <a:gd name="T55" fmla="*/ 31 h 48"/>
              <a:gd name="T56" fmla="*/ 0 w 57"/>
              <a:gd name="T57" fmla="*/ 25 h 48"/>
              <a:gd name="T58" fmla="*/ 0 w 57"/>
              <a:gd name="T59" fmla="*/ 20 h 48"/>
              <a:gd name="T60" fmla="*/ 3 w 57"/>
              <a:gd name="T61" fmla="*/ 11 h 48"/>
              <a:gd name="T62" fmla="*/ 9 w 57"/>
              <a:gd name="T63" fmla="*/ 5 h 48"/>
              <a:gd name="T64" fmla="*/ 17 w 57"/>
              <a:gd name="T65" fmla="*/ 1 h 48"/>
              <a:gd name="T66" fmla="*/ 38 w 57"/>
              <a:gd name="T67" fmla="*/ 0 h 48"/>
              <a:gd name="T68" fmla="*/ 42 w 57"/>
              <a:gd name="T69" fmla="*/ 0 h 48"/>
              <a:gd name="T70" fmla="*/ 51 w 57"/>
              <a:gd name="T71" fmla="*/ 3 h 48"/>
              <a:gd name="T72" fmla="*/ 54 w 57"/>
              <a:gd name="T73"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48">
                <a:moveTo>
                  <a:pt x="54" y="5"/>
                </a:moveTo>
                <a:lnTo>
                  <a:pt x="54" y="5"/>
                </a:lnTo>
                <a:lnTo>
                  <a:pt x="55" y="8"/>
                </a:lnTo>
                <a:lnTo>
                  <a:pt x="55" y="8"/>
                </a:lnTo>
                <a:lnTo>
                  <a:pt x="56" y="9"/>
                </a:lnTo>
                <a:lnTo>
                  <a:pt x="55" y="11"/>
                </a:lnTo>
                <a:lnTo>
                  <a:pt x="55" y="11"/>
                </a:lnTo>
                <a:lnTo>
                  <a:pt x="54" y="11"/>
                </a:lnTo>
                <a:lnTo>
                  <a:pt x="52" y="10"/>
                </a:lnTo>
                <a:lnTo>
                  <a:pt x="52" y="10"/>
                </a:lnTo>
                <a:lnTo>
                  <a:pt x="49" y="8"/>
                </a:lnTo>
                <a:lnTo>
                  <a:pt x="45" y="5"/>
                </a:lnTo>
                <a:lnTo>
                  <a:pt x="42" y="5"/>
                </a:lnTo>
                <a:lnTo>
                  <a:pt x="38" y="4"/>
                </a:lnTo>
                <a:lnTo>
                  <a:pt x="21" y="5"/>
                </a:lnTo>
                <a:lnTo>
                  <a:pt x="21" y="5"/>
                </a:lnTo>
                <a:lnTo>
                  <a:pt x="18" y="5"/>
                </a:lnTo>
                <a:lnTo>
                  <a:pt x="14" y="7"/>
                </a:lnTo>
                <a:lnTo>
                  <a:pt x="9" y="11"/>
                </a:lnTo>
                <a:lnTo>
                  <a:pt x="5" y="17"/>
                </a:lnTo>
                <a:lnTo>
                  <a:pt x="4" y="20"/>
                </a:lnTo>
                <a:lnTo>
                  <a:pt x="4" y="25"/>
                </a:lnTo>
                <a:lnTo>
                  <a:pt x="4" y="26"/>
                </a:lnTo>
                <a:lnTo>
                  <a:pt x="4" y="26"/>
                </a:lnTo>
                <a:lnTo>
                  <a:pt x="4" y="30"/>
                </a:lnTo>
                <a:lnTo>
                  <a:pt x="7" y="33"/>
                </a:lnTo>
                <a:lnTo>
                  <a:pt x="10" y="38"/>
                </a:lnTo>
                <a:lnTo>
                  <a:pt x="16" y="43"/>
                </a:lnTo>
                <a:lnTo>
                  <a:pt x="19" y="43"/>
                </a:lnTo>
                <a:lnTo>
                  <a:pt x="23" y="44"/>
                </a:lnTo>
                <a:lnTo>
                  <a:pt x="39" y="43"/>
                </a:lnTo>
                <a:lnTo>
                  <a:pt x="39" y="43"/>
                </a:lnTo>
                <a:lnTo>
                  <a:pt x="44" y="42"/>
                </a:lnTo>
                <a:lnTo>
                  <a:pt x="47" y="40"/>
                </a:lnTo>
                <a:lnTo>
                  <a:pt x="51" y="38"/>
                </a:lnTo>
                <a:lnTo>
                  <a:pt x="53" y="36"/>
                </a:lnTo>
                <a:lnTo>
                  <a:pt x="53" y="36"/>
                </a:lnTo>
                <a:lnTo>
                  <a:pt x="55" y="35"/>
                </a:lnTo>
                <a:lnTo>
                  <a:pt x="56" y="35"/>
                </a:lnTo>
                <a:lnTo>
                  <a:pt x="56" y="35"/>
                </a:lnTo>
                <a:lnTo>
                  <a:pt x="57" y="37"/>
                </a:lnTo>
                <a:lnTo>
                  <a:pt x="56" y="38"/>
                </a:lnTo>
                <a:lnTo>
                  <a:pt x="56" y="38"/>
                </a:lnTo>
                <a:lnTo>
                  <a:pt x="53" y="42"/>
                </a:lnTo>
                <a:lnTo>
                  <a:pt x="49" y="45"/>
                </a:lnTo>
                <a:lnTo>
                  <a:pt x="45" y="46"/>
                </a:lnTo>
                <a:lnTo>
                  <a:pt x="39" y="47"/>
                </a:lnTo>
                <a:lnTo>
                  <a:pt x="23" y="48"/>
                </a:lnTo>
                <a:lnTo>
                  <a:pt x="23" y="48"/>
                </a:lnTo>
                <a:lnTo>
                  <a:pt x="19" y="47"/>
                </a:lnTo>
                <a:lnTo>
                  <a:pt x="14" y="46"/>
                </a:lnTo>
                <a:lnTo>
                  <a:pt x="10" y="45"/>
                </a:lnTo>
                <a:lnTo>
                  <a:pt x="7" y="42"/>
                </a:lnTo>
                <a:lnTo>
                  <a:pt x="4" y="39"/>
                </a:lnTo>
                <a:lnTo>
                  <a:pt x="2" y="35"/>
                </a:lnTo>
                <a:lnTo>
                  <a:pt x="0" y="31"/>
                </a:lnTo>
                <a:lnTo>
                  <a:pt x="0" y="26"/>
                </a:lnTo>
                <a:lnTo>
                  <a:pt x="0" y="25"/>
                </a:lnTo>
                <a:lnTo>
                  <a:pt x="0" y="25"/>
                </a:lnTo>
                <a:lnTo>
                  <a:pt x="0" y="20"/>
                </a:lnTo>
                <a:lnTo>
                  <a:pt x="1" y="16"/>
                </a:lnTo>
                <a:lnTo>
                  <a:pt x="3" y="11"/>
                </a:lnTo>
                <a:lnTo>
                  <a:pt x="5" y="8"/>
                </a:lnTo>
                <a:lnTo>
                  <a:pt x="9" y="5"/>
                </a:lnTo>
                <a:lnTo>
                  <a:pt x="12" y="3"/>
                </a:lnTo>
                <a:lnTo>
                  <a:pt x="17" y="1"/>
                </a:lnTo>
                <a:lnTo>
                  <a:pt x="21" y="1"/>
                </a:lnTo>
                <a:lnTo>
                  <a:pt x="38" y="0"/>
                </a:lnTo>
                <a:lnTo>
                  <a:pt x="38" y="0"/>
                </a:lnTo>
                <a:lnTo>
                  <a:pt x="42" y="0"/>
                </a:lnTo>
                <a:lnTo>
                  <a:pt x="46" y="1"/>
                </a:lnTo>
                <a:lnTo>
                  <a:pt x="51" y="3"/>
                </a:lnTo>
                <a:lnTo>
                  <a:pt x="54" y="5"/>
                </a:lnTo>
                <a:lnTo>
                  <a:pt x="5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6" name="Freeform 197">
            <a:extLst>
              <a:ext uri="{FF2B5EF4-FFF2-40B4-BE49-F238E27FC236}">
                <a16:creationId xmlns:a16="http://schemas.microsoft.com/office/drawing/2014/main" id="{A8490A93-700E-4F41-A61B-79256EBF277E}"/>
              </a:ext>
            </a:extLst>
          </p:cNvPr>
          <p:cNvSpPr>
            <a:spLocks/>
          </p:cNvSpPr>
          <p:nvPr userDrawn="1"/>
        </p:nvSpPr>
        <p:spPr bwMode="auto">
          <a:xfrm>
            <a:off x="6921697" y="2486026"/>
            <a:ext cx="92075" cy="77788"/>
          </a:xfrm>
          <a:custGeom>
            <a:avLst/>
            <a:gdLst>
              <a:gd name="T0" fmla="*/ 51 w 58"/>
              <a:gd name="T1" fmla="*/ 7 h 49"/>
              <a:gd name="T2" fmla="*/ 55 w 58"/>
              <a:gd name="T3" fmla="*/ 14 h 49"/>
              <a:gd name="T4" fmla="*/ 58 w 58"/>
              <a:gd name="T5" fmla="*/ 23 h 49"/>
              <a:gd name="T6" fmla="*/ 58 w 58"/>
              <a:gd name="T7" fmla="*/ 24 h 49"/>
              <a:gd name="T8" fmla="*/ 56 w 58"/>
              <a:gd name="T9" fmla="*/ 33 h 49"/>
              <a:gd name="T10" fmla="*/ 52 w 58"/>
              <a:gd name="T11" fmla="*/ 41 h 49"/>
              <a:gd name="T12" fmla="*/ 49 w 58"/>
              <a:gd name="T13" fmla="*/ 43 h 49"/>
              <a:gd name="T14" fmla="*/ 41 w 58"/>
              <a:gd name="T15" fmla="*/ 48 h 49"/>
              <a:gd name="T16" fmla="*/ 20 w 58"/>
              <a:gd name="T17" fmla="*/ 49 h 49"/>
              <a:gd name="T18" fmla="*/ 15 w 58"/>
              <a:gd name="T19" fmla="*/ 49 h 49"/>
              <a:gd name="T20" fmla="*/ 6 w 58"/>
              <a:gd name="T21" fmla="*/ 44 h 49"/>
              <a:gd name="T22" fmla="*/ 2 w 58"/>
              <a:gd name="T23" fmla="*/ 41 h 49"/>
              <a:gd name="T24" fmla="*/ 2 w 58"/>
              <a:gd name="T25" fmla="*/ 39 h 49"/>
              <a:gd name="T26" fmla="*/ 5 w 58"/>
              <a:gd name="T27" fmla="*/ 38 h 49"/>
              <a:gd name="T28" fmla="*/ 6 w 58"/>
              <a:gd name="T29" fmla="*/ 39 h 49"/>
              <a:gd name="T30" fmla="*/ 12 w 58"/>
              <a:gd name="T31" fmla="*/ 43 h 49"/>
              <a:gd name="T32" fmla="*/ 19 w 58"/>
              <a:gd name="T33" fmla="*/ 44 h 49"/>
              <a:gd name="T34" fmla="*/ 36 w 58"/>
              <a:gd name="T35" fmla="*/ 43 h 49"/>
              <a:gd name="T36" fmla="*/ 43 w 58"/>
              <a:gd name="T37" fmla="*/ 42 h 49"/>
              <a:gd name="T38" fmla="*/ 49 w 58"/>
              <a:gd name="T39" fmla="*/ 38 h 49"/>
              <a:gd name="T40" fmla="*/ 51 w 58"/>
              <a:gd name="T41" fmla="*/ 34 h 49"/>
              <a:gd name="T42" fmla="*/ 53 w 58"/>
              <a:gd name="T43" fmla="*/ 29 h 49"/>
              <a:gd name="T44" fmla="*/ 53 w 58"/>
              <a:gd name="T45" fmla="*/ 23 h 49"/>
              <a:gd name="T46" fmla="*/ 53 w 58"/>
              <a:gd name="T47" fmla="*/ 20 h 49"/>
              <a:gd name="T48" fmla="*/ 47 w 58"/>
              <a:gd name="T49" fmla="*/ 11 h 49"/>
              <a:gd name="T50" fmla="*/ 38 w 58"/>
              <a:gd name="T51" fmla="*/ 6 h 49"/>
              <a:gd name="T52" fmla="*/ 18 w 58"/>
              <a:gd name="T53" fmla="*/ 6 h 49"/>
              <a:gd name="T54" fmla="*/ 14 w 58"/>
              <a:gd name="T55" fmla="*/ 7 h 49"/>
              <a:gd name="T56" fmla="*/ 7 w 58"/>
              <a:gd name="T57" fmla="*/ 11 h 49"/>
              <a:gd name="T58" fmla="*/ 5 w 58"/>
              <a:gd name="T59" fmla="*/ 13 h 49"/>
              <a:gd name="T60" fmla="*/ 1 w 58"/>
              <a:gd name="T61" fmla="*/ 14 h 49"/>
              <a:gd name="T62" fmla="*/ 0 w 58"/>
              <a:gd name="T63" fmla="*/ 13 h 49"/>
              <a:gd name="T64" fmla="*/ 1 w 58"/>
              <a:gd name="T65" fmla="*/ 11 h 49"/>
              <a:gd name="T66" fmla="*/ 8 w 58"/>
              <a:gd name="T67" fmla="*/ 4 h 49"/>
              <a:gd name="T68" fmla="*/ 18 w 58"/>
              <a:gd name="T69" fmla="*/ 2 h 49"/>
              <a:gd name="T70" fmla="*/ 34 w 58"/>
              <a:gd name="T71" fmla="*/ 0 h 49"/>
              <a:gd name="T72" fmla="*/ 43 w 58"/>
              <a:gd name="T73" fmla="*/ 3 h 49"/>
              <a:gd name="T74" fmla="*/ 51 w 58"/>
              <a:gd name="T7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9">
                <a:moveTo>
                  <a:pt x="51" y="7"/>
                </a:moveTo>
                <a:lnTo>
                  <a:pt x="51" y="7"/>
                </a:lnTo>
                <a:lnTo>
                  <a:pt x="53" y="11"/>
                </a:lnTo>
                <a:lnTo>
                  <a:pt x="55" y="14"/>
                </a:lnTo>
                <a:lnTo>
                  <a:pt x="58" y="18"/>
                </a:lnTo>
                <a:lnTo>
                  <a:pt x="58" y="23"/>
                </a:lnTo>
                <a:lnTo>
                  <a:pt x="58" y="24"/>
                </a:lnTo>
                <a:lnTo>
                  <a:pt x="58" y="24"/>
                </a:lnTo>
                <a:lnTo>
                  <a:pt x="58" y="29"/>
                </a:lnTo>
                <a:lnTo>
                  <a:pt x="56" y="33"/>
                </a:lnTo>
                <a:lnTo>
                  <a:pt x="54" y="38"/>
                </a:lnTo>
                <a:lnTo>
                  <a:pt x="52" y="41"/>
                </a:lnTo>
                <a:lnTo>
                  <a:pt x="52" y="41"/>
                </a:lnTo>
                <a:lnTo>
                  <a:pt x="49" y="43"/>
                </a:lnTo>
                <a:lnTo>
                  <a:pt x="45" y="46"/>
                </a:lnTo>
                <a:lnTo>
                  <a:pt x="41" y="48"/>
                </a:lnTo>
                <a:lnTo>
                  <a:pt x="36" y="48"/>
                </a:lnTo>
                <a:lnTo>
                  <a:pt x="20" y="49"/>
                </a:lnTo>
                <a:lnTo>
                  <a:pt x="20" y="49"/>
                </a:lnTo>
                <a:lnTo>
                  <a:pt x="15" y="49"/>
                </a:lnTo>
                <a:lnTo>
                  <a:pt x="10" y="47"/>
                </a:lnTo>
                <a:lnTo>
                  <a:pt x="6" y="44"/>
                </a:lnTo>
                <a:lnTo>
                  <a:pt x="2" y="41"/>
                </a:lnTo>
                <a:lnTo>
                  <a:pt x="2" y="41"/>
                </a:lnTo>
                <a:lnTo>
                  <a:pt x="1" y="40"/>
                </a:lnTo>
                <a:lnTo>
                  <a:pt x="2" y="39"/>
                </a:lnTo>
                <a:lnTo>
                  <a:pt x="2" y="39"/>
                </a:lnTo>
                <a:lnTo>
                  <a:pt x="5" y="38"/>
                </a:lnTo>
                <a:lnTo>
                  <a:pt x="6" y="39"/>
                </a:lnTo>
                <a:lnTo>
                  <a:pt x="6" y="39"/>
                </a:lnTo>
                <a:lnTo>
                  <a:pt x="9" y="41"/>
                </a:lnTo>
                <a:lnTo>
                  <a:pt x="12" y="43"/>
                </a:lnTo>
                <a:lnTo>
                  <a:pt x="16" y="44"/>
                </a:lnTo>
                <a:lnTo>
                  <a:pt x="19" y="44"/>
                </a:lnTo>
                <a:lnTo>
                  <a:pt x="36" y="43"/>
                </a:lnTo>
                <a:lnTo>
                  <a:pt x="36" y="43"/>
                </a:lnTo>
                <a:lnTo>
                  <a:pt x="40" y="43"/>
                </a:lnTo>
                <a:lnTo>
                  <a:pt x="43" y="42"/>
                </a:lnTo>
                <a:lnTo>
                  <a:pt x="46" y="40"/>
                </a:lnTo>
                <a:lnTo>
                  <a:pt x="49" y="38"/>
                </a:lnTo>
                <a:lnTo>
                  <a:pt x="49" y="38"/>
                </a:lnTo>
                <a:lnTo>
                  <a:pt x="51" y="34"/>
                </a:lnTo>
                <a:lnTo>
                  <a:pt x="52" y="32"/>
                </a:lnTo>
                <a:lnTo>
                  <a:pt x="53" y="29"/>
                </a:lnTo>
                <a:lnTo>
                  <a:pt x="53" y="24"/>
                </a:lnTo>
                <a:lnTo>
                  <a:pt x="53" y="23"/>
                </a:lnTo>
                <a:lnTo>
                  <a:pt x="53" y="23"/>
                </a:lnTo>
                <a:lnTo>
                  <a:pt x="53" y="20"/>
                </a:lnTo>
                <a:lnTo>
                  <a:pt x="52" y="16"/>
                </a:lnTo>
                <a:lnTo>
                  <a:pt x="47" y="11"/>
                </a:lnTo>
                <a:lnTo>
                  <a:pt x="42" y="7"/>
                </a:lnTo>
                <a:lnTo>
                  <a:pt x="38" y="6"/>
                </a:lnTo>
                <a:lnTo>
                  <a:pt x="34" y="6"/>
                </a:lnTo>
                <a:lnTo>
                  <a:pt x="18" y="6"/>
                </a:lnTo>
                <a:lnTo>
                  <a:pt x="18" y="6"/>
                </a:lnTo>
                <a:lnTo>
                  <a:pt x="14" y="7"/>
                </a:lnTo>
                <a:lnTo>
                  <a:pt x="10" y="8"/>
                </a:lnTo>
                <a:lnTo>
                  <a:pt x="7" y="11"/>
                </a:lnTo>
                <a:lnTo>
                  <a:pt x="5" y="13"/>
                </a:lnTo>
                <a:lnTo>
                  <a:pt x="5" y="13"/>
                </a:lnTo>
                <a:lnTo>
                  <a:pt x="3" y="14"/>
                </a:lnTo>
                <a:lnTo>
                  <a:pt x="1" y="14"/>
                </a:lnTo>
                <a:lnTo>
                  <a:pt x="1" y="14"/>
                </a:lnTo>
                <a:lnTo>
                  <a:pt x="0" y="13"/>
                </a:lnTo>
                <a:lnTo>
                  <a:pt x="1" y="11"/>
                </a:lnTo>
                <a:lnTo>
                  <a:pt x="1" y="11"/>
                </a:lnTo>
                <a:lnTo>
                  <a:pt x="5" y="7"/>
                </a:lnTo>
                <a:lnTo>
                  <a:pt x="8" y="4"/>
                </a:lnTo>
                <a:lnTo>
                  <a:pt x="12" y="3"/>
                </a:lnTo>
                <a:lnTo>
                  <a:pt x="18" y="2"/>
                </a:lnTo>
                <a:lnTo>
                  <a:pt x="34" y="0"/>
                </a:lnTo>
                <a:lnTo>
                  <a:pt x="34" y="0"/>
                </a:lnTo>
                <a:lnTo>
                  <a:pt x="38" y="2"/>
                </a:lnTo>
                <a:lnTo>
                  <a:pt x="43" y="3"/>
                </a:lnTo>
                <a:lnTo>
                  <a:pt x="47" y="4"/>
                </a:lnTo>
                <a:lnTo>
                  <a:pt x="51" y="7"/>
                </a:ln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7" name="Freeform 198">
            <a:extLst>
              <a:ext uri="{FF2B5EF4-FFF2-40B4-BE49-F238E27FC236}">
                <a16:creationId xmlns:a16="http://schemas.microsoft.com/office/drawing/2014/main" id="{04C7D481-63D1-4741-8ED6-44D0470CF9E9}"/>
              </a:ext>
            </a:extLst>
          </p:cNvPr>
          <p:cNvSpPr>
            <a:spLocks noEditPoints="1"/>
          </p:cNvSpPr>
          <p:nvPr userDrawn="1"/>
        </p:nvSpPr>
        <p:spPr bwMode="auto">
          <a:xfrm>
            <a:off x="5850134" y="1158876"/>
            <a:ext cx="168275" cy="169863"/>
          </a:xfrm>
          <a:custGeom>
            <a:avLst/>
            <a:gdLst>
              <a:gd name="T0" fmla="*/ 44 w 106"/>
              <a:gd name="T1" fmla="*/ 106 h 107"/>
              <a:gd name="T2" fmla="*/ 44 w 106"/>
              <a:gd name="T3" fmla="*/ 103 h 107"/>
              <a:gd name="T4" fmla="*/ 46 w 106"/>
              <a:gd name="T5" fmla="*/ 88 h 107"/>
              <a:gd name="T6" fmla="*/ 41 w 106"/>
              <a:gd name="T7" fmla="*/ 73 h 107"/>
              <a:gd name="T8" fmla="*/ 34 w 106"/>
              <a:gd name="T9" fmla="*/ 72 h 107"/>
              <a:gd name="T10" fmla="*/ 33 w 106"/>
              <a:gd name="T11" fmla="*/ 65 h 107"/>
              <a:gd name="T12" fmla="*/ 18 w 106"/>
              <a:gd name="T13" fmla="*/ 61 h 107"/>
              <a:gd name="T14" fmla="*/ 3 w 106"/>
              <a:gd name="T15" fmla="*/ 63 h 107"/>
              <a:gd name="T16" fmla="*/ 0 w 106"/>
              <a:gd name="T17" fmla="*/ 62 h 107"/>
              <a:gd name="T18" fmla="*/ 0 w 106"/>
              <a:gd name="T19" fmla="*/ 59 h 107"/>
              <a:gd name="T20" fmla="*/ 7 w 106"/>
              <a:gd name="T21" fmla="*/ 48 h 107"/>
              <a:gd name="T22" fmla="*/ 29 w 106"/>
              <a:gd name="T23" fmla="*/ 38 h 107"/>
              <a:gd name="T24" fmla="*/ 43 w 106"/>
              <a:gd name="T25" fmla="*/ 28 h 107"/>
              <a:gd name="T26" fmla="*/ 60 w 106"/>
              <a:gd name="T27" fmla="*/ 11 h 107"/>
              <a:gd name="T28" fmla="*/ 92 w 106"/>
              <a:gd name="T29" fmla="*/ 0 h 107"/>
              <a:gd name="T30" fmla="*/ 103 w 106"/>
              <a:gd name="T31" fmla="*/ 1 h 107"/>
              <a:gd name="T32" fmla="*/ 105 w 106"/>
              <a:gd name="T33" fmla="*/ 3 h 107"/>
              <a:gd name="T34" fmla="*/ 105 w 106"/>
              <a:gd name="T35" fmla="*/ 23 h 107"/>
              <a:gd name="T36" fmla="*/ 97 w 106"/>
              <a:gd name="T37" fmla="*/ 44 h 107"/>
              <a:gd name="T38" fmla="*/ 88 w 106"/>
              <a:gd name="T39" fmla="*/ 55 h 107"/>
              <a:gd name="T40" fmla="*/ 68 w 106"/>
              <a:gd name="T41" fmla="*/ 68 h 107"/>
              <a:gd name="T42" fmla="*/ 63 w 106"/>
              <a:gd name="T43" fmla="*/ 92 h 107"/>
              <a:gd name="T44" fmla="*/ 53 w 106"/>
              <a:gd name="T45" fmla="*/ 103 h 107"/>
              <a:gd name="T46" fmla="*/ 46 w 106"/>
              <a:gd name="T47" fmla="*/ 107 h 107"/>
              <a:gd name="T48" fmla="*/ 38 w 106"/>
              <a:gd name="T49" fmla="*/ 68 h 107"/>
              <a:gd name="T50" fmla="*/ 44 w 106"/>
              <a:gd name="T51" fmla="*/ 70 h 107"/>
              <a:gd name="T52" fmla="*/ 50 w 106"/>
              <a:gd name="T53" fmla="*/ 83 h 107"/>
              <a:gd name="T54" fmla="*/ 50 w 106"/>
              <a:gd name="T55" fmla="*/ 99 h 107"/>
              <a:gd name="T56" fmla="*/ 59 w 106"/>
              <a:gd name="T57" fmla="*/ 90 h 107"/>
              <a:gd name="T58" fmla="*/ 62 w 106"/>
              <a:gd name="T59" fmla="*/ 67 h 107"/>
              <a:gd name="T60" fmla="*/ 64 w 106"/>
              <a:gd name="T61" fmla="*/ 65 h 107"/>
              <a:gd name="T62" fmla="*/ 85 w 106"/>
              <a:gd name="T63" fmla="*/ 52 h 107"/>
              <a:gd name="T64" fmla="*/ 92 w 106"/>
              <a:gd name="T65" fmla="*/ 41 h 107"/>
              <a:gd name="T66" fmla="*/ 99 w 106"/>
              <a:gd name="T67" fmla="*/ 23 h 107"/>
              <a:gd name="T68" fmla="*/ 100 w 106"/>
              <a:gd name="T69" fmla="*/ 5 h 107"/>
              <a:gd name="T70" fmla="*/ 88 w 106"/>
              <a:gd name="T71" fmla="*/ 5 h 107"/>
              <a:gd name="T72" fmla="*/ 70 w 106"/>
              <a:gd name="T73" fmla="*/ 11 h 107"/>
              <a:gd name="T74" fmla="*/ 54 w 106"/>
              <a:gd name="T75" fmla="*/ 22 h 107"/>
              <a:gd name="T76" fmla="*/ 41 w 106"/>
              <a:gd name="T77" fmla="*/ 41 h 107"/>
              <a:gd name="T78" fmla="*/ 38 w 106"/>
              <a:gd name="T79" fmla="*/ 44 h 107"/>
              <a:gd name="T80" fmla="*/ 24 w 106"/>
              <a:gd name="T81" fmla="*/ 44 h 107"/>
              <a:gd name="T82" fmla="*/ 10 w 106"/>
              <a:gd name="T83" fmla="*/ 52 h 107"/>
              <a:gd name="T84" fmla="*/ 15 w 106"/>
              <a:gd name="T85" fmla="*/ 55 h 107"/>
              <a:gd name="T86" fmla="*/ 36 w 106"/>
              <a:gd name="T87" fmla="*/ 63 h 107"/>
              <a:gd name="T88" fmla="*/ 37 w 106"/>
              <a:gd name="T89" fmla="*/ 6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07">
                <a:moveTo>
                  <a:pt x="46" y="107"/>
                </a:moveTo>
                <a:lnTo>
                  <a:pt x="46" y="107"/>
                </a:lnTo>
                <a:lnTo>
                  <a:pt x="44" y="106"/>
                </a:lnTo>
                <a:lnTo>
                  <a:pt x="44" y="106"/>
                </a:lnTo>
                <a:lnTo>
                  <a:pt x="43" y="105"/>
                </a:lnTo>
                <a:lnTo>
                  <a:pt x="44" y="103"/>
                </a:lnTo>
                <a:lnTo>
                  <a:pt x="44" y="103"/>
                </a:lnTo>
                <a:lnTo>
                  <a:pt x="45" y="96"/>
                </a:lnTo>
                <a:lnTo>
                  <a:pt x="46" y="88"/>
                </a:lnTo>
                <a:lnTo>
                  <a:pt x="44" y="80"/>
                </a:lnTo>
                <a:lnTo>
                  <a:pt x="41" y="73"/>
                </a:lnTo>
                <a:lnTo>
                  <a:pt x="41" y="73"/>
                </a:lnTo>
                <a:lnTo>
                  <a:pt x="35" y="73"/>
                </a:lnTo>
                <a:lnTo>
                  <a:pt x="35" y="73"/>
                </a:lnTo>
                <a:lnTo>
                  <a:pt x="34" y="72"/>
                </a:lnTo>
                <a:lnTo>
                  <a:pt x="34" y="71"/>
                </a:lnTo>
                <a:lnTo>
                  <a:pt x="34" y="71"/>
                </a:lnTo>
                <a:lnTo>
                  <a:pt x="33" y="65"/>
                </a:lnTo>
                <a:lnTo>
                  <a:pt x="33" y="65"/>
                </a:lnTo>
                <a:lnTo>
                  <a:pt x="26" y="62"/>
                </a:lnTo>
                <a:lnTo>
                  <a:pt x="18" y="61"/>
                </a:lnTo>
                <a:lnTo>
                  <a:pt x="10" y="61"/>
                </a:lnTo>
                <a:lnTo>
                  <a:pt x="3" y="63"/>
                </a:lnTo>
                <a:lnTo>
                  <a:pt x="3" y="63"/>
                </a:lnTo>
                <a:lnTo>
                  <a:pt x="1" y="63"/>
                </a:lnTo>
                <a:lnTo>
                  <a:pt x="0" y="62"/>
                </a:lnTo>
                <a:lnTo>
                  <a:pt x="0" y="62"/>
                </a:lnTo>
                <a:lnTo>
                  <a:pt x="0" y="61"/>
                </a:lnTo>
                <a:lnTo>
                  <a:pt x="0" y="59"/>
                </a:lnTo>
                <a:lnTo>
                  <a:pt x="0" y="59"/>
                </a:lnTo>
                <a:lnTo>
                  <a:pt x="3" y="53"/>
                </a:lnTo>
                <a:lnTo>
                  <a:pt x="7" y="48"/>
                </a:lnTo>
                <a:lnTo>
                  <a:pt x="7" y="48"/>
                </a:lnTo>
                <a:lnTo>
                  <a:pt x="13" y="42"/>
                </a:lnTo>
                <a:lnTo>
                  <a:pt x="21" y="39"/>
                </a:lnTo>
                <a:lnTo>
                  <a:pt x="29" y="38"/>
                </a:lnTo>
                <a:lnTo>
                  <a:pt x="37" y="38"/>
                </a:lnTo>
                <a:lnTo>
                  <a:pt x="37" y="38"/>
                </a:lnTo>
                <a:lnTo>
                  <a:pt x="43" y="28"/>
                </a:lnTo>
                <a:lnTo>
                  <a:pt x="51" y="19"/>
                </a:lnTo>
                <a:lnTo>
                  <a:pt x="51" y="19"/>
                </a:lnTo>
                <a:lnTo>
                  <a:pt x="60" y="11"/>
                </a:lnTo>
                <a:lnTo>
                  <a:pt x="70" y="5"/>
                </a:lnTo>
                <a:lnTo>
                  <a:pt x="81" y="1"/>
                </a:lnTo>
                <a:lnTo>
                  <a:pt x="92" y="0"/>
                </a:lnTo>
                <a:lnTo>
                  <a:pt x="92" y="0"/>
                </a:lnTo>
                <a:lnTo>
                  <a:pt x="103" y="1"/>
                </a:lnTo>
                <a:lnTo>
                  <a:pt x="103" y="1"/>
                </a:lnTo>
                <a:lnTo>
                  <a:pt x="104" y="2"/>
                </a:lnTo>
                <a:lnTo>
                  <a:pt x="105" y="3"/>
                </a:lnTo>
                <a:lnTo>
                  <a:pt x="105" y="3"/>
                </a:lnTo>
                <a:lnTo>
                  <a:pt x="106" y="10"/>
                </a:lnTo>
                <a:lnTo>
                  <a:pt x="106" y="17"/>
                </a:lnTo>
                <a:lnTo>
                  <a:pt x="105" y="23"/>
                </a:lnTo>
                <a:lnTo>
                  <a:pt x="103" y="30"/>
                </a:lnTo>
                <a:lnTo>
                  <a:pt x="100" y="37"/>
                </a:lnTo>
                <a:lnTo>
                  <a:pt x="97" y="44"/>
                </a:lnTo>
                <a:lnTo>
                  <a:pt x="92" y="49"/>
                </a:lnTo>
                <a:lnTo>
                  <a:pt x="88" y="55"/>
                </a:lnTo>
                <a:lnTo>
                  <a:pt x="88" y="55"/>
                </a:lnTo>
                <a:lnTo>
                  <a:pt x="78" y="63"/>
                </a:lnTo>
                <a:lnTo>
                  <a:pt x="68" y="68"/>
                </a:lnTo>
                <a:lnTo>
                  <a:pt x="68" y="68"/>
                </a:lnTo>
                <a:lnTo>
                  <a:pt x="68" y="76"/>
                </a:lnTo>
                <a:lnTo>
                  <a:pt x="67" y="85"/>
                </a:lnTo>
                <a:lnTo>
                  <a:pt x="63" y="92"/>
                </a:lnTo>
                <a:lnTo>
                  <a:pt x="57" y="99"/>
                </a:lnTo>
                <a:lnTo>
                  <a:pt x="57" y="99"/>
                </a:lnTo>
                <a:lnTo>
                  <a:pt x="53" y="103"/>
                </a:lnTo>
                <a:lnTo>
                  <a:pt x="46" y="106"/>
                </a:lnTo>
                <a:lnTo>
                  <a:pt x="46" y="106"/>
                </a:lnTo>
                <a:lnTo>
                  <a:pt x="46" y="107"/>
                </a:lnTo>
                <a:lnTo>
                  <a:pt x="46" y="107"/>
                </a:lnTo>
                <a:close/>
                <a:moveTo>
                  <a:pt x="38" y="68"/>
                </a:moveTo>
                <a:lnTo>
                  <a:pt x="38" y="68"/>
                </a:lnTo>
                <a:lnTo>
                  <a:pt x="42" y="68"/>
                </a:lnTo>
                <a:lnTo>
                  <a:pt x="42" y="68"/>
                </a:lnTo>
                <a:lnTo>
                  <a:pt x="44" y="70"/>
                </a:lnTo>
                <a:lnTo>
                  <a:pt x="44" y="70"/>
                </a:lnTo>
                <a:lnTo>
                  <a:pt x="47" y="76"/>
                </a:lnTo>
                <a:lnTo>
                  <a:pt x="50" y="83"/>
                </a:lnTo>
                <a:lnTo>
                  <a:pt x="51" y="91"/>
                </a:lnTo>
                <a:lnTo>
                  <a:pt x="50" y="99"/>
                </a:lnTo>
                <a:lnTo>
                  <a:pt x="50" y="99"/>
                </a:lnTo>
                <a:lnTo>
                  <a:pt x="54" y="96"/>
                </a:lnTo>
                <a:lnTo>
                  <a:pt x="54" y="96"/>
                </a:lnTo>
                <a:lnTo>
                  <a:pt x="59" y="90"/>
                </a:lnTo>
                <a:lnTo>
                  <a:pt x="62" y="82"/>
                </a:lnTo>
                <a:lnTo>
                  <a:pt x="63" y="75"/>
                </a:lnTo>
                <a:lnTo>
                  <a:pt x="62" y="67"/>
                </a:lnTo>
                <a:lnTo>
                  <a:pt x="62" y="67"/>
                </a:lnTo>
                <a:lnTo>
                  <a:pt x="63" y="66"/>
                </a:lnTo>
                <a:lnTo>
                  <a:pt x="64" y="65"/>
                </a:lnTo>
                <a:lnTo>
                  <a:pt x="64" y="65"/>
                </a:lnTo>
                <a:lnTo>
                  <a:pt x="74" y="59"/>
                </a:lnTo>
                <a:lnTo>
                  <a:pt x="85" y="52"/>
                </a:lnTo>
                <a:lnTo>
                  <a:pt x="85" y="52"/>
                </a:lnTo>
                <a:lnTo>
                  <a:pt x="88" y="47"/>
                </a:lnTo>
                <a:lnTo>
                  <a:pt x="92" y="41"/>
                </a:lnTo>
                <a:lnTo>
                  <a:pt x="96" y="36"/>
                </a:lnTo>
                <a:lnTo>
                  <a:pt x="98" y="30"/>
                </a:lnTo>
                <a:lnTo>
                  <a:pt x="99" y="23"/>
                </a:lnTo>
                <a:lnTo>
                  <a:pt x="100" y="18"/>
                </a:lnTo>
                <a:lnTo>
                  <a:pt x="100" y="12"/>
                </a:lnTo>
                <a:lnTo>
                  <a:pt x="100" y="5"/>
                </a:lnTo>
                <a:lnTo>
                  <a:pt x="100" y="5"/>
                </a:lnTo>
                <a:lnTo>
                  <a:pt x="95" y="5"/>
                </a:lnTo>
                <a:lnTo>
                  <a:pt x="88" y="5"/>
                </a:lnTo>
                <a:lnTo>
                  <a:pt x="82" y="6"/>
                </a:lnTo>
                <a:lnTo>
                  <a:pt x="76" y="7"/>
                </a:lnTo>
                <a:lnTo>
                  <a:pt x="70" y="11"/>
                </a:lnTo>
                <a:lnTo>
                  <a:pt x="64" y="13"/>
                </a:lnTo>
                <a:lnTo>
                  <a:pt x="59" y="18"/>
                </a:lnTo>
                <a:lnTo>
                  <a:pt x="54" y="22"/>
                </a:lnTo>
                <a:lnTo>
                  <a:pt x="54" y="22"/>
                </a:lnTo>
                <a:lnTo>
                  <a:pt x="46" y="31"/>
                </a:lnTo>
                <a:lnTo>
                  <a:pt x="41" y="41"/>
                </a:lnTo>
                <a:lnTo>
                  <a:pt x="41" y="41"/>
                </a:lnTo>
                <a:lnTo>
                  <a:pt x="39" y="42"/>
                </a:lnTo>
                <a:lnTo>
                  <a:pt x="38" y="44"/>
                </a:lnTo>
                <a:lnTo>
                  <a:pt x="38" y="44"/>
                </a:lnTo>
                <a:lnTo>
                  <a:pt x="30" y="42"/>
                </a:lnTo>
                <a:lnTo>
                  <a:pt x="24" y="44"/>
                </a:lnTo>
                <a:lnTo>
                  <a:pt x="17" y="47"/>
                </a:lnTo>
                <a:lnTo>
                  <a:pt x="10" y="52"/>
                </a:lnTo>
                <a:lnTo>
                  <a:pt x="10" y="52"/>
                </a:lnTo>
                <a:lnTo>
                  <a:pt x="7" y="56"/>
                </a:lnTo>
                <a:lnTo>
                  <a:pt x="7" y="56"/>
                </a:lnTo>
                <a:lnTo>
                  <a:pt x="15" y="55"/>
                </a:lnTo>
                <a:lnTo>
                  <a:pt x="22" y="56"/>
                </a:lnTo>
                <a:lnTo>
                  <a:pt x="29" y="58"/>
                </a:lnTo>
                <a:lnTo>
                  <a:pt x="36" y="63"/>
                </a:lnTo>
                <a:lnTo>
                  <a:pt x="36" y="63"/>
                </a:lnTo>
                <a:lnTo>
                  <a:pt x="37" y="64"/>
                </a:lnTo>
                <a:lnTo>
                  <a:pt x="37" y="64"/>
                </a:lnTo>
                <a:lnTo>
                  <a:pt x="38" y="68"/>
                </a:lnTo>
                <a:lnTo>
                  <a:pt x="38"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8" name="Freeform 199">
            <a:extLst>
              <a:ext uri="{FF2B5EF4-FFF2-40B4-BE49-F238E27FC236}">
                <a16:creationId xmlns:a16="http://schemas.microsoft.com/office/drawing/2014/main" id="{21537EDF-E29F-4766-BBDB-5CE1ACCA1DA7}"/>
              </a:ext>
            </a:extLst>
          </p:cNvPr>
          <p:cNvSpPr>
            <a:spLocks noEditPoints="1"/>
          </p:cNvSpPr>
          <p:nvPr userDrawn="1"/>
        </p:nvSpPr>
        <p:spPr bwMode="auto">
          <a:xfrm>
            <a:off x="5951734" y="1185863"/>
            <a:ext cx="39687" cy="38100"/>
          </a:xfrm>
          <a:custGeom>
            <a:avLst/>
            <a:gdLst>
              <a:gd name="T0" fmla="*/ 13 w 25"/>
              <a:gd name="T1" fmla="*/ 24 h 24"/>
              <a:gd name="T2" fmla="*/ 13 w 25"/>
              <a:gd name="T3" fmla="*/ 24 h 24"/>
              <a:gd name="T4" fmla="*/ 8 w 25"/>
              <a:gd name="T5" fmla="*/ 23 h 24"/>
              <a:gd name="T6" fmla="*/ 4 w 25"/>
              <a:gd name="T7" fmla="*/ 21 h 24"/>
              <a:gd name="T8" fmla="*/ 4 w 25"/>
              <a:gd name="T9" fmla="*/ 21 h 24"/>
              <a:gd name="T10" fmla="*/ 1 w 25"/>
              <a:gd name="T11" fmla="*/ 16 h 24"/>
              <a:gd name="T12" fmla="*/ 0 w 25"/>
              <a:gd name="T13" fmla="*/ 12 h 24"/>
              <a:gd name="T14" fmla="*/ 1 w 25"/>
              <a:gd name="T15" fmla="*/ 7 h 24"/>
              <a:gd name="T16" fmla="*/ 4 w 25"/>
              <a:gd name="T17" fmla="*/ 3 h 24"/>
              <a:gd name="T18" fmla="*/ 4 w 25"/>
              <a:gd name="T19" fmla="*/ 3 h 24"/>
              <a:gd name="T20" fmla="*/ 8 w 25"/>
              <a:gd name="T21" fmla="*/ 1 h 24"/>
              <a:gd name="T22" fmla="*/ 13 w 25"/>
              <a:gd name="T23" fmla="*/ 0 h 24"/>
              <a:gd name="T24" fmla="*/ 17 w 25"/>
              <a:gd name="T25" fmla="*/ 1 h 24"/>
              <a:gd name="T26" fmla="*/ 22 w 25"/>
              <a:gd name="T27" fmla="*/ 3 h 24"/>
              <a:gd name="T28" fmla="*/ 22 w 25"/>
              <a:gd name="T29" fmla="*/ 3 h 24"/>
              <a:gd name="T30" fmla="*/ 24 w 25"/>
              <a:gd name="T31" fmla="*/ 7 h 24"/>
              <a:gd name="T32" fmla="*/ 25 w 25"/>
              <a:gd name="T33" fmla="*/ 12 h 24"/>
              <a:gd name="T34" fmla="*/ 25 w 25"/>
              <a:gd name="T35" fmla="*/ 12 h 24"/>
              <a:gd name="T36" fmla="*/ 24 w 25"/>
              <a:gd name="T37" fmla="*/ 16 h 24"/>
              <a:gd name="T38" fmla="*/ 22 w 25"/>
              <a:gd name="T39" fmla="*/ 21 h 24"/>
              <a:gd name="T40" fmla="*/ 22 w 25"/>
              <a:gd name="T41" fmla="*/ 21 h 24"/>
              <a:gd name="T42" fmla="*/ 17 w 25"/>
              <a:gd name="T43" fmla="*/ 23 h 24"/>
              <a:gd name="T44" fmla="*/ 13 w 25"/>
              <a:gd name="T45" fmla="*/ 24 h 24"/>
              <a:gd name="T46" fmla="*/ 13 w 25"/>
              <a:gd name="T47" fmla="*/ 24 h 24"/>
              <a:gd name="T48" fmla="*/ 13 w 25"/>
              <a:gd name="T49" fmla="*/ 5 h 24"/>
              <a:gd name="T50" fmla="*/ 13 w 25"/>
              <a:gd name="T51" fmla="*/ 5 h 24"/>
              <a:gd name="T52" fmla="*/ 10 w 25"/>
              <a:gd name="T53" fmla="*/ 5 h 24"/>
              <a:gd name="T54" fmla="*/ 7 w 25"/>
              <a:gd name="T55" fmla="*/ 6 h 24"/>
              <a:gd name="T56" fmla="*/ 7 w 25"/>
              <a:gd name="T57" fmla="*/ 6 h 24"/>
              <a:gd name="T58" fmla="*/ 6 w 25"/>
              <a:gd name="T59" fmla="*/ 10 h 24"/>
              <a:gd name="T60" fmla="*/ 6 w 25"/>
              <a:gd name="T61" fmla="*/ 12 h 24"/>
              <a:gd name="T62" fmla="*/ 6 w 25"/>
              <a:gd name="T63" fmla="*/ 15 h 24"/>
              <a:gd name="T64" fmla="*/ 7 w 25"/>
              <a:gd name="T65" fmla="*/ 18 h 24"/>
              <a:gd name="T66" fmla="*/ 7 w 25"/>
              <a:gd name="T67" fmla="*/ 18 h 24"/>
              <a:gd name="T68" fmla="*/ 10 w 25"/>
              <a:gd name="T69" fmla="*/ 19 h 24"/>
              <a:gd name="T70" fmla="*/ 13 w 25"/>
              <a:gd name="T71" fmla="*/ 20 h 24"/>
              <a:gd name="T72" fmla="*/ 16 w 25"/>
              <a:gd name="T73" fmla="*/ 19 h 24"/>
              <a:gd name="T74" fmla="*/ 18 w 25"/>
              <a:gd name="T75" fmla="*/ 18 h 24"/>
              <a:gd name="T76" fmla="*/ 18 w 25"/>
              <a:gd name="T77" fmla="*/ 18 h 24"/>
              <a:gd name="T78" fmla="*/ 19 w 25"/>
              <a:gd name="T79" fmla="*/ 15 h 24"/>
              <a:gd name="T80" fmla="*/ 21 w 25"/>
              <a:gd name="T81" fmla="*/ 12 h 24"/>
              <a:gd name="T82" fmla="*/ 21 w 25"/>
              <a:gd name="T83" fmla="*/ 12 h 24"/>
              <a:gd name="T84" fmla="*/ 19 w 25"/>
              <a:gd name="T85" fmla="*/ 10 h 24"/>
              <a:gd name="T86" fmla="*/ 18 w 25"/>
              <a:gd name="T87" fmla="*/ 6 h 24"/>
              <a:gd name="T88" fmla="*/ 18 w 25"/>
              <a:gd name="T89" fmla="*/ 6 h 24"/>
              <a:gd name="T90" fmla="*/ 16 w 25"/>
              <a:gd name="T91" fmla="*/ 5 h 24"/>
              <a:gd name="T92" fmla="*/ 13 w 25"/>
              <a:gd name="T93" fmla="*/ 5 h 24"/>
              <a:gd name="T94" fmla="*/ 13 w 25"/>
              <a:gd name="T95"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24">
                <a:moveTo>
                  <a:pt x="13" y="24"/>
                </a:moveTo>
                <a:lnTo>
                  <a:pt x="13" y="24"/>
                </a:lnTo>
                <a:lnTo>
                  <a:pt x="8" y="23"/>
                </a:lnTo>
                <a:lnTo>
                  <a:pt x="4" y="21"/>
                </a:lnTo>
                <a:lnTo>
                  <a:pt x="4" y="21"/>
                </a:lnTo>
                <a:lnTo>
                  <a:pt x="1" y="16"/>
                </a:lnTo>
                <a:lnTo>
                  <a:pt x="0" y="12"/>
                </a:lnTo>
                <a:lnTo>
                  <a:pt x="1" y="7"/>
                </a:lnTo>
                <a:lnTo>
                  <a:pt x="4" y="3"/>
                </a:lnTo>
                <a:lnTo>
                  <a:pt x="4" y="3"/>
                </a:lnTo>
                <a:lnTo>
                  <a:pt x="8" y="1"/>
                </a:lnTo>
                <a:lnTo>
                  <a:pt x="13" y="0"/>
                </a:lnTo>
                <a:lnTo>
                  <a:pt x="17" y="1"/>
                </a:lnTo>
                <a:lnTo>
                  <a:pt x="22" y="3"/>
                </a:lnTo>
                <a:lnTo>
                  <a:pt x="22" y="3"/>
                </a:lnTo>
                <a:lnTo>
                  <a:pt x="24" y="7"/>
                </a:lnTo>
                <a:lnTo>
                  <a:pt x="25" y="12"/>
                </a:lnTo>
                <a:lnTo>
                  <a:pt x="25" y="12"/>
                </a:lnTo>
                <a:lnTo>
                  <a:pt x="24" y="16"/>
                </a:lnTo>
                <a:lnTo>
                  <a:pt x="22" y="21"/>
                </a:lnTo>
                <a:lnTo>
                  <a:pt x="22" y="21"/>
                </a:lnTo>
                <a:lnTo>
                  <a:pt x="17" y="23"/>
                </a:lnTo>
                <a:lnTo>
                  <a:pt x="13" y="24"/>
                </a:lnTo>
                <a:lnTo>
                  <a:pt x="13" y="24"/>
                </a:lnTo>
                <a:close/>
                <a:moveTo>
                  <a:pt x="13" y="5"/>
                </a:moveTo>
                <a:lnTo>
                  <a:pt x="13" y="5"/>
                </a:lnTo>
                <a:lnTo>
                  <a:pt x="10" y="5"/>
                </a:lnTo>
                <a:lnTo>
                  <a:pt x="7" y="6"/>
                </a:lnTo>
                <a:lnTo>
                  <a:pt x="7" y="6"/>
                </a:lnTo>
                <a:lnTo>
                  <a:pt x="6" y="10"/>
                </a:lnTo>
                <a:lnTo>
                  <a:pt x="6" y="12"/>
                </a:lnTo>
                <a:lnTo>
                  <a:pt x="6" y="15"/>
                </a:lnTo>
                <a:lnTo>
                  <a:pt x="7" y="18"/>
                </a:lnTo>
                <a:lnTo>
                  <a:pt x="7" y="18"/>
                </a:lnTo>
                <a:lnTo>
                  <a:pt x="10" y="19"/>
                </a:lnTo>
                <a:lnTo>
                  <a:pt x="13" y="20"/>
                </a:lnTo>
                <a:lnTo>
                  <a:pt x="16" y="19"/>
                </a:lnTo>
                <a:lnTo>
                  <a:pt x="18" y="18"/>
                </a:lnTo>
                <a:lnTo>
                  <a:pt x="18" y="18"/>
                </a:lnTo>
                <a:lnTo>
                  <a:pt x="19" y="15"/>
                </a:lnTo>
                <a:lnTo>
                  <a:pt x="21" y="12"/>
                </a:lnTo>
                <a:lnTo>
                  <a:pt x="21" y="12"/>
                </a:lnTo>
                <a:lnTo>
                  <a:pt x="19" y="10"/>
                </a:lnTo>
                <a:lnTo>
                  <a:pt x="18" y="6"/>
                </a:lnTo>
                <a:lnTo>
                  <a:pt x="18" y="6"/>
                </a:lnTo>
                <a:lnTo>
                  <a:pt x="16" y="5"/>
                </a:lnTo>
                <a:lnTo>
                  <a:pt x="13" y="5"/>
                </a:lnTo>
                <a:lnTo>
                  <a:pt x="1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9" name="Freeform 200">
            <a:extLst>
              <a:ext uri="{FF2B5EF4-FFF2-40B4-BE49-F238E27FC236}">
                <a16:creationId xmlns:a16="http://schemas.microsoft.com/office/drawing/2014/main" id="{048E8620-1C29-4AB2-B133-8A5967A32538}"/>
              </a:ext>
            </a:extLst>
          </p:cNvPr>
          <p:cNvSpPr>
            <a:spLocks/>
          </p:cNvSpPr>
          <p:nvPr userDrawn="1"/>
        </p:nvSpPr>
        <p:spPr bwMode="auto">
          <a:xfrm>
            <a:off x="5870772" y="1255713"/>
            <a:ext cx="50800" cy="49213"/>
          </a:xfrm>
          <a:custGeom>
            <a:avLst/>
            <a:gdLst>
              <a:gd name="T0" fmla="*/ 8 w 32"/>
              <a:gd name="T1" fmla="*/ 31 h 31"/>
              <a:gd name="T2" fmla="*/ 8 w 32"/>
              <a:gd name="T3" fmla="*/ 31 h 31"/>
              <a:gd name="T4" fmla="*/ 3 w 32"/>
              <a:gd name="T5" fmla="*/ 31 h 31"/>
              <a:gd name="T6" fmla="*/ 3 w 32"/>
              <a:gd name="T7" fmla="*/ 31 h 31"/>
              <a:gd name="T8" fmla="*/ 2 w 32"/>
              <a:gd name="T9" fmla="*/ 30 h 31"/>
              <a:gd name="T10" fmla="*/ 2 w 32"/>
              <a:gd name="T11" fmla="*/ 29 h 31"/>
              <a:gd name="T12" fmla="*/ 2 w 32"/>
              <a:gd name="T13" fmla="*/ 29 h 31"/>
              <a:gd name="T14" fmla="*/ 0 w 32"/>
              <a:gd name="T15" fmla="*/ 21 h 31"/>
              <a:gd name="T16" fmla="*/ 3 w 32"/>
              <a:gd name="T17" fmla="*/ 13 h 31"/>
              <a:gd name="T18" fmla="*/ 6 w 32"/>
              <a:gd name="T19" fmla="*/ 6 h 31"/>
              <a:gd name="T20" fmla="*/ 11 w 32"/>
              <a:gd name="T21" fmla="*/ 0 h 31"/>
              <a:gd name="T22" fmla="*/ 11 w 32"/>
              <a:gd name="T23" fmla="*/ 0 h 31"/>
              <a:gd name="T24" fmla="*/ 13 w 32"/>
              <a:gd name="T25" fmla="*/ 0 h 31"/>
              <a:gd name="T26" fmla="*/ 14 w 32"/>
              <a:gd name="T27" fmla="*/ 0 h 31"/>
              <a:gd name="T28" fmla="*/ 14 w 32"/>
              <a:gd name="T29" fmla="*/ 0 h 31"/>
              <a:gd name="T30" fmla="*/ 15 w 32"/>
              <a:gd name="T31" fmla="*/ 2 h 31"/>
              <a:gd name="T32" fmla="*/ 14 w 32"/>
              <a:gd name="T33" fmla="*/ 4 h 31"/>
              <a:gd name="T34" fmla="*/ 14 w 32"/>
              <a:gd name="T35" fmla="*/ 4 h 31"/>
              <a:gd name="T36" fmla="*/ 11 w 32"/>
              <a:gd name="T37" fmla="*/ 9 h 31"/>
              <a:gd name="T38" fmla="*/ 7 w 32"/>
              <a:gd name="T39" fmla="*/ 14 h 31"/>
              <a:gd name="T40" fmla="*/ 6 w 32"/>
              <a:gd name="T41" fmla="*/ 20 h 31"/>
              <a:gd name="T42" fmla="*/ 6 w 32"/>
              <a:gd name="T43" fmla="*/ 26 h 31"/>
              <a:gd name="T44" fmla="*/ 6 w 32"/>
              <a:gd name="T45" fmla="*/ 26 h 31"/>
              <a:gd name="T46" fmla="*/ 12 w 32"/>
              <a:gd name="T47" fmla="*/ 26 h 31"/>
              <a:gd name="T48" fmla="*/ 17 w 32"/>
              <a:gd name="T49" fmla="*/ 24 h 31"/>
              <a:gd name="T50" fmla="*/ 23 w 32"/>
              <a:gd name="T51" fmla="*/ 21 h 31"/>
              <a:gd name="T52" fmla="*/ 29 w 32"/>
              <a:gd name="T53" fmla="*/ 18 h 31"/>
              <a:gd name="T54" fmla="*/ 29 w 32"/>
              <a:gd name="T55" fmla="*/ 18 h 31"/>
              <a:gd name="T56" fmla="*/ 30 w 32"/>
              <a:gd name="T57" fmla="*/ 17 h 31"/>
              <a:gd name="T58" fmla="*/ 32 w 32"/>
              <a:gd name="T59" fmla="*/ 18 h 31"/>
              <a:gd name="T60" fmla="*/ 32 w 32"/>
              <a:gd name="T61" fmla="*/ 18 h 31"/>
              <a:gd name="T62" fmla="*/ 32 w 32"/>
              <a:gd name="T63" fmla="*/ 19 h 31"/>
              <a:gd name="T64" fmla="*/ 32 w 32"/>
              <a:gd name="T65" fmla="*/ 21 h 31"/>
              <a:gd name="T66" fmla="*/ 32 w 32"/>
              <a:gd name="T67" fmla="*/ 21 h 31"/>
              <a:gd name="T68" fmla="*/ 26 w 32"/>
              <a:gd name="T69" fmla="*/ 26 h 31"/>
              <a:gd name="T70" fmla="*/ 21 w 32"/>
              <a:gd name="T71" fmla="*/ 29 h 31"/>
              <a:gd name="T72" fmla="*/ 14 w 32"/>
              <a:gd name="T73" fmla="*/ 30 h 31"/>
              <a:gd name="T74" fmla="*/ 8 w 32"/>
              <a:gd name="T75" fmla="*/ 31 h 31"/>
              <a:gd name="T76" fmla="*/ 8 w 32"/>
              <a:gd name="T7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31">
                <a:moveTo>
                  <a:pt x="8" y="31"/>
                </a:moveTo>
                <a:lnTo>
                  <a:pt x="8" y="31"/>
                </a:lnTo>
                <a:lnTo>
                  <a:pt x="3" y="31"/>
                </a:lnTo>
                <a:lnTo>
                  <a:pt x="3" y="31"/>
                </a:lnTo>
                <a:lnTo>
                  <a:pt x="2" y="30"/>
                </a:lnTo>
                <a:lnTo>
                  <a:pt x="2" y="29"/>
                </a:lnTo>
                <a:lnTo>
                  <a:pt x="2" y="29"/>
                </a:lnTo>
                <a:lnTo>
                  <a:pt x="0" y="21"/>
                </a:lnTo>
                <a:lnTo>
                  <a:pt x="3" y="13"/>
                </a:lnTo>
                <a:lnTo>
                  <a:pt x="6" y="6"/>
                </a:lnTo>
                <a:lnTo>
                  <a:pt x="11" y="0"/>
                </a:lnTo>
                <a:lnTo>
                  <a:pt x="11" y="0"/>
                </a:lnTo>
                <a:lnTo>
                  <a:pt x="13" y="0"/>
                </a:lnTo>
                <a:lnTo>
                  <a:pt x="14" y="0"/>
                </a:lnTo>
                <a:lnTo>
                  <a:pt x="14" y="0"/>
                </a:lnTo>
                <a:lnTo>
                  <a:pt x="15" y="2"/>
                </a:lnTo>
                <a:lnTo>
                  <a:pt x="14" y="4"/>
                </a:lnTo>
                <a:lnTo>
                  <a:pt x="14" y="4"/>
                </a:lnTo>
                <a:lnTo>
                  <a:pt x="11" y="9"/>
                </a:lnTo>
                <a:lnTo>
                  <a:pt x="7" y="14"/>
                </a:lnTo>
                <a:lnTo>
                  <a:pt x="6" y="20"/>
                </a:lnTo>
                <a:lnTo>
                  <a:pt x="6" y="26"/>
                </a:lnTo>
                <a:lnTo>
                  <a:pt x="6" y="26"/>
                </a:lnTo>
                <a:lnTo>
                  <a:pt x="12" y="26"/>
                </a:lnTo>
                <a:lnTo>
                  <a:pt x="17" y="24"/>
                </a:lnTo>
                <a:lnTo>
                  <a:pt x="23" y="21"/>
                </a:lnTo>
                <a:lnTo>
                  <a:pt x="29" y="18"/>
                </a:lnTo>
                <a:lnTo>
                  <a:pt x="29" y="18"/>
                </a:lnTo>
                <a:lnTo>
                  <a:pt x="30" y="17"/>
                </a:lnTo>
                <a:lnTo>
                  <a:pt x="32" y="18"/>
                </a:lnTo>
                <a:lnTo>
                  <a:pt x="32" y="18"/>
                </a:lnTo>
                <a:lnTo>
                  <a:pt x="32" y="19"/>
                </a:lnTo>
                <a:lnTo>
                  <a:pt x="32" y="21"/>
                </a:lnTo>
                <a:lnTo>
                  <a:pt x="32" y="21"/>
                </a:lnTo>
                <a:lnTo>
                  <a:pt x="26" y="26"/>
                </a:lnTo>
                <a:lnTo>
                  <a:pt x="21" y="29"/>
                </a:lnTo>
                <a:lnTo>
                  <a:pt x="14" y="30"/>
                </a:lnTo>
                <a:lnTo>
                  <a:pt x="8" y="31"/>
                </a:lnTo>
                <a:lnTo>
                  <a:pt x="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0" name="Freeform 201">
            <a:extLst>
              <a:ext uri="{FF2B5EF4-FFF2-40B4-BE49-F238E27FC236}">
                <a16:creationId xmlns:a16="http://schemas.microsoft.com/office/drawing/2014/main" id="{B969629C-94B9-4BC4-8554-9CA634430B51}"/>
              </a:ext>
            </a:extLst>
          </p:cNvPr>
          <p:cNvSpPr>
            <a:spLocks/>
          </p:cNvSpPr>
          <p:nvPr userDrawn="1"/>
        </p:nvSpPr>
        <p:spPr bwMode="auto">
          <a:xfrm>
            <a:off x="4705547" y="1897063"/>
            <a:ext cx="55562" cy="506413"/>
          </a:xfrm>
          <a:custGeom>
            <a:avLst/>
            <a:gdLst>
              <a:gd name="T0" fmla="*/ 35 w 35"/>
              <a:gd name="T1" fmla="*/ 319 h 319"/>
              <a:gd name="T2" fmla="*/ 35 w 35"/>
              <a:gd name="T3" fmla="*/ 0 h 319"/>
              <a:gd name="T4" fmla="*/ 35 w 35"/>
              <a:gd name="T5" fmla="*/ 0 h 319"/>
              <a:gd name="T6" fmla="*/ 20 w 35"/>
              <a:gd name="T7" fmla="*/ 0 h 319"/>
              <a:gd name="T8" fmla="*/ 7 w 35"/>
              <a:gd name="T9" fmla="*/ 1 h 319"/>
              <a:gd name="T10" fmla="*/ 3 w 35"/>
              <a:gd name="T11" fmla="*/ 3 h 319"/>
              <a:gd name="T12" fmla="*/ 0 w 35"/>
              <a:gd name="T13" fmla="*/ 4 h 319"/>
              <a:gd name="T14" fmla="*/ 0 w 35"/>
              <a:gd name="T15" fmla="*/ 319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9">
                <a:moveTo>
                  <a:pt x="35" y="319"/>
                </a:moveTo>
                <a:lnTo>
                  <a:pt x="35" y="0"/>
                </a:lnTo>
                <a:lnTo>
                  <a:pt x="35" y="0"/>
                </a:lnTo>
                <a:lnTo>
                  <a:pt x="20" y="0"/>
                </a:lnTo>
                <a:lnTo>
                  <a:pt x="7" y="1"/>
                </a:lnTo>
                <a:lnTo>
                  <a:pt x="3" y="3"/>
                </a:lnTo>
                <a:lnTo>
                  <a:pt x="0" y="4"/>
                </a:lnTo>
                <a:lnTo>
                  <a:pt x="0" y="3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1" name="Freeform 202">
            <a:extLst>
              <a:ext uri="{FF2B5EF4-FFF2-40B4-BE49-F238E27FC236}">
                <a16:creationId xmlns:a16="http://schemas.microsoft.com/office/drawing/2014/main" id="{A8786063-6A7A-4816-A317-E4A154B44C93}"/>
              </a:ext>
            </a:extLst>
          </p:cNvPr>
          <p:cNvSpPr>
            <a:spLocks/>
          </p:cNvSpPr>
          <p:nvPr userDrawn="1"/>
        </p:nvSpPr>
        <p:spPr bwMode="auto">
          <a:xfrm>
            <a:off x="4762697" y="1949451"/>
            <a:ext cx="128587" cy="349250"/>
          </a:xfrm>
          <a:custGeom>
            <a:avLst/>
            <a:gdLst>
              <a:gd name="T0" fmla="*/ 0 w 81"/>
              <a:gd name="T1" fmla="*/ 0 h 220"/>
              <a:gd name="T2" fmla="*/ 0 w 81"/>
              <a:gd name="T3" fmla="*/ 0 h 220"/>
              <a:gd name="T4" fmla="*/ 8 w 81"/>
              <a:gd name="T5" fmla="*/ 3 h 220"/>
              <a:gd name="T6" fmla="*/ 17 w 81"/>
              <a:gd name="T7" fmla="*/ 7 h 220"/>
              <a:gd name="T8" fmla="*/ 28 w 81"/>
              <a:gd name="T9" fmla="*/ 12 h 220"/>
              <a:gd name="T10" fmla="*/ 40 w 81"/>
              <a:gd name="T11" fmla="*/ 17 h 220"/>
              <a:gd name="T12" fmla="*/ 54 w 81"/>
              <a:gd name="T13" fmla="*/ 19 h 220"/>
              <a:gd name="T14" fmla="*/ 67 w 81"/>
              <a:gd name="T15" fmla="*/ 20 h 220"/>
              <a:gd name="T16" fmla="*/ 74 w 81"/>
              <a:gd name="T17" fmla="*/ 20 h 220"/>
              <a:gd name="T18" fmla="*/ 81 w 81"/>
              <a:gd name="T19" fmla="*/ 19 h 220"/>
              <a:gd name="T20" fmla="*/ 81 w 81"/>
              <a:gd name="T21"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220">
                <a:moveTo>
                  <a:pt x="0" y="0"/>
                </a:moveTo>
                <a:lnTo>
                  <a:pt x="0" y="0"/>
                </a:lnTo>
                <a:lnTo>
                  <a:pt x="8" y="3"/>
                </a:lnTo>
                <a:lnTo>
                  <a:pt x="17" y="7"/>
                </a:lnTo>
                <a:lnTo>
                  <a:pt x="28" y="12"/>
                </a:lnTo>
                <a:lnTo>
                  <a:pt x="40" y="17"/>
                </a:lnTo>
                <a:lnTo>
                  <a:pt x="54" y="19"/>
                </a:lnTo>
                <a:lnTo>
                  <a:pt x="67" y="20"/>
                </a:lnTo>
                <a:lnTo>
                  <a:pt x="74" y="20"/>
                </a:lnTo>
                <a:lnTo>
                  <a:pt x="81" y="19"/>
                </a:lnTo>
                <a:lnTo>
                  <a:pt x="81" y="22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2" name="Freeform 203">
            <a:extLst>
              <a:ext uri="{FF2B5EF4-FFF2-40B4-BE49-F238E27FC236}">
                <a16:creationId xmlns:a16="http://schemas.microsoft.com/office/drawing/2014/main" id="{17579C45-CF73-48F9-B94B-2E64586469E1}"/>
              </a:ext>
            </a:extLst>
          </p:cNvPr>
          <p:cNvSpPr>
            <a:spLocks/>
          </p:cNvSpPr>
          <p:nvPr userDrawn="1"/>
        </p:nvSpPr>
        <p:spPr bwMode="auto">
          <a:xfrm>
            <a:off x="4626172" y="1903413"/>
            <a:ext cx="79375" cy="500063"/>
          </a:xfrm>
          <a:custGeom>
            <a:avLst/>
            <a:gdLst>
              <a:gd name="T0" fmla="*/ 0 w 50"/>
              <a:gd name="T1" fmla="*/ 315 h 315"/>
              <a:gd name="T2" fmla="*/ 0 w 50"/>
              <a:gd name="T3" fmla="*/ 29 h 315"/>
              <a:gd name="T4" fmla="*/ 0 w 50"/>
              <a:gd name="T5" fmla="*/ 29 h 315"/>
              <a:gd name="T6" fmla="*/ 1 w 50"/>
              <a:gd name="T7" fmla="*/ 25 h 315"/>
              <a:gd name="T8" fmla="*/ 2 w 50"/>
              <a:gd name="T9" fmla="*/ 22 h 315"/>
              <a:gd name="T10" fmla="*/ 4 w 50"/>
              <a:gd name="T11" fmla="*/ 20 h 315"/>
              <a:gd name="T12" fmla="*/ 8 w 50"/>
              <a:gd name="T13" fmla="*/ 16 h 315"/>
              <a:gd name="T14" fmla="*/ 16 w 50"/>
              <a:gd name="T15" fmla="*/ 12 h 315"/>
              <a:gd name="T16" fmla="*/ 25 w 50"/>
              <a:gd name="T17" fmla="*/ 8 h 315"/>
              <a:gd name="T18" fmla="*/ 42 w 50"/>
              <a:gd name="T19" fmla="*/ 3 h 315"/>
              <a:gd name="T20" fmla="*/ 50 w 50"/>
              <a:gd name="T21"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315">
                <a:moveTo>
                  <a:pt x="0" y="315"/>
                </a:moveTo>
                <a:lnTo>
                  <a:pt x="0" y="29"/>
                </a:lnTo>
                <a:lnTo>
                  <a:pt x="0" y="29"/>
                </a:lnTo>
                <a:lnTo>
                  <a:pt x="1" y="25"/>
                </a:lnTo>
                <a:lnTo>
                  <a:pt x="2" y="22"/>
                </a:lnTo>
                <a:lnTo>
                  <a:pt x="4" y="20"/>
                </a:lnTo>
                <a:lnTo>
                  <a:pt x="8" y="16"/>
                </a:lnTo>
                <a:lnTo>
                  <a:pt x="16" y="12"/>
                </a:lnTo>
                <a:lnTo>
                  <a:pt x="25" y="8"/>
                </a:lnTo>
                <a:lnTo>
                  <a:pt x="42" y="3"/>
                </a:lnTo>
                <a:lnTo>
                  <a:pt x="5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3" name="Rectangle 204">
            <a:extLst>
              <a:ext uri="{FF2B5EF4-FFF2-40B4-BE49-F238E27FC236}">
                <a16:creationId xmlns:a16="http://schemas.microsoft.com/office/drawing/2014/main" id="{EDAB8AC6-53A0-4AE3-ACBC-182C3E0AD7A2}"/>
              </a:ext>
            </a:extLst>
          </p:cNvPr>
          <p:cNvSpPr>
            <a:spLocks noChangeArrowheads="1"/>
          </p:cNvSpPr>
          <p:nvPr userDrawn="1"/>
        </p:nvSpPr>
        <p:spPr bwMode="auto">
          <a:xfrm>
            <a:off x="4724597" y="2054226"/>
            <a:ext cx="12700" cy="8890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4" name="Rectangle 206">
            <a:extLst>
              <a:ext uri="{FF2B5EF4-FFF2-40B4-BE49-F238E27FC236}">
                <a16:creationId xmlns:a16="http://schemas.microsoft.com/office/drawing/2014/main" id="{4EC77651-5226-4E94-A420-052503A621A4}"/>
              </a:ext>
            </a:extLst>
          </p:cNvPr>
          <p:cNvSpPr>
            <a:spLocks noChangeArrowheads="1"/>
          </p:cNvSpPr>
          <p:nvPr userDrawn="1"/>
        </p:nvSpPr>
        <p:spPr bwMode="auto">
          <a:xfrm>
            <a:off x="4724457" y="1935181"/>
            <a:ext cx="12700" cy="857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5" name="Rectangle 207">
            <a:extLst>
              <a:ext uri="{FF2B5EF4-FFF2-40B4-BE49-F238E27FC236}">
                <a16:creationId xmlns:a16="http://schemas.microsoft.com/office/drawing/2014/main" id="{91CFADF6-8B76-40FF-95DC-68FB83998376}"/>
              </a:ext>
            </a:extLst>
          </p:cNvPr>
          <p:cNvSpPr>
            <a:spLocks noChangeArrowheads="1"/>
          </p:cNvSpPr>
          <p:nvPr userDrawn="1"/>
        </p:nvSpPr>
        <p:spPr bwMode="auto">
          <a:xfrm>
            <a:off x="4724457" y="2176483"/>
            <a:ext cx="12700" cy="87313"/>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6" name="Rectangle 208">
            <a:extLst>
              <a:ext uri="{FF2B5EF4-FFF2-40B4-BE49-F238E27FC236}">
                <a16:creationId xmlns:a16="http://schemas.microsoft.com/office/drawing/2014/main" id="{D7BD122D-2380-4A60-8D24-500FAC7A463D}"/>
              </a:ext>
            </a:extLst>
          </p:cNvPr>
          <p:cNvSpPr>
            <a:spLocks noChangeArrowheads="1"/>
          </p:cNvSpPr>
          <p:nvPr userDrawn="1"/>
        </p:nvSpPr>
        <p:spPr bwMode="auto">
          <a:xfrm>
            <a:off x="4724457" y="2298722"/>
            <a:ext cx="12700" cy="857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7" name="Freeform 209">
            <a:extLst>
              <a:ext uri="{FF2B5EF4-FFF2-40B4-BE49-F238E27FC236}">
                <a16:creationId xmlns:a16="http://schemas.microsoft.com/office/drawing/2014/main" id="{FA49F957-8098-443E-A259-956669525FEB}"/>
              </a:ext>
            </a:extLst>
          </p:cNvPr>
          <p:cNvSpPr>
            <a:spLocks/>
          </p:cNvSpPr>
          <p:nvPr userDrawn="1"/>
        </p:nvSpPr>
        <p:spPr bwMode="auto">
          <a:xfrm>
            <a:off x="5102268" y="1741504"/>
            <a:ext cx="76197" cy="661994"/>
          </a:xfrm>
          <a:custGeom>
            <a:avLst/>
            <a:gdLst>
              <a:gd name="T0" fmla="*/ 48 w 48"/>
              <a:gd name="T1" fmla="*/ 417 h 417"/>
              <a:gd name="T2" fmla="*/ 48 w 48"/>
              <a:gd name="T3" fmla="*/ 5 h 417"/>
              <a:gd name="T4" fmla="*/ 48 w 48"/>
              <a:gd name="T5" fmla="*/ 5 h 417"/>
              <a:gd name="T6" fmla="*/ 43 w 48"/>
              <a:gd name="T7" fmla="*/ 3 h 417"/>
              <a:gd name="T8" fmla="*/ 36 w 48"/>
              <a:gd name="T9" fmla="*/ 1 h 417"/>
              <a:gd name="T10" fmla="*/ 28 w 48"/>
              <a:gd name="T11" fmla="*/ 0 h 417"/>
              <a:gd name="T12" fmla="*/ 20 w 48"/>
              <a:gd name="T13" fmla="*/ 0 h 417"/>
              <a:gd name="T14" fmla="*/ 7 w 48"/>
              <a:gd name="T15" fmla="*/ 0 h 417"/>
              <a:gd name="T16" fmla="*/ 0 w 48"/>
              <a:gd name="T17" fmla="*/ 0 h 417"/>
              <a:gd name="T18" fmla="*/ 0 w 48"/>
              <a:gd name="T1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17">
                <a:moveTo>
                  <a:pt x="48" y="417"/>
                </a:moveTo>
                <a:lnTo>
                  <a:pt x="48" y="5"/>
                </a:lnTo>
                <a:lnTo>
                  <a:pt x="48" y="5"/>
                </a:lnTo>
                <a:lnTo>
                  <a:pt x="43" y="3"/>
                </a:lnTo>
                <a:lnTo>
                  <a:pt x="36" y="1"/>
                </a:lnTo>
                <a:lnTo>
                  <a:pt x="28" y="0"/>
                </a:lnTo>
                <a:lnTo>
                  <a:pt x="20" y="0"/>
                </a:lnTo>
                <a:lnTo>
                  <a:pt x="7" y="0"/>
                </a:lnTo>
                <a:lnTo>
                  <a:pt x="0" y="0"/>
                </a:lnTo>
                <a:lnTo>
                  <a:pt x="0" y="4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8" name="Freeform 210">
            <a:extLst>
              <a:ext uri="{FF2B5EF4-FFF2-40B4-BE49-F238E27FC236}">
                <a16:creationId xmlns:a16="http://schemas.microsoft.com/office/drawing/2014/main" id="{8A140C66-BF78-4748-92F5-E5A0D4205CDC}"/>
              </a:ext>
            </a:extLst>
          </p:cNvPr>
          <p:cNvSpPr>
            <a:spLocks/>
          </p:cNvSpPr>
          <p:nvPr userDrawn="1"/>
        </p:nvSpPr>
        <p:spPr bwMode="auto">
          <a:xfrm>
            <a:off x="4933999" y="1812942"/>
            <a:ext cx="157157" cy="500068"/>
          </a:xfrm>
          <a:custGeom>
            <a:avLst/>
            <a:gdLst>
              <a:gd name="T0" fmla="*/ 0 w 99"/>
              <a:gd name="T1" fmla="*/ 315 h 315"/>
              <a:gd name="T2" fmla="*/ 0 w 99"/>
              <a:gd name="T3" fmla="*/ 21 h 315"/>
              <a:gd name="T4" fmla="*/ 0 w 99"/>
              <a:gd name="T5" fmla="*/ 21 h 315"/>
              <a:gd name="T6" fmla="*/ 7 w 99"/>
              <a:gd name="T7" fmla="*/ 22 h 315"/>
              <a:gd name="T8" fmla="*/ 14 w 99"/>
              <a:gd name="T9" fmla="*/ 23 h 315"/>
              <a:gd name="T10" fmla="*/ 28 w 99"/>
              <a:gd name="T11" fmla="*/ 22 h 315"/>
              <a:gd name="T12" fmla="*/ 42 w 99"/>
              <a:gd name="T13" fmla="*/ 21 h 315"/>
              <a:gd name="T14" fmla="*/ 56 w 99"/>
              <a:gd name="T15" fmla="*/ 17 h 315"/>
              <a:gd name="T16" fmla="*/ 70 w 99"/>
              <a:gd name="T17" fmla="*/ 12 h 315"/>
              <a:gd name="T18" fmla="*/ 81 w 99"/>
              <a:gd name="T19" fmla="*/ 8 h 315"/>
              <a:gd name="T20" fmla="*/ 99 w 99"/>
              <a:gd name="T21" fmla="*/ 0 h 315"/>
              <a:gd name="T22" fmla="*/ 99 w 99"/>
              <a:gd name="T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15">
                <a:moveTo>
                  <a:pt x="0" y="315"/>
                </a:moveTo>
                <a:lnTo>
                  <a:pt x="0" y="21"/>
                </a:lnTo>
                <a:lnTo>
                  <a:pt x="0" y="21"/>
                </a:lnTo>
                <a:lnTo>
                  <a:pt x="7" y="22"/>
                </a:lnTo>
                <a:lnTo>
                  <a:pt x="14" y="23"/>
                </a:lnTo>
                <a:lnTo>
                  <a:pt x="28" y="22"/>
                </a:lnTo>
                <a:lnTo>
                  <a:pt x="42" y="21"/>
                </a:lnTo>
                <a:lnTo>
                  <a:pt x="56" y="17"/>
                </a:lnTo>
                <a:lnTo>
                  <a:pt x="70" y="12"/>
                </a:lnTo>
                <a:lnTo>
                  <a:pt x="81" y="8"/>
                </a:lnTo>
                <a:lnTo>
                  <a:pt x="99" y="0"/>
                </a:lnTo>
                <a:lnTo>
                  <a:pt x="9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9" name="Freeform 211">
            <a:extLst>
              <a:ext uri="{FF2B5EF4-FFF2-40B4-BE49-F238E27FC236}">
                <a16:creationId xmlns:a16="http://schemas.microsoft.com/office/drawing/2014/main" id="{103AF5CA-D0A6-4BBC-9858-1AA68528EDB6}"/>
              </a:ext>
            </a:extLst>
          </p:cNvPr>
          <p:cNvSpPr>
            <a:spLocks/>
          </p:cNvSpPr>
          <p:nvPr userDrawn="1"/>
        </p:nvSpPr>
        <p:spPr bwMode="auto">
          <a:xfrm>
            <a:off x="5178465" y="1749441"/>
            <a:ext cx="101596" cy="654057"/>
          </a:xfrm>
          <a:custGeom>
            <a:avLst/>
            <a:gdLst>
              <a:gd name="T0" fmla="*/ 0 w 64"/>
              <a:gd name="T1" fmla="*/ 0 h 412"/>
              <a:gd name="T2" fmla="*/ 0 w 64"/>
              <a:gd name="T3" fmla="*/ 0 h 412"/>
              <a:gd name="T4" fmla="*/ 9 w 64"/>
              <a:gd name="T5" fmla="*/ 3 h 412"/>
              <a:gd name="T6" fmla="*/ 20 w 64"/>
              <a:gd name="T7" fmla="*/ 6 h 412"/>
              <a:gd name="T8" fmla="*/ 31 w 64"/>
              <a:gd name="T9" fmla="*/ 9 h 412"/>
              <a:gd name="T10" fmla="*/ 44 w 64"/>
              <a:gd name="T11" fmla="*/ 15 h 412"/>
              <a:gd name="T12" fmla="*/ 54 w 64"/>
              <a:gd name="T13" fmla="*/ 21 h 412"/>
              <a:gd name="T14" fmla="*/ 58 w 64"/>
              <a:gd name="T15" fmla="*/ 24 h 412"/>
              <a:gd name="T16" fmla="*/ 61 w 64"/>
              <a:gd name="T17" fmla="*/ 27 h 412"/>
              <a:gd name="T18" fmla="*/ 63 w 64"/>
              <a:gd name="T19" fmla="*/ 32 h 412"/>
              <a:gd name="T20" fmla="*/ 64 w 64"/>
              <a:gd name="T21" fmla="*/ 36 h 412"/>
              <a:gd name="T22" fmla="*/ 64 w 64"/>
              <a:gd name="T23"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412">
                <a:moveTo>
                  <a:pt x="0" y="0"/>
                </a:moveTo>
                <a:lnTo>
                  <a:pt x="0" y="0"/>
                </a:lnTo>
                <a:lnTo>
                  <a:pt x="9" y="3"/>
                </a:lnTo>
                <a:lnTo>
                  <a:pt x="20" y="6"/>
                </a:lnTo>
                <a:lnTo>
                  <a:pt x="31" y="9"/>
                </a:lnTo>
                <a:lnTo>
                  <a:pt x="44" y="15"/>
                </a:lnTo>
                <a:lnTo>
                  <a:pt x="54" y="21"/>
                </a:lnTo>
                <a:lnTo>
                  <a:pt x="58" y="24"/>
                </a:lnTo>
                <a:lnTo>
                  <a:pt x="61" y="27"/>
                </a:lnTo>
                <a:lnTo>
                  <a:pt x="63" y="32"/>
                </a:lnTo>
                <a:lnTo>
                  <a:pt x="64" y="36"/>
                </a:lnTo>
                <a:lnTo>
                  <a:pt x="64" y="4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0" name="Rectangle 212">
            <a:extLst>
              <a:ext uri="{FF2B5EF4-FFF2-40B4-BE49-F238E27FC236}">
                <a16:creationId xmlns:a16="http://schemas.microsoft.com/office/drawing/2014/main" id="{237E1132-FB7B-414E-8B00-CB2F10683A3E}"/>
              </a:ext>
            </a:extLst>
          </p:cNvPr>
          <p:cNvSpPr>
            <a:spLocks noChangeArrowheads="1"/>
          </p:cNvSpPr>
          <p:nvPr userDrawn="1"/>
        </p:nvSpPr>
        <p:spPr bwMode="auto">
          <a:xfrm>
            <a:off x="5134017" y="1946293"/>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1" name="Rectangle 213">
            <a:extLst>
              <a:ext uri="{FF2B5EF4-FFF2-40B4-BE49-F238E27FC236}">
                <a16:creationId xmlns:a16="http://schemas.microsoft.com/office/drawing/2014/main" id="{05F832A8-7DE0-4676-899B-2B5274049EB8}"/>
              </a:ext>
            </a:extLst>
          </p:cNvPr>
          <p:cNvSpPr>
            <a:spLocks noChangeArrowheads="1"/>
          </p:cNvSpPr>
          <p:nvPr userDrawn="1"/>
        </p:nvSpPr>
        <p:spPr bwMode="auto">
          <a:xfrm>
            <a:off x="5134017" y="1787542"/>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2" name="Rectangle 214">
            <a:extLst>
              <a:ext uri="{FF2B5EF4-FFF2-40B4-BE49-F238E27FC236}">
                <a16:creationId xmlns:a16="http://schemas.microsoft.com/office/drawing/2014/main" id="{B8EAB318-4D55-4E07-B7E5-A12B2A261CE4}"/>
              </a:ext>
            </a:extLst>
          </p:cNvPr>
          <p:cNvSpPr>
            <a:spLocks noChangeArrowheads="1"/>
          </p:cNvSpPr>
          <p:nvPr userDrawn="1"/>
        </p:nvSpPr>
        <p:spPr bwMode="auto">
          <a:xfrm>
            <a:off x="5134017" y="2105045"/>
            <a:ext cx="17462" cy="112714"/>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3" name="Rectangle 215">
            <a:extLst>
              <a:ext uri="{FF2B5EF4-FFF2-40B4-BE49-F238E27FC236}">
                <a16:creationId xmlns:a16="http://schemas.microsoft.com/office/drawing/2014/main" id="{D5AFEC7F-282C-486D-86EE-8A6F2C9F4AD1}"/>
              </a:ext>
            </a:extLst>
          </p:cNvPr>
          <p:cNvSpPr>
            <a:spLocks noChangeArrowheads="1"/>
          </p:cNvSpPr>
          <p:nvPr userDrawn="1"/>
        </p:nvSpPr>
        <p:spPr bwMode="auto">
          <a:xfrm>
            <a:off x="5134017" y="2262209"/>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4" name="Rectangle 216">
            <a:extLst>
              <a:ext uri="{FF2B5EF4-FFF2-40B4-BE49-F238E27FC236}">
                <a16:creationId xmlns:a16="http://schemas.microsoft.com/office/drawing/2014/main" id="{CDA6FD59-5BED-462D-A5F4-9D70A4595074}"/>
              </a:ext>
            </a:extLst>
          </p:cNvPr>
          <p:cNvSpPr>
            <a:spLocks noChangeArrowheads="1"/>
          </p:cNvSpPr>
          <p:nvPr userDrawn="1"/>
        </p:nvSpPr>
        <p:spPr bwMode="auto">
          <a:xfrm>
            <a:off x="4600636" y="2403498"/>
            <a:ext cx="692125" cy="106364"/>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5" name="Freeform 217">
            <a:extLst>
              <a:ext uri="{FF2B5EF4-FFF2-40B4-BE49-F238E27FC236}">
                <a16:creationId xmlns:a16="http://schemas.microsoft.com/office/drawing/2014/main" id="{81EC72E4-8E7A-48F4-922A-AAFAFDBD204D}"/>
              </a:ext>
            </a:extLst>
          </p:cNvPr>
          <p:cNvSpPr>
            <a:spLocks/>
          </p:cNvSpPr>
          <p:nvPr userDrawn="1"/>
        </p:nvSpPr>
        <p:spPr bwMode="auto">
          <a:xfrm>
            <a:off x="4776842" y="2319360"/>
            <a:ext cx="285740" cy="73026"/>
          </a:xfrm>
          <a:custGeom>
            <a:avLst/>
            <a:gdLst>
              <a:gd name="T0" fmla="*/ 180 w 180"/>
              <a:gd name="T1" fmla="*/ 23 h 46"/>
              <a:gd name="T2" fmla="*/ 180 w 180"/>
              <a:gd name="T3" fmla="*/ 23 h 46"/>
              <a:gd name="T4" fmla="*/ 174 w 180"/>
              <a:gd name="T5" fmla="*/ 26 h 46"/>
              <a:gd name="T6" fmla="*/ 154 w 180"/>
              <a:gd name="T7" fmla="*/ 34 h 46"/>
              <a:gd name="T8" fmla="*/ 141 w 180"/>
              <a:gd name="T9" fmla="*/ 39 h 46"/>
              <a:gd name="T10" fmla="*/ 125 w 180"/>
              <a:gd name="T11" fmla="*/ 42 h 46"/>
              <a:gd name="T12" fmla="*/ 108 w 180"/>
              <a:gd name="T13" fmla="*/ 44 h 46"/>
              <a:gd name="T14" fmla="*/ 90 w 180"/>
              <a:gd name="T15" fmla="*/ 46 h 46"/>
              <a:gd name="T16" fmla="*/ 90 w 180"/>
              <a:gd name="T17" fmla="*/ 46 h 46"/>
              <a:gd name="T18" fmla="*/ 72 w 180"/>
              <a:gd name="T19" fmla="*/ 44 h 46"/>
              <a:gd name="T20" fmla="*/ 55 w 180"/>
              <a:gd name="T21" fmla="*/ 42 h 46"/>
              <a:gd name="T22" fmla="*/ 39 w 180"/>
              <a:gd name="T23" fmla="*/ 39 h 46"/>
              <a:gd name="T24" fmla="*/ 26 w 180"/>
              <a:gd name="T25" fmla="*/ 34 h 46"/>
              <a:gd name="T26" fmla="*/ 6 w 180"/>
              <a:gd name="T27" fmla="*/ 26 h 46"/>
              <a:gd name="T28" fmla="*/ 0 w 180"/>
              <a:gd name="T29" fmla="*/ 23 h 46"/>
              <a:gd name="T30" fmla="*/ 0 w 180"/>
              <a:gd name="T31" fmla="*/ 23 h 46"/>
              <a:gd name="T32" fmla="*/ 6 w 180"/>
              <a:gd name="T33" fmla="*/ 20 h 46"/>
              <a:gd name="T34" fmla="*/ 26 w 180"/>
              <a:gd name="T35" fmla="*/ 12 h 46"/>
              <a:gd name="T36" fmla="*/ 39 w 180"/>
              <a:gd name="T37" fmla="*/ 8 h 46"/>
              <a:gd name="T38" fmla="*/ 55 w 180"/>
              <a:gd name="T39" fmla="*/ 4 h 46"/>
              <a:gd name="T40" fmla="*/ 72 w 180"/>
              <a:gd name="T41" fmla="*/ 1 h 46"/>
              <a:gd name="T42" fmla="*/ 90 w 180"/>
              <a:gd name="T43" fmla="*/ 0 h 46"/>
              <a:gd name="T44" fmla="*/ 90 w 180"/>
              <a:gd name="T45" fmla="*/ 0 h 46"/>
              <a:gd name="T46" fmla="*/ 108 w 180"/>
              <a:gd name="T47" fmla="*/ 1 h 46"/>
              <a:gd name="T48" fmla="*/ 125 w 180"/>
              <a:gd name="T49" fmla="*/ 4 h 46"/>
              <a:gd name="T50" fmla="*/ 141 w 180"/>
              <a:gd name="T51" fmla="*/ 8 h 46"/>
              <a:gd name="T52" fmla="*/ 154 w 180"/>
              <a:gd name="T53" fmla="*/ 12 h 46"/>
              <a:gd name="T54" fmla="*/ 174 w 180"/>
              <a:gd name="T55" fmla="*/ 20 h 46"/>
              <a:gd name="T56" fmla="*/ 180 w 180"/>
              <a:gd name="T57" fmla="*/ 23 h 46"/>
              <a:gd name="T58" fmla="*/ 180 w 180"/>
              <a:gd name="T5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46">
                <a:moveTo>
                  <a:pt x="180" y="23"/>
                </a:moveTo>
                <a:lnTo>
                  <a:pt x="180" y="23"/>
                </a:lnTo>
                <a:lnTo>
                  <a:pt x="174" y="26"/>
                </a:lnTo>
                <a:lnTo>
                  <a:pt x="154" y="34"/>
                </a:lnTo>
                <a:lnTo>
                  <a:pt x="141" y="39"/>
                </a:lnTo>
                <a:lnTo>
                  <a:pt x="125" y="42"/>
                </a:lnTo>
                <a:lnTo>
                  <a:pt x="108" y="44"/>
                </a:lnTo>
                <a:lnTo>
                  <a:pt x="90" y="46"/>
                </a:lnTo>
                <a:lnTo>
                  <a:pt x="90" y="46"/>
                </a:lnTo>
                <a:lnTo>
                  <a:pt x="72" y="44"/>
                </a:lnTo>
                <a:lnTo>
                  <a:pt x="55" y="42"/>
                </a:lnTo>
                <a:lnTo>
                  <a:pt x="39" y="39"/>
                </a:lnTo>
                <a:lnTo>
                  <a:pt x="26" y="34"/>
                </a:lnTo>
                <a:lnTo>
                  <a:pt x="6" y="26"/>
                </a:lnTo>
                <a:lnTo>
                  <a:pt x="0" y="23"/>
                </a:lnTo>
                <a:lnTo>
                  <a:pt x="0" y="23"/>
                </a:lnTo>
                <a:lnTo>
                  <a:pt x="6" y="20"/>
                </a:lnTo>
                <a:lnTo>
                  <a:pt x="26" y="12"/>
                </a:lnTo>
                <a:lnTo>
                  <a:pt x="39" y="8"/>
                </a:lnTo>
                <a:lnTo>
                  <a:pt x="55" y="4"/>
                </a:lnTo>
                <a:lnTo>
                  <a:pt x="72" y="1"/>
                </a:lnTo>
                <a:lnTo>
                  <a:pt x="90" y="0"/>
                </a:lnTo>
                <a:lnTo>
                  <a:pt x="90" y="0"/>
                </a:lnTo>
                <a:lnTo>
                  <a:pt x="108" y="1"/>
                </a:lnTo>
                <a:lnTo>
                  <a:pt x="125" y="4"/>
                </a:lnTo>
                <a:lnTo>
                  <a:pt x="141" y="8"/>
                </a:lnTo>
                <a:lnTo>
                  <a:pt x="154" y="12"/>
                </a:lnTo>
                <a:lnTo>
                  <a:pt x="174" y="20"/>
                </a:lnTo>
                <a:lnTo>
                  <a:pt x="180" y="23"/>
                </a:lnTo>
                <a:lnTo>
                  <a:pt x="180" y="2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6" name="Rectangle 218">
            <a:extLst>
              <a:ext uri="{FF2B5EF4-FFF2-40B4-BE49-F238E27FC236}">
                <a16:creationId xmlns:a16="http://schemas.microsoft.com/office/drawing/2014/main" id="{EBA38460-B246-487E-9B6C-BE002BEA94DB}"/>
              </a:ext>
            </a:extLst>
          </p:cNvPr>
          <p:cNvSpPr>
            <a:spLocks noChangeArrowheads="1"/>
          </p:cNvSpPr>
          <p:nvPr userDrawn="1"/>
        </p:nvSpPr>
        <p:spPr bwMode="auto">
          <a:xfrm>
            <a:off x="4835578" y="2028844"/>
            <a:ext cx="31749" cy="3492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7" name="Rectangle 219">
            <a:extLst>
              <a:ext uri="{FF2B5EF4-FFF2-40B4-BE49-F238E27FC236}">
                <a16:creationId xmlns:a16="http://schemas.microsoft.com/office/drawing/2014/main" id="{5A3AA243-5D2F-469E-85D4-CCD3AA58AFBD}"/>
              </a:ext>
            </a:extLst>
          </p:cNvPr>
          <p:cNvSpPr>
            <a:spLocks noChangeArrowheads="1"/>
          </p:cNvSpPr>
          <p:nvPr userDrawn="1"/>
        </p:nvSpPr>
        <p:spPr bwMode="auto">
          <a:xfrm>
            <a:off x="4835578" y="2087582"/>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8" name="Rectangle 220">
            <a:extLst>
              <a:ext uri="{FF2B5EF4-FFF2-40B4-BE49-F238E27FC236}">
                <a16:creationId xmlns:a16="http://schemas.microsoft.com/office/drawing/2014/main" id="{9D24C2EB-0E3D-4B0E-A6CD-77A803A3B1B7}"/>
              </a:ext>
            </a:extLst>
          </p:cNvPr>
          <p:cNvSpPr>
            <a:spLocks noChangeArrowheads="1"/>
          </p:cNvSpPr>
          <p:nvPr userDrawn="1"/>
        </p:nvSpPr>
        <p:spPr bwMode="auto">
          <a:xfrm>
            <a:off x="4835578" y="2143145"/>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9" name="Rectangle 221">
            <a:extLst>
              <a:ext uri="{FF2B5EF4-FFF2-40B4-BE49-F238E27FC236}">
                <a16:creationId xmlns:a16="http://schemas.microsoft.com/office/drawing/2014/main" id="{542AB869-CD44-4635-8E78-E77A4DB217C4}"/>
              </a:ext>
            </a:extLst>
          </p:cNvPr>
          <p:cNvSpPr>
            <a:spLocks noChangeArrowheads="1"/>
          </p:cNvSpPr>
          <p:nvPr userDrawn="1"/>
        </p:nvSpPr>
        <p:spPr bwMode="auto">
          <a:xfrm>
            <a:off x="5214977" y="2239984"/>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0" name="Rectangle 222">
            <a:extLst>
              <a:ext uri="{FF2B5EF4-FFF2-40B4-BE49-F238E27FC236}">
                <a16:creationId xmlns:a16="http://schemas.microsoft.com/office/drawing/2014/main" id="{B94F8C1F-8BBE-4C01-9058-1D9924816C14}"/>
              </a:ext>
            </a:extLst>
          </p:cNvPr>
          <p:cNvSpPr>
            <a:spLocks noChangeArrowheads="1"/>
          </p:cNvSpPr>
          <p:nvPr userDrawn="1"/>
        </p:nvSpPr>
        <p:spPr bwMode="auto">
          <a:xfrm>
            <a:off x="5214977" y="2295547"/>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1" name="Rectangle 223">
            <a:extLst>
              <a:ext uri="{FF2B5EF4-FFF2-40B4-BE49-F238E27FC236}">
                <a16:creationId xmlns:a16="http://schemas.microsoft.com/office/drawing/2014/main" id="{B69BF4E9-42FF-4D0B-9034-1D9CB1EB65F4}"/>
              </a:ext>
            </a:extLst>
          </p:cNvPr>
          <p:cNvSpPr>
            <a:spLocks noChangeArrowheads="1"/>
          </p:cNvSpPr>
          <p:nvPr userDrawn="1"/>
        </p:nvSpPr>
        <p:spPr bwMode="auto">
          <a:xfrm>
            <a:off x="5214977" y="2351110"/>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2" name="Rectangle 224">
            <a:extLst>
              <a:ext uri="{FF2B5EF4-FFF2-40B4-BE49-F238E27FC236}">
                <a16:creationId xmlns:a16="http://schemas.microsoft.com/office/drawing/2014/main" id="{88D24015-163A-4DC7-884B-0DE9995F36C2}"/>
              </a:ext>
            </a:extLst>
          </p:cNvPr>
          <p:cNvSpPr>
            <a:spLocks noChangeArrowheads="1"/>
          </p:cNvSpPr>
          <p:nvPr userDrawn="1"/>
        </p:nvSpPr>
        <p:spPr bwMode="auto">
          <a:xfrm>
            <a:off x="4835578" y="2198708"/>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3" name="Rectangle 225">
            <a:extLst>
              <a:ext uri="{FF2B5EF4-FFF2-40B4-BE49-F238E27FC236}">
                <a16:creationId xmlns:a16="http://schemas.microsoft.com/office/drawing/2014/main" id="{0F87D0F3-2F4A-40DE-84E4-11B9A4320877}"/>
              </a:ext>
            </a:extLst>
          </p:cNvPr>
          <p:cNvSpPr>
            <a:spLocks noChangeArrowheads="1"/>
          </p:cNvSpPr>
          <p:nvPr userDrawn="1"/>
        </p:nvSpPr>
        <p:spPr bwMode="auto">
          <a:xfrm>
            <a:off x="4627623" y="2430486"/>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4" name="Rectangle 226">
            <a:extLst>
              <a:ext uri="{FF2B5EF4-FFF2-40B4-BE49-F238E27FC236}">
                <a16:creationId xmlns:a16="http://schemas.microsoft.com/office/drawing/2014/main" id="{FB116B5A-0C05-4C8E-90F7-F3BF5F8E7188}"/>
              </a:ext>
            </a:extLst>
          </p:cNvPr>
          <p:cNvSpPr>
            <a:spLocks noChangeArrowheads="1"/>
          </p:cNvSpPr>
          <p:nvPr userDrawn="1"/>
        </p:nvSpPr>
        <p:spPr bwMode="auto">
          <a:xfrm>
            <a:off x="4678421" y="2430486"/>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5" name="Rectangle 227">
            <a:extLst>
              <a:ext uri="{FF2B5EF4-FFF2-40B4-BE49-F238E27FC236}">
                <a16:creationId xmlns:a16="http://schemas.microsoft.com/office/drawing/2014/main" id="{7685DC90-21F3-476C-8FD2-3463E8F9E119}"/>
              </a:ext>
            </a:extLst>
          </p:cNvPr>
          <p:cNvSpPr>
            <a:spLocks noChangeArrowheads="1"/>
          </p:cNvSpPr>
          <p:nvPr userDrawn="1"/>
        </p:nvSpPr>
        <p:spPr bwMode="auto">
          <a:xfrm>
            <a:off x="4727632" y="2430486"/>
            <a:ext cx="19049"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6" name="Rectangle 228">
            <a:extLst>
              <a:ext uri="{FF2B5EF4-FFF2-40B4-BE49-F238E27FC236}">
                <a16:creationId xmlns:a16="http://schemas.microsoft.com/office/drawing/2014/main" id="{B991E5D6-7B50-4749-9B85-FD85BB44C7A9}"/>
              </a:ext>
            </a:extLst>
          </p:cNvPr>
          <p:cNvSpPr>
            <a:spLocks noChangeArrowheads="1"/>
          </p:cNvSpPr>
          <p:nvPr userDrawn="1"/>
        </p:nvSpPr>
        <p:spPr bwMode="auto">
          <a:xfrm>
            <a:off x="4778430" y="2430486"/>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7" name="Line 229">
            <a:extLst>
              <a:ext uri="{FF2B5EF4-FFF2-40B4-BE49-F238E27FC236}">
                <a16:creationId xmlns:a16="http://schemas.microsoft.com/office/drawing/2014/main" id="{874E5FDA-F6A0-48E8-993F-DEB1C2116977}"/>
              </a:ext>
            </a:extLst>
          </p:cNvPr>
          <p:cNvSpPr>
            <a:spLocks noChangeShapeType="1"/>
          </p:cNvSpPr>
          <p:nvPr userDrawn="1"/>
        </p:nvSpPr>
        <p:spPr bwMode="auto">
          <a:xfrm>
            <a:off x="4824466" y="2486049"/>
            <a:ext cx="41591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8" name="Freeform 230">
            <a:extLst>
              <a:ext uri="{FF2B5EF4-FFF2-40B4-BE49-F238E27FC236}">
                <a16:creationId xmlns:a16="http://schemas.microsoft.com/office/drawing/2014/main" id="{259C1C67-71BC-4428-8F42-BAF25CB59081}"/>
              </a:ext>
            </a:extLst>
          </p:cNvPr>
          <p:cNvSpPr>
            <a:spLocks/>
          </p:cNvSpPr>
          <p:nvPr userDrawn="1"/>
        </p:nvSpPr>
        <p:spPr bwMode="auto">
          <a:xfrm>
            <a:off x="5392770" y="1300174"/>
            <a:ext cx="107946" cy="1195400"/>
          </a:xfrm>
          <a:custGeom>
            <a:avLst/>
            <a:gdLst>
              <a:gd name="T0" fmla="*/ 68 w 68"/>
              <a:gd name="T1" fmla="*/ 753 h 753"/>
              <a:gd name="T2" fmla="*/ 0 w 68"/>
              <a:gd name="T3" fmla="*/ 753 h 753"/>
              <a:gd name="T4" fmla="*/ 17 w 68"/>
              <a:gd name="T5" fmla="*/ 0 h 753"/>
              <a:gd name="T6" fmla="*/ 38 w 68"/>
              <a:gd name="T7" fmla="*/ 0 h 753"/>
              <a:gd name="T8" fmla="*/ 68 w 68"/>
              <a:gd name="T9" fmla="*/ 753 h 753"/>
            </a:gdLst>
            <a:ahLst/>
            <a:cxnLst>
              <a:cxn ang="0">
                <a:pos x="T0" y="T1"/>
              </a:cxn>
              <a:cxn ang="0">
                <a:pos x="T2" y="T3"/>
              </a:cxn>
              <a:cxn ang="0">
                <a:pos x="T4" y="T5"/>
              </a:cxn>
              <a:cxn ang="0">
                <a:pos x="T6" y="T7"/>
              </a:cxn>
              <a:cxn ang="0">
                <a:pos x="T8" y="T9"/>
              </a:cxn>
            </a:cxnLst>
            <a:rect l="0" t="0" r="r" b="b"/>
            <a:pathLst>
              <a:path w="68" h="753">
                <a:moveTo>
                  <a:pt x="68" y="753"/>
                </a:moveTo>
                <a:lnTo>
                  <a:pt x="0" y="753"/>
                </a:lnTo>
                <a:lnTo>
                  <a:pt x="17" y="0"/>
                </a:lnTo>
                <a:lnTo>
                  <a:pt x="38" y="0"/>
                </a:lnTo>
                <a:lnTo>
                  <a:pt x="68" y="75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9" name="Line 231">
            <a:extLst>
              <a:ext uri="{FF2B5EF4-FFF2-40B4-BE49-F238E27FC236}">
                <a16:creationId xmlns:a16="http://schemas.microsoft.com/office/drawing/2014/main" id="{639F3103-E94B-42FB-AB44-16452364BAB4}"/>
              </a:ext>
            </a:extLst>
          </p:cNvPr>
          <p:cNvSpPr>
            <a:spLocks noChangeShapeType="1"/>
          </p:cNvSpPr>
          <p:nvPr userDrawn="1"/>
        </p:nvSpPr>
        <p:spPr bwMode="auto">
          <a:xfrm flipH="1">
            <a:off x="5361021" y="1303349"/>
            <a:ext cx="30161" cy="11954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0" name="Freeform 232">
            <a:extLst>
              <a:ext uri="{FF2B5EF4-FFF2-40B4-BE49-F238E27FC236}">
                <a16:creationId xmlns:a16="http://schemas.microsoft.com/office/drawing/2014/main" id="{C6D117CE-5C83-46B2-99E2-3D6C35EAC545}"/>
              </a:ext>
            </a:extLst>
          </p:cNvPr>
          <p:cNvSpPr>
            <a:spLocks/>
          </p:cNvSpPr>
          <p:nvPr userDrawn="1"/>
        </p:nvSpPr>
        <p:spPr bwMode="auto">
          <a:xfrm>
            <a:off x="5330860" y="1257311"/>
            <a:ext cx="184143" cy="30163"/>
          </a:xfrm>
          <a:custGeom>
            <a:avLst/>
            <a:gdLst>
              <a:gd name="T0" fmla="*/ 116 w 116"/>
              <a:gd name="T1" fmla="*/ 10 h 19"/>
              <a:gd name="T2" fmla="*/ 116 w 116"/>
              <a:gd name="T3" fmla="*/ 10 h 19"/>
              <a:gd name="T4" fmla="*/ 116 w 116"/>
              <a:gd name="T5" fmla="*/ 13 h 19"/>
              <a:gd name="T6" fmla="*/ 114 w 116"/>
              <a:gd name="T7" fmla="*/ 17 h 19"/>
              <a:gd name="T8" fmla="*/ 110 w 116"/>
              <a:gd name="T9" fmla="*/ 19 h 19"/>
              <a:gd name="T10" fmla="*/ 107 w 116"/>
              <a:gd name="T11" fmla="*/ 19 h 19"/>
              <a:gd name="T12" fmla="*/ 10 w 116"/>
              <a:gd name="T13" fmla="*/ 19 h 19"/>
              <a:gd name="T14" fmla="*/ 10 w 116"/>
              <a:gd name="T15" fmla="*/ 19 h 19"/>
              <a:gd name="T16" fmla="*/ 5 w 116"/>
              <a:gd name="T17" fmla="*/ 19 h 19"/>
              <a:gd name="T18" fmla="*/ 3 w 116"/>
              <a:gd name="T19" fmla="*/ 17 h 19"/>
              <a:gd name="T20" fmla="*/ 1 w 116"/>
              <a:gd name="T21" fmla="*/ 13 h 19"/>
              <a:gd name="T22" fmla="*/ 0 w 116"/>
              <a:gd name="T23" fmla="*/ 10 h 19"/>
              <a:gd name="T24" fmla="*/ 0 w 116"/>
              <a:gd name="T25" fmla="*/ 10 h 19"/>
              <a:gd name="T26" fmla="*/ 0 w 116"/>
              <a:gd name="T27" fmla="*/ 10 h 19"/>
              <a:gd name="T28" fmla="*/ 1 w 116"/>
              <a:gd name="T29" fmla="*/ 5 h 19"/>
              <a:gd name="T30" fmla="*/ 3 w 116"/>
              <a:gd name="T31" fmla="*/ 2 h 19"/>
              <a:gd name="T32" fmla="*/ 5 w 116"/>
              <a:gd name="T33" fmla="*/ 1 h 19"/>
              <a:gd name="T34" fmla="*/ 10 w 116"/>
              <a:gd name="T35" fmla="*/ 0 h 19"/>
              <a:gd name="T36" fmla="*/ 107 w 116"/>
              <a:gd name="T37" fmla="*/ 0 h 19"/>
              <a:gd name="T38" fmla="*/ 107 w 116"/>
              <a:gd name="T39" fmla="*/ 0 h 19"/>
              <a:gd name="T40" fmla="*/ 110 w 116"/>
              <a:gd name="T41" fmla="*/ 1 h 19"/>
              <a:gd name="T42" fmla="*/ 114 w 116"/>
              <a:gd name="T43" fmla="*/ 2 h 19"/>
              <a:gd name="T44" fmla="*/ 116 w 116"/>
              <a:gd name="T45" fmla="*/ 5 h 19"/>
              <a:gd name="T46" fmla="*/ 116 w 116"/>
              <a:gd name="T47" fmla="*/ 10 h 19"/>
              <a:gd name="T48" fmla="*/ 116 w 116"/>
              <a:gd name="T4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9">
                <a:moveTo>
                  <a:pt x="116" y="10"/>
                </a:moveTo>
                <a:lnTo>
                  <a:pt x="116" y="10"/>
                </a:lnTo>
                <a:lnTo>
                  <a:pt x="116" y="13"/>
                </a:lnTo>
                <a:lnTo>
                  <a:pt x="114" y="17"/>
                </a:lnTo>
                <a:lnTo>
                  <a:pt x="110" y="19"/>
                </a:lnTo>
                <a:lnTo>
                  <a:pt x="107" y="19"/>
                </a:lnTo>
                <a:lnTo>
                  <a:pt x="10" y="19"/>
                </a:lnTo>
                <a:lnTo>
                  <a:pt x="10" y="19"/>
                </a:lnTo>
                <a:lnTo>
                  <a:pt x="5" y="19"/>
                </a:lnTo>
                <a:lnTo>
                  <a:pt x="3" y="17"/>
                </a:lnTo>
                <a:lnTo>
                  <a:pt x="1" y="13"/>
                </a:lnTo>
                <a:lnTo>
                  <a:pt x="0" y="10"/>
                </a:lnTo>
                <a:lnTo>
                  <a:pt x="0" y="10"/>
                </a:lnTo>
                <a:lnTo>
                  <a:pt x="0" y="10"/>
                </a:lnTo>
                <a:lnTo>
                  <a:pt x="1" y="5"/>
                </a:lnTo>
                <a:lnTo>
                  <a:pt x="3" y="2"/>
                </a:lnTo>
                <a:lnTo>
                  <a:pt x="5" y="1"/>
                </a:lnTo>
                <a:lnTo>
                  <a:pt x="10" y="0"/>
                </a:lnTo>
                <a:lnTo>
                  <a:pt x="107" y="0"/>
                </a:lnTo>
                <a:lnTo>
                  <a:pt x="107" y="0"/>
                </a:lnTo>
                <a:lnTo>
                  <a:pt x="110" y="1"/>
                </a:lnTo>
                <a:lnTo>
                  <a:pt x="114" y="2"/>
                </a:lnTo>
                <a:lnTo>
                  <a:pt x="116" y="5"/>
                </a:lnTo>
                <a:lnTo>
                  <a:pt x="116" y="10"/>
                </a:lnTo>
                <a:lnTo>
                  <a:pt x="116" y="1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1" name="Freeform 233">
            <a:extLst>
              <a:ext uri="{FF2B5EF4-FFF2-40B4-BE49-F238E27FC236}">
                <a16:creationId xmlns:a16="http://schemas.microsoft.com/office/drawing/2014/main" id="{838D5253-B927-47F7-86CE-27AF4C127B35}"/>
              </a:ext>
            </a:extLst>
          </p:cNvPr>
          <p:cNvSpPr>
            <a:spLocks/>
          </p:cNvSpPr>
          <p:nvPr userDrawn="1"/>
        </p:nvSpPr>
        <p:spPr bwMode="auto">
          <a:xfrm>
            <a:off x="5324510" y="1154123"/>
            <a:ext cx="196843" cy="87313"/>
          </a:xfrm>
          <a:custGeom>
            <a:avLst/>
            <a:gdLst>
              <a:gd name="T0" fmla="*/ 124 w 124"/>
              <a:gd name="T1" fmla="*/ 33 h 55"/>
              <a:gd name="T2" fmla="*/ 124 w 124"/>
              <a:gd name="T3" fmla="*/ 33 h 55"/>
              <a:gd name="T4" fmla="*/ 123 w 124"/>
              <a:gd name="T5" fmla="*/ 38 h 55"/>
              <a:gd name="T6" fmla="*/ 122 w 124"/>
              <a:gd name="T7" fmla="*/ 42 h 55"/>
              <a:gd name="T8" fmla="*/ 121 w 124"/>
              <a:gd name="T9" fmla="*/ 45 h 55"/>
              <a:gd name="T10" fmla="*/ 118 w 124"/>
              <a:gd name="T11" fmla="*/ 49 h 55"/>
              <a:gd name="T12" fmla="*/ 114 w 124"/>
              <a:gd name="T13" fmla="*/ 51 h 55"/>
              <a:gd name="T14" fmla="*/ 111 w 124"/>
              <a:gd name="T15" fmla="*/ 53 h 55"/>
              <a:gd name="T16" fmla="*/ 107 w 124"/>
              <a:gd name="T17" fmla="*/ 55 h 55"/>
              <a:gd name="T18" fmla="*/ 103 w 124"/>
              <a:gd name="T19" fmla="*/ 55 h 55"/>
              <a:gd name="T20" fmla="*/ 22 w 124"/>
              <a:gd name="T21" fmla="*/ 55 h 55"/>
              <a:gd name="T22" fmla="*/ 22 w 124"/>
              <a:gd name="T23" fmla="*/ 55 h 55"/>
              <a:gd name="T24" fmla="*/ 17 w 124"/>
              <a:gd name="T25" fmla="*/ 55 h 55"/>
              <a:gd name="T26" fmla="*/ 13 w 124"/>
              <a:gd name="T27" fmla="*/ 53 h 55"/>
              <a:gd name="T28" fmla="*/ 9 w 124"/>
              <a:gd name="T29" fmla="*/ 51 h 55"/>
              <a:gd name="T30" fmla="*/ 6 w 124"/>
              <a:gd name="T31" fmla="*/ 49 h 55"/>
              <a:gd name="T32" fmla="*/ 4 w 124"/>
              <a:gd name="T33" fmla="*/ 45 h 55"/>
              <a:gd name="T34" fmla="*/ 1 w 124"/>
              <a:gd name="T35" fmla="*/ 42 h 55"/>
              <a:gd name="T36" fmla="*/ 0 w 124"/>
              <a:gd name="T37" fmla="*/ 38 h 55"/>
              <a:gd name="T38" fmla="*/ 0 w 124"/>
              <a:gd name="T39" fmla="*/ 33 h 55"/>
              <a:gd name="T40" fmla="*/ 0 w 124"/>
              <a:gd name="T41" fmla="*/ 33 h 55"/>
              <a:gd name="T42" fmla="*/ 0 w 124"/>
              <a:gd name="T43" fmla="*/ 29 h 55"/>
              <a:gd name="T44" fmla="*/ 1 w 124"/>
              <a:gd name="T45" fmla="*/ 25 h 55"/>
              <a:gd name="T46" fmla="*/ 4 w 124"/>
              <a:gd name="T47" fmla="*/ 21 h 55"/>
              <a:gd name="T48" fmla="*/ 6 w 124"/>
              <a:gd name="T49" fmla="*/ 18 h 55"/>
              <a:gd name="T50" fmla="*/ 6 w 124"/>
              <a:gd name="T51" fmla="*/ 18 h 55"/>
              <a:gd name="T52" fmla="*/ 10 w 124"/>
              <a:gd name="T53" fmla="*/ 15 h 55"/>
              <a:gd name="T54" fmla="*/ 15 w 124"/>
              <a:gd name="T55" fmla="*/ 13 h 55"/>
              <a:gd name="T56" fmla="*/ 15 w 124"/>
              <a:gd name="T57" fmla="*/ 0 h 55"/>
              <a:gd name="T58" fmla="*/ 109 w 124"/>
              <a:gd name="T59" fmla="*/ 0 h 55"/>
              <a:gd name="T60" fmla="*/ 109 w 124"/>
              <a:gd name="T61" fmla="*/ 13 h 55"/>
              <a:gd name="T62" fmla="*/ 109 w 124"/>
              <a:gd name="T63" fmla="*/ 13 h 55"/>
              <a:gd name="T64" fmla="*/ 115 w 124"/>
              <a:gd name="T65" fmla="*/ 15 h 55"/>
              <a:gd name="T66" fmla="*/ 120 w 124"/>
              <a:gd name="T67" fmla="*/ 21 h 55"/>
              <a:gd name="T68" fmla="*/ 123 w 124"/>
              <a:gd name="T69" fmla="*/ 26 h 55"/>
              <a:gd name="T70" fmla="*/ 124 w 124"/>
              <a:gd name="T71" fmla="*/ 33 h 55"/>
              <a:gd name="T72" fmla="*/ 124 w 124"/>
              <a:gd name="T7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55">
                <a:moveTo>
                  <a:pt x="124" y="33"/>
                </a:moveTo>
                <a:lnTo>
                  <a:pt x="124" y="33"/>
                </a:lnTo>
                <a:lnTo>
                  <a:pt x="123" y="38"/>
                </a:lnTo>
                <a:lnTo>
                  <a:pt x="122" y="42"/>
                </a:lnTo>
                <a:lnTo>
                  <a:pt x="121" y="45"/>
                </a:lnTo>
                <a:lnTo>
                  <a:pt x="118" y="49"/>
                </a:lnTo>
                <a:lnTo>
                  <a:pt x="114" y="51"/>
                </a:lnTo>
                <a:lnTo>
                  <a:pt x="111" y="53"/>
                </a:lnTo>
                <a:lnTo>
                  <a:pt x="107" y="55"/>
                </a:lnTo>
                <a:lnTo>
                  <a:pt x="103" y="55"/>
                </a:lnTo>
                <a:lnTo>
                  <a:pt x="22" y="55"/>
                </a:lnTo>
                <a:lnTo>
                  <a:pt x="22" y="55"/>
                </a:lnTo>
                <a:lnTo>
                  <a:pt x="17" y="55"/>
                </a:lnTo>
                <a:lnTo>
                  <a:pt x="13" y="53"/>
                </a:lnTo>
                <a:lnTo>
                  <a:pt x="9" y="51"/>
                </a:lnTo>
                <a:lnTo>
                  <a:pt x="6" y="49"/>
                </a:lnTo>
                <a:lnTo>
                  <a:pt x="4" y="45"/>
                </a:lnTo>
                <a:lnTo>
                  <a:pt x="1" y="42"/>
                </a:lnTo>
                <a:lnTo>
                  <a:pt x="0" y="38"/>
                </a:lnTo>
                <a:lnTo>
                  <a:pt x="0" y="33"/>
                </a:lnTo>
                <a:lnTo>
                  <a:pt x="0" y="33"/>
                </a:lnTo>
                <a:lnTo>
                  <a:pt x="0" y="29"/>
                </a:lnTo>
                <a:lnTo>
                  <a:pt x="1" y="25"/>
                </a:lnTo>
                <a:lnTo>
                  <a:pt x="4" y="21"/>
                </a:lnTo>
                <a:lnTo>
                  <a:pt x="6" y="18"/>
                </a:lnTo>
                <a:lnTo>
                  <a:pt x="6" y="18"/>
                </a:lnTo>
                <a:lnTo>
                  <a:pt x="10" y="15"/>
                </a:lnTo>
                <a:lnTo>
                  <a:pt x="15" y="13"/>
                </a:lnTo>
                <a:lnTo>
                  <a:pt x="15" y="0"/>
                </a:lnTo>
                <a:lnTo>
                  <a:pt x="109" y="0"/>
                </a:lnTo>
                <a:lnTo>
                  <a:pt x="109" y="13"/>
                </a:lnTo>
                <a:lnTo>
                  <a:pt x="109" y="13"/>
                </a:lnTo>
                <a:lnTo>
                  <a:pt x="115" y="15"/>
                </a:lnTo>
                <a:lnTo>
                  <a:pt x="120" y="21"/>
                </a:lnTo>
                <a:lnTo>
                  <a:pt x="123" y="26"/>
                </a:lnTo>
                <a:lnTo>
                  <a:pt x="124" y="33"/>
                </a:lnTo>
                <a:lnTo>
                  <a:pt x="124" y="3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2" name="Freeform 234">
            <a:extLst>
              <a:ext uri="{FF2B5EF4-FFF2-40B4-BE49-F238E27FC236}">
                <a16:creationId xmlns:a16="http://schemas.microsoft.com/office/drawing/2014/main" id="{8F0FF89D-AB3F-4684-A5AA-4439F4449B29}"/>
              </a:ext>
            </a:extLst>
          </p:cNvPr>
          <p:cNvSpPr>
            <a:spLocks/>
          </p:cNvSpPr>
          <p:nvPr userDrawn="1"/>
        </p:nvSpPr>
        <p:spPr bwMode="auto">
          <a:xfrm>
            <a:off x="5388008" y="1112847"/>
            <a:ext cx="69848" cy="41275"/>
          </a:xfrm>
          <a:custGeom>
            <a:avLst/>
            <a:gdLst>
              <a:gd name="T0" fmla="*/ 0 w 44"/>
              <a:gd name="T1" fmla="*/ 26 h 26"/>
              <a:gd name="T2" fmla="*/ 0 w 44"/>
              <a:gd name="T3" fmla="*/ 0 h 26"/>
              <a:gd name="T4" fmla="*/ 44 w 44"/>
              <a:gd name="T5" fmla="*/ 0 h 26"/>
              <a:gd name="T6" fmla="*/ 44 w 44"/>
              <a:gd name="T7" fmla="*/ 26 h 26"/>
            </a:gdLst>
            <a:ahLst/>
            <a:cxnLst>
              <a:cxn ang="0">
                <a:pos x="T0" y="T1"/>
              </a:cxn>
              <a:cxn ang="0">
                <a:pos x="T2" y="T3"/>
              </a:cxn>
              <a:cxn ang="0">
                <a:pos x="T4" y="T5"/>
              </a:cxn>
              <a:cxn ang="0">
                <a:pos x="T6" y="T7"/>
              </a:cxn>
            </a:cxnLst>
            <a:rect l="0" t="0" r="r" b="b"/>
            <a:pathLst>
              <a:path w="44" h="26">
                <a:moveTo>
                  <a:pt x="0" y="26"/>
                </a:moveTo>
                <a:lnTo>
                  <a:pt x="0" y="0"/>
                </a:lnTo>
                <a:lnTo>
                  <a:pt x="44" y="0"/>
                </a:lnTo>
                <a:lnTo>
                  <a:pt x="44" y="2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3" name="Rectangle 235">
            <a:extLst>
              <a:ext uri="{FF2B5EF4-FFF2-40B4-BE49-F238E27FC236}">
                <a16:creationId xmlns:a16="http://schemas.microsoft.com/office/drawing/2014/main" id="{43DCB47B-2C07-4329-936A-82CC6FA9C9D0}"/>
              </a:ext>
            </a:extLst>
          </p:cNvPr>
          <p:cNvSpPr>
            <a:spLocks noChangeArrowheads="1"/>
          </p:cNvSpPr>
          <p:nvPr userDrawn="1"/>
        </p:nvSpPr>
        <p:spPr bwMode="auto">
          <a:xfrm>
            <a:off x="5400707" y="814394"/>
            <a:ext cx="46036" cy="282578"/>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4" name="Freeform 236">
            <a:extLst>
              <a:ext uri="{FF2B5EF4-FFF2-40B4-BE49-F238E27FC236}">
                <a16:creationId xmlns:a16="http://schemas.microsoft.com/office/drawing/2014/main" id="{A3CEFE0F-6764-4749-8B5D-44A293D00815}"/>
              </a:ext>
            </a:extLst>
          </p:cNvPr>
          <p:cNvSpPr>
            <a:spLocks/>
          </p:cNvSpPr>
          <p:nvPr userDrawn="1"/>
        </p:nvSpPr>
        <p:spPr bwMode="auto">
          <a:xfrm>
            <a:off x="5386421" y="766768"/>
            <a:ext cx="73022" cy="33338"/>
          </a:xfrm>
          <a:custGeom>
            <a:avLst/>
            <a:gdLst>
              <a:gd name="T0" fmla="*/ 46 w 46"/>
              <a:gd name="T1" fmla="*/ 11 h 21"/>
              <a:gd name="T2" fmla="*/ 46 w 46"/>
              <a:gd name="T3" fmla="*/ 11 h 21"/>
              <a:gd name="T4" fmla="*/ 46 w 46"/>
              <a:gd name="T5" fmla="*/ 15 h 21"/>
              <a:gd name="T6" fmla="*/ 44 w 46"/>
              <a:gd name="T7" fmla="*/ 17 h 21"/>
              <a:gd name="T8" fmla="*/ 40 w 46"/>
              <a:gd name="T9" fmla="*/ 20 h 21"/>
              <a:gd name="T10" fmla="*/ 37 w 46"/>
              <a:gd name="T11" fmla="*/ 21 h 21"/>
              <a:gd name="T12" fmla="*/ 10 w 46"/>
              <a:gd name="T13" fmla="*/ 21 h 21"/>
              <a:gd name="T14" fmla="*/ 10 w 46"/>
              <a:gd name="T15" fmla="*/ 21 h 21"/>
              <a:gd name="T16" fmla="*/ 5 w 46"/>
              <a:gd name="T17" fmla="*/ 20 h 21"/>
              <a:gd name="T18" fmla="*/ 3 w 46"/>
              <a:gd name="T19" fmla="*/ 17 h 21"/>
              <a:gd name="T20" fmla="*/ 1 w 46"/>
              <a:gd name="T21" fmla="*/ 15 h 21"/>
              <a:gd name="T22" fmla="*/ 0 w 46"/>
              <a:gd name="T23" fmla="*/ 11 h 21"/>
              <a:gd name="T24" fmla="*/ 0 w 46"/>
              <a:gd name="T25" fmla="*/ 11 h 21"/>
              <a:gd name="T26" fmla="*/ 0 w 46"/>
              <a:gd name="T27" fmla="*/ 11 h 21"/>
              <a:gd name="T28" fmla="*/ 1 w 46"/>
              <a:gd name="T29" fmla="*/ 7 h 21"/>
              <a:gd name="T30" fmla="*/ 3 w 46"/>
              <a:gd name="T31" fmla="*/ 4 h 21"/>
              <a:gd name="T32" fmla="*/ 5 w 46"/>
              <a:gd name="T33" fmla="*/ 2 h 21"/>
              <a:gd name="T34" fmla="*/ 10 w 46"/>
              <a:gd name="T35" fmla="*/ 0 h 21"/>
              <a:gd name="T36" fmla="*/ 37 w 46"/>
              <a:gd name="T37" fmla="*/ 0 h 21"/>
              <a:gd name="T38" fmla="*/ 37 w 46"/>
              <a:gd name="T39" fmla="*/ 0 h 21"/>
              <a:gd name="T40" fmla="*/ 40 w 46"/>
              <a:gd name="T41" fmla="*/ 2 h 21"/>
              <a:gd name="T42" fmla="*/ 44 w 46"/>
              <a:gd name="T43" fmla="*/ 4 h 21"/>
              <a:gd name="T44" fmla="*/ 46 w 46"/>
              <a:gd name="T45" fmla="*/ 7 h 21"/>
              <a:gd name="T46" fmla="*/ 46 w 46"/>
              <a:gd name="T47" fmla="*/ 11 h 21"/>
              <a:gd name="T48" fmla="*/ 46 w 46"/>
              <a:gd name="T4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1">
                <a:moveTo>
                  <a:pt x="46" y="11"/>
                </a:moveTo>
                <a:lnTo>
                  <a:pt x="46" y="11"/>
                </a:lnTo>
                <a:lnTo>
                  <a:pt x="46" y="15"/>
                </a:lnTo>
                <a:lnTo>
                  <a:pt x="44" y="17"/>
                </a:lnTo>
                <a:lnTo>
                  <a:pt x="40" y="20"/>
                </a:lnTo>
                <a:lnTo>
                  <a:pt x="37" y="21"/>
                </a:lnTo>
                <a:lnTo>
                  <a:pt x="10" y="21"/>
                </a:lnTo>
                <a:lnTo>
                  <a:pt x="10" y="21"/>
                </a:lnTo>
                <a:lnTo>
                  <a:pt x="5" y="20"/>
                </a:lnTo>
                <a:lnTo>
                  <a:pt x="3" y="17"/>
                </a:lnTo>
                <a:lnTo>
                  <a:pt x="1" y="15"/>
                </a:lnTo>
                <a:lnTo>
                  <a:pt x="0" y="11"/>
                </a:lnTo>
                <a:lnTo>
                  <a:pt x="0" y="11"/>
                </a:lnTo>
                <a:lnTo>
                  <a:pt x="0" y="11"/>
                </a:lnTo>
                <a:lnTo>
                  <a:pt x="1" y="7"/>
                </a:lnTo>
                <a:lnTo>
                  <a:pt x="3" y="4"/>
                </a:lnTo>
                <a:lnTo>
                  <a:pt x="5" y="2"/>
                </a:lnTo>
                <a:lnTo>
                  <a:pt x="10" y="0"/>
                </a:lnTo>
                <a:lnTo>
                  <a:pt x="37" y="0"/>
                </a:lnTo>
                <a:lnTo>
                  <a:pt x="37" y="0"/>
                </a:lnTo>
                <a:lnTo>
                  <a:pt x="40" y="2"/>
                </a:lnTo>
                <a:lnTo>
                  <a:pt x="44" y="4"/>
                </a:lnTo>
                <a:lnTo>
                  <a:pt x="46" y="7"/>
                </a:lnTo>
                <a:lnTo>
                  <a:pt x="46" y="11"/>
                </a:lnTo>
                <a:lnTo>
                  <a:pt x="46" y="11"/>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5" name="Rectangle 237">
            <a:extLst>
              <a:ext uri="{FF2B5EF4-FFF2-40B4-BE49-F238E27FC236}">
                <a16:creationId xmlns:a16="http://schemas.microsoft.com/office/drawing/2014/main" id="{AC333DA3-8DB6-46E4-B815-DFCD89FD6C1F}"/>
              </a:ext>
            </a:extLst>
          </p:cNvPr>
          <p:cNvSpPr>
            <a:spLocks noChangeArrowheads="1"/>
          </p:cNvSpPr>
          <p:nvPr userDrawn="1"/>
        </p:nvSpPr>
        <p:spPr bwMode="auto">
          <a:xfrm>
            <a:off x="5405470" y="561979"/>
            <a:ext cx="33336" cy="19526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6" name="Rectangle 238">
            <a:extLst>
              <a:ext uri="{FF2B5EF4-FFF2-40B4-BE49-F238E27FC236}">
                <a16:creationId xmlns:a16="http://schemas.microsoft.com/office/drawing/2014/main" id="{F823915A-F71D-44F5-ACD3-1B686AB5CA50}"/>
              </a:ext>
            </a:extLst>
          </p:cNvPr>
          <p:cNvSpPr>
            <a:spLocks noChangeArrowheads="1"/>
          </p:cNvSpPr>
          <p:nvPr userDrawn="1"/>
        </p:nvSpPr>
        <p:spPr bwMode="auto">
          <a:xfrm>
            <a:off x="5410232" y="498478"/>
            <a:ext cx="25399" cy="444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7" name="Line 239">
            <a:extLst>
              <a:ext uri="{FF2B5EF4-FFF2-40B4-BE49-F238E27FC236}">
                <a16:creationId xmlns:a16="http://schemas.microsoft.com/office/drawing/2014/main" id="{CE0F62BB-8B89-4276-8D2C-8666A211E729}"/>
              </a:ext>
            </a:extLst>
          </p:cNvPr>
          <p:cNvSpPr>
            <a:spLocks noChangeShapeType="1"/>
          </p:cNvSpPr>
          <p:nvPr userDrawn="1"/>
        </p:nvSpPr>
        <p:spPr bwMode="auto">
          <a:xfrm>
            <a:off x="5422932" y="390527"/>
            <a:ext cx="0" cy="92076"/>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8" name="Line 240">
            <a:extLst>
              <a:ext uri="{FF2B5EF4-FFF2-40B4-BE49-F238E27FC236}">
                <a16:creationId xmlns:a16="http://schemas.microsoft.com/office/drawing/2014/main" id="{DBEBC709-FDEB-4407-94C8-6C8F1642BDFC}"/>
              </a:ext>
            </a:extLst>
          </p:cNvPr>
          <p:cNvSpPr>
            <a:spLocks noChangeShapeType="1"/>
          </p:cNvSpPr>
          <p:nvPr userDrawn="1"/>
        </p:nvSpPr>
        <p:spPr bwMode="auto">
          <a:xfrm>
            <a:off x="5361021" y="1196985"/>
            <a:ext cx="13334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9" name="Line 241">
            <a:extLst>
              <a:ext uri="{FF2B5EF4-FFF2-40B4-BE49-F238E27FC236}">
                <a16:creationId xmlns:a16="http://schemas.microsoft.com/office/drawing/2014/main" id="{516317A3-9048-4DC3-8542-4D9B316924BA}"/>
              </a:ext>
            </a:extLst>
          </p:cNvPr>
          <p:cNvSpPr>
            <a:spLocks noChangeShapeType="1"/>
          </p:cNvSpPr>
          <p:nvPr userDrawn="1"/>
        </p:nvSpPr>
        <p:spPr bwMode="auto">
          <a:xfrm>
            <a:off x="5416582" y="1216036"/>
            <a:ext cx="8096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0" name="Line 242">
            <a:extLst>
              <a:ext uri="{FF2B5EF4-FFF2-40B4-BE49-F238E27FC236}">
                <a16:creationId xmlns:a16="http://schemas.microsoft.com/office/drawing/2014/main" id="{EB503945-23A7-4A32-B0F0-B57A290F9D16}"/>
              </a:ext>
            </a:extLst>
          </p:cNvPr>
          <p:cNvSpPr>
            <a:spLocks noChangeShapeType="1"/>
          </p:cNvSpPr>
          <p:nvPr userDrawn="1"/>
        </p:nvSpPr>
        <p:spPr bwMode="auto">
          <a:xfrm>
            <a:off x="5443568" y="1874855"/>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1" name="Line 243">
            <a:extLst>
              <a:ext uri="{FF2B5EF4-FFF2-40B4-BE49-F238E27FC236}">
                <a16:creationId xmlns:a16="http://schemas.microsoft.com/office/drawing/2014/main" id="{4AECD88F-FEAD-4551-8E72-0C351F58CBAB}"/>
              </a:ext>
            </a:extLst>
          </p:cNvPr>
          <p:cNvSpPr>
            <a:spLocks noChangeShapeType="1"/>
          </p:cNvSpPr>
          <p:nvPr userDrawn="1"/>
        </p:nvSpPr>
        <p:spPr bwMode="auto">
          <a:xfrm>
            <a:off x="5443568" y="1903430"/>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2" name="Line 244">
            <a:extLst>
              <a:ext uri="{FF2B5EF4-FFF2-40B4-BE49-F238E27FC236}">
                <a16:creationId xmlns:a16="http://schemas.microsoft.com/office/drawing/2014/main" id="{E056BAA0-C207-47DB-A702-DADAC416EBDB}"/>
              </a:ext>
            </a:extLst>
          </p:cNvPr>
          <p:cNvSpPr>
            <a:spLocks noChangeShapeType="1"/>
          </p:cNvSpPr>
          <p:nvPr userDrawn="1"/>
        </p:nvSpPr>
        <p:spPr bwMode="auto">
          <a:xfrm>
            <a:off x="5445156" y="1935181"/>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3" name="Line 245">
            <a:extLst>
              <a:ext uri="{FF2B5EF4-FFF2-40B4-BE49-F238E27FC236}">
                <a16:creationId xmlns:a16="http://schemas.microsoft.com/office/drawing/2014/main" id="{19355E1A-09E4-4972-86EF-075B734A0513}"/>
              </a:ext>
            </a:extLst>
          </p:cNvPr>
          <p:cNvSpPr>
            <a:spLocks noChangeShapeType="1"/>
          </p:cNvSpPr>
          <p:nvPr userDrawn="1"/>
        </p:nvSpPr>
        <p:spPr bwMode="auto">
          <a:xfrm>
            <a:off x="5443568" y="1965344"/>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4" name="Line 246">
            <a:extLst>
              <a:ext uri="{FF2B5EF4-FFF2-40B4-BE49-F238E27FC236}">
                <a16:creationId xmlns:a16="http://schemas.microsoft.com/office/drawing/2014/main" id="{D83F3577-9B4A-422D-803A-5887F8D4F1EF}"/>
              </a:ext>
            </a:extLst>
          </p:cNvPr>
          <p:cNvSpPr>
            <a:spLocks noChangeShapeType="1"/>
          </p:cNvSpPr>
          <p:nvPr userDrawn="1"/>
        </p:nvSpPr>
        <p:spPr bwMode="auto">
          <a:xfrm>
            <a:off x="5441981" y="1995506"/>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5" name="Line 247">
            <a:extLst>
              <a:ext uri="{FF2B5EF4-FFF2-40B4-BE49-F238E27FC236}">
                <a16:creationId xmlns:a16="http://schemas.microsoft.com/office/drawing/2014/main" id="{160C99B5-E7B8-41F2-8A7A-81C889362261}"/>
              </a:ext>
            </a:extLst>
          </p:cNvPr>
          <p:cNvSpPr>
            <a:spLocks noChangeShapeType="1"/>
          </p:cNvSpPr>
          <p:nvPr userDrawn="1"/>
        </p:nvSpPr>
        <p:spPr bwMode="auto">
          <a:xfrm>
            <a:off x="5443568" y="2027257"/>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6" name="Line 248">
            <a:extLst>
              <a:ext uri="{FF2B5EF4-FFF2-40B4-BE49-F238E27FC236}">
                <a16:creationId xmlns:a16="http://schemas.microsoft.com/office/drawing/2014/main" id="{F81EF155-020A-4280-8B53-26D969D15BCE}"/>
              </a:ext>
            </a:extLst>
          </p:cNvPr>
          <p:cNvSpPr>
            <a:spLocks noChangeShapeType="1"/>
          </p:cNvSpPr>
          <p:nvPr userDrawn="1"/>
        </p:nvSpPr>
        <p:spPr bwMode="auto">
          <a:xfrm>
            <a:off x="5448331" y="2055832"/>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7" name="Line 249">
            <a:extLst>
              <a:ext uri="{FF2B5EF4-FFF2-40B4-BE49-F238E27FC236}">
                <a16:creationId xmlns:a16="http://schemas.microsoft.com/office/drawing/2014/main" id="{2792D06A-54C6-4111-BFF3-8A06CA9B615B}"/>
              </a:ext>
            </a:extLst>
          </p:cNvPr>
          <p:cNvSpPr>
            <a:spLocks noChangeShapeType="1"/>
          </p:cNvSpPr>
          <p:nvPr userDrawn="1"/>
        </p:nvSpPr>
        <p:spPr bwMode="auto">
          <a:xfrm>
            <a:off x="5446743" y="2087582"/>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8" name="Line 250">
            <a:extLst>
              <a:ext uri="{FF2B5EF4-FFF2-40B4-BE49-F238E27FC236}">
                <a16:creationId xmlns:a16="http://schemas.microsoft.com/office/drawing/2014/main" id="{DCD2272F-DAFE-4890-BAA0-1C80C99A4A1C}"/>
              </a:ext>
            </a:extLst>
          </p:cNvPr>
          <p:cNvSpPr>
            <a:spLocks noChangeShapeType="1"/>
          </p:cNvSpPr>
          <p:nvPr userDrawn="1"/>
        </p:nvSpPr>
        <p:spPr bwMode="auto">
          <a:xfrm>
            <a:off x="5446743" y="2117745"/>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9" name="Line 251">
            <a:extLst>
              <a:ext uri="{FF2B5EF4-FFF2-40B4-BE49-F238E27FC236}">
                <a16:creationId xmlns:a16="http://schemas.microsoft.com/office/drawing/2014/main" id="{34AFB083-6F9F-4B74-8FAB-15A73FEEEAE3}"/>
              </a:ext>
            </a:extLst>
          </p:cNvPr>
          <p:cNvSpPr>
            <a:spLocks noChangeShapeType="1"/>
          </p:cNvSpPr>
          <p:nvPr userDrawn="1"/>
        </p:nvSpPr>
        <p:spPr bwMode="auto">
          <a:xfrm>
            <a:off x="5448331" y="2147908"/>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0" name="Freeform 252">
            <a:extLst>
              <a:ext uri="{FF2B5EF4-FFF2-40B4-BE49-F238E27FC236}">
                <a16:creationId xmlns:a16="http://schemas.microsoft.com/office/drawing/2014/main" id="{4A88D12C-CEA2-4B80-9368-4457142CC3DC}"/>
              </a:ext>
            </a:extLst>
          </p:cNvPr>
          <p:cNvSpPr>
            <a:spLocks/>
          </p:cNvSpPr>
          <p:nvPr userDrawn="1"/>
        </p:nvSpPr>
        <p:spPr bwMode="auto">
          <a:xfrm>
            <a:off x="5600725" y="1446226"/>
            <a:ext cx="225417" cy="825509"/>
          </a:xfrm>
          <a:custGeom>
            <a:avLst/>
            <a:gdLst>
              <a:gd name="T0" fmla="*/ 142 w 142"/>
              <a:gd name="T1" fmla="*/ 0 h 520"/>
              <a:gd name="T2" fmla="*/ 142 w 142"/>
              <a:gd name="T3" fmla="*/ 520 h 520"/>
              <a:gd name="T4" fmla="*/ 0 w 142"/>
              <a:gd name="T5" fmla="*/ 520 h 520"/>
              <a:gd name="T6" fmla="*/ 0 w 142"/>
              <a:gd name="T7" fmla="*/ 0 h 520"/>
              <a:gd name="T8" fmla="*/ 17 w 142"/>
              <a:gd name="T9" fmla="*/ 0 h 520"/>
              <a:gd name="T10" fmla="*/ 17 w 142"/>
              <a:gd name="T11" fmla="*/ 15 h 520"/>
              <a:gd name="T12" fmla="*/ 125 w 142"/>
              <a:gd name="T13" fmla="*/ 15 h 520"/>
              <a:gd name="T14" fmla="*/ 125 w 142"/>
              <a:gd name="T15" fmla="*/ 0 h 520"/>
              <a:gd name="T16" fmla="*/ 142 w 142"/>
              <a:gd name="T1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520">
                <a:moveTo>
                  <a:pt x="142" y="0"/>
                </a:moveTo>
                <a:lnTo>
                  <a:pt x="142" y="520"/>
                </a:lnTo>
                <a:lnTo>
                  <a:pt x="0" y="520"/>
                </a:lnTo>
                <a:lnTo>
                  <a:pt x="0" y="0"/>
                </a:lnTo>
                <a:lnTo>
                  <a:pt x="17" y="0"/>
                </a:lnTo>
                <a:lnTo>
                  <a:pt x="17" y="15"/>
                </a:lnTo>
                <a:lnTo>
                  <a:pt x="125" y="15"/>
                </a:lnTo>
                <a:lnTo>
                  <a:pt x="125" y="0"/>
                </a:lnTo>
                <a:lnTo>
                  <a:pt x="142"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1" name="Freeform 253">
            <a:extLst>
              <a:ext uri="{FF2B5EF4-FFF2-40B4-BE49-F238E27FC236}">
                <a16:creationId xmlns:a16="http://schemas.microsoft.com/office/drawing/2014/main" id="{3944829D-2C6F-4A39-AF60-108EAEAC10DD}"/>
              </a:ext>
            </a:extLst>
          </p:cNvPr>
          <p:cNvSpPr>
            <a:spLocks/>
          </p:cNvSpPr>
          <p:nvPr userDrawn="1"/>
        </p:nvSpPr>
        <p:spPr bwMode="auto">
          <a:xfrm>
            <a:off x="5627712" y="1408125"/>
            <a:ext cx="25399" cy="38100"/>
          </a:xfrm>
          <a:custGeom>
            <a:avLst/>
            <a:gdLst>
              <a:gd name="T0" fmla="*/ 0 w 16"/>
              <a:gd name="T1" fmla="*/ 24 h 24"/>
              <a:gd name="T2" fmla="*/ 0 w 16"/>
              <a:gd name="T3" fmla="*/ 0 h 24"/>
              <a:gd name="T4" fmla="*/ 16 w 16"/>
              <a:gd name="T5" fmla="*/ 0 h 24"/>
            </a:gdLst>
            <a:ahLst/>
            <a:cxnLst>
              <a:cxn ang="0">
                <a:pos x="T0" y="T1"/>
              </a:cxn>
              <a:cxn ang="0">
                <a:pos x="T2" y="T3"/>
              </a:cxn>
              <a:cxn ang="0">
                <a:pos x="T4" y="T5"/>
              </a:cxn>
            </a:cxnLst>
            <a:rect l="0" t="0" r="r" b="b"/>
            <a:pathLst>
              <a:path w="16" h="24">
                <a:moveTo>
                  <a:pt x="0" y="24"/>
                </a:moveTo>
                <a:lnTo>
                  <a:pt x="0" y="0"/>
                </a:lnTo>
                <a:lnTo>
                  <a:pt x="16"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2" name="Freeform 254">
            <a:extLst>
              <a:ext uri="{FF2B5EF4-FFF2-40B4-BE49-F238E27FC236}">
                <a16:creationId xmlns:a16="http://schemas.microsoft.com/office/drawing/2014/main" id="{E36C16D8-4663-426B-A3CF-2396333A32B7}"/>
              </a:ext>
            </a:extLst>
          </p:cNvPr>
          <p:cNvSpPr>
            <a:spLocks/>
          </p:cNvSpPr>
          <p:nvPr userDrawn="1"/>
        </p:nvSpPr>
        <p:spPr bwMode="auto">
          <a:xfrm>
            <a:off x="5773757" y="1408125"/>
            <a:ext cx="25399" cy="38100"/>
          </a:xfrm>
          <a:custGeom>
            <a:avLst/>
            <a:gdLst>
              <a:gd name="T0" fmla="*/ 0 w 16"/>
              <a:gd name="T1" fmla="*/ 0 h 24"/>
              <a:gd name="T2" fmla="*/ 16 w 16"/>
              <a:gd name="T3" fmla="*/ 0 h 24"/>
              <a:gd name="T4" fmla="*/ 16 w 16"/>
              <a:gd name="T5" fmla="*/ 24 h 24"/>
            </a:gdLst>
            <a:ahLst/>
            <a:cxnLst>
              <a:cxn ang="0">
                <a:pos x="T0" y="T1"/>
              </a:cxn>
              <a:cxn ang="0">
                <a:pos x="T2" y="T3"/>
              </a:cxn>
              <a:cxn ang="0">
                <a:pos x="T4" y="T5"/>
              </a:cxn>
            </a:cxnLst>
            <a:rect l="0" t="0" r="r" b="b"/>
            <a:pathLst>
              <a:path w="16" h="24">
                <a:moveTo>
                  <a:pt x="0" y="0"/>
                </a:moveTo>
                <a:lnTo>
                  <a:pt x="16" y="0"/>
                </a:lnTo>
                <a:lnTo>
                  <a:pt x="16" y="2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3" name="Freeform 255">
            <a:extLst>
              <a:ext uri="{FF2B5EF4-FFF2-40B4-BE49-F238E27FC236}">
                <a16:creationId xmlns:a16="http://schemas.microsoft.com/office/drawing/2014/main" id="{454E101B-ABF2-4E84-83E5-9B6C3591A69B}"/>
              </a:ext>
            </a:extLst>
          </p:cNvPr>
          <p:cNvSpPr>
            <a:spLocks/>
          </p:cNvSpPr>
          <p:nvPr userDrawn="1"/>
        </p:nvSpPr>
        <p:spPr bwMode="auto">
          <a:xfrm>
            <a:off x="5653111" y="1362087"/>
            <a:ext cx="120646" cy="63501"/>
          </a:xfrm>
          <a:custGeom>
            <a:avLst/>
            <a:gdLst>
              <a:gd name="T0" fmla="*/ 76 w 76"/>
              <a:gd name="T1" fmla="*/ 0 h 40"/>
              <a:gd name="T2" fmla="*/ 76 w 76"/>
              <a:gd name="T3" fmla="*/ 40 h 40"/>
              <a:gd name="T4" fmla="*/ 0 w 76"/>
              <a:gd name="T5" fmla="*/ 40 h 40"/>
              <a:gd name="T6" fmla="*/ 0 w 76"/>
              <a:gd name="T7" fmla="*/ 0 h 40"/>
              <a:gd name="T8" fmla="*/ 13 w 76"/>
              <a:gd name="T9" fmla="*/ 0 h 40"/>
              <a:gd name="T10" fmla="*/ 13 w 76"/>
              <a:gd name="T11" fmla="*/ 16 h 40"/>
              <a:gd name="T12" fmla="*/ 62 w 76"/>
              <a:gd name="T13" fmla="*/ 16 h 40"/>
              <a:gd name="T14" fmla="*/ 62 w 76"/>
              <a:gd name="T15" fmla="*/ 0 h 40"/>
              <a:gd name="T16" fmla="*/ 76 w 7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0">
                <a:moveTo>
                  <a:pt x="76" y="0"/>
                </a:moveTo>
                <a:lnTo>
                  <a:pt x="76" y="40"/>
                </a:lnTo>
                <a:lnTo>
                  <a:pt x="0" y="40"/>
                </a:lnTo>
                <a:lnTo>
                  <a:pt x="0" y="0"/>
                </a:lnTo>
                <a:lnTo>
                  <a:pt x="13" y="0"/>
                </a:lnTo>
                <a:lnTo>
                  <a:pt x="13" y="16"/>
                </a:lnTo>
                <a:lnTo>
                  <a:pt x="62" y="16"/>
                </a:lnTo>
                <a:lnTo>
                  <a:pt x="62" y="0"/>
                </a:lnTo>
                <a:lnTo>
                  <a:pt x="76"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4" name="Freeform 256">
            <a:extLst>
              <a:ext uri="{FF2B5EF4-FFF2-40B4-BE49-F238E27FC236}">
                <a16:creationId xmlns:a16="http://schemas.microsoft.com/office/drawing/2014/main" id="{DD9F98E8-B0EB-4526-8C8A-24D7862E9044}"/>
              </a:ext>
            </a:extLst>
          </p:cNvPr>
          <p:cNvSpPr>
            <a:spLocks/>
          </p:cNvSpPr>
          <p:nvPr userDrawn="1"/>
        </p:nvSpPr>
        <p:spPr bwMode="auto">
          <a:xfrm>
            <a:off x="5673748" y="1325574"/>
            <a:ext cx="77785" cy="36513"/>
          </a:xfrm>
          <a:custGeom>
            <a:avLst/>
            <a:gdLst>
              <a:gd name="T0" fmla="*/ 49 w 49"/>
              <a:gd name="T1" fmla="*/ 23 h 23"/>
              <a:gd name="T2" fmla="*/ 49 w 49"/>
              <a:gd name="T3" fmla="*/ 0 h 23"/>
              <a:gd name="T4" fmla="*/ 0 w 49"/>
              <a:gd name="T5" fmla="*/ 0 h 23"/>
              <a:gd name="T6" fmla="*/ 0 w 49"/>
              <a:gd name="T7" fmla="*/ 23 h 23"/>
            </a:gdLst>
            <a:ahLst/>
            <a:cxnLst>
              <a:cxn ang="0">
                <a:pos x="T0" y="T1"/>
              </a:cxn>
              <a:cxn ang="0">
                <a:pos x="T2" y="T3"/>
              </a:cxn>
              <a:cxn ang="0">
                <a:pos x="T4" y="T5"/>
              </a:cxn>
              <a:cxn ang="0">
                <a:pos x="T6" y="T7"/>
              </a:cxn>
            </a:cxnLst>
            <a:rect l="0" t="0" r="r" b="b"/>
            <a:pathLst>
              <a:path w="49" h="23">
                <a:moveTo>
                  <a:pt x="49" y="23"/>
                </a:moveTo>
                <a:lnTo>
                  <a:pt x="49" y="0"/>
                </a:lnTo>
                <a:lnTo>
                  <a:pt x="0" y="0"/>
                </a:lnTo>
                <a:lnTo>
                  <a:pt x="0" y="2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5" name="Rectangle 257">
            <a:extLst>
              <a:ext uri="{FF2B5EF4-FFF2-40B4-BE49-F238E27FC236}">
                <a16:creationId xmlns:a16="http://schemas.microsoft.com/office/drawing/2014/main" id="{C5C7C1CF-3103-41AC-A65E-0288EF08A78A}"/>
              </a:ext>
            </a:extLst>
          </p:cNvPr>
          <p:cNvSpPr>
            <a:spLocks noChangeArrowheads="1"/>
          </p:cNvSpPr>
          <p:nvPr userDrawn="1"/>
        </p:nvSpPr>
        <p:spPr bwMode="auto">
          <a:xfrm>
            <a:off x="5708671" y="1244611"/>
            <a:ext cx="7937" cy="762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6" name="Line 258">
            <a:extLst>
              <a:ext uri="{FF2B5EF4-FFF2-40B4-BE49-F238E27FC236}">
                <a16:creationId xmlns:a16="http://schemas.microsoft.com/office/drawing/2014/main" id="{26FD2F7D-2C0E-47C4-B3AE-204F90F3ED3E}"/>
              </a:ext>
            </a:extLst>
          </p:cNvPr>
          <p:cNvSpPr>
            <a:spLocks noChangeShapeType="1"/>
          </p:cNvSpPr>
          <p:nvPr userDrawn="1"/>
        </p:nvSpPr>
        <p:spPr bwMode="auto">
          <a:xfrm>
            <a:off x="5581676" y="1624027"/>
            <a:ext cx="0" cy="649294"/>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7" name="Line 259">
            <a:extLst>
              <a:ext uri="{FF2B5EF4-FFF2-40B4-BE49-F238E27FC236}">
                <a16:creationId xmlns:a16="http://schemas.microsoft.com/office/drawing/2014/main" id="{56DC4A43-DEB7-4818-8204-D71F11DA5C58}"/>
              </a:ext>
            </a:extLst>
          </p:cNvPr>
          <p:cNvSpPr>
            <a:spLocks noChangeShapeType="1"/>
          </p:cNvSpPr>
          <p:nvPr userDrawn="1"/>
        </p:nvSpPr>
        <p:spPr bwMode="auto">
          <a:xfrm>
            <a:off x="5846779" y="1571639"/>
            <a:ext cx="0" cy="69692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8" name="Line 260">
            <a:extLst>
              <a:ext uri="{FF2B5EF4-FFF2-40B4-BE49-F238E27FC236}">
                <a16:creationId xmlns:a16="http://schemas.microsoft.com/office/drawing/2014/main" id="{B13D68C7-F020-42D2-916B-AC2888F63AF3}"/>
              </a:ext>
            </a:extLst>
          </p:cNvPr>
          <p:cNvSpPr>
            <a:spLocks noChangeShapeType="1"/>
          </p:cNvSpPr>
          <p:nvPr userDrawn="1"/>
        </p:nvSpPr>
        <p:spPr bwMode="auto">
          <a:xfrm>
            <a:off x="5616600" y="154306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9" name="Line 261">
            <a:extLst>
              <a:ext uri="{FF2B5EF4-FFF2-40B4-BE49-F238E27FC236}">
                <a16:creationId xmlns:a16="http://schemas.microsoft.com/office/drawing/2014/main" id="{FD42605F-CCD2-4515-802F-BD30F906371D}"/>
              </a:ext>
            </a:extLst>
          </p:cNvPr>
          <p:cNvSpPr>
            <a:spLocks noChangeShapeType="1"/>
          </p:cNvSpPr>
          <p:nvPr userDrawn="1"/>
        </p:nvSpPr>
        <p:spPr bwMode="auto">
          <a:xfrm>
            <a:off x="5616600" y="157640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0" name="Line 262">
            <a:extLst>
              <a:ext uri="{FF2B5EF4-FFF2-40B4-BE49-F238E27FC236}">
                <a16:creationId xmlns:a16="http://schemas.microsoft.com/office/drawing/2014/main" id="{C62BE2AB-42A6-4574-AB99-FE005BF164EF}"/>
              </a:ext>
            </a:extLst>
          </p:cNvPr>
          <p:cNvSpPr>
            <a:spLocks noChangeShapeType="1"/>
          </p:cNvSpPr>
          <p:nvPr userDrawn="1"/>
        </p:nvSpPr>
        <p:spPr bwMode="auto">
          <a:xfrm>
            <a:off x="5616600" y="160815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1" name="Line 263">
            <a:extLst>
              <a:ext uri="{FF2B5EF4-FFF2-40B4-BE49-F238E27FC236}">
                <a16:creationId xmlns:a16="http://schemas.microsoft.com/office/drawing/2014/main" id="{8044BB1A-3C23-4556-A3DF-6A45A852EB71}"/>
              </a:ext>
            </a:extLst>
          </p:cNvPr>
          <p:cNvSpPr>
            <a:spLocks noChangeShapeType="1"/>
          </p:cNvSpPr>
          <p:nvPr userDrawn="1"/>
        </p:nvSpPr>
        <p:spPr bwMode="auto">
          <a:xfrm>
            <a:off x="5616600" y="163831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2" name="Line 264">
            <a:extLst>
              <a:ext uri="{FF2B5EF4-FFF2-40B4-BE49-F238E27FC236}">
                <a16:creationId xmlns:a16="http://schemas.microsoft.com/office/drawing/2014/main" id="{DCBE18C0-053A-41A8-8A77-C4BA9A62B199}"/>
              </a:ext>
            </a:extLst>
          </p:cNvPr>
          <p:cNvSpPr>
            <a:spLocks noChangeShapeType="1"/>
          </p:cNvSpPr>
          <p:nvPr userDrawn="1"/>
        </p:nvSpPr>
        <p:spPr bwMode="auto">
          <a:xfrm>
            <a:off x="5616600" y="167165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3" name="Line 265">
            <a:extLst>
              <a:ext uri="{FF2B5EF4-FFF2-40B4-BE49-F238E27FC236}">
                <a16:creationId xmlns:a16="http://schemas.microsoft.com/office/drawing/2014/main" id="{B3AB1E99-BC8D-4DF4-8159-90D6DAC736EA}"/>
              </a:ext>
            </a:extLst>
          </p:cNvPr>
          <p:cNvSpPr>
            <a:spLocks noChangeShapeType="1"/>
          </p:cNvSpPr>
          <p:nvPr userDrawn="1"/>
        </p:nvSpPr>
        <p:spPr bwMode="auto">
          <a:xfrm>
            <a:off x="5616600" y="170181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4" name="Line 266">
            <a:extLst>
              <a:ext uri="{FF2B5EF4-FFF2-40B4-BE49-F238E27FC236}">
                <a16:creationId xmlns:a16="http://schemas.microsoft.com/office/drawing/2014/main" id="{17C0A386-CBA4-4F90-94C3-8C99E82DFFD1}"/>
              </a:ext>
            </a:extLst>
          </p:cNvPr>
          <p:cNvSpPr>
            <a:spLocks noChangeShapeType="1"/>
          </p:cNvSpPr>
          <p:nvPr userDrawn="1"/>
        </p:nvSpPr>
        <p:spPr bwMode="auto">
          <a:xfrm>
            <a:off x="5616600" y="173356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5" name="Line 267">
            <a:extLst>
              <a:ext uri="{FF2B5EF4-FFF2-40B4-BE49-F238E27FC236}">
                <a16:creationId xmlns:a16="http://schemas.microsoft.com/office/drawing/2014/main" id="{C62D2E5F-B464-4E81-AE97-8248C07AF4C7}"/>
              </a:ext>
            </a:extLst>
          </p:cNvPr>
          <p:cNvSpPr>
            <a:spLocks noChangeShapeType="1"/>
          </p:cNvSpPr>
          <p:nvPr userDrawn="1"/>
        </p:nvSpPr>
        <p:spPr bwMode="auto">
          <a:xfrm>
            <a:off x="5616600" y="176372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6" name="Line 268">
            <a:extLst>
              <a:ext uri="{FF2B5EF4-FFF2-40B4-BE49-F238E27FC236}">
                <a16:creationId xmlns:a16="http://schemas.microsoft.com/office/drawing/2014/main" id="{69628B4E-7CD0-4010-B2DE-1C04290BED67}"/>
              </a:ext>
            </a:extLst>
          </p:cNvPr>
          <p:cNvSpPr>
            <a:spLocks noChangeShapeType="1"/>
          </p:cNvSpPr>
          <p:nvPr userDrawn="1"/>
        </p:nvSpPr>
        <p:spPr bwMode="auto">
          <a:xfrm>
            <a:off x="5616600" y="179706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7" name="Line 269">
            <a:extLst>
              <a:ext uri="{FF2B5EF4-FFF2-40B4-BE49-F238E27FC236}">
                <a16:creationId xmlns:a16="http://schemas.microsoft.com/office/drawing/2014/main" id="{2FCDE996-F946-40F3-A04D-C7054691CC28}"/>
              </a:ext>
            </a:extLst>
          </p:cNvPr>
          <p:cNvSpPr>
            <a:spLocks noChangeShapeType="1"/>
          </p:cNvSpPr>
          <p:nvPr userDrawn="1"/>
        </p:nvSpPr>
        <p:spPr bwMode="auto">
          <a:xfrm>
            <a:off x="5616600" y="182723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8" name="Line 270">
            <a:extLst>
              <a:ext uri="{FF2B5EF4-FFF2-40B4-BE49-F238E27FC236}">
                <a16:creationId xmlns:a16="http://schemas.microsoft.com/office/drawing/2014/main" id="{0E1280B6-EEF7-4F47-9F1B-8D8A398834E4}"/>
              </a:ext>
            </a:extLst>
          </p:cNvPr>
          <p:cNvSpPr>
            <a:spLocks noChangeShapeType="1"/>
          </p:cNvSpPr>
          <p:nvPr userDrawn="1"/>
        </p:nvSpPr>
        <p:spPr bwMode="auto">
          <a:xfrm>
            <a:off x="5616600" y="185898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9" name="Line 271">
            <a:extLst>
              <a:ext uri="{FF2B5EF4-FFF2-40B4-BE49-F238E27FC236}">
                <a16:creationId xmlns:a16="http://schemas.microsoft.com/office/drawing/2014/main" id="{7CA5B3E9-3958-48C7-912B-B2A0052D9B68}"/>
              </a:ext>
            </a:extLst>
          </p:cNvPr>
          <p:cNvSpPr>
            <a:spLocks noChangeShapeType="1"/>
          </p:cNvSpPr>
          <p:nvPr userDrawn="1"/>
        </p:nvSpPr>
        <p:spPr bwMode="auto">
          <a:xfrm>
            <a:off x="5616600" y="188914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0" name="Line 272">
            <a:extLst>
              <a:ext uri="{FF2B5EF4-FFF2-40B4-BE49-F238E27FC236}">
                <a16:creationId xmlns:a16="http://schemas.microsoft.com/office/drawing/2014/main" id="{B594BC2D-7589-40EA-A19D-3757D6F0E19F}"/>
              </a:ext>
            </a:extLst>
          </p:cNvPr>
          <p:cNvSpPr>
            <a:spLocks noChangeShapeType="1"/>
          </p:cNvSpPr>
          <p:nvPr userDrawn="1"/>
        </p:nvSpPr>
        <p:spPr bwMode="auto">
          <a:xfrm>
            <a:off x="5616600" y="192248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1" name="Line 273">
            <a:extLst>
              <a:ext uri="{FF2B5EF4-FFF2-40B4-BE49-F238E27FC236}">
                <a16:creationId xmlns:a16="http://schemas.microsoft.com/office/drawing/2014/main" id="{42261DF2-9F0E-46B3-B05A-FC2B2084B9B2}"/>
              </a:ext>
            </a:extLst>
          </p:cNvPr>
          <p:cNvSpPr>
            <a:spLocks noChangeShapeType="1"/>
          </p:cNvSpPr>
          <p:nvPr userDrawn="1"/>
        </p:nvSpPr>
        <p:spPr bwMode="auto">
          <a:xfrm>
            <a:off x="5616600" y="195423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2" name="Line 274">
            <a:extLst>
              <a:ext uri="{FF2B5EF4-FFF2-40B4-BE49-F238E27FC236}">
                <a16:creationId xmlns:a16="http://schemas.microsoft.com/office/drawing/2014/main" id="{A7E80807-3AD9-4250-804E-BBC8D4249D48}"/>
              </a:ext>
            </a:extLst>
          </p:cNvPr>
          <p:cNvSpPr>
            <a:spLocks noChangeShapeType="1"/>
          </p:cNvSpPr>
          <p:nvPr userDrawn="1"/>
        </p:nvSpPr>
        <p:spPr bwMode="auto">
          <a:xfrm>
            <a:off x="5616600" y="198439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3" name="Line 275">
            <a:extLst>
              <a:ext uri="{FF2B5EF4-FFF2-40B4-BE49-F238E27FC236}">
                <a16:creationId xmlns:a16="http://schemas.microsoft.com/office/drawing/2014/main" id="{7A1FFD60-601C-4DFE-864B-E5AE6EBB020B}"/>
              </a:ext>
            </a:extLst>
          </p:cNvPr>
          <p:cNvSpPr>
            <a:spLocks noChangeShapeType="1"/>
          </p:cNvSpPr>
          <p:nvPr userDrawn="1"/>
        </p:nvSpPr>
        <p:spPr bwMode="auto">
          <a:xfrm>
            <a:off x="5616600" y="201773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4" name="Line 276">
            <a:extLst>
              <a:ext uri="{FF2B5EF4-FFF2-40B4-BE49-F238E27FC236}">
                <a16:creationId xmlns:a16="http://schemas.microsoft.com/office/drawing/2014/main" id="{A6B220AC-366E-4D4E-85E0-9EA9473A7589}"/>
              </a:ext>
            </a:extLst>
          </p:cNvPr>
          <p:cNvSpPr>
            <a:spLocks noChangeShapeType="1"/>
          </p:cNvSpPr>
          <p:nvPr userDrawn="1"/>
        </p:nvSpPr>
        <p:spPr bwMode="auto">
          <a:xfrm>
            <a:off x="5616600" y="204789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5" name="Line 277">
            <a:extLst>
              <a:ext uri="{FF2B5EF4-FFF2-40B4-BE49-F238E27FC236}">
                <a16:creationId xmlns:a16="http://schemas.microsoft.com/office/drawing/2014/main" id="{38A56FE8-29E9-4F14-B91A-985FD4BB39D5}"/>
              </a:ext>
            </a:extLst>
          </p:cNvPr>
          <p:cNvSpPr>
            <a:spLocks noChangeShapeType="1"/>
          </p:cNvSpPr>
          <p:nvPr userDrawn="1"/>
        </p:nvSpPr>
        <p:spPr bwMode="auto">
          <a:xfrm>
            <a:off x="5616600" y="207964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6" name="Line 278">
            <a:extLst>
              <a:ext uri="{FF2B5EF4-FFF2-40B4-BE49-F238E27FC236}">
                <a16:creationId xmlns:a16="http://schemas.microsoft.com/office/drawing/2014/main" id="{E1DD3B05-7CE1-4D1F-9EB7-A9B086B3A3D0}"/>
              </a:ext>
            </a:extLst>
          </p:cNvPr>
          <p:cNvSpPr>
            <a:spLocks noChangeShapeType="1"/>
          </p:cNvSpPr>
          <p:nvPr userDrawn="1"/>
        </p:nvSpPr>
        <p:spPr bwMode="auto">
          <a:xfrm>
            <a:off x="5616600" y="210980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7" name="Line 279">
            <a:extLst>
              <a:ext uri="{FF2B5EF4-FFF2-40B4-BE49-F238E27FC236}">
                <a16:creationId xmlns:a16="http://schemas.microsoft.com/office/drawing/2014/main" id="{7EE02D74-C34E-47B6-9993-FF7CBEA9F23D}"/>
              </a:ext>
            </a:extLst>
          </p:cNvPr>
          <p:cNvSpPr>
            <a:spLocks noChangeShapeType="1"/>
          </p:cNvSpPr>
          <p:nvPr userDrawn="1"/>
        </p:nvSpPr>
        <p:spPr bwMode="auto">
          <a:xfrm>
            <a:off x="5738833" y="154306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8" name="Line 280">
            <a:extLst>
              <a:ext uri="{FF2B5EF4-FFF2-40B4-BE49-F238E27FC236}">
                <a16:creationId xmlns:a16="http://schemas.microsoft.com/office/drawing/2014/main" id="{89E976B5-FC2A-42DD-9ABA-9D8B083E5383}"/>
              </a:ext>
            </a:extLst>
          </p:cNvPr>
          <p:cNvSpPr>
            <a:spLocks noChangeShapeType="1"/>
          </p:cNvSpPr>
          <p:nvPr userDrawn="1"/>
        </p:nvSpPr>
        <p:spPr bwMode="auto">
          <a:xfrm>
            <a:off x="5738833" y="157481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9" name="Line 281">
            <a:extLst>
              <a:ext uri="{FF2B5EF4-FFF2-40B4-BE49-F238E27FC236}">
                <a16:creationId xmlns:a16="http://schemas.microsoft.com/office/drawing/2014/main" id="{CE167A50-B6FD-4638-AD52-E4F0C2C0D2ED}"/>
              </a:ext>
            </a:extLst>
          </p:cNvPr>
          <p:cNvSpPr>
            <a:spLocks noChangeShapeType="1"/>
          </p:cNvSpPr>
          <p:nvPr userDrawn="1"/>
        </p:nvSpPr>
        <p:spPr bwMode="auto">
          <a:xfrm>
            <a:off x="5738833" y="160656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0" name="Line 282">
            <a:extLst>
              <a:ext uri="{FF2B5EF4-FFF2-40B4-BE49-F238E27FC236}">
                <a16:creationId xmlns:a16="http://schemas.microsoft.com/office/drawing/2014/main" id="{F3BDD37E-6BE0-4F9A-8FB7-8104A0FE295D}"/>
              </a:ext>
            </a:extLst>
          </p:cNvPr>
          <p:cNvSpPr>
            <a:spLocks noChangeShapeType="1"/>
          </p:cNvSpPr>
          <p:nvPr userDrawn="1"/>
        </p:nvSpPr>
        <p:spPr bwMode="auto">
          <a:xfrm>
            <a:off x="5738833" y="163672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1" name="Line 283">
            <a:extLst>
              <a:ext uri="{FF2B5EF4-FFF2-40B4-BE49-F238E27FC236}">
                <a16:creationId xmlns:a16="http://schemas.microsoft.com/office/drawing/2014/main" id="{07329240-AB4C-4296-8539-AA5D83C9990A}"/>
              </a:ext>
            </a:extLst>
          </p:cNvPr>
          <p:cNvSpPr>
            <a:spLocks noChangeShapeType="1"/>
          </p:cNvSpPr>
          <p:nvPr userDrawn="1"/>
        </p:nvSpPr>
        <p:spPr bwMode="auto">
          <a:xfrm>
            <a:off x="5738833" y="166847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2" name="Line 284">
            <a:extLst>
              <a:ext uri="{FF2B5EF4-FFF2-40B4-BE49-F238E27FC236}">
                <a16:creationId xmlns:a16="http://schemas.microsoft.com/office/drawing/2014/main" id="{200E662A-0482-4AA7-8BD4-0204312D1B4C}"/>
              </a:ext>
            </a:extLst>
          </p:cNvPr>
          <p:cNvSpPr>
            <a:spLocks noChangeShapeType="1"/>
          </p:cNvSpPr>
          <p:nvPr userDrawn="1"/>
        </p:nvSpPr>
        <p:spPr bwMode="auto">
          <a:xfrm>
            <a:off x="5738833" y="170022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3" name="Line 285">
            <a:extLst>
              <a:ext uri="{FF2B5EF4-FFF2-40B4-BE49-F238E27FC236}">
                <a16:creationId xmlns:a16="http://schemas.microsoft.com/office/drawing/2014/main" id="{4A67652A-F1CF-4AA3-BED7-66D523BCDE9F}"/>
              </a:ext>
            </a:extLst>
          </p:cNvPr>
          <p:cNvSpPr>
            <a:spLocks noChangeShapeType="1"/>
          </p:cNvSpPr>
          <p:nvPr userDrawn="1"/>
        </p:nvSpPr>
        <p:spPr bwMode="auto">
          <a:xfrm>
            <a:off x="5738833" y="173197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4" name="Line 286">
            <a:extLst>
              <a:ext uri="{FF2B5EF4-FFF2-40B4-BE49-F238E27FC236}">
                <a16:creationId xmlns:a16="http://schemas.microsoft.com/office/drawing/2014/main" id="{D116AA9B-7C58-4084-A9F9-1EEBB2AE7B96}"/>
              </a:ext>
            </a:extLst>
          </p:cNvPr>
          <p:cNvSpPr>
            <a:spLocks noChangeShapeType="1"/>
          </p:cNvSpPr>
          <p:nvPr userDrawn="1"/>
        </p:nvSpPr>
        <p:spPr bwMode="auto">
          <a:xfrm>
            <a:off x="5738833" y="176372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5" name="Line 287">
            <a:extLst>
              <a:ext uri="{FF2B5EF4-FFF2-40B4-BE49-F238E27FC236}">
                <a16:creationId xmlns:a16="http://schemas.microsoft.com/office/drawing/2014/main" id="{726DCB7E-8F7D-4F20-85BF-88D4F2882607}"/>
              </a:ext>
            </a:extLst>
          </p:cNvPr>
          <p:cNvSpPr>
            <a:spLocks noChangeShapeType="1"/>
          </p:cNvSpPr>
          <p:nvPr userDrawn="1"/>
        </p:nvSpPr>
        <p:spPr bwMode="auto">
          <a:xfrm>
            <a:off x="5738833" y="179389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6" name="Line 288">
            <a:extLst>
              <a:ext uri="{FF2B5EF4-FFF2-40B4-BE49-F238E27FC236}">
                <a16:creationId xmlns:a16="http://schemas.microsoft.com/office/drawing/2014/main" id="{D20902F5-6CFB-4E01-9EAD-EF552AD1C5A6}"/>
              </a:ext>
            </a:extLst>
          </p:cNvPr>
          <p:cNvSpPr>
            <a:spLocks noChangeShapeType="1"/>
          </p:cNvSpPr>
          <p:nvPr userDrawn="1"/>
        </p:nvSpPr>
        <p:spPr bwMode="auto">
          <a:xfrm>
            <a:off x="5738833" y="182723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7" name="Line 289">
            <a:extLst>
              <a:ext uri="{FF2B5EF4-FFF2-40B4-BE49-F238E27FC236}">
                <a16:creationId xmlns:a16="http://schemas.microsoft.com/office/drawing/2014/main" id="{4433331F-A8B5-438D-B3B8-D031BC13E6EC}"/>
              </a:ext>
            </a:extLst>
          </p:cNvPr>
          <p:cNvSpPr>
            <a:spLocks noChangeShapeType="1"/>
          </p:cNvSpPr>
          <p:nvPr userDrawn="1"/>
        </p:nvSpPr>
        <p:spPr bwMode="auto">
          <a:xfrm>
            <a:off x="5738833" y="185739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8" name="Line 290">
            <a:extLst>
              <a:ext uri="{FF2B5EF4-FFF2-40B4-BE49-F238E27FC236}">
                <a16:creationId xmlns:a16="http://schemas.microsoft.com/office/drawing/2014/main" id="{EC0BD6DF-C9F4-4355-8F01-F281AD951C94}"/>
              </a:ext>
            </a:extLst>
          </p:cNvPr>
          <p:cNvSpPr>
            <a:spLocks noChangeShapeType="1"/>
          </p:cNvSpPr>
          <p:nvPr userDrawn="1"/>
        </p:nvSpPr>
        <p:spPr bwMode="auto">
          <a:xfrm>
            <a:off x="5738833" y="188914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9" name="Line 291">
            <a:extLst>
              <a:ext uri="{FF2B5EF4-FFF2-40B4-BE49-F238E27FC236}">
                <a16:creationId xmlns:a16="http://schemas.microsoft.com/office/drawing/2014/main" id="{71B0ADCF-249D-422A-9F67-54C4B3B08354}"/>
              </a:ext>
            </a:extLst>
          </p:cNvPr>
          <p:cNvSpPr>
            <a:spLocks noChangeShapeType="1"/>
          </p:cNvSpPr>
          <p:nvPr userDrawn="1"/>
        </p:nvSpPr>
        <p:spPr bwMode="auto">
          <a:xfrm>
            <a:off x="5738833" y="192089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0" name="Line 292">
            <a:extLst>
              <a:ext uri="{FF2B5EF4-FFF2-40B4-BE49-F238E27FC236}">
                <a16:creationId xmlns:a16="http://schemas.microsoft.com/office/drawing/2014/main" id="{FA3D25C5-2B9C-4714-94CC-7193453EF9F3}"/>
              </a:ext>
            </a:extLst>
          </p:cNvPr>
          <p:cNvSpPr>
            <a:spLocks noChangeShapeType="1"/>
          </p:cNvSpPr>
          <p:nvPr userDrawn="1"/>
        </p:nvSpPr>
        <p:spPr bwMode="auto">
          <a:xfrm>
            <a:off x="5738833" y="195264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1" name="Line 293">
            <a:extLst>
              <a:ext uri="{FF2B5EF4-FFF2-40B4-BE49-F238E27FC236}">
                <a16:creationId xmlns:a16="http://schemas.microsoft.com/office/drawing/2014/main" id="{172FB7C1-02E4-45AA-B874-B8522B4A00F8}"/>
              </a:ext>
            </a:extLst>
          </p:cNvPr>
          <p:cNvSpPr>
            <a:spLocks noChangeShapeType="1"/>
          </p:cNvSpPr>
          <p:nvPr userDrawn="1"/>
        </p:nvSpPr>
        <p:spPr bwMode="auto">
          <a:xfrm>
            <a:off x="5738833" y="198280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2" name="Line 294">
            <a:extLst>
              <a:ext uri="{FF2B5EF4-FFF2-40B4-BE49-F238E27FC236}">
                <a16:creationId xmlns:a16="http://schemas.microsoft.com/office/drawing/2014/main" id="{93687B48-8029-41D0-B5EA-F2593092A410}"/>
              </a:ext>
            </a:extLst>
          </p:cNvPr>
          <p:cNvSpPr>
            <a:spLocks noChangeShapeType="1"/>
          </p:cNvSpPr>
          <p:nvPr userDrawn="1"/>
        </p:nvSpPr>
        <p:spPr bwMode="auto">
          <a:xfrm>
            <a:off x="5738833" y="201455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3" name="Line 295">
            <a:extLst>
              <a:ext uri="{FF2B5EF4-FFF2-40B4-BE49-F238E27FC236}">
                <a16:creationId xmlns:a16="http://schemas.microsoft.com/office/drawing/2014/main" id="{1203F2B6-9B23-42EB-9258-612245ED7178}"/>
              </a:ext>
            </a:extLst>
          </p:cNvPr>
          <p:cNvSpPr>
            <a:spLocks noChangeShapeType="1"/>
          </p:cNvSpPr>
          <p:nvPr userDrawn="1"/>
        </p:nvSpPr>
        <p:spPr bwMode="auto">
          <a:xfrm>
            <a:off x="5738833" y="204789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4" name="Line 296">
            <a:extLst>
              <a:ext uri="{FF2B5EF4-FFF2-40B4-BE49-F238E27FC236}">
                <a16:creationId xmlns:a16="http://schemas.microsoft.com/office/drawing/2014/main" id="{1F8D605F-620D-41CC-BFB2-6A7A2B9CA356}"/>
              </a:ext>
            </a:extLst>
          </p:cNvPr>
          <p:cNvSpPr>
            <a:spLocks noChangeShapeType="1"/>
          </p:cNvSpPr>
          <p:nvPr userDrawn="1"/>
        </p:nvSpPr>
        <p:spPr bwMode="auto">
          <a:xfrm>
            <a:off x="5738833" y="207805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5" name="Line 297">
            <a:extLst>
              <a:ext uri="{FF2B5EF4-FFF2-40B4-BE49-F238E27FC236}">
                <a16:creationId xmlns:a16="http://schemas.microsoft.com/office/drawing/2014/main" id="{DD6DCC92-B561-41B2-BE46-8A00EF000EFE}"/>
              </a:ext>
            </a:extLst>
          </p:cNvPr>
          <p:cNvSpPr>
            <a:spLocks noChangeShapeType="1"/>
          </p:cNvSpPr>
          <p:nvPr userDrawn="1"/>
        </p:nvSpPr>
        <p:spPr bwMode="auto">
          <a:xfrm>
            <a:off x="5738833" y="210980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6" name="Line 298">
            <a:extLst>
              <a:ext uri="{FF2B5EF4-FFF2-40B4-BE49-F238E27FC236}">
                <a16:creationId xmlns:a16="http://schemas.microsoft.com/office/drawing/2014/main" id="{F615717D-C6C3-497B-8E36-95630DDB58CA}"/>
              </a:ext>
            </a:extLst>
          </p:cNvPr>
          <p:cNvSpPr>
            <a:spLocks noChangeShapeType="1"/>
          </p:cNvSpPr>
          <p:nvPr userDrawn="1"/>
        </p:nvSpPr>
        <p:spPr bwMode="auto">
          <a:xfrm>
            <a:off x="5867416" y="1519251"/>
            <a:ext cx="0" cy="75407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7" name="Line 299">
            <a:extLst>
              <a:ext uri="{FF2B5EF4-FFF2-40B4-BE49-F238E27FC236}">
                <a16:creationId xmlns:a16="http://schemas.microsoft.com/office/drawing/2014/main" id="{B31E975B-022D-433F-8F68-039AFBED8AA3}"/>
              </a:ext>
            </a:extLst>
          </p:cNvPr>
          <p:cNvSpPr>
            <a:spLocks noChangeShapeType="1"/>
          </p:cNvSpPr>
          <p:nvPr userDrawn="1"/>
        </p:nvSpPr>
        <p:spPr bwMode="auto">
          <a:xfrm>
            <a:off x="5559452" y="1519251"/>
            <a:ext cx="0" cy="75407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8" name="Freeform 300">
            <a:extLst>
              <a:ext uri="{FF2B5EF4-FFF2-40B4-BE49-F238E27FC236}">
                <a16:creationId xmlns:a16="http://schemas.microsoft.com/office/drawing/2014/main" id="{C841C4A4-1830-4BB2-BE35-52FF1F627EBC}"/>
              </a:ext>
            </a:extLst>
          </p:cNvPr>
          <p:cNvSpPr>
            <a:spLocks/>
          </p:cNvSpPr>
          <p:nvPr userDrawn="1"/>
        </p:nvSpPr>
        <p:spPr bwMode="auto">
          <a:xfrm>
            <a:off x="7559630" y="2098695"/>
            <a:ext cx="30161" cy="20638"/>
          </a:xfrm>
          <a:custGeom>
            <a:avLst/>
            <a:gdLst>
              <a:gd name="T0" fmla="*/ 3 w 19"/>
              <a:gd name="T1" fmla="*/ 0 h 13"/>
              <a:gd name="T2" fmla="*/ 3 w 19"/>
              <a:gd name="T3" fmla="*/ 0 h 13"/>
              <a:gd name="T4" fmla="*/ 1 w 19"/>
              <a:gd name="T5" fmla="*/ 0 h 13"/>
              <a:gd name="T6" fmla="*/ 0 w 19"/>
              <a:gd name="T7" fmla="*/ 3 h 13"/>
              <a:gd name="T8" fmla="*/ 0 w 19"/>
              <a:gd name="T9" fmla="*/ 11 h 13"/>
              <a:gd name="T10" fmla="*/ 0 w 19"/>
              <a:gd name="T11" fmla="*/ 11 h 13"/>
              <a:gd name="T12" fmla="*/ 1 w 19"/>
              <a:gd name="T13" fmla="*/ 13 h 13"/>
              <a:gd name="T14" fmla="*/ 3 w 19"/>
              <a:gd name="T15" fmla="*/ 13 h 13"/>
              <a:gd name="T16" fmla="*/ 7 w 19"/>
              <a:gd name="T17" fmla="*/ 13 h 13"/>
              <a:gd name="T18" fmla="*/ 7 w 19"/>
              <a:gd name="T19" fmla="*/ 13 h 13"/>
              <a:gd name="T20" fmla="*/ 9 w 19"/>
              <a:gd name="T21" fmla="*/ 13 h 13"/>
              <a:gd name="T22" fmla="*/ 9 w 19"/>
              <a:gd name="T23" fmla="*/ 11 h 13"/>
              <a:gd name="T24" fmla="*/ 9 w 19"/>
              <a:gd name="T25" fmla="*/ 9 h 13"/>
              <a:gd name="T26" fmla="*/ 9 w 19"/>
              <a:gd name="T27" fmla="*/ 9 h 13"/>
              <a:gd name="T28" fmla="*/ 10 w 19"/>
              <a:gd name="T29" fmla="*/ 7 h 13"/>
              <a:gd name="T30" fmla="*/ 12 w 19"/>
              <a:gd name="T31" fmla="*/ 6 h 13"/>
              <a:gd name="T32" fmla="*/ 16 w 19"/>
              <a:gd name="T33" fmla="*/ 6 h 13"/>
              <a:gd name="T34" fmla="*/ 16 w 19"/>
              <a:gd name="T35" fmla="*/ 6 h 13"/>
              <a:gd name="T36" fmla="*/ 18 w 19"/>
              <a:gd name="T37" fmla="*/ 6 h 13"/>
              <a:gd name="T38" fmla="*/ 19 w 19"/>
              <a:gd name="T39" fmla="*/ 4 h 13"/>
              <a:gd name="T40" fmla="*/ 19 w 19"/>
              <a:gd name="T41" fmla="*/ 3 h 13"/>
              <a:gd name="T42" fmla="*/ 19 w 19"/>
              <a:gd name="T43" fmla="*/ 3 h 13"/>
              <a:gd name="T44" fmla="*/ 18 w 19"/>
              <a:gd name="T45" fmla="*/ 0 h 13"/>
              <a:gd name="T46" fmla="*/ 16 w 19"/>
              <a:gd name="T47" fmla="*/ 0 h 13"/>
              <a:gd name="T48" fmla="*/ 3 w 19"/>
              <a:gd name="T4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13">
                <a:moveTo>
                  <a:pt x="3" y="0"/>
                </a:moveTo>
                <a:lnTo>
                  <a:pt x="3" y="0"/>
                </a:lnTo>
                <a:lnTo>
                  <a:pt x="1" y="0"/>
                </a:lnTo>
                <a:lnTo>
                  <a:pt x="0" y="3"/>
                </a:lnTo>
                <a:lnTo>
                  <a:pt x="0" y="11"/>
                </a:lnTo>
                <a:lnTo>
                  <a:pt x="0" y="11"/>
                </a:lnTo>
                <a:lnTo>
                  <a:pt x="1" y="13"/>
                </a:lnTo>
                <a:lnTo>
                  <a:pt x="3" y="13"/>
                </a:lnTo>
                <a:lnTo>
                  <a:pt x="7" y="13"/>
                </a:lnTo>
                <a:lnTo>
                  <a:pt x="7" y="13"/>
                </a:lnTo>
                <a:lnTo>
                  <a:pt x="9" y="13"/>
                </a:lnTo>
                <a:lnTo>
                  <a:pt x="9" y="11"/>
                </a:lnTo>
                <a:lnTo>
                  <a:pt x="9" y="9"/>
                </a:lnTo>
                <a:lnTo>
                  <a:pt x="9" y="9"/>
                </a:lnTo>
                <a:lnTo>
                  <a:pt x="10" y="7"/>
                </a:lnTo>
                <a:lnTo>
                  <a:pt x="12" y="6"/>
                </a:lnTo>
                <a:lnTo>
                  <a:pt x="16" y="6"/>
                </a:lnTo>
                <a:lnTo>
                  <a:pt x="16" y="6"/>
                </a:lnTo>
                <a:lnTo>
                  <a:pt x="18" y="6"/>
                </a:lnTo>
                <a:lnTo>
                  <a:pt x="19" y="4"/>
                </a:lnTo>
                <a:lnTo>
                  <a:pt x="19" y="3"/>
                </a:lnTo>
                <a:lnTo>
                  <a:pt x="19" y="3"/>
                </a:lnTo>
                <a:lnTo>
                  <a:pt x="18" y="0"/>
                </a:lnTo>
                <a:lnTo>
                  <a:pt x="16" y="0"/>
                </a:lnTo>
                <a:lnTo>
                  <a:pt x="3"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9" name="Freeform 301">
            <a:extLst>
              <a:ext uri="{FF2B5EF4-FFF2-40B4-BE49-F238E27FC236}">
                <a16:creationId xmlns:a16="http://schemas.microsoft.com/office/drawing/2014/main" id="{1C9522AF-21F0-4CB6-BC94-A67A9EF36C66}"/>
              </a:ext>
            </a:extLst>
          </p:cNvPr>
          <p:cNvSpPr>
            <a:spLocks/>
          </p:cNvSpPr>
          <p:nvPr userDrawn="1"/>
        </p:nvSpPr>
        <p:spPr bwMode="auto">
          <a:xfrm>
            <a:off x="7413586" y="2082820"/>
            <a:ext cx="158744" cy="325441"/>
          </a:xfrm>
          <a:custGeom>
            <a:avLst/>
            <a:gdLst>
              <a:gd name="T0" fmla="*/ 0 w 100"/>
              <a:gd name="T1" fmla="*/ 75 h 205"/>
              <a:gd name="T2" fmla="*/ 5 w 100"/>
              <a:gd name="T3" fmla="*/ 77 h 205"/>
              <a:gd name="T4" fmla="*/ 7 w 100"/>
              <a:gd name="T5" fmla="*/ 80 h 205"/>
              <a:gd name="T6" fmla="*/ 8 w 100"/>
              <a:gd name="T7" fmla="*/ 87 h 205"/>
              <a:gd name="T8" fmla="*/ 12 w 100"/>
              <a:gd name="T9" fmla="*/ 88 h 205"/>
              <a:gd name="T10" fmla="*/ 15 w 100"/>
              <a:gd name="T11" fmla="*/ 95 h 205"/>
              <a:gd name="T12" fmla="*/ 17 w 100"/>
              <a:gd name="T13" fmla="*/ 99 h 205"/>
              <a:gd name="T14" fmla="*/ 21 w 100"/>
              <a:gd name="T15" fmla="*/ 101 h 205"/>
              <a:gd name="T16" fmla="*/ 22 w 100"/>
              <a:gd name="T17" fmla="*/ 105 h 205"/>
              <a:gd name="T18" fmla="*/ 25 w 100"/>
              <a:gd name="T19" fmla="*/ 105 h 205"/>
              <a:gd name="T20" fmla="*/ 29 w 100"/>
              <a:gd name="T21" fmla="*/ 137 h 205"/>
              <a:gd name="T22" fmla="*/ 32 w 100"/>
              <a:gd name="T23" fmla="*/ 140 h 205"/>
              <a:gd name="T24" fmla="*/ 41 w 100"/>
              <a:gd name="T25" fmla="*/ 141 h 205"/>
              <a:gd name="T26" fmla="*/ 42 w 100"/>
              <a:gd name="T27" fmla="*/ 169 h 205"/>
              <a:gd name="T28" fmla="*/ 47 w 100"/>
              <a:gd name="T29" fmla="*/ 172 h 205"/>
              <a:gd name="T30" fmla="*/ 50 w 100"/>
              <a:gd name="T31" fmla="*/ 175 h 205"/>
              <a:gd name="T32" fmla="*/ 50 w 100"/>
              <a:gd name="T33" fmla="*/ 191 h 205"/>
              <a:gd name="T34" fmla="*/ 59 w 100"/>
              <a:gd name="T35" fmla="*/ 192 h 205"/>
              <a:gd name="T36" fmla="*/ 61 w 100"/>
              <a:gd name="T37" fmla="*/ 201 h 205"/>
              <a:gd name="T38" fmla="*/ 65 w 100"/>
              <a:gd name="T39" fmla="*/ 205 h 205"/>
              <a:gd name="T40" fmla="*/ 82 w 100"/>
              <a:gd name="T41" fmla="*/ 204 h 205"/>
              <a:gd name="T42" fmla="*/ 83 w 100"/>
              <a:gd name="T43" fmla="*/ 199 h 205"/>
              <a:gd name="T44" fmla="*/ 78 w 100"/>
              <a:gd name="T45" fmla="*/ 197 h 205"/>
              <a:gd name="T46" fmla="*/ 75 w 100"/>
              <a:gd name="T47" fmla="*/ 193 h 205"/>
              <a:gd name="T48" fmla="*/ 74 w 100"/>
              <a:gd name="T49" fmla="*/ 175 h 205"/>
              <a:gd name="T50" fmla="*/ 70 w 100"/>
              <a:gd name="T51" fmla="*/ 174 h 205"/>
              <a:gd name="T52" fmla="*/ 68 w 100"/>
              <a:gd name="T53" fmla="*/ 165 h 205"/>
              <a:gd name="T54" fmla="*/ 70 w 100"/>
              <a:gd name="T55" fmla="*/ 163 h 205"/>
              <a:gd name="T56" fmla="*/ 82 w 100"/>
              <a:gd name="T57" fmla="*/ 162 h 205"/>
              <a:gd name="T58" fmla="*/ 83 w 100"/>
              <a:gd name="T59" fmla="*/ 158 h 205"/>
              <a:gd name="T60" fmla="*/ 96 w 100"/>
              <a:gd name="T61" fmla="*/ 155 h 205"/>
              <a:gd name="T62" fmla="*/ 100 w 100"/>
              <a:gd name="T63" fmla="*/ 153 h 205"/>
              <a:gd name="T64" fmla="*/ 99 w 100"/>
              <a:gd name="T65" fmla="*/ 125 h 205"/>
              <a:gd name="T66" fmla="*/ 87 w 100"/>
              <a:gd name="T67" fmla="*/ 123 h 205"/>
              <a:gd name="T68" fmla="*/ 85 w 100"/>
              <a:gd name="T69" fmla="*/ 120 h 205"/>
              <a:gd name="T70" fmla="*/ 70 w 100"/>
              <a:gd name="T71" fmla="*/ 118 h 205"/>
              <a:gd name="T72" fmla="*/ 68 w 100"/>
              <a:gd name="T73" fmla="*/ 114 h 205"/>
              <a:gd name="T74" fmla="*/ 67 w 100"/>
              <a:gd name="T75" fmla="*/ 99 h 205"/>
              <a:gd name="T76" fmla="*/ 33 w 100"/>
              <a:gd name="T77" fmla="*/ 97 h 205"/>
              <a:gd name="T78" fmla="*/ 30 w 100"/>
              <a:gd name="T79" fmla="*/ 95 h 205"/>
              <a:gd name="T80" fmla="*/ 24 w 100"/>
              <a:gd name="T81" fmla="*/ 92 h 205"/>
              <a:gd name="T82" fmla="*/ 21 w 100"/>
              <a:gd name="T83" fmla="*/ 88 h 205"/>
              <a:gd name="T84" fmla="*/ 20 w 100"/>
              <a:gd name="T85" fmla="*/ 82 h 205"/>
              <a:gd name="T86" fmla="*/ 17 w 100"/>
              <a:gd name="T87" fmla="*/ 80 h 205"/>
              <a:gd name="T88" fmla="*/ 15 w 100"/>
              <a:gd name="T89" fmla="*/ 60 h 205"/>
              <a:gd name="T90" fmla="*/ 17 w 100"/>
              <a:gd name="T91" fmla="*/ 58 h 205"/>
              <a:gd name="T92" fmla="*/ 25 w 100"/>
              <a:gd name="T93" fmla="*/ 58 h 205"/>
              <a:gd name="T94" fmla="*/ 26 w 100"/>
              <a:gd name="T95" fmla="*/ 62 h 205"/>
              <a:gd name="T96" fmla="*/ 38 w 100"/>
              <a:gd name="T97" fmla="*/ 65 h 205"/>
              <a:gd name="T98" fmla="*/ 40 w 100"/>
              <a:gd name="T99" fmla="*/ 61 h 205"/>
              <a:gd name="T100" fmla="*/ 41 w 100"/>
              <a:gd name="T101" fmla="*/ 52 h 205"/>
              <a:gd name="T102" fmla="*/ 50 w 100"/>
              <a:gd name="T103" fmla="*/ 51 h 205"/>
              <a:gd name="T104" fmla="*/ 53 w 100"/>
              <a:gd name="T105" fmla="*/ 47 h 205"/>
              <a:gd name="T106" fmla="*/ 56 w 100"/>
              <a:gd name="T107" fmla="*/ 43 h 205"/>
              <a:gd name="T108" fmla="*/ 82 w 100"/>
              <a:gd name="T109" fmla="*/ 42 h 205"/>
              <a:gd name="T110" fmla="*/ 83 w 100"/>
              <a:gd name="T111" fmla="*/ 27 h 205"/>
              <a:gd name="T112" fmla="*/ 70 w 100"/>
              <a:gd name="T113" fmla="*/ 24 h 205"/>
              <a:gd name="T114" fmla="*/ 67 w 100"/>
              <a:gd name="T115" fmla="*/ 27 h 205"/>
              <a:gd name="T116" fmla="*/ 67 w 100"/>
              <a:gd name="T117" fmla="*/ 33 h 205"/>
              <a:gd name="T118" fmla="*/ 61 w 100"/>
              <a:gd name="T119" fmla="*/ 34 h 205"/>
              <a:gd name="T120" fmla="*/ 58 w 100"/>
              <a:gd name="T121" fmla="*/ 19 h 205"/>
              <a:gd name="T122" fmla="*/ 61 w 100"/>
              <a:gd name="T123" fmla="*/ 17 h 205"/>
              <a:gd name="T124" fmla="*/ 84 w 100"/>
              <a:gd name="T125" fmla="*/ 1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205">
                <a:moveTo>
                  <a:pt x="0" y="62"/>
                </a:moveTo>
                <a:lnTo>
                  <a:pt x="0" y="75"/>
                </a:lnTo>
                <a:lnTo>
                  <a:pt x="0" y="75"/>
                </a:lnTo>
                <a:lnTo>
                  <a:pt x="2" y="77"/>
                </a:lnTo>
                <a:lnTo>
                  <a:pt x="4" y="77"/>
                </a:lnTo>
                <a:lnTo>
                  <a:pt x="5" y="77"/>
                </a:lnTo>
                <a:lnTo>
                  <a:pt x="5" y="77"/>
                </a:lnTo>
                <a:lnTo>
                  <a:pt x="7" y="78"/>
                </a:lnTo>
                <a:lnTo>
                  <a:pt x="7" y="80"/>
                </a:lnTo>
                <a:lnTo>
                  <a:pt x="7" y="85"/>
                </a:lnTo>
                <a:lnTo>
                  <a:pt x="7" y="85"/>
                </a:lnTo>
                <a:lnTo>
                  <a:pt x="8" y="87"/>
                </a:lnTo>
                <a:lnTo>
                  <a:pt x="11" y="88"/>
                </a:lnTo>
                <a:lnTo>
                  <a:pt x="12" y="88"/>
                </a:lnTo>
                <a:lnTo>
                  <a:pt x="12" y="88"/>
                </a:lnTo>
                <a:lnTo>
                  <a:pt x="14" y="88"/>
                </a:lnTo>
                <a:lnTo>
                  <a:pt x="15" y="91"/>
                </a:lnTo>
                <a:lnTo>
                  <a:pt x="15" y="95"/>
                </a:lnTo>
                <a:lnTo>
                  <a:pt x="15" y="95"/>
                </a:lnTo>
                <a:lnTo>
                  <a:pt x="16" y="97"/>
                </a:lnTo>
                <a:lnTo>
                  <a:pt x="17" y="99"/>
                </a:lnTo>
                <a:lnTo>
                  <a:pt x="17" y="99"/>
                </a:lnTo>
                <a:lnTo>
                  <a:pt x="20" y="99"/>
                </a:lnTo>
                <a:lnTo>
                  <a:pt x="21" y="101"/>
                </a:lnTo>
                <a:lnTo>
                  <a:pt x="21" y="103"/>
                </a:lnTo>
                <a:lnTo>
                  <a:pt x="21" y="103"/>
                </a:lnTo>
                <a:lnTo>
                  <a:pt x="22" y="105"/>
                </a:lnTo>
                <a:lnTo>
                  <a:pt x="24" y="105"/>
                </a:lnTo>
                <a:lnTo>
                  <a:pt x="25" y="105"/>
                </a:lnTo>
                <a:lnTo>
                  <a:pt x="25" y="105"/>
                </a:lnTo>
                <a:lnTo>
                  <a:pt x="28" y="106"/>
                </a:lnTo>
                <a:lnTo>
                  <a:pt x="29" y="109"/>
                </a:lnTo>
                <a:lnTo>
                  <a:pt x="29" y="137"/>
                </a:lnTo>
                <a:lnTo>
                  <a:pt x="29" y="137"/>
                </a:lnTo>
                <a:lnTo>
                  <a:pt x="30" y="139"/>
                </a:lnTo>
                <a:lnTo>
                  <a:pt x="32" y="140"/>
                </a:lnTo>
                <a:lnTo>
                  <a:pt x="39" y="140"/>
                </a:lnTo>
                <a:lnTo>
                  <a:pt x="39" y="140"/>
                </a:lnTo>
                <a:lnTo>
                  <a:pt x="41" y="141"/>
                </a:lnTo>
                <a:lnTo>
                  <a:pt x="42" y="144"/>
                </a:lnTo>
                <a:lnTo>
                  <a:pt x="42" y="169"/>
                </a:lnTo>
                <a:lnTo>
                  <a:pt x="42" y="169"/>
                </a:lnTo>
                <a:lnTo>
                  <a:pt x="42" y="171"/>
                </a:lnTo>
                <a:lnTo>
                  <a:pt x="44" y="172"/>
                </a:lnTo>
                <a:lnTo>
                  <a:pt x="47" y="172"/>
                </a:lnTo>
                <a:lnTo>
                  <a:pt x="47" y="172"/>
                </a:lnTo>
                <a:lnTo>
                  <a:pt x="49" y="173"/>
                </a:lnTo>
                <a:lnTo>
                  <a:pt x="50" y="175"/>
                </a:lnTo>
                <a:lnTo>
                  <a:pt x="50" y="189"/>
                </a:lnTo>
                <a:lnTo>
                  <a:pt x="50" y="189"/>
                </a:lnTo>
                <a:lnTo>
                  <a:pt x="50" y="191"/>
                </a:lnTo>
                <a:lnTo>
                  <a:pt x="52" y="192"/>
                </a:lnTo>
                <a:lnTo>
                  <a:pt x="59" y="192"/>
                </a:lnTo>
                <a:lnTo>
                  <a:pt x="59" y="192"/>
                </a:lnTo>
                <a:lnTo>
                  <a:pt x="61" y="193"/>
                </a:lnTo>
                <a:lnTo>
                  <a:pt x="61" y="196"/>
                </a:lnTo>
                <a:lnTo>
                  <a:pt x="61" y="201"/>
                </a:lnTo>
                <a:lnTo>
                  <a:pt x="61" y="201"/>
                </a:lnTo>
                <a:lnTo>
                  <a:pt x="63" y="204"/>
                </a:lnTo>
                <a:lnTo>
                  <a:pt x="65" y="205"/>
                </a:lnTo>
                <a:lnTo>
                  <a:pt x="79" y="205"/>
                </a:lnTo>
                <a:lnTo>
                  <a:pt x="79" y="205"/>
                </a:lnTo>
                <a:lnTo>
                  <a:pt x="82" y="204"/>
                </a:lnTo>
                <a:lnTo>
                  <a:pt x="83" y="201"/>
                </a:lnTo>
                <a:lnTo>
                  <a:pt x="83" y="199"/>
                </a:lnTo>
                <a:lnTo>
                  <a:pt x="83" y="199"/>
                </a:lnTo>
                <a:lnTo>
                  <a:pt x="82" y="198"/>
                </a:lnTo>
                <a:lnTo>
                  <a:pt x="79" y="197"/>
                </a:lnTo>
                <a:lnTo>
                  <a:pt x="78" y="197"/>
                </a:lnTo>
                <a:lnTo>
                  <a:pt x="78" y="197"/>
                </a:lnTo>
                <a:lnTo>
                  <a:pt x="76" y="196"/>
                </a:lnTo>
                <a:lnTo>
                  <a:pt x="75" y="193"/>
                </a:lnTo>
                <a:lnTo>
                  <a:pt x="75" y="178"/>
                </a:lnTo>
                <a:lnTo>
                  <a:pt x="75" y="178"/>
                </a:lnTo>
                <a:lnTo>
                  <a:pt x="74" y="175"/>
                </a:lnTo>
                <a:lnTo>
                  <a:pt x="72" y="174"/>
                </a:lnTo>
                <a:lnTo>
                  <a:pt x="70" y="174"/>
                </a:lnTo>
                <a:lnTo>
                  <a:pt x="70" y="174"/>
                </a:lnTo>
                <a:lnTo>
                  <a:pt x="69" y="173"/>
                </a:lnTo>
                <a:lnTo>
                  <a:pt x="68" y="171"/>
                </a:lnTo>
                <a:lnTo>
                  <a:pt x="68" y="165"/>
                </a:lnTo>
                <a:lnTo>
                  <a:pt x="68" y="165"/>
                </a:lnTo>
                <a:lnTo>
                  <a:pt x="68" y="163"/>
                </a:lnTo>
                <a:lnTo>
                  <a:pt x="70" y="163"/>
                </a:lnTo>
                <a:lnTo>
                  <a:pt x="81" y="163"/>
                </a:lnTo>
                <a:lnTo>
                  <a:pt x="81" y="163"/>
                </a:lnTo>
                <a:lnTo>
                  <a:pt x="82" y="162"/>
                </a:lnTo>
                <a:lnTo>
                  <a:pt x="83" y="160"/>
                </a:lnTo>
                <a:lnTo>
                  <a:pt x="83" y="158"/>
                </a:lnTo>
                <a:lnTo>
                  <a:pt x="83" y="158"/>
                </a:lnTo>
                <a:lnTo>
                  <a:pt x="84" y="156"/>
                </a:lnTo>
                <a:lnTo>
                  <a:pt x="86" y="155"/>
                </a:lnTo>
                <a:lnTo>
                  <a:pt x="96" y="155"/>
                </a:lnTo>
                <a:lnTo>
                  <a:pt x="96" y="155"/>
                </a:lnTo>
                <a:lnTo>
                  <a:pt x="99" y="155"/>
                </a:lnTo>
                <a:lnTo>
                  <a:pt x="100" y="153"/>
                </a:lnTo>
                <a:lnTo>
                  <a:pt x="100" y="127"/>
                </a:lnTo>
                <a:lnTo>
                  <a:pt x="100" y="127"/>
                </a:lnTo>
                <a:lnTo>
                  <a:pt x="99" y="125"/>
                </a:lnTo>
                <a:lnTo>
                  <a:pt x="96" y="123"/>
                </a:lnTo>
                <a:lnTo>
                  <a:pt x="87" y="123"/>
                </a:lnTo>
                <a:lnTo>
                  <a:pt x="87" y="123"/>
                </a:lnTo>
                <a:lnTo>
                  <a:pt x="86" y="122"/>
                </a:lnTo>
                <a:lnTo>
                  <a:pt x="85" y="120"/>
                </a:lnTo>
                <a:lnTo>
                  <a:pt x="85" y="120"/>
                </a:lnTo>
                <a:lnTo>
                  <a:pt x="84" y="119"/>
                </a:lnTo>
                <a:lnTo>
                  <a:pt x="82" y="118"/>
                </a:lnTo>
                <a:lnTo>
                  <a:pt x="70" y="118"/>
                </a:lnTo>
                <a:lnTo>
                  <a:pt x="70" y="118"/>
                </a:lnTo>
                <a:lnTo>
                  <a:pt x="69" y="117"/>
                </a:lnTo>
                <a:lnTo>
                  <a:pt x="68" y="114"/>
                </a:lnTo>
                <a:lnTo>
                  <a:pt x="68" y="101"/>
                </a:lnTo>
                <a:lnTo>
                  <a:pt x="68" y="101"/>
                </a:lnTo>
                <a:lnTo>
                  <a:pt x="67" y="99"/>
                </a:lnTo>
                <a:lnTo>
                  <a:pt x="65" y="97"/>
                </a:lnTo>
                <a:lnTo>
                  <a:pt x="33" y="97"/>
                </a:lnTo>
                <a:lnTo>
                  <a:pt x="33" y="97"/>
                </a:lnTo>
                <a:lnTo>
                  <a:pt x="31" y="97"/>
                </a:lnTo>
                <a:lnTo>
                  <a:pt x="30" y="95"/>
                </a:lnTo>
                <a:lnTo>
                  <a:pt x="30" y="95"/>
                </a:lnTo>
                <a:lnTo>
                  <a:pt x="30" y="93"/>
                </a:lnTo>
                <a:lnTo>
                  <a:pt x="28" y="92"/>
                </a:lnTo>
                <a:lnTo>
                  <a:pt x="24" y="92"/>
                </a:lnTo>
                <a:lnTo>
                  <a:pt x="24" y="92"/>
                </a:lnTo>
                <a:lnTo>
                  <a:pt x="22" y="91"/>
                </a:lnTo>
                <a:lnTo>
                  <a:pt x="21" y="88"/>
                </a:lnTo>
                <a:lnTo>
                  <a:pt x="21" y="84"/>
                </a:lnTo>
                <a:lnTo>
                  <a:pt x="21" y="84"/>
                </a:lnTo>
                <a:lnTo>
                  <a:pt x="20" y="82"/>
                </a:lnTo>
                <a:lnTo>
                  <a:pt x="19" y="80"/>
                </a:lnTo>
                <a:lnTo>
                  <a:pt x="17" y="80"/>
                </a:lnTo>
                <a:lnTo>
                  <a:pt x="17" y="80"/>
                </a:lnTo>
                <a:lnTo>
                  <a:pt x="16" y="79"/>
                </a:lnTo>
                <a:lnTo>
                  <a:pt x="15" y="77"/>
                </a:lnTo>
                <a:lnTo>
                  <a:pt x="15" y="60"/>
                </a:lnTo>
                <a:lnTo>
                  <a:pt x="15" y="60"/>
                </a:lnTo>
                <a:lnTo>
                  <a:pt x="15" y="58"/>
                </a:lnTo>
                <a:lnTo>
                  <a:pt x="17" y="58"/>
                </a:lnTo>
                <a:lnTo>
                  <a:pt x="23" y="58"/>
                </a:lnTo>
                <a:lnTo>
                  <a:pt x="23" y="58"/>
                </a:lnTo>
                <a:lnTo>
                  <a:pt x="25" y="58"/>
                </a:lnTo>
                <a:lnTo>
                  <a:pt x="26" y="60"/>
                </a:lnTo>
                <a:lnTo>
                  <a:pt x="26" y="62"/>
                </a:lnTo>
                <a:lnTo>
                  <a:pt x="26" y="62"/>
                </a:lnTo>
                <a:lnTo>
                  <a:pt x="26" y="64"/>
                </a:lnTo>
                <a:lnTo>
                  <a:pt x="29" y="65"/>
                </a:lnTo>
                <a:lnTo>
                  <a:pt x="38" y="65"/>
                </a:lnTo>
                <a:lnTo>
                  <a:pt x="38" y="65"/>
                </a:lnTo>
                <a:lnTo>
                  <a:pt x="40" y="64"/>
                </a:lnTo>
                <a:lnTo>
                  <a:pt x="40" y="61"/>
                </a:lnTo>
                <a:lnTo>
                  <a:pt x="40" y="54"/>
                </a:lnTo>
                <a:lnTo>
                  <a:pt x="40" y="54"/>
                </a:lnTo>
                <a:lnTo>
                  <a:pt x="41" y="52"/>
                </a:lnTo>
                <a:lnTo>
                  <a:pt x="43" y="52"/>
                </a:lnTo>
                <a:lnTo>
                  <a:pt x="50" y="51"/>
                </a:lnTo>
                <a:lnTo>
                  <a:pt x="50" y="51"/>
                </a:lnTo>
                <a:lnTo>
                  <a:pt x="52" y="51"/>
                </a:lnTo>
                <a:lnTo>
                  <a:pt x="53" y="49"/>
                </a:lnTo>
                <a:lnTo>
                  <a:pt x="53" y="47"/>
                </a:lnTo>
                <a:lnTo>
                  <a:pt x="53" y="47"/>
                </a:lnTo>
                <a:lnTo>
                  <a:pt x="53" y="44"/>
                </a:lnTo>
                <a:lnTo>
                  <a:pt x="56" y="43"/>
                </a:lnTo>
                <a:lnTo>
                  <a:pt x="79" y="43"/>
                </a:lnTo>
                <a:lnTo>
                  <a:pt x="79" y="43"/>
                </a:lnTo>
                <a:lnTo>
                  <a:pt x="82" y="42"/>
                </a:lnTo>
                <a:lnTo>
                  <a:pt x="83" y="40"/>
                </a:lnTo>
                <a:lnTo>
                  <a:pt x="83" y="27"/>
                </a:lnTo>
                <a:lnTo>
                  <a:pt x="83" y="27"/>
                </a:lnTo>
                <a:lnTo>
                  <a:pt x="82" y="25"/>
                </a:lnTo>
                <a:lnTo>
                  <a:pt x="79" y="24"/>
                </a:lnTo>
                <a:lnTo>
                  <a:pt x="70" y="24"/>
                </a:lnTo>
                <a:lnTo>
                  <a:pt x="70" y="24"/>
                </a:lnTo>
                <a:lnTo>
                  <a:pt x="68" y="25"/>
                </a:lnTo>
                <a:lnTo>
                  <a:pt x="67" y="27"/>
                </a:lnTo>
                <a:lnTo>
                  <a:pt x="67" y="31"/>
                </a:lnTo>
                <a:lnTo>
                  <a:pt x="67" y="31"/>
                </a:lnTo>
                <a:lnTo>
                  <a:pt x="67" y="33"/>
                </a:lnTo>
                <a:lnTo>
                  <a:pt x="65" y="34"/>
                </a:lnTo>
                <a:lnTo>
                  <a:pt x="61" y="34"/>
                </a:lnTo>
                <a:lnTo>
                  <a:pt x="61" y="34"/>
                </a:lnTo>
                <a:lnTo>
                  <a:pt x="59" y="33"/>
                </a:lnTo>
                <a:lnTo>
                  <a:pt x="59" y="31"/>
                </a:lnTo>
                <a:lnTo>
                  <a:pt x="58" y="19"/>
                </a:lnTo>
                <a:lnTo>
                  <a:pt x="58" y="19"/>
                </a:lnTo>
                <a:lnTo>
                  <a:pt x="59" y="17"/>
                </a:lnTo>
                <a:lnTo>
                  <a:pt x="61" y="17"/>
                </a:lnTo>
                <a:lnTo>
                  <a:pt x="82" y="17"/>
                </a:lnTo>
                <a:lnTo>
                  <a:pt x="82" y="17"/>
                </a:lnTo>
                <a:lnTo>
                  <a:pt x="84" y="16"/>
                </a:lnTo>
                <a:lnTo>
                  <a:pt x="84" y="14"/>
                </a:lnTo>
                <a:lnTo>
                  <a:pt x="8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0" name="Freeform 302">
            <a:extLst>
              <a:ext uri="{FF2B5EF4-FFF2-40B4-BE49-F238E27FC236}">
                <a16:creationId xmlns:a16="http://schemas.microsoft.com/office/drawing/2014/main" id="{25FF0B73-92A5-4632-9014-DF7C9371C9D8}"/>
              </a:ext>
            </a:extLst>
          </p:cNvPr>
          <p:cNvSpPr>
            <a:spLocks/>
          </p:cNvSpPr>
          <p:nvPr userDrawn="1"/>
        </p:nvSpPr>
        <p:spPr bwMode="auto">
          <a:xfrm>
            <a:off x="7612016" y="2089170"/>
            <a:ext cx="146045" cy="296866"/>
          </a:xfrm>
          <a:custGeom>
            <a:avLst/>
            <a:gdLst>
              <a:gd name="T0" fmla="*/ 9 w 92"/>
              <a:gd name="T1" fmla="*/ 18 h 187"/>
              <a:gd name="T2" fmla="*/ 20 w 92"/>
              <a:gd name="T3" fmla="*/ 21 h 187"/>
              <a:gd name="T4" fmla="*/ 23 w 92"/>
              <a:gd name="T5" fmla="*/ 25 h 187"/>
              <a:gd name="T6" fmla="*/ 22 w 92"/>
              <a:gd name="T7" fmla="*/ 37 h 187"/>
              <a:gd name="T8" fmla="*/ 11 w 92"/>
              <a:gd name="T9" fmla="*/ 38 h 187"/>
              <a:gd name="T10" fmla="*/ 8 w 92"/>
              <a:gd name="T11" fmla="*/ 50 h 187"/>
              <a:gd name="T12" fmla="*/ 11 w 92"/>
              <a:gd name="T13" fmla="*/ 53 h 187"/>
              <a:gd name="T14" fmla="*/ 20 w 92"/>
              <a:gd name="T15" fmla="*/ 53 h 187"/>
              <a:gd name="T16" fmla="*/ 20 w 92"/>
              <a:gd name="T17" fmla="*/ 49 h 187"/>
              <a:gd name="T18" fmla="*/ 39 w 92"/>
              <a:gd name="T19" fmla="*/ 46 h 187"/>
              <a:gd name="T20" fmla="*/ 43 w 92"/>
              <a:gd name="T21" fmla="*/ 49 h 187"/>
              <a:gd name="T22" fmla="*/ 45 w 92"/>
              <a:gd name="T23" fmla="*/ 52 h 187"/>
              <a:gd name="T24" fmla="*/ 55 w 92"/>
              <a:gd name="T25" fmla="*/ 53 h 187"/>
              <a:gd name="T26" fmla="*/ 56 w 92"/>
              <a:gd name="T27" fmla="*/ 60 h 187"/>
              <a:gd name="T28" fmla="*/ 45 w 92"/>
              <a:gd name="T29" fmla="*/ 63 h 187"/>
              <a:gd name="T30" fmla="*/ 41 w 92"/>
              <a:gd name="T31" fmla="*/ 60 h 187"/>
              <a:gd name="T32" fmla="*/ 38 w 92"/>
              <a:gd name="T33" fmla="*/ 57 h 187"/>
              <a:gd name="T34" fmla="*/ 21 w 92"/>
              <a:gd name="T35" fmla="*/ 58 h 187"/>
              <a:gd name="T36" fmla="*/ 21 w 92"/>
              <a:gd name="T37" fmla="*/ 62 h 187"/>
              <a:gd name="T38" fmla="*/ 3 w 92"/>
              <a:gd name="T39" fmla="*/ 65 h 187"/>
              <a:gd name="T40" fmla="*/ 0 w 92"/>
              <a:gd name="T41" fmla="*/ 69 h 187"/>
              <a:gd name="T42" fmla="*/ 1 w 92"/>
              <a:gd name="T43" fmla="*/ 102 h 187"/>
              <a:gd name="T44" fmla="*/ 15 w 92"/>
              <a:gd name="T45" fmla="*/ 104 h 187"/>
              <a:gd name="T46" fmla="*/ 18 w 92"/>
              <a:gd name="T47" fmla="*/ 106 h 187"/>
              <a:gd name="T48" fmla="*/ 32 w 92"/>
              <a:gd name="T49" fmla="*/ 109 h 187"/>
              <a:gd name="T50" fmla="*/ 35 w 92"/>
              <a:gd name="T51" fmla="*/ 107 h 187"/>
              <a:gd name="T52" fmla="*/ 38 w 92"/>
              <a:gd name="T53" fmla="*/ 104 h 187"/>
              <a:gd name="T54" fmla="*/ 45 w 92"/>
              <a:gd name="T55" fmla="*/ 105 h 187"/>
              <a:gd name="T56" fmla="*/ 46 w 92"/>
              <a:gd name="T57" fmla="*/ 139 h 187"/>
              <a:gd name="T58" fmla="*/ 40 w 92"/>
              <a:gd name="T59" fmla="*/ 142 h 187"/>
              <a:gd name="T60" fmla="*/ 38 w 92"/>
              <a:gd name="T61" fmla="*/ 144 h 187"/>
              <a:gd name="T62" fmla="*/ 37 w 92"/>
              <a:gd name="T63" fmla="*/ 153 h 187"/>
              <a:gd name="T64" fmla="*/ 32 w 92"/>
              <a:gd name="T65" fmla="*/ 156 h 187"/>
              <a:gd name="T66" fmla="*/ 32 w 92"/>
              <a:gd name="T67" fmla="*/ 177 h 187"/>
              <a:gd name="T68" fmla="*/ 40 w 92"/>
              <a:gd name="T69" fmla="*/ 179 h 187"/>
              <a:gd name="T70" fmla="*/ 43 w 92"/>
              <a:gd name="T71" fmla="*/ 183 h 187"/>
              <a:gd name="T72" fmla="*/ 44 w 92"/>
              <a:gd name="T73" fmla="*/ 186 h 187"/>
              <a:gd name="T74" fmla="*/ 49 w 92"/>
              <a:gd name="T75" fmla="*/ 187 h 187"/>
              <a:gd name="T76" fmla="*/ 53 w 92"/>
              <a:gd name="T77" fmla="*/ 180 h 187"/>
              <a:gd name="T78" fmla="*/ 55 w 92"/>
              <a:gd name="T79" fmla="*/ 177 h 187"/>
              <a:gd name="T80" fmla="*/ 59 w 92"/>
              <a:gd name="T81" fmla="*/ 176 h 187"/>
              <a:gd name="T82" fmla="*/ 61 w 92"/>
              <a:gd name="T83" fmla="*/ 168 h 187"/>
              <a:gd name="T84" fmla="*/ 61 w 92"/>
              <a:gd name="T85" fmla="*/ 154 h 187"/>
              <a:gd name="T86" fmla="*/ 73 w 92"/>
              <a:gd name="T87" fmla="*/ 152 h 187"/>
              <a:gd name="T88" fmla="*/ 76 w 92"/>
              <a:gd name="T89" fmla="*/ 149 h 187"/>
              <a:gd name="T90" fmla="*/ 78 w 92"/>
              <a:gd name="T91" fmla="*/ 14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87">
                <a:moveTo>
                  <a:pt x="9" y="0"/>
                </a:moveTo>
                <a:lnTo>
                  <a:pt x="9" y="18"/>
                </a:lnTo>
                <a:lnTo>
                  <a:pt x="9" y="18"/>
                </a:lnTo>
                <a:lnTo>
                  <a:pt x="10" y="20"/>
                </a:lnTo>
                <a:lnTo>
                  <a:pt x="12" y="21"/>
                </a:lnTo>
                <a:lnTo>
                  <a:pt x="20" y="21"/>
                </a:lnTo>
                <a:lnTo>
                  <a:pt x="20" y="21"/>
                </a:lnTo>
                <a:lnTo>
                  <a:pt x="22" y="22"/>
                </a:lnTo>
                <a:lnTo>
                  <a:pt x="23" y="25"/>
                </a:lnTo>
                <a:lnTo>
                  <a:pt x="23" y="35"/>
                </a:lnTo>
                <a:lnTo>
                  <a:pt x="23" y="35"/>
                </a:lnTo>
                <a:lnTo>
                  <a:pt x="22" y="37"/>
                </a:lnTo>
                <a:lnTo>
                  <a:pt x="20" y="38"/>
                </a:lnTo>
                <a:lnTo>
                  <a:pt x="11" y="38"/>
                </a:lnTo>
                <a:lnTo>
                  <a:pt x="11" y="38"/>
                </a:lnTo>
                <a:lnTo>
                  <a:pt x="9" y="39"/>
                </a:lnTo>
                <a:lnTo>
                  <a:pt x="8" y="41"/>
                </a:lnTo>
                <a:lnTo>
                  <a:pt x="8" y="50"/>
                </a:lnTo>
                <a:lnTo>
                  <a:pt x="8" y="50"/>
                </a:lnTo>
                <a:lnTo>
                  <a:pt x="9" y="53"/>
                </a:lnTo>
                <a:lnTo>
                  <a:pt x="11" y="53"/>
                </a:lnTo>
                <a:lnTo>
                  <a:pt x="18" y="53"/>
                </a:lnTo>
                <a:lnTo>
                  <a:pt x="18" y="53"/>
                </a:lnTo>
                <a:lnTo>
                  <a:pt x="20" y="53"/>
                </a:lnTo>
                <a:lnTo>
                  <a:pt x="20" y="50"/>
                </a:lnTo>
                <a:lnTo>
                  <a:pt x="20" y="49"/>
                </a:lnTo>
                <a:lnTo>
                  <a:pt x="20" y="49"/>
                </a:lnTo>
                <a:lnTo>
                  <a:pt x="21" y="47"/>
                </a:lnTo>
                <a:lnTo>
                  <a:pt x="23" y="47"/>
                </a:lnTo>
                <a:lnTo>
                  <a:pt x="39" y="46"/>
                </a:lnTo>
                <a:lnTo>
                  <a:pt x="39" y="46"/>
                </a:lnTo>
                <a:lnTo>
                  <a:pt x="41" y="47"/>
                </a:lnTo>
                <a:lnTo>
                  <a:pt x="43" y="49"/>
                </a:lnTo>
                <a:lnTo>
                  <a:pt x="43" y="49"/>
                </a:lnTo>
                <a:lnTo>
                  <a:pt x="44" y="50"/>
                </a:lnTo>
                <a:lnTo>
                  <a:pt x="45" y="52"/>
                </a:lnTo>
                <a:lnTo>
                  <a:pt x="54" y="52"/>
                </a:lnTo>
                <a:lnTo>
                  <a:pt x="54" y="52"/>
                </a:lnTo>
                <a:lnTo>
                  <a:pt x="55" y="53"/>
                </a:lnTo>
                <a:lnTo>
                  <a:pt x="56" y="54"/>
                </a:lnTo>
                <a:lnTo>
                  <a:pt x="56" y="60"/>
                </a:lnTo>
                <a:lnTo>
                  <a:pt x="56" y="60"/>
                </a:lnTo>
                <a:lnTo>
                  <a:pt x="55" y="62"/>
                </a:lnTo>
                <a:lnTo>
                  <a:pt x="54" y="63"/>
                </a:lnTo>
                <a:lnTo>
                  <a:pt x="45" y="63"/>
                </a:lnTo>
                <a:lnTo>
                  <a:pt x="45" y="63"/>
                </a:lnTo>
                <a:lnTo>
                  <a:pt x="43" y="62"/>
                </a:lnTo>
                <a:lnTo>
                  <a:pt x="41" y="60"/>
                </a:lnTo>
                <a:lnTo>
                  <a:pt x="41" y="60"/>
                </a:lnTo>
                <a:lnTo>
                  <a:pt x="40" y="58"/>
                </a:lnTo>
                <a:lnTo>
                  <a:pt x="38" y="57"/>
                </a:lnTo>
                <a:lnTo>
                  <a:pt x="23" y="57"/>
                </a:lnTo>
                <a:lnTo>
                  <a:pt x="23" y="57"/>
                </a:lnTo>
                <a:lnTo>
                  <a:pt x="21" y="58"/>
                </a:lnTo>
                <a:lnTo>
                  <a:pt x="21" y="61"/>
                </a:lnTo>
                <a:lnTo>
                  <a:pt x="21" y="62"/>
                </a:lnTo>
                <a:lnTo>
                  <a:pt x="21" y="62"/>
                </a:lnTo>
                <a:lnTo>
                  <a:pt x="20" y="64"/>
                </a:lnTo>
                <a:lnTo>
                  <a:pt x="18" y="65"/>
                </a:lnTo>
                <a:lnTo>
                  <a:pt x="3" y="65"/>
                </a:lnTo>
                <a:lnTo>
                  <a:pt x="3" y="65"/>
                </a:lnTo>
                <a:lnTo>
                  <a:pt x="1" y="66"/>
                </a:lnTo>
                <a:lnTo>
                  <a:pt x="0" y="69"/>
                </a:lnTo>
                <a:lnTo>
                  <a:pt x="0" y="100"/>
                </a:lnTo>
                <a:lnTo>
                  <a:pt x="0" y="100"/>
                </a:lnTo>
                <a:lnTo>
                  <a:pt x="1" y="102"/>
                </a:lnTo>
                <a:lnTo>
                  <a:pt x="3" y="104"/>
                </a:lnTo>
                <a:lnTo>
                  <a:pt x="15" y="104"/>
                </a:lnTo>
                <a:lnTo>
                  <a:pt x="15" y="104"/>
                </a:lnTo>
                <a:lnTo>
                  <a:pt x="18" y="104"/>
                </a:lnTo>
                <a:lnTo>
                  <a:pt x="18" y="106"/>
                </a:lnTo>
                <a:lnTo>
                  <a:pt x="18" y="106"/>
                </a:lnTo>
                <a:lnTo>
                  <a:pt x="19" y="108"/>
                </a:lnTo>
                <a:lnTo>
                  <a:pt x="21" y="109"/>
                </a:lnTo>
                <a:lnTo>
                  <a:pt x="32" y="109"/>
                </a:lnTo>
                <a:lnTo>
                  <a:pt x="32" y="109"/>
                </a:lnTo>
                <a:lnTo>
                  <a:pt x="35" y="108"/>
                </a:lnTo>
                <a:lnTo>
                  <a:pt x="35" y="107"/>
                </a:lnTo>
                <a:lnTo>
                  <a:pt x="35" y="107"/>
                </a:lnTo>
                <a:lnTo>
                  <a:pt x="36" y="105"/>
                </a:lnTo>
                <a:lnTo>
                  <a:pt x="38" y="104"/>
                </a:lnTo>
                <a:lnTo>
                  <a:pt x="43" y="104"/>
                </a:lnTo>
                <a:lnTo>
                  <a:pt x="43" y="104"/>
                </a:lnTo>
                <a:lnTo>
                  <a:pt x="45" y="105"/>
                </a:lnTo>
                <a:lnTo>
                  <a:pt x="46" y="107"/>
                </a:lnTo>
                <a:lnTo>
                  <a:pt x="46" y="139"/>
                </a:lnTo>
                <a:lnTo>
                  <a:pt x="46" y="139"/>
                </a:lnTo>
                <a:lnTo>
                  <a:pt x="45" y="141"/>
                </a:lnTo>
                <a:lnTo>
                  <a:pt x="43" y="142"/>
                </a:lnTo>
                <a:lnTo>
                  <a:pt x="40" y="142"/>
                </a:lnTo>
                <a:lnTo>
                  <a:pt x="40" y="142"/>
                </a:lnTo>
                <a:lnTo>
                  <a:pt x="38" y="142"/>
                </a:lnTo>
                <a:lnTo>
                  <a:pt x="38" y="144"/>
                </a:lnTo>
                <a:lnTo>
                  <a:pt x="38" y="151"/>
                </a:lnTo>
                <a:lnTo>
                  <a:pt x="38" y="151"/>
                </a:lnTo>
                <a:lnTo>
                  <a:pt x="37" y="153"/>
                </a:lnTo>
                <a:lnTo>
                  <a:pt x="35" y="154"/>
                </a:lnTo>
                <a:lnTo>
                  <a:pt x="35" y="154"/>
                </a:lnTo>
                <a:lnTo>
                  <a:pt x="32" y="156"/>
                </a:lnTo>
                <a:lnTo>
                  <a:pt x="32" y="158"/>
                </a:lnTo>
                <a:lnTo>
                  <a:pt x="32" y="177"/>
                </a:lnTo>
                <a:lnTo>
                  <a:pt x="32" y="177"/>
                </a:lnTo>
                <a:lnTo>
                  <a:pt x="32" y="179"/>
                </a:lnTo>
                <a:lnTo>
                  <a:pt x="35" y="179"/>
                </a:lnTo>
                <a:lnTo>
                  <a:pt x="40" y="179"/>
                </a:lnTo>
                <a:lnTo>
                  <a:pt x="40" y="179"/>
                </a:lnTo>
                <a:lnTo>
                  <a:pt x="43" y="180"/>
                </a:lnTo>
                <a:lnTo>
                  <a:pt x="43" y="183"/>
                </a:lnTo>
                <a:lnTo>
                  <a:pt x="43" y="184"/>
                </a:lnTo>
                <a:lnTo>
                  <a:pt x="43" y="184"/>
                </a:lnTo>
                <a:lnTo>
                  <a:pt x="44" y="186"/>
                </a:lnTo>
                <a:lnTo>
                  <a:pt x="46" y="187"/>
                </a:lnTo>
                <a:lnTo>
                  <a:pt x="49" y="187"/>
                </a:lnTo>
                <a:lnTo>
                  <a:pt x="49" y="187"/>
                </a:lnTo>
                <a:lnTo>
                  <a:pt x="52" y="186"/>
                </a:lnTo>
                <a:lnTo>
                  <a:pt x="53" y="184"/>
                </a:lnTo>
                <a:lnTo>
                  <a:pt x="53" y="180"/>
                </a:lnTo>
                <a:lnTo>
                  <a:pt x="53" y="180"/>
                </a:lnTo>
                <a:lnTo>
                  <a:pt x="53" y="178"/>
                </a:lnTo>
                <a:lnTo>
                  <a:pt x="55" y="177"/>
                </a:lnTo>
                <a:lnTo>
                  <a:pt x="58" y="177"/>
                </a:lnTo>
                <a:lnTo>
                  <a:pt x="58" y="177"/>
                </a:lnTo>
                <a:lnTo>
                  <a:pt x="59" y="176"/>
                </a:lnTo>
                <a:lnTo>
                  <a:pt x="61" y="174"/>
                </a:lnTo>
                <a:lnTo>
                  <a:pt x="61" y="168"/>
                </a:lnTo>
                <a:lnTo>
                  <a:pt x="61" y="168"/>
                </a:lnTo>
                <a:lnTo>
                  <a:pt x="61" y="162"/>
                </a:lnTo>
                <a:lnTo>
                  <a:pt x="61" y="154"/>
                </a:lnTo>
                <a:lnTo>
                  <a:pt x="61" y="154"/>
                </a:lnTo>
                <a:lnTo>
                  <a:pt x="62" y="152"/>
                </a:lnTo>
                <a:lnTo>
                  <a:pt x="64" y="152"/>
                </a:lnTo>
                <a:lnTo>
                  <a:pt x="73" y="152"/>
                </a:lnTo>
                <a:lnTo>
                  <a:pt x="73" y="152"/>
                </a:lnTo>
                <a:lnTo>
                  <a:pt x="75" y="151"/>
                </a:lnTo>
                <a:lnTo>
                  <a:pt x="76" y="149"/>
                </a:lnTo>
                <a:lnTo>
                  <a:pt x="76" y="142"/>
                </a:lnTo>
                <a:lnTo>
                  <a:pt x="76" y="142"/>
                </a:lnTo>
                <a:lnTo>
                  <a:pt x="78" y="140"/>
                </a:lnTo>
                <a:lnTo>
                  <a:pt x="80" y="140"/>
                </a:lnTo>
                <a:lnTo>
                  <a:pt x="92" y="13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341" name="Group 1340">
            <a:extLst>
              <a:ext uri="{FF2B5EF4-FFF2-40B4-BE49-F238E27FC236}">
                <a16:creationId xmlns:a16="http://schemas.microsoft.com/office/drawing/2014/main" id="{FC0F5702-1C80-45E6-8E39-84788970AF3A}"/>
              </a:ext>
            </a:extLst>
          </p:cNvPr>
          <p:cNvGrpSpPr/>
          <p:nvPr userDrawn="1"/>
        </p:nvGrpSpPr>
        <p:grpSpPr>
          <a:xfrm>
            <a:off x="8239056" y="2554312"/>
            <a:ext cx="173031" cy="0"/>
            <a:chOff x="7475272" y="2554312"/>
            <a:chExt cx="173031" cy="0"/>
          </a:xfrm>
        </p:grpSpPr>
        <p:sp>
          <p:nvSpPr>
            <p:cNvPr id="1342" name="Line 303">
              <a:extLst>
                <a:ext uri="{FF2B5EF4-FFF2-40B4-BE49-F238E27FC236}">
                  <a16:creationId xmlns:a16="http://schemas.microsoft.com/office/drawing/2014/main" id="{9FD40B47-1D68-4672-9C8F-F885919D2C6C}"/>
                </a:ext>
              </a:extLst>
            </p:cNvPr>
            <p:cNvSpPr>
              <a:spLocks noChangeShapeType="1"/>
            </p:cNvSpPr>
            <p:nvPr userDrawn="1"/>
          </p:nvSpPr>
          <p:spPr bwMode="auto">
            <a:xfrm>
              <a:off x="7475272"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3" name="Line 304">
              <a:extLst>
                <a:ext uri="{FF2B5EF4-FFF2-40B4-BE49-F238E27FC236}">
                  <a16:creationId xmlns:a16="http://schemas.microsoft.com/office/drawing/2014/main" id="{4C9C72A8-3050-4432-8F8C-6F7755FF5FFE}"/>
                </a:ext>
              </a:extLst>
            </p:cNvPr>
            <p:cNvSpPr>
              <a:spLocks noChangeShapeType="1"/>
            </p:cNvSpPr>
            <p:nvPr userDrawn="1"/>
          </p:nvSpPr>
          <p:spPr bwMode="auto">
            <a:xfrm>
              <a:off x="7518133"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4" name="Line 305">
              <a:extLst>
                <a:ext uri="{FF2B5EF4-FFF2-40B4-BE49-F238E27FC236}">
                  <a16:creationId xmlns:a16="http://schemas.microsoft.com/office/drawing/2014/main" id="{9C0D17C9-FC0F-4892-948F-054A05D70428}"/>
                </a:ext>
              </a:extLst>
            </p:cNvPr>
            <p:cNvSpPr>
              <a:spLocks noChangeShapeType="1"/>
            </p:cNvSpPr>
            <p:nvPr userDrawn="1"/>
          </p:nvSpPr>
          <p:spPr bwMode="auto">
            <a:xfrm>
              <a:off x="7560994"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5" name="Line 306">
              <a:extLst>
                <a:ext uri="{FF2B5EF4-FFF2-40B4-BE49-F238E27FC236}">
                  <a16:creationId xmlns:a16="http://schemas.microsoft.com/office/drawing/2014/main" id="{E92D418D-7322-41B3-AAA9-9504785C0C41}"/>
                </a:ext>
              </a:extLst>
            </p:cNvPr>
            <p:cNvSpPr>
              <a:spLocks noChangeShapeType="1"/>
            </p:cNvSpPr>
            <p:nvPr userDrawn="1"/>
          </p:nvSpPr>
          <p:spPr bwMode="auto">
            <a:xfrm>
              <a:off x="7603855" y="2554312"/>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6" name="Line 307">
              <a:extLst>
                <a:ext uri="{FF2B5EF4-FFF2-40B4-BE49-F238E27FC236}">
                  <a16:creationId xmlns:a16="http://schemas.microsoft.com/office/drawing/2014/main" id="{F5D40C21-370A-4FD9-82D6-299FB9C447BC}"/>
                </a:ext>
              </a:extLst>
            </p:cNvPr>
            <p:cNvSpPr>
              <a:spLocks noChangeShapeType="1"/>
            </p:cNvSpPr>
            <p:nvPr userDrawn="1"/>
          </p:nvSpPr>
          <p:spPr bwMode="auto">
            <a:xfrm>
              <a:off x="7646716" y="2554312"/>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47" name="Group 1346">
            <a:extLst>
              <a:ext uri="{FF2B5EF4-FFF2-40B4-BE49-F238E27FC236}">
                <a16:creationId xmlns:a16="http://schemas.microsoft.com/office/drawing/2014/main" id="{FFAA5FC0-C418-4833-94E5-C20B1EF7E5A1}"/>
              </a:ext>
            </a:extLst>
          </p:cNvPr>
          <p:cNvGrpSpPr/>
          <p:nvPr userDrawn="1"/>
        </p:nvGrpSpPr>
        <p:grpSpPr>
          <a:xfrm>
            <a:off x="8278742" y="2624163"/>
            <a:ext cx="311139" cy="0"/>
            <a:chOff x="7514958" y="2624163"/>
            <a:chExt cx="311139" cy="0"/>
          </a:xfrm>
        </p:grpSpPr>
        <p:sp>
          <p:nvSpPr>
            <p:cNvPr id="1348" name="Line 308">
              <a:extLst>
                <a:ext uri="{FF2B5EF4-FFF2-40B4-BE49-F238E27FC236}">
                  <a16:creationId xmlns:a16="http://schemas.microsoft.com/office/drawing/2014/main" id="{5AB1D765-DEB0-4C6C-AA80-E66F4321058C}"/>
                </a:ext>
              </a:extLst>
            </p:cNvPr>
            <p:cNvSpPr>
              <a:spLocks noChangeShapeType="1"/>
            </p:cNvSpPr>
            <p:nvPr userDrawn="1"/>
          </p:nvSpPr>
          <p:spPr bwMode="auto">
            <a:xfrm>
              <a:off x="7514958"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9" name="Line 309">
              <a:extLst>
                <a:ext uri="{FF2B5EF4-FFF2-40B4-BE49-F238E27FC236}">
                  <a16:creationId xmlns:a16="http://schemas.microsoft.com/office/drawing/2014/main" id="{2C85CB0B-DA24-4976-BED6-1A684621BCE6}"/>
                </a:ext>
              </a:extLst>
            </p:cNvPr>
            <p:cNvSpPr>
              <a:spLocks noChangeShapeType="1"/>
            </p:cNvSpPr>
            <p:nvPr userDrawn="1"/>
          </p:nvSpPr>
          <p:spPr bwMode="auto">
            <a:xfrm>
              <a:off x="7557819"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0" name="Line 310">
              <a:extLst>
                <a:ext uri="{FF2B5EF4-FFF2-40B4-BE49-F238E27FC236}">
                  <a16:creationId xmlns:a16="http://schemas.microsoft.com/office/drawing/2014/main" id="{819142FC-E0B9-42EC-BB2F-755750D9B7BC}"/>
                </a:ext>
              </a:extLst>
            </p:cNvPr>
            <p:cNvSpPr>
              <a:spLocks noChangeShapeType="1"/>
            </p:cNvSpPr>
            <p:nvPr userDrawn="1"/>
          </p:nvSpPr>
          <p:spPr bwMode="auto">
            <a:xfrm>
              <a:off x="7600680"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1" name="Line 311">
              <a:extLst>
                <a:ext uri="{FF2B5EF4-FFF2-40B4-BE49-F238E27FC236}">
                  <a16:creationId xmlns:a16="http://schemas.microsoft.com/office/drawing/2014/main" id="{3006A04A-1DD3-43FD-A10D-28FB50290257}"/>
                </a:ext>
              </a:extLst>
            </p:cNvPr>
            <p:cNvSpPr>
              <a:spLocks noChangeShapeType="1"/>
            </p:cNvSpPr>
            <p:nvPr userDrawn="1"/>
          </p:nvSpPr>
          <p:spPr bwMode="auto">
            <a:xfrm>
              <a:off x="7643541"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2" name="Line 312">
              <a:extLst>
                <a:ext uri="{FF2B5EF4-FFF2-40B4-BE49-F238E27FC236}">
                  <a16:creationId xmlns:a16="http://schemas.microsoft.com/office/drawing/2014/main" id="{B9048E06-78DA-4A31-9A99-C0F78E85AAB9}"/>
                </a:ext>
              </a:extLst>
            </p:cNvPr>
            <p:cNvSpPr>
              <a:spLocks noChangeShapeType="1"/>
            </p:cNvSpPr>
            <p:nvPr userDrawn="1"/>
          </p:nvSpPr>
          <p:spPr bwMode="auto">
            <a:xfrm>
              <a:off x="7686402"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3" name="Line 313">
              <a:extLst>
                <a:ext uri="{FF2B5EF4-FFF2-40B4-BE49-F238E27FC236}">
                  <a16:creationId xmlns:a16="http://schemas.microsoft.com/office/drawing/2014/main" id="{8A9CBAF6-D7CC-472C-B3BD-5DE22C2E2DC8}"/>
                </a:ext>
              </a:extLst>
            </p:cNvPr>
            <p:cNvSpPr>
              <a:spLocks noChangeShapeType="1"/>
            </p:cNvSpPr>
            <p:nvPr userDrawn="1"/>
          </p:nvSpPr>
          <p:spPr bwMode="auto">
            <a:xfrm>
              <a:off x="7729263"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4" name="Line 314">
              <a:extLst>
                <a:ext uri="{FF2B5EF4-FFF2-40B4-BE49-F238E27FC236}">
                  <a16:creationId xmlns:a16="http://schemas.microsoft.com/office/drawing/2014/main" id="{6B822997-CB1D-4B2B-8F4C-C138A2AD41F3}"/>
                </a:ext>
              </a:extLst>
            </p:cNvPr>
            <p:cNvSpPr>
              <a:spLocks noChangeShapeType="1"/>
            </p:cNvSpPr>
            <p:nvPr userDrawn="1"/>
          </p:nvSpPr>
          <p:spPr bwMode="auto">
            <a:xfrm>
              <a:off x="7772124"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5" name="Line 315">
              <a:extLst>
                <a:ext uri="{FF2B5EF4-FFF2-40B4-BE49-F238E27FC236}">
                  <a16:creationId xmlns:a16="http://schemas.microsoft.com/office/drawing/2014/main" id="{A93EDF5D-C218-49C2-8072-C89C637F0DF1}"/>
                </a:ext>
              </a:extLst>
            </p:cNvPr>
            <p:cNvSpPr>
              <a:spLocks noChangeShapeType="1"/>
            </p:cNvSpPr>
            <p:nvPr userDrawn="1"/>
          </p:nvSpPr>
          <p:spPr bwMode="auto">
            <a:xfrm>
              <a:off x="7814985" y="2624163"/>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56" name="Group 1355">
            <a:extLst>
              <a:ext uri="{FF2B5EF4-FFF2-40B4-BE49-F238E27FC236}">
                <a16:creationId xmlns:a16="http://schemas.microsoft.com/office/drawing/2014/main" id="{9ABC89C1-5E3E-40F0-B457-2CF5557DB686}"/>
              </a:ext>
            </a:extLst>
          </p:cNvPr>
          <p:cNvGrpSpPr/>
          <p:nvPr userDrawn="1"/>
        </p:nvGrpSpPr>
        <p:grpSpPr>
          <a:xfrm>
            <a:off x="8183496" y="2722589"/>
            <a:ext cx="258752" cy="0"/>
            <a:chOff x="7419712" y="2722589"/>
            <a:chExt cx="258752" cy="0"/>
          </a:xfrm>
        </p:grpSpPr>
        <p:sp>
          <p:nvSpPr>
            <p:cNvPr id="1357" name="Line 316">
              <a:extLst>
                <a:ext uri="{FF2B5EF4-FFF2-40B4-BE49-F238E27FC236}">
                  <a16:creationId xmlns:a16="http://schemas.microsoft.com/office/drawing/2014/main" id="{7D1476CB-597E-451E-939B-1F5A4BBE1673}"/>
                </a:ext>
              </a:extLst>
            </p:cNvPr>
            <p:cNvSpPr>
              <a:spLocks noChangeShapeType="1"/>
            </p:cNvSpPr>
            <p:nvPr userDrawn="1"/>
          </p:nvSpPr>
          <p:spPr bwMode="auto">
            <a:xfrm>
              <a:off x="741971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8" name="Line 317">
              <a:extLst>
                <a:ext uri="{FF2B5EF4-FFF2-40B4-BE49-F238E27FC236}">
                  <a16:creationId xmlns:a16="http://schemas.microsoft.com/office/drawing/2014/main" id="{6FD01F39-9F84-4F35-8875-DCE959911192}"/>
                </a:ext>
              </a:extLst>
            </p:cNvPr>
            <p:cNvSpPr>
              <a:spLocks noChangeShapeType="1"/>
            </p:cNvSpPr>
            <p:nvPr userDrawn="1"/>
          </p:nvSpPr>
          <p:spPr bwMode="auto">
            <a:xfrm>
              <a:off x="746257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9" name="Line 318">
              <a:extLst>
                <a:ext uri="{FF2B5EF4-FFF2-40B4-BE49-F238E27FC236}">
                  <a16:creationId xmlns:a16="http://schemas.microsoft.com/office/drawing/2014/main" id="{CE4BC044-62FB-46E6-AA80-8D24F985D0F7}"/>
                </a:ext>
              </a:extLst>
            </p:cNvPr>
            <p:cNvSpPr>
              <a:spLocks noChangeShapeType="1"/>
            </p:cNvSpPr>
            <p:nvPr userDrawn="1"/>
          </p:nvSpPr>
          <p:spPr bwMode="auto">
            <a:xfrm>
              <a:off x="7505433"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0" name="Line 319">
              <a:extLst>
                <a:ext uri="{FF2B5EF4-FFF2-40B4-BE49-F238E27FC236}">
                  <a16:creationId xmlns:a16="http://schemas.microsoft.com/office/drawing/2014/main" id="{DCADE6FB-038C-44A9-BB7C-BDB282AC9275}"/>
                </a:ext>
              </a:extLst>
            </p:cNvPr>
            <p:cNvSpPr>
              <a:spLocks noChangeShapeType="1"/>
            </p:cNvSpPr>
            <p:nvPr userDrawn="1"/>
          </p:nvSpPr>
          <p:spPr bwMode="auto">
            <a:xfrm>
              <a:off x="7548294"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1" name="Line 320">
              <a:extLst>
                <a:ext uri="{FF2B5EF4-FFF2-40B4-BE49-F238E27FC236}">
                  <a16:creationId xmlns:a16="http://schemas.microsoft.com/office/drawing/2014/main" id="{659DF315-7FEA-4541-86B1-58A469AD360F}"/>
                </a:ext>
              </a:extLst>
            </p:cNvPr>
            <p:cNvSpPr>
              <a:spLocks noChangeShapeType="1"/>
            </p:cNvSpPr>
            <p:nvPr userDrawn="1"/>
          </p:nvSpPr>
          <p:spPr bwMode="auto">
            <a:xfrm>
              <a:off x="7591155"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2" name="Line 321">
              <a:extLst>
                <a:ext uri="{FF2B5EF4-FFF2-40B4-BE49-F238E27FC236}">
                  <a16:creationId xmlns:a16="http://schemas.microsoft.com/office/drawing/2014/main" id="{2B0F29E1-E134-4511-A261-E7397E9F7DEF}"/>
                </a:ext>
              </a:extLst>
            </p:cNvPr>
            <p:cNvSpPr>
              <a:spLocks noChangeShapeType="1"/>
            </p:cNvSpPr>
            <p:nvPr userDrawn="1"/>
          </p:nvSpPr>
          <p:spPr bwMode="auto">
            <a:xfrm>
              <a:off x="7634016"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3" name="Line 322">
              <a:extLst>
                <a:ext uri="{FF2B5EF4-FFF2-40B4-BE49-F238E27FC236}">
                  <a16:creationId xmlns:a16="http://schemas.microsoft.com/office/drawing/2014/main" id="{96DDF602-99A7-4967-AA44-8E882C474648}"/>
                </a:ext>
              </a:extLst>
            </p:cNvPr>
            <p:cNvSpPr>
              <a:spLocks noChangeShapeType="1"/>
            </p:cNvSpPr>
            <p:nvPr userDrawn="1"/>
          </p:nvSpPr>
          <p:spPr bwMode="auto">
            <a:xfrm>
              <a:off x="7676877" y="2722589"/>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64" name="Group 1363">
            <a:extLst>
              <a:ext uri="{FF2B5EF4-FFF2-40B4-BE49-F238E27FC236}">
                <a16:creationId xmlns:a16="http://schemas.microsoft.com/office/drawing/2014/main" id="{7CCC2517-82AC-4711-AFE0-87DADF3FBEFA}"/>
              </a:ext>
            </a:extLst>
          </p:cNvPr>
          <p:cNvGrpSpPr/>
          <p:nvPr userDrawn="1"/>
        </p:nvGrpSpPr>
        <p:grpSpPr>
          <a:xfrm>
            <a:off x="5570564" y="1023946"/>
            <a:ext cx="95247" cy="95251"/>
            <a:chOff x="4806780" y="1023946"/>
            <a:chExt cx="95247" cy="95251"/>
          </a:xfrm>
        </p:grpSpPr>
        <p:sp>
          <p:nvSpPr>
            <p:cNvPr id="1365" name="Line 329">
              <a:extLst>
                <a:ext uri="{FF2B5EF4-FFF2-40B4-BE49-F238E27FC236}">
                  <a16:creationId xmlns:a16="http://schemas.microsoft.com/office/drawing/2014/main" id="{4093D355-E186-4595-AA27-F55F46625304}"/>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6" name="Line 330">
              <a:extLst>
                <a:ext uri="{FF2B5EF4-FFF2-40B4-BE49-F238E27FC236}">
                  <a16:creationId xmlns:a16="http://schemas.microsoft.com/office/drawing/2014/main" id="{577DC376-D286-477B-B59E-33E13039FABE}"/>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7" name="Line 331">
              <a:extLst>
                <a:ext uri="{FF2B5EF4-FFF2-40B4-BE49-F238E27FC236}">
                  <a16:creationId xmlns:a16="http://schemas.microsoft.com/office/drawing/2014/main" id="{56C91AF1-6A87-4E4F-83B3-EA5FAE19FE60}"/>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8" name="Line 332">
              <a:extLst>
                <a:ext uri="{FF2B5EF4-FFF2-40B4-BE49-F238E27FC236}">
                  <a16:creationId xmlns:a16="http://schemas.microsoft.com/office/drawing/2014/main" id="{350E9A9E-CDDC-46C0-B782-E0A467803C1C}"/>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9" name="Line 333">
              <a:extLst>
                <a:ext uri="{FF2B5EF4-FFF2-40B4-BE49-F238E27FC236}">
                  <a16:creationId xmlns:a16="http://schemas.microsoft.com/office/drawing/2014/main" id="{6E6EDFA0-C3A3-4DD4-B6A4-7B723BB36B23}"/>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0" name="Line 334">
              <a:extLst>
                <a:ext uri="{FF2B5EF4-FFF2-40B4-BE49-F238E27FC236}">
                  <a16:creationId xmlns:a16="http://schemas.microsoft.com/office/drawing/2014/main" id="{9133F8DB-4AAE-4B6E-99B6-ACAD1B4E94F8}"/>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71" name="Line 341">
            <a:extLst>
              <a:ext uri="{FF2B5EF4-FFF2-40B4-BE49-F238E27FC236}">
                <a16:creationId xmlns:a16="http://schemas.microsoft.com/office/drawing/2014/main" id="{6627D7C1-6F4A-40EE-91A7-AF31750FA474}"/>
              </a:ext>
            </a:extLst>
          </p:cNvPr>
          <p:cNvSpPr>
            <a:spLocks noChangeShapeType="1"/>
          </p:cNvSpPr>
          <p:nvPr userDrawn="1"/>
        </p:nvSpPr>
        <p:spPr bwMode="auto">
          <a:xfrm>
            <a:off x="8145397" y="2449536"/>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2" name="Line 342">
            <a:extLst>
              <a:ext uri="{FF2B5EF4-FFF2-40B4-BE49-F238E27FC236}">
                <a16:creationId xmlns:a16="http://schemas.microsoft.com/office/drawing/2014/main" id="{86F7814C-7130-402D-8C14-C3D39CF87A8D}"/>
              </a:ext>
            </a:extLst>
          </p:cNvPr>
          <p:cNvSpPr>
            <a:spLocks noChangeShapeType="1"/>
          </p:cNvSpPr>
          <p:nvPr userDrawn="1"/>
        </p:nvSpPr>
        <p:spPr bwMode="auto">
          <a:xfrm>
            <a:off x="8172383" y="2449536"/>
            <a:ext cx="142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3" name="Line 343">
            <a:extLst>
              <a:ext uri="{FF2B5EF4-FFF2-40B4-BE49-F238E27FC236}">
                <a16:creationId xmlns:a16="http://schemas.microsoft.com/office/drawing/2014/main" id="{E5088CD4-1139-411E-8B5E-F2D7E6A53876}"/>
              </a:ext>
            </a:extLst>
          </p:cNvPr>
          <p:cNvSpPr>
            <a:spLocks noChangeShapeType="1"/>
          </p:cNvSpPr>
          <p:nvPr userDrawn="1"/>
        </p:nvSpPr>
        <p:spPr bwMode="auto">
          <a:xfrm>
            <a:off x="8200957" y="2449536"/>
            <a:ext cx="142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4" name="Line 344">
            <a:extLst>
              <a:ext uri="{FF2B5EF4-FFF2-40B4-BE49-F238E27FC236}">
                <a16:creationId xmlns:a16="http://schemas.microsoft.com/office/drawing/2014/main" id="{F0FE80CC-81ED-4673-8C8B-3FD353BEA647}"/>
              </a:ext>
            </a:extLst>
          </p:cNvPr>
          <p:cNvSpPr>
            <a:spLocks noChangeShapeType="1"/>
          </p:cNvSpPr>
          <p:nvPr userDrawn="1"/>
        </p:nvSpPr>
        <p:spPr bwMode="auto">
          <a:xfrm>
            <a:off x="8229531" y="2449536"/>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5" name="Line 345">
            <a:extLst>
              <a:ext uri="{FF2B5EF4-FFF2-40B4-BE49-F238E27FC236}">
                <a16:creationId xmlns:a16="http://schemas.microsoft.com/office/drawing/2014/main" id="{7414C8D6-DE9F-4EE8-8156-529A2D0142E9}"/>
              </a:ext>
            </a:extLst>
          </p:cNvPr>
          <p:cNvSpPr>
            <a:spLocks noChangeShapeType="1"/>
          </p:cNvSpPr>
          <p:nvPr userDrawn="1"/>
        </p:nvSpPr>
        <p:spPr bwMode="auto">
          <a:xfrm>
            <a:off x="8239056" y="2449536"/>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6" name="Freeform 346">
            <a:extLst>
              <a:ext uri="{FF2B5EF4-FFF2-40B4-BE49-F238E27FC236}">
                <a16:creationId xmlns:a16="http://schemas.microsoft.com/office/drawing/2014/main" id="{361DA62C-C4C8-4434-A2D2-C307936219F6}"/>
              </a:ext>
            </a:extLst>
          </p:cNvPr>
          <p:cNvSpPr>
            <a:spLocks/>
          </p:cNvSpPr>
          <p:nvPr userDrawn="1"/>
        </p:nvSpPr>
        <p:spPr bwMode="auto">
          <a:xfrm>
            <a:off x="8112061" y="2313010"/>
            <a:ext cx="322251" cy="136526"/>
          </a:xfrm>
          <a:custGeom>
            <a:avLst/>
            <a:gdLst>
              <a:gd name="T0" fmla="*/ 187 w 203"/>
              <a:gd name="T1" fmla="*/ 86 h 86"/>
              <a:gd name="T2" fmla="*/ 198 w 203"/>
              <a:gd name="T3" fmla="*/ 81 h 86"/>
              <a:gd name="T4" fmla="*/ 203 w 203"/>
              <a:gd name="T5" fmla="*/ 71 h 86"/>
              <a:gd name="T6" fmla="*/ 202 w 203"/>
              <a:gd name="T7" fmla="*/ 65 h 86"/>
              <a:gd name="T8" fmla="*/ 194 w 203"/>
              <a:gd name="T9" fmla="*/ 59 h 86"/>
              <a:gd name="T10" fmla="*/ 187 w 203"/>
              <a:gd name="T11" fmla="*/ 57 h 86"/>
              <a:gd name="T12" fmla="*/ 184 w 203"/>
              <a:gd name="T13" fmla="*/ 57 h 86"/>
              <a:gd name="T14" fmla="*/ 181 w 203"/>
              <a:gd name="T15" fmla="*/ 48 h 86"/>
              <a:gd name="T16" fmla="*/ 175 w 203"/>
              <a:gd name="T17" fmla="*/ 40 h 86"/>
              <a:gd name="T18" fmla="*/ 167 w 203"/>
              <a:gd name="T19" fmla="*/ 35 h 86"/>
              <a:gd name="T20" fmla="*/ 155 w 203"/>
              <a:gd name="T21" fmla="*/ 34 h 86"/>
              <a:gd name="T22" fmla="*/ 149 w 203"/>
              <a:gd name="T23" fmla="*/ 34 h 86"/>
              <a:gd name="T24" fmla="*/ 137 w 203"/>
              <a:gd name="T25" fmla="*/ 39 h 86"/>
              <a:gd name="T26" fmla="*/ 133 w 203"/>
              <a:gd name="T27" fmla="*/ 45 h 86"/>
              <a:gd name="T28" fmla="*/ 125 w 203"/>
              <a:gd name="T29" fmla="*/ 39 h 86"/>
              <a:gd name="T30" fmla="*/ 116 w 203"/>
              <a:gd name="T31" fmla="*/ 38 h 86"/>
              <a:gd name="T32" fmla="*/ 108 w 203"/>
              <a:gd name="T33" fmla="*/ 39 h 86"/>
              <a:gd name="T34" fmla="*/ 107 w 203"/>
              <a:gd name="T35" fmla="*/ 31 h 86"/>
              <a:gd name="T36" fmla="*/ 99 w 203"/>
              <a:gd name="T37" fmla="*/ 17 h 86"/>
              <a:gd name="T38" fmla="*/ 88 w 203"/>
              <a:gd name="T39" fmla="*/ 7 h 86"/>
              <a:gd name="T40" fmla="*/ 72 w 203"/>
              <a:gd name="T41" fmla="*/ 1 h 86"/>
              <a:gd name="T42" fmla="*/ 63 w 203"/>
              <a:gd name="T43" fmla="*/ 0 h 86"/>
              <a:gd name="T44" fmla="*/ 46 w 203"/>
              <a:gd name="T45" fmla="*/ 3 h 86"/>
              <a:gd name="T46" fmla="*/ 31 w 203"/>
              <a:gd name="T47" fmla="*/ 12 h 86"/>
              <a:gd name="T48" fmla="*/ 21 w 203"/>
              <a:gd name="T49" fmla="*/ 26 h 86"/>
              <a:gd name="T50" fmla="*/ 18 w 203"/>
              <a:gd name="T51" fmla="*/ 43 h 86"/>
              <a:gd name="T52" fmla="*/ 18 w 203"/>
              <a:gd name="T53" fmla="*/ 45 h 86"/>
              <a:gd name="T54" fmla="*/ 14 w 203"/>
              <a:gd name="T55" fmla="*/ 46 h 86"/>
              <a:gd name="T56" fmla="*/ 4 w 203"/>
              <a:gd name="T57" fmla="*/ 52 h 86"/>
              <a:gd name="T58" fmla="*/ 1 w 203"/>
              <a:gd name="T59" fmla="*/ 59 h 86"/>
              <a:gd name="T60" fmla="*/ 0 w 203"/>
              <a:gd name="T61" fmla="*/ 65 h 86"/>
              <a:gd name="T62" fmla="*/ 0 w 203"/>
              <a:gd name="T63" fmla="*/ 70 h 86"/>
              <a:gd name="T64" fmla="*/ 3 w 203"/>
              <a:gd name="T65" fmla="*/ 77 h 86"/>
              <a:gd name="T66" fmla="*/ 9 w 203"/>
              <a:gd name="T67" fmla="*/ 82 h 86"/>
              <a:gd name="T68" fmla="*/ 17 w 203"/>
              <a:gd name="T6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86">
                <a:moveTo>
                  <a:pt x="187" y="86"/>
                </a:moveTo>
                <a:lnTo>
                  <a:pt x="187" y="86"/>
                </a:lnTo>
                <a:lnTo>
                  <a:pt x="194" y="85"/>
                </a:lnTo>
                <a:lnTo>
                  <a:pt x="198" y="81"/>
                </a:lnTo>
                <a:lnTo>
                  <a:pt x="202" y="77"/>
                </a:lnTo>
                <a:lnTo>
                  <a:pt x="203" y="71"/>
                </a:lnTo>
                <a:lnTo>
                  <a:pt x="203" y="71"/>
                </a:lnTo>
                <a:lnTo>
                  <a:pt x="202" y="65"/>
                </a:lnTo>
                <a:lnTo>
                  <a:pt x="198" y="61"/>
                </a:lnTo>
                <a:lnTo>
                  <a:pt x="194" y="59"/>
                </a:lnTo>
                <a:lnTo>
                  <a:pt x="187" y="57"/>
                </a:lnTo>
                <a:lnTo>
                  <a:pt x="187" y="57"/>
                </a:lnTo>
                <a:lnTo>
                  <a:pt x="184" y="57"/>
                </a:lnTo>
                <a:lnTo>
                  <a:pt x="184" y="57"/>
                </a:lnTo>
                <a:lnTo>
                  <a:pt x="182" y="53"/>
                </a:lnTo>
                <a:lnTo>
                  <a:pt x="181" y="48"/>
                </a:lnTo>
                <a:lnTo>
                  <a:pt x="178" y="44"/>
                </a:lnTo>
                <a:lnTo>
                  <a:pt x="175" y="40"/>
                </a:lnTo>
                <a:lnTo>
                  <a:pt x="171" y="37"/>
                </a:lnTo>
                <a:lnTo>
                  <a:pt x="167" y="35"/>
                </a:lnTo>
                <a:lnTo>
                  <a:pt x="161" y="34"/>
                </a:lnTo>
                <a:lnTo>
                  <a:pt x="155" y="34"/>
                </a:lnTo>
                <a:lnTo>
                  <a:pt x="155" y="34"/>
                </a:lnTo>
                <a:lnTo>
                  <a:pt x="149" y="34"/>
                </a:lnTo>
                <a:lnTo>
                  <a:pt x="143" y="36"/>
                </a:lnTo>
                <a:lnTo>
                  <a:pt x="137" y="39"/>
                </a:lnTo>
                <a:lnTo>
                  <a:pt x="133" y="45"/>
                </a:lnTo>
                <a:lnTo>
                  <a:pt x="133" y="45"/>
                </a:lnTo>
                <a:lnTo>
                  <a:pt x="129" y="42"/>
                </a:lnTo>
                <a:lnTo>
                  <a:pt x="125" y="39"/>
                </a:lnTo>
                <a:lnTo>
                  <a:pt x="120" y="38"/>
                </a:lnTo>
                <a:lnTo>
                  <a:pt x="116" y="38"/>
                </a:lnTo>
                <a:lnTo>
                  <a:pt x="116" y="38"/>
                </a:lnTo>
                <a:lnTo>
                  <a:pt x="108" y="39"/>
                </a:lnTo>
                <a:lnTo>
                  <a:pt x="108" y="39"/>
                </a:lnTo>
                <a:lnTo>
                  <a:pt x="107" y="31"/>
                </a:lnTo>
                <a:lnTo>
                  <a:pt x="103" y="24"/>
                </a:lnTo>
                <a:lnTo>
                  <a:pt x="99" y="17"/>
                </a:lnTo>
                <a:lnTo>
                  <a:pt x="94" y="11"/>
                </a:lnTo>
                <a:lnTo>
                  <a:pt x="88" y="7"/>
                </a:lnTo>
                <a:lnTo>
                  <a:pt x="80" y="3"/>
                </a:lnTo>
                <a:lnTo>
                  <a:pt x="72" y="1"/>
                </a:lnTo>
                <a:lnTo>
                  <a:pt x="63" y="0"/>
                </a:lnTo>
                <a:lnTo>
                  <a:pt x="63" y="0"/>
                </a:lnTo>
                <a:lnTo>
                  <a:pt x="54" y="1"/>
                </a:lnTo>
                <a:lnTo>
                  <a:pt x="46" y="3"/>
                </a:lnTo>
                <a:lnTo>
                  <a:pt x="38" y="7"/>
                </a:lnTo>
                <a:lnTo>
                  <a:pt x="31" y="12"/>
                </a:lnTo>
                <a:lnTo>
                  <a:pt x="26" y="19"/>
                </a:lnTo>
                <a:lnTo>
                  <a:pt x="21" y="26"/>
                </a:lnTo>
                <a:lnTo>
                  <a:pt x="19" y="34"/>
                </a:lnTo>
                <a:lnTo>
                  <a:pt x="18" y="43"/>
                </a:lnTo>
                <a:lnTo>
                  <a:pt x="18" y="43"/>
                </a:lnTo>
                <a:lnTo>
                  <a:pt x="18" y="45"/>
                </a:lnTo>
                <a:lnTo>
                  <a:pt x="18" y="45"/>
                </a:lnTo>
                <a:lnTo>
                  <a:pt x="14" y="46"/>
                </a:lnTo>
                <a:lnTo>
                  <a:pt x="11" y="47"/>
                </a:lnTo>
                <a:lnTo>
                  <a:pt x="4" y="52"/>
                </a:lnTo>
                <a:lnTo>
                  <a:pt x="2" y="55"/>
                </a:lnTo>
                <a:lnTo>
                  <a:pt x="1" y="59"/>
                </a:lnTo>
                <a:lnTo>
                  <a:pt x="0" y="62"/>
                </a:lnTo>
                <a:lnTo>
                  <a:pt x="0" y="65"/>
                </a:lnTo>
                <a:lnTo>
                  <a:pt x="0" y="65"/>
                </a:lnTo>
                <a:lnTo>
                  <a:pt x="0" y="70"/>
                </a:lnTo>
                <a:lnTo>
                  <a:pt x="1" y="73"/>
                </a:lnTo>
                <a:lnTo>
                  <a:pt x="3" y="77"/>
                </a:lnTo>
                <a:lnTo>
                  <a:pt x="5" y="80"/>
                </a:lnTo>
                <a:lnTo>
                  <a:pt x="9" y="82"/>
                </a:lnTo>
                <a:lnTo>
                  <a:pt x="12" y="85"/>
                </a:lnTo>
                <a:lnTo>
                  <a:pt x="17" y="86"/>
                </a:lnTo>
                <a:lnTo>
                  <a:pt x="21" y="8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7" name="Freeform 347">
            <a:extLst>
              <a:ext uri="{FF2B5EF4-FFF2-40B4-BE49-F238E27FC236}">
                <a16:creationId xmlns:a16="http://schemas.microsoft.com/office/drawing/2014/main" id="{0BC1BB2F-9384-4AF3-8407-90B257152F66}"/>
              </a:ext>
            </a:extLst>
          </p:cNvPr>
          <p:cNvSpPr>
            <a:spLocks/>
          </p:cNvSpPr>
          <p:nvPr userDrawn="1"/>
        </p:nvSpPr>
        <p:spPr bwMode="auto">
          <a:xfrm>
            <a:off x="8326365" y="2514624"/>
            <a:ext cx="11112" cy="0"/>
          </a:xfrm>
          <a:custGeom>
            <a:avLst/>
            <a:gdLst>
              <a:gd name="T0" fmla="*/ 7 w 7"/>
              <a:gd name="T1" fmla="*/ 7 w 7"/>
              <a:gd name="T2" fmla="*/ 5 w 7"/>
              <a:gd name="T3" fmla="*/ 0 w 7"/>
            </a:gdLst>
            <a:ahLst/>
            <a:cxnLst>
              <a:cxn ang="0">
                <a:pos x="T0" y="0"/>
              </a:cxn>
              <a:cxn ang="0">
                <a:pos x="T1" y="0"/>
              </a:cxn>
              <a:cxn ang="0">
                <a:pos x="T2" y="0"/>
              </a:cxn>
              <a:cxn ang="0">
                <a:pos x="T3" y="0"/>
              </a:cxn>
            </a:cxnLst>
            <a:rect l="0" t="0" r="r" b="b"/>
            <a:pathLst>
              <a:path w="7">
                <a:moveTo>
                  <a:pt x="7" y="0"/>
                </a:moveTo>
                <a:lnTo>
                  <a:pt x="7" y="0"/>
                </a:lnTo>
                <a:lnTo>
                  <a:pt x="5"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8" name="Line 348">
            <a:extLst>
              <a:ext uri="{FF2B5EF4-FFF2-40B4-BE49-F238E27FC236}">
                <a16:creationId xmlns:a16="http://schemas.microsoft.com/office/drawing/2014/main" id="{7F7D292D-5837-4703-BF40-9EC9033BE893}"/>
              </a:ext>
            </a:extLst>
          </p:cNvPr>
          <p:cNvSpPr>
            <a:spLocks noChangeShapeType="1"/>
          </p:cNvSpPr>
          <p:nvPr userDrawn="1"/>
        </p:nvSpPr>
        <p:spPr bwMode="auto">
          <a:xfrm flipH="1">
            <a:off x="8283504" y="2514624"/>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9" name="Line 349">
            <a:extLst>
              <a:ext uri="{FF2B5EF4-FFF2-40B4-BE49-F238E27FC236}">
                <a16:creationId xmlns:a16="http://schemas.microsoft.com/office/drawing/2014/main" id="{A5D60897-4310-4E97-A1A5-6E5448075981}"/>
              </a:ext>
            </a:extLst>
          </p:cNvPr>
          <p:cNvSpPr>
            <a:spLocks noChangeShapeType="1"/>
          </p:cNvSpPr>
          <p:nvPr userDrawn="1"/>
        </p:nvSpPr>
        <p:spPr bwMode="auto">
          <a:xfrm flipH="1">
            <a:off x="8240643" y="2514624"/>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0" name="Line 350">
            <a:extLst>
              <a:ext uri="{FF2B5EF4-FFF2-40B4-BE49-F238E27FC236}">
                <a16:creationId xmlns:a16="http://schemas.microsoft.com/office/drawing/2014/main" id="{22AA7A09-628A-448C-99E4-5BFCC4A762AE}"/>
              </a:ext>
            </a:extLst>
          </p:cNvPr>
          <p:cNvSpPr>
            <a:spLocks noChangeShapeType="1"/>
          </p:cNvSpPr>
          <p:nvPr userDrawn="1"/>
        </p:nvSpPr>
        <p:spPr bwMode="auto">
          <a:xfrm flipH="1">
            <a:off x="8197783" y="2514624"/>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1" name="Line 351">
            <a:extLst>
              <a:ext uri="{FF2B5EF4-FFF2-40B4-BE49-F238E27FC236}">
                <a16:creationId xmlns:a16="http://schemas.microsoft.com/office/drawing/2014/main" id="{48C6B3B2-5F58-4438-AE90-9E6F87A69E8E}"/>
              </a:ext>
            </a:extLst>
          </p:cNvPr>
          <p:cNvSpPr>
            <a:spLocks noChangeShapeType="1"/>
          </p:cNvSpPr>
          <p:nvPr userDrawn="1"/>
        </p:nvSpPr>
        <p:spPr bwMode="auto">
          <a:xfrm flipH="1">
            <a:off x="8169209" y="2514624"/>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2" name="Freeform 352">
            <a:extLst>
              <a:ext uri="{FF2B5EF4-FFF2-40B4-BE49-F238E27FC236}">
                <a16:creationId xmlns:a16="http://schemas.microsoft.com/office/drawing/2014/main" id="{D5CB793C-DCB1-4804-A3BF-CE1018EF5E00}"/>
              </a:ext>
            </a:extLst>
          </p:cNvPr>
          <p:cNvSpPr>
            <a:spLocks/>
          </p:cNvSpPr>
          <p:nvPr userDrawn="1"/>
        </p:nvSpPr>
        <p:spPr bwMode="auto">
          <a:xfrm>
            <a:off x="8246993" y="2432073"/>
            <a:ext cx="109534" cy="82551"/>
          </a:xfrm>
          <a:custGeom>
            <a:avLst/>
            <a:gdLst>
              <a:gd name="T0" fmla="*/ 0 w 69"/>
              <a:gd name="T1" fmla="*/ 12 h 52"/>
              <a:gd name="T2" fmla="*/ 0 w 69"/>
              <a:gd name="T3" fmla="*/ 12 h 52"/>
              <a:gd name="T4" fmla="*/ 5 w 69"/>
              <a:gd name="T5" fmla="*/ 7 h 52"/>
              <a:gd name="T6" fmla="*/ 9 w 69"/>
              <a:gd name="T7" fmla="*/ 3 h 52"/>
              <a:gd name="T8" fmla="*/ 16 w 69"/>
              <a:gd name="T9" fmla="*/ 0 h 52"/>
              <a:gd name="T10" fmla="*/ 23 w 69"/>
              <a:gd name="T11" fmla="*/ 0 h 52"/>
              <a:gd name="T12" fmla="*/ 23 w 69"/>
              <a:gd name="T13" fmla="*/ 0 h 52"/>
              <a:gd name="T14" fmla="*/ 29 w 69"/>
              <a:gd name="T15" fmla="*/ 0 h 52"/>
              <a:gd name="T16" fmla="*/ 33 w 69"/>
              <a:gd name="T17" fmla="*/ 2 h 52"/>
              <a:gd name="T18" fmla="*/ 38 w 69"/>
              <a:gd name="T19" fmla="*/ 4 h 52"/>
              <a:gd name="T20" fmla="*/ 42 w 69"/>
              <a:gd name="T21" fmla="*/ 7 h 52"/>
              <a:gd name="T22" fmla="*/ 46 w 69"/>
              <a:gd name="T23" fmla="*/ 11 h 52"/>
              <a:gd name="T24" fmla="*/ 48 w 69"/>
              <a:gd name="T25" fmla="*/ 15 h 52"/>
              <a:gd name="T26" fmla="*/ 50 w 69"/>
              <a:gd name="T27" fmla="*/ 20 h 52"/>
              <a:gd name="T28" fmla="*/ 50 w 69"/>
              <a:gd name="T29" fmla="*/ 24 h 52"/>
              <a:gd name="T30" fmla="*/ 50 w 69"/>
              <a:gd name="T31" fmla="*/ 24 h 52"/>
              <a:gd name="T32" fmla="*/ 55 w 69"/>
              <a:gd name="T33" fmla="*/ 24 h 52"/>
              <a:gd name="T34" fmla="*/ 55 w 69"/>
              <a:gd name="T35" fmla="*/ 24 h 52"/>
              <a:gd name="T36" fmla="*/ 60 w 69"/>
              <a:gd name="T37" fmla="*/ 25 h 52"/>
              <a:gd name="T38" fmla="*/ 66 w 69"/>
              <a:gd name="T39" fmla="*/ 29 h 52"/>
              <a:gd name="T40" fmla="*/ 68 w 69"/>
              <a:gd name="T41" fmla="*/ 33 h 52"/>
              <a:gd name="T42" fmla="*/ 69 w 69"/>
              <a:gd name="T43" fmla="*/ 38 h 52"/>
              <a:gd name="T44" fmla="*/ 69 w 69"/>
              <a:gd name="T45" fmla="*/ 38 h 52"/>
              <a:gd name="T46" fmla="*/ 69 w 69"/>
              <a:gd name="T47" fmla="*/ 43 h 52"/>
              <a:gd name="T48" fmla="*/ 66 w 69"/>
              <a:gd name="T49" fmla="*/ 48 h 52"/>
              <a:gd name="T50" fmla="*/ 62 w 69"/>
              <a:gd name="T51" fmla="*/ 50 h 52"/>
              <a:gd name="T52" fmla="*/ 57 w 69"/>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52">
                <a:moveTo>
                  <a:pt x="0" y="12"/>
                </a:moveTo>
                <a:lnTo>
                  <a:pt x="0" y="12"/>
                </a:lnTo>
                <a:lnTo>
                  <a:pt x="5" y="7"/>
                </a:lnTo>
                <a:lnTo>
                  <a:pt x="9" y="3"/>
                </a:lnTo>
                <a:lnTo>
                  <a:pt x="16" y="0"/>
                </a:lnTo>
                <a:lnTo>
                  <a:pt x="23" y="0"/>
                </a:lnTo>
                <a:lnTo>
                  <a:pt x="23" y="0"/>
                </a:lnTo>
                <a:lnTo>
                  <a:pt x="29" y="0"/>
                </a:lnTo>
                <a:lnTo>
                  <a:pt x="33" y="2"/>
                </a:lnTo>
                <a:lnTo>
                  <a:pt x="38" y="4"/>
                </a:lnTo>
                <a:lnTo>
                  <a:pt x="42" y="7"/>
                </a:lnTo>
                <a:lnTo>
                  <a:pt x="46" y="11"/>
                </a:lnTo>
                <a:lnTo>
                  <a:pt x="48" y="15"/>
                </a:lnTo>
                <a:lnTo>
                  <a:pt x="50" y="20"/>
                </a:lnTo>
                <a:lnTo>
                  <a:pt x="50" y="24"/>
                </a:lnTo>
                <a:lnTo>
                  <a:pt x="50" y="24"/>
                </a:lnTo>
                <a:lnTo>
                  <a:pt x="55" y="24"/>
                </a:lnTo>
                <a:lnTo>
                  <a:pt x="55" y="24"/>
                </a:lnTo>
                <a:lnTo>
                  <a:pt x="60" y="25"/>
                </a:lnTo>
                <a:lnTo>
                  <a:pt x="66" y="29"/>
                </a:lnTo>
                <a:lnTo>
                  <a:pt x="68" y="33"/>
                </a:lnTo>
                <a:lnTo>
                  <a:pt x="69" y="38"/>
                </a:lnTo>
                <a:lnTo>
                  <a:pt x="69" y="38"/>
                </a:lnTo>
                <a:lnTo>
                  <a:pt x="69" y="43"/>
                </a:lnTo>
                <a:lnTo>
                  <a:pt x="66" y="48"/>
                </a:lnTo>
                <a:lnTo>
                  <a:pt x="62" y="50"/>
                </a:lnTo>
                <a:lnTo>
                  <a:pt x="57" y="5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3" name="Freeform 353">
            <a:extLst>
              <a:ext uri="{FF2B5EF4-FFF2-40B4-BE49-F238E27FC236}">
                <a16:creationId xmlns:a16="http://schemas.microsoft.com/office/drawing/2014/main" id="{E24E6115-D506-4C0A-BAAA-DE4BA5FA6192}"/>
              </a:ext>
            </a:extLst>
          </p:cNvPr>
          <p:cNvSpPr>
            <a:spLocks/>
          </p:cNvSpPr>
          <p:nvPr userDrawn="1"/>
        </p:nvSpPr>
        <p:spPr bwMode="auto">
          <a:xfrm>
            <a:off x="5118143" y="1716103"/>
            <a:ext cx="7937" cy="11113"/>
          </a:xfrm>
          <a:custGeom>
            <a:avLst/>
            <a:gdLst>
              <a:gd name="T0" fmla="*/ 0 w 5"/>
              <a:gd name="T1" fmla="*/ 7 h 7"/>
              <a:gd name="T2" fmla="*/ 0 w 5"/>
              <a:gd name="T3" fmla="*/ 7 h 7"/>
              <a:gd name="T4" fmla="*/ 5 w 5"/>
              <a:gd name="T5" fmla="*/ 0 h 7"/>
            </a:gdLst>
            <a:ahLst/>
            <a:cxnLst>
              <a:cxn ang="0">
                <a:pos x="T0" y="T1"/>
              </a:cxn>
              <a:cxn ang="0">
                <a:pos x="T2" y="T3"/>
              </a:cxn>
              <a:cxn ang="0">
                <a:pos x="T4" y="T5"/>
              </a:cxn>
            </a:cxnLst>
            <a:rect l="0" t="0" r="r" b="b"/>
            <a:pathLst>
              <a:path w="5" h="7">
                <a:moveTo>
                  <a:pt x="0" y="7"/>
                </a:moveTo>
                <a:lnTo>
                  <a:pt x="0" y="7"/>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4" name="Line 354">
            <a:extLst>
              <a:ext uri="{FF2B5EF4-FFF2-40B4-BE49-F238E27FC236}">
                <a16:creationId xmlns:a16="http://schemas.microsoft.com/office/drawing/2014/main" id="{208E3471-CCAC-4761-9A22-B10BEC414B71}"/>
              </a:ext>
            </a:extLst>
          </p:cNvPr>
          <p:cNvSpPr>
            <a:spLocks noChangeShapeType="1"/>
          </p:cNvSpPr>
          <p:nvPr userDrawn="1"/>
        </p:nvSpPr>
        <p:spPr bwMode="auto">
          <a:xfrm flipV="1">
            <a:off x="5137192" y="1679591"/>
            <a:ext cx="12700" cy="17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5" name="Freeform 355">
            <a:extLst>
              <a:ext uri="{FF2B5EF4-FFF2-40B4-BE49-F238E27FC236}">
                <a16:creationId xmlns:a16="http://schemas.microsoft.com/office/drawing/2014/main" id="{11CEDE51-574E-4C19-A014-FA8DBBC16971}"/>
              </a:ext>
            </a:extLst>
          </p:cNvPr>
          <p:cNvSpPr>
            <a:spLocks/>
          </p:cNvSpPr>
          <p:nvPr userDrawn="1"/>
        </p:nvSpPr>
        <p:spPr bwMode="auto">
          <a:xfrm>
            <a:off x="5161004" y="1644665"/>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6" name="Freeform 356">
            <a:extLst>
              <a:ext uri="{FF2B5EF4-FFF2-40B4-BE49-F238E27FC236}">
                <a16:creationId xmlns:a16="http://schemas.microsoft.com/office/drawing/2014/main" id="{3775D8C0-4CD4-4BA3-8752-8442F59BA114}"/>
              </a:ext>
            </a:extLst>
          </p:cNvPr>
          <p:cNvSpPr>
            <a:spLocks/>
          </p:cNvSpPr>
          <p:nvPr userDrawn="1"/>
        </p:nvSpPr>
        <p:spPr bwMode="auto">
          <a:xfrm>
            <a:off x="5186403" y="1609740"/>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7" name="Freeform 357">
            <a:extLst>
              <a:ext uri="{FF2B5EF4-FFF2-40B4-BE49-F238E27FC236}">
                <a16:creationId xmlns:a16="http://schemas.microsoft.com/office/drawing/2014/main" id="{C410D14F-3F49-43D8-99D4-106219164D63}"/>
              </a:ext>
            </a:extLst>
          </p:cNvPr>
          <p:cNvSpPr>
            <a:spLocks/>
          </p:cNvSpPr>
          <p:nvPr userDrawn="1"/>
        </p:nvSpPr>
        <p:spPr bwMode="auto">
          <a:xfrm>
            <a:off x="5211802" y="1576402"/>
            <a:ext cx="14287" cy="17463"/>
          </a:xfrm>
          <a:custGeom>
            <a:avLst/>
            <a:gdLst>
              <a:gd name="T0" fmla="*/ 0 w 9"/>
              <a:gd name="T1" fmla="*/ 11 h 11"/>
              <a:gd name="T2" fmla="*/ 1 w 9"/>
              <a:gd name="T3" fmla="*/ 10 h 11"/>
              <a:gd name="T4" fmla="*/ 9 w 9"/>
              <a:gd name="T5" fmla="*/ 0 h 11"/>
            </a:gdLst>
            <a:ahLst/>
            <a:cxnLst>
              <a:cxn ang="0">
                <a:pos x="T0" y="T1"/>
              </a:cxn>
              <a:cxn ang="0">
                <a:pos x="T2" y="T3"/>
              </a:cxn>
              <a:cxn ang="0">
                <a:pos x="T4" y="T5"/>
              </a:cxn>
            </a:cxnLst>
            <a:rect l="0" t="0" r="r" b="b"/>
            <a:pathLst>
              <a:path w="9" h="11">
                <a:moveTo>
                  <a:pt x="0" y="11"/>
                </a:moveTo>
                <a:lnTo>
                  <a:pt x="1" y="10"/>
                </a:lnTo>
                <a:lnTo>
                  <a:pt x="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8" name="Freeform 358">
            <a:extLst>
              <a:ext uri="{FF2B5EF4-FFF2-40B4-BE49-F238E27FC236}">
                <a16:creationId xmlns:a16="http://schemas.microsoft.com/office/drawing/2014/main" id="{E143C040-6A2A-4FE9-9543-DCB6FCAB2096}"/>
              </a:ext>
            </a:extLst>
          </p:cNvPr>
          <p:cNvSpPr>
            <a:spLocks/>
          </p:cNvSpPr>
          <p:nvPr userDrawn="1"/>
        </p:nvSpPr>
        <p:spPr bwMode="auto">
          <a:xfrm>
            <a:off x="5240376" y="1543064"/>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9" name="Freeform 359">
            <a:extLst>
              <a:ext uri="{FF2B5EF4-FFF2-40B4-BE49-F238E27FC236}">
                <a16:creationId xmlns:a16="http://schemas.microsoft.com/office/drawing/2014/main" id="{54CEA8B0-9B87-4B1A-93A2-3E573086307B}"/>
              </a:ext>
            </a:extLst>
          </p:cNvPr>
          <p:cNvSpPr>
            <a:spLocks/>
          </p:cNvSpPr>
          <p:nvPr userDrawn="1"/>
        </p:nvSpPr>
        <p:spPr bwMode="auto">
          <a:xfrm>
            <a:off x="5267362" y="1511314"/>
            <a:ext cx="14287" cy="15875"/>
          </a:xfrm>
          <a:custGeom>
            <a:avLst/>
            <a:gdLst>
              <a:gd name="T0" fmla="*/ 0 w 9"/>
              <a:gd name="T1" fmla="*/ 10 h 10"/>
              <a:gd name="T2" fmla="*/ 0 w 9"/>
              <a:gd name="T3" fmla="*/ 10 h 10"/>
              <a:gd name="T4" fmla="*/ 9 w 9"/>
              <a:gd name="T5" fmla="*/ 0 h 10"/>
            </a:gdLst>
            <a:ahLst/>
            <a:cxnLst>
              <a:cxn ang="0">
                <a:pos x="T0" y="T1"/>
              </a:cxn>
              <a:cxn ang="0">
                <a:pos x="T2" y="T3"/>
              </a:cxn>
              <a:cxn ang="0">
                <a:pos x="T4" y="T5"/>
              </a:cxn>
            </a:cxnLst>
            <a:rect l="0" t="0" r="r" b="b"/>
            <a:pathLst>
              <a:path w="9" h="10">
                <a:moveTo>
                  <a:pt x="0" y="10"/>
                </a:moveTo>
                <a:lnTo>
                  <a:pt x="0" y="10"/>
                </a:lnTo>
                <a:lnTo>
                  <a:pt x="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0" name="Freeform 360">
            <a:extLst>
              <a:ext uri="{FF2B5EF4-FFF2-40B4-BE49-F238E27FC236}">
                <a16:creationId xmlns:a16="http://schemas.microsoft.com/office/drawing/2014/main" id="{BC0688E1-B3FE-4B33-80B7-ABD41656F802}"/>
              </a:ext>
            </a:extLst>
          </p:cNvPr>
          <p:cNvSpPr>
            <a:spLocks/>
          </p:cNvSpPr>
          <p:nvPr userDrawn="1"/>
        </p:nvSpPr>
        <p:spPr bwMode="auto">
          <a:xfrm>
            <a:off x="5295936" y="1479563"/>
            <a:ext cx="15874" cy="15875"/>
          </a:xfrm>
          <a:custGeom>
            <a:avLst/>
            <a:gdLst>
              <a:gd name="T0" fmla="*/ 0 w 10"/>
              <a:gd name="T1" fmla="*/ 10 h 10"/>
              <a:gd name="T2" fmla="*/ 1 w 10"/>
              <a:gd name="T3" fmla="*/ 10 h 10"/>
              <a:gd name="T4" fmla="*/ 10 w 10"/>
              <a:gd name="T5" fmla="*/ 0 h 10"/>
            </a:gdLst>
            <a:ahLst/>
            <a:cxnLst>
              <a:cxn ang="0">
                <a:pos x="T0" y="T1"/>
              </a:cxn>
              <a:cxn ang="0">
                <a:pos x="T2" y="T3"/>
              </a:cxn>
              <a:cxn ang="0">
                <a:pos x="T4" y="T5"/>
              </a:cxn>
            </a:cxnLst>
            <a:rect l="0" t="0" r="r" b="b"/>
            <a:pathLst>
              <a:path w="10" h="10">
                <a:moveTo>
                  <a:pt x="0" y="10"/>
                </a:moveTo>
                <a:lnTo>
                  <a:pt x="1" y="10"/>
                </a:lnTo>
                <a:lnTo>
                  <a:pt x="1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1" name="Freeform 361">
            <a:extLst>
              <a:ext uri="{FF2B5EF4-FFF2-40B4-BE49-F238E27FC236}">
                <a16:creationId xmlns:a16="http://schemas.microsoft.com/office/drawing/2014/main" id="{EACE9476-0A3D-408D-B102-1CBFB44FCC72}"/>
              </a:ext>
            </a:extLst>
          </p:cNvPr>
          <p:cNvSpPr>
            <a:spLocks/>
          </p:cNvSpPr>
          <p:nvPr userDrawn="1"/>
        </p:nvSpPr>
        <p:spPr bwMode="auto">
          <a:xfrm>
            <a:off x="5326098" y="1449401"/>
            <a:ext cx="15874" cy="15875"/>
          </a:xfrm>
          <a:custGeom>
            <a:avLst/>
            <a:gdLst>
              <a:gd name="T0" fmla="*/ 0 w 10"/>
              <a:gd name="T1" fmla="*/ 10 h 10"/>
              <a:gd name="T2" fmla="*/ 0 w 10"/>
              <a:gd name="T3" fmla="*/ 10 h 10"/>
              <a:gd name="T4" fmla="*/ 10 w 10"/>
              <a:gd name="T5" fmla="*/ 0 h 10"/>
            </a:gdLst>
            <a:ahLst/>
            <a:cxnLst>
              <a:cxn ang="0">
                <a:pos x="T0" y="T1"/>
              </a:cxn>
              <a:cxn ang="0">
                <a:pos x="T2" y="T3"/>
              </a:cxn>
              <a:cxn ang="0">
                <a:pos x="T4" y="T5"/>
              </a:cxn>
            </a:cxnLst>
            <a:rect l="0" t="0" r="r" b="b"/>
            <a:pathLst>
              <a:path w="10" h="10">
                <a:moveTo>
                  <a:pt x="0" y="10"/>
                </a:moveTo>
                <a:lnTo>
                  <a:pt x="0" y="10"/>
                </a:lnTo>
                <a:lnTo>
                  <a:pt x="1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2" name="Line 362">
            <a:extLst>
              <a:ext uri="{FF2B5EF4-FFF2-40B4-BE49-F238E27FC236}">
                <a16:creationId xmlns:a16="http://schemas.microsoft.com/office/drawing/2014/main" id="{28E572FC-C9BB-4A83-9762-594F9CFFA6DE}"/>
              </a:ext>
            </a:extLst>
          </p:cNvPr>
          <p:cNvSpPr>
            <a:spLocks noChangeShapeType="1"/>
          </p:cNvSpPr>
          <p:nvPr userDrawn="1"/>
        </p:nvSpPr>
        <p:spPr bwMode="auto">
          <a:xfrm>
            <a:off x="5356259" y="1433525"/>
            <a:ext cx="317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3" name="Freeform 363">
            <a:extLst>
              <a:ext uri="{FF2B5EF4-FFF2-40B4-BE49-F238E27FC236}">
                <a16:creationId xmlns:a16="http://schemas.microsoft.com/office/drawing/2014/main" id="{B2E5EE54-1F40-422A-BD41-C515B00A7AFC}"/>
              </a:ext>
            </a:extLst>
          </p:cNvPr>
          <p:cNvSpPr>
            <a:spLocks/>
          </p:cNvSpPr>
          <p:nvPr userDrawn="1"/>
        </p:nvSpPr>
        <p:spPr bwMode="auto">
          <a:xfrm>
            <a:off x="5365784" y="1417650"/>
            <a:ext cx="7937" cy="7938"/>
          </a:xfrm>
          <a:custGeom>
            <a:avLst/>
            <a:gdLst>
              <a:gd name="T0" fmla="*/ 0 w 5"/>
              <a:gd name="T1" fmla="*/ 5 h 5"/>
              <a:gd name="T2" fmla="*/ 0 w 5"/>
              <a:gd name="T3" fmla="*/ 5 h 5"/>
              <a:gd name="T4" fmla="*/ 5 w 5"/>
              <a:gd name="T5" fmla="*/ 0 h 5"/>
            </a:gdLst>
            <a:ahLst/>
            <a:cxnLst>
              <a:cxn ang="0">
                <a:pos x="T0" y="T1"/>
              </a:cxn>
              <a:cxn ang="0">
                <a:pos x="T2" y="T3"/>
              </a:cxn>
              <a:cxn ang="0">
                <a:pos x="T4" y="T5"/>
              </a:cxn>
            </a:cxnLst>
            <a:rect l="0" t="0" r="r" b="b"/>
            <a:pathLst>
              <a:path w="5" h="5">
                <a:moveTo>
                  <a:pt x="0" y="5"/>
                </a:moveTo>
                <a:lnTo>
                  <a:pt x="0" y="5"/>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4" name="Freeform 364">
            <a:extLst>
              <a:ext uri="{FF2B5EF4-FFF2-40B4-BE49-F238E27FC236}">
                <a16:creationId xmlns:a16="http://schemas.microsoft.com/office/drawing/2014/main" id="{3C22696B-1ECB-4766-B162-75358EE8AAD5}"/>
              </a:ext>
            </a:extLst>
          </p:cNvPr>
          <p:cNvSpPr>
            <a:spLocks/>
          </p:cNvSpPr>
          <p:nvPr userDrawn="1"/>
        </p:nvSpPr>
        <p:spPr bwMode="auto">
          <a:xfrm>
            <a:off x="5470555" y="1354150"/>
            <a:ext cx="7937" cy="4763"/>
          </a:xfrm>
          <a:custGeom>
            <a:avLst/>
            <a:gdLst>
              <a:gd name="T0" fmla="*/ 0 w 5"/>
              <a:gd name="T1" fmla="*/ 3 h 3"/>
              <a:gd name="T2" fmla="*/ 0 w 5"/>
              <a:gd name="T3" fmla="*/ 3 h 3"/>
              <a:gd name="T4" fmla="*/ 5 w 5"/>
              <a:gd name="T5" fmla="*/ 0 h 3"/>
            </a:gdLst>
            <a:ahLst/>
            <a:cxnLst>
              <a:cxn ang="0">
                <a:pos x="T0" y="T1"/>
              </a:cxn>
              <a:cxn ang="0">
                <a:pos x="T2" y="T3"/>
              </a:cxn>
              <a:cxn ang="0">
                <a:pos x="T4" y="T5"/>
              </a:cxn>
            </a:cxnLst>
            <a:rect l="0" t="0" r="r" b="b"/>
            <a:pathLst>
              <a:path w="5" h="3">
                <a:moveTo>
                  <a:pt x="0" y="3"/>
                </a:moveTo>
                <a:lnTo>
                  <a:pt x="0" y="3"/>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5" name="Line 365">
            <a:extLst>
              <a:ext uri="{FF2B5EF4-FFF2-40B4-BE49-F238E27FC236}">
                <a16:creationId xmlns:a16="http://schemas.microsoft.com/office/drawing/2014/main" id="{6B836507-5378-4C58-87CC-8F9D3D37B95B}"/>
              </a:ext>
            </a:extLst>
          </p:cNvPr>
          <p:cNvSpPr>
            <a:spLocks noChangeShapeType="1"/>
          </p:cNvSpPr>
          <p:nvPr userDrawn="1"/>
        </p:nvSpPr>
        <p:spPr bwMode="auto">
          <a:xfrm flipV="1">
            <a:off x="5497542" y="1327162"/>
            <a:ext cx="15874"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6" name="Line 366">
            <a:extLst>
              <a:ext uri="{FF2B5EF4-FFF2-40B4-BE49-F238E27FC236}">
                <a16:creationId xmlns:a16="http://schemas.microsoft.com/office/drawing/2014/main" id="{C41063E5-9058-4032-AB03-06898E320357}"/>
              </a:ext>
            </a:extLst>
          </p:cNvPr>
          <p:cNvSpPr>
            <a:spLocks noChangeShapeType="1"/>
          </p:cNvSpPr>
          <p:nvPr userDrawn="1"/>
        </p:nvSpPr>
        <p:spPr bwMode="auto">
          <a:xfrm flipV="1">
            <a:off x="5530878" y="1301762"/>
            <a:ext cx="15874"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7" name="Line 367">
            <a:extLst>
              <a:ext uri="{FF2B5EF4-FFF2-40B4-BE49-F238E27FC236}">
                <a16:creationId xmlns:a16="http://schemas.microsoft.com/office/drawing/2014/main" id="{BE5D17F5-66AB-432C-BD06-630E36B61AF6}"/>
              </a:ext>
            </a:extLst>
          </p:cNvPr>
          <p:cNvSpPr>
            <a:spLocks noChangeShapeType="1"/>
          </p:cNvSpPr>
          <p:nvPr userDrawn="1"/>
        </p:nvSpPr>
        <p:spPr bwMode="auto">
          <a:xfrm flipV="1">
            <a:off x="5564214" y="1276361"/>
            <a:ext cx="19049"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8" name="Line 368">
            <a:extLst>
              <a:ext uri="{FF2B5EF4-FFF2-40B4-BE49-F238E27FC236}">
                <a16:creationId xmlns:a16="http://schemas.microsoft.com/office/drawing/2014/main" id="{9DD309EC-EAC1-46D3-95F2-C794848C12D9}"/>
              </a:ext>
            </a:extLst>
          </p:cNvPr>
          <p:cNvSpPr>
            <a:spLocks noChangeShapeType="1"/>
          </p:cNvSpPr>
          <p:nvPr userDrawn="1"/>
        </p:nvSpPr>
        <p:spPr bwMode="auto">
          <a:xfrm flipV="1">
            <a:off x="5600725" y="1252549"/>
            <a:ext cx="17462"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9" name="Line 369">
            <a:extLst>
              <a:ext uri="{FF2B5EF4-FFF2-40B4-BE49-F238E27FC236}">
                <a16:creationId xmlns:a16="http://schemas.microsoft.com/office/drawing/2014/main" id="{ADCCBACD-7ABF-4683-8530-FD34E2E09818}"/>
              </a:ext>
            </a:extLst>
          </p:cNvPr>
          <p:cNvSpPr>
            <a:spLocks noChangeShapeType="1"/>
          </p:cNvSpPr>
          <p:nvPr userDrawn="1"/>
        </p:nvSpPr>
        <p:spPr bwMode="auto">
          <a:xfrm flipV="1">
            <a:off x="5637237" y="1230323"/>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0" name="Line 370">
            <a:extLst>
              <a:ext uri="{FF2B5EF4-FFF2-40B4-BE49-F238E27FC236}">
                <a16:creationId xmlns:a16="http://schemas.microsoft.com/office/drawing/2014/main" id="{E6227DE8-6CE3-4EAE-99B2-FAF993712BE5}"/>
              </a:ext>
            </a:extLst>
          </p:cNvPr>
          <p:cNvSpPr>
            <a:spLocks noChangeShapeType="1"/>
          </p:cNvSpPr>
          <p:nvPr userDrawn="1"/>
        </p:nvSpPr>
        <p:spPr bwMode="auto">
          <a:xfrm flipV="1">
            <a:off x="5673748" y="1208098"/>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1" name="Line 371">
            <a:extLst>
              <a:ext uri="{FF2B5EF4-FFF2-40B4-BE49-F238E27FC236}">
                <a16:creationId xmlns:a16="http://schemas.microsoft.com/office/drawing/2014/main" id="{C6971DEB-E6AD-4304-B5DD-1D10589A59CA}"/>
              </a:ext>
            </a:extLst>
          </p:cNvPr>
          <p:cNvSpPr>
            <a:spLocks noChangeShapeType="1"/>
          </p:cNvSpPr>
          <p:nvPr userDrawn="1"/>
        </p:nvSpPr>
        <p:spPr bwMode="auto">
          <a:xfrm flipV="1">
            <a:off x="5711846" y="1189048"/>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2" name="Freeform 372">
            <a:extLst>
              <a:ext uri="{FF2B5EF4-FFF2-40B4-BE49-F238E27FC236}">
                <a16:creationId xmlns:a16="http://schemas.microsoft.com/office/drawing/2014/main" id="{E772304C-2FB0-4CA0-BACE-2D3C519F81DE}"/>
              </a:ext>
            </a:extLst>
          </p:cNvPr>
          <p:cNvSpPr>
            <a:spLocks/>
          </p:cNvSpPr>
          <p:nvPr userDrawn="1"/>
        </p:nvSpPr>
        <p:spPr bwMode="auto">
          <a:xfrm>
            <a:off x="5749945" y="1168410"/>
            <a:ext cx="19049" cy="9525"/>
          </a:xfrm>
          <a:custGeom>
            <a:avLst/>
            <a:gdLst>
              <a:gd name="T0" fmla="*/ 0 w 12"/>
              <a:gd name="T1" fmla="*/ 6 h 6"/>
              <a:gd name="T2" fmla="*/ 11 w 12"/>
              <a:gd name="T3" fmla="*/ 1 h 6"/>
              <a:gd name="T4" fmla="*/ 12 w 12"/>
              <a:gd name="T5" fmla="*/ 0 h 6"/>
            </a:gdLst>
            <a:ahLst/>
            <a:cxnLst>
              <a:cxn ang="0">
                <a:pos x="T0" y="T1"/>
              </a:cxn>
              <a:cxn ang="0">
                <a:pos x="T2" y="T3"/>
              </a:cxn>
              <a:cxn ang="0">
                <a:pos x="T4" y="T5"/>
              </a:cxn>
            </a:cxnLst>
            <a:rect l="0" t="0" r="r" b="b"/>
            <a:pathLst>
              <a:path w="12" h="6">
                <a:moveTo>
                  <a:pt x="0" y="6"/>
                </a:moveTo>
                <a:lnTo>
                  <a:pt x="11" y="1"/>
                </a:lnTo>
                <a:lnTo>
                  <a:pt x="1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3" name="Freeform 373">
            <a:extLst>
              <a:ext uri="{FF2B5EF4-FFF2-40B4-BE49-F238E27FC236}">
                <a16:creationId xmlns:a16="http://schemas.microsoft.com/office/drawing/2014/main" id="{6B04594A-5E95-4A87-8C3B-5F05C1EF630D}"/>
              </a:ext>
            </a:extLst>
          </p:cNvPr>
          <p:cNvSpPr>
            <a:spLocks/>
          </p:cNvSpPr>
          <p:nvPr userDrawn="1"/>
        </p:nvSpPr>
        <p:spPr bwMode="auto">
          <a:xfrm>
            <a:off x="5789631" y="1150947"/>
            <a:ext cx="19049" cy="9525"/>
          </a:xfrm>
          <a:custGeom>
            <a:avLst/>
            <a:gdLst>
              <a:gd name="T0" fmla="*/ 0 w 12"/>
              <a:gd name="T1" fmla="*/ 6 h 6"/>
              <a:gd name="T2" fmla="*/ 10 w 12"/>
              <a:gd name="T3" fmla="*/ 1 h 6"/>
              <a:gd name="T4" fmla="*/ 12 w 12"/>
              <a:gd name="T5" fmla="*/ 0 h 6"/>
            </a:gdLst>
            <a:ahLst/>
            <a:cxnLst>
              <a:cxn ang="0">
                <a:pos x="T0" y="T1"/>
              </a:cxn>
              <a:cxn ang="0">
                <a:pos x="T2" y="T3"/>
              </a:cxn>
              <a:cxn ang="0">
                <a:pos x="T4" y="T5"/>
              </a:cxn>
            </a:cxnLst>
            <a:rect l="0" t="0" r="r" b="b"/>
            <a:pathLst>
              <a:path w="12" h="6">
                <a:moveTo>
                  <a:pt x="0" y="6"/>
                </a:moveTo>
                <a:lnTo>
                  <a:pt x="10" y="1"/>
                </a:lnTo>
                <a:lnTo>
                  <a:pt x="1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4" name="Freeform 374">
            <a:extLst>
              <a:ext uri="{FF2B5EF4-FFF2-40B4-BE49-F238E27FC236}">
                <a16:creationId xmlns:a16="http://schemas.microsoft.com/office/drawing/2014/main" id="{67139E6F-55B3-4943-BE46-26BE91A3D017}"/>
              </a:ext>
            </a:extLst>
          </p:cNvPr>
          <p:cNvSpPr>
            <a:spLocks/>
          </p:cNvSpPr>
          <p:nvPr userDrawn="1"/>
        </p:nvSpPr>
        <p:spPr bwMode="auto">
          <a:xfrm>
            <a:off x="5827730" y="1135072"/>
            <a:ext cx="20637" cy="6350"/>
          </a:xfrm>
          <a:custGeom>
            <a:avLst/>
            <a:gdLst>
              <a:gd name="T0" fmla="*/ 0 w 13"/>
              <a:gd name="T1" fmla="*/ 4 h 4"/>
              <a:gd name="T2" fmla="*/ 8 w 13"/>
              <a:gd name="T3" fmla="*/ 1 h 4"/>
              <a:gd name="T4" fmla="*/ 13 w 13"/>
              <a:gd name="T5" fmla="*/ 0 h 4"/>
            </a:gdLst>
            <a:ahLst/>
            <a:cxnLst>
              <a:cxn ang="0">
                <a:pos x="T0" y="T1"/>
              </a:cxn>
              <a:cxn ang="0">
                <a:pos x="T2" y="T3"/>
              </a:cxn>
              <a:cxn ang="0">
                <a:pos x="T4" y="T5"/>
              </a:cxn>
            </a:cxnLst>
            <a:rect l="0" t="0" r="r" b="b"/>
            <a:pathLst>
              <a:path w="13" h="4">
                <a:moveTo>
                  <a:pt x="0" y="4"/>
                </a:moveTo>
                <a:lnTo>
                  <a:pt x="8" y="1"/>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5" name="Freeform 375">
            <a:extLst>
              <a:ext uri="{FF2B5EF4-FFF2-40B4-BE49-F238E27FC236}">
                <a16:creationId xmlns:a16="http://schemas.microsoft.com/office/drawing/2014/main" id="{886EFD5D-DEB9-4FAF-9607-231FEB69CCF8}"/>
              </a:ext>
            </a:extLst>
          </p:cNvPr>
          <p:cNvSpPr>
            <a:spLocks/>
          </p:cNvSpPr>
          <p:nvPr userDrawn="1"/>
        </p:nvSpPr>
        <p:spPr bwMode="auto">
          <a:xfrm>
            <a:off x="5867416" y="1119197"/>
            <a:ext cx="20637" cy="6350"/>
          </a:xfrm>
          <a:custGeom>
            <a:avLst/>
            <a:gdLst>
              <a:gd name="T0" fmla="*/ 0 w 13"/>
              <a:gd name="T1" fmla="*/ 4 h 4"/>
              <a:gd name="T2" fmla="*/ 7 w 13"/>
              <a:gd name="T3" fmla="*/ 2 h 4"/>
              <a:gd name="T4" fmla="*/ 13 w 13"/>
              <a:gd name="T5" fmla="*/ 0 h 4"/>
            </a:gdLst>
            <a:ahLst/>
            <a:cxnLst>
              <a:cxn ang="0">
                <a:pos x="T0" y="T1"/>
              </a:cxn>
              <a:cxn ang="0">
                <a:pos x="T2" y="T3"/>
              </a:cxn>
              <a:cxn ang="0">
                <a:pos x="T4" y="T5"/>
              </a:cxn>
            </a:cxnLst>
            <a:rect l="0" t="0" r="r" b="b"/>
            <a:pathLst>
              <a:path w="13" h="4">
                <a:moveTo>
                  <a:pt x="0" y="4"/>
                </a:moveTo>
                <a:lnTo>
                  <a:pt x="7" y="2"/>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6" name="Freeform 376">
            <a:extLst>
              <a:ext uri="{FF2B5EF4-FFF2-40B4-BE49-F238E27FC236}">
                <a16:creationId xmlns:a16="http://schemas.microsoft.com/office/drawing/2014/main" id="{71A5A74E-AC96-4C49-B109-71FDDE4D4092}"/>
              </a:ext>
            </a:extLst>
          </p:cNvPr>
          <p:cNvSpPr>
            <a:spLocks/>
          </p:cNvSpPr>
          <p:nvPr userDrawn="1"/>
        </p:nvSpPr>
        <p:spPr bwMode="auto">
          <a:xfrm>
            <a:off x="5907102" y="1104910"/>
            <a:ext cx="22224" cy="6350"/>
          </a:xfrm>
          <a:custGeom>
            <a:avLst/>
            <a:gdLst>
              <a:gd name="T0" fmla="*/ 0 w 14"/>
              <a:gd name="T1" fmla="*/ 4 h 4"/>
              <a:gd name="T2" fmla="*/ 7 w 14"/>
              <a:gd name="T3" fmla="*/ 2 h 4"/>
              <a:gd name="T4" fmla="*/ 14 w 14"/>
              <a:gd name="T5" fmla="*/ 0 h 4"/>
            </a:gdLst>
            <a:ahLst/>
            <a:cxnLst>
              <a:cxn ang="0">
                <a:pos x="T0" y="T1"/>
              </a:cxn>
              <a:cxn ang="0">
                <a:pos x="T2" y="T3"/>
              </a:cxn>
              <a:cxn ang="0">
                <a:pos x="T4" y="T5"/>
              </a:cxn>
            </a:cxnLst>
            <a:rect l="0" t="0" r="r" b="b"/>
            <a:pathLst>
              <a:path w="14" h="4">
                <a:moveTo>
                  <a:pt x="0" y="4"/>
                </a:moveTo>
                <a:lnTo>
                  <a:pt x="7" y="2"/>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7" name="Freeform 377">
            <a:extLst>
              <a:ext uri="{FF2B5EF4-FFF2-40B4-BE49-F238E27FC236}">
                <a16:creationId xmlns:a16="http://schemas.microsoft.com/office/drawing/2014/main" id="{3A034F4F-9433-441F-9BD7-8B47A6CA7E61}"/>
              </a:ext>
            </a:extLst>
          </p:cNvPr>
          <p:cNvSpPr>
            <a:spLocks/>
          </p:cNvSpPr>
          <p:nvPr userDrawn="1"/>
        </p:nvSpPr>
        <p:spPr bwMode="auto">
          <a:xfrm>
            <a:off x="5948375" y="1090622"/>
            <a:ext cx="22224" cy="6350"/>
          </a:xfrm>
          <a:custGeom>
            <a:avLst/>
            <a:gdLst>
              <a:gd name="T0" fmla="*/ 0 w 14"/>
              <a:gd name="T1" fmla="*/ 4 h 4"/>
              <a:gd name="T2" fmla="*/ 5 w 14"/>
              <a:gd name="T3" fmla="*/ 2 h 4"/>
              <a:gd name="T4" fmla="*/ 14 w 14"/>
              <a:gd name="T5" fmla="*/ 0 h 4"/>
            </a:gdLst>
            <a:ahLst/>
            <a:cxnLst>
              <a:cxn ang="0">
                <a:pos x="T0" y="T1"/>
              </a:cxn>
              <a:cxn ang="0">
                <a:pos x="T2" y="T3"/>
              </a:cxn>
              <a:cxn ang="0">
                <a:pos x="T4" y="T5"/>
              </a:cxn>
            </a:cxnLst>
            <a:rect l="0" t="0" r="r" b="b"/>
            <a:pathLst>
              <a:path w="14" h="4">
                <a:moveTo>
                  <a:pt x="0" y="4"/>
                </a:moveTo>
                <a:lnTo>
                  <a:pt x="5" y="2"/>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8" name="Freeform 378">
            <a:extLst>
              <a:ext uri="{FF2B5EF4-FFF2-40B4-BE49-F238E27FC236}">
                <a16:creationId xmlns:a16="http://schemas.microsoft.com/office/drawing/2014/main" id="{36F6C3C8-0FED-4BDF-B691-D5A98CE8721A}"/>
              </a:ext>
            </a:extLst>
          </p:cNvPr>
          <p:cNvSpPr>
            <a:spLocks/>
          </p:cNvSpPr>
          <p:nvPr userDrawn="1"/>
        </p:nvSpPr>
        <p:spPr bwMode="auto">
          <a:xfrm>
            <a:off x="5989649" y="1077922"/>
            <a:ext cx="22224" cy="6350"/>
          </a:xfrm>
          <a:custGeom>
            <a:avLst/>
            <a:gdLst>
              <a:gd name="T0" fmla="*/ 0 w 14"/>
              <a:gd name="T1" fmla="*/ 4 h 4"/>
              <a:gd name="T2" fmla="*/ 3 w 14"/>
              <a:gd name="T3" fmla="*/ 3 h 4"/>
              <a:gd name="T4" fmla="*/ 14 w 14"/>
              <a:gd name="T5" fmla="*/ 0 h 4"/>
            </a:gdLst>
            <a:ahLst/>
            <a:cxnLst>
              <a:cxn ang="0">
                <a:pos x="T0" y="T1"/>
              </a:cxn>
              <a:cxn ang="0">
                <a:pos x="T2" y="T3"/>
              </a:cxn>
              <a:cxn ang="0">
                <a:pos x="T4" y="T5"/>
              </a:cxn>
            </a:cxnLst>
            <a:rect l="0" t="0" r="r" b="b"/>
            <a:pathLst>
              <a:path w="14" h="4">
                <a:moveTo>
                  <a:pt x="0" y="4"/>
                </a:moveTo>
                <a:lnTo>
                  <a:pt x="3" y="3"/>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9" name="Freeform 379">
            <a:extLst>
              <a:ext uri="{FF2B5EF4-FFF2-40B4-BE49-F238E27FC236}">
                <a16:creationId xmlns:a16="http://schemas.microsoft.com/office/drawing/2014/main" id="{C5B80B1B-CCE9-4D56-91EC-FF10723AA07A}"/>
              </a:ext>
            </a:extLst>
          </p:cNvPr>
          <p:cNvSpPr>
            <a:spLocks/>
          </p:cNvSpPr>
          <p:nvPr userDrawn="1"/>
        </p:nvSpPr>
        <p:spPr bwMode="auto">
          <a:xfrm>
            <a:off x="6030922" y="1066809"/>
            <a:ext cx="20637" cy="4763"/>
          </a:xfrm>
          <a:custGeom>
            <a:avLst/>
            <a:gdLst>
              <a:gd name="T0" fmla="*/ 0 w 13"/>
              <a:gd name="T1" fmla="*/ 3 h 3"/>
              <a:gd name="T2" fmla="*/ 2 w 13"/>
              <a:gd name="T3" fmla="*/ 3 h 3"/>
              <a:gd name="T4" fmla="*/ 13 w 13"/>
              <a:gd name="T5" fmla="*/ 0 h 3"/>
            </a:gdLst>
            <a:ahLst/>
            <a:cxnLst>
              <a:cxn ang="0">
                <a:pos x="T0" y="T1"/>
              </a:cxn>
              <a:cxn ang="0">
                <a:pos x="T2" y="T3"/>
              </a:cxn>
              <a:cxn ang="0">
                <a:pos x="T4" y="T5"/>
              </a:cxn>
            </a:cxnLst>
            <a:rect l="0" t="0" r="r" b="b"/>
            <a:pathLst>
              <a:path w="13" h="3">
                <a:moveTo>
                  <a:pt x="0" y="3"/>
                </a:moveTo>
                <a:lnTo>
                  <a:pt x="2" y="3"/>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0" name="Line 380">
            <a:extLst>
              <a:ext uri="{FF2B5EF4-FFF2-40B4-BE49-F238E27FC236}">
                <a16:creationId xmlns:a16="http://schemas.microsoft.com/office/drawing/2014/main" id="{E1E36E62-18BF-4CA6-A157-8FC5F1E18C15}"/>
              </a:ext>
            </a:extLst>
          </p:cNvPr>
          <p:cNvSpPr>
            <a:spLocks noChangeShapeType="1"/>
          </p:cNvSpPr>
          <p:nvPr userDrawn="1"/>
        </p:nvSpPr>
        <p:spPr bwMode="auto">
          <a:xfrm>
            <a:off x="6072196" y="1062047"/>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1" name="Freeform 381">
            <a:extLst>
              <a:ext uri="{FF2B5EF4-FFF2-40B4-BE49-F238E27FC236}">
                <a16:creationId xmlns:a16="http://schemas.microsoft.com/office/drawing/2014/main" id="{4FB16F20-1B26-49E2-B3DB-6DF41A3D8B75}"/>
              </a:ext>
            </a:extLst>
          </p:cNvPr>
          <p:cNvSpPr>
            <a:spLocks/>
          </p:cNvSpPr>
          <p:nvPr userDrawn="1"/>
        </p:nvSpPr>
        <p:spPr bwMode="auto">
          <a:xfrm>
            <a:off x="6084896" y="1055696"/>
            <a:ext cx="11112" cy="3175"/>
          </a:xfrm>
          <a:custGeom>
            <a:avLst/>
            <a:gdLst>
              <a:gd name="T0" fmla="*/ 0 w 7"/>
              <a:gd name="T1" fmla="*/ 2 h 2"/>
              <a:gd name="T2" fmla="*/ 0 w 7"/>
              <a:gd name="T3" fmla="*/ 2 h 2"/>
              <a:gd name="T4" fmla="*/ 7 w 7"/>
              <a:gd name="T5" fmla="*/ 0 h 2"/>
            </a:gdLst>
            <a:ahLst/>
            <a:cxnLst>
              <a:cxn ang="0">
                <a:pos x="T0" y="T1"/>
              </a:cxn>
              <a:cxn ang="0">
                <a:pos x="T2" y="T3"/>
              </a:cxn>
              <a:cxn ang="0">
                <a:pos x="T4" y="T5"/>
              </a:cxn>
            </a:cxnLst>
            <a:rect l="0" t="0" r="r" b="b"/>
            <a:pathLst>
              <a:path w="7" h="2">
                <a:moveTo>
                  <a:pt x="0" y="2"/>
                </a:moveTo>
                <a:lnTo>
                  <a:pt x="0" y="2"/>
                </a:lnTo>
                <a:lnTo>
                  <a:pt x="7"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2" name="Line 382">
            <a:extLst>
              <a:ext uri="{FF2B5EF4-FFF2-40B4-BE49-F238E27FC236}">
                <a16:creationId xmlns:a16="http://schemas.microsoft.com/office/drawing/2014/main" id="{64CD45AE-7565-48F3-8FF7-F9AF437FC3CA}"/>
              </a:ext>
            </a:extLst>
          </p:cNvPr>
          <p:cNvSpPr>
            <a:spLocks noChangeShapeType="1"/>
          </p:cNvSpPr>
          <p:nvPr userDrawn="1"/>
        </p:nvSpPr>
        <p:spPr bwMode="auto">
          <a:xfrm>
            <a:off x="5091156" y="1812942"/>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3" name="Freeform 383">
            <a:extLst>
              <a:ext uri="{FF2B5EF4-FFF2-40B4-BE49-F238E27FC236}">
                <a16:creationId xmlns:a16="http://schemas.microsoft.com/office/drawing/2014/main" id="{33CF1522-2B8C-45D8-A3BD-A941BB996D19}"/>
              </a:ext>
            </a:extLst>
          </p:cNvPr>
          <p:cNvSpPr>
            <a:spLocks/>
          </p:cNvSpPr>
          <p:nvPr userDrawn="1"/>
        </p:nvSpPr>
        <p:spPr bwMode="auto">
          <a:xfrm>
            <a:off x="4892726" y="2595588"/>
            <a:ext cx="0" cy="11113"/>
          </a:xfrm>
          <a:custGeom>
            <a:avLst/>
            <a:gdLst>
              <a:gd name="T0" fmla="*/ 7 h 7"/>
              <a:gd name="T1" fmla="*/ 7 h 7"/>
              <a:gd name="T2" fmla="*/ 0 h 7"/>
            </a:gdLst>
            <a:ahLst/>
            <a:cxnLst>
              <a:cxn ang="0">
                <a:pos x="0" y="T0"/>
              </a:cxn>
              <a:cxn ang="0">
                <a:pos x="0" y="T1"/>
              </a:cxn>
              <a:cxn ang="0">
                <a:pos x="0" y="T2"/>
              </a:cxn>
            </a:cxnLst>
            <a:rect l="0" t="0" r="r" b="b"/>
            <a:pathLst>
              <a:path h="7">
                <a:moveTo>
                  <a:pt x="0" y="7"/>
                </a:moveTo>
                <a:lnTo>
                  <a:pt x="0" y="7"/>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4" name="Line 384">
            <a:extLst>
              <a:ext uri="{FF2B5EF4-FFF2-40B4-BE49-F238E27FC236}">
                <a16:creationId xmlns:a16="http://schemas.microsoft.com/office/drawing/2014/main" id="{86E63837-2164-419D-A4EF-06C4EACECA5E}"/>
              </a:ext>
            </a:extLst>
          </p:cNvPr>
          <p:cNvSpPr>
            <a:spLocks noChangeShapeType="1"/>
          </p:cNvSpPr>
          <p:nvPr userDrawn="1"/>
        </p:nvSpPr>
        <p:spPr bwMode="auto">
          <a:xfrm flipV="1">
            <a:off x="4891138" y="2565425"/>
            <a:ext cx="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5" name="Freeform 385">
            <a:extLst>
              <a:ext uri="{FF2B5EF4-FFF2-40B4-BE49-F238E27FC236}">
                <a16:creationId xmlns:a16="http://schemas.microsoft.com/office/drawing/2014/main" id="{1991BBAA-8380-475D-8415-5C1E5502B6F5}"/>
              </a:ext>
            </a:extLst>
          </p:cNvPr>
          <p:cNvSpPr>
            <a:spLocks/>
          </p:cNvSpPr>
          <p:nvPr userDrawn="1"/>
        </p:nvSpPr>
        <p:spPr bwMode="auto">
          <a:xfrm>
            <a:off x="4891138" y="2538437"/>
            <a:ext cx="1587" cy="11113"/>
          </a:xfrm>
          <a:custGeom>
            <a:avLst/>
            <a:gdLst>
              <a:gd name="T0" fmla="*/ 0 w 1"/>
              <a:gd name="T1" fmla="*/ 7 h 7"/>
              <a:gd name="T2" fmla="*/ 0 w 1"/>
              <a:gd name="T3" fmla="*/ 7 h 7"/>
              <a:gd name="T4" fmla="*/ 1 w 1"/>
              <a:gd name="T5" fmla="*/ 0 h 7"/>
            </a:gdLst>
            <a:ahLst/>
            <a:cxnLst>
              <a:cxn ang="0">
                <a:pos x="T0" y="T1"/>
              </a:cxn>
              <a:cxn ang="0">
                <a:pos x="T2" y="T3"/>
              </a:cxn>
              <a:cxn ang="0">
                <a:pos x="T4" y="T5"/>
              </a:cxn>
            </a:cxnLst>
            <a:rect l="0" t="0" r="r" b="b"/>
            <a:pathLst>
              <a:path w="1" h="7">
                <a:moveTo>
                  <a:pt x="0" y="7"/>
                </a:moveTo>
                <a:lnTo>
                  <a:pt x="0" y="7"/>
                </a:lnTo>
                <a:lnTo>
                  <a:pt x="1"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6" name="Freeform 386">
            <a:extLst>
              <a:ext uri="{FF2B5EF4-FFF2-40B4-BE49-F238E27FC236}">
                <a16:creationId xmlns:a16="http://schemas.microsoft.com/office/drawing/2014/main" id="{4BA08DF1-16B5-4FF6-BE9D-A6EF2784B18F}"/>
              </a:ext>
            </a:extLst>
          </p:cNvPr>
          <p:cNvSpPr>
            <a:spLocks/>
          </p:cNvSpPr>
          <p:nvPr userDrawn="1"/>
        </p:nvSpPr>
        <p:spPr bwMode="auto">
          <a:xfrm>
            <a:off x="6957989" y="1098559"/>
            <a:ext cx="7937" cy="4763"/>
          </a:xfrm>
          <a:custGeom>
            <a:avLst/>
            <a:gdLst>
              <a:gd name="T0" fmla="*/ 0 w 5"/>
              <a:gd name="T1" fmla="*/ 0 h 3"/>
              <a:gd name="T2" fmla="*/ 0 w 5"/>
              <a:gd name="T3" fmla="*/ 0 h 3"/>
              <a:gd name="T4" fmla="*/ 5 w 5"/>
              <a:gd name="T5" fmla="*/ 3 h 3"/>
            </a:gdLst>
            <a:ahLst/>
            <a:cxnLst>
              <a:cxn ang="0">
                <a:pos x="T0" y="T1"/>
              </a:cxn>
              <a:cxn ang="0">
                <a:pos x="T2" y="T3"/>
              </a:cxn>
              <a:cxn ang="0">
                <a:pos x="T4" y="T5"/>
              </a:cxn>
            </a:cxnLst>
            <a:rect l="0" t="0" r="r" b="b"/>
            <a:pathLst>
              <a:path w="5" h="3">
                <a:moveTo>
                  <a:pt x="0" y="0"/>
                </a:moveTo>
                <a:lnTo>
                  <a:pt x="0" y="0"/>
                </a:lnTo>
                <a:lnTo>
                  <a:pt x="5" y="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7" name="Line 387">
            <a:extLst>
              <a:ext uri="{FF2B5EF4-FFF2-40B4-BE49-F238E27FC236}">
                <a16:creationId xmlns:a16="http://schemas.microsoft.com/office/drawing/2014/main" id="{6AB01353-DFE9-4BB5-9FF7-5245D8ADB06B}"/>
              </a:ext>
            </a:extLst>
          </p:cNvPr>
          <p:cNvSpPr>
            <a:spLocks noChangeShapeType="1"/>
          </p:cNvSpPr>
          <p:nvPr userDrawn="1"/>
        </p:nvSpPr>
        <p:spPr bwMode="auto">
          <a:xfrm>
            <a:off x="6988151" y="1108085"/>
            <a:ext cx="19049"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8" name="Freeform 388">
            <a:extLst>
              <a:ext uri="{FF2B5EF4-FFF2-40B4-BE49-F238E27FC236}">
                <a16:creationId xmlns:a16="http://schemas.microsoft.com/office/drawing/2014/main" id="{9BE9BBAA-5BEB-4F03-BC3E-328E47A1D719}"/>
              </a:ext>
            </a:extLst>
          </p:cNvPr>
          <p:cNvSpPr>
            <a:spLocks/>
          </p:cNvSpPr>
          <p:nvPr userDrawn="1"/>
        </p:nvSpPr>
        <p:spPr bwMode="auto">
          <a:xfrm>
            <a:off x="7027837" y="1122372"/>
            <a:ext cx="20637" cy="7938"/>
          </a:xfrm>
          <a:custGeom>
            <a:avLst/>
            <a:gdLst>
              <a:gd name="T0" fmla="*/ 0 w 13"/>
              <a:gd name="T1" fmla="*/ 0 h 5"/>
              <a:gd name="T2" fmla="*/ 10 w 13"/>
              <a:gd name="T3" fmla="*/ 3 h 5"/>
              <a:gd name="T4" fmla="*/ 13 w 13"/>
              <a:gd name="T5" fmla="*/ 5 h 5"/>
            </a:gdLst>
            <a:ahLst/>
            <a:cxnLst>
              <a:cxn ang="0">
                <a:pos x="T0" y="T1"/>
              </a:cxn>
              <a:cxn ang="0">
                <a:pos x="T2" y="T3"/>
              </a:cxn>
              <a:cxn ang="0">
                <a:pos x="T4" y="T5"/>
              </a:cxn>
            </a:cxnLst>
            <a:rect l="0" t="0" r="r" b="b"/>
            <a:pathLst>
              <a:path w="13" h="5">
                <a:moveTo>
                  <a:pt x="0" y="0"/>
                </a:moveTo>
                <a:lnTo>
                  <a:pt x="10" y="3"/>
                </a:lnTo>
                <a:lnTo>
                  <a:pt x="13" y="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9" name="Line 389">
            <a:extLst>
              <a:ext uri="{FF2B5EF4-FFF2-40B4-BE49-F238E27FC236}">
                <a16:creationId xmlns:a16="http://schemas.microsoft.com/office/drawing/2014/main" id="{68ADF05F-A584-463B-BBE9-041D3E7C28D2}"/>
              </a:ext>
            </a:extLst>
          </p:cNvPr>
          <p:cNvSpPr>
            <a:spLocks noChangeShapeType="1"/>
          </p:cNvSpPr>
          <p:nvPr userDrawn="1"/>
        </p:nvSpPr>
        <p:spPr bwMode="auto">
          <a:xfrm>
            <a:off x="7069110" y="1136660"/>
            <a:ext cx="19049" cy="95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0" name="Line 390">
            <a:extLst>
              <a:ext uri="{FF2B5EF4-FFF2-40B4-BE49-F238E27FC236}">
                <a16:creationId xmlns:a16="http://schemas.microsoft.com/office/drawing/2014/main" id="{629AB363-D284-439D-821D-CD3EE153B116}"/>
              </a:ext>
            </a:extLst>
          </p:cNvPr>
          <p:cNvSpPr>
            <a:spLocks noChangeShapeType="1"/>
          </p:cNvSpPr>
          <p:nvPr userDrawn="1"/>
        </p:nvSpPr>
        <p:spPr bwMode="auto">
          <a:xfrm>
            <a:off x="7107209" y="1152535"/>
            <a:ext cx="20637" cy="95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1" name="Freeform 391">
            <a:extLst>
              <a:ext uri="{FF2B5EF4-FFF2-40B4-BE49-F238E27FC236}">
                <a16:creationId xmlns:a16="http://schemas.microsoft.com/office/drawing/2014/main" id="{5E8AE7EA-1C86-4037-B260-8F0E1863A0FC}"/>
              </a:ext>
            </a:extLst>
          </p:cNvPr>
          <p:cNvSpPr>
            <a:spLocks/>
          </p:cNvSpPr>
          <p:nvPr userDrawn="1"/>
        </p:nvSpPr>
        <p:spPr bwMode="auto">
          <a:xfrm>
            <a:off x="7146895" y="1169998"/>
            <a:ext cx="20637" cy="9525"/>
          </a:xfrm>
          <a:custGeom>
            <a:avLst/>
            <a:gdLst>
              <a:gd name="T0" fmla="*/ 0 w 13"/>
              <a:gd name="T1" fmla="*/ 0 h 6"/>
              <a:gd name="T2" fmla="*/ 4 w 13"/>
              <a:gd name="T3" fmla="*/ 2 h 6"/>
              <a:gd name="T4" fmla="*/ 13 w 13"/>
              <a:gd name="T5" fmla="*/ 6 h 6"/>
            </a:gdLst>
            <a:ahLst/>
            <a:cxnLst>
              <a:cxn ang="0">
                <a:pos x="T0" y="T1"/>
              </a:cxn>
              <a:cxn ang="0">
                <a:pos x="T2" y="T3"/>
              </a:cxn>
              <a:cxn ang="0">
                <a:pos x="T4" y="T5"/>
              </a:cxn>
            </a:cxnLst>
            <a:rect l="0" t="0" r="r" b="b"/>
            <a:pathLst>
              <a:path w="13" h="6">
                <a:moveTo>
                  <a:pt x="0" y="0"/>
                </a:moveTo>
                <a:lnTo>
                  <a:pt x="4" y="2"/>
                </a:lnTo>
                <a:lnTo>
                  <a:pt x="13" y="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2" name="Freeform 392">
            <a:extLst>
              <a:ext uri="{FF2B5EF4-FFF2-40B4-BE49-F238E27FC236}">
                <a16:creationId xmlns:a16="http://schemas.microsoft.com/office/drawing/2014/main" id="{3F506B6A-8D4A-4BAD-95F2-5F046B79E398}"/>
              </a:ext>
            </a:extLst>
          </p:cNvPr>
          <p:cNvSpPr>
            <a:spLocks/>
          </p:cNvSpPr>
          <p:nvPr userDrawn="1"/>
        </p:nvSpPr>
        <p:spPr bwMode="auto">
          <a:xfrm>
            <a:off x="7186581" y="1189048"/>
            <a:ext cx="19049" cy="11113"/>
          </a:xfrm>
          <a:custGeom>
            <a:avLst/>
            <a:gdLst>
              <a:gd name="T0" fmla="*/ 0 w 12"/>
              <a:gd name="T1" fmla="*/ 0 h 7"/>
              <a:gd name="T2" fmla="*/ 11 w 12"/>
              <a:gd name="T3" fmla="*/ 5 h 7"/>
              <a:gd name="T4" fmla="*/ 12 w 12"/>
              <a:gd name="T5" fmla="*/ 7 h 7"/>
            </a:gdLst>
            <a:ahLst/>
            <a:cxnLst>
              <a:cxn ang="0">
                <a:pos x="T0" y="T1"/>
              </a:cxn>
              <a:cxn ang="0">
                <a:pos x="T2" y="T3"/>
              </a:cxn>
              <a:cxn ang="0">
                <a:pos x="T4" y="T5"/>
              </a:cxn>
            </a:cxnLst>
            <a:rect l="0" t="0" r="r" b="b"/>
            <a:pathLst>
              <a:path w="12" h="7">
                <a:moveTo>
                  <a:pt x="0" y="0"/>
                </a:moveTo>
                <a:lnTo>
                  <a:pt x="11" y="5"/>
                </a:lnTo>
                <a:lnTo>
                  <a:pt x="12"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3" name="Line 393">
            <a:extLst>
              <a:ext uri="{FF2B5EF4-FFF2-40B4-BE49-F238E27FC236}">
                <a16:creationId xmlns:a16="http://schemas.microsoft.com/office/drawing/2014/main" id="{00495262-EACA-48DE-851A-943ABF4C3039}"/>
              </a:ext>
            </a:extLst>
          </p:cNvPr>
          <p:cNvSpPr>
            <a:spLocks noChangeShapeType="1"/>
          </p:cNvSpPr>
          <p:nvPr userDrawn="1"/>
        </p:nvSpPr>
        <p:spPr bwMode="auto">
          <a:xfrm>
            <a:off x="7224680" y="1208098"/>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4" name="Line 394">
            <a:extLst>
              <a:ext uri="{FF2B5EF4-FFF2-40B4-BE49-F238E27FC236}">
                <a16:creationId xmlns:a16="http://schemas.microsoft.com/office/drawing/2014/main" id="{A1296395-BACC-460B-997B-CC77B1EDD677}"/>
              </a:ext>
            </a:extLst>
          </p:cNvPr>
          <p:cNvSpPr>
            <a:spLocks noChangeShapeType="1"/>
          </p:cNvSpPr>
          <p:nvPr userDrawn="1"/>
        </p:nvSpPr>
        <p:spPr bwMode="auto">
          <a:xfrm>
            <a:off x="7261191" y="1230323"/>
            <a:ext cx="20637"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5" name="Freeform 395">
            <a:extLst>
              <a:ext uri="{FF2B5EF4-FFF2-40B4-BE49-F238E27FC236}">
                <a16:creationId xmlns:a16="http://schemas.microsoft.com/office/drawing/2014/main" id="{718BDCF4-6A27-4A14-8E0D-2222207471EB}"/>
              </a:ext>
            </a:extLst>
          </p:cNvPr>
          <p:cNvSpPr>
            <a:spLocks/>
          </p:cNvSpPr>
          <p:nvPr userDrawn="1"/>
        </p:nvSpPr>
        <p:spPr bwMode="auto">
          <a:xfrm>
            <a:off x="7299290" y="1250961"/>
            <a:ext cx="17462" cy="11113"/>
          </a:xfrm>
          <a:custGeom>
            <a:avLst/>
            <a:gdLst>
              <a:gd name="T0" fmla="*/ 0 w 11"/>
              <a:gd name="T1" fmla="*/ 0 h 7"/>
              <a:gd name="T2" fmla="*/ 5 w 11"/>
              <a:gd name="T3" fmla="*/ 3 h 7"/>
              <a:gd name="T4" fmla="*/ 11 w 11"/>
              <a:gd name="T5" fmla="*/ 7 h 7"/>
            </a:gdLst>
            <a:ahLst/>
            <a:cxnLst>
              <a:cxn ang="0">
                <a:pos x="T0" y="T1"/>
              </a:cxn>
              <a:cxn ang="0">
                <a:pos x="T2" y="T3"/>
              </a:cxn>
              <a:cxn ang="0">
                <a:pos x="T4" y="T5"/>
              </a:cxn>
            </a:cxnLst>
            <a:rect l="0" t="0" r="r" b="b"/>
            <a:pathLst>
              <a:path w="11" h="7">
                <a:moveTo>
                  <a:pt x="0" y="0"/>
                </a:moveTo>
                <a:lnTo>
                  <a:pt x="5" y="3"/>
                </a:lnTo>
                <a:lnTo>
                  <a:pt x="11"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6" name="Line 396">
            <a:extLst>
              <a:ext uri="{FF2B5EF4-FFF2-40B4-BE49-F238E27FC236}">
                <a16:creationId xmlns:a16="http://schemas.microsoft.com/office/drawing/2014/main" id="{08DB0484-34B3-4149-81FF-AFDF9751F005}"/>
              </a:ext>
            </a:extLst>
          </p:cNvPr>
          <p:cNvSpPr>
            <a:spLocks noChangeShapeType="1"/>
          </p:cNvSpPr>
          <p:nvPr userDrawn="1"/>
        </p:nvSpPr>
        <p:spPr bwMode="auto">
          <a:xfrm>
            <a:off x="7335801" y="1273186"/>
            <a:ext cx="17462"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7" name="Line 397">
            <a:extLst>
              <a:ext uri="{FF2B5EF4-FFF2-40B4-BE49-F238E27FC236}">
                <a16:creationId xmlns:a16="http://schemas.microsoft.com/office/drawing/2014/main" id="{44A03F85-3CD1-4FC0-872B-A92252A56F12}"/>
              </a:ext>
            </a:extLst>
          </p:cNvPr>
          <p:cNvSpPr>
            <a:spLocks noChangeShapeType="1"/>
          </p:cNvSpPr>
          <p:nvPr userDrawn="1"/>
        </p:nvSpPr>
        <p:spPr bwMode="auto">
          <a:xfrm>
            <a:off x="7370725" y="1298587"/>
            <a:ext cx="19049"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8" name="Line 398">
            <a:extLst>
              <a:ext uri="{FF2B5EF4-FFF2-40B4-BE49-F238E27FC236}">
                <a16:creationId xmlns:a16="http://schemas.microsoft.com/office/drawing/2014/main" id="{0F62A7D4-789C-4F63-AD8F-C406E320BC5D}"/>
              </a:ext>
            </a:extLst>
          </p:cNvPr>
          <p:cNvSpPr>
            <a:spLocks noChangeShapeType="1"/>
          </p:cNvSpPr>
          <p:nvPr userDrawn="1"/>
        </p:nvSpPr>
        <p:spPr bwMode="auto">
          <a:xfrm>
            <a:off x="7407236" y="1322399"/>
            <a:ext cx="17462"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9" name="Freeform 399">
            <a:extLst>
              <a:ext uri="{FF2B5EF4-FFF2-40B4-BE49-F238E27FC236}">
                <a16:creationId xmlns:a16="http://schemas.microsoft.com/office/drawing/2014/main" id="{DA0551BC-CADB-4778-9583-2D7C44D6AFBE}"/>
              </a:ext>
            </a:extLst>
          </p:cNvPr>
          <p:cNvSpPr>
            <a:spLocks/>
          </p:cNvSpPr>
          <p:nvPr userDrawn="1"/>
        </p:nvSpPr>
        <p:spPr bwMode="auto">
          <a:xfrm>
            <a:off x="7440572" y="1347800"/>
            <a:ext cx="19049" cy="12700"/>
          </a:xfrm>
          <a:custGeom>
            <a:avLst/>
            <a:gdLst>
              <a:gd name="T0" fmla="*/ 0 w 12"/>
              <a:gd name="T1" fmla="*/ 0 h 8"/>
              <a:gd name="T2" fmla="*/ 6 w 12"/>
              <a:gd name="T3" fmla="*/ 4 h 8"/>
              <a:gd name="T4" fmla="*/ 12 w 12"/>
              <a:gd name="T5" fmla="*/ 8 h 8"/>
            </a:gdLst>
            <a:ahLst/>
            <a:cxnLst>
              <a:cxn ang="0">
                <a:pos x="T0" y="T1"/>
              </a:cxn>
              <a:cxn ang="0">
                <a:pos x="T2" y="T3"/>
              </a:cxn>
              <a:cxn ang="0">
                <a:pos x="T4" y="T5"/>
              </a:cxn>
            </a:cxnLst>
            <a:rect l="0" t="0" r="r" b="b"/>
            <a:pathLst>
              <a:path w="12" h="8">
                <a:moveTo>
                  <a:pt x="0" y="0"/>
                </a:moveTo>
                <a:lnTo>
                  <a:pt x="6" y="4"/>
                </a:lnTo>
                <a:lnTo>
                  <a:pt x="12" y="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0" name="Line 400">
            <a:extLst>
              <a:ext uri="{FF2B5EF4-FFF2-40B4-BE49-F238E27FC236}">
                <a16:creationId xmlns:a16="http://schemas.microsoft.com/office/drawing/2014/main" id="{8B736ED2-E124-49E6-B39A-86C5A01860FF}"/>
              </a:ext>
            </a:extLst>
          </p:cNvPr>
          <p:cNvSpPr>
            <a:spLocks noChangeShapeType="1"/>
          </p:cNvSpPr>
          <p:nvPr userDrawn="1"/>
        </p:nvSpPr>
        <p:spPr bwMode="auto">
          <a:xfrm>
            <a:off x="7475496" y="1374787"/>
            <a:ext cx="15874"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1" name="Line 401">
            <a:extLst>
              <a:ext uri="{FF2B5EF4-FFF2-40B4-BE49-F238E27FC236}">
                <a16:creationId xmlns:a16="http://schemas.microsoft.com/office/drawing/2014/main" id="{E9CC5E08-EA8C-4344-A014-52192B6C94A4}"/>
              </a:ext>
            </a:extLst>
          </p:cNvPr>
          <p:cNvSpPr>
            <a:spLocks noChangeShapeType="1"/>
          </p:cNvSpPr>
          <p:nvPr userDrawn="1"/>
        </p:nvSpPr>
        <p:spPr bwMode="auto">
          <a:xfrm>
            <a:off x="7507245" y="1401775"/>
            <a:ext cx="15874"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2" name="Line 402">
            <a:extLst>
              <a:ext uri="{FF2B5EF4-FFF2-40B4-BE49-F238E27FC236}">
                <a16:creationId xmlns:a16="http://schemas.microsoft.com/office/drawing/2014/main" id="{8842898A-299E-48EF-B847-C31A6F6965CD}"/>
              </a:ext>
            </a:extLst>
          </p:cNvPr>
          <p:cNvSpPr>
            <a:spLocks noChangeShapeType="1"/>
          </p:cNvSpPr>
          <p:nvPr userDrawn="1"/>
        </p:nvSpPr>
        <p:spPr bwMode="auto">
          <a:xfrm>
            <a:off x="7538994" y="1430350"/>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3" name="Freeform 403">
            <a:extLst>
              <a:ext uri="{FF2B5EF4-FFF2-40B4-BE49-F238E27FC236}">
                <a16:creationId xmlns:a16="http://schemas.microsoft.com/office/drawing/2014/main" id="{980D5A76-5979-4EA6-A67D-F238D6585913}"/>
              </a:ext>
            </a:extLst>
          </p:cNvPr>
          <p:cNvSpPr>
            <a:spLocks/>
          </p:cNvSpPr>
          <p:nvPr userDrawn="1"/>
        </p:nvSpPr>
        <p:spPr bwMode="auto">
          <a:xfrm>
            <a:off x="7572330" y="1460513"/>
            <a:ext cx="14287" cy="14288"/>
          </a:xfrm>
          <a:custGeom>
            <a:avLst/>
            <a:gdLst>
              <a:gd name="T0" fmla="*/ 0 w 9"/>
              <a:gd name="T1" fmla="*/ 0 h 9"/>
              <a:gd name="T2" fmla="*/ 4 w 9"/>
              <a:gd name="T3" fmla="*/ 5 h 9"/>
              <a:gd name="T4" fmla="*/ 9 w 9"/>
              <a:gd name="T5" fmla="*/ 9 h 9"/>
            </a:gdLst>
            <a:ahLst/>
            <a:cxnLst>
              <a:cxn ang="0">
                <a:pos x="T0" y="T1"/>
              </a:cxn>
              <a:cxn ang="0">
                <a:pos x="T2" y="T3"/>
              </a:cxn>
              <a:cxn ang="0">
                <a:pos x="T4" y="T5"/>
              </a:cxn>
            </a:cxnLst>
            <a:rect l="0" t="0" r="r" b="b"/>
            <a:pathLst>
              <a:path w="9" h="9">
                <a:moveTo>
                  <a:pt x="0" y="0"/>
                </a:moveTo>
                <a:lnTo>
                  <a:pt x="4" y="5"/>
                </a:lnTo>
                <a:lnTo>
                  <a:pt x="9" y="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4" name="Line 404">
            <a:extLst>
              <a:ext uri="{FF2B5EF4-FFF2-40B4-BE49-F238E27FC236}">
                <a16:creationId xmlns:a16="http://schemas.microsoft.com/office/drawing/2014/main" id="{52DEDAD0-06DD-451F-8732-1F98F81D1C42}"/>
              </a:ext>
            </a:extLst>
          </p:cNvPr>
          <p:cNvSpPr>
            <a:spLocks noChangeShapeType="1"/>
          </p:cNvSpPr>
          <p:nvPr userDrawn="1"/>
        </p:nvSpPr>
        <p:spPr bwMode="auto">
          <a:xfrm>
            <a:off x="7602491" y="1492264"/>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5" name="Line 405">
            <a:extLst>
              <a:ext uri="{FF2B5EF4-FFF2-40B4-BE49-F238E27FC236}">
                <a16:creationId xmlns:a16="http://schemas.microsoft.com/office/drawing/2014/main" id="{01F90FD6-A145-4CCA-9A52-8201A1476DDE}"/>
              </a:ext>
            </a:extLst>
          </p:cNvPr>
          <p:cNvSpPr>
            <a:spLocks noChangeShapeType="1"/>
          </p:cNvSpPr>
          <p:nvPr userDrawn="1"/>
        </p:nvSpPr>
        <p:spPr bwMode="auto">
          <a:xfrm>
            <a:off x="7631065" y="1522426"/>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6" name="Line 407">
            <a:extLst>
              <a:ext uri="{FF2B5EF4-FFF2-40B4-BE49-F238E27FC236}">
                <a16:creationId xmlns:a16="http://schemas.microsoft.com/office/drawing/2014/main" id="{8C992791-5859-4F76-B52C-96A2539E2724}"/>
              </a:ext>
            </a:extLst>
          </p:cNvPr>
          <p:cNvSpPr>
            <a:spLocks noChangeShapeType="1"/>
          </p:cNvSpPr>
          <p:nvPr userDrawn="1"/>
        </p:nvSpPr>
        <p:spPr bwMode="auto">
          <a:xfrm>
            <a:off x="7659884" y="1554163"/>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7" name="Freeform 408">
            <a:extLst>
              <a:ext uri="{FF2B5EF4-FFF2-40B4-BE49-F238E27FC236}">
                <a16:creationId xmlns:a16="http://schemas.microsoft.com/office/drawing/2014/main" id="{F9BD29F3-F40E-464E-870A-A48FB551AC7D}"/>
              </a:ext>
            </a:extLst>
          </p:cNvPr>
          <p:cNvSpPr>
            <a:spLocks/>
          </p:cNvSpPr>
          <p:nvPr userDrawn="1"/>
        </p:nvSpPr>
        <p:spPr bwMode="auto">
          <a:xfrm>
            <a:off x="7686872" y="1589088"/>
            <a:ext cx="14287" cy="15875"/>
          </a:xfrm>
          <a:custGeom>
            <a:avLst/>
            <a:gdLst>
              <a:gd name="T0" fmla="*/ 0 w 9"/>
              <a:gd name="T1" fmla="*/ 0 h 10"/>
              <a:gd name="T2" fmla="*/ 6 w 9"/>
              <a:gd name="T3" fmla="*/ 5 h 10"/>
              <a:gd name="T4" fmla="*/ 9 w 9"/>
              <a:gd name="T5" fmla="*/ 10 h 10"/>
            </a:gdLst>
            <a:ahLst/>
            <a:cxnLst>
              <a:cxn ang="0">
                <a:pos x="T0" y="T1"/>
              </a:cxn>
              <a:cxn ang="0">
                <a:pos x="T2" y="T3"/>
              </a:cxn>
              <a:cxn ang="0">
                <a:pos x="T4" y="T5"/>
              </a:cxn>
            </a:cxnLst>
            <a:rect l="0" t="0" r="r" b="b"/>
            <a:pathLst>
              <a:path w="9" h="10">
                <a:moveTo>
                  <a:pt x="0" y="0"/>
                </a:moveTo>
                <a:lnTo>
                  <a:pt x="6" y="5"/>
                </a:lnTo>
                <a:lnTo>
                  <a:pt x="9" y="1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8" name="Line 409">
            <a:extLst>
              <a:ext uri="{FF2B5EF4-FFF2-40B4-BE49-F238E27FC236}">
                <a16:creationId xmlns:a16="http://schemas.microsoft.com/office/drawing/2014/main" id="{60A26367-F627-4159-B6A5-1D0071CA6525}"/>
              </a:ext>
            </a:extLst>
          </p:cNvPr>
          <p:cNvSpPr>
            <a:spLocks noChangeShapeType="1"/>
          </p:cNvSpPr>
          <p:nvPr userDrawn="1"/>
        </p:nvSpPr>
        <p:spPr bwMode="auto">
          <a:xfrm>
            <a:off x="7713859" y="1620838"/>
            <a:ext cx="14287" cy="17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9" name="Line 410">
            <a:extLst>
              <a:ext uri="{FF2B5EF4-FFF2-40B4-BE49-F238E27FC236}">
                <a16:creationId xmlns:a16="http://schemas.microsoft.com/office/drawing/2014/main" id="{8E7C9C7C-46AF-4C53-AD6F-E6FBBD927C4E}"/>
              </a:ext>
            </a:extLst>
          </p:cNvPr>
          <p:cNvSpPr>
            <a:spLocks noChangeShapeType="1"/>
          </p:cNvSpPr>
          <p:nvPr userDrawn="1"/>
        </p:nvSpPr>
        <p:spPr bwMode="auto">
          <a:xfrm>
            <a:off x="7740847" y="1657350"/>
            <a:ext cx="1270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0" name="Freeform 411">
            <a:extLst>
              <a:ext uri="{FF2B5EF4-FFF2-40B4-BE49-F238E27FC236}">
                <a16:creationId xmlns:a16="http://schemas.microsoft.com/office/drawing/2014/main" id="{CA1C0733-3055-41C0-B269-081BB2140869}"/>
              </a:ext>
            </a:extLst>
          </p:cNvPr>
          <p:cNvSpPr>
            <a:spLocks/>
          </p:cNvSpPr>
          <p:nvPr userDrawn="1"/>
        </p:nvSpPr>
        <p:spPr bwMode="auto">
          <a:xfrm>
            <a:off x="7766247" y="1690688"/>
            <a:ext cx="9525" cy="17463"/>
          </a:xfrm>
          <a:custGeom>
            <a:avLst/>
            <a:gdLst>
              <a:gd name="T0" fmla="*/ 0 w 6"/>
              <a:gd name="T1" fmla="*/ 0 h 11"/>
              <a:gd name="T2" fmla="*/ 0 w 6"/>
              <a:gd name="T3" fmla="*/ 1 h 11"/>
              <a:gd name="T4" fmla="*/ 6 w 6"/>
              <a:gd name="T5" fmla="*/ 11 h 11"/>
            </a:gdLst>
            <a:ahLst/>
            <a:cxnLst>
              <a:cxn ang="0">
                <a:pos x="T0" y="T1"/>
              </a:cxn>
              <a:cxn ang="0">
                <a:pos x="T2" y="T3"/>
              </a:cxn>
              <a:cxn ang="0">
                <a:pos x="T4" y="T5"/>
              </a:cxn>
            </a:cxnLst>
            <a:rect l="0" t="0" r="r" b="b"/>
            <a:pathLst>
              <a:path w="6" h="11">
                <a:moveTo>
                  <a:pt x="0" y="0"/>
                </a:moveTo>
                <a:lnTo>
                  <a:pt x="0" y="1"/>
                </a:lnTo>
                <a:lnTo>
                  <a:pt x="6"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1" name="Freeform 412">
            <a:extLst>
              <a:ext uri="{FF2B5EF4-FFF2-40B4-BE49-F238E27FC236}">
                <a16:creationId xmlns:a16="http://schemas.microsoft.com/office/drawing/2014/main" id="{A7F4D9C1-E66C-4479-90BE-BA7EE6BAB35E}"/>
              </a:ext>
            </a:extLst>
          </p:cNvPr>
          <p:cNvSpPr>
            <a:spLocks/>
          </p:cNvSpPr>
          <p:nvPr userDrawn="1"/>
        </p:nvSpPr>
        <p:spPr bwMode="auto">
          <a:xfrm>
            <a:off x="7788472" y="1727200"/>
            <a:ext cx="11112" cy="17463"/>
          </a:xfrm>
          <a:custGeom>
            <a:avLst/>
            <a:gdLst>
              <a:gd name="T0" fmla="*/ 0 w 7"/>
              <a:gd name="T1" fmla="*/ 0 h 11"/>
              <a:gd name="T2" fmla="*/ 6 w 7"/>
              <a:gd name="T3" fmla="*/ 9 h 11"/>
              <a:gd name="T4" fmla="*/ 7 w 7"/>
              <a:gd name="T5" fmla="*/ 11 h 11"/>
            </a:gdLst>
            <a:ahLst/>
            <a:cxnLst>
              <a:cxn ang="0">
                <a:pos x="T0" y="T1"/>
              </a:cxn>
              <a:cxn ang="0">
                <a:pos x="T2" y="T3"/>
              </a:cxn>
              <a:cxn ang="0">
                <a:pos x="T4" y="T5"/>
              </a:cxn>
            </a:cxnLst>
            <a:rect l="0" t="0" r="r" b="b"/>
            <a:pathLst>
              <a:path w="7" h="11">
                <a:moveTo>
                  <a:pt x="0" y="0"/>
                </a:moveTo>
                <a:lnTo>
                  <a:pt x="6" y="9"/>
                </a:lnTo>
                <a:lnTo>
                  <a:pt x="7"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2" name="Line 413">
            <a:extLst>
              <a:ext uri="{FF2B5EF4-FFF2-40B4-BE49-F238E27FC236}">
                <a16:creationId xmlns:a16="http://schemas.microsoft.com/office/drawing/2014/main" id="{F0229483-82E5-423A-95E8-3C2F5EA90C01}"/>
              </a:ext>
            </a:extLst>
          </p:cNvPr>
          <p:cNvSpPr>
            <a:spLocks noChangeShapeType="1"/>
          </p:cNvSpPr>
          <p:nvPr userDrawn="1"/>
        </p:nvSpPr>
        <p:spPr bwMode="auto">
          <a:xfrm>
            <a:off x="7810697" y="1763713"/>
            <a:ext cx="1270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3" name="Line 414">
            <a:extLst>
              <a:ext uri="{FF2B5EF4-FFF2-40B4-BE49-F238E27FC236}">
                <a16:creationId xmlns:a16="http://schemas.microsoft.com/office/drawing/2014/main" id="{7B6E4D32-BF84-4F58-89E8-0C4242E2B433}"/>
              </a:ext>
            </a:extLst>
          </p:cNvPr>
          <p:cNvSpPr>
            <a:spLocks noChangeShapeType="1"/>
          </p:cNvSpPr>
          <p:nvPr userDrawn="1"/>
        </p:nvSpPr>
        <p:spPr bwMode="auto">
          <a:xfrm>
            <a:off x="7831334" y="1800225"/>
            <a:ext cx="1111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4" name="Freeform 415">
            <a:extLst>
              <a:ext uri="{FF2B5EF4-FFF2-40B4-BE49-F238E27FC236}">
                <a16:creationId xmlns:a16="http://schemas.microsoft.com/office/drawing/2014/main" id="{F0EF58D5-4922-40C8-B667-0337A7CAB19B}"/>
              </a:ext>
            </a:extLst>
          </p:cNvPr>
          <p:cNvSpPr>
            <a:spLocks/>
          </p:cNvSpPr>
          <p:nvPr userDrawn="1"/>
        </p:nvSpPr>
        <p:spPr bwMode="auto">
          <a:xfrm>
            <a:off x="7853559" y="1838325"/>
            <a:ext cx="9525" cy="19050"/>
          </a:xfrm>
          <a:custGeom>
            <a:avLst/>
            <a:gdLst>
              <a:gd name="T0" fmla="*/ 0 w 6"/>
              <a:gd name="T1" fmla="*/ 0 h 12"/>
              <a:gd name="T2" fmla="*/ 1 w 6"/>
              <a:gd name="T3" fmla="*/ 2 h 12"/>
              <a:gd name="T4" fmla="*/ 6 w 6"/>
              <a:gd name="T5" fmla="*/ 12 h 12"/>
            </a:gdLst>
            <a:ahLst/>
            <a:cxnLst>
              <a:cxn ang="0">
                <a:pos x="T0" y="T1"/>
              </a:cxn>
              <a:cxn ang="0">
                <a:pos x="T2" y="T3"/>
              </a:cxn>
              <a:cxn ang="0">
                <a:pos x="T4" y="T5"/>
              </a:cxn>
            </a:cxnLst>
            <a:rect l="0" t="0" r="r" b="b"/>
            <a:pathLst>
              <a:path w="6" h="12">
                <a:moveTo>
                  <a:pt x="0" y="0"/>
                </a:moveTo>
                <a:lnTo>
                  <a:pt x="1" y="2"/>
                </a:lnTo>
                <a:lnTo>
                  <a:pt x="6" y="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5" name="Freeform 416">
            <a:extLst>
              <a:ext uri="{FF2B5EF4-FFF2-40B4-BE49-F238E27FC236}">
                <a16:creationId xmlns:a16="http://schemas.microsoft.com/office/drawing/2014/main" id="{D2C6FEAF-D6EA-4D7C-A451-2A3DC5608077}"/>
              </a:ext>
            </a:extLst>
          </p:cNvPr>
          <p:cNvSpPr>
            <a:spLocks/>
          </p:cNvSpPr>
          <p:nvPr userDrawn="1"/>
        </p:nvSpPr>
        <p:spPr bwMode="auto">
          <a:xfrm>
            <a:off x="7872609" y="1876425"/>
            <a:ext cx="9525" cy="20638"/>
          </a:xfrm>
          <a:custGeom>
            <a:avLst/>
            <a:gdLst>
              <a:gd name="T0" fmla="*/ 0 w 6"/>
              <a:gd name="T1" fmla="*/ 0 h 13"/>
              <a:gd name="T2" fmla="*/ 5 w 6"/>
              <a:gd name="T3" fmla="*/ 11 h 13"/>
              <a:gd name="T4" fmla="*/ 6 w 6"/>
              <a:gd name="T5" fmla="*/ 13 h 13"/>
            </a:gdLst>
            <a:ahLst/>
            <a:cxnLst>
              <a:cxn ang="0">
                <a:pos x="T0" y="T1"/>
              </a:cxn>
              <a:cxn ang="0">
                <a:pos x="T2" y="T3"/>
              </a:cxn>
              <a:cxn ang="0">
                <a:pos x="T4" y="T5"/>
              </a:cxn>
            </a:cxnLst>
            <a:rect l="0" t="0" r="r" b="b"/>
            <a:pathLst>
              <a:path w="6" h="13">
                <a:moveTo>
                  <a:pt x="0" y="0"/>
                </a:moveTo>
                <a:lnTo>
                  <a:pt x="5" y="11"/>
                </a:lnTo>
                <a:lnTo>
                  <a:pt x="6"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6" name="Line 417">
            <a:extLst>
              <a:ext uri="{FF2B5EF4-FFF2-40B4-BE49-F238E27FC236}">
                <a16:creationId xmlns:a16="http://schemas.microsoft.com/office/drawing/2014/main" id="{4427D43D-D931-4AF3-A1D5-51F63038EE9A}"/>
              </a:ext>
            </a:extLst>
          </p:cNvPr>
          <p:cNvSpPr>
            <a:spLocks noChangeShapeType="1"/>
          </p:cNvSpPr>
          <p:nvPr userDrawn="1"/>
        </p:nvSpPr>
        <p:spPr bwMode="auto">
          <a:xfrm>
            <a:off x="7891659" y="1916113"/>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7" name="Line 418">
            <a:extLst>
              <a:ext uri="{FF2B5EF4-FFF2-40B4-BE49-F238E27FC236}">
                <a16:creationId xmlns:a16="http://schemas.microsoft.com/office/drawing/2014/main" id="{41D7BC79-B1DD-4182-95E5-28CD71004473}"/>
              </a:ext>
            </a:extLst>
          </p:cNvPr>
          <p:cNvSpPr>
            <a:spLocks noChangeShapeType="1"/>
          </p:cNvSpPr>
          <p:nvPr userDrawn="1"/>
        </p:nvSpPr>
        <p:spPr bwMode="auto">
          <a:xfrm>
            <a:off x="7909122" y="1955800"/>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8" name="Freeform 419">
            <a:extLst>
              <a:ext uri="{FF2B5EF4-FFF2-40B4-BE49-F238E27FC236}">
                <a16:creationId xmlns:a16="http://schemas.microsoft.com/office/drawing/2014/main" id="{4AB78FEC-F392-4D6F-B0FD-5C5348055D5E}"/>
              </a:ext>
            </a:extLst>
          </p:cNvPr>
          <p:cNvSpPr>
            <a:spLocks/>
          </p:cNvSpPr>
          <p:nvPr userDrawn="1"/>
        </p:nvSpPr>
        <p:spPr bwMode="auto">
          <a:xfrm>
            <a:off x="7924997" y="1995488"/>
            <a:ext cx="7937" cy="19050"/>
          </a:xfrm>
          <a:custGeom>
            <a:avLst/>
            <a:gdLst>
              <a:gd name="T0" fmla="*/ 0 w 5"/>
              <a:gd name="T1" fmla="*/ 0 h 12"/>
              <a:gd name="T2" fmla="*/ 1 w 5"/>
              <a:gd name="T3" fmla="*/ 4 h 12"/>
              <a:gd name="T4" fmla="*/ 5 w 5"/>
              <a:gd name="T5" fmla="*/ 12 h 12"/>
            </a:gdLst>
            <a:ahLst/>
            <a:cxnLst>
              <a:cxn ang="0">
                <a:pos x="T0" y="T1"/>
              </a:cxn>
              <a:cxn ang="0">
                <a:pos x="T2" y="T3"/>
              </a:cxn>
              <a:cxn ang="0">
                <a:pos x="T4" y="T5"/>
              </a:cxn>
            </a:cxnLst>
            <a:rect l="0" t="0" r="r" b="b"/>
            <a:pathLst>
              <a:path w="5" h="12">
                <a:moveTo>
                  <a:pt x="0" y="0"/>
                </a:moveTo>
                <a:lnTo>
                  <a:pt x="1" y="4"/>
                </a:lnTo>
                <a:lnTo>
                  <a:pt x="5" y="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9" name="Line 420">
            <a:extLst>
              <a:ext uri="{FF2B5EF4-FFF2-40B4-BE49-F238E27FC236}">
                <a16:creationId xmlns:a16="http://schemas.microsoft.com/office/drawing/2014/main" id="{30D79031-1A4B-4C53-ACED-1D126B044C56}"/>
              </a:ext>
            </a:extLst>
          </p:cNvPr>
          <p:cNvSpPr>
            <a:spLocks noChangeShapeType="1"/>
          </p:cNvSpPr>
          <p:nvPr userDrawn="1"/>
        </p:nvSpPr>
        <p:spPr bwMode="auto">
          <a:xfrm>
            <a:off x="7939284" y="2035175"/>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0" name="Line 421">
            <a:extLst>
              <a:ext uri="{FF2B5EF4-FFF2-40B4-BE49-F238E27FC236}">
                <a16:creationId xmlns:a16="http://schemas.microsoft.com/office/drawing/2014/main" id="{075CD95F-CE3C-43A3-97C7-2B82116B4C96}"/>
              </a:ext>
            </a:extLst>
          </p:cNvPr>
          <p:cNvSpPr>
            <a:spLocks noChangeShapeType="1"/>
          </p:cNvSpPr>
          <p:nvPr userDrawn="1"/>
        </p:nvSpPr>
        <p:spPr bwMode="auto">
          <a:xfrm>
            <a:off x="7953572" y="2076450"/>
            <a:ext cx="6350"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1" name="Line 422">
            <a:extLst>
              <a:ext uri="{FF2B5EF4-FFF2-40B4-BE49-F238E27FC236}">
                <a16:creationId xmlns:a16="http://schemas.microsoft.com/office/drawing/2014/main" id="{B28619C4-7D05-47BA-A2D0-0BCAF4F13E97}"/>
              </a:ext>
            </a:extLst>
          </p:cNvPr>
          <p:cNvSpPr>
            <a:spLocks noChangeShapeType="1"/>
          </p:cNvSpPr>
          <p:nvPr userDrawn="1"/>
        </p:nvSpPr>
        <p:spPr bwMode="auto">
          <a:xfrm>
            <a:off x="7966272" y="2117725"/>
            <a:ext cx="6350"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2" name="Freeform 423">
            <a:extLst>
              <a:ext uri="{FF2B5EF4-FFF2-40B4-BE49-F238E27FC236}">
                <a16:creationId xmlns:a16="http://schemas.microsoft.com/office/drawing/2014/main" id="{23C63C46-1301-47F7-B397-9CC2BE4FAE90}"/>
              </a:ext>
            </a:extLst>
          </p:cNvPr>
          <p:cNvSpPr>
            <a:spLocks/>
          </p:cNvSpPr>
          <p:nvPr userDrawn="1"/>
        </p:nvSpPr>
        <p:spPr bwMode="auto">
          <a:xfrm>
            <a:off x="7977384" y="2159000"/>
            <a:ext cx="4762" cy="20638"/>
          </a:xfrm>
          <a:custGeom>
            <a:avLst/>
            <a:gdLst>
              <a:gd name="T0" fmla="*/ 0 w 3"/>
              <a:gd name="T1" fmla="*/ 0 h 13"/>
              <a:gd name="T2" fmla="*/ 2 w 3"/>
              <a:gd name="T3" fmla="*/ 8 h 13"/>
              <a:gd name="T4" fmla="*/ 3 w 3"/>
              <a:gd name="T5" fmla="*/ 13 h 13"/>
            </a:gdLst>
            <a:ahLst/>
            <a:cxnLst>
              <a:cxn ang="0">
                <a:pos x="T0" y="T1"/>
              </a:cxn>
              <a:cxn ang="0">
                <a:pos x="T2" y="T3"/>
              </a:cxn>
              <a:cxn ang="0">
                <a:pos x="T4" y="T5"/>
              </a:cxn>
            </a:cxnLst>
            <a:rect l="0" t="0" r="r" b="b"/>
            <a:pathLst>
              <a:path w="3" h="13">
                <a:moveTo>
                  <a:pt x="0" y="0"/>
                </a:moveTo>
                <a:lnTo>
                  <a:pt x="2" y="8"/>
                </a:lnTo>
                <a:lnTo>
                  <a:pt x="3"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3" name="Line 424">
            <a:extLst>
              <a:ext uri="{FF2B5EF4-FFF2-40B4-BE49-F238E27FC236}">
                <a16:creationId xmlns:a16="http://schemas.microsoft.com/office/drawing/2014/main" id="{E59B4229-0DE0-4F3E-9353-E7FDCB8E145E}"/>
              </a:ext>
            </a:extLst>
          </p:cNvPr>
          <p:cNvSpPr>
            <a:spLocks noChangeShapeType="1"/>
          </p:cNvSpPr>
          <p:nvPr userDrawn="1"/>
        </p:nvSpPr>
        <p:spPr bwMode="auto">
          <a:xfrm>
            <a:off x="7986909" y="2201863"/>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4" name="Line 425">
            <a:extLst>
              <a:ext uri="{FF2B5EF4-FFF2-40B4-BE49-F238E27FC236}">
                <a16:creationId xmlns:a16="http://schemas.microsoft.com/office/drawing/2014/main" id="{5CC34759-3C5F-4B51-84BA-F26A70117CBA}"/>
              </a:ext>
            </a:extLst>
          </p:cNvPr>
          <p:cNvSpPr>
            <a:spLocks noChangeShapeType="1"/>
          </p:cNvSpPr>
          <p:nvPr userDrawn="1"/>
        </p:nvSpPr>
        <p:spPr bwMode="auto">
          <a:xfrm>
            <a:off x="7996434" y="2243138"/>
            <a:ext cx="4762"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5" name="Freeform 426">
            <a:extLst>
              <a:ext uri="{FF2B5EF4-FFF2-40B4-BE49-F238E27FC236}">
                <a16:creationId xmlns:a16="http://schemas.microsoft.com/office/drawing/2014/main" id="{9B5BC464-CB39-410D-989B-3889C028D672}"/>
              </a:ext>
            </a:extLst>
          </p:cNvPr>
          <p:cNvSpPr>
            <a:spLocks/>
          </p:cNvSpPr>
          <p:nvPr userDrawn="1"/>
        </p:nvSpPr>
        <p:spPr bwMode="auto">
          <a:xfrm>
            <a:off x="8004372" y="2286000"/>
            <a:ext cx="3175" cy="20638"/>
          </a:xfrm>
          <a:custGeom>
            <a:avLst/>
            <a:gdLst>
              <a:gd name="T0" fmla="*/ 0 w 2"/>
              <a:gd name="T1" fmla="*/ 0 h 13"/>
              <a:gd name="T2" fmla="*/ 0 w 2"/>
              <a:gd name="T3" fmla="*/ 2 h 13"/>
              <a:gd name="T4" fmla="*/ 2 w 2"/>
              <a:gd name="T5" fmla="*/ 13 h 13"/>
            </a:gdLst>
            <a:ahLst/>
            <a:cxnLst>
              <a:cxn ang="0">
                <a:pos x="T0" y="T1"/>
              </a:cxn>
              <a:cxn ang="0">
                <a:pos x="T2" y="T3"/>
              </a:cxn>
              <a:cxn ang="0">
                <a:pos x="T4" y="T5"/>
              </a:cxn>
            </a:cxnLst>
            <a:rect l="0" t="0" r="r" b="b"/>
            <a:pathLst>
              <a:path w="2" h="13">
                <a:moveTo>
                  <a:pt x="0" y="0"/>
                </a:moveTo>
                <a:lnTo>
                  <a:pt x="0" y="2"/>
                </a:lnTo>
                <a:lnTo>
                  <a:pt x="2"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6" name="Line 427">
            <a:extLst>
              <a:ext uri="{FF2B5EF4-FFF2-40B4-BE49-F238E27FC236}">
                <a16:creationId xmlns:a16="http://schemas.microsoft.com/office/drawing/2014/main" id="{5A1A39ED-5EC0-440C-91A0-5F6A6C135E89}"/>
              </a:ext>
            </a:extLst>
          </p:cNvPr>
          <p:cNvSpPr>
            <a:spLocks noChangeShapeType="1"/>
          </p:cNvSpPr>
          <p:nvPr userDrawn="1"/>
        </p:nvSpPr>
        <p:spPr bwMode="auto">
          <a:xfrm>
            <a:off x="8009134" y="2327275"/>
            <a:ext cx="3175"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7" name="Line 428">
            <a:extLst>
              <a:ext uri="{FF2B5EF4-FFF2-40B4-BE49-F238E27FC236}">
                <a16:creationId xmlns:a16="http://schemas.microsoft.com/office/drawing/2014/main" id="{1B0F2D1F-DB09-4184-AB08-1A4BFF69A6A7}"/>
              </a:ext>
            </a:extLst>
          </p:cNvPr>
          <p:cNvSpPr>
            <a:spLocks noChangeShapeType="1"/>
          </p:cNvSpPr>
          <p:nvPr userDrawn="1"/>
        </p:nvSpPr>
        <p:spPr bwMode="auto">
          <a:xfrm>
            <a:off x="8015484" y="2370138"/>
            <a:ext cx="3175"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8" name="Line 429">
            <a:extLst>
              <a:ext uri="{FF2B5EF4-FFF2-40B4-BE49-F238E27FC236}">
                <a16:creationId xmlns:a16="http://schemas.microsoft.com/office/drawing/2014/main" id="{3A70266C-07E6-4F1B-AB4C-029A590DD317}"/>
              </a:ext>
            </a:extLst>
          </p:cNvPr>
          <p:cNvSpPr>
            <a:spLocks noChangeShapeType="1"/>
          </p:cNvSpPr>
          <p:nvPr userDrawn="1"/>
        </p:nvSpPr>
        <p:spPr bwMode="auto">
          <a:xfrm>
            <a:off x="8020247" y="2413000"/>
            <a:ext cx="0"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9" name="Freeform 430">
            <a:extLst>
              <a:ext uri="{FF2B5EF4-FFF2-40B4-BE49-F238E27FC236}">
                <a16:creationId xmlns:a16="http://schemas.microsoft.com/office/drawing/2014/main" id="{A4F165FA-E583-4E61-ABD8-44A40DED6C1F}"/>
              </a:ext>
            </a:extLst>
          </p:cNvPr>
          <p:cNvSpPr>
            <a:spLocks/>
          </p:cNvSpPr>
          <p:nvPr userDrawn="1"/>
        </p:nvSpPr>
        <p:spPr bwMode="auto">
          <a:xfrm>
            <a:off x="8021834" y="2455863"/>
            <a:ext cx="1587" cy="22225"/>
          </a:xfrm>
          <a:custGeom>
            <a:avLst/>
            <a:gdLst>
              <a:gd name="T0" fmla="*/ 0 w 1"/>
              <a:gd name="T1" fmla="*/ 0 h 14"/>
              <a:gd name="T2" fmla="*/ 1 w 1"/>
              <a:gd name="T3" fmla="*/ 10 h 14"/>
              <a:gd name="T4" fmla="*/ 1 w 1"/>
              <a:gd name="T5" fmla="*/ 14 h 14"/>
            </a:gdLst>
            <a:ahLst/>
            <a:cxnLst>
              <a:cxn ang="0">
                <a:pos x="T0" y="T1"/>
              </a:cxn>
              <a:cxn ang="0">
                <a:pos x="T2" y="T3"/>
              </a:cxn>
              <a:cxn ang="0">
                <a:pos x="T4" y="T5"/>
              </a:cxn>
            </a:cxnLst>
            <a:rect l="0" t="0" r="r" b="b"/>
            <a:pathLst>
              <a:path w="1" h="14">
                <a:moveTo>
                  <a:pt x="0" y="0"/>
                </a:moveTo>
                <a:lnTo>
                  <a:pt x="1" y="10"/>
                </a:lnTo>
                <a:lnTo>
                  <a:pt x="1" y="1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0" name="Line 431">
            <a:extLst>
              <a:ext uri="{FF2B5EF4-FFF2-40B4-BE49-F238E27FC236}">
                <a16:creationId xmlns:a16="http://schemas.microsoft.com/office/drawing/2014/main" id="{8E341A3D-A1C7-4256-8939-CE77782A5948}"/>
              </a:ext>
            </a:extLst>
          </p:cNvPr>
          <p:cNvSpPr>
            <a:spLocks noChangeShapeType="1"/>
          </p:cNvSpPr>
          <p:nvPr userDrawn="1"/>
        </p:nvSpPr>
        <p:spPr bwMode="auto">
          <a:xfrm>
            <a:off x="8023422" y="2498725"/>
            <a:ext cx="0"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1" name="Line 432">
            <a:extLst>
              <a:ext uri="{FF2B5EF4-FFF2-40B4-BE49-F238E27FC236}">
                <a16:creationId xmlns:a16="http://schemas.microsoft.com/office/drawing/2014/main" id="{9B676D4D-A541-4E8F-B565-AD2325E8E8D7}"/>
              </a:ext>
            </a:extLst>
          </p:cNvPr>
          <p:cNvSpPr>
            <a:spLocks noChangeShapeType="1"/>
          </p:cNvSpPr>
          <p:nvPr userDrawn="1"/>
        </p:nvSpPr>
        <p:spPr bwMode="auto">
          <a:xfrm>
            <a:off x="8023422" y="2541588"/>
            <a:ext cx="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2" name="Freeform 433">
            <a:extLst>
              <a:ext uri="{FF2B5EF4-FFF2-40B4-BE49-F238E27FC236}">
                <a16:creationId xmlns:a16="http://schemas.microsoft.com/office/drawing/2014/main" id="{7E4A11DD-775D-4B9D-B784-3F680A185878}"/>
              </a:ext>
            </a:extLst>
          </p:cNvPr>
          <p:cNvSpPr>
            <a:spLocks/>
          </p:cNvSpPr>
          <p:nvPr userDrawn="1"/>
        </p:nvSpPr>
        <p:spPr bwMode="auto">
          <a:xfrm>
            <a:off x="8023422" y="2566988"/>
            <a:ext cx="0" cy="11113"/>
          </a:xfrm>
          <a:custGeom>
            <a:avLst/>
            <a:gdLst>
              <a:gd name="T0" fmla="*/ 0 h 7"/>
              <a:gd name="T1" fmla="*/ 0 h 7"/>
              <a:gd name="T2" fmla="*/ 7 h 7"/>
            </a:gdLst>
            <a:ahLst/>
            <a:cxnLst>
              <a:cxn ang="0">
                <a:pos x="0" y="T0"/>
              </a:cxn>
              <a:cxn ang="0">
                <a:pos x="0" y="T1"/>
              </a:cxn>
              <a:cxn ang="0">
                <a:pos x="0" y="T2"/>
              </a:cxn>
            </a:cxnLst>
            <a:rect l="0" t="0" r="r" b="b"/>
            <a:pathLst>
              <a:path h="7">
                <a:moveTo>
                  <a:pt x="0" y="0"/>
                </a:moveTo>
                <a:lnTo>
                  <a:pt x="0" y="0"/>
                </a:lnTo>
                <a:lnTo>
                  <a:pt x="0"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3" name="Line 434">
            <a:extLst>
              <a:ext uri="{FF2B5EF4-FFF2-40B4-BE49-F238E27FC236}">
                <a16:creationId xmlns:a16="http://schemas.microsoft.com/office/drawing/2014/main" id="{F6314F8A-4224-4384-82E4-8567E0224B47}"/>
              </a:ext>
            </a:extLst>
          </p:cNvPr>
          <p:cNvSpPr>
            <a:spLocks noChangeShapeType="1"/>
          </p:cNvSpPr>
          <p:nvPr userDrawn="1"/>
        </p:nvSpPr>
        <p:spPr bwMode="auto">
          <a:xfrm>
            <a:off x="4754759" y="2628900"/>
            <a:ext cx="34559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4" name="Line 435">
            <a:extLst>
              <a:ext uri="{FF2B5EF4-FFF2-40B4-BE49-F238E27FC236}">
                <a16:creationId xmlns:a16="http://schemas.microsoft.com/office/drawing/2014/main" id="{A9ECE9E7-0AFB-4ADC-B780-940DF0FFBE48}"/>
              </a:ext>
            </a:extLst>
          </p:cNvPr>
          <p:cNvSpPr>
            <a:spLocks noChangeShapeType="1"/>
          </p:cNvSpPr>
          <p:nvPr userDrawn="1"/>
        </p:nvSpPr>
        <p:spPr bwMode="auto">
          <a:xfrm>
            <a:off x="5985072" y="2316163"/>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465" name="Group 1464">
            <a:extLst>
              <a:ext uri="{FF2B5EF4-FFF2-40B4-BE49-F238E27FC236}">
                <a16:creationId xmlns:a16="http://schemas.microsoft.com/office/drawing/2014/main" id="{325F4A5F-F156-4FF8-8617-7424DA93938A}"/>
              </a:ext>
            </a:extLst>
          </p:cNvPr>
          <p:cNvGrpSpPr/>
          <p:nvPr userDrawn="1"/>
        </p:nvGrpSpPr>
        <p:grpSpPr>
          <a:xfrm>
            <a:off x="4739537" y="1520833"/>
            <a:ext cx="95247" cy="95251"/>
            <a:chOff x="4806780" y="1023946"/>
            <a:chExt cx="95247" cy="95251"/>
          </a:xfrm>
        </p:grpSpPr>
        <p:sp>
          <p:nvSpPr>
            <p:cNvPr id="1466" name="Line 329">
              <a:extLst>
                <a:ext uri="{FF2B5EF4-FFF2-40B4-BE49-F238E27FC236}">
                  <a16:creationId xmlns:a16="http://schemas.microsoft.com/office/drawing/2014/main" id="{967AAD58-036C-4317-9F76-05A62CB71E06}"/>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7" name="Line 330">
              <a:extLst>
                <a:ext uri="{FF2B5EF4-FFF2-40B4-BE49-F238E27FC236}">
                  <a16:creationId xmlns:a16="http://schemas.microsoft.com/office/drawing/2014/main" id="{0F4ADED0-FB5C-4C45-8044-AF4A49F2978F}"/>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8" name="Line 331">
              <a:extLst>
                <a:ext uri="{FF2B5EF4-FFF2-40B4-BE49-F238E27FC236}">
                  <a16:creationId xmlns:a16="http://schemas.microsoft.com/office/drawing/2014/main" id="{99616270-7E06-4817-A159-B9D1B068A280}"/>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9" name="Line 332">
              <a:extLst>
                <a:ext uri="{FF2B5EF4-FFF2-40B4-BE49-F238E27FC236}">
                  <a16:creationId xmlns:a16="http://schemas.microsoft.com/office/drawing/2014/main" id="{DD6FC40A-0B6C-4899-8368-D513D1E1A9EE}"/>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0" name="Line 333">
              <a:extLst>
                <a:ext uri="{FF2B5EF4-FFF2-40B4-BE49-F238E27FC236}">
                  <a16:creationId xmlns:a16="http://schemas.microsoft.com/office/drawing/2014/main" id="{A45D8EB3-67BD-4A66-AE75-41DF6490EEEB}"/>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1" name="Line 334">
              <a:extLst>
                <a:ext uri="{FF2B5EF4-FFF2-40B4-BE49-F238E27FC236}">
                  <a16:creationId xmlns:a16="http://schemas.microsoft.com/office/drawing/2014/main" id="{D0CC2D3B-A72D-4444-B627-427EDA543573}"/>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72" name="Group 1471">
            <a:extLst>
              <a:ext uri="{FF2B5EF4-FFF2-40B4-BE49-F238E27FC236}">
                <a16:creationId xmlns:a16="http://schemas.microsoft.com/office/drawing/2014/main" id="{BEBB2713-B168-4D90-B9D6-83BCE7CA503D}"/>
              </a:ext>
            </a:extLst>
          </p:cNvPr>
          <p:cNvGrpSpPr/>
          <p:nvPr userDrawn="1"/>
        </p:nvGrpSpPr>
        <p:grpSpPr>
          <a:xfrm>
            <a:off x="5239156" y="373063"/>
            <a:ext cx="47630" cy="47632"/>
            <a:chOff x="4806780" y="1023946"/>
            <a:chExt cx="95247" cy="95251"/>
          </a:xfrm>
        </p:grpSpPr>
        <p:sp>
          <p:nvSpPr>
            <p:cNvPr id="1473" name="Line 329">
              <a:extLst>
                <a:ext uri="{FF2B5EF4-FFF2-40B4-BE49-F238E27FC236}">
                  <a16:creationId xmlns:a16="http://schemas.microsoft.com/office/drawing/2014/main" id="{8C749774-6125-41EC-8183-C45D534CE2F8}"/>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4" name="Line 330">
              <a:extLst>
                <a:ext uri="{FF2B5EF4-FFF2-40B4-BE49-F238E27FC236}">
                  <a16:creationId xmlns:a16="http://schemas.microsoft.com/office/drawing/2014/main" id="{2F25A88A-63DF-47D1-B145-9424BF61A702}"/>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5" name="Line 331">
              <a:extLst>
                <a:ext uri="{FF2B5EF4-FFF2-40B4-BE49-F238E27FC236}">
                  <a16:creationId xmlns:a16="http://schemas.microsoft.com/office/drawing/2014/main" id="{558D5CAA-BB43-42DB-9723-18CE987D4B05}"/>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6" name="Line 332">
              <a:extLst>
                <a:ext uri="{FF2B5EF4-FFF2-40B4-BE49-F238E27FC236}">
                  <a16:creationId xmlns:a16="http://schemas.microsoft.com/office/drawing/2014/main" id="{A720649E-2BC5-4427-BE28-DE3D64A6EBD6}"/>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7" name="Line 333">
              <a:extLst>
                <a:ext uri="{FF2B5EF4-FFF2-40B4-BE49-F238E27FC236}">
                  <a16:creationId xmlns:a16="http://schemas.microsoft.com/office/drawing/2014/main" id="{88C1860A-2499-4A7B-9F82-7559B62A975D}"/>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8" name="Line 334">
              <a:extLst>
                <a:ext uri="{FF2B5EF4-FFF2-40B4-BE49-F238E27FC236}">
                  <a16:creationId xmlns:a16="http://schemas.microsoft.com/office/drawing/2014/main" id="{F32DDD33-5787-4BD1-91C8-984CDB67763C}"/>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79" name="Group 1478">
            <a:extLst>
              <a:ext uri="{FF2B5EF4-FFF2-40B4-BE49-F238E27FC236}">
                <a16:creationId xmlns:a16="http://schemas.microsoft.com/office/drawing/2014/main" id="{99CAAEB5-440F-4409-8DF2-DAD3D1B97EA9}"/>
              </a:ext>
            </a:extLst>
          </p:cNvPr>
          <p:cNvGrpSpPr/>
          <p:nvPr userDrawn="1"/>
        </p:nvGrpSpPr>
        <p:grpSpPr>
          <a:xfrm>
            <a:off x="7142357" y="1076310"/>
            <a:ext cx="47630" cy="47632"/>
            <a:chOff x="4806780" y="1023946"/>
            <a:chExt cx="95247" cy="95251"/>
          </a:xfrm>
        </p:grpSpPr>
        <p:sp>
          <p:nvSpPr>
            <p:cNvPr id="1480" name="Line 329">
              <a:extLst>
                <a:ext uri="{FF2B5EF4-FFF2-40B4-BE49-F238E27FC236}">
                  <a16:creationId xmlns:a16="http://schemas.microsoft.com/office/drawing/2014/main" id="{145AEC74-5054-4839-A533-50A57FB33121}"/>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1" name="Line 330">
              <a:extLst>
                <a:ext uri="{FF2B5EF4-FFF2-40B4-BE49-F238E27FC236}">
                  <a16:creationId xmlns:a16="http://schemas.microsoft.com/office/drawing/2014/main" id="{B47D0405-380A-4D17-B764-C7D1B6D25079}"/>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2" name="Line 331">
              <a:extLst>
                <a:ext uri="{FF2B5EF4-FFF2-40B4-BE49-F238E27FC236}">
                  <a16:creationId xmlns:a16="http://schemas.microsoft.com/office/drawing/2014/main" id="{F9F3E041-0D7C-4B8F-8647-DD634E1CDAB0}"/>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3" name="Line 332">
              <a:extLst>
                <a:ext uri="{FF2B5EF4-FFF2-40B4-BE49-F238E27FC236}">
                  <a16:creationId xmlns:a16="http://schemas.microsoft.com/office/drawing/2014/main" id="{7BAA36C2-FC7B-40FF-8012-05594D6CFE0A}"/>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4" name="Line 333">
              <a:extLst>
                <a:ext uri="{FF2B5EF4-FFF2-40B4-BE49-F238E27FC236}">
                  <a16:creationId xmlns:a16="http://schemas.microsoft.com/office/drawing/2014/main" id="{0637A57A-8189-4BC3-A986-90CD3B13DDE6}"/>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5" name="Line 334">
              <a:extLst>
                <a:ext uri="{FF2B5EF4-FFF2-40B4-BE49-F238E27FC236}">
                  <a16:creationId xmlns:a16="http://schemas.microsoft.com/office/drawing/2014/main" id="{D9714886-948C-4FC5-B909-D76E7C0C90F2}"/>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86" name="Group 1485">
            <a:extLst>
              <a:ext uri="{FF2B5EF4-FFF2-40B4-BE49-F238E27FC236}">
                <a16:creationId xmlns:a16="http://schemas.microsoft.com/office/drawing/2014/main" id="{D1D18196-AC47-4ED3-A520-972B6A7039E4}"/>
              </a:ext>
            </a:extLst>
          </p:cNvPr>
          <p:cNvGrpSpPr/>
          <p:nvPr userDrawn="1"/>
        </p:nvGrpSpPr>
        <p:grpSpPr>
          <a:xfrm>
            <a:off x="7611469" y="1320812"/>
            <a:ext cx="95247" cy="95251"/>
            <a:chOff x="4806780" y="1023946"/>
            <a:chExt cx="95247" cy="95251"/>
          </a:xfrm>
        </p:grpSpPr>
        <p:sp>
          <p:nvSpPr>
            <p:cNvPr id="1487" name="Line 329">
              <a:extLst>
                <a:ext uri="{FF2B5EF4-FFF2-40B4-BE49-F238E27FC236}">
                  <a16:creationId xmlns:a16="http://schemas.microsoft.com/office/drawing/2014/main" id="{AE639642-19AB-4462-B494-E73FEBA35A33}"/>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8" name="Line 330">
              <a:extLst>
                <a:ext uri="{FF2B5EF4-FFF2-40B4-BE49-F238E27FC236}">
                  <a16:creationId xmlns:a16="http://schemas.microsoft.com/office/drawing/2014/main" id="{4A081463-474F-4318-97B9-882DCF43470D}"/>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9" name="Line 331">
              <a:extLst>
                <a:ext uri="{FF2B5EF4-FFF2-40B4-BE49-F238E27FC236}">
                  <a16:creationId xmlns:a16="http://schemas.microsoft.com/office/drawing/2014/main" id="{22AC16E2-3E0B-488A-A2A4-98F8DA59C915}"/>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0" name="Line 332">
              <a:extLst>
                <a:ext uri="{FF2B5EF4-FFF2-40B4-BE49-F238E27FC236}">
                  <a16:creationId xmlns:a16="http://schemas.microsoft.com/office/drawing/2014/main" id="{FE99970D-05E0-47CF-90C7-FF8499FB5CA8}"/>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1" name="Line 333">
              <a:extLst>
                <a:ext uri="{FF2B5EF4-FFF2-40B4-BE49-F238E27FC236}">
                  <a16:creationId xmlns:a16="http://schemas.microsoft.com/office/drawing/2014/main" id="{895E5FBE-B132-491F-971C-A6F08DBBCD19}"/>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2" name="Line 334">
              <a:extLst>
                <a:ext uri="{FF2B5EF4-FFF2-40B4-BE49-F238E27FC236}">
                  <a16:creationId xmlns:a16="http://schemas.microsoft.com/office/drawing/2014/main" id="{1AEA6070-17A7-4E2D-A090-9C90EF51D31C}"/>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93" name="Group 1492">
            <a:extLst>
              <a:ext uri="{FF2B5EF4-FFF2-40B4-BE49-F238E27FC236}">
                <a16:creationId xmlns:a16="http://schemas.microsoft.com/office/drawing/2014/main" id="{183F922D-5D93-4894-B87B-8F9D2465F5F7}"/>
              </a:ext>
            </a:extLst>
          </p:cNvPr>
          <p:cNvGrpSpPr/>
          <p:nvPr userDrawn="1"/>
        </p:nvGrpSpPr>
        <p:grpSpPr>
          <a:xfrm>
            <a:off x="4467482" y="2296116"/>
            <a:ext cx="84005" cy="84009"/>
            <a:chOff x="4806780" y="1023946"/>
            <a:chExt cx="95247" cy="95251"/>
          </a:xfrm>
        </p:grpSpPr>
        <p:sp>
          <p:nvSpPr>
            <p:cNvPr id="1494" name="Line 329">
              <a:extLst>
                <a:ext uri="{FF2B5EF4-FFF2-40B4-BE49-F238E27FC236}">
                  <a16:creationId xmlns:a16="http://schemas.microsoft.com/office/drawing/2014/main" id="{57BA268F-4315-4C1A-A921-0EDC8FDDFFAE}"/>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5" name="Line 330">
              <a:extLst>
                <a:ext uri="{FF2B5EF4-FFF2-40B4-BE49-F238E27FC236}">
                  <a16:creationId xmlns:a16="http://schemas.microsoft.com/office/drawing/2014/main" id="{9C976078-62EE-43F5-B0D9-A65B44EF1A5F}"/>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6" name="Line 331">
              <a:extLst>
                <a:ext uri="{FF2B5EF4-FFF2-40B4-BE49-F238E27FC236}">
                  <a16:creationId xmlns:a16="http://schemas.microsoft.com/office/drawing/2014/main" id="{A6F77FAC-F334-4EEB-9D2D-39C78CF1F90B}"/>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7" name="Line 332">
              <a:extLst>
                <a:ext uri="{FF2B5EF4-FFF2-40B4-BE49-F238E27FC236}">
                  <a16:creationId xmlns:a16="http://schemas.microsoft.com/office/drawing/2014/main" id="{5DBADBEA-5761-48B7-9B5C-8055DFE7BD95}"/>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8" name="Line 333">
              <a:extLst>
                <a:ext uri="{FF2B5EF4-FFF2-40B4-BE49-F238E27FC236}">
                  <a16:creationId xmlns:a16="http://schemas.microsoft.com/office/drawing/2014/main" id="{2BB72120-7E1F-454A-867B-3332F0452045}"/>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9" name="Line 334">
              <a:extLst>
                <a:ext uri="{FF2B5EF4-FFF2-40B4-BE49-F238E27FC236}">
                  <a16:creationId xmlns:a16="http://schemas.microsoft.com/office/drawing/2014/main" id="{C75749F0-84E9-4187-80B7-D531EA87245A}"/>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00" name="Group 1499">
            <a:extLst>
              <a:ext uri="{FF2B5EF4-FFF2-40B4-BE49-F238E27FC236}">
                <a16:creationId xmlns:a16="http://schemas.microsoft.com/office/drawing/2014/main" id="{AAC4B167-E9E9-4940-B642-20600BDDC87C}"/>
              </a:ext>
            </a:extLst>
          </p:cNvPr>
          <p:cNvGrpSpPr/>
          <p:nvPr userDrawn="1"/>
        </p:nvGrpSpPr>
        <p:grpSpPr>
          <a:xfrm>
            <a:off x="8051030" y="2513506"/>
            <a:ext cx="84005" cy="84009"/>
            <a:chOff x="4806780" y="1023946"/>
            <a:chExt cx="95247" cy="95251"/>
          </a:xfrm>
        </p:grpSpPr>
        <p:sp>
          <p:nvSpPr>
            <p:cNvPr id="1501" name="Line 329">
              <a:extLst>
                <a:ext uri="{FF2B5EF4-FFF2-40B4-BE49-F238E27FC236}">
                  <a16:creationId xmlns:a16="http://schemas.microsoft.com/office/drawing/2014/main" id="{5AC50DB4-4336-4B2D-92C7-C4BB191A56C0}"/>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2" name="Line 330">
              <a:extLst>
                <a:ext uri="{FF2B5EF4-FFF2-40B4-BE49-F238E27FC236}">
                  <a16:creationId xmlns:a16="http://schemas.microsoft.com/office/drawing/2014/main" id="{817A8FFF-04A4-415B-8300-AE6E4D853194}"/>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3" name="Line 331">
              <a:extLst>
                <a:ext uri="{FF2B5EF4-FFF2-40B4-BE49-F238E27FC236}">
                  <a16:creationId xmlns:a16="http://schemas.microsoft.com/office/drawing/2014/main" id="{B2DE0EC5-13AE-45E2-A2B6-28685845232D}"/>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4" name="Line 332">
              <a:extLst>
                <a:ext uri="{FF2B5EF4-FFF2-40B4-BE49-F238E27FC236}">
                  <a16:creationId xmlns:a16="http://schemas.microsoft.com/office/drawing/2014/main" id="{B7CBF20E-9099-47BD-ABF9-789C3A091DEC}"/>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5" name="Line 333">
              <a:extLst>
                <a:ext uri="{FF2B5EF4-FFF2-40B4-BE49-F238E27FC236}">
                  <a16:creationId xmlns:a16="http://schemas.microsoft.com/office/drawing/2014/main" id="{83C1645A-182E-43FE-AC6A-309E7F1B9847}"/>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6" name="Line 334">
              <a:extLst>
                <a:ext uri="{FF2B5EF4-FFF2-40B4-BE49-F238E27FC236}">
                  <a16:creationId xmlns:a16="http://schemas.microsoft.com/office/drawing/2014/main" id="{CC785CE6-25DB-486A-85D1-31C7F8A3CABF}"/>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07" name="Group 1506">
            <a:extLst>
              <a:ext uri="{FF2B5EF4-FFF2-40B4-BE49-F238E27FC236}">
                <a16:creationId xmlns:a16="http://schemas.microsoft.com/office/drawing/2014/main" id="{9BBC1B7F-30D6-4F2B-8E58-F53926F08853}"/>
              </a:ext>
            </a:extLst>
          </p:cNvPr>
          <p:cNvGrpSpPr/>
          <p:nvPr userDrawn="1"/>
        </p:nvGrpSpPr>
        <p:grpSpPr>
          <a:xfrm>
            <a:off x="8035990" y="1881335"/>
            <a:ext cx="130792" cy="130798"/>
            <a:chOff x="4806780" y="1023946"/>
            <a:chExt cx="95247" cy="95251"/>
          </a:xfrm>
        </p:grpSpPr>
        <p:sp>
          <p:nvSpPr>
            <p:cNvPr id="1508" name="Line 329">
              <a:extLst>
                <a:ext uri="{FF2B5EF4-FFF2-40B4-BE49-F238E27FC236}">
                  <a16:creationId xmlns:a16="http://schemas.microsoft.com/office/drawing/2014/main" id="{CF99DC4D-1C84-402E-9C41-AD7CC9E2A6DD}"/>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9" name="Line 330">
              <a:extLst>
                <a:ext uri="{FF2B5EF4-FFF2-40B4-BE49-F238E27FC236}">
                  <a16:creationId xmlns:a16="http://schemas.microsoft.com/office/drawing/2014/main" id="{94E11107-A1CF-48EC-BA5D-EF9BC9B3B95F}"/>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0" name="Line 331">
              <a:extLst>
                <a:ext uri="{FF2B5EF4-FFF2-40B4-BE49-F238E27FC236}">
                  <a16:creationId xmlns:a16="http://schemas.microsoft.com/office/drawing/2014/main" id="{E58B6AFC-567B-42F3-8DA9-6E0D275F7002}"/>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1" name="Line 332">
              <a:extLst>
                <a:ext uri="{FF2B5EF4-FFF2-40B4-BE49-F238E27FC236}">
                  <a16:creationId xmlns:a16="http://schemas.microsoft.com/office/drawing/2014/main" id="{7D78A96C-C5FA-4D70-BB90-B10D322891CB}"/>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2" name="Line 333">
              <a:extLst>
                <a:ext uri="{FF2B5EF4-FFF2-40B4-BE49-F238E27FC236}">
                  <a16:creationId xmlns:a16="http://schemas.microsoft.com/office/drawing/2014/main" id="{35DBEDE1-743D-4D1C-9D58-EA35920E0370}"/>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3" name="Line 334">
              <a:extLst>
                <a:ext uri="{FF2B5EF4-FFF2-40B4-BE49-F238E27FC236}">
                  <a16:creationId xmlns:a16="http://schemas.microsoft.com/office/drawing/2014/main" id="{57113AC9-0751-4608-8D82-F99B94C761F2}"/>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14" name="Group 1513">
            <a:extLst>
              <a:ext uri="{FF2B5EF4-FFF2-40B4-BE49-F238E27FC236}">
                <a16:creationId xmlns:a16="http://schemas.microsoft.com/office/drawing/2014/main" id="{95B6081E-644B-4A23-800A-1F21F3FD52C3}"/>
              </a:ext>
            </a:extLst>
          </p:cNvPr>
          <p:cNvGrpSpPr/>
          <p:nvPr userDrawn="1"/>
        </p:nvGrpSpPr>
        <p:grpSpPr>
          <a:xfrm>
            <a:off x="7856258" y="1458598"/>
            <a:ext cx="47630" cy="47632"/>
            <a:chOff x="4806780" y="1023946"/>
            <a:chExt cx="95247" cy="95251"/>
          </a:xfrm>
        </p:grpSpPr>
        <p:sp>
          <p:nvSpPr>
            <p:cNvPr id="1515" name="Line 329">
              <a:extLst>
                <a:ext uri="{FF2B5EF4-FFF2-40B4-BE49-F238E27FC236}">
                  <a16:creationId xmlns:a16="http://schemas.microsoft.com/office/drawing/2014/main" id="{39F0D53E-2EB0-45B8-A8CF-BE8F9669D68C}"/>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6" name="Line 330">
              <a:extLst>
                <a:ext uri="{FF2B5EF4-FFF2-40B4-BE49-F238E27FC236}">
                  <a16:creationId xmlns:a16="http://schemas.microsoft.com/office/drawing/2014/main" id="{B76CF017-8E08-471B-9898-24AF4427E0AF}"/>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7" name="Line 331">
              <a:extLst>
                <a:ext uri="{FF2B5EF4-FFF2-40B4-BE49-F238E27FC236}">
                  <a16:creationId xmlns:a16="http://schemas.microsoft.com/office/drawing/2014/main" id="{BC2AD4C4-A61D-460C-8686-75440DF95A77}"/>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8" name="Line 332">
              <a:extLst>
                <a:ext uri="{FF2B5EF4-FFF2-40B4-BE49-F238E27FC236}">
                  <a16:creationId xmlns:a16="http://schemas.microsoft.com/office/drawing/2014/main" id="{C5BF3135-E3B4-4C6D-8A6F-2140FA927194}"/>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9" name="Line 333">
              <a:extLst>
                <a:ext uri="{FF2B5EF4-FFF2-40B4-BE49-F238E27FC236}">
                  <a16:creationId xmlns:a16="http://schemas.microsoft.com/office/drawing/2014/main" id="{000A2EEB-4866-4788-B1B7-1A1B68275140}"/>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0" name="Line 334">
              <a:extLst>
                <a:ext uri="{FF2B5EF4-FFF2-40B4-BE49-F238E27FC236}">
                  <a16:creationId xmlns:a16="http://schemas.microsoft.com/office/drawing/2014/main" id="{3EDC25AB-2CD1-43C2-BADE-C0EA4F1B572A}"/>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21" name="Group 1520">
            <a:extLst>
              <a:ext uri="{FF2B5EF4-FFF2-40B4-BE49-F238E27FC236}">
                <a16:creationId xmlns:a16="http://schemas.microsoft.com/office/drawing/2014/main" id="{9695FA63-D243-4D37-A398-18C5149FAB9D}"/>
              </a:ext>
            </a:extLst>
          </p:cNvPr>
          <p:cNvGrpSpPr/>
          <p:nvPr userDrawn="1"/>
        </p:nvGrpSpPr>
        <p:grpSpPr>
          <a:xfrm>
            <a:off x="4354722" y="2577859"/>
            <a:ext cx="173031" cy="0"/>
            <a:chOff x="7475272" y="2554312"/>
            <a:chExt cx="173031" cy="0"/>
          </a:xfrm>
        </p:grpSpPr>
        <p:sp>
          <p:nvSpPr>
            <p:cNvPr id="1522" name="Line 303">
              <a:extLst>
                <a:ext uri="{FF2B5EF4-FFF2-40B4-BE49-F238E27FC236}">
                  <a16:creationId xmlns:a16="http://schemas.microsoft.com/office/drawing/2014/main" id="{776B81D2-3C1A-45DC-96D5-8082575C2E63}"/>
                </a:ext>
              </a:extLst>
            </p:cNvPr>
            <p:cNvSpPr>
              <a:spLocks noChangeShapeType="1"/>
            </p:cNvSpPr>
            <p:nvPr userDrawn="1"/>
          </p:nvSpPr>
          <p:spPr bwMode="auto">
            <a:xfrm>
              <a:off x="7475272"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3" name="Line 304">
              <a:extLst>
                <a:ext uri="{FF2B5EF4-FFF2-40B4-BE49-F238E27FC236}">
                  <a16:creationId xmlns:a16="http://schemas.microsoft.com/office/drawing/2014/main" id="{435DF4B3-BF85-454E-B650-16EC946C5627}"/>
                </a:ext>
              </a:extLst>
            </p:cNvPr>
            <p:cNvSpPr>
              <a:spLocks noChangeShapeType="1"/>
            </p:cNvSpPr>
            <p:nvPr userDrawn="1"/>
          </p:nvSpPr>
          <p:spPr bwMode="auto">
            <a:xfrm>
              <a:off x="7518133"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4" name="Line 305">
              <a:extLst>
                <a:ext uri="{FF2B5EF4-FFF2-40B4-BE49-F238E27FC236}">
                  <a16:creationId xmlns:a16="http://schemas.microsoft.com/office/drawing/2014/main" id="{21F0E600-ABCA-482D-87F3-49009456891F}"/>
                </a:ext>
              </a:extLst>
            </p:cNvPr>
            <p:cNvSpPr>
              <a:spLocks noChangeShapeType="1"/>
            </p:cNvSpPr>
            <p:nvPr userDrawn="1"/>
          </p:nvSpPr>
          <p:spPr bwMode="auto">
            <a:xfrm>
              <a:off x="7560994"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5" name="Line 306">
              <a:extLst>
                <a:ext uri="{FF2B5EF4-FFF2-40B4-BE49-F238E27FC236}">
                  <a16:creationId xmlns:a16="http://schemas.microsoft.com/office/drawing/2014/main" id="{9B4975ED-AF58-414D-B9CA-0F31CFEFF5FE}"/>
                </a:ext>
              </a:extLst>
            </p:cNvPr>
            <p:cNvSpPr>
              <a:spLocks noChangeShapeType="1"/>
            </p:cNvSpPr>
            <p:nvPr userDrawn="1"/>
          </p:nvSpPr>
          <p:spPr bwMode="auto">
            <a:xfrm>
              <a:off x="7603855" y="2554312"/>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6" name="Line 307">
              <a:extLst>
                <a:ext uri="{FF2B5EF4-FFF2-40B4-BE49-F238E27FC236}">
                  <a16:creationId xmlns:a16="http://schemas.microsoft.com/office/drawing/2014/main" id="{55A4116D-4463-4877-AE12-FEB800D9E94D}"/>
                </a:ext>
              </a:extLst>
            </p:cNvPr>
            <p:cNvSpPr>
              <a:spLocks noChangeShapeType="1"/>
            </p:cNvSpPr>
            <p:nvPr userDrawn="1"/>
          </p:nvSpPr>
          <p:spPr bwMode="auto">
            <a:xfrm>
              <a:off x="7646716" y="2554312"/>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27" name="Group 1526">
            <a:extLst>
              <a:ext uri="{FF2B5EF4-FFF2-40B4-BE49-F238E27FC236}">
                <a16:creationId xmlns:a16="http://schemas.microsoft.com/office/drawing/2014/main" id="{C9BE7837-ED34-4917-9B33-4FBABCEDE66F}"/>
              </a:ext>
            </a:extLst>
          </p:cNvPr>
          <p:cNvGrpSpPr/>
          <p:nvPr userDrawn="1"/>
        </p:nvGrpSpPr>
        <p:grpSpPr>
          <a:xfrm>
            <a:off x="4394408" y="2647710"/>
            <a:ext cx="311139" cy="0"/>
            <a:chOff x="7514958" y="2624163"/>
            <a:chExt cx="311139" cy="0"/>
          </a:xfrm>
        </p:grpSpPr>
        <p:sp>
          <p:nvSpPr>
            <p:cNvPr id="1528" name="Line 308">
              <a:extLst>
                <a:ext uri="{FF2B5EF4-FFF2-40B4-BE49-F238E27FC236}">
                  <a16:creationId xmlns:a16="http://schemas.microsoft.com/office/drawing/2014/main" id="{8F3CE976-5A70-45C1-96E5-EFE434BB88F7}"/>
                </a:ext>
              </a:extLst>
            </p:cNvPr>
            <p:cNvSpPr>
              <a:spLocks noChangeShapeType="1"/>
            </p:cNvSpPr>
            <p:nvPr userDrawn="1"/>
          </p:nvSpPr>
          <p:spPr bwMode="auto">
            <a:xfrm>
              <a:off x="7514958"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9" name="Line 309">
              <a:extLst>
                <a:ext uri="{FF2B5EF4-FFF2-40B4-BE49-F238E27FC236}">
                  <a16:creationId xmlns:a16="http://schemas.microsoft.com/office/drawing/2014/main" id="{C8DBE83F-247F-4C22-B782-86436F83C48A}"/>
                </a:ext>
              </a:extLst>
            </p:cNvPr>
            <p:cNvSpPr>
              <a:spLocks noChangeShapeType="1"/>
            </p:cNvSpPr>
            <p:nvPr userDrawn="1"/>
          </p:nvSpPr>
          <p:spPr bwMode="auto">
            <a:xfrm>
              <a:off x="7557819"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0" name="Line 310">
              <a:extLst>
                <a:ext uri="{FF2B5EF4-FFF2-40B4-BE49-F238E27FC236}">
                  <a16:creationId xmlns:a16="http://schemas.microsoft.com/office/drawing/2014/main" id="{D8EA79CE-9CF6-48DF-A6DD-C39C3C287B58}"/>
                </a:ext>
              </a:extLst>
            </p:cNvPr>
            <p:cNvSpPr>
              <a:spLocks noChangeShapeType="1"/>
            </p:cNvSpPr>
            <p:nvPr userDrawn="1"/>
          </p:nvSpPr>
          <p:spPr bwMode="auto">
            <a:xfrm>
              <a:off x="7600680"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1" name="Line 311">
              <a:extLst>
                <a:ext uri="{FF2B5EF4-FFF2-40B4-BE49-F238E27FC236}">
                  <a16:creationId xmlns:a16="http://schemas.microsoft.com/office/drawing/2014/main" id="{31FD48A3-7C20-4CE2-8B58-5A8455503DED}"/>
                </a:ext>
              </a:extLst>
            </p:cNvPr>
            <p:cNvSpPr>
              <a:spLocks noChangeShapeType="1"/>
            </p:cNvSpPr>
            <p:nvPr userDrawn="1"/>
          </p:nvSpPr>
          <p:spPr bwMode="auto">
            <a:xfrm>
              <a:off x="7643541"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2" name="Line 312">
              <a:extLst>
                <a:ext uri="{FF2B5EF4-FFF2-40B4-BE49-F238E27FC236}">
                  <a16:creationId xmlns:a16="http://schemas.microsoft.com/office/drawing/2014/main" id="{967AA18A-DA4B-4442-9B54-4EF20CC33248}"/>
                </a:ext>
              </a:extLst>
            </p:cNvPr>
            <p:cNvSpPr>
              <a:spLocks noChangeShapeType="1"/>
            </p:cNvSpPr>
            <p:nvPr userDrawn="1"/>
          </p:nvSpPr>
          <p:spPr bwMode="auto">
            <a:xfrm>
              <a:off x="7686402"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3" name="Line 313">
              <a:extLst>
                <a:ext uri="{FF2B5EF4-FFF2-40B4-BE49-F238E27FC236}">
                  <a16:creationId xmlns:a16="http://schemas.microsoft.com/office/drawing/2014/main" id="{EBA242D0-914B-4611-AF38-D81C5D3FFC03}"/>
                </a:ext>
              </a:extLst>
            </p:cNvPr>
            <p:cNvSpPr>
              <a:spLocks noChangeShapeType="1"/>
            </p:cNvSpPr>
            <p:nvPr userDrawn="1"/>
          </p:nvSpPr>
          <p:spPr bwMode="auto">
            <a:xfrm>
              <a:off x="7729263"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4" name="Line 314">
              <a:extLst>
                <a:ext uri="{FF2B5EF4-FFF2-40B4-BE49-F238E27FC236}">
                  <a16:creationId xmlns:a16="http://schemas.microsoft.com/office/drawing/2014/main" id="{FDFC2A3A-DA69-4753-ACF4-DFE73D48664C}"/>
                </a:ext>
              </a:extLst>
            </p:cNvPr>
            <p:cNvSpPr>
              <a:spLocks noChangeShapeType="1"/>
            </p:cNvSpPr>
            <p:nvPr userDrawn="1"/>
          </p:nvSpPr>
          <p:spPr bwMode="auto">
            <a:xfrm>
              <a:off x="7772124"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5" name="Line 315">
              <a:extLst>
                <a:ext uri="{FF2B5EF4-FFF2-40B4-BE49-F238E27FC236}">
                  <a16:creationId xmlns:a16="http://schemas.microsoft.com/office/drawing/2014/main" id="{A1C704CB-5506-42D0-AEF9-4C44A89D7EF4}"/>
                </a:ext>
              </a:extLst>
            </p:cNvPr>
            <p:cNvSpPr>
              <a:spLocks noChangeShapeType="1"/>
            </p:cNvSpPr>
            <p:nvPr userDrawn="1"/>
          </p:nvSpPr>
          <p:spPr bwMode="auto">
            <a:xfrm>
              <a:off x="7814985" y="2624163"/>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36" name="Group 1535">
            <a:extLst>
              <a:ext uri="{FF2B5EF4-FFF2-40B4-BE49-F238E27FC236}">
                <a16:creationId xmlns:a16="http://schemas.microsoft.com/office/drawing/2014/main" id="{454D2193-0163-4D04-B8BD-72A4A8FA2973}"/>
              </a:ext>
            </a:extLst>
          </p:cNvPr>
          <p:cNvGrpSpPr/>
          <p:nvPr userDrawn="1"/>
        </p:nvGrpSpPr>
        <p:grpSpPr>
          <a:xfrm>
            <a:off x="4299162" y="2746136"/>
            <a:ext cx="258752" cy="0"/>
            <a:chOff x="7419712" y="2722589"/>
            <a:chExt cx="258752" cy="0"/>
          </a:xfrm>
        </p:grpSpPr>
        <p:sp>
          <p:nvSpPr>
            <p:cNvPr id="1537" name="Line 316">
              <a:extLst>
                <a:ext uri="{FF2B5EF4-FFF2-40B4-BE49-F238E27FC236}">
                  <a16:creationId xmlns:a16="http://schemas.microsoft.com/office/drawing/2014/main" id="{4262AE84-D2DA-4C2F-9ACC-055175C6B7C5}"/>
                </a:ext>
              </a:extLst>
            </p:cNvPr>
            <p:cNvSpPr>
              <a:spLocks noChangeShapeType="1"/>
            </p:cNvSpPr>
            <p:nvPr userDrawn="1"/>
          </p:nvSpPr>
          <p:spPr bwMode="auto">
            <a:xfrm>
              <a:off x="741971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 name="Line 317">
              <a:extLst>
                <a:ext uri="{FF2B5EF4-FFF2-40B4-BE49-F238E27FC236}">
                  <a16:creationId xmlns:a16="http://schemas.microsoft.com/office/drawing/2014/main" id="{BE84375D-136A-4DA5-B8F3-A68A4BB98372}"/>
                </a:ext>
              </a:extLst>
            </p:cNvPr>
            <p:cNvSpPr>
              <a:spLocks noChangeShapeType="1"/>
            </p:cNvSpPr>
            <p:nvPr userDrawn="1"/>
          </p:nvSpPr>
          <p:spPr bwMode="auto">
            <a:xfrm>
              <a:off x="746257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9" name="Line 318">
              <a:extLst>
                <a:ext uri="{FF2B5EF4-FFF2-40B4-BE49-F238E27FC236}">
                  <a16:creationId xmlns:a16="http://schemas.microsoft.com/office/drawing/2014/main" id="{01CAD49F-62E1-4C6C-940F-2DC63D9DCACE}"/>
                </a:ext>
              </a:extLst>
            </p:cNvPr>
            <p:cNvSpPr>
              <a:spLocks noChangeShapeType="1"/>
            </p:cNvSpPr>
            <p:nvPr userDrawn="1"/>
          </p:nvSpPr>
          <p:spPr bwMode="auto">
            <a:xfrm>
              <a:off x="7505433"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0" name="Line 319">
              <a:extLst>
                <a:ext uri="{FF2B5EF4-FFF2-40B4-BE49-F238E27FC236}">
                  <a16:creationId xmlns:a16="http://schemas.microsoft.com/office/drawing/2014/main" id="{DBF129BC-F481-4717-A0BC-B6205C74F2A2}"/>
                </a:ext>
              </a:extLst>
            </p:cNvPr>
            <p:cNvSpPr>
              <a:spLocks noChangeShapeType="1"/>
            </p:cNvSpPr>
            <p:nvPr userDrawn="1"/>
          </p:nvSpPr>
          <p:spPr bwMode="auto">
            <a:xfrm>
              <a:off x="7548294"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1" name="Line 320">
              <a:extLst>
                <a:ext uri="{FF2B5EF4-FFF2-40B4-BE49-F238E27FC236}">
                  <a16:creationId xmlns:a16="http://schemas.microsoft.com/office/drawing/2014/main" id="{468E49D2-488E-4ABB-A0E0-FFEFD09769B9}"/>
                </a:ext>
              </a:extLst>
            </p:cNvPr>
            <p:cNvSpPr>
              <a:spLocks noChangeShapeType="1"/>
            </p:cNvSpPr>
            <p:nvPr userDrawn="1"/>
          </p:nvSpPr>
          <p:spPr bwMode="auto">
            <a:xfrm>
              <a:off x="7591155"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2" name="Line 321">
              <a:extLst>
                <a:ext uri="{FF2B5EF4-FFF2-40B4-BE49-F238E27FC236}">
                  <a16:creationId xmlns:a16="http://schemas.microsoft.com/office/drawing/2014/main" id="{9F4FA76C-F4E9-4AE5-A29A-304B80EAA0EE}"/>
                </a:ext>
              </a:extLst>
            </p:cNvPr>
            <p:cNvSpPr>
              <a:spLocks noChangeShapeType="1"/>
            </p:cNvSpPr>
            <p:nvPr userDrawn="1"/>
          </p:nvSpPr>
          <p:spPr bwMode="auto">
            <a:xfrm>
              <a:off x="7634016"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3" name="Line 322">
              <a:extLst>
                <a:ext uri="{FF2B5EF4-FFF2-40B4-BE49-F238E27FC236}">
                  <a16:creationId xmlns:a16="http://schemas.microsoft.com/office/drawing/2014/main" id="{6C81C42B-19B7-4329-969D-1AE1248E52EE}"/>
                </a:ext>
              </a:extLst>
            </p:cNvPr>
            <p:cNvSpPr>
              <a:spLocks noChangeShapeType="1"/>
            </p:cNvSpPr>
            <p:nvPr userDrawn="1"/>
          </p:nvSpPr>
          <p:spPr bwMode="auto">
            <a:xfrm>
              <a:off x="7676877" y="2722589"/>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pic>
        <p:nvPicPr>
          <p:cNvPr id="4" name="Picture 3">
            <a:extLst>
              <a:ext uri="{FF2B5EF4-FFF2-40B4-BE49-F238E27FC236}">
                <a16:creationId xmlns:a16="http://schemas.microsoft.com/office/drawing/2014/main" id="{C38910CE-56E9-4D7E-9BA4-7942095B38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0052" y="2701944"/>
            <a:ext cx="3365248" cy="281828"/>
          </a:xfrm>
          <a:prstGeom prst="rect">
            <a:avLst/>
          </a:prstGeom>
        </p:spPr>
      </p:pic>
      <p:pic>
        <p:nvPicPr>
          <p:cNvPr id="506" name="Picture 3" descr="Z:\RSM International\1 Design\2015\Brand\Guidelines\Logos\Logos-0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8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07"/>
                                        </p:tgtEl>
                                      </p:cBhvr>
                                    </p:animEffect>
                                    <p:animScale>
                                      <p:cBhvr>
                                        <p:cTn id="7" dur="1000" autoRev="1" fill="hold"/>
                                        <p:tgtEl>
                                          <p:spTgt spid="1507"/>
                                        </p:tgtEl>
                                      </p:cBhvr>
                                      <p:by x="105000" y="105000"/>
                                    </p:animScale>
                                  </p:childTnLst>
                                </p:cTn>
                              </p:par>
                              <p:par>
                                <p:cTn id="8" presetID="8" presetClass="emph" presetSubtype="0" repeatCount="indefinite" fill="hold" grpId="0" nodeType="withEffect">
                                  <p:stCondLst>
                                    <p:cond delay="0"/>
                                  </p:stCondLst>
                                  <p:endCondLst>
                                    <p:cond evt="onNext" delay="0">
                                      <p:tgtEl>
                                        <p:sldTgt/>
                                      </p:tgtEl>
                                    </p:cond>
                                  </p:endCondLst>
                                  <p:childTnLst>
                                    <p:animRot by="21600000">
                                      <p:cBhvr>
                                        <p:cTn id="9" dur="2000" fill="hold"/>
                                        <p:tgtEl>
                                          <p:spTgt spid="1097"/>
                                        </p:tgtEl>
                                        <p:attrNameLst>
                                          <p:attrName>r</p:attrName>
                                        </p:attrNameLst>
                                      </p:cBhvr>
                                    </p:animRot>
                                  </p:childTnLst>
                                </p:cTn>
                              </p:par>
                              <p:par>
                                <p:cTn id="10" presetID="22" presetClass="entr" presetSubtype="4" fill="hold" nodeType="withEffect">
                                  <p:stCondLst>
                                    <p:cond delay="0"/>
                                  </p:stCondLst>
                                  <p:childTnLst>
                                    <p:set>
                                      <p:cBhvr>
                                        <p:cTn id="11" dur="1" fill="hold">
                                          <p:stCondLst>
                                            <p:cond delay="0"/>
                                          </p:stCondLst>
                                        </p:cTn>
                                        <p:tgtEl>
                                          <p:spTgt spid="1088"/>
                                        </p:tgtEl>
                                        <p:attrNameLst>
                                          <p:attrName>style.visibility</p:attrName>
                                        </p:attrNameLst>
                                      </p:cBhvr>
                                      <p:to>
                                        <p:strVal val="visible"/>
                                      </p:to>
                                    </p:set>
                                    <p:animEffect transition="in" filter="wipe(down)">
                                      <p:cBhvr>
                                        <p:cTn id="12" dur="750"/>
                                        <p:tgtEl>
                                          <p:spTgt spid="1088"/>
                                        </p:tgtEl>
                                      </p:cBhvr>
                                    </p:animEffect>
                                  </p:childTnLst>
                                </p:cTn>
                              </p:par>
                              <p:par>
                                <p:cTn id="13" presetID="22" presetClass="entr" presetSubtype="4" fill="hold" nodeType="withEffect">
                                  <p:stCondLst>
                                    <p:cond delay="0"/>
                                  </p:stCondLst>
                                  <p:childTnLst>
                                    <p:set>
                                      <p:cBhvr>
                                        <p:cTn id="14" dur="1" fill="hold">
                                          <p:stCondLst>
                                            <p:cond delay="0"/>
                                          </p:stCondLst>
                                        </p:cTn>
                                        <p:tgtEl>
                                          <p:spTgt spid="1085"/>
                                        </p:tgtEl>
                                        <p:attrNameLst>
                                          <p:attrName>style.visibility</p:attrName>
                                        </p:attrNameLst>
                                      </p:cBhvr>
                                      <p:to>
                                        <p:strVal val="visible"/>
                                      </p:to>
                                    </p:set>
                                    <p:animEffect transition="in" filter="wipe(down)">
                                      <p:cBhvr>
                                        <p:cTn id="15" dur="750"/>
                                        <p:tgtEl>
                                          <p:spTgt spid="1085"/>
                                        </p:tgtEl>
                                      </p:cBhvr>
                                    </p:animEffect>
                                  </p:childTnLst>
                                </p:cTn>
                              </p:par>
                              <p:par>
                                <p:cTn id="16" presetID="22" presetClass="entr" presetSubtype="4" fill="hold" nodeType="withEffect">
                                  <p:stCondLst>
                                    <p:cond delay="0"/>
                                  </p:stCondLst>
                                  <p:childTnLst>
                                    <p:set>
                                      <p:cBhvr>
                                        <p:cTn id="17" dur="1" fill="hold">
                                          <p:stCondLst>
                                            <p:cond delay="0"/>
                                          </p:stCondLst>
                                        </p:cTn>
                                        <p:tgtEl>
                                          <p:spTgt spid="1091"/>
                                        </p:tgtEl>
                                        <p:attrNameLst>
                                          <p:attrName>style.visibility</p:attrName>
                                        </p:attrNameLst>
                                      </p:cBhvr>
                                      <p:to>
                                        <p:strVal val="visible"/>
                                      </p:to>
                                    </p:set>
                                    <p:animEffect transition="in" filter="wipe(down)">
                                      <p:cBhvr>
                                        <p:cTn id="18" dur="750"/>
                                        <p:tgtEl>
                                          <p:spTgt spid="1091"/>
                                        </p:tgtEl>
                                      </p:cBhvr>
                                    </p:animEffect>
                                  </p:childTnLst>
                                </p:cTn>
                              </p:par>
                              <p:par>
                                <p:cTn id="19" presetID="22" presetClass="entr" presetSubtype="4" fill="hold" nodeType="withEffect">
                                  <p:stCondLst>
                                    <p:cond delay="0"/>
                                  </p:stCondLst>
                                  <p:childTnLst>
                                    <p:set>
                                      <p:cBhvr>
                                        <p:cTn id="20" dur="1" fill="hold">
                                          <p:stCondLst>
                                            <p:cond delay="0"/>
                                          </p:stCondLst>
                                        </p:cTn>
                                        <p:tgtEl>
                                          <p:spTgt spid="1094"/>
                                        </p:tgtEl>
                                        <p:attrNameLst>
                                          <p:attrName>style.visibility</p:attrName>
                                        </p:attrNameLst>
                                      </p:cBhvr>
                                      <p:to>
                                        <p:strVal val="visible"/>
                                      </p:to>
                                    </p:set>
                                    <p:animEffect transition="in" filter="wipe(down)">
                                      <p:cBhvr>
                                        <p:cTn id="21" dur="750"/>
                                        <p:tgtEl>
                                          <p:spTgt spid="1094"/>
                                        </p:tgtEl>
                                      </p:cBhvr>
                                    </p:animEffect>
                                  </p:childTnLst>
                                </p:cTn>
                              </p:par>
                              <p:par>
                                <p:cTn id="22" presetID="26" presetClass="emph" presetSubtype="0" repeatCount="indefinite" fill="hold" nodeType="withEffect">
                                  <p:stCondLst>
                                    <p:cond delay="0"/>
                                  </p:stCondLst>
                                  <p:childTnLst>
                                    <p:animEffect transition="out" filter="fade">
                                      <p:cBhvr>
                                        <p:cTn id="23" dur="1500" tmFilter="0, 0; .2, .5; .8, .5; 1, 0"/>
                                        <p:tgtEl>
                                          <p:spTgt spid="1129"/>
                                        </p:tgtEl>
                                      </p:cBhvr>
                                    </p:animEffect>
                                    <p:animScale>
                                      <p:cBhvr>
                                        <p:cTn id="24" dur="750" autoRev="1" fill="hold"/>
                                        <p:tgtEl>
                                          <p:spTgt spid="1129"/>
                                        </p:tgtEl>
                                      </p:cBhvr>
                                      <p:by x="105000" y="105000"/>
                                    </p:animScale>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2000" fill="hold"/>
                                        <p:tgtEl>
                                          <p:spTgt spid="1061"/>
                                        </p:tgtEl>
                                        <p:attrNameLst>
                                          <p:attrName>r</p:attrName>
                                        </p:attrNameLst>
                                      </p:cBhvr>
                                    </p:animRot>
                                  </p:childTnLst>
                                </p:cTn>
                              </p:par>
                              <p:par>
                                <p:cTn id="27" presetID="21" presetClass="entr" presetSubtype="1" repeatCount="indefinite" fill="hold" nodeType="withEffect">
                                  <p:stCondLst>
                                    <p:cond delay="0"/>
                                  </p:stCondLst>
                                  <p:endCondLst>
                                    <p:cond evt="onNext" delay="0">
                                      <p:tgtEl>
                                        <p:sldTgt/>
                                      </p:tgtEl>
                                    </p:cond>
                                  </p:endCondLst>
                                  <p:childTnLst>
                                    <p:set>
                                      <p:cBhvr>
                                        <p:cTn id="28" dur="1" fill="hold">
                                          <p:stCondLst>
                                            <p:cond delay="0"/>
                                          </p:stCondLst>
                                        </p:cTn>
                                        <p:tgtEl>
                                          <p:spTgt spid="1157"/>
                                        </p:tgtEl>
                                        <p:attrNameLst>
                                          <p:attrName>style.visibility</p:attrName>
                                        </p:attrNameLst>
                                      </p:cBhvr>
                                      <p:to>
                                        <p:strVal val="visible"/>
                                      </p:to>
                                    </p:set>
                                    <p:animEffect transition="in" filter="wheel(1)">
                                      <p:cBhvr>
                                        <p:cTn id="29" dur="2500"/>
                                        <p:tgtEl>
                                          <p:spTgt spid="1157"/>
                                        </p:tgtEl>
                                      </p:cBhvr>
                                    </p:animEffect>
                                  </p:childTnLst>
                                </p:cTn>
                              </p:par>
                              <p:par>
                                <p:cTn id="30" presetID="26" presetClass="emph" presetSubtype="0" repeatCount="indefinite" fill="hold" nodeType="withEffect">
                                  <p:stCondLst>
                                    <p:cond delay="0"/>
                                  </p:stCondLst>
                                  <p:endCondLst>
                                    <p:cond evt="onNext" delay="0">
                                      <p:tgtEl>
                                        <p:sldTgt/>
                                      </p:tgtEl>
                                    </p:cond>
                                  </p:endCondLst>
                                  <p:childTnLst>
                                    <p:animEffect transition="out" filter="fade">
                                      <p:cBhvr>
                                        <p:cTn id="31" dur="1000" tmFilter="0, 0; .2, .5; .8, .5; 1, 0"/>
                                        <p:tgtEl>
                                          <p:spTgt spid="1364"/>
                                        </p:tgtEl>
                                      </p:cBhvr>
                                    </p:animEffect>
                                    <p:animScale>
                                      <p:cBhvr>
                                        <p:cTn id="32" dur="500" autoRev="1" fill="hold"/>
                                        <p:tgtEl>
                                          <p:spTgt spid="1364"/>
                                        </p:tgtEl>
                                      </p:cBhvr>
                                      <p:by x="105000" y="105000"/>
                                    </p:animScale>
                                  </p:childTnLst>
                                </p:cTn>
                              </p:par>
                              <p:par>
                                <p:cTn id="33" presetID="26" presetClass="emph" presetSubtype="0" repeatCount="indefinite" fill="hold" nodeType="withEffect">
                                  <p:stCondLst>
                                    <p:cond delay="0"/>
                                  </p:stCondLst>
                                  <p:childTnLst>
                                    <p:animEffect transition="out" filter="fade">
                                      <p:cBhvr>
                                        <p:cTn id="34" dur="750" tmFilter="0, 0; .2, .5; .8, .5; 1, 0"/>
                                        <p:tgtEl>
                                          <p:spTgt spid="1465"/>
                                        </p:tgtEl>
                                      </p:cBhvr>
                                    </p:animEffect>
                                    <p:animScale>
                                      <p:cBhvr>
                                        <p:cTn id="35" dur="375" autoRev="1" fill="hold"/>
                                        <p:tgtEl>
                                          <p:spTgt spid="1465"/>
                                        </p:tgtEl>
                                      </p:cBhvr>
                                      <p:by x="105000" y="105000"/>
                                    </p:animScale>
                                  </p:childTnLst>
                                </p:cTn>
                              </p:par>
                              <p:par>
                                <p:cTn id="36" presetID="26" presetClass="emph" presetSubtype="0" repeatCount="indefinite" fill="hold" nodeType="withEffect">
                                  <p:stCondLst>
                                    <p:cond delay="0"/>
                                  </p:stCondLst>
                                  <p:endCondLst>
                                    <p:cond evt="onNext" delay="0">
                                      <p:tgtEl>
                                        <p:sldTgt/>
                                      </p:tgtEl>
                                    </p:cond>
                                  </p:endCondLst>
                                  <p:childTnLst>
                                    <p:animEffect transition="out" filter="fade">
                                      <p:cBhvr>
                                        <p:cTn id="37" dur="1000" tmFilter="0, 0; .2, .5; .8, .5; 1, 0"/>
                                        <p:tgtEl>
                                          <p:spTgt spid="1472"/>
                                        </p:tgtEl>
                                      </p:cBhvr>
                                    </p:animEffect>
                                    <p:animScale>
                                      <p:cBhvr>
                                        <p:cTn id="38" dur="500" autoRev="1" fill="hold"/>
                                        <p:tgtEl>
                                          <p:spTgt spid="1472"/>
                                        </p:tgtEl>
                                      </p:cBhvr>
                                      <p:by x="105000" y="105000"/>
                                    </p:animScale>
                                  </p:childTnLst>
                                </p:cTn>
                              </p:par>
                              <p:par>
                                <p:cTn id="39" presetID="26" presetClass="emph" presetSubtype="0" repeatCount="indefinite" fill="hold" nodeType="withEffect">
                                  <p:stCondLst>
                                    <p:cond delay="0"/>
                                  </p:stCondLst>
                                  <p:childTnLst>
                                    <p:animEffect transition="out" filter="fade">
                                      <p:cBhvr>
                                        <p:cTn id="40" dur="750" tmFilter="0, 0; .2, .5; .8, .5; 1, 0"/>
                                        <p:tgtEl>
                                          <p:spTgt spid="1479"/>
                                        </p:tgtEl>
                                      </p:cBhvr>
                                    </p:animEffect>
                                    <p:animScale>
                                      <p:cBhvr>
                                        <p:cTn id="41" dur="375" autoRev="1" fill="hold"/>
                                        <p:tgtEl>
                                          <p:spTgt spid="1479"/>
                                        </p:tgtEl>
                                      </p:cBhvr>
                                      <p:by x="105000" y="105000"/>
                                    </p:animScale>
                                  </p:childTnLst>
                                </p:cTn>
                              </p:par>
                              <p:par>
                                <p:cTn id="42" presetID="26" presetClass="emph" presetSubtype="0" repeatCount="indefinite" fill="hold" nodeType="withEffect">
                                  <p:stCondLst>
                                    <p:cond delay="0"/>
                                  </p:stCondLst>
                                  <p:endCondLst>
                                    <p:cond evt="onNext" delay="0">
                                      <p:tgtEl>
                                        <p:sldTgt/>
                                      </p:tgtEl>
                                    </p:cond>
                                  </p:endCondLst>
                                  <p:childTnLst>
                                    <p:animEffect transition="out" filter="fade">
                                      <p:cBhvr>
                                        <p:cTn id="43" dur="1000" tmFilter="0, 0; .2, .5; .8, .5; 1, 0"/>
                                        <p:tgtEl>
                                          <p:spTgt spid="1486"/>
                                        </p:tgtEl>
                                      </p:cBhvr>
                                    </p:animEffect>
                                    <p:animScale>
                                      <p:cBhvr>
                                        <p:cTn id="44" dur="500" autoRev="1" fill="hold"/>
                                        <p:tgtEl>
                                          <p:spTgt spid="1486"/>
                                        </p:tgtEl>
                                      </p:cBhvr>
                                      <p:by x="105000" y="105000"/>
                                    </p:animScale>
                                  </p:childTnLst>
                                </p:cTn>
                              </p:par>
                              <p:par>
                                <p:cTn id="45" presetID="26" presetClass="emph" presetSubtype="0" repeatCount="indefinite" fill="hold" nodeType="withEffect">
                                  <p:stCondLst>
                                    <p:cond delay="0"/>
                                  </p:stCondLst>
                                  <p:childTnLst>
                                    <p:animEffect transition="out" filter="fade">
                                      <p:cBhvr>
                                        <p:cTn id="46" dur="750" tmFilter="0, 0; .2, .5; .8, .5; 1, 0"/>
                                        <p:tgtEl>
                                          <p:spTgt spid="1493"/>
                                        </p:tgtEl>
                                      </p:cBhvr>
                                    </p:animEffect>
                                    <p:animScale>
                                      <p:cBhvr>
                                        <p:cTn id="47" dur="375" autoRev="1" fill="hold"/>
                                        <p:tgtEl>
                                          <p:spTgt spid="1493"/>
                                        </p:tgtEl>
                                      </p:cBhvr>
                                      <p:by x="105000" y="105000"/>
                                    </p:animScale>
                                  </p:childTnLst>
                                </p:cTn>
                              </p:par>
                              <p:par>
                                <p:cTn id="48" presetID="26" presetClass="emph" presetSubtype="0" repeatCount="indefinite" fill="hold" nodeType="withEffect">
                                  <p:stCondLst>
                                    <p:cond delay="0"/>
                                  </p:stCondLst>
                                  <p:endCondLst>
                                    <p:cond evt="onNext" delay="0">
                                      <p:tgtEl>
                                        <p:sldTgt/>
                                      </p:tgtEl>
                                    </p:cond>
                                  </p:endCondLst>
                                  <p:childTnLst>
                                    <p:animEffect transition="out" filter="fade">
                                      <p:cBhvr>
                                        <p:cTn id="49" dur="1000" tmFilter="0, 0; .2, .5; .8, .5; 1, 0"/>
                                        <p:tgtEl>
                                          <p:spTgt spid="1500"/>
                                        </p:tgtEl>
                                      </p:cBhvr>
                                    </p:animEffect>
                                    <p:animScale>
                                      <p:cBhvr>
                                        <p:cTn id="50" dur="500" autoRev="1" fill="hold"/>
                                        <p:tgtEl>
                                          <p:spTgt spid="1500"/>
                                        </p:tgtEl>
                                      </p:cBhvr>
                                      <p:by x="105000" y="105000"/>
                                    </p:animScale>
                                  </p:childTnLst>
                                </p:cTn>
                              </p:par>
                              <p:par>
                                <p:cTn id="51" presetID="26" presetClass="emph" presetSubtype="0" repeatCount="indefinite" fill="hold" nodeType="withEffect">
                                  <p:stCondLst>
                                    <p:cond delay="0"/>
                                  </p:stCondLst>
                                  <p:endCondLst>
                                    <p:cond evt="onNext" delay="0">
                                      <p:tgtEl>
                                        <p:sldTgt/>
                                      </p:tgtEl>
                                    </p:cond>
                                  </p:endCondLst>
                                  <p:childTnLst>
                                    <p:animEffect transition="out" filter="fade">
                                      <p:cBhvr>
                                        <p:cTn id="52" dur="1000" tmFilter="0, 0; .2, .5; .8, .5; 1, 0"/>
                                        <p:tgtEl>
                                          <p:spTgt spid="1514"/>
                                        </p:tgtEl>
                                      </p:cBhvr>
                                    </p:animEffect>
                                    <p:animScale>
                                      <p:cBhvr>
                                        <p:cTn id="53" dur="500" autoRev="1" fill="hold"/>
                                        <p:tgtEl>
                                          <p:spTgt spid="1514"/>
                                        </p:tgtEl>
                                      </p:cBhvr>
                                      <p:by x="105000" y="105000"/>
                                    </p:animScale>
                                  </p:childTnLst>
                                </p:cTn>
                              </p:par>
                              <p:par>
                                <p:cTn id="54" presetID="16" presetClass="entr" presetSubtype="37"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outVertical)">
                                      <p:cBhvr>
                                        <p:cTn id="56" dur="1250"/>
                                        <p:tgtEl>
                                          <p:spTgt spid="4"/>
                                        </p:tgtEl>
                                      </p:cBhvr>
                                    </p:animEffect>
                                  </p:childTnLst>
                                </p:cTn>
                              </p:par>
                              <p:par>
                                <p:cTn id="57" presetID="22" presetClass="entr" presetSubtype="8" repeatCount="indefinite" fill="hold" nodeType="withEffect">
                                  <p:stCondLst>
                                    <p:cond delay="0"/>
                                  </p:stCondLst>
                                  <p:endCondLst>
                                    <p:cond evt="onNext" delay="0">
                                      <p:tgtEl>
                                        <p:sldTgt/>
                                      </p:tgtEl>
                                    </p:cond>
                                  </p:endCondLst>
                                  <p:childTnLst>
                                    <p:set>
                                      <p:cBhvr>
                                        <p:cTn id="58" dur="1" fill="hold">
                                          <p:stCondLst>
                                            <p:cond delay="0"/>
                                          </p:stCondLst>
                                        </p:cTn>
                                        <p:tgtEl>
                                          <p:spTgt spid="1341"/>
                                        </p:tgtEl>
                                        <p:attrNameLst>
                                          <p:attrName>style.visibility</p:attrName>
                                        </p:attrNameLst>
                                      </p:cBhvr>
                                      <p:to>
                                        <p:strVal val="visible"/>
                                      </p:to>
                                    </p:set>
                                    <p:animEffect transition="in" filter="wipe(left)">
                                      <p:cBhvr>
                                        <p:cTn id="59" dur="1000"/>
                                        <p:tgtEl>
                                          <p:spTgt spid="1341"/>
                                        </p:tgtEl>
                                      </p:cBhvr>
                                    </p:animEffect>
                                  </p:childTnLst>
                                </p:cTn>
                              </p:par>
                              <p:par>
                                <p:cTn id="60" presetID="22" presetClass="entr" presetSubtype="8" repeatCount="indefinite" fill="hold" nodeType="withEffect">
                                  <p:stCondLst>
                                    <p:cond delay="0"/>
                                  </p:stCondLst>
                                  <p:endCondLst>
                                    <p:cond evt="onNext" delay="0">
                                      <p:tgtEl>
                                        <p:sldTgt/>
                                      </p:tgtEl>
                                    </p:cond>
                                  </p:endCondLst>
                                  <p:childTnLst>
                                    <p:set>
                                      <p:cBhvr>
                                        <p:cTn id="61" dur="1" fill="hold">
                                          <p:stCondLst>
                                            <p:cond delay="0"/>
                                          </p:stCondLst>
                                        </p:cTn>
                                        <p:tgtEl>
                                          <p:spTgt spid="1347"/>
                                        </p:tgtEl>
                                        <p:attrNameLst>
                                          <p:attrName>style.visibility</p:attrName>
                                        </p:attrNameLst>
                                      </p:cBhvr>
                                      <p:to>
                                        <p:strVal val="visible"/>
                                      </p:to>
                                    </p:set>
                                    <p:animEffect transition="in" filter="wipe(left)">
                                      <p:cBhvr>
                                        <p:cTn id="62" dur="1000"/>
                                        <p:tgtEl>
                                          <p:spTgt spid="1347"/>
                                        </p:tgtEl>
                                      </p:cBhvr>
                                    </p:animEffect>
                                  </p:childTnLst>
                                </p:cTn>
                              </p:par>
                              <p:par>
                                <p:cTn id="63" presetID="22" presetClass="entr" presetSubtype="2" repeatCount="indefinite" fill="hold" nodeType="withEffect">
                                  <p:stCondLst>
                                    <p:cond delay="0"/>
                                  </p:stCondLst>
                                  <p:endCondLst>
                                    <p:cond evt="onNext" delay="0">
                                      <p:tgtEl>
                                        <p:sldTgt/>
                                      </p:tgtEl>
                                    </p:cond>
                                  </p:endCondLst>
                                  <p:childTnLst>
                                    <p:set>
                                      <p:cBhvr>
                                        <p:cTn id="64" dur="1" fill="hold">
                                          <p:stCondLst>
                                            <p:cond delay="0"/>
                                          </p:stCondLst>
                                        </p:cTn>
                                        <p:tgtEl>
                                          <p:spTgt spid="1356"/>
                                        </p:tgtEl>
                                        <p:attrNameLst>
                                          <p:attrName>style.visibility</p:attrName>
                                        </p:attrNameLst>
                                      </p:cBhvr>
                                      <p:to>
                                        <p:strVal val="visible"/>
                                      </p:to>
                                    </p:set>
                                    <p:animEffect transition="in" filter="wipe(right)">
                                      <p:cBhvr>
                                        <p:cTn id="65" dur="1250"/>
                                        <p:tgtEl>
                                          <p:spTgt spid="1356"/>
                                        </p:tgtEl>
                                      </p:cBhvr>
                                    </p:animEffect>
                                  </p:childTnLst>
                                </p:cTn>
                              </p:par>
                              <p:par>
                                <p:cTn id="66" presetID="22" presetClass="entr" presetSubtype="8" repeatCount="indefinite" fill="hold" nodeType="withEffect">
                                  <p:stCondLst>
                                    <p:cond delay="0"/>
                                  </p:stCondLst>
                                  <p:endCondLst>
                                    <p:cond evt="onNext" delay="0">
                                      <p:tgtEl>
                                        <p:sldTgt/>
                                      </p:tgtEl>
                                    </p:cond>
                                  </p:endCondLst>
                                  <p:childTnLst>
                                    <p:set>
                                      <p:cBhvr>
                                        <p:cTn id="67" dur="1" fill="hold">
                                          <p:stCondLst>
                                            <p:cond delay="0"/>
                                          </p:stCondLst>
                                        </p:cTn>
                                        <p:tgtEl>
                                          <p:spTgt spid="1521"/>
                                        </p:tgtEl>
                                        <p:attrNameLst>
                                          <p:attrName>style.visibility</p:attrName>
                                        </p:attrNameLst>
                                      </p:cBhvr>
                                      <p:to>
                                        <p:strVal val="visible"/>
                                      </p:to>
                                    </p:set>
                                    <p:animEffect transition="in" filter="wipe(left)">
                                      <p:cBhvr>
                                        <p:cTn id="68" dur="1000"/>
                                        <p:tgtEl>
                                          <p:spTgt spid="1521"/>
                                        </p:tgtEl>
                                      </p:cBhvr>
                                    </p:animEffect>
                                  </p:childTnLst>
                                </p:cTn>
                              </p:par>
                              <p:par>
                                <p:cTn id="69" presetID="22" presetClass="entr" presetSubtype="8" repeatCount="indefinite" fill="hold" nodeType="withEffect">
                                  <p:stCondLst>
                                    <p:cond delay="0"/>
                                  </p:stCondLst>
                                  <p:endCondLst>
                                    <p:cond evt="onNext" delay="0">
                                      <p:tgtEl>
                                        <p:sldTgt/>
                                      </p:tgtEl>
                                    </p:cond>
                                  </p:endCondLst>
                                  <p:childTnLst>
                                    <p:set>
                                      <p:cBhvr>
                                        <p:cTn id="70" dur="1" fill="hold">
                                          <p:stCondLst>
                                            <p:cond delay="0"/>
                                          </p:stCondLst>
                                        </p:cTn>
                                        <p:tgtEl>
                                          <p:spTgt spid="1527"/>
                                        </p:tgtEl>
                                        <p:attrNameLst>
                                          <p:attrName>style.visibility</p:attrName>
                                        </p:attrNameLst>
                                      </p:cBhvr>
                                      <p:to>
                                        <p:strVal val="visible"/>
                                      </p:to>
                                    </p:set>
                                    <p:animEffect transition="in" filter="wipe(left)">
                                      <p:cBhvr>
                                        <p:cTn id="71" dur="1000"/>
                                        <p:tgtEl>
                                          <p:spTgt spid="1527"/>
                                        </p:tgtEl>
                                      </p:cBhvr>
                                    </p:animEffect>
                                  </p:childTnLst>
                                </p:cTn>
                              </p:par>
                              <p:par>
                                <p:cTn id="72" presetID="22" presetClass="entr" presetSubtype="2" repeatCount="indefinite" fill="hold" nodeType="withEffect">
                                  <p:stCondLst>
                                    <p:cond delay="0"/>
                                  </p:stCondLst>
                                  <p:endCondLst>
                                    <p:cond evt="onNext" delay="0">
                                      <p:tgtEl>
                                        <p:sldTgt/>
                                      </p:tgtEl>
                                    </p:cond>
                                  </p:endCondLst>
                                  <p:childTnLst>
                                    <p:set>
                                      <p:cBhvr>
                                        <p:cTn id="73" dur="1" fill="hold">
                                          <p:stCondLst>
                                            <p:cond delay="0"/>
                                          </p:stCondLst>
                                        </p:cTn>
                                        <p:tgtEl>
                                          <p:spTgt spid="1536"/>
                                        </p:tgtEl>
                                        <p:attrNameLst>
                                          <p:attrName>style.visibility</p:attrName>
                                        </p:attrNameLst>
                                      </p:cBhvr>
                                      <p:to>
                                        <p:strVal val="visible"/>
                                      </p:to>
                                    </p:set>
                                    <p:animEffect transition="in" filter="wipe(right)">
                                      <p:cBhvr>
                                        <p:cTn id="74" dur="1250"/>
                                        <p:tgtEl>
                                          <p:spTgt spid="1536"/>
                                        </p:tgtEl>
                                      </p:cBhvr>
                                    </p:animEffect>
                                  </p:childTnLst>
                                </p:cTn>
                              </p:par>
                              <p:par>
                                <p:cTn id="75" presetID="26" presetClass="emph" presetSubtype="0" repeatCount="indefinite" fill="hold" grpId="0" nodeType="withEffect">
                                  <p:stCondLst>
                                    <p:cond delay="0"/>
                                  </p:stCondLst>
                                  <p:endCondLst>
                                    <p:cond evt="onNext" delay="0">
                                      <p:tgtEl>
                                        <p:sldTgt/>
                                      </p:tgtEl>
                                    </p:cond>
                                  </p:endCondLst>
                                  <p:childTnLst>
                                    <p:animEffect transition="out" filter="fade">
                                      <p:cBhvr>
                                        <p:cTn id="76" dur="1000" tmFilter="0, 0; .2, .5; .8, .5; 1, 0"/>
                                        <p:tgtEl>
                                          <p:spTgt spid="1335"/>
                                        </p:tgtEl>
                                      </p:cBhvr>
                                    </p:animEffect>
                                    <p:animScale>
                                      <p:cBhvr>
                                        <p:cTn id="77" dur="500" autoRev="1" fill="hold"/>
                                        <p:tgtEl>
                                          <p:spTgt spid="1335"/>
                                        </p:tgtEl>
                                      </p:cBhvr>
                                      <p:by x="105000" y="105000"/>
                                    </p:animScale>
                                  </p:childTnLst>
                                </p:cTn>
                              </p:par>
                              <p:par>
                                <p:cTn id="78" presetID="26" presetClass="emph" presetSubtype="0" repeatCount="indefinite" fill="hold" grpId="0" nodeType="withEffect">
                                  <p:stCondLst>
                                    <p:cond delay="0"/>
                                  </p:stCondLst>
                                  <p:endCondLst>
                                    <p:cond evt="onNext" delay="0">
                                      <p:tgtEl>
                                        <p:sldTgt/>
                                      </p:tgtEl>
                                    </p:cond>
                                  </p:endCondLst>
                                  <p:childTnLst>
                                    <p:animEffect transition="out" filter="fade">
                                      <p:cBhvr>
                                        <p:cTn id="79" dur="1000" tmFilter="0, 0; .2, .5; .8, .5; 1, 0"/>
                                        <p:tgtEl>
                                          <p:spTgt spid="1334"/>
                                        </p:tgtEl>
                                      </p:cBhvr>
                                    </p:animEffect>
                                    <p:animScale>
                                      <p:cBhvr>
                                        <p:cTn id="80" dur="500" autoRev="1" fill="hold"/>
                                        <p:tgtEl>
                                          <p:spTgt spid="1334"/>
                                        </p:tgtEl>
                                      </p:cBhvr>
                                      <p:by x="105000" y="105000"/>
                                    </p:animScale>
                                  </p:childTnLst>
                                </p:cTn>
                              </p:par>
                              <p:par>
                                <p:cTn id="81" presetID="26" presetClass="emph" presetSubtype="0" repeatCount="indefinite" fill="hold" grpId="0" nodeType="withEffect">
                                  <p:stCondLst>
                                    <p:cond delay="0"/>
                                  </p:stCondLst>
                                  <p:endCondLst>
                                    <p:cond evt="onNext" delay="0">
                                      <p:tgtEl>
                                        <p:sldTgt/>
                                      </p:tgtEl>
                                    </p:cond>
                                  </p:endCondLst>
                                  <p:childTnLst>
                                    <p:animEffect transition="out" filter="fade">
                                      <p:cBhvr>
                                        <p:cTn id="82" dur="1000" tmFilter="0, 0; .2, .5; .8, .5; 1, 0"/>
                                        <p:tgtEl>
                                          <p:spTgt spid="1333"/>
                                        </p:tgtEl>
                                      </p:cBhvr>
                                    </p:animEffect>
                                    <p:animScale>
                                      <p:cBhvr>
                                        <p:cTn id="83" dur="500" autoRev="1" fill="hold"/>
                                        <p:tgtEl>
                                          <p:spTgt spid="1333"/>
                                        </p:tgtEl>
                                      </p:cBhvr>
                                      <p:by x="105000" y="105000"/>
                                    </p:animScale>
                                  </p:childTnLst>
                                </p:cTn>
                              </p:par>
                              <p:par>
                                <p:cTn id="84" presetID="26" presetClass="emph" presetSubtype="0" repeatCount="indefinite" fill="hold" grpId="0" nodeType="withEffect">
                                  <p:stCondLst>
                                    <p:cond delay="0"/>
                                  </p:stCondLst>
                                  <p:endCondLst>
                                    <p:cond evt="onNext" delay="0">
                                      <p:tgtEl>
                                        <p:sldTgt/>
                                      </p:tgtEl>
                                    </p:cond>
                                  </p:endCondLst>
                                  <p:childTnLst>
                                    <p:animEffect transition="out" filter="fade">
                                      <p:cBhvr>
                                        <p:cTn id="85" dur="1000" tmFilter="0, 0; .2, .5; .8, .5; 1, 0"/>
                                        <p:tgtEl>
                                          <p:spTgt spid="1331"/>
                                        </p:tgtEl>
                                      </p:cBhvr>
                                    </p:animEffect>
                                    <p:animScale>
                                      <p:cBhvr>
                                        <p:cTn id="86" dur="500" autoRev="1" fill="hold"/>
                                        <p:tgtEl>
                                          <p:spTgt spid="1331"/>
                                        </p:tgtEl>
                                      </p:cBhvr>
                                      <p:by x="105000" y="105000"/>
                                    </p:animScale>
                                  </p:childTnLst>
                                </p:cTn>
                              </p:par>
                              <p:par>
                                <p:cTn id="87" presetID="26" presetClass="emph" presetSubtype="0" repeatCount="indefinite" fill="hold" grpId="0" nodeType="withEffect">
                                  <p:stCondLst>
                                    <p:cond delay="0"/>
                                  </p:stCondLst>
                                  <p:endCondLst>
                                    <p:cond evt="onNext" delay="0">
                                      <p:tgtEl>
                                        <p:sldTgt/>
                                      </p:tgtEl>
                                    </p:cond>
                                  </p:endCondLst>
                                  <p:childTnLst>
                                    <p:animEffect transition="out" filter="fade">
                                      <p:cBhvr>
                                        <p:cTn id="88" dur="1000" tmFilter="0, 0; .2, .5; .8, .5; 1, 0"/>
                                        <p:tgtEl>
                                          <p:spTgt spid="1330"/>
                                        </p:tgtEl>
                                      </p:cBhvr>
                                    </p:animEffect>
                                    <p:animScale>
                                      <p:cBhvr>
                                        <p:cTn id="89" dur="500" autoRev="1" fill="hold"/>
                                        <p:tgtEl>
                                          <p:spTgt spid="1330"/>
                                        </p:tgtEl>
                                      </p:cBhvr>
                                      <p:by x="105000" y="105000"/>
                                    </p:animScale>
                                  </p:childTnLst>
                                </p:cTn>
                              </p:par>
                              <p:par>
                                <p:cTn id="90" presetID="26" presetClass="emph" presetSubtype="0" repeatCount="indefinite" fill="hold" grpId="0" nodeType="withEffect">
                                  <p:stCondLst>
                                    <p:cond delay="0"/>
                                  </p:stCondLst>
                                  <p:endCondLst>
                                    <p:cond evt="onNext" delay="0">
                                      <p:tgtEl>
                                        <p:sldTgt/>
                                      </p:tgtEl>
                                    </p:cond>
                                  </p:endCondLst>
                                  <p:childTnLst>
                                    <p:animEffect transition="out" filter="fade">
                                      <p:cBhvr>
                                        <p:cTn id="91" dur="1000" tmFilter="0, 0; .2, .5; .8, .5; 1, 0"/>
                                        <p:tgtEl>
                                          <p:spTgt spid="1328"/>
                                        </p:tgtEl>
                                      </p:cBhvr>
                                    </p:animEffect>
                                    <p:animScale>
                                      <p:cBhvr>
                                        <p:cTn id="92" dur="500" autoRev="1" fill="hold"/>
                                        <p:tgtEl>
                                          <p:spTgt spid="1328"/>
                                        </p:tgtEl>
                                      </p:cBhvr>
                                      <p:by x="105000" y="105000"/>
                                    </p:animScale>
                                  </p:childTnLst>
                                </p:cTn>
                              </p:par>
                              <p:par>
                                <p:cTn id="93" presetID="26" presetClass="emph" presetSubtype="0" repeatCount="indefinite" fill="hold" grpId="0" nodeType="withEffect">
                                  <p:stCondLst>
                                    <p:cond delay="0"/>
                                  </p:stCondLst>
                                  <p:endCondLst>
                                    <p:cond evt="onNext" delay="0">
                                      <p:tgtEl>
                                        <p:sldTgt/>
                                      </p:tgtEl>
                                    </p:cond>
                                  </p:endCondLst>
                                  <p:childTnLst>
                                    <p:animEffect transition="out" filter="fade">
                                      <p:cBhvr>
                                        <p:cTn id="94" dur="1000" tmFilter="0, 0; .2, .5; .8, .5; 1, 0"/>
                                        <p:tgtEl>
                                          <p:spTgt spid="1326"/>
                                        </p:tgtEl>
                                      </p:cBhvr>
                                    </p:animEffect>
                                    <p:animScale>
                                      <p:cBhvr>
                                        <p:cTn id="95" dur="500" autoRev="1" fill="hold"/>
                                        <p:tgtEl>
                                          <p:spTgt spid="1326"/>
                                        </p:tgtEl>
                                      </p:cBhvr>
                                      <p:by x="105000" y="105000"/>
                                    </p:animScale>
                                  </p:childTnLst>
                                </p:cTn>
                              </p:par>
                              <p:par>
                                <p:cTn id="96" presetID="26" presetClass="emph" presetSubtype="0" repeatCount="indefinite" fill="hold" grpId="0" nodeType="withEffect">
                                  <p:stCondLst>
                                    <p:cond delay="0"/>
                                  </p:stCondLst>
                                  <p:endCondLst>
                                    <p:cond evt="onNext" delay="0">
                                      <p:tgtEl>
                                        <p:sldTgt/>
                                      </p:tgtEl>
                                    </p:cond>
                                  </p:endCondLst>
                                  <p:childTnLst>
                                    <p:animEffect transition="out" filter="fade">
                                      <p:cBhvr>
                                        <p:cTn id="97" dur="1000" tmFilter="0, 0; .2, .5; .8, .5; 1, 0"/>
                                        <p:tgtEl>
                                          <p:spTgt spid="1325"/>
                                        </p:tgtEl>
                                      </p:cBhvr>
                                    </p:animEffect>
                                    <p:animScale>
                                      <p:cBhvr>
                                        <p:cTn id="98" dur="500" autoRev="1" fill="hold"/>
                                        <p:tgtEl>
                                          <p:spTgt spid="1325"/>
                                        </p:tgtEl>
                                      </p:cBhvr>
                                      <p:by x="105000" y="105000"/>
                                    </p:animScale>
                                  </p:childTnLst>
                                </p:cTn>
                              </p:par>
                              <p:par>
                                <p:cTn id="99" presetID="26" presetClass="emph" presetSubtype="0" repeatCount="indefinite" fill="hold" grpId="0" nodeType="withEffect">
                                  <p:stCondLst>
                                    <p:cond delay="0"/>
                                  </p:stCondLst>
                                  <p:endCondLst>
                                    <p:cond evt="onNext" delay="0">
                                      <p:tgtEl>
                                        <p:sldTgt/>
                                      </p:tgtEl>
                                    </p:cond>
                                  </p:endCondLst>
                                  <p:childTnLst>
                                    <p:animEffect transition="out" filter="fade">
                                      <p:cBhvr>
                                        <p:cTn id="100" dur="1000" tmFilter="0, 0; .2, .5; .8, .5; 1, 0"/>
                                        <p:tgtEl>
                                          <p:spTgt spid="1324"/>
                                        </p:tgtEl>
                                      </p:cBhvr>
                                    </p:animEffect>
                                    <p:animScale>
                                      <p:cBhvr>
                                        <p:cTn id="101" dur="500" autoRev="1" fill="hold"/>
                                        <p:tgtEl>
                                          <p:spTgt spid="1324"/>
                                        </p:tgtEl>
                                      </p:cBhvr>
                                      <p:by x="105000" y="105000"/>
                                    </p:animScale>
                                  </p:childTnLst>
                                </p:cTn>
                              </p:par>
                              <p:par>
                                <p:cTn id="102" presetID="26" presetClass="emph" presetSubtype="0" repeatCount="indefinite" fill="hold" grpId="0" nodeType="withEffect">
                                  <p:stCondLst>
                                    <p:cond delay="0"/>
                                  </p:stCondLst>
                                  <p:endCondLst>
                                    <p:cond evt="onNext" delay="0">
                                      <p:tgtEl>
                                        <p:sldTgt/>
                                      </p:tgtEl>
                                    </p:cond>
                                  </p:endCondLst>
                                  <p:childTnLst>
                                    <p:animEffect transition="out" filter="fade">
                                      <p:cBhvr>
                                        <p:cTn id="103" dur="1000" tmFilter="0, 0; .2, .5; .8, .5; 1, 0"/>
                                        <p:tgtEl>
                                          <p:spTgt spid="1322"/>
                                        </p:tgtEl>
                                      </p:cBhvr>
                                    </p:animEffect>
                                    <p:animScale>
                                      <p:cBhvr>
                                        <p:cTn id="104" dur="500" autoRev="1" fill="hold"/>
                                        <p:tgtEl>
                                          <p:spTgt spid="1322"/>
                                        </p:tgtEl>
                                      </p:cBhvr>
                                      <p:by x="105000" y="105000"/>
                                    </p:animScale>
                                  </p:childTnLst>
                                </p:cTn>
                              </p:par>
                              <p:par>
                                <p:cTn id="105" presetID="26" presetClass="emph" presetSubtype="0" repeatCount="indefinite" fill="hold" grpId="0" nodeType="withEffect">
                                  <p:stCondLst>
                                    <p:cond delay="0"/>
                                  </p:stCondLst>
                                  <p:endCondLst>
                                    <p:cond evt="onNext" delay="0">
                                      <p:tgtEl>
                                        <p:sldTgt/>
                                      </p:tgtEl>
                                    </p:cond>
                                  </p:endCondLst>
                                  <p:childTnLst>
                                    <p:animEffect transition="out" filter="fade">
                                      <p:cBhvr>
                                        <p:cTn id="106" dur="1000" tmFilter="0, 0; .2, .5; .8, .5; 1, 0"/>
                                        <p:tgtEl>
                                          <p:spTgt spid="1321"/>
                                        </p:tgtEl>
                                      </p:cBhvr>
                                    </p:animEffect>
                                    <p:animScale>
                                      <p:cBhvr>
                                        <p:cTn id="107" dur="500" autoRev="1" fill="hold"/>
                                        <p:tgtEl>
                                          <p:spTgt spid="1321"/>
                                        </p:tgtEl>
                                      </p:cBhvr>
                                      <p:by x="105000" y="105000"/>
                                    </p:animScale>
                                  </p:childTnLst>
                                </p:cTn>
                              </p:par>
                              <p:par>
                                <p:cTn id="108" presetID="26" presetClass="emph" presetSubtype="0" repeatCount="indefinite" fill="hold" grpId="0" nodeType="withEffect">
                                  <p:stCondLst>
                                    <p:cond delay="0"/>
                                  </p:stCondLst>
                                  <p:endCondLst>
                                    <p:cond evt="onNext" delay="0">
                                      <p:tgtEl>
                                        <p:sldTgt/>
                                      </p:tgtEl>
                                    </p:cond>
                                  </p:endCondLst>
                                  <p:childTnLst>
                                    <p:animEffect transition="out" filter="fade">
                                      <p:cBhvr>
                                        <p:cTn id="109" dur="1000" tmFilter="0, 0; .2, .5; .8, .5; 1, 0"/>
                                        <p:tgtEl>
                                          <p:spTgt spid="1319"/>
                                        </p:tgtEl>
                                      </p:cBhvr>
                                    </p:animEffect>
                                    <p:animScale>
                                      <p:cBhvr>
                                        <p:cTn id="110" dur="500" autoRev="1" fill="hold"/>
                                        <p:tgtEl>
                                          <p:spTgt spid="1319"/>
                                        </p:tgtEl>
                                      </p:cBhvr>
                                      <p:by x="105000" y="105000"/>
                                    </p:animScale>
                                  </p:childTnLst>
                                </p:cTn>
                              </p:par>
                              <p:par>
                                <p:cTn id="111" presetID="26" presetClass="emph" presetSubtype="0" repeatCount="indefinite" fill="hold" grpId="0" nodeType="withEffect">
                                  <p:stCondLst>
                                    <p:cond delay="0"/>
                                  </p:stCondLst>
                                  <p:endCondLst>
                                    <p:cond evt="onNext" delay="0">
                                      <p:tgtEl>
                                        <p:sldTgt/>
                                      </p:tgtEl>
                                    </p:cond>
                                  </p:endCondLst>
                                  <p:childTnLst>
                                    <p:animEffect transition="out" filter="fade">
                                      <p:cBhvr>
                                        <p:cTn id="112" dur="1000" tmFilter="0, 0; .2, .5; .8, .5; 1, 0"/>
                                        <p:tgtEl>
                                          <p:spTgt spid="1318"/>
                                        </p:tgtEl>
                                      </p:cBhvr>
                                    </p:animEffect>
                                    <p:animScale>
                                      <p:cBhvr>
                                        <p:cTn id="113" dur="500" autoRev="1" fill="hold"/>
                                        <p:tgtEl>
                                          <p:spTgt spid="1318"/>
                                        </p:tgtEl>
                                      </p:cBhvr>
                                      <p:by x="105000" y="105000"/>
                                    </p:animScale>
                                  </p:childTnLst>
                                </p:cTn>
                              </p:par>
                              <p:par>
                                <p:cTn id="114" presetID="26" presetClass="emph" presetSubtype="0" repeatCount="indefinite" fill="hold" grpId="0" nodeType="withEffect">
                                  <p:stCondLst>
                                    <p:cond delay="0"/>
                                  </p:stCondLst>
                                  <p:endCondLst>
                                    <p:cond evt="onNext" delay="0">
                                      <p:tgtEl>
                                        <p:sldTgt/>
                                      </p:tgtEl>
                                    </p:cond>
                                  </p:endCondLst>
                                  <p:childTnLst>
                                    <p:animEffect transition="out" filter="fade">
                                      <p:cBhvr>
                                        <p:cTn id="115" dur="1000" tmFilter="0, 0; .2, .5; .8, .5; 1, 0"/>
                                        <p:tgtEl>
                                          <p:spTgt spid="1316"/>
                                        </p:tgtEl>
                                      </p:cBhvr>
                                    </p:animEffect>
                                    <p:animScale>
                                      <p:cBhvr>
                                        <p:cTn id="116" dur="500" autoRev="1" fill="hold"/>
                                        <p:tgtEl>
                                          <p:spTgt spid="1316"/>
                                        </p:tgtEl>
                                      </p:cBhvr>
                                      <p:by x="105000" y="105000"/>
                                    </p:animScale>
                                  </p:childTnLst>
                                </p:cTn>
                              </p:par>
                              <p:par>
                                <p:cTn id="117" presetID="26" presetClass="emph" presetSubtype="0" repeatCount="indefinite" fill="hold" grpId="0" nodeType="withEffect">
                                  <p:stCondLst>
                                    <p:cond delay="0"/>
                                  </p:stCondLst>
                                  <p:endCondLst>
                                    <p:cond evt="onNext" delay="0">
                                      <p:tgtEl>
                                        <p:sldTgt/>
                                      </p:tgtEl>
                                    </p:cond>
                                  </p:endCondLst>
                                  <p:childTnLst>
                                    <p:animEffect transition="out" filter="fade">
                                      <p:cBhvr>
                                        <p:cTn id="118" dur="1000" tmFilter="0, 0; .2, .5; .8, .5; 1, 0"/>
                                        <p:tgtEl>
                                          <p:spTgt spid="1313"/>
                                        </p:tgtEl>
                                      </p:cBhvr>
                                    </p:animEffect>
                                    <p:animScale>
                                      <p:cBhvr>
                                        <p:cTn id="119" dur="500" autoRev="1" fill="hold"/>
                                        <p:tgtEl>
                                          <p:spTgt spid="1313"/>
                                        </p:tgtEl>
                                      </p:cBhvr>
                                      <p:by x="105000" y="105000"/>
                                    </p:animScale>
                                  </p:childTnLst>
                                </p:cTn>
                              </p:par>
                              <p:par>
                                <p:cTn id="120" presetID="26" presetClass="emph" presetSubtype="0" repeatCount="indefinite" fill="hold" grpId="0" nodeType="withEffect">
                                  <p:stCondLst>
                                    <p:cond delay="0"/>
                                  </p:stCondLst>
                                  <p:endCondLst>
                                    <p:cond evt="onNext" delay="0">
                                      <p:tgtEl>
                                        <p:sldTgt/>
                                      </p:tgtEl>
                                    </p:cond>
                                  </p:endCondLst>
                                  <p:childTnLst>
                                    <p:animEffect transition="out" filter="fade">
                                      <p:cBhvr>
                                        <p:cTn id="121" dur="1000" tmFilter="0, 0; .2, .5; .8, .5; 1, 0"/>
                                        <p:tgtEl>
                                          <p:spTgt spid="1311"/>
                                        </p:tgtEl>
                                      </p:cBhvr>
                                    </p:animEffect>
                                    <p:animScale>
                                      <p:cBhvr>
                                        <p:cTn id="122" dur="500" autoRev="1" fill="hold"/>
                                        <p:tgtEl>
                                          <p:spTgt spid="1311"/>
                                        </p:tgtEl>
                                      </p:cBhvr>
                                      <p:by x="105000" y="105000"/>
                                    </p:animScale>
                                  </p:childTnLst>
                                </p:cTn>
                              </p:par>
                              <p:par>
                                <p:cTn id="123" presetID="26" presetClass="emph" presetSubtype="0" repeatCount="indefinite" fill="hold" grpId="0" nodeType="withEffect">
                                  <p:stCondLst>
                                    <p:cond delay="0"/>
                                  </p:stCondLst>
                                  <p:endCondLst>
                                    <p:cond evt="onNext" delay="0">
                                      <p:tgtEl>
                                        <p:sldTgt/>
                                      </p:tgtEl>
                                    </p:cond>
                                  </p:endCondLst>
                                  <p:childTnLst>
                                    <p:animEffect transition="out" filter="fade">
                                      <p:cBhvr>
                                        <p:cTn id="124" dur="1000" tmFilter="0, 0; .2, .5; .8, .5; 1, 0"/>
                                        <p:tgtEl>
                                          <p:spTgt spid="1310"/>
                                        </p:tgtEl>
                                      </p:cBhvr>
                                    </p:animEffect>
                                    <p:animScale>
                                      <p:cBhvr>
                                        <p:cTn id="125" dur="500" autoRev="1" fill="hold"/>
                                        <p:tgtEl>
                                          <p:spTgt spid="1310"/>
                                        </p:tgtEl>
                                      </p:cBhvr>
                                      <p:by x="105000" y="105000"/>
                                    </p:animScale>
                                  </p:childTnLst>
                                </p:cTn>
                              </p:par>
                              <p:par>
                                <p:cTn id="126" presetID="26" presetClass="emph" presetSubtype="0" repeatCount="indefinite" fill="hold" grpId="0" nodeType="withEffect">
                                  <p:stCondLst>
                                    <p:cond delay="0"/>
                                  </p:stCondLst>
                                  <p:endCondLst>
                                    <p:cond evt="onNext" delay="0">
                                      <p:tgtEl>
                                        <p:sldTgt/>
                                      </p:tgtEl>
                                    </p:cond>
                                  </p:endCondLst>
                                  <p:childTnLst>
                                    <p:animEffect transition="out" filter="fade">
                                      <p:cBhvr>
                                        <p:cTn id="127" dur="1000" tmFilter="0, 0; .2, .5; .8, .5; 1, 0"/>
                                        <p:tgtEl>
                                          <p:spTgt spid="1307"/>
                                        </p:tgtEl>
                                      </p:cBhvr>
                                    </p:animEffect>
                                    <p:animScale>
                                      <p:cBhvr>
                                        <p:cTn id="128" dur="500" autoRev="1" fill="hold"/>
                                        <p:tgtEl>
                                          <p:spTgt spid="1307"/>
                                        </p:tgtEl>
                                      </p:cBhvr>
                                      <p:by x="105000" y="105000"/>
                                    </p:animScale>
                                  </p:childTnLst>
                                </p:cTn>
                              </p:par>
                              <p:par>
                                <p:cTn id="129" presetID="26" presetClass="emph" presetSubtype="0" repeatCount="indefinite" fill="hold" grpId="0" nodeType="withEffect">
                                  <p:stCondLst>
                                    <p:cond delay="0"/>
                                  </p:stCondLst>
                                  <p:endCondLst>
                                    <p:cond evt="onNext" delay="0">
                                      <p:tgtEl>
                                        <p:sldTgt/>
                                      </p:tgtEl>
                                    </p:cond>
                                  </p:endCondLst>
                                  <p:childTnLst>
                                    <p:animEffect transition="out" filter="fade">
                                      <p:cBhvr>
                                        <p:cTn id="130" dur="1000" tmFilter="0, 0; .2, .5; .8, .5; 1, 0"/>
                                        <p:tgtEl>
                                          <p:spTgt spid="1302"/>
                                        </p:tgtEl>
                                      </p:cBhvr>
                                    </p:animEffect>
                                    <p:animScale>
                                      <p:cBhvr>
                                        <p:cTn id="131" dur="500" autoRev="1" fill="hold"/>
                                        <p:tgtEl>
                                          <p:spTgt spid="1302"/>
                                        </p:tgtEl>
                                      </p:cBhvr>
                                      <p:by x="105000" y="105000"/>
                                    </p:animScale>
                                  </p:childTnLst>
                                </p:cTn>
                              </p:par>
                              <p:par>
                                <p:cTn id="132" presetID="26" presetClass="emph" presetSubtype="0" repeatCount="indefinite" fill="hold" grpId="0" nodeType="withEffect">
                                  <p:stCondLst>
                                    <p:cond delay="0"/>
                                  </p:stCondLst>
                                  <p:endCondLst>
                                    <p:cond evt="onNext" delay="0">
                                      <p:tgtEl>
                                        <p:sldTgt/>
                                      </p:tgtEl>
                                    </p:cond>
                                  </p:endCondLst>
                                  <p:childTnLst>
                                    <p:animEffect transition="out" filter="fade">
                                      <p:cBhvr>
                                        <p:cTn id="133" dur="1000" tmFilter="0, 0; .2, .5; .8, .5; 1, 0"/>
                                        <p:tgtEl>
                                          <p:spTgt spid="1299"/>
                                        </p:tgtEl>
                                      </p:cBhvr>
                                    </p:animEffect>
                                    <p:animScale>
                                      <p:cBhvr>
                                        <p:cTn id="134" dur="500" autoRev="1" fill="hold"/>
                                        <p:tgtEl>
                                          <p:spTgt spid="1299"/>
                                        </p:tgtEl>
                                      </p:cBhvr>
                                      <p:by x="105000" y="105000"/>
                                    </p:animScale>
                                  </p:childTnLst>
                                </p:cTn>
                              </p:par>
                              <p:par>
                                <p:cTn id="135" presetID="26" presetClass="emph" presetSubtype="0" repeatCount="indefinite" fill="hold" grpId="0" nodeType="withEffect">
                                  <p:stCondLst>
                                    <p:cond delay="0"/>
                                  </p:stCondLst>
                                  <p:endCondLst>
                                    <p:cond evt="onNext" delay="0">
                                      <p:tgtEl>
                                        <p:sldTgt/>
                                      </p:tgtEl>
                                    </p:cond>
                                  </p:endCondLst>
                                  <p:childTnLst>
                                    <p:animEffect transition="out" filter="fade">
                                      <p:cBhvr>
                                        <p:cTn id="136" dur="1000" tmFilter="0, 0; .2, .5; .8, .5; 1, 0"/>
                                        <p:tgtEl>
                                          <p:spTgt spid="1298"/>
                                        </p:tgtEl>
                                      </p:cBhvr>
                                    </p:animEffect>
                                    <p:animScale>
                                      <p:cBhvr>
                                        <p:cTn id="137" dur="500" autoRev="1" fill="hold"/>
                                        <p:tgtEl>
                                          <p:spTgt spid="12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 grpId="0" animBg="1"/>
      <p:bldP spid="1298" grpId="0" animBg="1"/>
      <p:bldP spid="1299" grpId="0" animBg="1"/>
      <p:bldP spid="1302" grpId="0" animBg="1"/>
      <p:bldP spid="1307" grpId="0" animBg="1"/>
      <p:bldP spid="1310" grpId="0" animBg="1"/>
      <p:bldP spid="1311" grpId="0" animBg="1"/>
      <p:bldP spid="1313" grpId="0" animBg="1"/>
      <p:bldP spid="1316" grpId="0" animBg="1"/>
      <p:bldP spid="1318" grpId="0" animBg="1"/>
      <p:bldP spid="1319" grpId="0" animBg="1"/>
      <p:bldP spid="1321" grpId="0" animBg="1"/>
      <p:bldP spid="1322" grpId="0" animBg="1"/>
      <p:bldP spid="1324" grpId="0" animBg="1"/>
      <p:bldP spid="1325" grpId="0" animBg="1"/>
      <p:bldP spid="1326" grpId="0" animBg="1"/>
      <p:bldP spid="1328" grpId="0" animBg="1"/>
      <p:bldP spid="1330" grpId="0" animBg="1"/>
      <p:bldP spid="1331" grpId="0" animBg="1"/>
      <p:bldP spid="1333" grpId="0" animBg="1"/>
      <p:bldP spid="1334" grpId="0" animBg="1"/>
      <p:bldP spid="1335"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2" name="Espace réservé pour une image  11"/>
          <p:cNvSpPr>
            <a:spLocks noGrp="1"/>
          </p:cNvSpPr>
          <p:nvPr>
            <p:ph type="pic" sz="quarter" idx="10" hasCustomPrompt="1"/>
          </p:nvPr>
        </p:nvSpPr>
        <p:spPr>
          <a:xfrm>
            <a:off x="266240" y="200225"/>
            <a:ext cx="1080000" cy="1080000"/>
          </a:xfrm>
          <a:prstGeom prst="rect">
            <a:avLst/>
          </a:prstGeom>
        </p:spPr>
        <p:txBody>
          <a:bodyPr/>
          <a:lstStyle>
            <a:lvl1pPr>
              <a:defRPr sz="2000">
                <a:latin typeface="Prelo Medium" panose="02000506040000020004" pitchFamily="50" charset="0"/>
              </a:defRPr>
            </a:lvl1pPr>
          </a:lstStyle>
          <a:p>
            <a:r>
              <a:rPr lang="fr-FR"/>
              <a:t>Photo de profil</a:t>
            </a:r>
          </a:p>
        </p:txBody>
      </p:sp>
      <p:cxnSp>
        <p:nvCxnSpPr>
          <p:cNvPr id="8" name="Straight Connector 31"/>
          <p:cNvCxnSpPr/>
          <p:nvPr userDrawn="1"/>
        </p:nvCxnSpPr>
        <p:spPr>
          <a:xfrm>
            <a:off x="1618528" y="1280225"/>
            <a:ext cx="200784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32"/>
          <p:cNvCxnSpPr/>
          <p:nvPr userDrawn="1"/>
        </p:nvCxnSpPr>
        <p:spPr>
          <a:xfrm>
            <a:off x="3813056" y="1280225"/>
            <a:ext cx="496867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Espace réservé du texte 13"/>
          <p:cNvSpPr>
            <a:spLocks noGrp="1"/>
          </p:cNvSpPr>
          <p:nvPr>
            <p:ph type="body" sz="quarter" idx="11" hasCustomPrompt="1"/>
          </p:nvPr>
        </p:nvSpPr>
        <p:spPr>
          <a:xfrm>
            <a:off x="1618529" y="200225"/>
            <a:ext cx="2007840" cy="368554"/>
          </a:xfrm>
          <a:prstGeom prst="rect">
            <a:avLst/>
          </a:prstGeom>
        </p:spPr>
        <p:txBody>
          <a:bodyPr/>
          <a:lstStyle>
            <a:lvl1pPr marL="0" indent="0">
              <a:buNone/>
              <a:defRPr sz="1600">
                <a:latin typeface="Prelo Medium" panose="02000506040000020004" pitchFamily="50" charset="0"/>
              </a:defRPr>
            </a:lvl1pPr>
            <a:lvl2pPr marL="457200" indent="0">
              <a:buNone/>
              <a:defRPr/>
            </a:lvl2pPr>
          </a:lstStyle>
          <a:p>
            <a:pPr lvl="0"/>
            <a:r>
              <a:rPr lang="fr-FR"/>
              <a:t>Nom</a:t>
            </a:r>
          </a:p>
        </p:txBody>
      </p:sp>
      <p:sp>
        <p:nvSpPr>
          <p:cNvPr id="15" name="Espace réservé du texte 13"/>
          <p:cNvSpPr>
            <a:spLocks noGrp="1"/>
          </p:cNvSpPr>
          <p:nvPr>
            <p:ph type="body" sz="quarter" idx="12" hasCustomPrompt="1"/>
          </p:nvPr>
        </p:nvSpPr>
        <p:spPr>
          <a:xfrm>
            <a:off x="1618528" y="568779"/>
            <a:ext cx="2007840" cy="274320"/>
          </a:xfrm>
          <a:prstGeom prst="rect">
            <a:avLst/>
          </a:prstGeom>
        </p:spPr>
        <p:txBody>
          <a:bodyPr/>
          <a:lstStyle>
            <a:lvl1pPr marL="0" indent="0">
              <a:buNone/>
              <a:defRPr sz="1400">
                <a:latin typeface="Prelo Medium" panose="02000506040000020004" pitchFamily="50" charset="0"/>
              </a:defRPr>
            </a:lvl1pPr>
            <a:lvl2pPr marL="457200" indent="0">
              <a:buNone/>
              <a:defRPr/>
            </a:lvl2pPr>
          </a:lstStyle>
          <a:p>
            <a:pPr lvl="0"/>
            <a:r>
              <a:rPr lang="fr-FR"/>
              <a:t>Fonction</a:t>
            </a:r>
          </a:p>
        </p:txBody>
      </p:sp>
      <p:sp>
        <p:nvSpPr>
          <p:cNvPr id="16" name="Espace réservé du texte 13"/>
          <p:cNvSpPr>
            <a:spLocks noGrp="1"/>
          </p:cNvSpPr>
          <p:nvPr>
            <p:ph type="body" sz="quarter" idx="13" hasCustomPrompt="1"/>
          </p:nvPr>
        </p:nvSpPr>
        <p:spPr>
          <a:xfrm>
            <a:off x="1618528" y="937333"/>
            <a:ext cx="2007840" cy="274320"/>
          </a:xfrm>
          <a:prstGeom prst="rect">
            <a:avLst/>
          </a:prstGeom>
        </p:spPr>
        <p:txBody>
          <a:bodyPr/>
          <a:lstStyle>
            <a:lvl1pPr marL="0" indent="0">
              <a:buNone/>
              <a:defRPr sz="1100">
                <a:latin typeface="Prelo Medium" panose="02000506040000020004" pitchFamily="50" charset="0"/>
              </a:defRPr>
            </a:lvl1pPr>
            <a:lvl2pPr marL="457200" indent="0">
              <a:buNone/>
              <a:defRPr/>
            </a:lvl2pPr>
          </a:lstStyle>
          <a:p>
            <a:pPr lvl="0"/>
            <a:r>
              <a:rPr lang="fr-FR"/>
              <a:t>Mail</a:t>
            </a:r>
          </a:p>
        </p:txBody>
      </p:sp>
      <p:sp>
        <p:nvSpPr>
          <p:cNvPr id="17" name="Rectangle 16"/>
          <p:cNvSpPr/>
          <p:nvPr userDrawn="1"/>
        </p:nvSpPr>
        <p:spPr>
          <a:xfrm>
            <a:off x="4893733" y="196011"/>
            <a:ext cx="3888000" cy="288000"/>
          </a:xfrm>
          <a:prstGeom prst="rect">
            <a:avLst/>
          </a:prstGeom>
          <a:solidFill>
            <a:srgbClr val="3F9C35"/>
          </a:solid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a:latin typeface="Prelo Medium" panose="02000506040000020004" pitchFamily="50" charset="0"/>
              </a:rPr>
              <a:t>Expertise sectorielle et métier</a:t>
            </a:r>
          </a:p>
        </p:txBody>
      </p:sp>
      <p:sp>
        <p:nvSpPr>
          <p:cNvPr id="18" name="Rectangle 17"/>
          <p:cNvSpPr/>
          <p:nvPr userDrawn="1"/>
        </p:nvSpPr>
        <p:spPr>
          <a:xfrm>
            <a:off x="4893732" y="482161"/>
            <a:ext cx="3888001" cy="756000"/>
          </a:xfrm>
          <a:prstGeom prst="rect">
            <a:avLst/>
          </a:prstGeom>
          <a:no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a:off x="266240" y="1498592"/>
            <a:ext cx="8515493" cy="772168"/>
          </a:xfrm>
          <a:prstGeom prst="rect">
            <a:avLst/>
          </a:prstGeom>
          <a:noFill/>
          <a:ln w="3175">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266240" y="2431534"/>
            <a:ext cx="4206700" cy="252000"/>
          </a:xfrm>
          <a:prstGeom prst="rect">
            <a:avLst/>
          </a:prstGeom>
          <a:solidFill>
            <a:srgbClr val="3F9C35"/>
          </a:solid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latin typeface="Prelo Medium" panose="02000506040000020004" pitchFamily="50" charset="0"/>
              </a:rPr>
              <a:t>COMPÉTENCE</a:t>
            </a:r>
          </a:p>
        </p:txBody>
      </p:sp>
      <p:sp>
        <p:nvSpPr>
          <p:cNvPr id="21" name="Rectangle 20"/>
          <p:cNvSpPr/>
          <p:nvPr userDrawn="1"/>
        </p:nvSpPr>
        <p:spPr>
          <a:xfrm>
            <a:off x="4747259" y="2431534"/>
            <a:ext cx="4034473" cy="252000"/>
          </a:xfrm>
          <a:prstGeom prst="rect">
            <a:avLst/>
          </a:prstGeom>
          <a:solidFill>
            <a:srgbClr val="3F9C35"/>
          </a:solid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latin typeface="Prelo Medium" panose="02000506040000020004" pitchFamily="50" charset="0"/>
              </a:rPr>
              <a:t>RÉFÉRENCES</a:t>
            </a:r>
          </a:p>
        </p:txBody>
      </p:sp>
      <p:sp>
        <p:nvSpPr>
          <p:cNvPr id="22" name="Rectangle 21"/>
          <p:cNvSpPr/>
          <p:nvPr userDrawn="1"/>
        </p:nvSpPr>
        <p:spPr>
          <a:xfrm>
            <a:off x="4747259" y="3742174"/>
            <a:ext cx="4034473" cy="252000"/>
          </a:xfrm>
          <a:prstGeom prst="rect">
            <a:avLst/>
          </a:prstGeom>
          <a:solidFill>
            <a:srgbClr val="3F9C35"/>
          </a:solid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latin typeface="Prelo Medium" panose="02000506040000020004" pitchFamily="50" charset="0"/>
              </a:rPr>
              <a:t>FORMATION</a:t>
            </a:r>
          </a:p>
        </p:txBody>
      </p:sp>
      <p:sp>
        <p:nvSpPr>
          <p:cNvPr id="23" name="Rectangle 22"/>
          <p:cNvSpPr/>
          <p:nvPr userDrawn="1"/>
        </p:nvSpPr>
        <p:spPr>
          <a:xfrm>
            <a:off x="266240" y="2683534"/>
            <a:ext cx="4206700" cy="2246606"/>
          </a:xfrm>
          <a:prstGeom prst="rect">
            <a:avLst/>
          </a:prstGeom>
          <a:no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userDrawn="1"/>
        </p:nvSpPr>
        <p:spPr>
          <a:xfrm>
            <a:off x="4747259" y="2618871"/>
            <a:ext cx="4034473" cy="1013329"/>
          </a:xfrm>
          <a:prstGeom prst="rect">
            <a:avLst/>
          </a:prstGeom>
          <a:no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userDrawn="1"/>
        </p:nvSpPr>
        <p:spPr>
          <a:xfrm>
            <a:off x="4747258" y="3994175"/>
            <a:ext cx="4034473" cy="935966"/>
          </a:xfrm>
          <a:prstGeom prst="rect">
            <a:avLst/>
          </a:prstGeom>
          <a:no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5181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pour une image  11"/>
          <p:cNvSpPr>
            <a:spLocks noGrp="1"/>
          </p:cNvSpPr>
          <p:nvPr>
            <p:ph type="pic" sz="quarter" idx="10" hasCustomPrompt="1"/>
          </p:nvPr>
        </p:nvSpPr>
        <p:spPr>
          <a:xfrm>
            <a:off x="265323" y="200225"/>
            <a:ext cx="1080000" cy="1080000"/>
          </a:xfrm>
          <a:prstGeom prst="rect">
            <a:avLst/>
          </a:prstGeom>
        </p:spPr>
        <p:txBody>
          <a:bodyPr/>
          <a:lstStyle>
            <a:lvl1pPr>
              <a:defRPr sz="2000">
                <a:latin typeface="Prelo Medium" panose="02000506040000020004" pitchFamily="50" charset="0"/>
              </a:defRPr>
            </a:lvl1pPr>
          </a:lstStyle>
          <a:p>
            <a:r>
              <a:rPr lang="fr-FR"/>
              <a:t>Photo de profil</a:t>
            </a:r>
          </a:p>
        </p:txBody>
      </p:sp>
      <p:sp>
        <p:nvSpPr>
          <p:cNvPr id="4" name="Rectangle 3"/>
          <p:cNvSpPr/>
          <p:nvPr userDrawn="1"/>
        </p:nvSpPr>
        <p:spPr>
          <a:xfrm>
            <a:off x="141202" y="200226"/>
            <a:ext cx="72000" cy="1080000"/>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userDrawn="1"/>
        </p:nvSpPr>
        <p:spPr>
          <a:xfrm>
            <a:off x="1415732" y="200225"/>
            <a:ext cx="72000" cy="1080000"/>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1539852" y="200225"/>
            <a:ext cx="7241879" cy="1080000"/>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13"/>
          <p:cNvSpPr>
            <a:spLocks noGrp="1"/>
          </p:cNvSpPr>
          <p:nvPr>
            <p:ph type="body" sz="quarter" idx="11" hasCustomPrompt="1"/>
          </p:nvPr>
        </p:nvSpPr>
        <p:spPr>
          <a:xfrm>
            <a:off x="1953809" y="230705"/>
            <a:ext cx="2007840" cy="368554"/>
          </a:xfrm>
          <a:prstGeom prst="rect">
            <a:avLst/>
          </a:prstGeom>
        </p:spPr>
        <p:txBody>
          <a:bodyPr/>
          <a:lstStyle>
            <a:lvl1pPr marL="0" indent="0">
              <a:buNone/>
              <a:defRPr sz="1600">
                <a:solidFill>
                  <a:schemeClr val="bg1"/>
                </a:solidFill>
                <a:latin typeface="Prelo Medium" panose="02000506040000020004" pitchFamily="50" charset="0"/>
              </a:defRPr>
            </a:lvl1pPr>
            <a:lvl2pPr marL="457200" indent="0">
              <a:buNone/>
              <a:defRPr/>
            </a:lvl2pPr>
          </a:lstStyle>
          <a:p>
            <a:pPr lvl="0"/>
            <a:r>
              <a:rPr lang="fr-FR"/>
              <a:t>Nom</a:t>
            </a:r>
          </a:p>
        </p:txBody>
      </p:sp>
      <p:sp>
        <p:nvSpPr>
          <p:cNvPr id="8" name="Espace réservé du texte 13"/>
          <p:cNvSpPr>
            <a:spLocks noGrp="1"/>
          </p:cNvSpPr>
          <p:nvPr>
            <p:ph type="body" sz="quarter" idx="12" hasCustomPrompt="1"/>
          </p:nvPr>
        </p:nvSpPr>
        <p:spPr>
          <a:xfrm>
            <a:off x="1953808" y="599259"/>
            <a:ext cx="2007840" cy="274320"/>
          </a:xfrm>
          <a:prstGeom prst="rect">
            <a:avLst/>
          </a:prstGeom>
        </p:spPr>
        <p:txBody>
          <a:bodyPr/>
          <a:lstStyle>
            <a:lvl1pPr marL="0" indent="0">
              <a:buNone/>
              <a:defRPr sz="1400">
                <a:solidFill>
                  <a:schemeClr val="bg1"/>
                </a:solidFill>
                <a:latin typeface="Prelo Medium" panose="02000506040000020004" pitchFamily="50" charset="0"/>
              </a:defRPr>
            </a:lvl1pPr>
            <a:lvl2pPr marL="457200" indent="0">
              <a:buNone/>
              <a:defRPr/>
            </a:lvl2pPr>
          </a:lstStyle>
          <a:p>
            <a:pPr lvl="0"/>
            <a:r>
              <a:rPr lang="fr-FR"/>
              <a:t>Fonction</a:t>
            </a:r>
          </a:p>
        </p:txBody>
      </p:sp>
      <p:sp>
        <p:nvSpPr>
          <p:cNvPr id="9" name="Espace réservé du texte 13"/>
          <p:cNvSpPr>
            <a:spLocks noGrp="1"/>
          </p:cNvSpPr>
          <p:nvPr>
            <p:ph type="body" sz="quarter" idx="13" hasCustomPrompt="1"/>
          </p:nvPr>
        </p:nvSpPr>
        <p:spPr>
          <a:xfrm>
            <a:off x="1953808" y="967813"/>
            <a:ext cx="2007840" cy="274320"/>
          </a:xfrm>
          <a:prstGeom prst="rect">
            <a:avLst/>
          </a:prstGeom>
        </p:spPr>
        <p:txBody>
          <a:bodyPr/>
          <a:lstStyle>
            <a:lvl1pPr marL="0" indent="0">
              <a:buNone/>
              <a:defRPr sz="1100">
                <a:solidFill>
                  <a:schemeClr val="bg1"/>
                </a:solidFill>
                <a:latin typeface="Prelo Medium" panose="02000506040000020004" pitchFamily="50" charset="0"/>
              </a:defRPr>
            </a:lvl1pPr>
            <a:lvl2pPr marL="457200" indent="0">
              <a:buNone/>
              <a:defRPr/>
            </a:lvl2pPr>
          </a:lstStyle>
          <a:p>
            <a:pPr lvl="0"/>
            <a:r>
              <a:rPr lang="fr-FR"/>
              <a:t>Mail</a:t>
            </a:r>
          </a:p>
        </p:txBody>
      </p:sp>
      <p:sp>
        <p:nvSpPr>
          <p:cNvPr id="12" name="Rectangle 11"/>
          <p:cNvSpPr/>
          <p:nvPr userDrawn="1"/>
        </p:nvSpPr>
        <p:spPr>
          <a:xfrm>
            <a:off x="5641025" y="269240"/>
            <a:ext cx="3121976" cy="288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latin typeface="Prelo Medium" panose="02000506040000020004" pitchFamily="50" charset="0"/>
              </a:rPr>
              <a:t>Expertise sectorielle et métier</a:t>
            </a:r>
          </a:p>
        </p:txBody>
      </p:sp>
      <p:sp>
        <p:nvSpPr>
          <p:cNvPr id="13" name="Rectangle 12"/>
          <p:cNvSpPr/>
          <p:nvPr userDrawn="1"/>
        </p:nvSpPr>
        <p:spPr>
          <a:xfrm>
            <a:off x="266240" y="1498592"/>
            <a:ext cx="8515493" cy="772168"/>
          </a:xfrm>
          <a:prstGeom prst="rect">
            <a:avLst/>
          </a:prstGeom>
          <a:noFill/>
          <a:ln w="3175">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266240" y="2431534"/>
            <a:ext cx="4206700" cy="252000"/>
          </a:xfrm>
          <a:prstGeom prst="rect">
            <a:avLst/>
          </a:prstGeom>
          <a:solidFill>
            <a:srgbClr val="3F9C35"/>
          </a:solid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latin typeface="Prelo Medium" panose="02000506040000020004" pitchFamily="50" charset="0"/>
              </a:rPr>
              <a:t>COMPÉTENCE</a:t>
            </a:r>
          </a:p>
        </p:txBody>
      </p:sp>
      <p:sp>
        <p:nvSpPr>
          <p:cNvPr id="15" name="Rectangle 14"/>
          <p:cNvSpPr/>
          <p:nvPr userDrawn="1"/>
        </p:nvSpPr>
        <p:spPr>
          <a:xfrm>
            <a:off x="4747259" y="2431534"/>
            <a:ext cx="4034473" cy="252000"/>
          </a:xfrm>
          <a:prstGeom prst="rect">
            <a:avLst/>
          </a:prstGeom>
          <a:solidFill>
            <a:srgbClr val="3F9C35"/>
          </a:solid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latin typeface="Prelo Medium" panose="02000506040000020004" pitchFamily="50" charset="0"/>
              </a:rPr>
              <a:t>RÉFÉRENCES</a:t>
            </a:r>
          </a:p>
        </p:txBody>
      </p:sp>
      <p:sp>
        <p:nvSpPr>
          <p:cNvPr id="16" name="Rectangle 15"/>
          <p:cNvSpPr/>
          <p:nvPr userDrawn="1"/>
        </p:nvSpPr>
        <p:spPr>
          <a:xfrm>
            <a:off x="4747259" y="3742174"/>
            <a:ext cx="4034473" cy="252000"/>
          </a:xfrm>
          <a:prstGeom prst="rect">
            <a:avLst/>
          </a:prstGeom>
          <a:solidFill>
            <a:srgbClr val="3F9C35"/>
          </a:solid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latin typeface="Prelo Medium" panose="02000506040000020004" pitchFamily="50" charset="0"/>
              </a:rPr>
              <a:t>FORMATION</a:t>
            </a:r>
          </a:p>
        </p:txBody>
      </p:sp>
      <p:sp>
        <p:nvSpPr>
          <p:cNvPr id="17" name="Rectangle 16"/>
          <p:cNvSpPr/>
          <p:nvPr userDrawn="1"/>
        </p:nvSpPr>
        <p:spPr>
          <a:xfrm>
            <a:off x="266240" y="2683534"/>
            <a:ext cx="4206700" cy="2246606"/>
          </a:xfrm>
          <a:prstGeom prst="rect">
            <a:avLst/>
          </a:prstGeom>
          <a:no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a:off x="4747259" y="2618871"/>
            <a:ext cx="4034473" cy="1013329"/>
          </a:xfrm>
          <a:prstGeom prst="rect">
            <a:avLst/>
          </a:prstGeom>
          <a:no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a:off x="4747258" y="3994175"/>
            <a:ext cx="4034473" cy="935966"/>
          </a:xfrm>
          <a:prstGeom prst="rect">
            <a:avLst/>
          </a:prstGeom>
          <a:noFill/>
          <a:ln w="31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7850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SM Title Slide 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3651870"/>
            <a:ext cx="8229600" cy="540060"/>
          </a:xfrm>
          <a:prstGeom prst="rect">
            <a:avLst/>
          </a:prstGeom>
        </p:spPr>
        <p:txBody>
          <a:bodyPr>
            <a:noAutofit/>
          </a:bodyPr>
          <a:lstStyle>
            <a:lvl1pPr algn="l">
              <a:defRPr sz="2200" b="0" i="0" cap="all" baseline="0">
                <a:solidFill>
                  <a:schemeClr val="accent1"/>
                </a:solidFill>
                <a:latin typeface="Prelo Medium" panose="02000506040000020004" pitchFamily="50" charset="0"/>
              </a:defRPr>
            </a:lvl1pPr>
          </a:lstStyle>
          <a:p>
            <a:r>
              <a:rPr lang="en-US" dirty="0"/>
              <a:t>Click to edit heading – 22 </a:t>
            </a:r>
            <a:r>
              <a:rPr lang="en-US" dirty="0" err="1"/>
              <a:t>pt</a:t>
            </a:r>
            <a:endParaRPr lang="en-GB" dirty="0"/>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1800" baseline="0">
                <a:solidFill>
                  <a:schemeClr val="accent2"/>
                </a:solidFill>
                <a:latin typeface="Prelo Medium" panose="02000506040000020004" pitchFamily="50" charset="0"/>
              </a:defRPr>
            </a:lvl1pPr>
          </a:lstStyle>
          <a:p>
            <a:pPr lvl="0"/>
            <a:r>
              <a:rPr lang="en-US"/>
              <a:t>Click to add presenter names – 18 </a:t>
            </a:r>
            <a:r>
              <a:rPr lang="en-US" err="1"/>
              <a:t>pt</a:t>
            </a:r>
            <a:endParaRPr lang="en-US"/>
          </a:p>
        </p:txBody>
      </p:sp>
      <p:sp>
        <p:nvSpPr>
          <p:cNvPr id="13" name="Rectangle 12">
            <a:extLst>
              <a:ext uri="{FF2B5EF4-FFF2-40B4-BE49-F238E27FC236}">
                <a16:creationId xmlns:a16="http://schemas.microsoft.com/office/drawing/2014/main" id="{3E8CA778-67FB-425B-B960-69A07BC89908}"/>
              </a:ext>
            </a:extLst>
          </p:cNvPr>
          <p:cNvSpPr/>
          <p:nvPr userDrawn="1"/>
        </p:nvSpPr>
        <p:spPr>
          <a:xfrm>
            <a:off x="0" y="172813"/>
            <a:ext cx="8964488" cy="3359383"/>
          </a:xfrm>
          <a:prstGeom prst="rect">
            <a:avLst/>
          </a:prstGeom>
          <a:solidFill>
            <a:srgbClr val="A4C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84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RSM 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D790A-E1CD-4459-92F4-5705E748BA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55" t="35968" r="12145" b="15170"/>
          <a:stretch/>
        </p:blipFill>
        <p:spPr>
          <a:xfrm>
            <a:off x="-3362" y="227747"/>
            <a:ext cx="8938079" cy="3086953"/>
          </a:xfrm>
          <a:prstGeom prst="rect">
            <a:avLst/>
          </a:prstGeom>
        </p:spPr>
      </p:pic>
      <p:sp>
        <p:nvSpPr>
          <p:cNvPr id="7" name="Title 1"/>
          <p:cNvSpPr>
            <a:spLocks noGrp="1"/>
          </p:cNvSpPr>
          <p:nvPr>
            <p:ph type="title" hasCustomPrompt="1"/>
          </p:nvPr>
        </p:nvSpPr>
        <p:spPr>
          <a:xfrm>
            <a:off x="457200" y="3651870"/>
            <a:ext cx="8229600" cy="540060"/>
          </a:xfrm>
          <a:prstGeom prst="rect">
            <a:avLst/>
          </a:prstGeom>
        </p:spPr>
        <p:txBody>
          <a:bodyPr>
            <a:noAutofit/>
          </a:bodyPr>
          <a:lstStyle>
            <a:lvl1pPr algn="l">
              <a:defRPr sz="2200" b="0" i="0" cap="all" baseline="0">
                <a:solidFill>
                  <a:schemeClr val="accent1"/>
                </a:solidFill>
                <a:latin typeface="Prelo Medium" panose="02000506040000020004" pitchFamily="50" charset="0"/>
              </a:defRPr>
            </a:lvl1pPr>
          </a:lstStyle>
          <a:p>
            <a:r>
              <a:rPr lang="en-US"/>
              <a:t>Click to edit heading – 22 </a:t>
            </a:r>
            <a:r>
              <a:rPr lang="en-US" err="1"/>
              <a:t>pt</a:t>
            </a:r>
            <a:endParaRPr lang="en-GB"/>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1800" baseline="0">
                <a:solidFill>
                  <a:schemeClr val="accent2"/>
                </a:solidFill>
                <a:latin typeface="Prelo Medium" panose="02000506040000020004" pitchFamily="50" charset="0"/>
              </a:defRPr>
            </a:lvl1pPr>
          </a:lstStyle>
          <a:p>
            <a:pPr lvl="0"/>
            <a:r>
              <a:rPr lang="en-US"/>
              <a:t>Click to add presenter names – 18 </a:t>
            </a:r>
            <a:r>
              <a:rPr lang="en-US" err="1"/>
              <a:t>pt</a:t>
            </a:r>
            <a:endParaRPr lang="en-US"/>
          </a:p>
        </p:txBody>
      </p:sp>
      <p:sp>
        <p:nvSpPr>
          <p:cNvPr id="1034" name="AutoShape 3">
            <a:extLst>
              <a:ext uri="{FF2B5EF4-FFF2-40B4-BE49-F238E27FC236}">
                <a16:creationId xmlns:a16="http://schemas.microsoft.com/office/drawing/2014/main" id="{C41D9ECB-266E-4AB9-B2F9-E9A47F9224CD}"/>
              </a:ext>
            </a:extLst>
          </p:cNvPr>
          <p:cNvSpPr>
            <a:spLocks noChangeAspect="1" noChangeArrowheads="1" noTextEdit="1"/>
          </p:cNvSpPr>
          <p:nvPr userDrawn="1"/>
        </p:nvSpPr>
        <p:spPr bwMode="auto">
          <a:xfrm>
            <a:off x="4572197" y="387350"/>
            <a:ext cx="40179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Freeform 5">
            <a:extLst>
              <a:ext uri="{FF2B5EF4-FFF2-40B4-BE49-F238E27FC236}">
                <a16:creationId xmlns:a16="http://schemas.microsoft.com/office/drawing/2014/main" id="{0EE7FFD2-C202-4BA3-A97E-204EB27268FD}"/>
              </a:ext>
            </a:extLst>
          </p:cNvPr>
          <p:cNvSpPr>
            <a:spLocks/>
          </p:cNvSpPr>
          <p:nvPr userDrawn="1"/>
        </p:nvSpPr>
        <p:spPr bwMode="auto">
          <a:xfrm>
            <a:off x="6100959" y="833438"/>
            <a:ext cx="817562" cy="688975"/>
          </a:xfrm>
          <a:custGeom>
            <a:avLst/>
            <a:gdLst>
              <a:gd name="T0" fmla="*/ 498 w 515"/>
              <a:gd name="T1" fmla="*/ 350 h 434"/>
              <a:gd name="T2" fmla="*/ 498 w 515"/>
              <a:gd name="T3" fmla="*/ 350 h 434"/>
              <a:gd name="T4" fmla="*/ 505 w 515"/>
              <a:gd name="T5" fmla="*/ 329 h 434"/>
              <a:gd name="T6" fmla="*/ 510 w 515"/>
              <a:gd name="T7" fmla="*/ 305 h 434"/>
              <a:gd name="T8" fmla="*/ 514 w 515"/>
              <a:gd name="T9" fmla="*/ 281 h 434"/>
              <a:gd name="T10" fmla="*/ 515 w 515"/>
              <a:gd name="T11" fmla="*/ 258 h 434"/>
              <a:gd name="T12" fmla="*/ 515 w 515"/>
              <a:gd name="T13" fmla="*/ 258 h 434"/>
              <a:gd name="T14" fmla="*/ 514 w 515"/>
              <a:gd name="T15" fmla="*/ 231 h 434"/>
              <a:gd name="T16" fmla="*/ 509 w 515"/>
              <a:gd name="T17" fmla="*/ 206 h 434"/>
              <a:gd name="T18" fmla="*/ 503 w 515"/>
              <a:gd name="T19" fmla="*/ 181 h 434"/>
              <a:gd name="T20" fmla="*/ 494 w 515"/>
              <a:gd name="T21" fmla="*/ 157 h 434"/>
              <a:gd name="T22" fmla="*/ 484 w 515"/>
              <a:gd name="T23" fmla="*/ 135 h 434"/>
              <a:gd name="T24" fmla="*/ 471 w 515"/>
              <a:gd name="T25" fmla="*/ 113 h 434"/>
              <a:gd name="T26" fmla="*/ 456 w 515"/>
              <a:gd name="T27" fmla="*/ 94 h 434"/>
              <a:gd name="T28" fmla="*/ 439 w 515"/>
              <a:gd name="T29" fmla="*/ 75 h 434"/>
              <a:gd name="T30" fmla="*/ 421 w 515"/>
              <a:gd name="T31" fmla="*/ 59 h 434"/>
              <a:gd name="T32" fmla="*/ 402 w 515"/>
              <a:gd name="T33" fmla="*/ 44 h 434"/>
              <a:gd name="T34" fmla="*/ 380 w 515"/>
              <a:gd name="T35" fmla="*/ 31 h 434"/>
              <a:gd name="T36" fmla="*/ 358 w 515"/>
              <a:gd name="T37" fmla="*/ 21 h 434"/>
              <a:gd name="T38" fmla="*/ 334 w 515"/>
              <a:gd name="T39" fmla="*/ 11 h 434"/>
              <a:gd name="T40" fmla="*/ 309 w 515"/>
              <a:gd name="T41" fmla="*/ 5 h 434"/>
              <a:gd name="T42" fmla="*/ 283 w 515"/>
              <a:gd name="T43" fmla="*/ 1 h 434"/>
              <a:gd name="T44" fmla="*/ 257 w 515"/>
              <a:gd name="T45" fmla="*/ 0 h 434"/>
              <a:gd name="T46" fmla="*/ 257 w 515"/>
              <a:gd name="T47" fmla="*/ 0 h 434"/>
              <a:gd name="T48" fmla="*/ 231 w 515"/>
              <a:gd name="T49" fmla="*/ 1 h 434"/>
              <a:gd name="T50" fmla="*/ 207 w 515"/>
              <a:gd name="T51" fmla="*/ 5 h 434"/>
              <a:gd name="T52" fmla="*/ 182 w 515"/>
              <a:gd name="T53" fmla="*/ 11 h 434"/>
              <a:gd name="T54" fmla="*/ 158 w 515"/>
              <a:gd name="T55" fmla="*/ 19 h 434"/>
              <a:gd name="T56" fmla="*/ 137 w 515"/>
              <a:gd name="T57" fmla="*/ 31 h 434"/>
              <a:gd name="T58" fmla="*/ 115 w 515"/>
              <a:gd name="T59" fmla="*/ 43 h 434"/>
              <a:gd name="T60" fmla="*/ 95 w 515"/>
              <a:gd name="T61" fmla="*/ 58 h 434"/>
              <a:gd name="T62" fmla="*/ 77 w 515"/>
              <a:gd name="T63" fmla="*/ 74 h 434"/>
              <a:gd name="T64" fmla="*/ 61 w 515"/>
              <a:gd name="T65" fmla="*/ 92 h 434"/>
              <a:gd name="T66" fmla="*/ 46 w 515"/>
              <a:gd name="T67" fmla="*/ 111 h 434"/>
              <a:gd name="T68" fmla="*/ 33 w 515"/>
              <a:gd name="T69" fmla="*/ 131 h 434"/>
              <a:gd name="T70" fmla="*/ 21 w 515"/>
              <a:gd name="T71" fmla="*/ 154 h 434"/>
              <a:gd name="T72" fmla="*/ 12 w 515"/>
              <a:gd name="T73" fmla="*/ 177 h 434"/>
              <a:gd name="T74" fmla="*/ 7 w 515"/>
              <a:gd name="T75" fmla="*/ 201 h 434"/>
              <a:gd name="T76" fmla="*/ 2 w 515"/>
              <a:gd name="T77" fmla="*/ 226 h 434"/>
              <a:gd name="T78" fmla="*/ 0 w 515"/>
              <a:gd name="T79" fmla="*/ 252 h 434"/>
              <a:gd name="T80" fmla="*/ 0 w 515"/>
              <a:gd name="T81" fmla="*/ 252 h 434"/>
              <a:gd name="T82" fmla="*/ 0 w 515"/>
              <a:gd name="T83" fmla="*/ 258 h 434"/>
              <a:gd name="T84" fmla="*/ 0 w 515"/>
              <a:gd name="T85" fmla="*/ 258 h 434"/>
              <a:gd name="T86" fmla="*/ 1 w 515"/>
              <a:gd name="T87" fmla="*/ 283 h 434"/>
              <a:gd name="T88" fmla="*/ 4 w 515"/>
              <a:gd name="T89" fmla="*/ 307 h 434"/>
              <a:gd name="T90" fmla="*/ 11 w 515"/>
              <a:gd name="T91" fmla="*/ 331 h 434"/>
              <a:gd name="T92" fmla="*/ 19 w 515"/>
              <a:gd name="T93" fmla="*/ 354 h 434"/>
              <a:gd name="T94" fmla="*/ 28 w 515"/>
              <a:gd name="T95" fmla="*/ 375 h 434"/>
              <a:gd name="T96" fmla="*/ 41 w 515"/>
              <a:gd name="T97" fmla="*/ 397 h 434"/>
              <a:gd name="T98" fmla="*/ 54 w 515"/>
              <a:gd name="T99" fmla="*/ 416 h 434"/>
              <a:gd name="T100" fmla="*/ 70 w 515"/>
              <a:gd name="T101"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34">
                <a:moveTo>
                  <a:pt x="498" y="350"/>
                </a:moveTo>
                <a:lnTo>
                  <a:pt x="498" y="350"/>
                </a:lnTo>
                <a:lnTo>
                  <a:pt x="505" y="329"/>
                </a:lnTo>
                <a:lnTo>
                  <a:pt x="510" y="305"/>
                </a:lnTo>
                <a:lnTo>
                  <a:pt x="514" y="281"/>
                </a:lnTo>
                <a:lnTo>
                  <a:pt x="515" y="258"/>
                </a:lnTo>
                <a:lnTo>
                  <a:pt x="515" y="258"/>
                </a:lnTo>
                <a:lnTo>
                  <a:pt x="514" y="231"/>
                </a:lnTo>
                <a:lnTo>
                  <a:pt x="509" y="206"/>
                </a:lnTo>
                <a:lnTo>
                  <a:pt x="503" y="181"/>
                </a:lnTo>
                <a:lnTo>
                  <a:pt x="494" y="157"/>
                </a:lnTo>
                <a:lnTo>
                  <a:pt x="484" y="135"/>
                </a:lnTo>
                <a:lnTo>
                  <a:pt x="471" y="113"/>
                </a:lnTo>
                <a:lnTo>
                  <a:pt x="456" y="94"/>
                </a:lnTo>
                <a:lnTo>
                  <a:pt x="439" y="75"/>
                </a:lnTo>
                <a:lnTo>
                  <a:pt x="421" y="59"/>
                </a:lnTo>
                <a:lnTo>
                  <a:pt x="402" y="44"/>
                </a:lnTo>
                <a:lnTo>
                  <a:pt x="380" y="31"/>
                </a:lnTo>
                <a:lnTo>
                  <a:pt x="358" y="21"/>
                </a:lnTo>
                <a:lnTo>
                  <a:pt x="334" y="11"/>
                </a:lnTo>
                <a:lnTo>
                  <a:pt x="309" y="5"/>
                </a:lnTo>
                <a:lnTo>
                  <a:pt x="283" y="1"/>
                </a:lnTo>
                <a:lnTo>
                  <a:pt x="257" y="0"/>
                </a:lnTo>
                <a:lnTo>
                  <a:pt x="257" y="0"/>
                </a:lnTo>
                <a:lnTo>
                  <a:pt x="231" y="1"/>
                </a:lnTo>
                <a:lnTo>
                  <a:pt x="207" y="5"/>
                </a:lnTo>
                <a:lnTo>
                  <a:pt x="182" y="11"/>
                </a:lnTo>
                <a:lnTo>
                  <a:pt x="158" y="19"/>
                </a:lnTo>
                <a:lnTo>
                  <a:pt x="137" y="31"/>
                </a:lnTo>
                <a:lnTo>
                  <a:pt x="115" y="43"/>
                </a:lnTo>
                <a:lnTo>
                  <a:pt x="95" y="58"/>
                </a:lnTo>
                <a:lnTo>
                  <a:pt x="77" y="74"/>
                </a:lnTo>
                <a:lnTo>
                  <a:pt x="61" y="92"/>
                </a:lnTo>
                <a:lnTo>
                  <a:pt x="46" y="111"/>
                </a:lnTo>
                <a:lnTo>
                  <a:pt x="33" y="131"/>
                </a:lnTo>
                <a:lnTo>
                  <a:pt x="21" y="154"/>
                </a:lnTo>
                <a:lnTo>
                  <a:pt x="12" y="177"/>
                </a:lnTo>
                <a:lnTo>
                  <a:pt x="7" y="201"/>
                </a:lnTo>
                <a:lnTo>
                  <a:pt x="2" y="226"/>
                </a:lnTo>
                <a:lnTo>
                  <a:pt x="0" y="252"/>
                </a:lnTo>
                <a:lnTo>
                  <a:pt x="0" y="252"/>
                </a:lnTo>
                <a:lnTo>
                  <a:pt x="0" y="258"/>
                </a:lnTo>
                <a:lnTo>
                  <a:pt x="0" y="258"/>
                </a:lnTo>
                <a:lnTo>
                  <a:pt x="1" y="283"/>
                </a:lnTo>
                <a:lnTo>
                  <a:pt x="4" y="307"/>
                </a:lnTo>
                <a:lnTo>
                  <a:pt x="11" y="331"/>
                </a:lnTo>
                <a:lnTo>
                  <a:pt x="19" y="354"/>
                </a:lnTo>
                <a:lnTo>
                  <a:pt x="28" y="375"/>
                </a:lnTo>
                <a:lnTo>
                  <a:pt x="41" y="397"/>
                </a:lnTo>
                <a:lnTo>
                  <a:pt x="54" y="416"/>
                </a:lnTo>
                <a:lnTo>
                  <a:pt x="70" y="43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Freeform 6">
            <a:extLst>
              <a:ext uri="{FF2B5EF4-FFF2-40B4-BE49-F238E27FC236}">
                <a16:creationId xmlns:a16="http://schemas.microsoft.com/office/drawing/2014/main" id="{68C50E96-4721-4C32-936F-B2E4008708E8}"/>
              </a:ext>
            </a:extLst>
          </p:cNvPr>
          <p:cNvSpPr>
            <a:spLocks/>
          </p:cNvSpPr>
          <p:nvPr userDrawn="1"/>
        </p:nvSpPr>
        <p:spPr bwMode="auto">
          <a:xfrm>
            <a:off x="6239072" y="1549401"/>
            <a:ext cx="279400" cy="101600"/>
          </a:xfrm>
          <a:custGeom>
            <a:avLst/>
            <a:gdLst>
              <a:gd name="T0" fmla="*/ 0 w 176"/>
              <a:gd name="T1" fmla="*/ 0 h 64"/>
              <a:gd name="T2" fmla="*/ 0 w 176"/>
              <a:gd name="T3" fmla="*/ 0 h 64"/>
              <a:gd name="T4" fmla="*/ 18 w 176"/>
              <a:gd name="T5" fmla="*/ 13 h 64"/>
              <a:gd name="T6" fmla="*/ 37 w 176"/>
              <a:gd name="T7" fmla="*/ 27 h 64"/>
              <a:gd name="T8" fmla="*/ 56 w 176"/>
              <a:gd name="T9" fmla="*/ 37 h 64"/>
              <a:gd name="T10" fmla="*/ 78 w 176"/>
              <a:gd name="T11" fmla="*/ 46 h 64"/>
              <a:gd name="T12" fmla="*/ 100 w 176"/>
              <a:gd name="T13" fmla="*/ 54 h 64"/>
              <a:gd name="T14" fmla="*/ 123 w 176"/>
              <a:gd name="T15" fmla="*/ 60 h 64"/>
              <a:gd name="T16" fmla="*/ 147 w 176"/>
              <a:gd name="T17" fmla="*/ 63 h 64"/>
              <a:gd name="T18" fmla="*/ 170 w 176"/>
              <a:gd name="T19" fmla="*/ 64 h 64"/>
              <a:gd name="T20" fmla="*/ 170 w 176"/>
              <a:gd name="T21" fmla="*/ 64 h 64"/>
              <a:gd name="T22" fmla="*/ 176 w 176"/>
              <a:gd name="T2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64">
                <a:moveTo>
                  <a:pt x="0" y="0"/>
                </a:moveTo>
                <a:lnTo>
                  <a:pt x="0" y="0"/>
                </a:lnTo>
                <a:lnTo>
                  <a:pt x="18" y="13"/>
                </a:lnTo>
                <a:lnTo>
                  <a:pt x="37" y="27"/>
                </a:lnTo>
                <a:lnTo>
                  <a:pt x="56" y="37"/>
                </a:lnTo>
                <a:lnTo>
                  <a:pt x="78" y="46"/>
                </a:lnTo>
                <a:lnTo>
                  <a:pt x="100" y="54"/>
                </a:lnTo>
                <a:lnTo>
                  <a:pt x="123" y="60"/>
                </a:lnTo>
                <a:lnTo>
                  <a:pt x="147" y="63"/>
                </a:lnTo>
                <a:lnTo>
                  <a:pt x="170" y="64"/>
                </a:lnTo>
                <a:lnTo>
                  <a:pt x="170" y="64"/>
                </a:lnTo>
                <a:lnTo>
                  <a:pt x="176" y="6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Freeform 7">
            <a:extLst>
              <a:ext uri="{FF2B5EF4-FFF2-40B4-BE49-F238E27FC236}">
                <a16:creationId xmlns:a16="http://schemas.microsoft.com/office/drawing/2014/main" id="{F2982CE9-6E77-4E93-9871-F04BDAB269B6}"/>
              </a:ext>
            </a:extLst>
          </p:cNvPr>
          <p:cNvSpPr>
            <a:spLocks/>
          </p:cNvSpPr>
          <p:nvPr userDrawn="1"/>
        </p:nvSpPr>
        <p:spPr bwMode="auto">
          <a:xfrm>
            <a:off x="6100959" y="1233488"/>
            <a:ext cx="865187" cy="527050"/>
          </a:xfrm>
          <a:custGeom>
            <a:avLst/>
            <a:gdLst>
              <a:gd name="T0" fmla="*/ 482 w 545"/>
              <a:gd name="T1" fmla="*/ 78 h 332"/>
              <a:gd name="T2" fmla="*/ 498 w 545"/>
              <a:gd name="T3" fmla="*/ 98 h 332"/>
              <a:gd name="T4" fmla="*/ 529 w 545"/>
              <a:gd name="T5" fmla="*/ 145 h 332"/>
              <a:gd name="T6" fmla="*/ 541 w 545"/>
              <a:gd name="T7" fmla="*/ 166 h 332"/>
              <a:gd name="T8" fmla="*/ 545 w 545"/>
              <a:gd name="T9" fmla="*/ 180 h 332"/>
              <a:gd name="T10" fmla="*/ 544 w 545"/>
              <a:gd name="T11" fmla="*/ 183 h 332"/>
              <a:gd name="T12" fmla="*/ 538 w 545"/>
              <a:gd name="T13" fmla="*/ 187 h 332"/>
              <a:gd name="T14" fmla="*/ 526 w 545"/>
              <a:gd name="T15" fmla="*/ 192 h 332"/>
              <a:gd name="T16" fmla="*/ 499 w 545"/>
              <a:gd name="T17" fmla="*/ 193 h 332"/>
              <a:gd name="T18" fmla="*/ 491 w 545"/>
              <a:gd name="T19" fmla="*/ 222 h 332"/>
              <a:gd name="T20" fmla="*/ 430 w 545"/>
              <a:gd name="T21" fmla="*/ 234 h 332"/>
              <a:gd name="T22" fmla="*/ 453 w 545"/>
              <a:gd name="T23" fmla="*/ 239 h 332"/>
              <a:gd name="T24" fmla="*/ 466 w 545"/>
              <a:gd name="T25" fmla="*/ 245 h 332"/>
              <a:gd name="T26" fmla="*/ 470 w 545"/>
              <a:gd name="T27" fmla="*/ 250 h 332"/>
              <a:gd name="T28" fmla="*/ 470 w 545"/>
              <a:gd name="T29" fmla="*/ 255 h 332"/>
              <a:gd name="T30" fmla="*/ 467 w 545"/>
              <a:gd name="T31" fmla="*/ 262 h 332"/>
              <a:gd name="T32" fmla="*/ 459 w 545"/>
              <a:gd name="T33" fmla="*/ 296 h 332"/>
              <a:gd name="T34" fmla="*/ 454 w 545"/>
              <a:gd name="T35" fmla="*/ 316 h 332"/>
              <a:gd name="T36" fmla="*/ 448 w 545"/>
              <a:gd name="T37" fmla="*/ 324 h 332"/>
              <a:gd name="T38" fmla="*/ 446 w 545"/>
              <a:gd name="T39" fmla="*/ 324 h 332"/>
              <a:gd name="T40" fmla="*/ 393 w 545"/>
              <a:gd name="T41" fmla="*/ 332 h 332"/>
              <a:gd name="T42" fmla="*/ 365 w 545"/>
              <a:gd name="T43" fmla="*/ 331 h 332"/>
              <a:gd name="T44" fmla="*/ 334 w 545"/>
              <a:gd name="T45" fmla="*/ 326 h 332"/>
              <a:gd name="T46" fmla="*/ 306 w 545"/>
              <a:gd name="T47" fmla="*/ 315 h 332"/>
              <a:gd name="T48" fmla="*/ 287 w 545"/>
              <a:gd name="T49" fmla="*/ 300 h 332"/>
              <a:gd name="T50" fmla="*/ 275 w 545"/>
              <a:gd name="T51" fmla="*/ 288 h 332"/>
              <a:gd name="T52" fmla="*/ 266 w 545"/>
              <a:gd name="T53" fmla="*/ 272 h 332"/>
              <a:gd name="T54" fmla="*/ 263 w 545"/>
              <a:gd name="T55" fmla="*/ 263 h 332"/>
              <a:gd name="T56" fmla="*/ 256 w 545"/>
              <a:gd name="T57" fmla="*/ 237 h 332"/>
              <a:gd name="T58" fmla="*/ 247 w 545"/>
              <a:gd name="T59" fmla="*/ 192 h 332"/>
              <a:gd name="T60" fmla="*/ 230 w 545"/>
              <a:gd name="T61" fmla="*/ 126 h 332"/>
              <a:gd name="T62" fmla="*/ 217 w 545"/>
              <a:gd name="T63" fmla="*/ 91 h 332"/>
              <a:gd name="T64" fmla="*/ 200 w 545"/>
              <a:gd name="T65" fmla="*/ 64 h 332"/>
              <a:gd name="T66" fmla="*/ 168 w 545"/>
              <a:gd name="T67" fmla="*/ 33 h 332"/>
              <a:gd name="T68" fmla="*/ 161 w 545"/>
              <a:gd name="T69" fmla="*/ 27 h 332"/>
              <a:gd name="T70" fmla="*/ 144 w 545"/>
              <a:gd name="T71" fmla="*/ 17 h 332"/>
              <a:gd name="T72" fmla="*/ 113 w 545"/>
              <a:gd name="T73" fmla="*/ 8 h 332"/>
              <a:gd name="T74" fmla="*/ 65 w 545"/>
              <a:gd name="T75" fmla="*/ 1 h 332"/>
              <a:gd name="T76" fmla="*/ 20 w 545"/>
              <a:gd name="T7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5" h="332">
                <a:moveTo>
                  <a:pt x="482" y="78"/>
                </a:moveTo>
                <a:lnTo>
                  <a:pt x="482" y="78"/>
                </a:lnTo>
                <a:lnTo>
                  <a:pt x="498" y="98"/>
                </a:lnTo>
                <a:lnTo>
                  <a:pt x="498" y="98"/>
                </a:lnTo>
                <a:lnTo>
                  <a:pt x="514" y="121"/>
                </a:lnTo>
                <a:lnTo>
                  <a:pt x="529" y="145"/>
                </a:lnTo>
                <a:lnTo>
                  <a:pt x="536" y="156"/>
                </a:lnTo>
                <a:lnTo>
                  <a:pt x="541" y="166"/>
                </a:lnTo>
                <a:lnTo>
                  <a:pt x="544" y="174"/>
                </a:lnTo>
                <a:lnTo>
                  <a:pt x="545" y="180"/>
                </a:lnTo>
                <a:lnTo>
                  <a:pt x="545" y="180"/>
                </a:lnTo>
                <a:lnTo>
                  <a:pt x="544" y="183"/>
                </a:lnTo>
                <a:lnTo>
                  <a:pt x="542" y="185"/>
                </a:lnTo>
                <a:lnTo>
                  <a:pt x="538" y="187"/>
                </a:lnTo>
                <a:lnTo>
                  <a:pt x="535" y="190"/>
                </a:lnTo>
                <a:lnTo>
                  <a:pt x="526" y="192"/>
                </a:lnTo>
                <a:lnTo>
                  <a:pt x="517" y="193"/>
                </a:lnTo>
                <a:lnTo>
                  <a:pt x="499" y="193"/>
                </a:lnTo>
                <a:lnTo>
                  <a:pt x="491" y="192"/>
                </a:lnTo>
                <a:lnTo>
                  <a:pt x="491" y="222"/>
                </a:lnTo>
                <a:lnTo>
                  <a:pt x="430" y="234"/>
                </a:lnTo>
                <a:lnTo>
                  <a:pt x="430" y="234"/>
                </a:lnTo>
                <a:lnTo>
                  <a:pt x="438" y="235"/>
                </a:lnTo>
                <a:lnTo>
                  <a:pt x="453" y="239"/>
                </a:lnTo>
                <a:lnTo>
                  <a:pt x="459" y="242"/>
                </a:lnTo>
                <a:lnTo>
                  <a:pt x="466" y="245"/>
                </a:lnTo>
                <a:lnTo>
                  <a:pt x="468" y="247"/>
                </a:lnTo>
                <a:lnTo>
                  <a:pt x="470" y="250"/>
                </a:lnTo>
                <a:lnTo>
                  <a:pt x="471" y="253"/>
                </a:lnTo>
                <a:lnTo>
                  <a:pt x="470" y="255"/>
                </a:lnTo>
                <a:lnTo>
                  <a:pt x="470" y="255"/>
                </a:lnTo>
                <a:lnTo>
                  <a:pt x="467" y="262"/>
                </a:lnTo>
                <a:lnTo>
                  <a:pt x="465" y="272"/>
                </a:lnTo>
                <a:lnTo>
                  <a:pt x="459" y="296"/>
                </a:lnTo>
                <a:lnTo>
                  <a:pt x="457" y="306"/>
                </a:lnTo>
                <a:lnTo>
                  <a:pt x="454" y="316"/>
                </a:lnTo>
                <a:lnTo>
                  <a:pt x="450" y="322"/>
                </a:lnTo>
                <a:lnTo>
                  <a:pt x="448" y="324"/>
                </a:lnTo>
                <a:lnTo>
                  <a:pt x="446" y="324"/>
                </a:lnTo>
                <a:lnTo>
                  <a:pt x="446" y="324"/>
                </a:lnTo>
                <a:lnTo>
                  <a:pt x="418" y="329"/>
                </a:lnTo>
                <a:lnTo>
                  <a:pt x="393" y="332"/>
                </a:lnTo>
                <a:lnTo>
                  <a:pt x="379" y="332"/>
                </a:lnTo>
                <a:lnTo>
                  <a:pt x="365" y="331"/>
                </a:lnTo>
                <a:lnTo>
                  <a:pt x="350" y="330"/>
                </a:lnTo>
                <a:lnTo>
                  <a:pt x="334" y="326"/>
                </a:lnTo>
                <a:lnTo>
                  <a:pt x="319" y="322"/>
                </a:lnTo>
                <a:lnTo>
                  <a:pt x="306" y="315"/>
                </a:lnTo>
                <a:lnTo>
                  <a:pt x="293" y="306"/>
                </a:lnTo>
                <a:lnTo>
                  <a:pt x="287" y="300"/>
                </a:lnTo>
                <a:lnTo>
                  <a:pt x="281" y="295"/>
                </a:lnTo>
                <a:lnTo>
                  <a:pt x="275" y="288"/>
                </a:lnTo>
                <a:lnTo>
                  <a:pt x="271" y="280"/>
                </a:lnTo>
                <a:lnTo>
                  <a:pt x="266" y="272"/>
                </a:lnTo>
                <a:lnTo>
                  <a:pt x="263" y="263"/>
                </a:lnTo>
                <a:lnTo>
                  <a:pt x="263" y="263"/>
                </a:lnTo>
                <a:lnTo>
                  <a:pt x="258" y="251"/>
                </a:lnTo>
                <a:lnTo>
                  <a:pt x="256" y="237"/>
                </a:lnTo>
                <a:lnTo>
                  <a:pt x="256" y="237"/>
                </a:lnTo>
                <a:lnTo>
                  <a:pt x="247" y="192"/>
                </a:lnTo>
                <a:lnTo>
                  <a:pt x="239" y="156"/>
                </a:lnTo>
                <a:lnTo>
                  <a:pt x="230" y="126"/>
                </a:lnTo>
                <a:lnTo>
                  <a:pt x="221" y="102"/>
                </a:lnTo>
                <a:lnTo>
                  <a:pt x="217" y="91"/>
                </a:lnTo>
                <a:lnTo>
                  <a:pt x="211" y="82"/>
                </a:lnTo>
                <a:lnTo>
                  <a:pt x="200" y="64"/>
                </a:lnTo>
                <a:lnTo>
                  <a:pt x="185" y="49"/>
                </a:lnTo>
                <a:lnTo>
                  <a:pt x="168" y="33"/>
                </a:lnTo>
                <a:lnTo>
                  <a:pt x="168" y="33"/>
                </a:lnTo>
                <a:lnTo>
                  <a:pt x="161" y="27"/>
                </a:lnTo>
                <a:lnTo>
                  <a:pt x="153" y="21"/>
                </a:lnTo>
                <a:lnTo>
                  <a:pt x="144" y="17"/>
                </a:lnTo>
                <a:lnTo>
                  <a:pt x="134" y="14"/>
                </a:lnTo>
                <a:lnTo>
                  <a:pt x="113" y="8"/>
                </a:lnTo>
                <a:lnTo>
                  <a:pt x="89" y="3"/>
                </a:lnTo>
                <a:lnTo>
                  <a:pt x="65" y="1"/>
                </a:lnTo>
                <a:lnTo>
                  <a:pt x="42" y="0"/>
                </a:lnTo>
                <a:lnTo>
                  <a:pt x="20"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8" name="Freeform 8">
            <a:extLst>
              <a:ext uri="{FF2B5EF4-FFF2-40B4-BE49-F238E27FC236}">
                <a16:creationId xmlns:a16="http://schemas.microsoft.com/office/drawing/2014/main" id="{1ACFA758-49D5-49F8-B2D0-4B5FE79318B3}"/>
              </a:ext>
            </a:extLst>
          </p:cNvPr>
          <p:cNvSpPr>
            <a:spLocks/>
          </p:cNvSpPr>
          <p:nvPr userDrawn="1"/>
        </p:nvSpPr>
        <p:spPr bwMode="auto">
          <a:xfrm>
            <a:off x="6170809" y="1274763"/>
            <a:ext cx="207962" cy="207963"/>
          </a:xfrm>
          <a:custGeom>
            <a:avLst/>
            <a:gdLst>
              <a:gd name="T0" fmla="*/ 131 w 131"/>
              <a:gd name="T1" fmla="*/ 65 h 131"/>
              <a:gd name="T2" fmla="*/ 131 w 131"/>
              <a:gd name="T3" fmla="*/ 65 h 131"/>
              <a:gd name="T4" fmla="*/ 131 w 131"/>
              <a:gd name="T5" fmla="*/ 72 h 131"/>
              <a:gd name="T6" fmla="*/ 130 w 131"/>
              <a:gd name="T7" fmla="*/ 79 h 131"/>
              <a:gd name="T8" fmla="*/ 126 w 131"/>
              <a:gd name="T9" fmla="*/ 91 h 131"/>
              <a:gd name="T10" fmla="*/ 121 w 131"/>
              <a:gd name="T11" fmla="*/ 103 h 131"/>
              <a:gd name="T12" fmla="*/ 112 w 131"/>
              <a:gd name="T13" fmla="*/ 112 h 131"/>
              <a:gd name="T14" fmla="*/ 103 w 131"/>
              <a:gd name="T15" fmla="*/ 120 h 131"/>
              <a:gd name="T16" fmla="*/ 91 w 131"/>
              <a:gd name="T17" fmla="*/ 126 h 131"/>
              <a:gd name="T18" fmla="*/ 79 w 131"/>
              <a:gd name="T19" fmla="*/ 130 h 131"/>
              <a:gd name="T20" fmla="*/ 72 w 131"/>
              <a:gd name="T21" fmla="*/ 131 h 131"/>
              <a:gd name="T22" fmla="*/ 65 w 131"/>
              <a:gd name="T23" fmla="*/ 131 h 131"/>
              <a:gd name="T24" fmla="*/ 65 w 131"/>
              <a:gd name="T25" fmla="*/ 131 h 131"/>
              <a:gd name="T26" fmla="*/ 60 w 131"/>
              <a:gd name="T27" fmla="*/ 131 h 131"/>
              <a:gd name="T28" fmla="*/ 53 w 131"/>
              <a:gd name="T29" fmla="*/ 130 h 131"/>
              <a:gd name="T30" fmla="*/ 41 w 131"/>
              <a:gd name="T31" fmla="*/ 126 h 131"/>
              <a:gd name="T32" fmla="*/ 29 w 131"/>
              <a:gd name="T33" fmla="*/ 120 h 131"/>
              <a:gd name="T34" fmla="*/ 19 w 131"/>
              <a:gd name="T35" fmla="*/ 112 h 131"/>
              <a:gd name="T36" fmla="*/ 11 w 131"/>
              <a:gd name="T37" fmla="*/ 103 h 131"/>
              <a:gd name="T38" fmla="*/ 6 w 131"/>
              <a:gd name="T39" fmla="*/ 91 h 131"/>
              <a:gd name="T40" fmla="*/ 2 w 131"/>
              <a:gd name="T41" fmla="*/ 79 h 131"/>
              <a:gd name="T42" fmla="*/ 1 w 131"/>
              <a:gd name="T43" fmla="*/ 72 h 131"/>
              <a:gd name="T44" fmla="*/ 0 w 131"/>
              <a:gd name="T45" fmla="*/ 65 h 131"/>
              <a:gd name="T46" fmla="*/ 0 w 131"/>
              <a:gd name="T47" fmla="*/ 65 h 131"/>
              <a:gd name="T48" fmla="*/ 1 w 131"/>
              <a:gd name="T49" fmla="*/ 59 h 131"/>
              <a:gd name="T50" fmla="*/ 2 w 131"/>
              <a:gd name="T51" fmla="*/ 53 h 131"/>
              <a:gd name="T52" fmla="*/ 6 w 131"/>
              <a:gd name="T53" fmla="*/ 41 h 131"/>
              <a:gd name="T54" fmla="*/ 11 w 131"/>
              <a:gd name="T55" fmla="*/ 29 h 131"/>
              <a:gd name="T56" fmla="*/ 19 w 131"/>
              <a:gd name="T57" fmla="*/ 19 h 131"/>
              <a:gd name="T58" fmla="*/ 29 w 131"/>
              <a:gd name="T59" fmla="*/ 11 h 131"/>
              <a:gd name="T60" fmla="*/ 41 w 131"/>
              <a:gd name="T61" fmla="*/ 6 h 131"/>
              <a:gd name="T62" fmla="*/ 53 w 131"/>
              <a:gd name="T63" fmla="*/ 2 h 131"/>
              <a:gd name="T64" fmla="*/ 60 w 131"/>
              <a:gd name="T65" fmla="*/ 1 h 131"/>
              <a:gd name="T66" fmla="*/ 65 w 131"/>
              <a:gd name="T67" fmla="*/ 0 h 131"/>
              <a:gd name="T68" fmla="*/ 65 w 131"/>
              <a:gd name="T69" fmla="*/ 0 h 131"/>
              <a:gd name="T70" fmla="*/ 72 w 131"/>
              <a:gd name="T71" fmla="*/ 1 h 131"/>
              <a:gd name="T72" fmla="*/ 79 w 131"/>
              <a:gd name="T73" fmla="*/ 2 h 131"/>
              <a:gd name="T74" fmla="*/ 91 w 131"/>
              <a:gd name="T75" fmla="*/ 6 h 131"/>
              <a:gd name="T76" fmla="*/ 103 w 131"/>
              <a:gd name="T77" fmla="*/ 11 h 131"/>
              <a:gd name="T78" fmla="*/ 112 w 131"/>
              <a:gd name="T79" fmla="*/ 19 h 131"/>
              <a:gd name="T80" fmla="*/ 121 w 131"/>
              <a:gd name="T81" fmla="*/ 29 h 131"/>
              <a:gd name="T82" fmla="*/ 126 w 131"/>
              <a:gd name="T83" fmla="*/ 41 h 131"/>
              <a:gd name="T84" fmla="*/ 130 w 131"/>
              <a:gd name="T85" fmla="*/ 53 h 131"/>
              <a:gd name="T86" fmla="*/ 131 w 131"/>
              <a:gd name="T87" fmla="*/ 59 h 131"/>
              <a:gd name="T88" fmla="*/ 131 w 131"/>
              <a:gd name="T89" fmla="*/ 65 h 131"/>
              <a:gd name="T90" fmla="*/ 131 w 131"/>
              <a:gd name="T9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1" h="131">
                <a:moveTo>
                  <a:pt x="131" y="65"/>
                </a:moveTo>
                <a:lnTo>
                  <a:pt x="131" y="65"/>
                </a:lnTo>
                <a:lnTo>
                  <a:pt x="131" y="72"/>
                </a:lnTo>
                <a:lnTo>
                  <a:pt x="130" y="79"/>
                </a:lnTo>
                <a:lnTo>
                  <a:pt x="126" y="91"/>
                </a:lnTo>
                <a:lnTo>
                  <a:pt x="121" y="103"/>
                </a:lnTo>
                <a:lnTo>
                  <a:pt x="112" y="112"/>
                </a:lnTo>
                <a:lnTo>
                  <a:pt x="103" y="120"/>
                </a:lnTo>
                <a:lnTo>
                  <a:pt x="91" y="126"/>
                </a:lnTo>
                <a:lnTo>
                  <a:pt x="79" y="130"/>
                </a:lnTo>
                <a:lnTo>
                  <a:pt x="72" y="131"/>
                </a:lnTo>
                <a:lnTo>
                  <a:pt x="65" y="131"/>
                </a:lnTo>
                <a:lnTo>
                  <a:pt x="65" y="131"/>
                </a:lnTo>
                <a:lnTo>
                  <a:pt x="60" y="131"/>
                </a:lnTo>
                <a:lnTo>
                  <a:pt x="53" y="130"/>
                </a:lnTo>
                <a:lnTo>
                  <a:pt x="41" y="126"/>
                </a:lnTo>
                <a:lnTo>
                  <a:pt x="29" y="120"/>
                </a:lnTo>
                <a:lnTo>
                  <a:pt x="19" y="112"/>
                </a:lnTo>
                <a:lnTo>
                  <a:pt x="11" y="103"/>
                </a:lnTo>
                <a:lnTo>
                  <a:pt x="6" y="91"/>
                </a:lnTo>
                <a:lnTo>
                  <a:pt x="2" y="79"/>
                </a:lnTo>
                <a:lnTo>
                  <a:pt x="1" y="72"/>
                </a:lnTo>
                <a:lnTo>
                  <a:pt x="0" y="65"/>
                </a:lnTo>
                <a:lnTo>
                  <a:pt x="0" y="65"/>
                </a:lnTo>
                <a:lnTo>
                  <a:pt x="1" y="59"/>
                </a:lnTo>
                <a:lnTo>
                  <a:pt x="2" y="53"/>
                </a:lnTo>
                <a:lnTo>
                  <a:pt x="6" y="41"/>
                </a:lnTo>
                <a:lnTo>
                  <a:pt x="11" y="29"/>
                </a:lnTo>
                <a:lnTo>
                  <a:pt x="19" y="19"/>
                </a:lnTo>
                <a:lnTo>
                  <a:pt x="29" y="11"/>
                </a:lnTo>
                <a:lnTo>
                  <a:pt x="41" y="6"/>
                </a:lnTo>
                <a:lnTo>
                  <a:pt x="53" y="2"/>
                </a:lnTo>
                <a:lnTo>
                  <a:pt x="60" y="1"/>
                </a:lnTo>
                <a:lnTo>
                  <a:pt x="65" y="0"/>
                </a:lnTo>
                <a:lnTo>
                  <a:pt x="65" y="0"/>
                </a:lnTo>
                <a:lnTo>
                  <a:pt x="72" y="1"/>
                </a:lnTo>
                <a:lnTo>
                  <a:pt x="79" y="2"/>
                </a:lnTo>
                <a:lnTo>
                  <a:pt x="91" y="6"/>
                </a:lnTo>
                <a:lnTo>
                  <a:pt x="103" y="11"/>
                </a:lnTo>
                <a:lnTo>
                  <a:pt x="112" y="19"/>
                </a:lnTo>
                <a:lnTo>
                  <a:pt x="121" y="29"/>
                </a:lnTo>
                <a:lnTo>
                  <a:pt x="126" y="41"/>
                </a:lnTo>
                <a:lnTo>
                  <a:pt x="130" y="53"/>
                </a:lnTo>
                <a:lnTo>
                  <a:pt x="131" y="59"/>
                </a:lnTo>
                <a:lnTo>
                  <a:pt x="131" y="65"/>
                </a:lnTo>
                <a:lnTo>
                  <a:pt x="131" y="6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Freeform 9">
            <a:extLst>
              <a:ext uri="{FF2B5EF4-FFF2-40B4-BE49-F238E27FC236}">
                <a16:creationId xmlns:a16="http://schemas.microsoft.com/office/drawing/2014/main" id="{ACD4773F-5D5C-41CD-BCA7-E57C1ABB7F98}"/>
              </a:ext>
            </a:extLst>
          </p:cNvPr>
          <p:cNvSpPr>
            <a:spLocks/>
          </p:cNvSpPr>
          <p:nvPr userDrawn="1"/>
        </p:nvSpPr>
        <p:spPr bwMode="auto">
          <a:xfrm>
            <a:off x="6196209" y="1300163"/>
            <a:ext cx="158750" cy="158750"/>
          </a:xfrm>
          <a:custGeom>
            <a:avLst/>
            <a:gdLst>
              <a:gd name="T0" fmla="*/ 26 w 100"/>
              <a:gd name="T1" fmla="*/ 94 h 100"/>
              <a:gd name="T2" fmla="*/ 26 w 100"/>
              <a:gd name="T3" fmla="*/ 94 h 100"/>
              <a:gd name="T4" fmla="*/ 26 w 100"/>
              <a:gd name="T5" fmla="*/ 94 h 100"/>
              <a:gd name="T6" fmla="*/ 20 w 100"/>
              <a:gd name="T7" fmla="*/ 90 h 100"/>
              <a:gd name="T8" fmla="*/ 14 w 100"/>
              <a:gd name="T9" fmla="*/ 86 h 100"/>
              <a:gd name="T10" fmla="*/ 10 w 100"/>
              <a:gd name="T11" fmla="*/ 81 h 100"/>
              <a:gd name="T12" fmla="*/ 7 w 100"/>
              <a:gd name="T13" fmla="*/ 75 h 100"/>
              <a:gd name="T14" fmla="*/ 3 w 100"/>
              <a:gd name="T15" fmla="*/ 70 h 100"/>
              <a:gd name="T16" fmla="*/ 1 w 100"/>
              <a:gd name="T17" fmla="*/ 63 h 100"/>
              <a:gd name="T18" fmla="*/ 0 w 100"/>
              <a:gd name="T19" fmla="*/ 56 h 100"/>
              <a:gd name="T20" fmla="*/ 0 w 100"/>
              <a:gd name="T21" fmla="*/ 49 h 100"/>
              <a:gd name="T22" fmla="*/ 0 w 100"/>
              <a:gd name="T23" fmla="*/ 49 h 100"/>
              <a:gd name="T24" fmla="*/ 1 w 100"/>
              <a:gd name="T25" fmla="*/ 39 h 100"/>
              <a:gd name="T26" fmla="*/ 3 w 100"/>
              <a:gd name="T27" fmla="*/ 30 h 100"/>
              <a:gd name="T28" fmla="*/ 8 w 100"/>
              <a:gd name="T29" fmla="*/ 21 h 100"/>
              <a:gd name="T30" fmla="*/ 14 w 100"/>
              <a:gd name="T31" fmla="*/ 14 h 100"/>
              <a:gd name="T32" fmla="*/ 21 w 100"/>
              <a:gd name="T33" fmla="*/ 8 h 100"/>
              <a:gd name="T34" fmla="*/ 30 w 100"/>
              <a:gd name="T35" fmla="*/ 3 h 100"/>
              <a:gd name="T36" fmla="*/ 39 w 100"/>
              <a:gd name="T37" fmla="*/ 1 h 100"/>
              <a:gd name="T38" fmla="*/ 49 w 100"/>
              <a:gd name="T39" fmla="*/ 0 h 100"/>
              <a:gd name="T40" fmla="*/ 49 w 100"/>
              <a:gd name="T41" fmla="*/ 0 h 100"/>
              <a:gd name="T42" fmla="*/ 60 w 100"/>
              <a:gd name="T43" fmla="*/ 1 h 100"/>
              <a:gd name="T44" fmla="*/ 70 w 100"/>
              <a:gd name="T45" fmla="*/ 3 h 100"/>
              <a:gd name="T46" fmla="*/ 78 w 100"/>
              <a:gd name="T47" fmla="*/ 8 h 100"/>
              <a:gd name="T48" fmla="*/ 86 w 100"/>
              <a:gd name="T49" fmla="*/ 14 h 100"/>
              <a:gd name="T50" fmla="*/ 91 w 100"/>
              <a:gd name="T51" fmla="*/ 21 h 100"/>
              <a:gd name="T52" fmla="*/ 97 w 100"/>
              <a:gd name="T53" fmla="*/ 30 h 100"/>
              <a:gd name="T54" fmla="*/ 99 w 100"/>
              <a:gd name="T55" fmla="*/ 39 h 100"/>
              <a:gd name="T56" fmla="*/ 100 w 100"/>
              <a:gd name="T57" fmla="*/ 49 h 100"/>
              <a:gd name="T58" fmla="*/ 100 w 100"/>
              <a:gd name="T59" fmla="*/ 49 h 100"/>
              <a:gd name="T60" fmla="*/ 99 w 100"/>
              <a:gd name="T61" fmla="*/ 60 h 100"/>
              <a:gd name="T62" fmla="*/ 97 w 100"/>
              <a:gd name="T63" fmla="*/ 70 h 100"/>
              <a:gd name="T64" fmla="*/ 91 w 100"/>
              <a:gd name="T65" fmla="*/ 78 h 100"/>
              <a:gd name="T66" fmla="*/ 86 w 100"/>
              <a:gd name="T67" fmla="*/ 86 h 100"/>
              <a:gd name="T68" fmla="*/ 78 w 100"/>
              <a:gd name="T69" fmla="*/ 91 h 100"/>
              <a:gd name="T70" fmla="*/ 70 w 100"/>
              <a:gd name="T71" fmla="*/ 96 h 100"/>
              <a:gd name="T72" fmla="*/ 60 w 100"/>
              <a:gd name="T73" fmla="*/ 99 h 100"/>
              <a:gd name="T74" fmla="*/ 49 w 100"/>
              <a:gd name="T75" fmla="*/ 100 h 100"/>
              <a:gd name="T76" fmla="*/ 49 w 100"/>
              <a:gd name="T77" fmla="*/ 100 h 100"/>
              <a:gd name="T78" fmla="*/ 45 w 100"/>
              <a:gd name="T7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26" y="94"/>
                </a:moveTo>
                <a:lnTo>
                  <a:pt x="26" y="94"/>
                </a:lnTo>
                <a:lnTo>
                  <a:pt x="26" y="94"/>
                </a:lnTo>
                <a:lnTo>
                  <a:pt x="20" y="90"/>
                </a:lnTo>
                <a:lnTo>
                  <a:pt x="14" y="86"/>
                </a:lnTo>
                <a:lnTo>
                  <a:pt x="10" y="81"/>
                </a:lnTo>
                <a:lnTo>
                  <a:pt x="7" y="75"/>
                </a:lnTo>
                <a:lnTo>
                  <a:pt x="3" y="70"/>
                </a:lnTo>
                <a:lnTo>
                  <a:pt x="1" y="63"/>
                </a:lnTo>
                <a:lnTo>
                  <a:pt x="0" y="56"/>
                </a:lnTo>
                <a:lnTo>
                  <a:pt x="0" y="49"/>
                </a:lnTo>
                <a:lnTo>
                  <a:pt x="0" y="49"/>
                </a:lnTo>
                <a:lnTo>
                  <a:pt x="1" y="39"/>
                </a:lnTo>
                <a:lnTo>
                  <a:pt x="3" y="30"/>
                </a:lnTo>
                <a:lnTo>
                  <a:pt x="8" y="21"/>
                </a:lnTo>
                <a:lnTo>
                  <a:pt x="14" y="14"/>
                </a:lnTo>
                <a:lnTo>
                  <a:pt x="21" y="8"/>
                </a:lnTo>
                <a:lnTo>
                  <a:pt x="30" y="3"/>
                </a:lnTo>
                <a:lnTo>
                  <a:pt x="39" y="1"/>
                </a:lnTo>
                <a:lnTo>
                  <a:pt x="49" y="0"/>
                </a:lnTo>
                <a:lnTo>
                  <a:pt x="49" y="0"/>
                </a:lnTo>
                <a:lnTo>
                  <a:pt x="60" y="1"/>
                </a:lnTo>
                <a:lnTo>
                  <a:pt x="70" y="3"/>
                </a:lnTo>
                <a:lnTo>
                  <a:pt x="78" y="8"/>
                </a:lnTo>
                <a:lnTo>
                  <a:pt x="86" y="14"/>
                </a:lnTo>
                <a:lnTo>
                  <a:pt x="91" y="21"/>
                </a:lnTo>
                <a:lnTo>
                  <a:pt x="97" y="30"/>
                </a:lnTo>
                <a:lnTo>
                  <a:pt x="99" y="39"/>
                </a:lnTo>
                <a:lnTo>
                  <a:pt x="100" y="49"/>
                </a:lnTo>
                <a:lnTo>
                  <a:pt x="100" y="49"/>
                </a:lnTo>
                <a:lnTo>
                  <a:pt x="99" y="60"/>
                </a:lnTo>
                <a:lnTo>
                  <a:pt x="97" y="70"/>
                </a:lnTo>
                <a:lnTo>
                  <a:pt x="91" y="78"/>
                </a:lnTo>
                <a:lnTo>
                  <a:pt x="86" y="86"/>
                </a:lnTo>
                <a:lnTo>
                  <a:pt x="78" y="91"/>
                </a:lnTo>
                <a:lnTo>
                  <a:pt x="70" y="96"/>
                </a:lnTo>
                <a:lnTo>
                  <a:pt x="60" y="99"/>
                </a:lnTo>
                <a:lnTo>
                  <a:pt x="49" y="100"/>
                </a:lnTo>
                <a:lnTo>
                  <a:pt x="49" y="100"/>
                </a:lnTo>
                <a:lnTo>
                  <a:pt x="45" y="10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0" name="Freeform 10">
            <a:extLst>
              <a:ext uri="{FF2B5EF4-FFF2-40B4-BE49-F238E27FC236}">
                <a16:creationId xmlns:a16="http://schemas.microsoft.com/office/drawing/2014/main" id="{59BC9B06-FF7E-49BD-91B7-6213AFC3A83A}"/>
              </a:ext>
            </a:extLst>
          </p:cNvPr>
          <p:cNvSpPr>
            <a:spLocks/>
          </p:cNvSpPr>
          <p:nvPr userDrawn="1"/>
        </p:nvSpPr>
        <p:spPr bwMode="auto">
          <a:xfrm>
            <a:off x="6256534" y="915988"/>
            <a:ext cx="550862" cy="344488"/>
          </a:xfrm>
          <a:custGeom>
            <a:avLst/>
            <a:gdLst>
              <a:gd name="T0" fmla="*/ 110 w 347"/>
              <a:gd name="T1" fmla="*/ 7 h 217"/>
              <a:gd name="T2" fmla="*/ 71 w 347"/>
              <a:gd name="T3" fmla="*/ 22 h 217"/>
              <a:gd name="T4" fmla="*/ 50 w 347"/>
              <a:gd name="T5" fmla="*/ 35 h 217"/>
              <a:gd name="T6" fmla="*/ 30 w 347"/>
              <a:gd name="T7" fmla="*/ 51 h 217"/>
              <a:gd name="T8" fmla="*/ 13 w 347"/>
              <a:gd name="T9" fmla="*/ 71 h 217"/>
              <a:gd name="T10" fmla="*/ 2 w 347"/>
              <a:gd name="T11" fmla="*/ 93 h 217"/>
              <a:gd name="T12" fmla="*/ 0 w 347"/>
              <a:gd name="T13" fmla="*/ 118 h 217"/>
              <a:gd name="T14" fmla="*/ 7 w 347"/>
              <a:gd name="T15" fmla="*/ 145 h 217"/>
              <a:gd name="T16" fmla="*/ 15 w 347"/>
              <a:gd name="T17" fmla="*/ 158 h 217"/>
              <a:gd name="T18" fmla="*/ 33 w 347"/>
              <a:gd name="T19" fmla="*/ 179 h 217"/>
              <a:gd name="T20" fmla="*/ 52 w 347"/>
              <a:gd name="T21" fmla="*/ 191 h 217"/>
              <a:gd name="T22" fmla="*/ 74 w 347"/>
              <a:gd name="T23" fmla="*/ 197 h 217"/>
              <a:gd name="T24" fmla="*/ 96 w 347"/>
              <a:gd name="T25" fmla="*/ 198 h 217"/>
              <a:gd name="T26" fmla="*/ 128 w 347"/>
              <a:gd name="T27" fmla="*/ 195 h 217"/>
              <a:gd name="T28" fmla="*/ 156 w 347"/>
              <a:gd name="T29" fmla="*/ 193 h 217"/>
              <a:gd name="T30" fmla="*/ 164 w 347"/>
              <a:gd name="T31" fmla="*/ 193 h 217"/>
              <a:gd name="T32" fmla="*/ 190 w 347"/>
              <a:gd name="T33" fmla="*/ 198 h 217"/>
              <a:gd name="T34" fmla="*/ 236 w 347"/>
              <a:gd name="T35" fmla="*/ 210 h 217"/>
              <a:gd name="T36" fmla="*/ 274 w 347"/>
              <a:gd name="T37" fmla="*/ 216 h 217"/>
              <a:gd name="T38" fmla="*/ 296 w 347"/>
              <a:gd name="T39" fmla="*/ 217 h 217"/>
              <a:gd name="T40" fmla="*/ 312 w 347"/>
              <a:gd name="T41" fmla="*/ 216 h 217"/>
              <a:gd name="T42" fmla="*/ 324 w 347"/>
              <a:gd name="T43" fmla="*/ 210 h 217"/>
              <a:gd name="T44" fmla="*/ 334 w 347"/>
              <a:gd name="T45" fmla="*/ 202 h 217"/>
              <a:gd name="T46" fmla="*/ 341 w 347"/>
              <a:gd name="T47" fmla="*/ 191 h 217"/>
              <a:gd name="T48" fmla="*/ 346 w 347"/>
              <a:gd name="T49" fmla="*/ 179 h 217"/>
              <a:gd name="T50" fmla="*/ 347 w 347"/>
              <a:gd name="T51" fmla="*/ 163 h 217"/>
              <a:gd name="T52" fmla="*/ 341 w 347"/>
              <a:gd name="T53" fmla="*/ 127 h 217"/>
              <a:gd name="T54" fmla="*/ 338 w 347"/>
              <a:gd name="T55" fmla="*/ 116 h 217"/>
              <a:gd name="T56" fmla="*/ 326 w 347"/>
              <a:gd name="T57" fmla="*/ 94 h 217"/>
              <a:gd name="T58" fmla="*/ 308 w 347"/>
              <a:gd name="T59" fmla="*/ 70 h 217"/>
              <a:gd name="T60" fmla="*/ 284 w 347"/>
              <a:gd name="T61" fmla="*/ 46 h 217"/>
              <a:gd name="T62" fmla="*/ 254 w 347"/>
              <a:gd name="T63" fmla="*/ 25 h 217"/>
              <a:gd name="T64" fmla="*/ 219 w 347"/>
              <a:gd name="T65" fmla="*/ 9 h 217"/>
              <a:gd name="T66" fmla="*/ 179 w 347"/>
              <a:gd name="T67" fmla="*/ 1 h 217"/>
              <a:gd name="T68" fmla="*/ 146 w 347"/>
              <a:gd name="T69" fmla="*/ 0 h 217"/>
              <a:gd name="T70" fmla="*/ 122 w 347"/>
              <a:gd name="T71" fmla="*/ 4 h 217"/>
              <a:gd name="T72" fmla="*/ 110 w 347"/>
              <a:gd name="T73" fmla="*/ 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7" h="217">
                <a:moveTo>
                  <a:pt x="110" y="7"/>
                </a:moveTo>
                <a:lnTo>
                  <a:pt x="110" y="7"/>
                </a:lnTo>
                <a:lnTo>
                  <a:pt x="92" y="13"/>
                </a:lnTo>
                <a:lnTo>
                  <a:pt x="71" y="22"/>
                </a:lnTo>
                <a:lnTo>
                  <a:pt x="60" y="28"/>
                </a:lnTo>
                <a:lnTo>
                  <a:pt x="50" y="35"/>
                </a:lnTo>
                <a:lnTo>
                  <a:pt x="40" y="43"/>
                </a:lnTo>
                <a:lnTo>
                  <a:pt x="30" y="51"/>
                </a:lnTo>
                <a:lnTo>
                  <a:pt x="20" y="61"/>
                </a:lnTo>
                <a:lnTo>
                  <a:pt x="13" y="71"/>
                </a:lnTo>
                <a:lnTo>
                  <a:pt x="7" y="81"/>
                </a:lnTo>
                <a:lnTo>
                  <a:pt x="2" y="93"/>
                </a:lnTo>
                <a:lnTo>
                  <a:pt x="0" y="105"/>
                </a:lnTo>
                <a:lnTo>
                  <a:pt x="0" y="118"/>
                </a:lnTo>
                <a:lnTo>
                  <a:pt x="2" y="131"/>
                </a:lnTo>
                <a:lnTo>
                  <a:pt x="7" y="145"/>
                </a:lnTo>
                <a:lnTo>
                  <a:pt x="7" y="145"/>
                </a:lnTo>
                <a:lnTo>
                  <a:pt x="15" y="158"/>
                </a:lnTo>
                <a:lnTo>
                  <a:pt x="24" y="170"/>
                </a:lnTo>
                <a:lnTo>
                  <a:pt x="33" y="179"/>
                </a:lnTo>
                <a:lnTo>
                  <a:pt x="42" y="185"/>
                </a:lnTo>
                <a:lnTo>
                  <a:pt x="52" y="191"/>
                </a:lnTo>
                <a:lnTo>
                  <a:pt x="63" y="194"/>
                </a:lnTo>
                <a:lnTo>
                  <a:pt x="74" y="197"/>
                </a:lnTo>
                <a:lnTo>
                  <a:pt x="85" y="198"/>
                </a:lnTo>
                <a:lnTo>
                  <a:pt x="96" y="198"/>
                </a:lnTo>
                <a:lnTo>
                  <a:pt x="106" y="198"/>
                </a:lnTo>
                <a:lnTo>
                  <a:pt x="128" y="195"/>
                </a:lnTo>
                <a:lnTo>
                  <a:pt x="147" y="193"/>
                </a:lnTo>
                <a:lnTo>
                  <a:pt x="156" y="193"/>
                </a:lnTo>
                <a:lnTo>
                  <a:pt x="164" y="193"/>
                </a:lnTo>
                <a:lnTo>
                  <a:pt x="164" y="193"/>
                </a:lnTo>
                <a:lnTo>
                  <a:pt x="176" y="194"/>
                </a:lnTo>
                <a:lnTo>
                  <a:pt x="190" y="198"/>
                </a:lnTo>
                <a:lnTo>
                  <a:pt x="219" y="206"/>
                </a:lnTo>
                <a:lnTo>
                  <a:pt x="236" y="210"/>
                </a:lnTo>
                <a:lnTo>
                  <a:pt x="254" y="214"/>
                </a:lnTo>
                <a:lnTo>
                  <a:pt x="274" y="216"/>
                </a:lnTo>
                <a:lnTo>
                  <a:pt x="296" y="217"/>
                </a:lnTo>
                <a:lnTo>
                  <a:pt x="296" y="217"/>
                </a:lnTo>
                <a:lnTo>
                  <a:pt x="305" y="217"/>
                </a:lnTo>
                <a:lnTo>
                  <a:pt x="312" y="216"/>
                </a:lnTo>
                <a:lnTo>
                  <a:pt x="319" y="214"/>
                </a:lnTo>
                <a:lnTo>
                  <a:pt x="324" y="210"/>
                </a:lnTo>
                <a:lnTo>
                  <a:pt x="330" y="207"/>
                </a:lnTo>
                <a:lnTo>
                  <a:pt x="334" y="202"/>
                </a:lnTo>
                <a:lnTo>
                  <a:pt x="339" y="197"/>
                </a:lnTo>
                <a:lnTo>
                  <a:pt x="341" y="191"/>
                </a:lnTo>
                <a:lnTo>
                  <a:pt x="344" y="185"/>
                </a:lnTo>
                <a:lnTo>
                  <a:pt x="346" y="179"/>
                </a:lnTo>
                <a:lnTo>
                  <a:pt x="347" y="171"/>
                </a:lnTo>
                <a:lnTo>
                  <a:pt x="347" y="163"/>
                </a:lnTo>
                <a:lnTo>
                  <a:pt x="346" y="146"/>
                </a:lnTo>
                <a:lnTo>
                  <a:pt x="341" y="127"/>
                </a:lnTo>
                <a:lnTo>
                  <a:pt x="341" y="127"/>
                </a:lnTo>
                <a:lnTo>
                  <a:pt x="338" y="116"/>
                </a:lnTo>
                <a:lnTo>
                  <a:pt x="333" y="106"/>
                </a:lnTo>
                <a:lnTo>
                  <a:pt x="326" y="94"/>
                </a:lnTo>
                <a:lnTo>
                  <a:pt x="317" y="81"/>
                </a:lnTo>
                <a:lnTo>
                  <a:pt x="308" y="70"/>
                </a:lnTo>
                <a:lnTo>
                  <a:pt x="297" y="58"/>
                </a:lnTo>
                <a:lnTo>
                  <a:pt x="284" y="46"/>
                </a:lnTo>
                <a:lnTo>
                  <a:pt x="270" y="35"/>
                </a:lnTo>
                <a:lnTo>
                  <a:pt x="254" y="25"/>
                </a:lnTo>
                <a:lnTo>
                  <a:pt x="237" y="17"/>
                </a:lnTo>
                <a:lnTo>
                  <a:pt x="219" y="9"/>
                </a:lnTo>
                <a:lnTo>
                  <a:pt x="200" y="5"/>
                </a:lnTo>
                <a:lnTo>
                  <a:pt x="179" y="1"/>
                </a:lnTo>
                <a:lnTo>
                  <a:pt x="157" y="0"/>
                </a:lnTo>
                <a:lnTo>
                  <a:pt x="146" y="0"/>
                </a:lnTo>
                <a:lnTo>
                  <a:pt x="135" y="2"/>
                </a:lnTo>
                <a:lnTo>
                  <a:pt x="122" y="4"/>
                </a:lnTo>
                <a:lnTo>
                  <a:pt x="110" y="7"/>
                </a:lnTo>
                <a:lnTo>
                  <a:pt x="11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Freeform 11">
            <a:extLst>
              <a:ext uri="{FF2B5EF4-FFF2-40B4-BE49-F238E27FC236}">
                <a16:creationId xmlns:a16="http://schemas.microsoft.com/office/drawing/2014/main" id="{50B0D020-2298-40FF-A0D0-BE3B4921CCCD}"/>
              </a:ext>
            </a:extLst>
          </p:cNvPr>
          <p:cNvSpPr>
            <a:spLocks/>
          </p:cNvSpPr>
          <p:nvPr userDrawn="1"/>
        </p:nvSpPr>
        <p:spPr bwMode="auto">
          <a:xfrm>
            <a:off x="6704209" y="1316038"/>
            <a:ext cx="185737" cy="79375"/>
          </a:xfrm>
          <a:custGeom>
            <a:avLst/>
            <a:gdLst>
              <a:gd name="T0" fmla="*/ 68 w 117"/>
              <a:gd name="T1" fmla="*/ 9 h 50"/>
              <a:gd name="T2" fmla="*/ 68 w 117"/>
              <a:gd name="T3" fmla="*/ 50 h 50"/>
              <a:gd name="T4" fmla="*/ 0 w 117"/>
              <a:gd name="T5" fmla="*/ 8 h 50"/>
              <a:gd name="T6" fmla="*/ 117 w 117"/>
              <a:gd name="T7" fmla="*/ 0 h 50"/>
            </a:gdLst>
            <a:ahLst/>
            <a:cxnLst>
              <a:cxn ang="0">
                <a:pos x="T0" y="T1"/>
              </a:cxn>
              <a:cxn ang="0">
                <a:pos x="T2" y="T3"/>
              </a:cxn>
              <a:cxn ang="0">
                <a:pos x="T4" y="T5"/>
              </a:cxn>
              <a:cxn ang="0">
                <a:pos x="T6" y="T7"/>
              </a:cxn>
            </a:cxnLst>
            <a:rect l="0" t="0" r="r" b="b"/>
            <a:pathLst>
              <a:path w="117" h="50">
                <a:moveTo>
                  <a:pt x="68" y="9"/>
                </a:moveTo>
                <a:lnTo>
                  <a:pt x="68" y="50"/>
                </a:lnTo>
                <a:lnTo>
                  <a:pt x="0" y="8"/>
                </a:lnTo>
                <a:lnTo>
                  <a:pt x="117"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2" name="Freeform 12">
            <a:extLst>
              <a:ext uri="{FF2B5EF4-FFF2-40B4-BE49-F238E27FC236}">
                <a16:creationId xmlns:a16="http://schemas.microsoft.com/office/drawing/2014/main" id="{F572A4C7-EC69-44CF-A840-F88D0B4C297A}"/>
              </a:ext>
            </a:extLst>
          </p:cNvPr>
          <p:cNvSpPr>
            <a:spLocks/>
          </p:cNvSpPr>
          <p:nvPr userDrawn="1"/>
        </p:nvSpPr>
        <p:spPr bwMode="auto">
          <a:xfrm>
            <a:off x="6134297" y="1146176"/>
            <a:ext cx="58737" cy="57150"/>
          </a:xfrm>
          <a:custGeom>
            <a:avLst/>
            <a:gdLst>
              <a:gd name="T0" fmla="*/ 37 w 37"/>
              <a:gd name="T1" fmla="*/ 18 h 36"/>
              <a:gd name="T2" fmla="*/ 37 w 37"/>
              <a:gd name="T3" fmla="*/ 18 h 36"/>
              <a:gd name="T4" fmla="*/ 35 w 37"/>
              <a:gd name="T5" fmla="*/ 22 h 36"/>
              <a:gd name="T6" fmla="*/ 35 w 37"/>
              <a:gd name="T7" fmla="*/ 26 h 36"/>
              <a:gd name="T8" fmla="*/ 31 w 37"/>
              <a:gd name="T9" fmla="*/ 31 h 36"/>
              <a:gd name="T10" fmla="*/ 25 w 37"/>
              <a:gd name="T11" fmla="*/ 35 h 36"/>
              <a:gd name="T12" fmla="*/ 22 w 37"/>
              <a:gd name="T13" fmla="*/ 36 h 36"/>
              <a:gd name="T14" fmla="*/ 18 w 37"/>
              <a:gd name="T15" fmla="*/ 36 h 36"/>
              <a:gd name="T16" fmla="*/ 18 w 37"/>
              <a:gd name="T17" fmla="*/ 36 h 36"/>
              <a:gd name="T18" fmla="*/ 15 w 37"/>
              <a:gd name="T19" fmla="*/ 36 h 36"/>
              <a:gd name="T20" fmla="*/ 12 w 37"/>
              <a:gd name="T21" fmla="*/ 35 h 36"/>
              <a:gd name="T22" fmla="*/ 5 w 37"/>
              <a:gd name="T23" fmla="*/ 31 h 36"/>
              <a:gd name="T24" fmla="*/ 2 w 37"/>
              <a:gd name="T25" fmla="*/ 26 h 36"/>
              <a:gd name="T26" fmla="*/ 0 w 37"/>
              <a:gd name="T27" fmla="*/ 22 h 36"/>
              <a:gd name="T28" fmla="*/ 0 w 37"/>
              <a:gd name="T29" fmla="*/ 18 h 36"/>
              <a:gd name="T30" fmla="*/ 0 w 37"/>
              <a:gd name="T31" fmla="*/ 18 h 36"/>
              <a:gd name="T32" fmla="*/ 0 w 37"/>
              <a:gd name="T33" fmla="*/ 14 h 36"/>
              <a:gd name="T34" fmla="*/ 2 w 37"/>
              <a:gd name="T35" fmla="*/ 11 h 36"/>
              <a:gd name="T36" fmla="*/ 5 w 37"/>
              <a:gd name="T37" fmla="*/ 5 h 36"/>
              <a:gd name="T38" fmla="*/ 12 w 37"/>
              <a:gd name="T39" fmla="*/ 2 h 36"/>
              <a:gd name="T40" fmla="*/ 15 w 37"/>
              <a:gd name="T41" fmla="*/ 1 h 36"/>
              <a:gd name="T42" fmla="*/ 18 w 37"/>
              <a:gd name="T43" fmla="*/ 0 h 36"/>
              <a:gd name="T44" fmla="*/ 18 w 37"/>
              <a:gd name="T45" fmla="*/ 0 h 36"/>
              <a:gd name="T46" fmla="*/ 22 w 37"/>
              <a:gd name="T47" fmla="*/ 1 h 36"/>
              <a:gd name="T48" fmla="*/ 25 w 37"/>
              <a:gd name="T49" fmla="*/ 2 h 36"/>
              <a:gd name="T50" fmla="*/ 31 w 37"/>
              <a:gd name="T51" fmla="*/ 5 h 36"/>
              <a:gd name="T52" fmla="*/ 35 w 37"/>
              <a:gd name="T53" fmla="*/ 11 h 36"/>
              <a:gd name="T54" fmla="*/ 35 w 37"/>
              <a:gd name="T55" fmla="*/ 14 h 36"/>
              <a:gd name="T56" fmla="*/ 37 w 37"/>
              <a:gd name="T57" fmla="*/ 18 h 36"/>
              <a:gd name="T58" fmla="*/ 37 w 37"/>
              <a:gd name="T5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6">
                <a:moveTo>
                  <a:pt x="37" y="18"/>
                </a:moveTo>
                <a:lnTo>
                  <a:pt x="37" y="18"/>
                </a:lnTo>
                <a:lnTo>
                  <a:pt x="35" y="22"/>
                </a:lnTo>
                <a:lnTo>
                  <a:pt x="35" y="26"/>
                </a:lnTo>
                <a:lnTo>
                  <a:pt x="31" y="31"/>
                </a:lnTo>
                <a:lnTo>
                  <a:pt x="25" y="35"/>
                </a:lnTo>
                <a:lnTo>
                  <a:pt x="22" y="36"/>
                </a:lnTo>
                <a:lnTo>
                  <a:pt x="18" y="36"/>
                </a:lnTo>
                <a:lnTo>
                  <a:pt x="18" y="36"/>
                </a:lnTo>
                <a:lnTo>
                  <a:pt x="15" y="36"/>
                </a:lnTo>
                <a:lnTo>
                  <a:pt x="12" y="35"/>
                </a:lnTo>
                <a:lnTo>
                  <a:pt x="5" y="31"/>
                </a:lnTo>
                <a:lnTo>
                  <a:pt x="2" y="26"/>
                </a:lnTo>
                <a:lnTo>
                  <a:pt x="0" y="22"/>
                </a:lnTo>
                <a:lnTo>
                  <a:pt x="0" y="18"/>
                </a:lnTo>
                <a:lnTo>
                  <a:pt x="0" y="18"/>
                </a:lnTo>
                <a:lnTo>
                  <a:pt x="0" y="14"/>
                </a:lnTo>
                <a:lnTo>
                  <a:pt x="2" y="11"/>
                </a:lnTo>
                <a:lnTo>
                  <a:pt x="5" y="5"/>
                </a:lnTo>
                <a:lnTo>
                  <a:pt x="12" y="2"/>
                </a:lnTo>
                <a:lnTo>
                  <a:pt x="15" y="1"/>
                </a:lnTo>
                <a:lnTo>
                  <a:pt x="18" y="0"/>
                </a:lnTo>
                <a:lnTo>
                  <a:pt x="18" y="0"/>
                </a:lnTo>
                <a:lnTo>
                  <a:pt x="22" y="1"/>
                </a:lnTo>
                <a:lnTo>
                  <a:pt x="25" y="2"/>
                </a:lnTo>
                <a:lnTo>
                  <a:pt x="31" y="5"/>
                </a:lnTo>
                <a:lnTo>
                  <a:pt x="35" y="11"/>
                </a:lnTo>
                <a:lnTo>
                  <a:pt x="35" y="14"/>
                </a:lnTo>
                <a:lnTo>
                  <a:pt x="37" y="18"/>
                </a:lnTo>
                <a:lnTo>
                  <a:pt x="37" y="1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Freeform 13">
            <a:extLst>
              <a:ext uri="{FF2B5EF4-FFF2-40B4-BE49-F238E27FC236}">
                <a16:creationId xmlns:a16="http://schemas.microsoft.com/office/drawing/2014/main" id="{65A5AD70-984E-43AB-9B2D-20C51189AB8D}"/>
              </a:ext>
            </a:extLst>
          </p:cNvPr>
          <p:cNvSpPr>
            <a:spLocks/>
          </p:cNvSpPr>
          <p:nvPr userDrawn="1"/>
        </p:nvSpPr>
        <p:spPr bwMode="auto">
          <a:xfrm>
            <a:off x="6145409" y="1471613"/>
            <a:ext cx="82550" cy="244475"/>
          </a:xfrm>
          <a:custGeom>
            <a:avLst/>
            <a:gdLst>
              <a:gd name="T0" fmla="*/ 0 w 52"/>
              <a:gd name="T1" fmla="*/ 154 h 154"/>
              <a:gd name="T2" fmla="*/ 42 w 52"/>
              <a:gd name="T3" fmla="*/ 32 h 154"/>
              <a:gd name="T4" fmla="*/ 52 w 52"/>
              <a:gd name="T5" fmla="*/ 0 h 154"/>
            </a:gdLst>
            <a:ahLst/>
            <a:cxnLst>
              <a:cxn ang="0">
                <a:pos x="T0" y="T1"/>
              </a:cxn>
              <a:cxn ang="0">
                <a:pos x="T2" y="T3"/>
              </a:cxn>
              <a:cxn ang="0">
                <a:pos x="T4" y="T5"/>
              </a:cxn>
            </a:cxnLst>
            <a:rect l="0" t="0" r="r" b="b"/>
            <a:pathLst>
              <a:path w="52" h="154">
                <a:moveTo>
                  <a:pt x="0" y="154"/>
                </a:moveTo>
                <a:lnTo>
                  <a:pt x="42" y="32"/>
                </a:lnTo>
                <a:lnTo>
                  <a:pt x="5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4" name="Freeform 14">
            <a:extLst>
              <a:ext uri="{FF2B5EF4-FFF2-40B4-BE49-F238E27FC236}">
                <a16:creationId xmlns:a16="http://schemas.microsoft.com/office/drawing/2014/main" id="{FD868C96-4EB1-4B3F-B6E2-CFCE05FD81AE}"/>
              </a:ext>
            </a:extLst>
          </p:cNvPr>
          <p:cNvSpPr>
            <a:spLocks/>
          </p:cNvSpPr>
          <p:nvPr userDrawn="1"/>
        </p:nvSpPr>
        <p:spPr bwMode="auto">
          <a:xfrm>
            <a:off x="6237484" y="1408113"/>
            <a:ext cx="12700" cy="41275"/>
          </a:xfrm>
          <a:custGeom>
            <a:avLst/>
            <a:gdLst>
              <a:gd name="T0" fmla="*/ 0 w 8"/>
              <a:gd name="T1" fmla="*/ 26 h 26"/>
              <a:gd name="T2" fmla="*/ 0 w 8"/>
              <a:gd name="T3" fmla="*/ 26 h 26"/>
              <a:gd name="T4" fmla="*/ 8 w 8"/>
              <a:gd name="T5" fmla="*/ 0 h 26"/>
              <a:gd name="T6" fmla="*/ 8 w 8"/>
              <a:gd name="T7" fmla="*/ 0 h 26"/>
            </a:gdLst>
            <a:ahLst/>
            <a:cxnLst>
              <a:cxn ang="0">
                <a:pos x="T0" y="T1"/>
              </a:cxn>
              <a:cxn ang="0">
                <a:pos x="T2" y="T3"/>
              </a:cxn>
              <a:cxn ang="0">
                <a:pos x="T4" y="T5"/>
              </a:cxn>
              <a:cxn ang="0">
                <a:pos x="T6" y="T7"/>
              </a:cxn>
            </a:cxnLst>
            <a:rect l="0" t="0" r="r" b="b"/>
            <a:pathLst>
              <a:path w="8" h="26">
                <a:moveTo>
                  <a:pt x="0" y="26"/>
                </a:moveTo>
                <a:lnTo>
                  <a:pt x="0" y="26"/>
                </a:lnTo>
                <a:lnTo>
                  <a:pt x="8" y="0"/>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5" name="Freeform 15">
            <a:extLst>
              <a:ext uri="{FF2B5EF4-FFF2-40B4-BE49-F238E27FC236}">
                <a16:creationId xmlns:a16="http://schemas.microsoft.com/office/drawing/2014/main" id="{A7E7C1C5-8640-4773-ABFD-1C263A6EA269}"/>
              </a:ext>
            </a:extLst>
          </p:cNvPr>
          <p:cNvSpPr>
            <a:spLocks/>
          </p:cNvSpPr>
          <p:nvPr userDrawn="1"/>
        </p:nvSpPr>
        <p:spPr bwMode="auto">
          <a:xfrm>
            <a:off x="6183509" y="1482726"/>
            <a:ext cx="76200" cy="244475"/>
          </a:xfrm>
          <a:custGeom>
            <a:avLst/>
            <a:gdLst>
              <a:gd name="T0" fmla="*/ 0 w 48"/>
              <a:gd name="T1" fmla="*/ 154 h 154"/>
              <a:gd name="T2" fmla="*/ 35 w 48"/>
              <a:gd name="T3" fmla="*/ 42 h 154"/>
              <a:gd name="T4" fmla="*/ 48 w 48"/>
              <a:gd name="T5" fmla="*/ 0 h 154"/>
            </a:gdLst>
            <a:ahLst/>
            <a:cxnLst>
              <a:cxn ang="0">
                <a:pos x="T0" y="T1"/>
              </a:cxn>
              <a:cxn ang="0">
                <a:pos x="T2" y="T3"/>
              </a:cxn>
              <a:cxn ang="0">
                <a:pos x="T4" y="T5"/>
              </a:cxn>
            </a:cxnLst>
            <a:rect l="0" t="0" r="r" b="b"/>
            <a:pathLst>
              <a:path w="48" h="154">
                <a:moveTo>
                  <a:pt x="0" y="154"/>
                </a:moveTo>
                <a:lnTo>
                  <a:pt x="35" y="42"/>
                </a:lnTo>
                <a:lnTo>
                  <a:pt x="4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6" name="Line 16">
            <a:extLst>
              <a:ext uri="{FF2B5EF4-FFF2-40B4-BE49-F238E27FC236}">
                <a16:creationId xmlns:a16="http://schemas.microsoft.com/office/drawing/2014/main" id="{93B316B1-D2B4-4B76-99A0-E14B75C3DC4C}"/>
              </a:ext>
            </a:extLst>
          </p:cNvPr>
          <p:cNvSpPr>
            <a:spLocks noChangeShapeType="1"/>
          </p:cNvSpPr>
          <p:nvPr userDrawn="1"/>
        </p:nvSpPr>
        <p:spPr bwMode="auto">
          <a:xfrm flipH="1">
            <a:off x="6267647" y="1414463"/>
            <a:ext cx="14287" cy="444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7" name="Freeform 17">
            <a:extLst>
              <a:ext uri="{FF2B5EF4-FFF2-40B4-BE49-F238E27FC236}">
                <a16:creationId xmlns:a16="http://schemas.microsoft.com/office/drawing/2014/main" id="{CE63C43A-61B8-4399-AA42-9C12C5F485C7}"/>
              </a:ext>
            </a:extLst>
          </p:cNvPr>
          <p:cNvSpPr>
            <a:spLocks/>
          </p:cNvSpPr>
          <p:nvPr userDrawn="1"/>
        </p:nvSpPr>
        <p:spPr bwMode="auto">
          <a:xfrm>
            <a:off x="6239072" y="1349376"/>
            <a:ext cx="68262" cy="65088"/>
          </a:xfrm>
          <a:custGeom>
            <a:avLst/>
            <a:gdLst>
              <a:gd name="T0" fmla="*/ 7 w 43"/>
              <a:gd name="T1" fmla="*/ 37 h 41"/>
              <a:gd name="T2" fmla="*/ 7 w 43"/>
              <a:gd name="T3" fmla="*/ 37 h 41"/>
              <a:gd name="T4" fmla="*/ 7 w 43"/>
              <a:gd name="T5" fmla="*/ 37 h 41"/>
              <a:gd name="T6" fmla="*/ 4 w 43"/>
              <a:gd name="T7" fmla="*/ 33 h 41"/>
              <a:gd name="T8" fmla="*/ 2 w 43"/>
              <a:gd name="T9" fmla="*/ 30 h 41"/>
              <a:gd name="T10" fmla="*/ 1 w 43"/>
              <a:gd name="T11" fmla="*/ 25 h 41"/>
              <a:gd name="T12" fmla="*/ 0 w 43"/>
              <a:gd name="T13" fmla="*/ 21 h 41"/>
              <a:gd name="T14" fmla="*/ 0 w 43"/>
              <a:gd name="T15" fmla="*/ 21 h 41"/>
              <a:gd name="T16" fmla="*/ 1 w 43"/>
              <a:gd name="T17" fmla="*/ 17 h 41"/>
              <a:gd name="T18" fmla="*/ 2 w 43"/>
              <a:gd name="T19" fmla="*/ 13 h 41"/>
              <a:gd name="T20" fmla="*/ 4 w 43"/>
              <a:gd name="T21" fmla="*/ 9 h 41"/>
              <a:gd name="T22" fmla="*/ 7 w 43"/>
              <a:gd name="T23" fmla="*/ 6 h 41"/>
              <a:gd name="T24" fmla="*/ 10 w 43"/>
              <a:gd name="T25" fmla="*/ 4 h 41"/>
              <a:gd name="T26" fmla="*/ 13 w 43"/>
              <a:gd name="T27" fmla="*/ 2 h 41"/>
              <a:gd name="T28" fmla="*/ 17 w 43"/>
              <a:gd name="T29" fmla="*/ 0 h 41"/>
              <a:gd name="T30" fmla="*/ 21 w 43"/>
              <a:gd name="T31" fmla="*/ 0 h 41"/>
              <a:gd name="T32" fmla="*/ 21 w 43"/>
              <a:gd name="T33" fmla="*/ 0 h 41"/>
              <a:gd name="T34" fmla="*/ 26 w 43"/>
              <a:gd name="T35" fmla="*/ 0 h 41"/>
              <a:gd name="T36" fmla="*/ 29 w 43"/>
              <a:gd name="T37" fmla="*/ 2 h 41"/>
              <a:gd name="T38" fmla="*/ 34 w 43"/>
              <a:gd name="T39" fmla="*/ 4 h 41"/>
              <a:gd name="T40" fmla="*/ 36 w 43"/>
              <a:gd name="T41" fmla="*/ 6 h 41"/>
              <a:gd name="T42" fmla="*/ 39 w 43"/>
              <a:gd name="T43" fmla="*/ 9 h 41"/>
              <a:gd name="T44" fmla="*/ 41 w 43"/>
              <a:gd name="T45" fmla="*/ 13 h 41"/>
              <a:gd name="T46" fmla="*/ 42 w 43"/>
              <a:gd name="T47" fmla="*/ 17 h 41"/>
              <a:gd name="T48" fmla="*/ 43 w 43"/>
              <a:gd name="T49" fmla="*/ 21 h 41"/>
              <a:gd name="T50" fmla="*/ 43 w 43"/>
              <a:gd name="T51" fmla="*/ 21 h 41"/>
              <a:gd name="T52" fmla="*/ 42 w 43"/>
              <a:gd name="T53" fmla="*/ 28 h 41"/>
              <a:gd name="T54" fmla="*/ 38 w 43"/>
              <a:gd name="T55" fmla="*/ 34 h 41"/>
              <a:gd name="T56" fmla="*/ 33 w 43"/>
              <a:gd name="T57" fmla="*/ 39 h 41"/>
              <a:gd name="T58" fmla="*/ 27 w 43"/>
              <a:gd name="T5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1">
                <a:moveTo>
                  <a:pt x="7" y="37"/>
                </a:moveTo>
                <a:lnTo>
                  <a:pt x="7" y="37"/>
                </a:lnTo>
                <a:lnTo>
                  <a:pt x="7" y="37"/>
                </a:lnTo>
                <a:lnTo>
                  <a:pt x="4" y="33"/>
                </a:lnTo>
                <a:lnTo>
                  <a:pt x="2" y="30"/>
                </a:lnTo>
                <a:lnTo>
                  <a:pt x="1" y="25"/>
                </a:lnTo>
                <a:lnTo>
                  <a:pt x="0" y="21"/>
                </a:lnTo>
                <a:lnTo>
                  <a:pt x="0" y="21"/>
                </a:lnTo>
                <a:lnTo>
                  <a:pt x="1" y="17"/>
                </a:lnTo>
                <a:lnTo>
                  <a:pt x="2" y="13"/>
                </a:lnTo>
                <a:lnTo>
                  <a:pt x="4" y="9"/>
                </a:lnTo>
                <a:lnTo>
                  <a:pt x="7" y="6"/>
                </a:lnTo>
                <a:lnTo>
                  <a:pt x="10" y="4"/>
                </a:lnTo>
                <a:lnTo>
                  <a:pt x="13" y="2"/>
                </a:lnTo>
                <a:lnTo>
                  <a:pt x="17" y="0"/>
                </a:lnTo>
                <a:lnTo>
                  <a:pt x="21" y="0"/>
                </a:lnTo>
                <a:lnTo>
                  <a:pt x="21" y="0"/>
                </a:lnTo>
                <a:lnTo>
                  <a:pt x="26" y="0"/>
                </a:lnTo>
                <a:lnTo>
                  <a:pt x="29" y="2"/>
                </a:lnTo>
                <a:lnTo>
                  <a:pt x="34" y="4"/>
                </a:lnTo>
                <a:lnTo>
                  <a:pt x="36" y="6"/>
                </a:lnTo>
                <a:lnTo>
                  <a:pt x="39" y="9"/>
                </a:lnTo>
                <a:lnTo>
                  <a:pt x="41" y="13"/>
                </a:lnTo>
                <a:lnTo>
                  <a:pt x="42" y="17"/>
                </a:lnTo>
                <a:lnTo>
                  <a:pt x="43" y="21"/>
                </a:lnTo>
                <a:lnTo>
                  <a:pt x="43" y="21"/>
                </a:lnTo>
                <a:lnTo>
                  <a:pt x="42" y="28"/>
                </a:lnTo>
                <a:lnTo>
                  <a:pt x="38" y="34"/>
                </a:lnTo>
                <a:lnTo>
                  <a:pt x="33" y="39"/>
                </a:lnTo>
                <a:lnTo>
                  <a:pt x="27" y="4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8" name="Freeform 18">
            <a:extLst>
              <a:ext uri="{FF2B5EF4-FFF2-40B4-BE49-F238E27FC236}">
                <a16:creationId xmlns:a16="http://schemas.microsoft.com/office/drawing/2014/main" id="{C58E2745-A97A-475A-8186-294B8215161A}"/>
              </a:ext>
            </a:extLst>
          </p:cNvPr>
          <p:cNvSpPr>
            <a:spLocks/>
          </p:cNvSpPr>
          <p:nvPr userDrawn="1"/>
        </p:nvSpPr>
        <p:spPr bwMode="auto">
          <a:xfrm>
            <a:off x="6078734" y="1716088"/>
            <a:ext cx="131762" cy="130175"/>
          </a:xfrm>
          <a:custGeom>
            <a:avLst/>
            <a:gdLst>
              <a:gd name="T0" fmla="*/ 66 w 83"/>
              <a:gd name="T1" fmla="*/ 7 h 82"/>
              <a:gd name="T2" fmla="*/ 66 w 83"/>
              <a:gd name="T3" fmla="*/ 7 h 82"/>
              <a:gd name="T4" fmla="*/ 73 w 83"/>
              <a:gd name="T5" fmla="*/ 13 h 82"/>
              <a:gd name="T6" fmla="*/ 78 w 83"/>
              <a:gd name="T7" fmla="*/ 21 h 82"/>
              <a:gd name="T8" fmla="*/ 82 w 83"/>
              <a:gd name="T9" fmla="*/ 30 h 82"/>
              <a:gd name="T10" fmla="*/ 83 w 83"/>
              <a:gd name="T11" fmla="*/ 40 h 82"/>
              <a:gd name="T12" fmla="*/ 83 w 83"/>
              <a:gd name="T13" fmla="*/ 40 h 82"/>
              <a:gd name="T14" fmla="*/ 83 w 83"/>
              <a:gd name="T15" fmla="*/ 49 h 82"/>
              <a:gd name="T16" fmla="*/ 81 w 83"/>
              <a:gd name="T17" fmla="*/ 57 h 82"/>
              <a:gd name="T18" fmla="*/ 76 w 83"/>
              <a:gd name="T19" fmla="*/ 64 h 82"/>
              <a:gd name="T20" fmla="*/ 72 w 83"/>
              <a:gd name="T21" fmla="*/ 70 h 82"/>
              <a:gd name="T22" fmla="*/ 65 w 83"/>
              <a:gd name="T23" fmla="*/ 75 h 82"/>
              <a:gd name="T24" fmla="*/ 58 w 83"/>
              <a:gd name="T25" fmla="*/ 79 h 82"/>
              <a:gd name="T26" fmla="*/ 50 w 83"/>
              <a:gd name="T27" fmla="*/ 81 h 82"/>
              <a:gd name="T28" fmla="*/ 42 w 83"/>
              <a:gd name="T29" fmla="*/ 82 h 82"/>
              <a:gd name="T30" fmla="*/ 42 w 83"/>
              <a:gd name="T31" fmla="*/ 82 h 82"/>
              <a:gd name="T32" fmla="*/ 33 w 83"/>
              <a:gd name="T33" fmla="*/ 81 h 82"/>
              <a:gd name="T34" fmla="*/ 25 w 83"/>
              <a:gd name="T35" fmla="*/ 79 h 82"/>
              <a:gd name="T36" fmla="*/ 18 w 83"/>
              <a:gd name="T37" fmla="*/ 75 h 82"/>
              <a:gd name="T38" fmla="*/ 13 w 83"/>
              <a:gd name="T39" fmla="*/ 70 h 82"/>
              <a:gd name="T40" fmla="*/ 7 w 83"/>
              <a:gd name="T41" fmla="*/ 64 h 82"/>
              <a:gd name="T42" fmla="*/ 4 w 83"/>
              <a:gd name="T43" fmla="*/ 57 h 82"/>
              <a:gd name="T44" fmla="*/ 2 w 83"/>
              <a:gd name="T45" fmla="*/ 49 h 82"/>
              <a:gd name="T46" fmla="*/ 0 w 83"/>
              <a:gd name="T47" fmla="*/ 40 h 82"/>
              <a:gd name="T48" fmla="*/ 0 w 83"/>
              <a:gd name="T49" fmla="*/ 40 h 82"/>
              <a:gd name="T50" fmla="*/ 2 w 83"/>
              <a:gd name="T51" fmla="*/ 33 h 82"/>
              <a:gd name="T52" fmla="*/ 4 w 83"/>
              <a:gd name="T53" fmla="*/ 25 h 82"/>
              <a:gd name="T54" fmla="*/ 7 w 83"/>
              <a:gd name="T55" fmla="*/ 18 h 82"/>
              <a:gd name="T56" fmla="*/ 13 w 83"/>
              <a:gd name="T57" fmla="*/ 11 h 82"/>
              <a:gd name="T58" fmla="*/ 18 w 83"/>
              <a:gd name="T59" fmla="*/ 7 h 82"/>
              <a:gd name="T60" fmla="*/ 25 w 83"/>
              <a:gd name="T61" fmla="*/ 3 h 82"/>
              <a:gd name="T62" fmla="*/ 33 w 83"/>
              <a:gd name="T63" fmla="*/ 0 h 82"/>
              <a:gd name="T64" fmla="*/ 42 w 83"/>
              <a:gd name="T65" fmla="*/ 0 h 82"/>
              <a:gd name="T66" fmla="*/ 42 w 83"/>
              <a:gd name="T67" fmla="*/ 0 h 82"/>
              <a:gd name="T68" fmla="*/ 42 w 8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82">
                <a:moveTo>
                  <a:pt x="66" y="7"/>
                </a:moveTo>
                <a:lnTo>
                  <a:pt x="66" y="7"/>
                </a:lnTo>
                <a:lnTo>
                  <a:pt x="73" y="13"/>
                </a:lnTo>
                <a:lnTo>
                  <a:pt x="78" y="21"/>
                </a:lnTo>
                <a:lnTo>
                  <a:pt x="82" y="30"/>
                </a:lnTo>
                <a:lnTo>
                  <a:pt x="83" y="40"/>
                </a:lnTo>
                <a:lnTo>
                  <a:pt x="83" y="40"/>
                </a:lnTo>
                <a:lnTo>
                  <a:pt x="83" y="49"/>
                </a:lnTo>
                <a:lnTo>
                  <a:pt x="81" y="57"/>
                </a:lnTo>
                <a:lnTo>
                  <a:pt x="76" y="64"/>
                </a:lnTo>
                <a:lnTo>
                  <a:pt x="72" y="70"/>
                </a:lnTo>
                <a:lnTo>
                  <a:pt x="65" y="75"/>
                </a:lnTo>
                <a:lnTo>
                  <a:pt x="58" y="79"/>
                </a:lnTo>
                <a:lnTo>
                  <a:pt x="50" y="81"/>
                </a:lnTo>
                <a:lnTo>
                  <a:pt x="42" y="82"/>
                </a:lnTo>
                <a:lnTo>
                  <a:pt x="42" y="82"/>
                </a:lnTo>
                <a:lnTo>
                  <a:pt x="33" y="81"/>
                </a:lnTo>
                <a:lnTo>
                  <a:pt x="25" y="79"/>
                </a:lnTo>
                <a:lnTo>
                  <a:pt x="18" y="75"/>
                </a:lnTo>
                <a:lnTo>
                  <a:pt x="13" y="70"/>
                </a:lnTo>
                <a:lnTo>
                  <a:pt x="7" y="64"/>
                </a:lnTo>
                <a:lnTo>
                  <a:pt x="4" y="57"/>
                </a:lnTo>
                <a:lnTo>
                  <a:pt x="2" y="49"/>
                </a:lnTo>
                <a:lnTo>
                  <a:pt x="0" y="40"/>
                </a:lnTo>
                <a:lnTo>
                  <a:pt x="0" y="40"/>
                </a:lnTo>
                <a:lnTo>
                  <a:pt x="2" y="33"/>
                </a:lnTo>
                <a:lnTo>
                  <a:pt x="4" y="25"/>
                </a:lnTo>
                <a:lnTo>
                  <a:pt x="7" y="18"/>
                </a:lnTo>
                <a:lnTo>
                  <a:pt x="13" y="11"/>
                </a:lnTo>
                <a:lnTo>
                  <a:pt x="18" y="7"/>
                </a:lnTo>
                <a:lnTo>
                  <a:pt x="25" y="3"/>
                </a:lnTo>
                <a:lnTo>
                  <a:pt x="33" y="0"/>
                </a:lnTo>
                <a:lnTo>
                  <a:pt x="42" y="0"/>
                </a:lnTo>
                <a:lnTo>
                  <a:pt x="42" y="0"/>
                </a:lnTo>
                <a:lnTo>
                  <a:pt x="4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9" name="Freeform 19">
            <a:extLst>
              <a:ext uri="{FF2B5EF4-FFF2-40B4-BE49-F238E27FC236}">
                <a16:creationId xmlns:a16="http://schemas.microsoft.com/office/drawing/2014/main" id="{FB8735F4-CFF9-4F6A-BAAA-FDA29D505116}"/>
              </a:ext>
            </a:extLst>
          </p:cNvPr>
          <p:cNvSpPr>
            <a:spLocks/>
          </p:cNvSpPr>
          <p:nvPr userDrawn="1"/>
        </p:nvSpPr>
        <p:spPr bwMode="auto">
          <a:xfrm>
            <a:off x="6531172" y="1758951"/>
            <a:ext cx="69850" cy="152400"/>
          </a:xfrm>
          <a:custGeom>
            <a:avLst/>
            <a:gdLst>
              <a:gd name="T0" fmla="*/ 44 w 44"/>
              <a:gd name="T1" fmla="*/ 0 h 96"/>
              <a:gd name="T2" fmla="*/ 44 w 44"/>
              <a:gd name="T3" fmla="*/ 0 h 96"/>
              <a:gd name="T4" fmla="*/ 36 w 44"/>
              <a:gd name="T5" fmla="*/ 9 h 96"/>
              <a:gd name="T6" fmla="*/ 28 w 44"/>
              <a:gd name="T7" fmla="*/ 18 h 96"/>
              <a:gd name="T8" fmla="*/ 20 w 44"/>
              <a:gd name="T9" fmla="*/ 32 h 96"/>
              <a:gd name="T10" fmla="*/ 12 w 44"/>
              <a:gd name="T11" fmla="*/ 46 h 96"/>
              <a:gd name="T12" fmla="*/ 4 w 44"/>
              <a:gd name="T13" fmla="*/ 62 h 96"/>
              <a:gd name="T14" fmla="*/ 2 w 44"/>
              <a:gd name="T15" fmla="*/ 71 h 96"/>
              <a:gd name="T16" fmla="*/ 1 w 44"/>
              <a:gd name="T17" fmla="*/ 79 h 96"/>
              <a:gd name="T18" fmla="*/ 0 w 44"/>
              <a:gd name="T19" fmla="*/ 88 h 96"/>
              <a:gd name="T20" fmla="*/ 0 w 44"/>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96">
                <a:moveTo>
                  <a:pt x="44" y="0"/>
                </a:moveTo>
                <a:lnTo>
                  <a:pt x="44" y="0"/>
                </a:lnTo>
                <a:lnTo>
                  <a:pt x="36" y="9"/>
                </a:lnTo>
                <a:lnTo>
                  <a:pt x="28" y="18"/>
                </a:lnTo>
                <a:lnTo>
                  <a:pt x="20" y="32"/>
                </a:lnTo>
                <a:lnTo>
                  <a:pt x="12" y="46"/>
                </a:lnTo>
                <a:lnTo>
                  <a:pt x="4" y="62"/>
                </a:lnTo>
                <a:lnTo>
                  <a:pt x="2" y="71"/>
                </a:lnTo>
                <a:lnTo>
                  <a:pt x="1" y="79"/>
                </a:lnTo>
                <a:lnTo>
                  <a:pt x="0" y="88"/>
                </a:lnTo>
                <a:lnTo>
                  <a:pt x="0" y="9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0" name="Freeform 20">
            <a:extLst>
              <a:ext uri="{FF2B5EF4-FFF2-40B4-BE49-F238E27FC236}">
                <a16:creationId xmlns:a16="http://schemas.microsoft.com/office/drawing/2014/main" id="{479B25E8-7FEA-4473-A06A-46C7FFA38F79}"/>
              </a:ext>
            </a:extLst>
          </p:cNvPr>
          <p:cNvSpPr>
            <a:spLocks/>
          </p:cNvSpPr>
          <p:nvPr userDrawn="1"/>
        </p:nvSpPr>
        <p:spPr bwMode="auto">
          <a:xfrm>
            <a:off x="6037459" y="1920876"/>
            <a:ext cx="541337" cy="57150"/>
          </a:xfrm>
          <a:custGeom>
            <a:avLst/>
            <a:gdLst>
              <a:gd name="T0" fmla="*/ 341 w 341"/>
              <a:gd name="T1" fmla="*/ 18 h 36"/>
              <a:gd name="T2" fmla="*/ 341 w 341"/>
              <a:gd name="T3" fmla="*/ 18 h 36"/>
              <a:gd name="T4" fmla="*/ 340 w 341"/>
              <a:gd name="T5" fmla="*/ 22 h 36"/>
              <a:gd name="T6" fmla="*/ 340 w 341"/>
              <a:gd name="T7" fmla="*/ 25 h 36"/>
              <a:gd name="T8" fmla="*/ 336 w 341"/>
              <a:gd name="T9" fmla="*/ 31 h 36"/>
              <a:gd name="T10" fmla="*/ 330 w 341"/>
              <a:gd name="T11" fmla="*/ 35 h 36"/>
              <a:gd name="T12" fmla="*/ 327 w 341"/>
              <a:gd name="T13" fmla="*/ 36 h 36"/>
              <a:gd name="T14" fmla="*/ 323 w 341"/>
              <a:gd name="T15" fmla="*/ 36 h 36"/>
              <a:gd name="T16" fmla="*/ 19 w 341"/>
              <a:gd name="T17" fmla="*/ 36 h 36"/>
              <a:gd name="T18" fmla="*/ 19 w 341"/>
              <a:gd name="T19" fmla="*/ 36 h 36"/>
              <a:gd name="T20" fmla="*/ 15 w 341"/>
              <a:gd name="T21" fmla="*/ 36 h 36"/>
              <a:gd name="T22" fmla="*/ 12 w 341"/>
              <a:gd name="T23" fmla="*/ 35 h 36"/>
              <a:gd name="T24" fmla="*/ 6 w 341"/>
              <a:gd name="T25" fmla="*/ 31 h 36"/>
              <a:gd name="T26" fmla="*/ 3 w 341"/>
              <a:gd name="T27" fmla="*/ 25 h 36"/>
              <a:gd name="T28" fmla="*/ 2 w 341"/>
              <a:gd name="T29" fmla="*/ 22 h 36"/>
              <a:gd name="T30" fmla="*/ 0 w 341"/>
              <a:gd name="T31" fmla="*/ 18 h 36"/>
              <a:gd name="T32" fmla="*/ 0 w 341"/>
              <a:gd name="T33" fmla="*/ 18 h 36"/>
              <a:gd name="T34" fmla="*/ 0 w 341"/>
              <a:gd name="T35" fmla="*/ 18 h 36"/>
              <a:gd name="T36" fmla="*/ 2 w 341"/>
              <a:gd name="T37" fmla="*/ 14 h 36"/>
              <a:gd name="T38" fmla="*/ 3 w 341"/>
              <a:gd name="T39" fmla="*/ 11 h 36"/>
              <a:gd name="T40" fmla="*/ 6 w 341"/>
              <a:gd name="T41" fmla="*/ 5 h 36"/>
              <a:gd name="T42" fmla="*/ 12 w 341"/>
              <a:gd name="T43" fmla="*/ 2 h 36"/>
              <a:gd name="T44" fmla="*/ 15 w 341"/>
              <a:gd name="T45" fmla="*/ 1 h 36"/>
              <a:gd name="T46" fmla="*/ 19 w 341"/>
              <a:gd name="T47" fmla="*/ 0 h 36"/>
              <a:gd name="T48" fmla="*/ 323 w 341"/>
              <a:gd name="T49" fmla="*/ 0 h 36"/>
              <a:gd name="T50" fmla="*/ 323 w 341"/>
              <a:gd name="T51" fmla="*/ 0 h 36"/>
              <a:gd name="T52" fmla="*/ 327 w 341"/>
              <a:gd name="T53" fmla="*/ 1 h 36"/>
              <a:gd name="T54" fmla="*/ 330 w 341"/>
              <a:gd name="T55" fmla="*/ 2 h 36"/>
              <a:gd name="T56" fmla="*/ 336 w 341"/>
              <a:gd name="T57" fmla="*/ 5 h 36"/>
              <a:gd name="T58" fmla="*/ 340 w 341"/>
              <a:gd name="T59" fmla="*/ 11 h 36"/>
              <a:gd name="T60" fmla="*/ 340 w 341"/>
              <a:gd name="T61" fmla="*/ 14 h 36"/>
              <a:gd name="T62" fmla="*/ 341 w 341"/>
              <a:gd name="T63" fmla="*/ 18 h 36"/>
              <a:gd name="T64" fmla="*/ 341 w 341"/>
              <a:gd name="T6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36">
                <a:moveTo>
                  <a:pt x="341" y="18"/>
                </a:moveTo>
                <a:lnTo>
                  <a:pt x="341" y="18"/>
                </a:lnTo>
                <a:lnTo>
                  <a:pt x="340" y="22"/>
                </a:lnTo>
                <a:lnTo>
                  <a:pt x="340" y="25"/>
                </a:lnTo>
                <a:lnTo>
                  <a:pt x="336" y="31"/>
                </a:lnTo>
                <a:lnTo>
                  <a:pt x="330" y="35"/>
                </a:lnTo>
                <a:lnTo>
                  <a:pt x="327" y="36"/>
                </a:lnTo>
                <a:lnTo>
                  <a:pt x="323" y="36"/>
                </a:lnTo>
                <a:lnTo>
                  <a:pt x="19" y="36"/>
                </a:lnTo>
                <a:lnTo>
                  <a:pt x="19" y="36"/>
                </a:lnTo>
                <a:lnTo>
                  <a:pt x="15" y="36"/>
                </a:lnTo>
                <a:lnTo>
                  <a:pt x="12" y="35"/>
                </a:lnTo>
                <a:lnTo>
                  <a:pt x="6" y="31"/>
                </a:lnTo>
                <a:lnTo>
                  <a:pt x="3" y="25"/>
                </a:lnTo>
                <a:lnTo>
                  <a:pt x="2" y="22"/>
                </a:lnTo>
                <a:lnTo>
                  <a:pt x="0" y="18"/>
                </a:lnTo>
                <a:lnTo>
                  <a:pt x="0" y="18"/>
                </a:lnTo>
                <a:lnTo>
                  <a:pt x="0" y="18"/>
                </a:lnTo>
                <a:lnTo>
                  <a:pt x="2" y="14"/>
                </a:lnTo>
                <a:lnTo>
                  <a:pt x="3" y="11"/>
                </a:lnTo>
                <a:lnTo>
                  <a:pt x="6" y="5"/>
                </a:lnTo>
                <a:lnTo>
                  <a:pt x="12" y="2"/>
                </a:lnTo>
                <a:lnTo>
                  <a:pt x="15" y="1"/>
                </a:lnTo>
                <a:lnTo>
                  <a:pt x="19" y="0"/>
                </a:lnTo>
                <a:lnTo>
                  <a:pt x="323" y="0"/>
                </a:lnTo>
                <a:lnTo>
                  <a:pt x="323" y="0"/>
                </a:lnTo>
                <a:lnTo>
                  <a:pt x="327" y="1"/>
                </a:lnTo>
                <a:lnTo>
                  <a:pt x="330" y="2"/>
                </a:lnTo>
                <a:lnTo>
                  <a:pt x="336" y="5"/>
                </a:lnTo>
                <a:lnTo>
                  <a:pt x="340" y="11"/>
                </a:lnTo>
                <a:lnTo>
                  <a:pt x="340" y="14"/>
                </a:lnTo>
                <a:lnTo>
                  <a:pt x="341" y="18"/>
                </a:lnTo>
                <a:lnTo>
                  <a:pt x="341" y="1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1" name="Freeform 21">
            <a:extLst>
              <a:ext uri="{FF2B5EF4-FFF2-40B4-BE49-F238E27FC236}">
                <a16:creationId xmlns:a16="http://schemas.microsoft.com/office/drawing/2014/main" id="{766317D0-AA61-4BCC-B4EE-A61EE3E11836}"/>
              </a:ext>
            </a:extLst>
          </p:cNvPr>
          <p:cNvSpPr>
            <a:spLocks/>
          </p:cNvSpPr>
          <p:nvPr userDrawn="1"/>
        </p:nvSpPr>
        <p:spPr bwMode="auto">
          <a:xfrm>
            <a:off x="5866009" y="1990726"/>
            <a:ext cx="169862" cy="436563"/>
          </a:xfrm>
          <a:custGeom>
            <a:avLst/>
            <a:gdLst>
              <a:gd name="T0" fmla="*/ 107 w 107"/>
              <a:gd name="T1" fmla="*/ 0 h 275"/>
              <a:gd name="T2" fmla="*/ 107 w 107"/>
              <a:gd name="T3" fmla="*/ 0 h 275"/>
              <a:gd name="T4" fmla="*/ 103 w 107"/>
              <a:gd name="T5" fmla="*/ 4 h 275"/>
              <a:gd name="T6" fmla="*/ 90 w 107"/>
              <a:gd name="T7" fmla="*/ 20 h 275"/>
              <a:gd name="T8" fmla="*/ 73 w 107"/>
              <a:gd name="T9" fmla="*/ 44 h 275"/>
              <a:gd name="T10" fmla="*/ 64 w 107"/>
              <a:gd name="T11" fmla="*/ 58 h 275"/>
              <a:gd name="T12" fmla="*/ 54 w 107"/>
              <a:gd name="T13" fmla="*/ 75 h 275"/>
              <a:gd name="T14" fmla="*/ 44 w 107"/>
              <a:gd name="T15" fmla="*/ 94 h 275"/>
              <a:gd name="T16" fmla="*/ 34 w 107"/>
              <a:gd name="T17" fmla="*/ 115 h 275"/>
              <a:gd name="T18" fmla="*/ 25 w 107"/>
              <a:gd name="T19" fmla="*/ 137 h 275"/>
              <a:gd name="T20" fmla="*/ 17 w 107"/>
              <a:gd name="T21" fmla="*/ 162 h 275"/>
              <a:gd name="T22" fmla="*/ 10 w 107"/>
              <a:gd name="T23" fmla="*/ 188 h 275"/>
              <a:gd name="T24" fmla="*/ 6 w 107"/>
              <a:gd name="T25" fmla="*/ 215 h 275"/>
              <a:gd name="T26" fmla="*/ 2 w 107"/>
              <a:gd name="T27" fmla="*/ 245 h 275"/>
              <a:gd name="T28" fmla="*/ 0 w 107"/>
              <a:gd name="T2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275">
                <a:moveTo>
                  <a:pt x="107" y="0"/>
                </a:moveTo>
                <a:lnTo>
                  <a:pt x="107" y="0"/>
                </a:lnTo>
                <a:lnTo>
                  <a:pt x="103" y="4"/>
                </a:lnTo>
                <a:lnTo>
                  <a:pt x="90" y="20"/>
                </a:lnTo>
                <a:lnTo>
                  <a:pt x="73" y="44"/>
                </a:lnTo>
                <a:lnTo>
                  <a:pt x="64" y="58"/>
                </a:lnTo>
                <a:lnTo>
                  <a:pt x="54" y="75"/>
                </a:lnTo>
                <a:lnTo>
                  <a:pt x="44" y="94"/>
                </a:lnTo>
                <a:lnTo>
                  <a:pt x="34" y="115"/>
                </a:lnTo>
                <a:lnTo>
                  <a:pt x="25" y="137"/>
                </a:lnTo>
                <a:lnTo>
                  <a:pt x="17" y="162"/>
                </a:lnTo>
                <a:lnTo>
                  <a:pt x="10" y="188"/>
                </a:lnTo>
                <a:lnTo>
                  <a:pt x="6" y="215"/>
                </a:lnTo>
                <a:lnTo>
                  <a:pt x="2" y="245"/>
                </a:lnTo>
                <a:lnTo>
                  <a:pt x="0" y="27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2" name="Freeform 22">
            <a:extLst>
              <a:ext uri="{FF2B5EF4-FFF2-40B4-BE49-F238E27FC236}">
                <a16:creationId xmlns:a16="http://schemas.microsoft.com/office/drawing/2014/main" id="{3E70E66B-E312-4C0E-A9D7-00A3B905BEE1}"/>
              </a:ext>
            </a:extLst>
          </p:cNvPr>
          <p:cNvSpPr>
            <a:spLocks/>
          </p:cNvSpPr>
          <p:nvPr userDrawn="1"/>
        </p:nvSpPr>
        <p:spPr bwMode="auto">
          <a:xfrm>
            <a:off x="6616897" y="1976438"/>
            <a:ext cx="288925" cy="465138"/>
          </a:xfrm>
          <a:custGeom>
            <a:avLst/>
            <a:gdLst>
              <a:gd name="T0" fmla="*/ 0 w 182"/>
              <a:gd name="T1" fmla="*/ 0 h 293"/>
              <a:gd name="T2" fmla="*/ 0 w 182"/>
              <a:gd name="T3" fmla="*/ 0 h 293"/>
              <a:gd name="T4" fmla="*/ 8 w 182"/>
              <a:gd name="T5" fmla="*/ 4 h 293"/>
              <a:gd name="T6" fmla="*/ 28 w 182"/>
              <a:gd name="T7" fmla="*/ 19 h 293"/>
              <a:gd name="T8" fmla="*/ 42 w 182"/>
              <a:gd name="T9" fmla="*/ 29 h 293"/>
              <a:gd name="T10" fmla="*/ 58 w 182"/>
              <a:gd name="T11" fmla="*/ 41 h 293"/>
              <a:gd name="T12" fmla="*/ 73 w 182"/>
              <a:gd name="T13" fmla="*/ 57 h 293"/>
              <a:gd name="T14" fmla="*/ 90 w 182"/>
              <a:gd name="T15" fmla="*/ 74 h 293"/>
              <a:gd name="T16" fmla="*/ 107 w 182"/>
              <a:gd name="T17" fmla="*/ 93 h 293"/>
              <a:gd name="T18" fmla="*/ 124 w 182"/>
              <a:gd name="T19" fmla="*/ 116 h 293"/>
              <a:gd name="T20" fmla="*/ 139 w 182"/>
              <a:gd name="T21" fmla="*/ 140 h 293"/>
              <a:gd name="T22" fmla="*/ 147 w 182"/>
              <a:gd name="T23" fmla="*/ 152 h 293"/>
              <a:gd name="T24" fmla="*/ 154 w 182"/>
              <a:gd name="T25" fmla="*/ 166 h 293"/>
              <a:gd name="T26" fmla="*/ 159 w 182"/>
              <a:gd name="T27" fmla="*/ 180 h 293"/>
              <a:gd name="T28" fmla="*/ 165 w 182"/>
              <a:gd name="T29" fmla="*/ 195 h 293"/>
              <a:gd name="T30" fmla="*/ 169 w 182"/>
              <a:gd name="T31" fmla="*/ 210 h 293"/>
              <a:gd name="T32" fmla="*/ 174 w 182"/>
              <a:gd name="T33" fmla="*/ 225 h 293"/>
              <a:gd name="T34" fmla="*/ 177 w 182"/>
              <a:gd name="T35" fmla="*/ 241 h 293"/>
              <a:gd name="T36" fmla="*/ 180 w 182"/>
              <a:gd name="T37" fmla="*/ 258 h 293"/>
              <a:gd name="T38" fmla="*/ 182 w 182"/>
              <a:gd name="T39" fmla="*/ 275 h 293"/>
              <a:gd name="T40" fmla="*/ 182 w 182"/>
              <a:gd name="T41"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293">
                <a:moveTo>
                  <a:pt x="0" y="0"/>
                </a:moveTo>
                <a:lnTo>
                  <a:pt x="0" y="0"/>
                </a:lnTo>
                <a:lnTo>
                  <a:pt x="8" y="4"/>
                </a:lnTo>
                <a:lnTo>
                  <a:pt x="28" y="19"/>
                </a:lnTo>
                <a:lnTo>
                  <a:pt x="42" y="29"/>
                </a:lnTo>
                <a:lnTo>
                  <a:pt x="58" y="41"/>
                </a:lnTo>
                <a:lnTo>
                  <a:pt x="73" y="57"/>
                </a:lnTo>
                <a:lnTo>
                  <a:pt x="90" y="74"/>
                </a:lnTo>
                <a:lnTo>
                  <a:pt x="107" y="93"/>
                </a:lnTo>
                <a:lnTo>
                  <a:pt x="124" y="116"/>
                </a:lnTo>
                <a:lnTo>
                  <a:pt x="139" y="140"/>
                </a:lnTo>
                <a:lnTo>
                  <a:pt x="147" y="152"/>
                </a:lnTo>
                <a:lnTo>
                  <a:pt x="154" y="166"/>
                </a:lnTo>
                <a:lnTo>
                  <a:pt x="159" y="180"/>
                </a:lnTo>
                <a:lnTo>
                  <a:pt x="165" y="195"/>
                </a:lnTo>
                <a:lnTo>
                  <a:pt x="169" y="210"/>
                </a:lnTo>
                <a:lnTo>
                  <a:pt x="174" y="225"/>
                </a:lnTo>
                <a:lnTo>
                  <a:pt x="177" y="241"/>
                </a:lnTo>
                <a:lnTo>
                  <a:pt x="180" y="258"/>
                </a:lnTo>
                <a:lnTo>
                  <a:pt x="182" y="275"/>
                </a:lnTo>
                <a:lnTo>
                  <a:pt x="182" y="29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3" name="Line 23">
            <a:extLst>
              <a:ext uri="{FF2B5EF4-FFF2-40B4-BE49-F238E27FC236}">
                <a16:creationId xmlns:a16="http://schemas.microsoft.com/office/drawing/2014/main" id="{57ED2FD0-A685-4B71-862D-01C4B059B1BF}"/>
              </a:ext>
            </a:extLst>
          </p:cNvPr>
          <p:cNvSpPr>
            <a:spLocks noChangeShapeType="1"/>
          </p:cNvSpPr>
          <p:nvPr userDrawn="1"/>
        </p:nvSpPr>
        <p:spPr bwMode="auto">
          <a:xfrm>
            <a:off x="5888234" y="2463801"/>
            <a:ext cx="52070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4" name="Freeform 26">
            <a:extLst>
              <a:ext uri="{FF2B5EF4-FFF2-40B4-BE49-F238E27FC236}">
                <a16:creationId xmlns:a16="http://schemas.microsoft.com/office/drawing/2014/main" id="{41B48008-EB92-48B2-B758-F3FA823FD74B}"/>
              </a:ext>
            </a:extLst>
          </p:cNvPr>
          <p:cNvSpPr>
            <a:spLocks/>
          </p:cNvSpPr>
          <p:nvPr userDrawn="1"/>
        </p:nvSpPr>
        <p:spPr bwMode="auto">
          <a:xfrm>
            <a:off x="6221609" y="2047876"/>
            <a:ext cx="180975" cy="303213"/>
          </a:xfrm>
          <a:custGeom>
            <a:avLst/>
            <a:gdLst>
              <a:gd name="T0" fmla="*/ 0 w 114"/>
              <a:gd name="T1" fmla="*/ 0 h 191"/>
              <a:gd name="T2" fmla="*/ 0 w 114"/>
              <a:gd name="T3" fmla="*/ 0 h 191"/>
              <a:gd name="T4" fmla="*/ 4 w 114"/>
              <a:gd name="T5" fmla="*/ 1 h 191"/>
              <a:gd name="T6" fmla="*/ 18 w 114"/>
              <a:gd name="T7" fmla="*/ 4 h 191"/>
              <a:gd name="T8" fmla="*/ 26 w 114"/>
              <a:gd name="T9" fmla="*/ 8 h 191"/>
              <a:gd name="T10" fmla="*/ 36 w 114"/>
              <a:gd name="T11" fmla="*/ 12 h 191"/>
              <a:gd name="T12" fmla="*/ 46 w 114"/>
              <a:gd name="T13" fmla="*/ 19 h 191"/>
              <a:gd name="T14" fmla="*/ 56 w 114"/>
              <a:gd name="T15" fmla="*/ 28 h 191"/>
              <a:gd name="T16" fmla="*/ 67 w 114"/>
              <a:gd name="T17" fmla="*/ 38 h 191"/>
              <a:gd name="T18" fmla="*/ 77 w 114"/>
              <a:gd name="T19" fmla="*/ 51 h 191"/>
              <a:gd name="T20" fmla="*/ 88 w 114"/>
              <a:gd name="T21" fmla="*/ 66 h 191"/>
              <a:gd name="T22" fmla="*/ 96 w 114"/>
              <a:gd name="T23" fmla="*/ 84 h 191"/>
              <a:gd name="T24" fmla="*/ 103 w 114"/>
              <a:gd name="T25" fmla="*/ 106 h 191"/>
              <a:gd name="T26" fmla="*/ 109 w 114"/>
              <a:gd name="T27" fmla="*/ 131 h 191"/>
              <a:gd name="T28" fmla="*/ 112 w 114"/>
              <a:gd name="T29" fmla="*/ 159 h 191"/>
              <a:gd name="T30" fmla="*/ 114 w 114"/>
              <a:gd name="T31" fmla="*/ 175 h 191"/>
              <a:gd name="T32" fmla="*/ 114 w 114"/>
              <a:gd name="T3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91">
                <a:moveTo>
                  <a:pt x="0" y="0"/>
                </a:moveTo>
                <a:lnTo>
                  <a:pt x="0" y="0"/>
                </a:lnTo>
                <a:lnTo>
                  <a:pt x="4" y="1"/>
                </a:lnTo>
                <a:lnTo>
                  <a:pt x="18" y="4"/>
                </a:lnTo>
                <a:lnTo>
                  <a:pt x="26" y="8"/>
                </a:lnTo>
                <a:lnTo>
                  <a:pt x="36" y="12"/>
                </a:lnTo>
                <a:lnTo>
                  <a:pt x="46" y="19"/>
                </a:lnTo>
                <a:lnTo>
                  <a:pt x="56" y="28"/>
                </a:lnTo>
                <a:lnTo>
                  <a:pt x="67" y="38"/>
                </a:lnTo>
                <a:lnTo>
                  <a:pt x="77" y="51"/>
                </a:lnTo>
                <a:lnTo>
                  <a:pt x="88" y="66"/>
                </a:lnTo>
                <a:lnTo>
                  <a:pt x="96" y="84"/>
                </a:lnTo>
                <a:lnTo>
                  <a:pt x="103" y="106"/>
                </a:lnTo>
                <a:lnTo>
                  <a:pt x="109" y="131"/>
                </a:lnTo>
                <a:lnTo>
                  <a:pt x="112" y="159"/>
                </a:lnTo>
                <a:lnTo>
                  <a:pt x="114" y="175"/>
                </a:lnTo>
                <a:lnTo>
                  <a:pt x="114" y="19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5" name="Freeform 27">
            <a:extLst>
              <a:ext uri="{FF2B5EF4-FFF2-40B4-BE49-F238E27FC236}">
                <a16:creationId xmlns:a16="http://schemas.microsoft.com/office/drawing/2014/main" id="{E4701C24-77F4-40AC-B9B3-AAA1BFB6203B}"/>
              </a:ext>
            </a:extLst>
          </p:cNvPr>
          <p:cNvSpPr>
            <a:spLocks/>
          </p:cNvSpPr>
          <p:nvPr userDrawn="1"/>
        </p:nvSpPr>
        <p:spPr bwMode="auto">
          <a:xfrm>
            <a:off x="6399409" y="2389188"/>
            <a:ext cx="454025" cy="47625"/>
          </a:xfrm>
          <a:custGeom>
            <a:avLst/>
            <a:gdLst>
              <a:gd name="T0" fmla="*/ 0 w 286"/>
              <a:gd name="T1" fmla="*/ 0 h 30"/>
              <a:gd name="T2" fmla="*/ 0 w 286"/>
              <a:gd name="T3" fmla="*/ 0 h 30"/>
              <a:gd name="T4" fmla="*/ 0 w 286"/>
              <a:gd name="T5" fmla="*/ 2 h 30"/>
              <a:gd name="T6" fmla="*/ 0 w 286"/>
              <a:gd name="T7" fmla="*/ 5 h 30"/>
              <a:gd name="T8" fmla="*/ 3 w 286"/>
              <a:gd name="T9" fmla="*/ 9 h 30"/>
              <a:gd name="T10" fmla="*/ 8 w 286"/>
              <a:gd name="T11" fmla="*/ 15 h 30"/>
              <a:gd name="T12" fmla="*/ 12 w 286"/>
              <a:gd name="T13" fmla="*/ 17 h 30"/>
              <a:gd name="T14" fmla="*/ 17 w 286"/>
              <a:gd name="T15" fmla="*/ 21 h 30"/>
              <a:gd name="T16" fmla="*/ 23 w 286"/>
              <a:gd name="T17" fmla="*/ 23 h 30"/>
              <a:gd name="T18" fmla="*/ 31 w 286"/>
              <a:gd name="T19" fmla="*/ 25 h 30"/>
              <a:gd name="T20" fmla="*/ 40 w 286"/>
              <a:gd name="T21" fmla="*/ 27 h 30"/>
              <a:gd name="T22" fmla="*/ 50 w 286"/>
              <a:gd name="T23" fmla="*/ 29 h 30"/>
              <a:gd name="T24" fmla="*/ 63 w 286"/>
              <a:gd name="T25" fmla="*/ 30 h 30"/>
              <a:gd name="T26" fmla="*/ 77 w 286"/>
              <a:gd name="T27" fmla="*/ 30 h 30"/>
              <a:gd name="T28" fmla="*/ 77 w 286"/>
              <a:gd name="T29" fmla="*/ 30 h 30"/>
              <a:gd name="T30" fmla="*/ 286 w 286"/>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30">
                <a:moveTo>
                  <a:pt x="0" y="0"/>
                </a:moveTo>
                <a:lnTo>
                  <a:pt x="0" y="0"/>
                </a:lnTo>
                <a:lnTo>
                  <a:pt x="0" y="2"/>
                </a:lnTo>
                <a:lnTo>
                  <a:pt x="0" y="5"/>
                </a:lnTo>
                <a:lnTo>
                  <a:pt x="3" y="9"/>
                </a:lnTo>
                <a:lnTo>
                  <a:pt x="8" y="15"/>
                </a:lnTo>
                <a:lnTo>
                  <a:pt x="12" y="17"/>
                </a:lnTo>
                <a:lnTo>
                  <a:pt x="17" y="21"/>
                </a:lnTo>
                <a:lnTo>
                  <a:pt x="23" y="23"/>
                </a:lnTo>
                <a:lnTo>
                  <a:pt x="31" y="25"/>
                </a:lnTo>
                <a:lnTo>
                  <a:pt x="40" y="27"/>
                </a:lnTo>
                <a:lnTo>
                  <a:pt x="50" y="29"/>
                </a:lnTo>
                <a:lnTo>
                  <a:pt x="63" y="30"/>
                </a:lnTo>
                <a:lnTo>
                  <a:pt x="77" y="30"/>
                </a:lnTo>
                <a:lnTo>
                  <a:pt x="77" y="30"/>
                </a:lnTo>
                <a:lnTo>
                  <a:pt x="286" y="3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6" name="Freeform 28">
            <a:extLst>
              <a:ext uri="{FF2B5EF4-FFF2-40B4-BE49-F238E27FC236}">
                <a16:creationId xmlns:a16="http://schemas.microsoft.com/office/drawing/2014/main" id="{98A77D96-72E3-49B0-A6AB-4F91B39F95F1}"/>
              </a:ext>
            </a:extLst>
          </p:cNvPr>
          <p:cNvSpPr>
            <a:spLocks/>
          </p:cNvSpPr>
          <p:nvPr userDrawn="1"/>
        </p:nvSpPr>
        <p:spPr bwMode="auto">
          <a:xfrm>
            <a:off x="6250184" y="1776413"/>
            <a:ext cx="273050" cy="44450"/>
          </a:xfrm>
          <a:custGeom>
            <a:avLst/>
            <a:gdLst>
              <a:gd name="T0" fmla="*/ 172 w 172"/>
              <a:gd name="T1" fmla="*/ 28 h 28"/>
              <a:gd name="T2" fmla="*/ 17 w 172"/>
              <a:gd name="T3" fmla="*/ 28 h 28"/>
              <a:gd name="T4" fmla="*/ 17 w 172"/>
              <a:gd name="T5" fmla="*/ 28 h 28"/>
              <a:gd name="T6" fmla="*/ 10 w 172"/>
              <a:gd name="T7" fmla="*/ 27 h 28"/>
              <a:gd name="T8" fmla="*/ 4 w 172"/>
              <a:gd name="T9" fmla="*/ 25 h 28"/>
              <a:gd name="T10" fmla="*/ 1 w 172"/>
              <a:gd name="T11" fmla="*/ 21 h 28"/>
              <a:gd name="T12" fmla="*/ 0 w 172"/>
              <a:gd name="T13" fmla="*/ 17 h 28"/>
              <a:gd name="T14" fmla="*/ 0 w 172"/>
              <a:gd name="T15" fmla="*/ 15 h 28"/>
              <a:gd name="T16" fmla="*/ 0 w 172"/>
              <a:gd name="T17" fmla="*/ 15 h 28"/>
              <a:gd name="T18" fmla="*/ 0 w 172"/>
              <a:gd name="T19" fmla="*/ 15 h 28"/>
              <a:gd name="T20" fmla="*/ 0 w 172"/>
              <a:gd name="T21" fmla="*/ 11 h 28"/>
              <a:gd name="T22" fmla="*/ 1 w 172"/>
              <a:gd name="T23" fmla="*/ 9 h 28"/>
              <a:gd name="T24" fmla="*/ 4 w 172"/>
              <a:gd name="T25" fmla="*/ 5 h 28"/>
              <a:gd name="T26" fmla="*/ 10 w 172"/>
              <a:gd name="T27" fmla="*/ 1 h 28"/>
              <a:gd name="T28" fmla="*/ 17 w 172"/>
              <a:gd name="T29" fmla="*/ 0 h 28"/>
              <a:gd name="T30" fmla="*/ 17 w 172"/>
              <a:gd name="T31" fmla="*/ 0 h 28"/>
              <a:gd name="T32" fmla="*/ 98 w 172"/>
              <a:gd name="T33" fmla="*/ 15 h 28"/>
              <a:gd name="T34" fmla="*/ 152 w 172"/>
              <a:gd name="T35" fmla="*/ 24 h 28"/>
              <a:gd name="T36" fmla="*/ 169 w 172"/>
              <a:gd name="T37" fmla="*/ 27 h 28"/>
              <a:gd name="T38" fmla="*/ 172 w 172"/>
              <a:gd name="T39" fmla="*/ 28 h 28"/>
              <a:gd name="T40" fmla="*/ 172 w 172"/>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28">
                <a:moveTo>
                  <a:pt x="172" y="28"/>
                </a:moveTo>
                <a:lnTo>
                  <a:pt x="17" y="28"/>
                </a:lnTo>
                <a:lnTo>
                  <a:pt x="17" y="28"/>
                </a:lnTo>
                <a:lnTo>
                  <a:pt x="10" y="27"/>
                </a:lnTo>
                <a:lnTo>
                  <a:pt x="4" y="25"/>
                </a:lnTo>
                <a:lnTo>
                  <a:pt x="1" y="21"/>
                </a:lnTo>
                <a:lnTo>
                  <a:pt x="0" y="17"/>
                </a:lnTo>
                <a:lnTo>
                  <a:pt x="0" y="15"/>
                </a:lnTo>
                <a:lnTo>
                  <a:pt x="0" y="15"/>
                </a:lnTo>
                <a:lnTo>
                  <a:pt x="0" y="15"/>
                </a:lnTo>
                <a:lnTo>
                  <a:pt x="0" y="11"/>
                </a:lnTo>
                <a:lnTo>
                  <a:pt x="1" y="9"/>
                </a:lnTo>
                <a:lnTo>
                  <a:pt x="4" y="5"/>
                </a:lnTo>
                <a:lnTo>
                  <a:pt x="10" y="1"/>
                </a:lnTo>
                <a:lnTo>
                  <a:pt x="17" y="0"/>
                </a:lnTo>
                <a:lnTo>
                  <a:pt x="17" y="0"/>
                </a:lnTo>
                <a:lnTo>
                  <a:pt x="98" y="15"/>
                </a:lnTo>
                <a:lnTo>
                  <a:pt x="152" y="24"/>
                </a:lnTo>
                <a:lnTo>
                  <a:pt x="169" y="27"/>
                </a:lnTo>
                <a:lnTo>
                  <a:pt x="172" y="28"/>
                </a:lnTo>
                <a:lnTo>
                  <a:pt x="172" y="2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7" name="Freeform 29">
            <a:extLst>
              <a:ext uri="{FF2B5EF4-FFF2-40B4-BE49-F238E27FC236}">
                <a16:creationId xmlns:a16="http://schemas.microsoft.com/office/drawing/2014/main" id="{5A15518F-9145-4DD4-940E-17E4E3B9B919}"/>
              </a:ext>
            </a:extLst>
          </p:cNvPr>
          <p:cNvSpPr>
            <a:spLocks/>
          </p:cNvSpPr>
          <p:nvPr userDrawn="1"/>
        </p:nvSpPr>
        <p:spPr bwMode="auto">
          <a:xfrm>
            <a:off x="6285109" y="1697038"/>
            <a:ext cx="274637" cy="46038"/>
          </a:xfrm>
          <a:custGeom>
            <a:avLst/>
            <a:gdLst>
              <a:gd name="T0" fmla="*/ 173 w 173"/>
              <a:gd name="T1" fmla="*/ 29 h 29"/>
              <a:gd name="T2" fmla="*/ 17 w 173"/>
              <a:gd name="T3" fmla="*/ 29 h 29"/>
              <a:gd name="T4" fmla="*/ 17 w 173"/>
              <a:gd name="T5" fmla="*/ 29 h 29"/>
              <a:gd name="T6" fmla="*/ 10 w 173"/>
              <a:gd name="T7" fmla="*/ 28 h 29"/>
              <a:gd name="T8" fmla="*/ 5 w 173"/>
              <a:gd name="T9" fmla="*/ 25 h 29"/>
              <a:gd name="T10" fmla="*/ 1 w 173"/>
              <a:gd name="T11" fmla="*/ 21 h 29"/>
              <a:gd name="T12" fmla="*/ 0 w 173"/>
              <a:gd name="T13" fmla="*/ 17 h 29"/>
              <a:gd name="T14" fmla="*/ 0 w 173"/>
              <a:gd name="T15" fmla="*/ 15 h 29"/>
              <a:gd name="T16" fmla="*/ 0 w 173"/>
              <a:gd name="T17" fmla="*/ 15 h 29"/>
              <a:gd name="T18" fmla="*/ 0 w 173"/>
              <a:gd name="T19" fmla="*/ 15 h 29"/>
              <a:gd name="T20" fmla="*/ 0 w 173"/>
              <a:gd name="T21" fmla="*/ 12 h 29"/>
              <a:gd name="T22" fmla="*/ 1 w 173"/>
              <a:gd name="T23" fmla="*/ 10 h 29"/>
              <a:gd name="T24" fmla="*/ 5 w 173"/>
              <a:gd name="T25" fmla="*/ 5 h 29"/>
              <a:gd name="T26" fmla="*/ 10 w 173"/>
              <a:gd name="T27" fmla="*/ 2 h 29"/>
              <a:gd name="T28" fmla="*/ 17 w 173"/>
              <a:gd name="T29" fmla="*/ 0 h 29"/>
              <a:gd name="T30" fmla="*/ 17 w 173"/>
              <a:gd name="T31" fmla="*/ 0 h 29"/>
              <a:gd name="T32" fmla="*/ 98 w 173"/>
              <a:gd name="T33" fmla="*/ 15 h 29"/>
              <a:gd name="T34" fmla="*/ 153 w 173"/>
              <a:gd name="T35" fmla="*/ 24 h 29"/>
              <a:gd name="T36" fmla="*/ 170 w 173"/>
              <a:gd name="T37" fmla="*/ 28 h 29"/>
              <a:gd name="T38" fmla="*/ 173 w 173"/>
              <a:gd name="T39" fmla="*/ 29 h 29"/>
              <a:gd name="T40" fmla="*/ 173 w 173"/>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29">
                <a:moveTo>
                  <a:pt x="173" y="29"/>
                </a:moveTo>
                <a:lnTo>
                  <a:pt x="17" y="29"/>
                </a:lnTo>
                <a:lnTo>
                  <a:pt x="17" y="29"/>
                </a:lnTo>
                <a:lnTo>
                  <a:pt x="10" y="28"/>
                </a:lnTo>
                <a:lnTo>
                  <a:pt x="5" y="25"/>
                </a:lnTo>
                <a:lnTo>
                  <a:pt x="1" y="21"/>
                </a:lnTo>
                <a:lnTo>
                  <a:pt x="0" y="17"/>
                </a:lnTo>
                <a:lnTo>
                  <a:pt x="0" y="15"/>
                </a:lnTo>
                <a:lnTo>
                  <a:pt x="0" y="15"/>
                </a:lnTo>
                <a:lnTo>
                  <a:pt x="0" y="15"/>
                </a:lnTo>
                <a:lnTo>
                  <a:pt x="0" y="12"/>
                </a:lnTo>
                <a:lnTo>
                  <a:pt x="1" y="10"/>
                </a:lnTo>
                <a:lnTo>
                  <a:pt x="5" y="5"/>
                </a:lnTo>
                <a:lnTo>
                  <a:pt x="10" y="2"/>
                </a:lnTo>
                <a:lnTo>
                  <a:pt x="17" y="0"/>
                </a:lnTo>
                <a:lnTo>
                  <a:pt x="17" y="0"/>
                </a:lnTo>
                <a:lnTo>
                  <a:pt x="98" y="15"/>
                </a:lnTo>
                <a:lnTo>
                  <a:pt x="153" y="24"/>
                </a:lnTo>
                <a:lnTo>
                  <a:pt x="170" y="28"/>
                </a:lnTo>
                <a:lnTo>
                  <a:pt x="173" y="29"/>
                </a:lnTo>
                <a:lnTo>
                  <a:pt x="173" y="29"/>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8" name="Freeform 30">
            <a:extLst>
              <a:ext uri="{FF2B5EF4-FFF2-40B4-BE49-F238E27FC236}">
                <a16:creationId xmlns:a16="http://schemas.microsoft.com/office/drawing/2014/main" id="{5D182AA9-4957-45FC-9FAC-9F7B68AADE34}"/>
              </a:ext>
            </a:extLst>
          </p:cNvPr>
          <p:cNvSpPr>
            <a:spLocks/>
          </p:cNvSpPr>
          <p:nvPr userDrawn="1"/>
        </p:nvSpPr>
        <p:spPr bwMode="auto">
          <a:xfrm>
            <a:off x="6196209" y="1852613"/>
            <a:ext cx="276225" cy="44450"/>
          </a:xfrm>
          <a:custGeom>
            <a:avLst/>
            <a:gdLst>
              <a:gd name="T0" fmla="*/ 174 w 174"/>
              <a:gd name="T1" fmla="*/ 28 h 28"/>
              <a:gd name="T2" fmla="*/ 17 w 174"/>
              <a:gd name="T3" fmla="*/ 28 h 28"/>
              <a:gd name="T4" fmla="*/ 17 w 174"/>
              <a:gd name="T5" fmla="*/ 28 h 28"/>
              <a:gd name="T6" fmla="*/ 10 w 174"/>
              <a:gd name="T7" fmla="*/ 27 h 28"/>
              <a:gd name="T8" fmla="*/ 5 w 174"/>
              <a:gd name="T9" fmla="*/ 23 h 28"/>
              <a:gd name="T10" fmla="*/ 2 w 174"/>
              <a:gd name="T11" fmla="*/ 19 h 28"/>
              <a:gd name="T12" fmla="*/ 1 w 174"/>
              <a:gd name="T13" fmla="*/ 17 h 28"/>
              <a:gd name="T14" fmla="*/ 0 w 174"/>
              <a:gd name="T15" fmla="*/ 13 h 28"/>
              <a:gd name="T16" fmla="*/ 0 w 174"/>
              <a:gd name="T17" fmla="*/ 13 h 28"/>
              <a:gd name="T18" fmla="*/ 0 w 174"/>
              <a:gd name="T19" fmla="*/ 13 h 28"/>
              <a:gd name="T20" fmla="*/ 1 w 174"/>
              <a:gd name="T21" fmla="*/ 11 h 28"/>
              <a:gd name="T22" fmla="*/ 2 w 174"/>
              <a:gd name="T23" fmla="*/ 8 h 28"/>
              <a:gd name="T24" fmla="*/ 5 w 174"/>
              <a:gd name="T25" fmla="*/ 3 h 28"/>
              <a:gd name="T26" fmla="*/ 10 w 174"/>
              <a:gd name="T27" fmla="*/ 1 h 28"/>
              <a:gd name="T28" fmla="*/ 17 w 174"/>
              <a:gd name="T29" fmla="*/ 0 h 28"/>
              <a:gd name="T30" fmla="*/ 17 w 174"/>
              <a:gd name="T31" fmla="*/ 0 h 28"/>
              <a:gd name="T32" fmla="*/ 99 w 174"/>
              <a:gd name="T33" fmla="*/ 13 h 28"/>
              <a:gd name="T34" fmla="*/ 153 w 174"/>
              <a:gd name="T35" fmla="*/ 23 h 28"/>
              <a:gd name="T36" fmla="*/ 169 w 174"/>
              <a:gd name="T37" fmla="*/ 26 h 28"/>
              <a:gd name="T38" fmla="*/ 174 w 174"/>
              <a:gd name="T39" fmla="*/ 28 h 28"/>
              <a:gd name="T40" fmla="*/ 174 w 174"/>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28">
                <a:moveTo>
                  <a:pt x="174" y="28"/>
                </a:moveTo>
                <a:lnTo>
                  <a:pt x="17" y="28"/>
                </a:lnTo>
                <a:lnTo>
                  <a:pt x="17" y="28"/>
                </a:lnTo>
                <a:lnTo>
                  <a:pt x="10" y="27"/>
                </a:lnTo>
                <a:lnTo>
                  <a:pt x="5" y="23"/>
                </a:lnTo>
                <a:lnTo>
                  <a:pt x="2" y="19"/>
                </a:lnTo>
                <a:lnTo>
                  <a:pt x="1" y="17"/>
                </a:lnTo>
                <a:lnTo>
                  <a:pt x="0" y="13"/>
                </a:lnTo>
                <a:lnTo>
                  <a:pt x="0" y="13"/>
                </a:lnTo>
                <a:lnTo>
                  <a:pt x="0" y="13"/>
                </a:lnTo>
                <a:lnTo>
                  <a:pt x="1" y="11"/>
                </a:lnTo>
                <a:lnTo>
                  <a:pt x="2" y="8"/>
                </a:lnTo>
                <a:lnTo>
                  <a:pt x="5" y="3"/>
                </a:lnTo>
                <a:lnTo>
                  <a:pt x="10" y="1"/>
                </a:lnTo>
                <a:lnTo>
                  <a:pt x="17" y="0"/>
                </a:lnTo>
                <a:lnTo>
                  <a:pt x="17" y="0"/>
                </a:lnTo>
                <a:lnTo>
                  <a:pt x="99" y="13"/>
                </a:lnTo>
                <a:lnTo>
                  <a:pt x="153" y="23"/>
                </a:lnTo>
                <a:lnTo>
                  <a:pt x="169" y="26"/>
                </a:lnTo>
                <a:lnTo>
                  <a:pt x="174" y="28"/>
                </a:lnTo>
                <a:lnTo>
                  <a:pt x="174" y="2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9" name="Freeform 31">
            <a:extLst>
              <a:ext uri="{FF2B5EF4-FFF2-40B4-BE49-F238E27FC236}">
                <a16:creationId xmlns:a16="http://schemas.microsoft.com/office/drawing/2014/main" id="{8DDAAC5A-3B47-4729-B3F6-DD4C5293F833}"/>
              </a:ext>
            </a:extLst>
          </p:cNvPr>
          <p:cNvSpPr>
            <a:spLocks/>
          </p:cNvSpPr>
          <p:nvPr userDrawn="1"/>
        </p:nvSpPr>
        <p:spPr bwMode="auto">
          <a:xfrm>
            <a:off x="6478784" y="2251076"/>
            <a:ext cx="119062" cy="119063"/>
          </a:xfrm>
          <a:custGeom>
            <a:avLst/>
            <a:gdLst>
              <a:gd name="T0" fmla="*/ 75 w 75"/>
              <a:gd name="T1" fmla="*/ 63 h 75"/>
              <a:gd name="T2" fmla="*/ 75 w 75"/>
              <a:gd name="T3" fmla="*/ 63 h 75"/>
              <a:gd name="T4" fmla="*/ 75 w 75"/>
              <a:gd name="T5" fmla="*/ 67 h 75"/>
              <a:gd name="T6" fmla="*/ 71 w 75"/>
              <a:gd name="T7" fmla="*/ 72 h 75"/>
              <a:gd name="T8" fmla="*/ 68 w 75"/>
              <a:gd name="T9" fmla="*/ 74 h 75"/>
              <a:gd name="T10" fmla="*/ 62 w 75"/>
              <a:gd name="T11" fmla="*/ 75 h 75"/>
              <a:gd name="T12" fmla="*/ 14 w 75"/>
              <a:gd name="T13" fmla="*/ 75 h 75"/>
              <a:gd name="T14" fmla="*/ 14 w 75"/>
              <a:gd name="T15" fmla="*/ 75 h 75"/>
              <a:gd name="T16" fmla="*/ 8 w 75"/>
              <a:gd name="T17" fmla="*/ 74 h 75"/>
              <a:gd name="T18" fmla="*/ 5 w 75"/>
              <a:gd name="T19" fmla="*/ 72 h 75"/>
              <a:gd name="T20" fmla="*/ 1 w 75"/>
              <a:gd name="T21" fmla="*/ 67 h 75"/>
              <a:gd name="T22" fmla="*/ 0 w 75"/>
              <a:gd name="T23" fmla="*/ 63 h 75"/>
              <a:gd name="T24" fmla="*/ 0 w 75"/>
              <a:gd name="T25" fmla="*/ 13 h 75"/>
              <a:gd name="T26" fmla="*/ 0 w 75"/>
              <a:gd name="T27" fmla="*/ 13 h 75"/>
              <a:gd name="T28" fmla="*/ 1 w 75"/>
              <a:gd name="T29" fmla="*/ 8 h 75"/>
              <a:gd name="T30" fmla="*/ 5 w 75"/>
              <a:gd name="T31" fmla="*/ 4 h 75"/>
              <a:gd name="T32" fmla="*/ 8 w 75"/>
              <a:gd name="T33" fmla="*/ 2 h 75"/>
              <a:gd name="T34" fmla="*/ 14 w 75"/>
              <a:gd name="T35" fmla="*/ 0 h 75"/>
              <a:gd name="T36" fmla="*/ 62 w 75"/>
              <a:gd name="T37" fmla="*/ 0 h 75"/>
              <a:gd name="T38" fmla="*/ 62 w 75"/>
              <a:gd name="T39" fmla="*/ 0 h 75"/>
              <a:gd name="T40" fmla="*/ 68 w 75"/>
              <a:gd name="T41" fmla="*/ 2 h 75"/>
              <a:gd name="T42" fmla="*/ 71 w 75"/>
              <a:gd name="T43" fmla="*/ 4 h 75"/>
              <a:gd name="T44" fmla="*/ 75 w 75"/>
              <a:gd name="T45" fmla="*/ 8 h 75"/>
              <a:gd name="T46" fmla="*/ 75 w 75"/>
              <a:gd name="T47" fmla="*/ 13 h 75"/>
              <a:gd name="T48" fmla="*/ 75 w 75"/>
              <a:gd name="T4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5">
                <a:moveTo>
                  <a:pt x="75" y="63"/>
                </a:moveTo>
                <a:lnTo>
                  <a:pt x="75" y="63"/>
                </a:lnTo>
                <a:lnTo>
                  <a:pt x="75" y="67"/>
                </a:lnTo>
                <a:lnTo>
                  <a:pt x="71" y="72"/>
                </a:lnTo>
                <a:lnTo>
                  <a:pt x="68" y="74"/>
                </a:lnTo>
                <a:lnTo>
                  <a:pt x="62" y="75"/>
                </a:lnTo>
                <a:lnTo>
                  <a:pt x="14" y="75"/>
                </a:lnTo>
                <a:lnTo>
                  <a:pt x="14" y="75"/>
                </a:lnTo>
                <a:lnTo>
                  <a:pt x="8" y="74"/>
                </a:lnTo>
                <a:lnTo>
                  <a:pt x="5" y="72"/>
                </a:lnTo>
                <a:lnTo>
                  <a:pt x="1" y="67"/>
                </a:lnTo>
                <a:lnTo>
                  <a:pt x="0" y="63"/>
                </a:lnTo>
                <a:lnTo>
                  <a:pt x="0" y="13"/>
                </a:lnTo>
                <a:lnTo>
                  <a:pt x="0" y="13"/>
                </a:lnTo>
                <a:lnTo>
                  <a:pt x="1" y="8"/>
                </a:lnTo>
                <a:lnTo>
                  <a:pt x="5" y="4"/>
                </a:lnTo>
                <a:lnTo>
                  <a:pt x="8" y="2"/>
                </a:lnTo>
                <a:lnTo>
                  <a:pt x="14" y="0"/>
                </a:lnTo>
                <a:lnTo>
                  <a:pt x="62" y="0"/>
                </a:lnTo>
                <a:lnTo>
                  <a:pt x="62" y="0"/>
                </a:lnTo>
                <a:lnTo>
                  <a:pt x="68" y="2"/>
                </a:lnTo>
                <a:lnTo>
                  <a:pt x="71" y="4"/>
                </a:lnTo>
                <a:lnTo>
                  <a:pt x="75" y="8"/>
                </a:lnTo>
                <a:lnTo>
                  <a:pt x="75" y="13"/>
                </a:lnTo>
                <a:lnTo>
                  <a:pt x="75" y="6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0" name="Line 32">
            <a:extLst>
              <a:ext uri="{FF2B5EF4-FFF2-40B4-BE49-F238E27FC236}">
                <a16:creationId xmlns:a16="http://schemas.microsoft.com/office/drawing/2014/main" id="{3B214068-D9C9-41AD-9015-3209AD6AE7B5}"/>
              </a:ext>
            </a:extLst>
          </p:cNvPr>
          <p:cNvSpPr>
            <a:spLocks noChangeShapeType="1"/>
          </p:cNvSpPr>
          <p:nvPr userDrawn="1"/>
        </p:nvSpPr>
        <p:spPr bwMode="auto">
          <a:xfrm>
            <a:off x="5999359" y="2327276"/>
            <a:ext cx="0" cy="1174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61" name="Group 1060">
            <a:extLst>
              <a:ext uri="{FF2B5EF4-FFF2-40B4-BE49-F238E27FC236}">
                <a16:creationId xmlns:a16="http://schemas.microsoft.com/office/drawing/2014/main" id="{D98696AC-2E59-47E6-B23E-B426111A43F6}"/>
              </a:ext>
            </a:extLst>
          </p:cNvPr>
          <p:cNvGrpSpPr/>
          <p:nvPr userDrawn="1"/>
        </p:nvGrpSpPr>
        <p:grpSpPr>
          <a:xfrm>
            <a:off x="5988247" y="2054226"/>
            <a:ext cx="336550" cy="338138"/>
            <a:chOff x="5224463" y="2054226"/>
            <a:chExt cx="336550" cy="338138"/>
          </a:xfrm>
        </p:grpSpPr>
        <p:sp>
          <p:nvSpPr>
            <p:cNvPr id="1062" name="Freeform 24">
              <a:extLst>
                <a:ext uri="{FF2B5EF4-FFF2-40B4-BE49-F238E27FC236}">
                  <a16:creationId xmlns:a16="http://schemas.microsoft.com/office/drawing/2014/main" id="{71BD9BC9-32A4-432F-B2D8-961686677650}"/>
                </a:ext>
              </a:extLst>
            </p:cNvPr>
            <p:cNvSpPr>
              <a:spLocks/>
            </p:cNvSpPr>
            <p:nvPr userDrawn="1"/>
          </p:nvSpPr>
          <p:spPr bwMode="auto">
            <a:xfrm>
              <a:off x="5272088" y="2098676"/>
              <a:ext cx="242887" cy="242888"/>
            </a:xfrm>
            <a:custGeom>
              <a:avLst/>
              <a:gdLst>
                <a:gd name="T0" fmla="*/ 153 w 153"/>
                <a:gd name="T1" fmla="*/ 77 h 153"/>
                <a:gd name="T2" fmla="*/ 150 w 153"/>
                <a:gd name="T3" fmla="*/ 92 h 153"/>
                <a:gd name="T4" fmla="*/ 146 w 153"/>
                <a:gd name="T5" fmla="*/ 107 h 153"/>
                <a:gd name="T6" fmla="*/ 139 w 153"/>
                <a:gd name="T7" fmla="*/ 119 h 153"/>
                <a:gd name="T8" fmla="*/ 130 w 153"/>
                <a:gd name="T9" fmla="*/ 130 h 153"/>
                <a:gd name="T10" fmla="*/ 119 w 153"/>
                <a:gd name="T11" fmla="*/ 139 h 153"/>
                <a:gd name="T12" fmla="*/ 106 w 153"/>
                <a:gd name="T13" fmla="*/ 147 h 153"/>
                <a:gd name="T14" fmla="*/ 92 w 153"/>
                <a:gd name="T15" fmla="*/ 152 h 153"/>
                <a:gd name="T16" fmla="*/ 76 w 153"/>
                <a:gd name="T17" fmla="*/ 153 h 153"/>
                <a:gd name="T18" fmla="*/ 69 w 153"/>
                <a:gd name="T19" fmla="*/ 153 h 153"/>
                <a:gd name="T20" fmla="*/ 53 w 153"/>
                <a:gd name="T21" fmla="*/ 150 h 153"/>
                <a:gd name="T22" fmla="*/ 40 w 153"/>
                <a:gd name="T23" fmla="*/ 144 h 153"/>
                <a:gd name="T24" fmla="*/ 29 w 153"/>
                <a:gd name="T25" fmla="*/ 136 h 153"/>
                <a:gd name="T26" fmla="*/ 17 w 153"/>
                <a:gd name="T27" fmla="*/ 125 h 153"/>
                <a:gd name="T28" fmla="*/ 9 w 153"/>
                <a:gd name="T29" fmla="*/ 113 h 153"/>
                <a:gd name="T30" fmla="*/ 4 w 153"/>
                <a:gd name="T31" fmla="*/ 100 h 153"/>
                <a:gd name="T32" fmla="*/ 0 w 153"/>
                <a:gd name="T33" fmla="*/ 85 h 153"/>
                <a:gd name="T34" fmla="*/ 0 w 153"/>
                <a:gd name="T35" fmla="*/ 77 h 153"/>
                <a:gd name="T36" fmla="*/ 1 w 153"/>
                <a:gd name="T37" fmla="*/ 61 h 153"/>
                <a:gd name="T38" fmla="*/ 6 w 153"/>
                <a:gd name="T39" fmla="*/ 47 h 153"/>
                <a:gd name="T40" fmla="*/ 14 w 153"/>
                <a:gd name="T41" fmla="*/ 34 h 153"/>
                <a:gd name="T42" fmla="*/ 23 w 153"/>
                <a:gd name="T43" fmla="*/ 23 h 153"/>
                <a:gd name="T44" fmla="*/ 34 w 153"/>
                <a:gd name="T45" fmla="*/ 14 h 153"/>
                <a:gd name="T46" fmla="*/ 47 w 153"/>
                <a:gd name="T47" fmla="*/ 7 h 153"/>
                <a:gd name="T48" fmla="*/ 61 w 153"/>
                <a:gd name="T49" fmla="*/ 3 h 153"/>
                <a:gd name="T50" fmla="*/ 76 w 153"/>
                <a:gd name="T51" fmla="*/ 0 h 153"/>
                <a:gd name="T52" fmla="*/ 84 w 153"/>
                <a:gd name="T53" fmla="*/ 2 h 153"/>
                <a:gd name="T54" fmla="*/ 99 w 153"/>
                <a:gd name="T55" fmla="*/ 4 h 153"/>
                <a:gd name="T56" fmla="*/ 113 w 153"/>
                <a:gd name="T57" fmla="*/ 9 h 153"/>
                <a:gd name="T58" fmla="*/ 124 w 153"/>
                <a:gd name="T59" fmla="*/ 19 h 153"/>
                <a:gd name="T60" fmla="*/ 135 w 153"/>
                <a:gd name="T61" fmla="*/ 29 h 153"/>
                <a:gd name="T62" fmla="*/ 144 w 153"/>
                <a:gd name="T63" fmla="*/ 41 h 153"/>
                <a:gd name="T64" fmla="*/ 149 w 153"/>
                <a:gd name="T65" fmla="*/ 55 h 153"/>
                <a:gd name="T66" fmla="*/ 152 w 153"/>
                <a:gd name="T67" fmla="*/ 69 h 153"/>
                <a:gd name="T68" fmla="*/ 153 w 153"/>
                <a:gd name="T69"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53">
                  <a:moveTo>
                    <a:pt x="153" y="77"/>
                  </a:moveTo>
                  <a:lnTo>
                    <a:pt x="153" y="77"/>
                  </a:lnTo>
                  <a:lnTo>
                    <a:pt x="152" y="85"/>
                  </a:lnTo>
                  <a:lnTo>
                    <a:pt x="150" y="92"/>
                  </a:lnTo>
                  <a:lnTo>
                    <a:pt x="149" y="100"/>
                  </a:lnTo>
                  <a:lnTo>
                    <a:pt x="146" y="107"/>
                  </a:lnTo>
                  <a:lnTo>
                    <a:pt x="144" y="113"/>
                  </a:lnTo>
                  <a:lnTo>
                    <a:pt x="139" y="119"/>
                  </a:lnTo>
                  <a:lnTo>
                    <a:pt x="135" y="125"/>
                  </a:lnTo>
                  <a:lnTo>
                    <a:pt x="130" y="130"/>
                  </a:lnTo>
                  <a:lnTo>
                    <a:pt x="124" y="136"/>
                  </a:lnTo>
                  <a:lnTo>
                    <a:pt x="119" y="139"/>
                  </a:lnTo>
                  <a:lnTo>
                    <a:pt x="113" y="144"/>
                  </a:lnTo>
                  <a:lnTo>
                    <a:pt x="106" y="147"/>
                  </a:lnTo>
                  <a:lnTo>
                    <a:pt x="99" y="150"/>
                  </a:lnTo>
                  <a:lnTo>
                    <a:pt x="92" y="152"/>
                  </a:lnTo>
                  <a:lnTo>
                    <a:pt x="84" y="153"/>
                  </a:lnTo>
                  <a:lnTo>
                    <a:pt x="76" y="153"/>
                  </a:lnTo>
                  <a:lnTo>
                    <a:pt x="76" y="153"/>
                  </a:lnTo>
                  <a:lnTo>
                    <a:pt x="69" y="153"/>
                  </a:lnTo>
                  <a:lnTo>
                    <a:pt x="61" y="152"/>
                  </a:lnTo>
                  <a:lnTo>
                    <a:pt x="53" y="150"/>
                  </a:lnTo>
                  <a:lnTo>
                    <a:pt x="47" y="147"/>
                  </a:lnTo>
                  <a:lnTo>
                    <a:pt x="40" y="144"/>
                  </a:lnTo>
                  <a:lnTo>
                    <a:pt x="34" y="139"/>
                  </a:lnTo>
                  <a:lnTo>
                    <a:pt x="29" y="136"/>
                  </a:lnTo>
                  <a:lnTo>
                    <a:pt x="23" y="130"/>
                  </a:lnTo>
                  <a:lnTo>
                    <a:pt x="17" y="125"/>
                  </a:lnTo>
                  <a:lnTo>
                    <a:pt x="14" y="119"/>
                  </a:lnTo>
                  <a:lnTo>
                    <a:pt x="9" y="113"/>
                  </a:lnTo>
                  <a:lnTo>
                    <a:pt x="6" y="107"/>
                  </a:lnTo>
                  <a:lnTo>
                    <a:pt x="4" y="100"/>
                  </a:lnTo>
                  <a:lnTo>
                    <a:pt x="1" y="92"/>
                  </a:lnTo>
                  <a:lnTo>
                    <a:pt x="0" y="85"/>
                  </a:lnTo>
                  <a:lnTo>
                    <a:pt x="0" y="77"/>
                  </a:lnTo>
                  <a:lnTo>
                    <a:pt x="0" y="77"/>
                  </a:lnTo>
                  <a:lnTo>
                    <a:pt x="0" y="69"/>
                  </a:lnTo>
                  <a:lnTo>
                    <a:pt x="1" y="61"/>
                  </a:lnTo>
                  <a:lnTo>
                    <a:pt x="4" y="55"/>
                  </a:lnTo>
                  <a:lnTo>
                    <a:pt x="6" y="47"/>
                  </a:lnTo>
                  <a:lnTo>
                    <a:pt x="9" y="41"/>
                  </a:lnTo>
                  <a:lnTo>
                    <a:pt x="14" y="34"/>
                  </a:lnTo>
                  <a:lnTo>
                    <a:pt x="17" y="29"/>
                  </a:lnTo>
                  <a:lnTo>
                    <a:pt x="23" y="23"/>
                  </a:lnTo>
                  <a:lnTo>
                    <a:pt x="29" y="19"/>
                  </a:lnTo>
                  <a:lnTo>
                    <a:pt x="34" y="14"/>
                  </a:lnTo>
                  <a:lnTo>
                    <a:pt x="40" y="9"/>
                  </a:lnTo>
                  <a:lnTo>
                    <a:pt x="47" y="7"/>
                  </a:lnTo>
                  <a:lnTo>
                    <a:pt x="53" y="4"/>
                  </a:lnTo>
                  <a:lnTo>
                    <a:pt x="61" y="3"/>
                  </a:lnTo>
                  <a:lnTo>
                    <a:pt x="69" y="2"/>
                  </a:lnTo>
                  <a:lnTo>
                    <a:pt x="76" y="0"/>
                  </a:lnTo>
                  <a:lnTo>
                    <a:pt x="76" y="0"/>
                  </a:lnTo>
                  <a:lnTo>
                    <a:pt x="84" y="2"/>
                  </a:lnTo>
                  <a:lnTo>
                    <a:pt x="92" y="3"/>
                  </a:lnTo>
                  <a:lnTo>
                    <a:pt x="99" y="4"/>
                  </a:lnTo>
                  <a:lnTo>
                    <a:pt x="106" y="7"/>
                  </a:lnTo>
                  <a:lnTo>
                    <a:pt x="113" y="9"/>
                  </a:lnTo>
                  <a:lnTo>
                    <a:pt x="119" y="14"/>
                  </a:lnTo>
                  <a:lnTo>
                    <a:pt x="124" y="19"/>
                  </a:lnTo>
                  <a:lnTo>
                    <a:pt x="130" y="23"/>
                  </a:lnTo>
                  <a:lnTo>
                    <a:pt x="135" y="29"/>
                  </a:lnTo>
                  <a:lnTo>
                    <a:pt x="139" y="34"/>
                  </a:lnTo>
                  <a:lnTo>
                    <a:pt x="144" y="41"/>
                  </a:lnTo>
                  <a:lnTo>
                    <a:pt x="146" y="47"/>
                  </a:lnTo>
                  <a:lnTo>
                    <a:pt x="149" y="55"/>
                  </a:lnTo>
                  <a:lnTo>
                    <a:pt x="150" y="61"/>
                  </a:lnTo>
                  <a:lnTo>
                    <a:pt x="152" y="69"/>
                  </a:lnTo>
                  <a:lnTo>
                    <a:pt x="153" y="77"/>
                  </a:lnTo>
                  <a:lnTo>
                    <a:pt x="153" y="7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3" name="Freeform 25">
              <a:extLst>
                <a:ext uri="{FF2B5EF4-FFF2-40B4-BE49-F238E27FC236}">
                  <a16:creationId xmlns:a16="http://schemas.microsoft.com/office/drawing/2014/main" id="{DE7283FA-31D7-4190-A780-31753E2C8405}"/>
                </a:ext>
              </a:extLst>
            </p:cNvPr>
            <p:cNvSpPr>
              <a:spLocks/>
            </p:cNvSpPr>
            <p:nvPr userDrawn="1"/>
          </p:nvSpPr>
          <p:spPr bwMode="auto">
            <a:xfrm>
              <a:off x="5224463" y="2054226"/>
              <a:ext cx="336550" cy="338138"/>
            </a:xfrm>
            <a:custGeom>
              <a:avLst/>
              <a:gdLst>
                <a:gd name="T0" fmla="*/ 212 w 212"/>
                <a:gd name="T1" fmla="*/ 106 h 213"/>
                <a:gd name="T2" fmla="*/ 211 w 212"/>
                <a:gd name="T3" fmla="*/ 128 h 213"/>
                <a:gd name="T4" fmla="*/ 204 w 212"/>
                <a:gd name="T5" fmla="*/ 148 h 213"/>
                <a:gd name="T6" fmla="*/ 194 w 212"/>
                <a:gd name="T7" fmla="*/ 166 h 213"/>
                <a:gd name="T8" fmla="*/ 182 w 212"/>
                <a:gd name="T9" fmla="*/ 181 h 213"/>
                <a:gd name="T10" fmla="*/ 166 w 212"/>
                <a:gd name="T11" fmla="*/ 194 h 213"/>
                <a:gd name="T12" fmla="*/ 148 w 212"/>
                <a:gd name="T13" fmla="*/ 205 h 213"/>
                <a:gd name="T14" fmla="*/ 127 w 212"/>
                <a:gd name="T15" fmla="*/ 210 h 213"/>
                <a:gd name="T16" fmla="*/ 106 w 212"/>
                <a:gd name="T17" fmla="*/ 213 h 213"/>
                <a:gd name="T18" fmla="*/ 96 w 212"/>
                <a:gd name="T19" fmla="*/ 213 h 213"/>
                <a:gd name="T20" fmla="*/ 74 w 212"/>
                <a:gd name="T21" fmla="*/ 208 h 213"/>
                <a:gd name="T22" fmla="*/ 56 w 212"/>
                <a:gd name="T23" fmla="*/ 200 h 213"/>
                <a:gd name="T24" fmla="*/ 39 w 212"/>
                <a:gd name="T25" fmla="*/ 189 h 213"/>
                <a:gd name="T26" fmla="*/ 25 w 212"/>
                <a:gd name="T27" fmla="*/ 174 h 213"/>
                <a:gd name="T28" fmla="*/ 13 w 212"/>
                <a:gd name="T29" fmla="*/ 157 h 213"/>
                <a:gd name="T30" fmla="*/ 5 w 212"/>
                <a:gd name="T31" fmla="*/ 138 h 213"/>
                <a:gd name="T32" fmla="*/ 1 w 212"/>
                <a:gd name="T33" fmla="*/ 118 h 213"/>
                <a:gd name="T34" fmla="*/ 0 w 212"/>
                <a:gd name="T35" fmla="*/ 106 h 213"/>
                <a:gd name="T36" fmla="*/ 2 w 212"/>
                <a:gd name="T37" fmla="*/ 85 h 213"/>
                <a:gd name="T38" fmla="*/ 9 w 212"/>
                <a:gd name="T39" fmla="*/ 65 h 213"/>
                <a:gd name="T40" fmla="*/ 18 w 212"/>
                <a:gd name="T41" fmla="*/ 47 h 213"/>
                <a:gd name="T42" fmla="*/ 31 w 212"/>
                <a:gd name="T43" fmla="*/ 32 h 213"/>
                <a:gd name="T44" fmla="*/ 47 w 212"/>
                <a:gd name="T45" fmla="*/ 18 h 213"/>
                <a:gd name="T46" fmla="*/ 65 w 212"/>
                <a:gd name="T47" fmla="*/ 8 h 213"/>
                <a:gd name="T48" fmla="*/ 85 w 212"/>
                <a:gd name="T49" fmla="*/ 2 h 213"/>
                <a:gd name="T50" fmla="*/ 106 w 212"/>
                <a:gd name="T51" fmla="*/ 0 h 213"/>
                <a:gd name="T52" fmla="*/ 117 w 212"/>
                <a:gd name="T53" fmla="*/ 0 h 213"/>
                <a:gd name="T54" fmla="*/ 138 w 212"/>
                <a:gd name="T55" fmla="*/ 5 h 213"/>
                <a:gd name="T56" fmla="*/ 157 w 212"/>
                <a:gd name="T57" fmla="*/ 13 h 213"/>
                <a:gd name="T58" fmla="*/ 174 w 212"/>
                <a:gd name="T59" fmla="*/ 24 h 213"/>
                <a:gd name="T60" fmla="*/ 188 w 212"/>
                <a:gd name="T61" fmla="*/ 39 h 213"/>
                <a:gd name="T62" fmla="*/ 200 w 212"/>
                <a:gd name="T63" fmla="*/ 56 h 213"/>
                <a:gd name="T64" fmla="*/ 208 w 212"/>
                <a:gd name="T65" fmla="*/ 75 h 213"/>
                <a:gd name="T66" fmla="*/ 212 w 212"/>
                <a:gd name="T67" fmla="*/ 95 h 213"/>
                <a:gd name="T68" fmla="*/ 212 w 212"/>
                <a:gd name="T69" fmla="*/ 10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3">
                  <a:moveTo>
                    <a:pt x="212" y="106"/>
                  </a:moveTo>
                  <a:lnTo>
                    <a:pt x="212" y="106"/>
                  </a:lnTo>
                  <a:lnTo>
                    <a:pt x="212" y="118"/>
                  </a:lnTo>
                  <a:lnTo>
                    <a:pt x="211" y="128"/>
                  </a:lnTo>
                  <a:lnTo>
                    <a:pt x="208" y="138"/>
                  </a:lnTo>
                  <a:lnTo>
                    <a:pt x="204" y="148"/>
                  </a:lnTo>
                  <a:lnTo>
                    <a:pt x="200" y="157"/>
                  </a:lnTo>
                  <a:lnTo>
                    <a:pt x="194" y="166"/>
                  </a:lnTo>
                  <a:lnTo>
                    <a:pt x="188" y="174"/>
                  </a:lnTo>
                  <a:lnTo>
                    <a:pt x="182" y="181"/>
                  </a:lnTo>
                  <a:lnTo>
                    <a:pt x="174" y="189"/>
                  </a:lnTo>
                  <a:lnTo>
                    <a:pt x="166" y="194"/>
                  </a:lnTo>
                  <a:lnTo>
                    <a:pt x="157" y="200"/>
                  </a:lnTo>
                  <a:lnTo>
                    <a:pt x="148" y="205"/>
                  </a:lnTo>
                  <a:lnTo>
                    <a:pt x="138" y="208"/>
                  </a:lnTo>
                  <a:lnTo>
                    <a:pt x="127" y="210"/>
                  </a:lnTo>
                  <a:lnTo>
                    <a:pt x="117" y="213"/>
                  </a:lnTo>
                  <a:lnTo>
                    <a:pt x="106" y="213"/>
                  </a:lnTo>
                  <a:lnTo>
                    <a:pt x="106" y="213"/>
                  </a:lnTo>
                  <a:lnTo>
                    <a:pt x="96" y="213"/>
                  </a:lnTo>
                  <a:lnTo>
                    <a:pt x="85" y="210"/>
                  </a:lnTo>
                  <a:lnTo>
                    <a:pt x="74" y="208"/>
                  </a:lnTo>
                  <a:lnTo>
                    <a:pt x="65" y="205"/>
                  </a:lnTo>
                  <a:lnTo>
                    <a:pt x="56" y="200"/>
                  </a:lnTo>
                  <a:lnTo>
                    <a:pt x="47" y="194"/>
                  </a:lnTo>
                  <a:lnTo>
                    <a:pt x="39" y="189"/>
                  </a:lnTo>
                  <a:lnTo>
                    <a:pt x="31" y="181"/>
                  </a:lnTo>
                  <a:lnTo>
                    <a:pt x="25" y="174"/>
                  </a:lnTo>
                  <a:lnTo>
                    <a:pt x="18" y="166"/>
                  </a:lnTo>
                  <a:lnTo>
                    <a:pt x="13" y="157"/>
                  </a:lnTo>
                  <a:lnTo>
                    <a:pt x="9" y="148"/>
                  </a:lnTo>
                  <a:lnTo>
                    <a:pt x="5" y="138"/>
                  </a:lnTo>
                  <a:lnTo>
                    <a:pt x="2" y="128"/>
                  </a:lnTo>
                  <a:lnTo>
                    <a:pt x="1" y="118"/>
                  </a:lnTo>
                  <a:lnTo>
                    <a:pt x="0" y="106"/>
                  </a:lnTo>
                  <a:lnTo>
                    <a:pt x="0" y="106"/>
                  </a:lnTo>
                  <a:lnTo>
                    <a:pt x="1" y="95"/>
                  </a:lnTo>
                  <a:lnTo>
                    <a:pt x="2" y="85"/>
                  </a:lnTo>
                  <a:lnTo>
                    <a:pt x="5" y="75"/>
                  </a:lnTo>
                  <a:lnTo>
                    <a:pt x="9" y="65"/>
                  </a:lnTo>
                  <a:lnTo>
                    <a:pt x="13" y="56"/>
                  </a:lnTo>
                  <a:lnTo>
                    <a:pt x="18" y="47"/>
                  </a:lnTo>
                  <a:lnTo>
                    <a:pt x="25" y="39"/>
                  </a:lnTo>
                  <a:lnTo>
                    <a:pt x="31" y="32"/>
                  </a:lnTo>
                  <a:lnTo>
                    <a:pt x="39" y="24"/>
                  </a:lnTo>
                  <a:lnTo>
                    <a:pt x="47" y="18"/>
                  </a:lnTo>
                  <a:lnTo>
                    <a:pt x="56" y="13"/>
                  </a:lnTo>
                  <a:lnTo>
                    <a:pt x="65" y="8"/>
                  </a:lnTo>
                  <a:lnTo>
                    <a:pt x="74" y="5"/>
                  </a:lnTo>
                  <a:lnTo>
                    <a:pt x="85" y="2"/>
                  </a:lnTo>
                  <a:lnTo>
                    <a:pt x="96" y="0"/>
                  </a:lnTo>
                  <a:lnTo>
                    <a:pt x="106" y="0"/>
                  </a:lnTo>
                  <a:lnTo>
                    <a:pt x="106" y="0"/>
                  </a:lnTo>
                  <a:lnTo>
                    <a:pt x="117" y="0"/>
                  </a:lnTo>
                  <a:lnTo>
                    <a:pt x="127" y="2"/>
                  </a:lnTo>
                  <a:lnTo>
                    <a:pt x="138" y="5"/>
                  </a:lnTo>
                  <a:lnTo>
                    <a:pt x="148" y="8"/>
                  </a:lnTo>
                  <a:lnTo>
                    <a:pt x="157" y="13"/>
                  </a:lnTo>
                  <a:lnTo>
                    <a:pt x="166" y="18"/>
                  </a:lnTo>
                  <a:lnTo>
                    <a:pt x="174" y="24"/>
                  </a:lnTo>
                  <a:lnTo>
                    <a:pt x="182" y="32"/>
                  </a:lnTo>
                  <a:lnTo>
                    <a:pt x="188" y="39"/>
                  </a:lnTo>
                  <a:lnTo>
                    <a:pt x="194" y="47"/>
                  </a:lnTo>
                  <a:lnTo>
                    <a:pt x="200" y="56"/>
                  </a:lnTo>
                  <a:lnTo>
                    <a:pt x="204" y="65"/>
                  </a:lnTo>
                  <a:lnTo>
                    <a:pt x="208" y="75"/>
                  </a:lnTo>
                  <a:lnTo>
                    <a:pt x="211" y="85"/>
                  </a:lnTo>
                  <a:lnTo>
                    <a:pt x="212" y="95"/>
                  </a:lnTo>
                  <a:lnTo>
                    <a:pt x="212" y="106"/>
                  </a:lnTo>
                  <a:lnTo>
                    <a:pt x="212" y="10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4" name="Freeform 33">
              <a:extLst>
                <a:ext uri="{FF2B5EF4-FFF2-40B4-BE49-F238E27FC236}">
                  <a16:creationId xmlns:a16="http://schemas.microsoft.com/office/drawing/2014/main" id="{4D4A5750-932F-4791-AF2F-29A88F154DC5}"/>
                </a:ext>
              </a:extLst>
            </p:cNvPr>
            <p:cNvSpPr>
              <a:spLocks/>
            </p:cNvSpPr>
            <p:nvPr userDrawn="1"/>
          </p:nvSpPr>
          <p:spPr bwMode="auto">
            <a:xfrm>
              <a:off x="5375275" y="2144713"/>
              <a:ext cx="31750" cy="150813"/>
            </a:xfrm>
            <a:custGeom>
              <a:avLst/>
              <a:gdLst>
                <a:gd name="T0" fmla="*/ 20 w 20"/>
                <a:gd name="T1" fmla="*/ 84 h 95"/>
                <a:gd name="T2" fmla="*/ 20 w 20"/>
                <a:gd name="T3" fmla="*/ 84 h 95"/>
                <a:gd name="T4" fmla="*/ 20 w 20"/>
                <a:gd name="T5" fmla="*/ 89 h 95"/>
                <a:gd name="T6" fmla="*/ 18 w 20"/>
                <a:gd name="T7" fmla="*/ 91 h 95"/>
                <a:gd name="T8" fmla="*/ 14 w 20"/>
                <a:gd name="T9" fmla="*/ 93 h 95"/>
                <a:gd name="T10" fmla="*/ 10 w 20"/>
                <a:gd name="T11" fmla="*/ 95 h 95"/>
                <a:gd name="T12" fmla="*/ 10 w 20"/>
                <a:gd name="T13" fmla="*/ 95 h 95"/>
                <a:gd name="T14" fmla="*/ 10 w 20"/>
                <a:gd name="T15" fmla="*/ 95 h 95"/>
                <a:gd name="T16" fmla="*/ 6 w 20"/>
                <a:gd name="T17" fmla="*/ 93 h 95"/>
                <a:gd name="T18" fmla="*/ 3 w 20"/>
                <a:gd name="T19" fmla="*/ 91 h 95"/>
                <a:gd name="T20" fmla="*/ 1 w 20"/>
                <a:gd name="T21" fmla="*/ 89 h 95"/>
                <a:gd name="T22" fmla="*/ 0 w 20"/>
                <a:gd name="T23" fmla="*/ 84 h 95"/>
                <a:gd name="T24" fmla="*/ 0 w 20"/>
                <a:gd name="T25" fmla="*/ 10 h 95"/>
                <a:gd name="T26" fmla="*/ 0 w 20"/>
                <a:gd name="T27" fmla="*/ 10 h 95"/>
                <a:gd name="T28" fmla="*/ 1 w 20"/>
                <a:gd name="T29" fmla="*/ 5 h 95"/>
                <a:gd name="T30" fmla="*/ 3 w 20"/>
                <a:gd name="T31" fmla="*/ 3 h 95"/>
                <a:gd name="T32" fmla="*/ 6 w 20"/>
                <a:gd name="T33" fmla="*/ 1 h 95"/>
                <a:gd name="T34" fmla="*/ 10 w 20"/>
                <a:gd name="T35" fmla="*/ 0 h 95"/>
                <a:gd name="T36" fmla="*/ 10 w 20"/>
                <a:gd name="T37" fmla="*/ 0 h 95"/>
                <a:gd name="T38" fmla="*/ 10 w 20"/>
                <a:gd name="T39" fmla="*/ 0 h 95"/>
                <a:gd name="T40" fmla="*/ 14 w 20"/>
                <a:gd name="T41" fmla="*/ 1 h 95"/>
                <a:gd name="T42" fmla="*/ 18 w 20"/>
                <a:gd name="T43" fmla="*/ 3 h 95"/>
                <a:gd name="T44" fmla="*/ 20 w 20"/>
                <a:gd name="T45" fmla="*/ 5 h 95"/>
                <a:gd name="T46" fmla="*/ 20 w 20"/>
                <a:gd name="T47" fmla="*/ 10 h 95"/>
                <a:gd name="T48" fmla="*/ 20 w 20"/>
                <a:gd name="T49" fmla="*/ 8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95">
                  <a:moveTo>
                    <a:pt x="20" y="84"/>
                  </a:moveTo>
                  <a:lnTo>
                    <a:pt x="20" y="84"/>
                  </a:lnTo>
                  <a:lnTo>
                    <a:pt x="20" y="89"/>
                  </a:lnTo>
                  <a:lnTo>
                    <a:pt x="18" y="91"/>
                  </a:lnTo>
                  <a:lnTo>
                    <a:pt x="14" y="93"/>
                  </a:lnTo>
                  <a:lnTo>
                    <a:pt x="10" y="95"/>
                  </a:lnTo>
                  <a:lnTo>
                    <a:pt x="10" y="95"/>
                  </a:lnTo>
                  <a:lnTo>
                    <a:pt x="10" y="95"/>
                  </a:lnTo>
                  <a:lnTo>
                    <a:pt x="6" y="93"/>
                  </a:lnTo>
                  <a:lnTo>
                    <a:pt x="3" y="91"/>
                  </a:lnTo>
                  <a:lnTo>
                    <a:pt x="1" y="89"/>
                  </a:lnTo>
                  <a:lnTo>
                    <a:pt x="0" y="84"/>
                  </a:lnTo>
                  <a:lnTo>
                    <a:pt x="0" y="10"/>
                  </a:lnTo>
                  <a:lnTo>
                    <a:pt x="0" y="10"/>
                  </a:lnTo>
                  <a:lnTo>
                    <a:pt x="1" y="5"/>
                  </a:lnTo>
                  <a:lnTo>
                    <a:pt x="3" y="3"/>
                  </a:lnTo>
                  <a:lnTo>
                    <a:pt x="6" y="1"/>
                  </a:lnTo>
                  <a:lnTo>
                    <a:pt x="10" y="0"/>
                  </a:lnTo>
                  <a:lnTo>
                    <a:pt x="10" y="0"/>
                  </a:lnTo>
                  <a:lnTo>
                    <a:pt x="10" y="0"/>
                  </a:lnTo>
                  <a:lnTo>
                    <a:pt x="14" y="1"/>
                  </a:lnTo>
                  <a:lnTo>
                    <a:pt x="18" y="3"/>
                  </a:lnTo>
                  <a:lnTo>
                    <a:pt x="20" y="5"/>
                  </a:lnTo>
                  <a:lnTo>
                    <a:pt x="20" y="10"/>
                  </a:lnTo>
                  <a:lnTo>
                    <a:pt x="20" y="84"/>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65" name="Freeform 34">
            <a:extLst>
              <a:ext uri="{FF2B5EF4-FFF2-40B4-BE49-F238E27FC236}">
                <a16:creationId xmlns:a16="http://schemas.microsoft.com/office/drawing/2014/main" id="{C016E528-94E6-4869-BAF4-BC12612FA36C}"/>
              </a:ext>
            </a:extLst>
          </p:cNvPr>
          <p:cNvSpPr>
            <a:spLocks/>
          </p:cNvSpPr>
          <p:nvPr userDrawn="1"/>
        </p:nvSpPr>
        <p:spPr bwMode="auto">
          <a:xfrm>
            <a:off x="6501009" y="2273301"/>
            <a:ext cx="74612" cy="74613"/>
          </a:xfrm>
          <a:custGeom>
            <a:avLst/>
            <a:gdLst>
              <a:gd name="T0" fmla="*/ 47 w 47"/>
              <a:gd name="T1" fmla="*/ 35 h 47"/>
              <a:gd name="T2" fmla="*/ 47 w 47"/>
              <a:gd name="T3" fmla="*/ 35 h 47"/>
              <a:gd name="T4" fmla="*/ 47 w 47"/>
              <a:gd name="T5" fmla="*/ 40 h 47"/>
              <a:gd name="T6" fmla="*/ 44 w 47"/>
              <a:gd name="T7" fmla="*/ 44 h 47"/>
              <a:gd name="T8" fmla="*/ 40 w 47"/>
              <a:gd name="T9" fmla="*/ 46 h 47"/>
              <a:gd name="T10" fmla="*/ 35 w 47"/>
              <a:gd name="T11" fmla="*/ 47 h 47"/>
              <a:gd name="T12" fmla="*/ 13 w 47"/>
              <a:gd name="T13" fmla="*/ 47 h 47"/>
              <a:gd name="T14" fmla="*/ 13 w 47"/>
              <a:gd name="T15" fmla="*/ 47 h 47"/>
              <a:gd name="T16" fmla="*/ 8 w 47"/>
              <a:gd name="T17" fmla="*/ 46 h 47"/>
              <a:gd name="T18" fmla="*/ 4 w 47"/>
              <a:gd name="T19" fmla="*/ 44 h 47"/>
              <a:gd name="T20" fmla="*/ 1 w 47"/>
              <a:gd name="T21" fmla="*/ 40 h 47"/>
              <a:gd name="T22" fmla="*/ 0 w 47"/>
              <a:gd name="T23" fmla="*/ 35 h 47"/>
              <a:gd name="T24" fmla="*/ 0 w 47"/>
              <a:gd name="T25" fmla="*/ 12 h 47"/>
              <a:gd name="T26" fmla="*/ 0 w 47"/>
              <a:gd name="T27" fmla="*/ 12 h 47"/>
              <a:gd name="T28" fmla="*/ 1 w 47"/>
              <a:gd name="T29" fmla="*/ 8 h 47"/>
              <a:gd name="T30" fmla="*/ 4 w 47"/>
              <a:gd name="T31" fmla="*/ 3 h 47"/>
              <a:gd name="T32" fmla="*/ 8 w 47"/>
              <a:gd name="T33" fmla="*/ 1 h 47"/>
              <a:gd name="T34" fmla="*/ 13 w 47"/>
              <a:gd name="T35" fmla="*/ 0 h 47"/>
              <a:gd name="T36" fmla="*/ 35 w 47"/>
              <a:gd name="T37" fmla="*/ 0 h 47"/>
              <a:gd name="T38" fmla="*/ 35 w 47"/>
              <a:gd name="T39" fmla="*/ 0 h 47"/>
              <a:gd name="T40" fmla="*/ 40 w 47"/>
              <a:gd name="T41" fmla="*/ 1 h 47"/>
              <a:gd name="T42" fmla="*/ 44 w 47"/>
              <a:gd name="T43" fmla="*/ 3 h 47"/>
              <a:gd name="T44" fmla="*/ 47 w 47"/>
              <a:gd name="T45" fmla="*/ 8 h 47"/>
              <a:gd name="T46" fmla="*/ 47 w 47"/>
              <a:gd name="T47" fmla="*/ 12 h 47"/>
              <a:gd name="T48" fmla="*/ 47 w 47"/>
              <a:gd name="T4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7">
                <a:moveTo>
                  <a:pt x="47" y="35"/>
                </a:moveTo>
                <a:lnTo>
                  <a:pt x="47" y="35"/>
                </a:lnTo>
                <a:lnTo>
                  <a:pt x="47" y="40"/>
                </a:lnTo>
                <a:lnTo>
                  <a:pt x="44" y="44"/>
                </a:lnTo>
                <a:lnTo>
                  <a:pt x="40" y="46"/>
                </a:lnTo>
                <a:lnTo>
                  <a:pt x="35" y="47"/>
                </a:lnTo>
                <a:lnTo>
                  <a:pt x="13" y="47"/>
                </a:lnTo>
                <a:lnTo>
                  <a:pt x="13" y="47"/>
                </a:lnTo>
                <a:lnTo>
                  <a:pt x="8" y="46"/>
                </a:lnTo>
                <a:lnTo>
                  <a:pt x="4" y="44"/>
                </a:lnTo>
                <a:lnTo>
                  <a:pt x="1" y="40"/>
                </a:lnTo>
                <a:lnTo>
                  <a:pt x="0" y="35"/>
                </a:lnTo>
                <a:lnTo>
                  <a:pt x="0" y="12"/>
                </a:lnTo>
                <a:lnTo>
                  <a:pt x="0" y="12"/>
                </a:lnTo>
                <a:lnTo>
                  <a:pt x="1" y="8"/>
                </a:lnTo>
                <a:lnTo>
                  <a:pt x="4" y="3"/>
                </a:lnTo>
                <a:lnTo>
                  <a:pt x="8" y="1"/>
                </a:lnTo>
                <a:lnTo>
                  <a:pt x="13" y="0"/>
                </a:lnTo>
                <a:lnTo>
                  <a:pt x="35" y="0"/>
                </a:lnTo>
                <a:lnTo>
                  <a:pt x="35" y="0"/>
                </a:lnTo>
                <a:lnTo>
                  <a:pt x="40" y="1"/>
                </a:lnTo>
                <a:lnTo>
                  <a:pt x="44" y="3"/>
                </a:lnTo>
                <a:lnTo>
                  <a:pt x="47" y="8"/>
                </a:lnTo>
                <a:lnTo>
                  <a:pt x="47" y="12"/>
                </a:lnTo>
                <a:lnTo>
                  <a:pt x="47"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6" name="Line 35">
            <a:extLst>
              <a:ext uri="{FF2B5EF4-FFF2-40B4-BE49-F238E27FC236}">
                <a16:creationId xmlns:a16="http://schemas.microsoft.com/office/drawing/2014/main" id="{65D692E7-D4E8-40CE-9584-6ADB6AF60C12}"/>
              </a:ext>
            </a:extLst>
          </p:cNvPr>
          <p:cNvSpPr>
            <a:spLocks noChangeShapeType="1"/>
          </p:cNvSpPr>
          <p:nvPr userDrawn="1"/>
        </p:nvSpPr>
        <p:spPr bwMode="auto">
          <a:xfrm>
            <a:off x="6610547" y="2287588"/>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7" name="Line 36">
            <a:extLst>
              <a:ext uri="{FF2B5EF4-FFF2-40B4-BE49-F238E27FC236}">
                <a16:creationId xmlns:a16="http://schemas.microsoft.com/office/drawing/2014/main" id="{B9B82705-B418-4A9E-976B-349CC2C99CDC}"/>
              </a:ext>
            </a:extLst>
          </p:cNvPr>
          <p:cNvSpPr>
            <a:spLocks noChangeShapeType="1"/>
          </p:cNvSpPr>
          <p:nvPr userDrawn="1"/>
        </p:nvSpPr>
        <p:spPr bwMode="auto">
          <a:xfrm>
            <a:off x="6610547" y="2311401"/>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8" name="Line 37">
            <a:extLst>
              <a:ext uri="{FF2B5EF4-FFF2-40B4-BE49-F238E27FC236}">
                <a16:creationId xmlns:a16="http://schemas.microsoft.com/office/drawing/2014/main" id="{4F987206-2E63-480C-ADD6-81D758A18116}"/>
              </a:ext>
            </a:extLst>
          </p:cNvPr>
          <p:cNvSpPr>
            <a:spLocks noChangeShapeType="1"/>
          </p:cNvSpPr>
          <p:nvPr userDrawn="1"/>
        </p:nvSpPr>
        <p:spPr bwMode="auto">
          <a:xfrm>
            <a:off x="6610547" y="2333626"/>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9" name="Freeform 38">
            <a:extLst>
              <a:ext uri="{FF2B5EF4-FFF2-40B4-BE49-F238E27FC236}">
                <a16:creationId xmlns:a16="http://schemas.microsoft.com/office/drawing/2014/main" id="{9A48EE6A-92C8-4BBB-8DC9-0B61208BB51C}"/>
              </a:ext>
            </a:extLst>
          </p:cNvPr>
          <p:cNvSpPr>
            <a:spLocks/>
          </p:cNvSpPr>
          <p:nvPr userDrawn="1"/>
        </p:nvSpPr>
        <p:spPr bwMode="auto">
          <a:xfrm>
            <a:off x="6467672" y="2165351"/>
            <a:ext cx="39687" cy="68263"/>
          </a:xfrm>
          <a:custGeom>
            <a:avLst/>
            <a:gdLst>
              <a:gd name="T0" fmla="*/ 25 w 25"/>
              <a:gd name="T1" fmla="*/ 43 h 43"/>
              <a:gd name="T2" fmla="*/ 25 w 25"/>
              <a:gd name="T3" fmla="*/ 0 h 43"/>
              <a:gd name="T4" fmla="*/ 0 w 25"/>
              <a:gd name="T5" fmla="*/ 0 h 43"/>
            </a:gdLst>
            <a:ahLst/>
            <a:cxnLst>
              <a:cxn ang="0">
                <a:pos x="T0" y="T1"/>
              </a:cxn>
              <a:cxn ang="0">
                <a:pos x="T2" y="T3"/>
              </a:cxn>
              <a:cxn ang="0">
                <a:pos x="T4" y="T5"/>
              </a:cxn>
            </a:cxnLst>
            <a:rect l="0" t="0" r="r" b="b"/>
            <a:pathLst>
              <a:path w="25" h="43">
                <a:moveTo>
                  <a:pt x="25" y="43"/>
                </a:moveTo>
                <a:lnTo>
                  <a:pt x="25"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0" name="Freeform 39">
            <a:extLst>
              <a:ext uri="{FF2B5EF4-FFF2-40B4-BE49-F238E27FC236}">
                <a16:creationId xmlns:a16="http://schemas.microsoft.com/office/drawing/2014/main" id="{8BAC142F-E310-4E06-B2C9-4B8912DCBDCD}"/>
              </a:ext>
            </a:extLst>
          </p:cNvPr>
          <p:cNvSpPr>
            <a:spLocks/>
          </p:cNvSpPr>
          <p:nvPr userDrawn="1"/>
        </p:nvSpPr>
        <p:spPr bwMode="auto">
          <a:xfrm>
            <a:off x="6470847" y="2146301"/>
            <a:ext cx="61912" cy="85725"/>
          </a:xfrm>
          <a:custGeom>
            <a:avLst/>
            <a:gdLst>
              <a:gd name="T0" fmla="*/ 39 w 39"/>
              <a:gd name="T1" fmla="*/ 54 h 54"/>
              <a:gd name="T2" fmla="*/ 39 w 39"/>
              <a:gd name="T3" fmla="*/ 0 h 54"/>
              <a:gd name="T4" fmla="*/ 0 w 39"/>
              <a:gd name="T5" fmla="*/ 0 h 54"/>
            </a:gdLst>
            <a:ahLst/>
            <a:cxnLst>
              <a:cxn ang="0">
                <a:pos x="T0" y="T1"/>
              </a:cxn>
              <a:cxn ang="0">
                <a:pos x="T2" y="T3"/>
              </a:cxn>
              <a:cxn ang="0">
                <a:pos x="T4" y="T5"/>
              </a:cxn>
            </a:cxnLst>
            <a:rect l="0" t="0" r="r" b="b"/>
            <a:pathLst>
              <a:path w="39" h="54">
                <a:moveTo>
                  <a:pt x="39" y="54"/>
                </a:moveTo>
                <a:lnTo>
                  <a:pt x="39"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1" name="Freeform 40">
            <a:extLst>
              <a:ext uri="{FF2B5EF4-FFF2-40B4-BE49-F238E27FC236}">
                <a16:creationId xmlns:a16="http://schemas.microsoft.com/office/drawing/2014/main" id="{AE03E9AC-001B-4215-B91F-E362404C1173}"/>
              </a:ext>
            </a:extLst>
          </p:cNvPr>
          <p:cNvSpPr>
            <a:spLocks/>
          </p:cNvSpPr>
          <p:nvPr userDrawn="1"/>
        </p:nvSpPr>
        <p:spPr bwMode="auto">
          <a:xfrm>
            <a:off x="6527997" y="2381251"/>
            <a:ext cx="120650" cy="26988"/>
          </a:xfrm>
          <a:custGeom>
            <a:avLst/>
            <a:gdLst>
              <a:gd name="T0" fmla="*/ 0 w 76"/>
              <a:gd name="T1" fmla="*/ 0 h 17"/>
              <a:gd name="T2" fmla="*/ 0 w 76"/>
              <a:gd name="T3" fmla="*/ 17 h 17"/>
              <a:gd name="T4" fmla="*/ 76 w 76"/>
              <a:gd name="T5" fmla="*/ 17 h 17"/>
            </a:gdLst>
            <a:ahLst/>
            <a:cxnLst>
              <a:cxn ang="0">
                <a:pos x="T0" y="T1"/>
              </a:cxn>
              <a:cxn ang="0">
                <a:pos x="T2" y="T3"/>
              </a:cxn>
              <a:cxn ang="0">
                <a:pos x="T4" y="T5"/>
              </a:cxn>
            </a:cxnLst>
            <a:rect l="0" t="0" r="r" b="b"/>
            <a:pathLst>
              <a:path w="76" h="17">
                <a:moveTo>
                  <a:pt x="0" y="0"/>
                </a:moveTo>
                <a:lnTo>
                  <a:pt x="0" y="17"/>
                </a:lnTo>
                <a:lnTo>
                  <a:pt x="76"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2" name="Freeform 41">
            <a:extLst>
              <a:ext uri="{FF2B5EF4-FFF2-40B4-BE49-F238E27FC236}">
                <a16:creationId xmlns:a16="http://schemas.microsoft.com/office/drawing/2014/main" id="{F0E0C71B-6D08-4184-932F-CF99EDFCB9FE}"/>
              </a:ext>
            </a:extLst>
          </p:cNvPr>
          <p:cNvSpPr>
            <a:spLocks/>
          </p:cNvSpPr>
          <p:nvPr userDrawn="1"/>
        </p:nvSpPr>
        <p:spPr bwMode="auto">
          <a:xfrm>
            <a:off x="6059684" y="1931988"/>
            <a:ext cx="36512" cy="36513"/>
          </a:xfrm>
          <a:custGeom>
            <a:avLst/>
            <a:gdLst>
              <a:gd name="T0" fmla="*/ 23 w 23"/>
              <a:gd name="T1" fmla="*/ 12 h 23"/>
              <a:gd name="T2" fmla="*/ 23 w 23"/>
              <a:gd name="T3" fmla="*/ 12 h 23"/>
              <a:gd name="T4" fmla="*/ 23 w 23"/>
              <a:gd name="T5" fmla="*/ 16 h 23"/>
              <a:gd name="T6" fmla="*/ 20 w 23"/>
              <a:gd name="T7" fmla="*/ 20 h 23"/>
              <a:gd name="T8" fmla="*/ 16 w 23"/>
              <a:gd name="T9" fmla="*/ 22 h 23"/>
              <a:gd name="T10" fmla="*/ 11 w 23"/>
              <a:gd name="T11" fmla="*/ 23 h 23"/>
              <a:gd name="T12" fmla="*/ 11 w 23"/>
              <a:gd name="T13" fmla="*/ 23 h 23"/>
              <a:gd name="T14" fmla="*/ 8 w 23"/>
              <a:gd name="T15" fmla="*/ 22 h 23"/>
              <a:gd name="T16" fmla="*/ 3 w 23"/>
              <a:gd name="T17" fmla="*/ 20 h 23"/>
              <a:gd name="T18" fmla="*/ 1 w 23"/>
              <a:gd name="T19" fmla="*/ 16 h 23"/>
              <a:gd name="T20" fmla="*/ 0 w 23"/>
              <a:gd name="T21" fmla="*/ 12 h 23"/>
              <a:gd name="T22" fmla="*/ 0 w 23"/>
              <a:gd name="T23" fmla="*/ 12 h 23"/>
              <a:gd name="T24" fmla="*/ 1 w 23"/>
              <a:gd name="T25" fmla="*/ 7 h 23"/>
              <a:gd name="T26" fmla="*/ 3 w 23"/>
              <a:gd name="T27" fmla="*/ 4 h 23"/>
              <a:gd name="T28" fmla="*/ 8 w 23"/>
              <a:gd name="T29" fmla="*/ 2 h 23"/>
              <a:gd name="T30" fmla="*/ 11 w 23"/>
              <a:gd name="T31" fmla="*/ 0 h 23"/>
              <a:gd name="T32" fmla="*/ 11 w 23"/>
              <a:gd name="T33" fmla="*/ 0 h 23"/>
              <a:gd name="T34" fmla="*/ 16 w 23"/>
              <a:gd name="T35" fmla="*/ 2 h 23"/>
              <a:gd name="T36" fmla="*/ 20 w 23"/>
              <a:gd name="T37" fmla="*/ 4 h 23"/>
              <a:gd name="T38" fmla="*/ 23 w 23"/>
              <a:gd name="T39" fmla="*/ 7 h 23"/>
              <a:gd name="T40" fmla="*/ 23 w 23"/>
              <a:gd name="T41" fmla="*/ 12 h 23"/>
              <a:gd name="T42" fmla="*/ 23 w 23"/>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23" y="12"/>
                </a:moveTo>
                <a:lnTo>
                  <a:pt x="23" y="12"/>
                </a:lnTo>
                <a:lnTo>
                  <a:pt x="23" y="16"/>
                </a:lnTo>
                <a:lnTo>
                  <a:pt x="20" y="20"/>
                </a:lnTo>
                <a:lnTo>
                  <a:pt x="16" y="22"/>
                </a:lnTo>
                <a:lnTo>
                  <a:pt x="11" y="23"/>
                </a:lnTo>
                <a:lnTo>
                  <a:pt x="11" y="23"/>
                </a:lnTo>
                <a:lnTo>
                  <a:pt x="8" y="22"/>
                </a:lnTo>
                <a:lnTo>
                  <a:pt x="3" y="20"/>
                </a:lnTo>
                <a:lnTo>
                  <a:pt x="1" y="16"/>
                </a:lnTo>
                <a:lnTo>
                  <a:pt x="0" y="12"/>
                </a:lnTo>
                <a:lnTo>
                  <a:pt x="0" y="12"/>
                </a:lnTo>
                <a:lnTo>
                  <a:pt x="1" y="7"/>
                </a:lnTo>
                <a:lnTo>
                  <a:pt x="3" y="4"/>
                </a:lnTo>
                <a:lnTo>
                  <a:pt x="8" y="2"/>
                </a:lnTo>
                <a:lnTo>
                  <a:pt x="11" y="0"/>
                </a:lnTo>
                <a:lnTo>
                  <a:pt x="11" y="0"/>
                </a:lnTo>
                <a:lnTo>
                  <a:pt x="16" y="2"/>
                </a:lnTo>
                <a:lnTo>
                  <a:pt x="20" y="4"/>
                </a:lnTo>
                <a:lnTo>
                  <a:pt x="23" y="7"/>
                </a:lnTo>
                <a:lnTo>
                  <a:pt x="23" y="12"/>
                </a:lnTo>
                <a:lnTo>
                  <a:pt x="23"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3" name="Freeform 42">
            <a:extLst>
              <a:ext uri="{FF2B5EF4-FFF2-40B4-BE49-F238E27FC236}">
                <a16:creationId xmlns:a16="http://schemas.microsoft.com/office/drawing/2014/main" id="{5A162F04-8A42-407D-889E-24981B63648B}"/>
              </a:ext>
            </a:extLst>
          </p:cNvPr>
          <p:cNvSpPr>
            <a:spLocks/>
          </p:cNvSpPr>
          <p:nvPr userDrawn="1"/>
        </p:nvSpPr>
        <p:spPr bwMode="auto">
          <a:xfrm>
            <a:off x="6113659" y="1930401"/>
            <a:ext cx="34925" cy="36513"/>
          </a:xfrm>
          <a:custGeom>
            <a:avLst/>
            <a:gdLst>
              <a:gd name="T0" fmla="*/ 22 w 22"/>
              <a:gd name="T1" fmla="*/ 12 h 23"/>
              <a:gd name="T2" fmla="*/ 22 w 22"/>
              <a:gd name="T3" fmla="*/ 12 h 23"/>
              <a:gd name="T4" fmla="*/ 22 w 22"/>
              <a:gd name="T5" fmla="*/ 16 h 23"/>
              <a:gd name="T6" fmla="*/ 20 w 22"/>
              <a:gd name="T7" fmla="*/ 19 h 23"/>
              <a:gd name="T8" fmla="*/ 16 w 22"/>
              <a:gd name="T9" fmla="*/ 23 h 23"/>
              <a:gd name="T10" fmla="*/ 11 w 22"/>
              <a:gd name="T11" fmla="*/ 23 h 23"/>
              <a:gd name="T12" fmla="*/ 11 w 22"/>
              <a:gd name="T13" fmla="*/ 23 h 23"/>
              <a:gd name="T14" fmla="*/ 8 w 22"/>
              <a:gd name="T15" fmla="*/ 23 h 23"/>
              <a:gd name="T16" fmla="*/ 3 w 22"/>
              <a:gd name="T17" fmla="*/ 19 h 23"/>
              <a:gd name="T18" fmla="*/ 1 w 22"/>
              <a:gd name="T19" fmla="*/ 16 h 23"/>
              <a:gd name="T20" fmla="*/ 0 w 22"/>
              <a:gd name="T21" fmla="*/ 12 h 23"/>
              <a:gd name="T22" fmla="*/ 0 w 22"/>
              <a:gd name="T23" fmla="*/ 12 h 23"/>
              <a:gd name="T24" fmla="*/ 1 w 22"/>
              <a:gd name="T25" fmla="*/ 7 h 23"/>
              <a:gd name="T26" fmla="*/ 3 w 22"/>
              <a:gd name="T27" fmla="*/ 4 h 23"/>
              <a:gd name="T28" fmla="*/ 8 w 22"/>
              <a:gd name="T29" fmla="*/ 1 h 23"/>
              <a:gd name="T30" fmla="*/ 11 w 22"/>
              <a:gd name="T31" fmla="*/ 0 h 23"/>
              <a:gd name="T32" fmla="*/ 11 w 22"/>
              <a:gd name="T33" fmla="*/ 0 h 23"/>
              <a:gd name="T34" fmla="*/ 16 w 22"/>
              <a:gd name="T35" fmla="*/ 1 h 23"/>
              <a:gd name="T36" fmla="*/ 20 w 22"/>
              <a:gd name="T37" fmla="*/ 4 h 23"/>
              <a:gd name="T38" fmla="*/ 22 w 22"/>
              <a:gd name="T39" fmla="*/ 7 h 23"/>
              <a:gd name="T40" fmla="*/ 22 w 22"/>
              <a:gd name="T41" fmla="*/ 12 h 23"/>
              <a:gd name="T42" fmla="*/ 22 w 22"/>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3">
                <a:moveTo>
                  <a:pt x="22" y="12"/>
                </a:moveTo>
                <a:lnTo>
                  <a:pt x="22" y="12"/>
                </a:lnTo>
                <a:lnTo>
                  <a:pt x="22" y="16"/>
                </a:lnTo>
                <a:lnTo>
                  <a:pt x="20" y="19"/>
                </a:lnTo>
                <a:lnTo>
                  <a:pt x="16" y="23"/>
                </a:lnTo>
                <a:lnTo>
                  <a:pt x="11" y="23"/>
                </a:lnTo>
                <a:lnTo>
                  <a:pt x="11" y="23"/>
                </a:lnTo>
                <a:lnTo>
                  <a:pt x="8" y="23"/>
                </a:lnTo>
                <a:lnTo>
                  <a:pt x="3" y="19"/>
                </a:lnTo>
                <a:lnTo>
                  <a:pt x="1" y="16"/>
                </a:lnTo>
                <a:lnTo>
                  <a:pt x="0" y="12"/>
                </a:lnTo>
                <a:lnTo>
                  <a:pt x="0" y="12"/>
                </a:lnTo>
                <a:lnTo>
                  <a:pt x="1" y="7"/>
                </a:lnTo>
                <a:lnTo>
                  <a:pt x="3" y="4"/>
                </a:lnTo>
                <a:lnTo>
                  <a:pt x="8" y="1"/>
                </a:lnTo>
                <a:lnTo>
                  <a:pt x="11" y="0"/>
                </a:lnTo>
                <a:lnTo>
                  <a:pt x="11" y="0"/>
                </a:lnTo>
                <a:lnTo>
                  <a:pt x="16" y="1"/>
                </a:lnTo>
                <a:lnTo>
                  <a:pt x="20" y="4"/>
                </a:lnTo>
                <a:lnTo>
                  <a:pt x="22" y="7"/>
                </a:lnTo>
                <a:lnTo>
                  <a:pt x="22" y="12"/>
                </a:lnTo>
                <a:lnTo>
                  <a:pt x="22"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4" name="Freeform 43">
            <a:extLst>
              <a:ext uri="{FF2B5EF4-FFF2-40B4-BE49-F238E27FC236}">
                <a16:creationId xmlns:a16="http://schemas.microsoft.com/office/drawing/2014/main" id="{7A62BA48-BB40-44DD-AECA-DF60A964E20E}"/>
              </a:ext>
            </a:extLst>
          </p:cNvPr>
          <p:cNvSpPr>
            <a:spLocks/>
          </p:cNvSpPr>
          <p:nvPr userDrawn="1"/>
        </p:nvSpPr>
        <p:spPr bwMode="auto">
          <a:xfrm>
            <a:off x="6167634" y="1930401"/>
            <a:ext cx="34925" cy="36513"/>
          </a:xfrm>
          <a:custGeom>
            <a:avLst/>
            <a:gdLst>
              <a:gd name="T0" fmla="*/ 22 w 22"/>
              <a:gd name="T1" fmla="*/ 12 h 23"/>
              <a:gd name="T2" fmla="*/ 22 w 22"/>
              <a:gd name="T3" fmla="*/ 12 h 23"/>
              <a:gd name="T4" fmla="*/ 22 w 22"/>
              <a:gd name="T5" fmla="*/ 16 h 23"/>
              <a:gd name="T6" fmla="*/ 20 w 22"/>
              <a:gd name="T7" fmla="*/ 19 h 23"/>
              <a:gd name="T8" fmla="*/ 16 w 22"/>
              <a:gd name="T9" fmla="*/ 22 h 23"/>
              <a:gd name="T10" fmla="*/ 11 w 22"/>
              <a:gd name="T11" fmla="*/ 23 h 23"/>
              <a:gd name="T12" fmla="*/ 11 w 22"/>
              <a:gd name="T13" fmla="*/ 23 h 23"/>
              <a:gd name="T14" fmla="*/ 8 w 22"/>
              <a:gd name="T15" fmla="*/ 22 h 23"/>
              <a:gd name="T16" fmla="*/ 3 w 22"/>
              <a:gd name="T17" fmla="*/ 19 h 23"/>
              <a:gd name="T18" fmla="*/ 1 w 22"/>
              <a:gd name="T19" fmla="*/ 16 h 23"/>
              <a:gd name="T20" fmla="*/ 0 w 22"/>
              <a:gd name="T21" fmla="*/ 12 h 23"/>
              <a:gd name="T22" fmla="*/ 0 w 22"/>
              <a:gd name="T23" fmla="*/ 12 h 23"/>
              <a:gd name="T24" fmla="*/ 1 w 22"/>
              <a:gd name="T25" fmla="*/ 7 h 23"/>
              <a:gd name="T26" fmla="*/ 3 w 22"/>
              <a:gd name="T27" fmla="*/ 4 h 23"/>
              <a:gd name="T28" fmla="*/ 8 w 22"/>
              <a:gd name="T29" fmla="*/ 0 h 23"/>
              <a:gd name="T30" fmla="*/ 11 w 22"/>
              <a:gd name="T31" fmla="*/ 0 h 23"/>
              <a:gd name="T32" fmla="*/ 11 w 22"/>
              <a:gd name="T33" fmla="*/ 0 h 23"/>
              <a:gd name="T34" fmla="*/ 16 w 22"/>
              <a:gd name="T35" fmla="*/ 0 h 23"/>
              <a:gd name="T36" fmla="*/ 20 w 22"/>
              <a:gd name="T37" fmla="*/ 4 h 23"/>
              <a:gd name="T38" fmla="*/ 22 w 22"/>
              <a:gd name="T39" fmla="*/ 7 h 23"/>
              <a:gd name="T40" fmla="*/ 22 w 22"/>
              <a:gd name="T41" fmla="*/ 12 h 23"/>
              <a:gd name="T42" fmla="*/ 22 w 22"/>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3">
                <a:moveTo>
                  <a:pt x="22" y="12"/>
                </a:moveTo>
                <a:lnTo>
                  <a:pt x="22" y="12"/>
                </a:lnTo>
                <a:lnTo>
                  <a:pt x="22" y="16"/>
                </a:lnTo>
                <a:lnTo>
                  <a:pt x="20" y="19"/>
                </a:lnTo>
                <a:lnTo>
                  <a:pt x="16" y="22"/>
                </a:lnTo>
                <a:lnTo>
                  <a:pt x="11" y="23"/>
                </a:lnTo>
                <a:lnTo>
                  <a:pt x="11" y="23"/>
                </a:lnTo>
                <a:lnTo>
                  <a:pt x="8" y="22"/>
                </a:lnTo>
                <a:lnTo>
                  <a:pt x="3" y="19"/>
                </a:lnTo>
                <a:lnTo>
                  <a:pt x="1" y="16"/>
                </a:lnTo>
                <a:lnTo>
                  <a:pt x="0" y="12"/>
                </a:lnTo>
                <a:lnTo>
                  <a:pt x="0" y="12"/>
                </a:lnTo>
                <a:lnTo>
                  <a:pt x="1" y="7"/>
                </a:lnTo>
                <a:lnTo>
                  <a:pt x="3" y="4"/>
                </a:lnTo>
                <a:lnTo>
                  <a:pt x="8" y="0"/>
                </a:lnTo>
                <a:lnTo>
                  <a:pt x="11" y="0"/>
                </a:lnTo>
                <a:lnTo>
                  <a:pt x="11" y="0"/>
                </a:lnTo>
                <a:lnTo>
                  <a:pt x="16" y="0"/>
                </a:lnTo>
                <a:lnTo>
                  <a:pt x="20" y="4"/>
                </a:lnTo>
                <a:lnTo>
                  <a:pt x="22" y="7"/>
                </a:lnTo>
                <a:lnTo>
                  <a:pt x="22" y="12"/>
                </a:lnTo>
                <a:lnTo>
                  <a:pt x="22"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85" name="Group 1084">
            <a:extLst>
              <a:ext uri="{FF2B5EF4-FFF2-40B4-BE49-F238E27FC236}">
                <a16:creationId xmlns:a16="http://schemas.microsoft.com/office/drawing/2014/main" id="{BBB856AC-4D6B-4268-A3B4-AE4C03C24867}"/>
              </a:ext>
            </a:extLst>
          </p:cNvPr>
          <p:cNvGrpSpPr/>
          <p:nvPr userDrawn="1"/>
        </p:nvGrpSpPr>
        <p:grpSpPr>
          <a:xfrm>
            <a:off x="5727897" y="2168526"/>
            <a:ext cx="50799" cy="338138"/>
            <a:chOff x="4964113" y="2168526"/>
            <a:chExt cx="50799" cy="338138"/>
          </a:xfrm>
        </p:grpSpPr>
        <p:sp>
          <p:nvSpPr>
            <p:cNvPr id="1086" name="Freeform 53">
              <a:extLst>
                <a:ext uri="{FF2B5EF4-FFF2-40B4-BE49-F238E27FC236}">
                  <a16:creationId xmlns:a16="http://schemas.microsoft.com/office/drawing/2014/main" id="{9663BD41-969E-4419-B3A4-8E4BB381F889}"/>
                </a:ext>
              </a:extLst>
            </p:cNvPr>
            <p:cNvSpPr>
              <a:spLocks/>
            </p:cNvSpPr>
            <p:nvPr userDrawn="1"/>
          </p:nvSpPr>
          <p:spPr bwMode="auto">
            <a:xfrm>
              <a:off x="4964113" y="2168526"/>
              <a:ext cx="36512" cy="295275"/>
            </a:xfrm>
            <a:custGeom>
              <a:avLst/>
              <a:gdLst>
                <a:gd name="T0" fmla="*/ 23 w 23"/>
                <a:gd name="T1" fmla="*/ 186 h 186"/>
                <a:gd name="T2" fmla="*/ 23 w 23"/>
                <a:gd name="T3" fmla="*/ 151 h 186"/>
                <a:gd name="T4" fmla="*/ 0 w 23"/>
                <a:gd name="T5" fmla="*/ 121 h 186"/>
                <a:gd name="T6" fmla="*/ 0 w 23"/>
                <a:gd name="T7" fmla="*/ 0 h 186"/>
              </a:gdLst>
              <a:ahLst/>
              <a:cxnLst>
                <a:cxn ang="0">
                  <a:pos x="T0" y="T1"/>
                </a:cxn>
                <a:cxn ang="0">
                  <a:pos x="T2" y="T3"/>
                </a:cxn>
                <a:cxn ang="0">
                  <a:pos x="T4" y="T5"/>
                </a:cxn>
                <a:cxn ang="0">
                  <a:pos x="T6" y="T7"/>
                </a:cxn>
              </a:cxnLst>
              <a:rect l="0" t="0" r="r" b="b"/>
              <a:pathLst>
                <a:path w="23" h="186">
                  <a:moveTo>
                    <a:pt x="23" y="186"/>
                  </a:moveTo>
                  <a:lnTo>
                    <a:pt x="23" y="151"/>
                  </a:lnTo>
                  <a:lnTo>
                    <a:pt x="0" y="121"/>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7" name="Freeform 57">
              <a:extLst>
                <a:ext uri="{FF2B5EF4-FFF2-40B4-BE49-F238E27FC236}">
                  <a16:creationId xmlns:a16="http://schemas.microsoft.com/office/drawing/2014/main" id="{FD9794E7-2CB2-4858-BCEA-B747EA5CC019}"/>
                </a:ext>
              </a:extLst>
            </p:cNvPr>
            <p:cNvSpPr>
              <a:spLocks/>
            </p:cNvSpPr>
            <p:nvPr userDrawn="1"/>
          </p:nvSpPr>
          <p:spPr bwMode="auto">
            <a:xfrm>
              <a:off x="4975225" y="2466976"/>
              <a:ext cx="39687" cy="39688"/>
            </a:xfrm>
            <a:custGeom>
              <a:avLst/>
              <a:gdLst>
                <a:gd name="T0" fmla="*/ 0 w 25"/>
                <a:gd name="T1" fmla="*/ 12 h 25"/>
                <a:gd name="T2" fmla="*/ 0 w 25"/>
                <a:gd name="T3" fmla="*/ 12 h 25"/>
                <a:gd name="T4" fmla="*/ 1 w 25"/>
                <a:gd name="T5" fmla="*/ 7 h 25"/>
                <a:gd name="T6" fmla="*/ 3 w 25"/>
                <a:gd name="T7" fmla="*/ 3 h 25"/>
                <a:gd name="T8" fmla="*/ 8 w 25"/>
                <a:gd name="T9" fmla="*/ 0 h 25"/>
                <a:gd name="T10" fmla="*/ 12 w 25"/>
                <a:gd name="T11" fmla="*/ 0 h 25"/>
                <a:gd name="T12" fmla="*/ 12 w 25"/>
                <a:gd name="T13" fmla="*/ 0 h 25"/>
                <a:gd name="T14" fmla="*/ 18 w 25"/>
                <a:gd name="T15" fmla="*/ 0 h 25"/>
                <a:gd name="T16" fmla="*/ 21 w 25"/>
                <a:gd name="T17" fmla="*/ 3 h 25"/>
                <a:gd name="T18" fmla="*/ 25 w 25"/>
                <a:gd name="T19" fmla="*/ 7 h 25"/>
                <a:gd name="T20" fmla="*/ 25 w 25"/>
                <a:gd name="T21" fmla="*/ 12 h 25"/>
                <a:gd name="T22" fmla="*/ 25 w 25"/>
                <a:gd name="T23" fmla="*/ 12 h 25"/>
                <a:gd name="T24" fmla="*/ 25 w 25"/>
                <a:gd name="T25" fmla="*/ 17 h 25"/>
                <a:gd name="T26" fmla="*/ 21 w 25"/>
                <a:gd name="T27" fmla="*/ 21 h 25"/>
                <a:gd name="T28" fmla="*/ 18 w 25"/>
                <a:gd name="T29" fmla="*/ 24 h 25"/>
                <a:gd name="T30" fmla="*/ 12 w 25"/>
                <a:gd name="T31" fmla="*/ 25 h 25"/>
                <a:gd name="T32" fmla="*/ 12 w 25"/>
                <a:gd name="T33" fmla="*/ 25 h 25"/>
                <a:gd name="T34" fmla="*/ 8 w 25"/>
                <a:gd name="T35" fmla="*/ 24 h 25"/>
                <a:gd name="T36" fmla="*/ 3 w 25"/>
                <a:gd name="T37" fmla="*/ 21 h 25"/>
                <a:gd name="T38" fmla="*/ 1 w 25"/>
                <a:gd name="T39" fmla="*/ 17 h 25"/>
                <a:gd name="T40" fmla="*/ 0 w 25"/>
                <a:gd name="T41" fmla="*/ 12 h 25"/>
                <a:gd name="T42" fmla="*/ 0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0" y="12"/>
                  </a:moveTo>
                  <a:lnTo>
                    <a:pt x="0" y="12"/>
                  </a:lnTo>
                  <a:lnTo>
                    <a:pt x="1" y="7"/>
                  </a:lnTo>
                  <a:lnTo>
                    <a:pt x="3" y="3"/>
                  </a:lnTo>
                  <a:lnTo>
                    <a:pt x="8" y="0"/>
                  </a:lnTo>
                  <a:lnTo>
                    <a:pt x="12" y="0"/>
                  </a:lnTo>
                  <a:lnTo>
                    <a:pt x="12" y="0"/>
                  </a:lnTo>
                  <a:lnTo>
                    <a:pt x="18" y="0"/>
                  </a:lnTo>
                  <a:lnTo>
                    <a:pt x="21" y="3"/>
                  </a:lnTo>
                  <a:lnTo>
                    <a:pt x="25" y="7"/>
                  </a:lnTo>
                  <a:lnTo>
                    <a:pt x="25" y="12"/>
                  </a:lnTo>
                  <a:lnTo>
                    <a:pt x="25" y="12"/>
                  </a:lnTo>
                  <a:lnTo>
                    <a:pt x="25" y="17"/>
                  </a:lnTo>
                  <a:lnTo>
                    <a:pt x="21" y="21"/>
                  </a:lnTo>
                  <a:lnTo>
                    <a:pt x="18" y="24"/>
                  </a:lnTo>
                  <a:lnTo>
                    <a:pt x="12" y="25"/>
                  </a:lnTo>
                  <a:lnTo>
                    <a:pt x="12" y="25"/>
                  </a:lnTo>
                  <a:lnTo>
                    <a:pt x="8" y="24"/>
                  </a:lnTo>
                  <a:lnTo>
                    <a:pt x="3" y="21"/>
                  </a:lnTo>
                  <a:lnTo>
                    <a:pt x="1" y="17"/>
                  </a:lnTo>
                  <a:lnTo>
                    <a:pt x="0" y="12"/>
                  </a:lnTo>
                  <a:lnTo>
                    <a:pt x="0"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88" name="Group 1087">
            <a:extLst>
              <a:ext uri="{FF2B5EF4-FFF2-40B4-BE49-F238E27FC236}">
                <a16:creationId xmlns:a16="http://schemas.microsoft.com/office/drawing/2014/main" id="{02B38EFA-7661-4CA9-9B4E-AC85109CE09C}"/>
              </a:ext>
            </a:extLst>
          </p:cNvPr>
          <p:cNvGrpSpPr/>
          <p:nvPr userDrawn="1"/>
        </p:nvGrpSpPr>
        <p:grpSpPr>
          <a:xfrm>
            <a:off x="5610422" y="2219326"/>
            <a:ext cx="53974" cy="236538"/>
            <a:chOff x="4846638" y="2219326"/>
            <a:chExt cx="53974" cy="236538"/>
          </a:xfrm>
        </p:grpSpPr>
        <p:sp>
          <p:nvSpPr>
            <p:cNvPr id="1089" name="Freeform 56">
              <a:extLst>
                <a:ext uri="{FF2B5EF4-FFF2-40B4-BE49-F238E27FC236}">
                  <a16:creationId xmlns:a16="http://schemas.microsoft.com/office/drawing/2014/main" id="{A67403A0-02B2-4CBB-894A-342CE093E9F9}"/>
                </a:ext>
              </a:extLst>
            </p:cNvPr>
            <p:cNvSpPr>
              <a:spLocks/>
            </p:cNvSpPr>
            <p:nvPr userDrawn="1"/>
          </p:nvSpPr>
          <p:spPr bwMode="auto">
            <a:xfrm>
              <a:off x="4870450" y="2219326"/>
              <a:ext cx="30162" cy="193675"/>
            </a:xfrm>
            <a:custGeom>
              <a:avLst/>
              <a:gdLst>
                <a:gd name="T0" fmla="*/ 0 w 19"/>
                <a:gd name="T1" fmla="*/ 122 h 122"/>
                <a:gd name="T2" fmla="*/ 0 w 19"/>
                <a:gd name="T3" fmla="*/ 106 h 122"/>
                <a:gd name="T4" fmla="*/ 19 w 19"/>
                <a:gd name="T5" fmla="*/ 81 h 122"/>
                <a:gd name="T6" fmla="*/ 19 w 19"/>
                <a:gd name="T7" fmla="*/ 0 h 122"/>
              </a:gdLst>
              <a:ahLst/>
              <a:cxnLst>
                <a:cxn ang="0">
                  <a:pos x="T0" y="T1"/>
                </a:cxn>
                <a:cxn ang="0">
                  <a:pos x="T2" y="T3"/>
                </a:cxn>
                <a:cxn ang="0">
                  <a:pos x="T4" y="T5"/>
                </a:cxn>
                <a:cxn ang="0">
                  <a:pos x="T6" y="T7"/>
                </a:cxn>
              </a:cxnLst>
              <a:rect l="0" t="0" r="r" b="b"/>
              <a:pathLst>
                <a:path w="19" h="122">
                  <a:moveTo>
                    <a:pt x="0" y="122"/>
                  </a:moveTo>
                  <a:lnTo>
                    <a:pt x="0" y="106"/>
                  </a:lnTo>
                  <a:lnTo>
                    <a:pt x="19" y="81"/>
                  </a:lnTo>
                  <a:lnTo>
                    <a:pt x="1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0" name="Freeform 58">
              <a:extLst>
                <a:ext uri="{FF2B5EF4-FFF2-40B4-BE49-F238E27FC236}">
                  <a16:creationId xmlns:a16="http://schemas.microsoft.com/office/drawing/2014/main" id="{CD22502B-2CF3-49B7-A741-BC4E23D8B91A}"/>
                </a:ext>
              </a:extLst>
            </p:cNvPr>
            <p:cNvSpPr>
              <a:spLocks/>
            </p:cNvSpPr>
            <p:nvPr userDrawn="1"/>
          </p:nvSpPr>
          <p:spPr bwMode="auto">
            <a:xfrm>
              <a:off x="4846638" y="2416176"/>
              <a:ext cx="38100" cy="39688"/>
            </a:xfrm>
            <a:custGeom>
              <a:avLst/>
              <a:gdLst>
                <a:gd name="T0" fmla="*/ 0 w 24"/>
                <a:gd name="T1" fmla="*/ 13 h 25"/>
                <a:gd name="T2" fmla="*/ 0 w 24"/>
                <a:gd name="T3" fmla="*/ 13 h 25"/>
                <a:gd name="T4" fmla="*/ 1 w 24"/>
                <a:gd name="T5" fmla="*/ 7 h 25"/>
                <a:gd name="T6" fmla="*/ 3 w 24"/>
                <a:gd name="T7" fmla="*/ 4 h 25"/>
                <a:gd name="T8" fmla="*/ 8 w 24"/>
                <a:gd name="T9" fmla="*/ 0 h 25"/>
                <a:gd name="T10" fmla="*/ 12 w 24"/>
                <a:gd name="T11" fmla="*/ 0 h 25"/>
                <a:gd name="T12" fmla="*/ 12 w 24"/>
                <a:gd name="T13" fmla="*/ 0 h 25"/>
                <a:gd name="T14" fmla="*/ 18 w 24"/>
                <a:gd name="T15" fmla="*/ 0 h 25"/>
                <a:gd name="T16" fmla="*/ 21 w 24"/>
                <a:gd name="T17" fmla="*/ 4 h 25"/>
                <a:gd name="T18" fmla="*/ 24 w 24"/>
                <a:gd name="T19" fmla="*/ 7 h 25"/>
                <a:gd name="T20" fmla="*/ 24 w 24"/>
                <a:gd name="T21" fmla="*/ 13 h 25"/>
                <a:gd name="T22" fmla="*/ 24 w 24"/>
                <a:gd name="T23" fmla="*/ 13 h 25"/>
                <a:gd name="T24" fmla="*/ 24 w 24"/>
                <a:gd name="T25" fmla="*/ 17 h 25"/>
                <a:gd name="T26" fmla="*/ 21 w 24"/>
                <a:gd name="T27" fmla="*/ 22 h 25"/>
                <a:gd name="T28" fmla="*/ 18 w 24"/>
                <a:gd name="T29" fmla="*/ 24 h 25"/>
                <a:gd name="T30" fmla="*/ 12 w 24"/>
                <a:gd name="T31" fmla="*/ 25 h 25"/>
                <a:gd name="T32" fmla="*/ 12 w 24"/>
                <a:gd name="T33" fmla="*/ 25 h 25"/>
                <a:gd name="T34" fmla="*/ 8 w 24"/>
                <a:gd name="T35" fmla="*/ 24 h 25"/>
                <a:gd name="T36" fmla="*/ 3 w 24"/>
                <a:gd name="T37" fmla="*/ 22 h 25"/>
                <a:gd name="T38" fmla="*/ 1 w 24"/>
                <a:gd name="T39" fmla="*/ 17 h 25"/>
                <a:gd name="T40" fmla="*/ 0 w 24"/>
                <a:gd name="T41" fmla="*/ 13 h 25"/>
                <a:gd name="T42" fmla="*/ 0 w 24"/>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0" y="13"/>
                  </a:moveTo>
                  <a:lnTo>
                    <a:pt x="0" y="13"/>
                  </a:lnTo>
                  <a:lnTo>
                    <a:pt x="1" y="7"/>
                  </a:lnTo>
                  <a:lnTo>
                    <a:pt x="3" y="4"/>
                  </a:lnTo>
                  <a:lnTo>
                    <a:pt x="8" y="0"/>
                  </a:lnTo>
                  <a:lnTo>
                    <a:pt x="12" y="0"/>
                  </a:lnTo>
                  <a:lnTo>
                    <a:pt x="12" y="0"/>
                  </a:lnTo>
                  <a:lnTo>
                    <a:pt x="18" y="0"/>
                  </a:lnTo>
                  <a:lnTo>
                    <a:pt x="21" y="4"/>
                  </a:lnTo>
                  <a:lnTo>
                    <a:pt x="24" y="7"/>
                  </a:lnTo>
                  <a:lnTo>
                    <a:pt x="24" y="13"/>
                  </a:lnTo>
                  <a:lnTo>
                    <a:pt x="24" y="13"/>
                  </a:lnTo>
                  <a:lnTo>
                    <a:pt x="24" y="17"/>
                  </a:lnTo>
                  <a:lnTo>
                    <a:pt x="21" y="22"/>
                  </a:lnTo>
                  <a:lnTo>
                    <a:pt x="18" y="24"/>
                  </a:lnTo>
                  <a:lnTo>
                    <a:pt x="12" y="25"/>
                  </a:lnTo>
                  <a:lnTo>
                    <a:pt x="12" y="25"/>
                  </a:lnTo>
                  <a:lnTo>
                    <a:pt x="8" y="24"/>
                  </a:lnTo>
                  <a:lnTo>
                    <a:pt x="3" y="22"/>
                  </a:lnTo>
                  <a:lnTo>
                    <a:pt x="1" y="17"/>
                  </a:lnTo>
                  <a:lnTo>
                    <a:pt x="0" y="13"/>
                  </a:lnTo>
                  <a:lnTo>
                    <a:pt x="0" y="1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91" name="Group 1090">
            <a:extLst>
              <a:ext uri="{FF2B5EF4-FFF2-40B4-BE49-F238E27FC236}">
                <a16:creationId xmlns:a16="http://schemas.microsoft.com/office/drawing/2014/main" id="{890B4022-6DC5-4986-979C-BBB8BB1C90E3}"/>
              </a:ext>
            </a:extLst>
          </p:cNvPr>
          <p:cNvGrpSpPr/>
          <p:nvPr userDrawn="1"/>
        </p:nvGrpSpPr>
        <p:grpSpPr>
          <a:xfrm>
            <a:off x="5756472" y="2205038"/>
            <a:ext cx="71437" cy="250826"/>
            <a:chOff x="4992688" y="2205038"/>
            <a:chExt cx="71437" cy="250826"/>
          </a:xfrm>
        </p:grpSpPr>
        <p:sp>
          <p:nvSpPr>
            <p:cNvPr id="1092" name="Freeform 55">
              <a:extLst>
                <a:ext uri="{FF2B5EF4-FFF2-40B4-BE49-F238E27FC236}">
                  <a16:creationId xmlns:a16="http://schemas.microsoft.com/office/drawing/2014/main" id="{5FFD5E4C-E446-4F12-AE70-AD4778346AA0}"/>
                </a:ext>
              </a:extLst>
            </p:cNvPr>
            <p:cNvSpPr>
              <a:spLocks/>
            </p:cNvSpPr>
            <p:nvPr userDrawn="1"/>
          </p:nvSpPr>
          <p:spPr bwMode="auto">
            <a:xfrm>
              <a:off x="4992688" y="2205038"/>
              <a:ext cx="57150" cy="207963"/>
            </a:xfrm>
            <a:custGeom>
              <a:avLst/>
              <a:gdLst>
                <a:gd name="T0" fmla="*/ 36 w 36"/>
                <a:gd name="T1" fmla="*/ 131 h 131"/>
                <a:gd name="T2" fmla="*/ 36 w 36"/>
                <a:gd name="T3" fmla="*/ 110 h 131"/>
                <a:gd name="T4" fmla="*/ 0 w 36"/>
                <a:gd name="T5" fmla="*/ 75 h 131"/>
                <a:gd name="T6" fmla="*/ 0 w 36"/>
                <a:gd name="T7" fmla="*/ 0 h 131"/>
              </a:gdLst>
              <a:ahLst/>
              <a:cxnLst>
                <a:cxn ang="0">
                  <a:pos x="T0" y="T1"/>
                </a:cxn>
                <a:cxn ang="0">
                  <a:pos x="T2" y="T3"/>
                </a:cxn>
                <a:cxn ang="0">
                  <a:pos x="T4" y="T5"/>
                </a:cxn>
                <a:cxn ang="0">
                  <a:pos x="T6" y="T7"/>
                </a:cxn>
              </a:cxnLst>
              <a:rect l="0" t="0" r="r" b="b"/>
              <a:pathLst>
                <a:path w="36" h="131">
                  <a:moveTo>
                    <a:pt x="36" y="131"/>
                  </a:moveTo>
                  <a:lnTo>
                    <a:pt x="36" y="110"/>
                  </a:lnTo>
                  <a:lnTo>
                    <a:pt x="0" y="75"/>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3" name="Freeform 59">
              <a:extLst>
                <a:ext uri="{FF2B5EF4-FFF2-40B4-BE49-F238E27FC236}">
                  <a16:creationId xmlns:a16="http://schemas.microsoft.com/office/drawing/2014/main" id="{0DA998F3-2EE1-4681-AD27-133953782227}"/>
                </a:ext>
              </a:extLst>
            </p:cNvPr>
            <p:cNvSpPr>
              <a:spLocks/>
            </p:cNvSpPr>
            <p:nvPr userDrawn="1"/>
          </p:nvSpPr>
          <p:spPr bwMode="auto">
            <a:xfrm>
              <a:off x="5026025" y="2416176"/>
              <a:ext cx="38100" cy="39688"/>
            </a:xfrm>
            <a:custGeom>
              <a:avLst/>
              <a:gdLst>
                <a:gd name="T0" fmla="*/ 0 w 24"/>
                <a:gd name="T1" fmla="*/ 13 h 25"/>
                <a:gd name="T2" fmla="*/ 0 w 24"/>
                <a:gd name="T3" fmla="*/ 13 h 25"/>
                <a:gd name="T4" fmla="*/ 1 w 24"/>
                <a:gd name="T5" fmla="*/ 7 h 25"/>
                <a:gd name="T6" fmla="*/ 3 w 24"/>
                <a:gd name="T7" fmla="*/ 4 h 25"/>
                <a:gd name="T8" fmla="*/ 7 w 24"/>
                <a:gd name="T9" fmla="*/ 0 h 25"/>
                <a:gd name="T10" fmla="*/ 12 w 24"/>
                <a:gd name="T11" fmla="*/ 0 h 25"/>
                <a:gd name="T12" fmla="*/ 12 w 24"/>
                <a:gd name="T13" fmla="*/ 0 h 25"/>
                <a:gd name="T14" fmla="*/ 18 w 24"/>
                <a:gd name="T15" fmla="*/ 0 h 25"/>
                <a:gd name="T16" fmla="*/ 21 w 24"/>
                <a:gd name="T17" fmla="*/ 4 h 25"/>
                <a:gd name="T18" fmla="*/ 24 w 24"/>
                <a:gd name="T19" fmla="*/ 7 h 25"/>
                <a:gd name="T20" fmla="*/ 24 w 24"/>
                <a:gd name="T21" fmla="*/ 13 h 25"/>
                <a:gd name="T22" fmla="*/ 24 w 24"/>
                <a:gd name="T23" fmla="*/ 13 h 25"/>
                <a:gd name="T24" fmla="*/ 24 w 24"/>
                <a:gd name="T25" fmla="*/ 17 h 25"/>
                <a:gd name="T26" fmla="*/ 21 w 24"/>
                <a:gd name="T27" fmla="*/ 22 h 25"/>
                <a:gd name="T28" fmla="*/ 18 w 24"/>
                <a:gd name="T29" fmla="*/ 24 h 25"/>
                <a:gd name="T30" fmla="*/ 12 w 24"/>
                <a:gd name="T31" fmla="*/ 25 h 25"/>
                <a:gd name="T32" fmla="*/ 12 w 24"/>
                <a:gd name="T33" fmla="*/ 25 h 25"/>
                <a:gd name="T34" fmla="*/ 7 w 24"/>
                <a:gd name="T35" fmla="*/ 24 h 25"/>
                <a:gd name="T36" fmla="*/ 3 w 24"/>
                <a:gd name="T37" fmla="*/ 22 h 25"/>
                <a:gd name="T38" fmla="*/ 1 w 24"/>
                <a:gd name="T39" fmla="*/ 17 h 25"/>
                <a:gd name="T40" fmla="*/ 0 w 24"/>
                <a:gd name="T41" fmla="*/ 13 h 25"/>
                <a:gd name="T42" fmla="*/ 0 w 24"/>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0" y="13"/>
                  </a:moveTo>
                  <a:lnTo>
                    <a:pt x="0" y="13"/>
                  </a:lnTo>
                  <a:lnTo>
                    <a:pt x="1" y="7"/>
                  </a:lnTo>
                  <a:lnTo>
                    <a:pt x="3" y="4"/>
                  </a:lnTo>
                  <a:lnTo>
                    <a:pt x="7" y="0"/>
                  </a:lnTo>
                  <a:lnTo>
                    <a:pt x="12" y="0"/>
                  </a:lnTo>
                  <a:lnTo>
                    <a:pt x="12" y="0"/>
                  </a:lnTo>
                  <a:lnTo>
                    <a:pt x="18" y="0"/>
                  </a:lnTo>
                  <a:lnTo>
                    <a:pt x="21" y="4"/>
                  </a:lnTo>
                  <a:lnTo>
                    <a:pt x="24" y="7"/>
                  </a:lnTo>
                  <a:lnTo>
                    <a:pt x="24" y="13"/>
                  </a:lnTo>
                  <a:lnTo>
                    <a:pt x="24" y="13"/>
                  </a:lnTo>
                  <a:lnTo>
                    <a:pt x="24" y="17"/>
                  </a:lnTo>
                  <a:lnTo>
                    <a:pt x="21" y="22"/>
                  </a:lnTo>
                  <a:lnTo>
                    <a:pt x="18" y="24"/>
                  </a:lnTo>
                  <a:lnTo>
                    <a:pt x="12" y="25"/>
                  </a:lnTo>
                  <a:lnTo>
                    <a:pt x="12" y="25"/>
                  </a:lnTo>
                  <a:lnTo>
                    <a:pt x="7" y="24"/>
                  </a:lnTo>
                  <a:lnTo>
                    <a:pt x="3" y="22"/>
                  </a:lnTo>
                  <a:lnTo>
                    <a:pt x="1" y="17"/>
                  </a:lnTo>
                  <a:lnTo>
                    <a:pt x="0" y="13"/>
                  </a:lnTo>
                  <a:lnTo>
                    <a:pt x="0" y="1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94" name="Group 1093">
            <a:extLst>
              <a:ext uri="{FF2B5EF4-FFF2-40B4-BE49-F238E27FC236}">
                <a16:creationId xmlns:a16="http://schemas.microsoft.com/office/drawing/2014/main" id="{B703E69F-16AF-44A7-82FF-110ABB5E607A}"/>
              </a:ext>
            </a:extLst>
          </p:cNvPr>
          <p:cNvGrpSpPr/>
          <p:nvPr userDrawn="1"/>
        </p:nvGrpSpPr>
        <p:grpSpPr>
          <a:xfrm>
            <a:off x="5654872" y="2190751"/>
            <a:ext cx="44450" cy="358775"/>
            <a:chOff x="4891088" y="2190751"/>
            <a:chExt cx="44450" cy="358775"/>
          </a:xfrm>
        </p:grpSpPr>
        <p:sp>
          <p:nvSpPr>
            <p:cNvPr id="1095" name="Freeform 54">
              <a:extLst>
                <a:ext uri="{FF2B5EF4-FFF2-40B4-BE49-F238E27FC236}">
                  <a16:creationId xmlns:a16="http://schemas.microsoft.com/office/drawing/2014/main" id="{B87F75A2-CE25-4342-BDA8-3242640F1C5D}"/>
                </a:ext>
              </a:extLst>
            </p:cNvPr>
            <p:cNvSpPr>
              <a:spLocks/>
            </p:cNvSpPr>
            <p:nvPr userDrawn="1"/>
          </p:nvSpPr>
          <p:spPr bwMode="auto">
            <a:xfrm>
              <a:off x="4906963" y="2190751"/>
              <a:ext cx="28575" cy="315913"/>
            </a:xfrm>
            <a:custGeom>
              <a:avLst/>
              <a:gdLst>
                <a:gd name="T0" fmla="*/ 0 w 18"/>
                <a:gd name="T1" fmla="*/ 199 h 199"/>
                <a:gd name="T2" fmla="*/ 0 w 18"/>
                <a:gd name="T3" fmla="*/ 155 h 199"/>
                <a:gd name="T4" fmla="*/ 18 w 18"/>
                <a:gd name="T5" fmla="*/ 125 h 199"/>
                <a:gd name="T6" fmla="*/ 18 w 18"/>
                <a:gd name="T7" fmla="*/ 0 h 199"/>
              </a:gdLst>
              <a:ahLst/>
              <a:cxnLst>
                <a:cxn ang="0">
                  <a:pos x="T0" y="T1"/>
                </a:cxn>
                <a:cxn ang="0">
                  <a:pos x="T2" y="T3"/>
                </a:cxn>
                <a:cxn ang="0">
                  <a:pos x="T4" y="T5"/>
                </a:cxn>
                <a:cxn ang="0">
                  <a:pos x="T6" y="T7"/>
                </a:cxn>
              </a:cxnLst>
              <a:rect l="0" t="0" r="r" b="b"/>
              <a:pathLst>
                <a:path w="18" h="199">
                  <a:moveTo>
                    <a:pt x="0" y="199"/>
                  </a:moveTo>
                  <a:lnTo>
                    <a:pt x="0" y="155"/>
                  </a:lnTo>
                  <a:lnTo>
                    <a:pt x="18" y="125"/>
                  </a:lnTo>
                  <a:lnTo>
                    <a:pt x="1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6" name="Freeform 60">
              <a:extLst>
                <a:ext uri="{FF2B5EF4-FFF2-40B4-BE49-F238E27FC236}">
                  <a16:creationId xmlns:a16="http://schemas.microsoft.com/office/drawing/2014/main" id="{DC0AF935-02DE-4369-A9FC-A980AF1BEF0B}"/>
                </a:ext>
              </a:extLst>
            </p:cNvPr>
            <p:cNvSpPr>
              <a:spLocks/>
            </p:cNvSpPr>
            <p:nvPr userDrawn="1"/>
          </p:nvSpPr>
          <p:spPr bwMode="auto">
            <a:xfrm>
              <a:off x="4891088" y="2509838"/>
              <a:ext cx="39687" cy="39688"/>
            </a:xfrm>
            <a:custGeom>
              <a:avLst/>
              <a:gdLst>
                <a:gd name="T0" fmla="*/ 25 w 25"/>
                <a:gd name="T1" fmla="*/ 12 h 25"/>
                <a:gd name="T2" fmla="*/ 25 w 25"/>
                <a:gd name="T3" fmla="*/ 12 h 25"/>
                <a:gd name="T4" fmla="*/ 25 w 25"/>
                <a:gd name="T5" fmla="*/ 7 h 25"/>
                <a:gd name="T6" fmla="*/ 21 w 25"/>
                <a:gd name="T7" fmla="*/ 3 h 25"/>
                <a:gd name="T8" fmla="*/ 18 w 25"/>
                <a:gd name="T9" fmla="*/ 0 h 25"/>
                <a:gd name="T10" fmla="*/ 12 w 25"/>
                <a:gd name="T11" fmla="*/ 0 h 25"/>
                <a:gd name="T12" fmla="*/ 12 w 25"/>
                <a:gd name="T13" fmla="*/ 0 h 25"/>
                <a:gd name="T14" fmla="*/ 8 w 25"/>
                <a:gd name="T15" fmla="*/ 0 h 25"/>
                <a:gd name="T16" fmla="*/ 3 w 25"/>
                <a:gd name="T17" fmla="*/ 3 h 25"/>
                <a:gd name="T18" fmla="*/ 1 w 25"/>
                <a:gd name="T19" fmla="*/ 7 h 25"/>
                <a:gd name="T20" fmla="*/ 0 w 25"/>
                <a:gd name="T21" fmla="*/ 12 h 25"/>
                <a:gd name="T22" fmla="*/ 0 w 25"/>
                <a:gd name="T23" fmla="*/ 12 h 25"/>
                <a:gd name="T24" fmla="*/ 1 w 25"/>
                <a:gd name="T25" fmla="*/ 17 h 25"/>
                <a:gd name="T26" fmla="*/ 3 w 25"/>
                <a:gd name="T27" fmla="*/ 22 h 25"/>
                <a:gd name="T28" fmla="*/ 8 w 25"/>
                <a:gd name="T29" fmla="*/ 24 h 25"/>
                <a:gd name="T30" fmla="*/ 12 w 25"/>
                <a:gd name="T31" fmla="*/ 25 h 25"/>
                <a:gd name="T32" fmla="*/ 12 w 25"/>
                <a:gd name="T33" fmla="*/ 25 h 25"/>
                <a:gd name="T34" fmla="*/ 18 w 25"/>
                <a:gd name="T35" fmla="*/ 24 h 25"/>
                <a:gd name="T36" fmla="*/ 21 w 25"/>
                <a:gd name="T37" fmla="*/ 22 h 25"/>
                <a:gd name="T38" fmla="*/ 25 w 25"/>
                <a:gd name="T39" fmla="*/ 17 h 25"/>
                <a:gd name="T40" fmla="*/ 25 w 25"/>
                <a:gd name="T41" fmla="*/ 12 h 25"/>
                <a:gd name="T42" fmla="*/ 25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2"/>
                  </a:moveTo>
                  <a:lnTo>
                    <a:pt x="25" y="12"/>
                  </a:lnTo>
                  <a:lnTo>
                    <a:pt x="25" y="7"/>
                  </a:lnTo>
                  <a:lnTo>
                    <a:pt x="21" y="3"/>
                  </a:lnTo>
                  <a:lnTo>
                    <a:pt x="18" y="0"/>
                  </a:lnTo>
                  <a:lnTo>
                    <a:pt x="12" y="0"/>
                  </a:lnTo>
                  <a:lnTo>
                    <a:pt x="12" y="0"/>
                  </a:lnTo>
                  <a:lnTo>
                    <a:pt x="8" y="0"/>
                  </a:lnTo>
                  <a:lnTo>
                    <a:pt x="3" y="3"/>
                  </a:lnTo>
                  <a:lnTo>
                    <a:pt x="1" y="7"/>
                  </a:lnTo>
                  <a:lnTo>
                    <a:pt x="0" y="12"/>
                  </a:lnTo>
                  <a:lnTo>
                    <a:pt x="0" y="12"/>
                  </a:lnTo>
                  <a:lnTo>
                    <a:pt x="1" y="17"/>
                  </a:lnTo>
                  <a:lnTo>
                    <a:pt x="3" y="22"/>
                  </a:lnTo>
                  <a:lnTo>
                    <a:pt x="8" y="24"/>
                  </a:lnTo>
                  <a:lnTo>
                    <a:pt x="12" y="25"/>
                  </a:lnTo>
                  <a:lnTo>
                    <a:pt x="12" y="25"/>
                  </a:lnTo>
                  <a:lnTo>
                    <a:pt x="18" y="24"/>
                  </a:lnTo>
                  <a:lnTo>
                    <a:pt x="21" y="22"/>
                  </a:lnTo>
                  <a:lnTo>
                    <a:pt x="25" y="17"/>
                  </a:lnTo>
                  <a:lnTo>
                    <a:pt x="25" y="12"/>
                  </a:lnTo>
                  <a:lnTo>
                    <a:pt x="25"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97" name="Freeform 61">
            <a:extLst>
              <a:ext uri="{FF2B5EF4-FFF2-40B4-BE49-F238E27FC236}">
                <a16:creationId xmlns:a16="http://schemas.microsoft.com/office/drawing/2014/main" id="{7EAC72E0-7D6C-44CF-96FD-8F8B67FDD635}"/>
              </a:ext>
            </a:extLst>
          </p:cNvPr>
          <p:cNvSpPr>
            <a:spLocks noEditPoints="1"/>
          </p:cNvSpPr>
          <p:nvPr userDrawn="1"/>
        </p:nvSpPr>
        <p:spPr bwMode="auto">
          <a:xfrm>
            <a:off x="6332734" y="1006476"/>
            <a:ext cx="174625" cy="174625"/>
          </a:xfrm>
          <a:custGeom>
            <a:avLst/>
            <a:gdLst>
              <a:gd name="T0" fmla="*/ 109 w 110"/>
              <a:gd name="T1" fmla="*/ 47 h 110"/>
              <a:gd name="T2" fmla="*/ 96 w 110"/>
              <a:gd name="T3" fmla="*/ 45 h 110"/>
              <a:gd name="T4" fmla="*/ 100 w 110"/>
              <a:gd name="T5" fmla="*/ 22 h 110"/>
              <a:gd name="T6" fmla="*/ 76 w 110"/>
              <a:gd name="T7" fmla="*/ 19 h 110"/>
              <a:gd name="T8" fmla="*/ 67 w 110"/>
              <a:gd name="T9" fmla="*/ 14 h 110"/>
              <a:gd name="T10" fmla="*/ 47 w 110"/>
              <a:gd name="T11" fmla="*/ 0 h 110"/>
              <a:gd name="T12" fmla="*/ 45 w 110"/>
              <a:gd name="T13" fmla="*/ 14 h 110"/>
              <a:gd name="T14" fmla="*/ 22 w 110"/>
              <a:gd name="T15" fmla="*/ 9 h 110"/>
              <a:gd name="T16" fmla="*/ 19 w 110"/>
              <a:gd name="T17" fmla="*/ 32 h 110"/>
              <a:gd name="T18" fmla="*/ 14 w 110"/>
              <a:gd name="T19" fmla="*/ 41 h 110"/>
              <a:gd name="T20" fmla="*/ 0 w 110"/>
              <a:gd name="T21" fmla="*/ 62 h 110"/>
              <a:gd name="T22" fmla="*/ 14 w 110"/>
              <a:gd name="T23" fmla="*/ 65 h 110"/>
              <a:gd name="T24" fmla="*/ 9 w 110"/>
              <a:gd name="T25" fmla="*/ 87 h 110"/>
              <a:gd name="T26" fmla="*/ 32 w 110"/>
              <a:gd name="T27" fmla="*/ 91 h 110"/>
              <a:gd name="T28" fmla="*/ 41 w 110"/>
              <a:gd name="T29" fmla="*/ 94 h 110"/>
              <a:gd name="T30" fmla="*/ 62 w 110"/>
              <a:gd name="T31" fmla="*/ 109 h 110"/>
              <a:gd name="T32" fmla="*/ 65 w 110"/>
              <a:gd name="T33" fmla="*/ 96 h 110"/>
              <a:gd name="T34" fmla="*/ 87 w 110"/>
              <a:gd name="T35" fmla="*/ 100 h 110"/>
              <a:gd name="T36" fmla="*/ 91 w 110"/>
              <a:gd name="T37" fmla="*/ 76 h 110"/>
              <a:gd name="T38" fmla="*/ 94 w 110"/>
              <a:gd name="T39" fmla="*/ 67 h 110"/>
              <a:gd name="T40" fmla="*/ 55 w 110"/>
              <a:gd name="T41" fmla="*/ 79 h 110"/>
              <a:gd name="T42" fmla="*/ 50 w 110"/>
              <a:gd name="T43" fmla="*/ 79 h 110"/>
              <a:gd name="T44" fmla="*/ 41 w 110"/>
              <a:gd name="T45" fmla="*/ 75 h 110"/>
              <a:gd name="T46" fmla="*/ 35 w 110"/>
              <a:gd name="T47" fmla="*/ 68 h 110"/>
              <a:gd name="T48" fmla="*/ 31 w 110"/>
              <a:gd name="T49" fmla="*/ 59 h 110"/>
              <a:gd name="T50" fmla="*/ 30 w 110"/>
              <a:gd name="T51" fmla="*/ 55 h 110"/>
              <a:gd name="T52" fmla="*/ 32 w 110"/>
              <a:gd name="T53" fmla="*/ 46 h 110"/>
              <a:gd name="T54" fmla="*/ 37 w 110"/>
              <a:gd name="T55" fmla="*/ 38 h 110"/>
              <a:gd name="T56" fmla="*/ 45 w 110"/>
              <a:gd name="T57" fmla="*/ 32 h 110"/>
              <a:gd name="T58" fmla="*/ 54 w 110"/>
              <a:gd name="T59" fmla="*/ 30 h 110"/>
              <a:gd name="T60" fmla="*/ 59 w 110"/>
              <a:gd name="T61" fmla="*/ 30 h 110"/>
              <a:gd name="T62" fmla="*/ 67 w 110"/>
              <a:gd name="T63" fmla="*/ 35 h 110"/>
              <a:gd name="T64" fmla="*/ 74 w 110"/>
              <a:gd name="T65" fmla="*/ 40 h 110"/>
              <a:gd name="T66" fmla="*/ 79 w 110"/>
              <a:gd name="T67" fmla="*/ 49 h 110"/>
              <a:gd name="T68" fmla="*/ 79 w 110"/>
              <a:gd name="T69" fmla="*/ 54 h 110"/>
              <a:gd name="T70" fmla="*/ 77 w 110"/>
              <a:gd name="T71" fmla="*/ 64 h 110"/>
              <a:gd name="T72" fmla="*/ 72 w 110"/>
              <a:gd name="T73" fmla="*/ 72 h 110"/>
              <a:gd name="T74" fmla="*/ 64 w 110"/>
              <a:gd name="T75" fmla="*/ 76 h 110"/>
              <a:gd name="T76" fmla="*/ 55 w 110"/>
              <a:gd name="T77" fmla="*/ 7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10">
                <a:moveTo>
                  <a:pt x="110" y="64"/>
                </a:moveTo>
                <a:lnTo>
                  <a:pt x="109" y="47"/>
                </a:lnTo>
                <a:lnTo>
                  <a:pt x="96" y="45"/>
                </a:lnTo>
                <a:lnTo>
                  <a:pt x="96" y="45"/>
                </a:lnTo>
                <a:lnTo>
                  <a:pt x="92" y="36"/>
                </a:lnTo>
                <a:lnTo>
                  <a:pt x="100" y="22"/>
                </a:lnTo>
                <a:lnTo>
                  <a:pt x="89" y="11"/>
                </a:lnTo>
                <a:lnTo>
                  <a:pt x="76" y="19"/>
                </a:lnTo>
                <a:lnTo>
                  <a:pt x="76" y="19"/>
                </a:lnTo>
                <a:lnTo>
                  <a:pt x="67" y="14"/>
                </a:lnTo>
                <a:lnTo>
                  <a:pt x="64" y="0"/>
                </a:lnTo>
                <a:lnTo>
                  <a:pt x="47" y="0"/>
                </a:lnTo>
                <a:lnTo>
                  <a:pt x="45" y="14"/>
                </a:lnTo>
                <a:lnTo>
                  <a:pt x="45" y="14"/>
                </a:lnTo>
                <a:lnTo>
                  <a:pt x="36" y="18"/>
                </a:lnTo>
                <a:lnTo>
                  <a:pt x="22" y="9"/>
                </a:lnTo>
                <a:lnTo>
                  <a:pt x="11" y="21"/>
                </a:lnTo>
                <a:lnTo>
                  <a:pt x="19" y="32"/>
                </a:lnTo>
                <a:lnTo>
                  <a:pt x="19" y="32"/>
                </a:lnTo>
                <a:lnTo>
                  <a:pt x="14" y="41"/>
                </a:lnTo>
                <a:lnTo>
                  <a:pt x="0" y="45"/>
                </a:lnTo>
                <a:lnTo>
                  <a:pt x="0" y="62"/>
                </a:lnTo>
                <a:lnTo>
                  <a:pt x="14" y="65"/>
                </a:lnTo>
                <a:lnTo>
                  <a:pt x="14" y="65"/>
                </a:lnTo>
                <a:lnTo>
                  <a:pt x="17" y="74"/>
                </a:lnTo>
                <a:lnTo>
                  <a:pt x="9" y="87"/>
                </a:lnTo>
                <a:lnTo>
                  <a:pt x="21" y="99"/>
                </a:lnTo>
                <a:lnTo>
                  <a:pt x="32" y="91"/>
                </a:lnTo>
                <a:lnTo>
                  <a:pt x="32" y="91"/>
                </a:lnTo>
                <a:lnTo>
                  <a:pt x="41" y="94"/>
                </a:lnTo>
                <a:lnTo>
                  <a:pt x="45" y="110"/>
                </a:lnTo>
                <a:lnTo>
                  <a:pt x="62" y="109"/>
                </a:lnTo>
                <a:lnTo>
                  <a:pt x="65" y="96"/>
                </a:lnTo>
                <a:lnTo>
                  <a:pt x="65" y="96"/>
                </a:lnTo>
                <a:lnTo>
                  <a:pt x="73" y="92"/>
                </a:lnTo>
                <a:lnTo>
                  <a:pt x="87" y="100"/>
                </a:lnTo>
                <a:lnTo>
                  <a:pt x="99" y="89"/>
                </a:lnTo>
                <a:lnTo>
                  <a:pt x="91" y="76"/>
                </a:lnTo>
                <a:lnTo>
                  <a:pt x="91" y="76"/>
                </a:lnTo>
                <a:lnTo>
                  <a:pt x="94" y="67"/>
                </a:lnTo>
                <a:lnTo>
                  <a:pt x="110" y="64"/>
                </a:lnTo>
                <a:close/>
                <a:moveTo>
                  <a:pt x="55" y="79"/>
                </a:moveTo>
                <a:lnTo>
                  <a:pt x="55" y="79"/>
                </a:lnTo>
                <a:lnTo>
                  <a:pt x="50" y="79"/>
                </a:lnTo>
                <a:lnTo>
                  <a:pt x="46" y="78"/>
                </a:lnTo>
                <a:lnTo>
                  <a:pt x="41" y="75"/>
                </a:lnTo>
                <a:lnTo>
                  <a:pt x="38" y="72"/>
                </a:lnTo>
                <a:lnTo>
                  <a:pt x="35" y="68"/>
                </a:lnTo>
                <a:lnTo>
                  <a:pt x="32" y="64"/>
                </a:lnTo>
                <a:lnTo>
                  <a:pt x="31" y="59"/>
                </a:lnTo>
                <a:lnTo>
                  <a:pt x="30" y="55"/>
                </a:lnTo>
                <a:lnTo>
                  <a:pt x="30" y="55"/>
                </a:lnTo>
                <a:lnTo>
                  <a:pt x="30" y="50"/>
                </a:lnTo>
                <a:lnTo>
                  <a:pt x="32" y="46"/>
                </a:lnTo>
                <a:lnTo>
                  <a:pt x="35" y="41"/>
                </a:lnTo>
                <a:lnTo>
                  <a:pt x="37" y="38"/>
                </a:lnTo>
                <a:lnTo>
                  <a:pt x="40" y="35"/>
                </a:lnTo>
                <a:lnTo>
                  <a:pt x="45" y="32"/>
                </a:lnTo>
                <a:lnTo>
                  <a:pt x="49" y="31"/>
                </a:lnTo>
                <a:lnTo>
                  <a:pt x="54" y="30"/>
                </a:lnTo>
                <a:lnTo>
                  <a:pt x="54" y="30"/>
                </a:lnTo>
                <a:lnTo>
                  <a:pt x="59" y="30"/>
                </a:lnTo>
                <a:lnTo>
                  <a:pt x="64" y="32"/>
                </a:lnTo>
                <a:lnTo>
                  <a:pt x="67" y="35"/>
                </a:lnTo>
                <a:lnTo>
                  <a:pt x="72" y="37"/>
                </a:lnTo>
                <a:lnTo>
                  <a:pt x="74" y="40"/>
                </a:lnTo>
                <a:lnTo>
                  <a:pt x="76" y="45"/>
                </a:lnTo>
                <a:lnTo>
                  <a:pt x="79" y="49"/>
                </a:lnTo>
                <a:lnTo>
                  <a:pt x="79" y="54"/>
                </a:lnTo>
                <a:lnTo>
                  <a:pt x="79" y="54"/>
                </a:lnTo>
                <a:lnTo>
                  <a:pt x="79" y="59"/>
                </a:lnTo>
                <a:lnTo>
                  <a:pt x="77" y="64"/>
                </a:lnTo>
                <a:lnTo>
                  <a:pt x="75" y="68"/>
                </a:lnTo>
                <a:lnTo>
                  <a:pt x="72" y="72"/>
                </a:lnTo>
                <a:lnTo>
                  <a:pt x="68" y="74"/>
                </a:lnTo>
                <a:lnTo>
                  <a:pt x="64" y="76"/>
                </a:lnTo>
                <a:lnTo>
                  <a:pt x="59" y="79"/>
                </a:lnTo>
                <a:lnTo>
                  <a:pt x="55" y="79"/>
                </a:lnTo>
                <a:lnTo>
                  <a:pt x="55" y="79"/>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8" name="Freeform 62">
            <a:extLst>
              <a:ext uri="{FF2B5EF4-FFF2-40B4-BE49-F238E27FC236}">
                <a16:creationId xmlns:a16="http://schemas.microsoft.com/office/drawing/2014/main" id="{D8F869FC-539C-4DF5-9224-E70D4F0F8F3D}"/>
              </a:ext>
            </a:extLst>
          </p:cNvPr>
          <p:cNvSpPr>
            <a:spLocks/>
          </p:cNvSpPr>
          <p:nvPr userDrawn="1"/>
        </p:nvSpPr>
        <p:spPr bwMode="auto">
          <a:xfrm>
            <a:off x="5905697" y="1484313"/>
            <a:ext cx="231775" cy="104775"/>
          </a:xfrm>
          <a:custGeom>
            <a:avLst/>
            <a:gdLst>
              <a:gd name="T0" fmla="*/ 132 w 146"/>
              <a:gd name="T1" fmla="*/ 35 h 66"/>
              <a:gd name="T2" fmla="*/ 132 w 146"/>
              <a:gd name="T3" fmla="*/ 33 h 66"/>
              <a:gd name="T4" fmla="*/ 130 w 146"/>
              <a:gd name="T5" fmla="*/ 20 h 66"/>
              <a:gd name="T6" fmla="*/ 122 w 146"/>
              <a:gd name="T7" fmla="*/ 10 h 66"/>
              <a:gd name="T8" fmla="*/ 112 w 146"/>
              <a:gd name="T9" fmla="*/ 4 h 66"/>
              <a:gd name="T10" fmla="*/ 99 w 146"/>
              <a:gd name="T11" fmla="*/ 0 h 66"/>
              <a:gd name="T12" fmla="*/ 94 w 146"/>
              <a:gd name="T13" fmla="*/ 1 h 66"/>
              <a:gd name="T14" fmla="*/ 82 w 146"/>
              <a:gd name="T15" fmla="*/ 6 h 66"/>
              <a:gd name="T16" fmla="*/ 73 w 146"/>
              <a:gd name="T17" fmla="*/ 14 h 66"/>
              <a:gd name="T18" fmla="*/ 69 w 146"/>
              <a:gd name="T19" fmla="*/ 24 h 66"/>
              <a:gd name="T20" fmla="*/ 68 w 146"/>
              <a:gd name="T21" fmla="*/ 31 h 66"/>
              <a:gd name="T22" fmla="*/ 62 w 146"/>
              <a:gd name="T23" fmla="*/ 29 h 66"/>
              <a:gd name="T24" fmla="*/ 55 w 146"/>
              <a:gd name="T25" fmla="*/ 31 h 66"/>
              <a:gd name="T26" fmla="*/ 50 w 146"/>
              <a:gd name="T27" fmla="*/ 34 h 66"/>
              <a:gd name="T28" fmla="*/ 43 w 146"/>
              <a:gd name="T29" fmla="*/ 28 h 66"/>
              <a:gd name="T30" fmla="*/ 34 w 146"/>
              <a:gd name="T31" fmla="*/ 26 h 66"/>
              <a:gd name="T32" fmla="*/ 29 w 146"/>
              <a:gd name="T33" fmla="*/ 26 h 66"/>
              <a:gd name="T34" fmla="*/ 22 w 146"/>
              <a:gd name="T35" fmla="*/ 29 h 66"/>
              <a:gd name="T36" fmla="*/ 18 w 146"/>
              <a:gd name="T37" fmla="*/ 34 h 66"/>
              <a:gd name="T38" fmla="*/ 15 w 146"/>
              <a:gd name="T39" fmla="*/ 41 h 66"/>
              <a:gd name="T40" fmla="*/ 13 w 146"/>
              <a:gd name="T41" fmla="*/ 44 h 66"/>
              <a:gd name="T42" fmla="*/ 11 w 146"/>
              <a:gd name="T43" fmla="*/ 44 h 66"/>
              <a:gd name="T44" fmla="*/ 3 w 146"/>
              <a:gd name="T45" fmla="*/ 48 h 66"/>
              <a:gd name="T46" fmla="*/ 0 w 146"/>
              <a:gd name="T47" fmla="*/ 54 h 66"/>
              <a:gd name="T48" fmla="*/ 1 w 146"/>
              <a:gd name="T49" fmla="*/ 59 h 66"/>
              <a:gd name="T50" fmla="*/ 7 w 146"/>
              <a:gd name="T51" fmla="*/ 64 h 66"/>
              <a:gd name="T52" fmla="*/ 130 w 146"/>
              <a:gd name="T53" fmla="*/ 66 h 66"/>
              <a:gd name="T54" fmla="*/ 135 w 146"/>
              <a:gd name="T55" fmla="*/ 64 h 66"/>
              <a:gd name="T56" fmla="*/ 144 w 146"/>
              <a:gd name="T57" fmla="*/ 55 h 66"/>
              <a:gd name="T58" fmla="*/ 146 w 146"/>
              <a:gd name="T59" fmla="*/ 50 h 66"/>
              <a:gd name="T60" fmla="*/ 141 w 146"/>
              <a:gd name="T61" fmla="*/ 40 h 66"/>
              <a:gd name="T62" fmla="*/ 132 w 146"/>
              <a:gd name="T63" fmla="*/ 3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66">
                <a:moveTo>
                  <a:pt x="132" y="35"/>
                </a:moveTo>
                <a:lnTo>
                  <a:pt x="132" y="35"/>
                </a:lnTo>
                <a:lnTo>
                  <a:pt x="132" y="33"/>
                </a:lnTo>
                <a:lnTo>
                  <a:pt x="132" y="33"/>
                </a:lnTo>
                <a:lnTo>
                  <a:pt x="131" y="26"/>
                </a:lnTo>
                <a:lnTo>
                  <a:pt x="130" y="20"/>
                </a:lnTo>
                <a:lnTo>
                  <a:pt x="126" y="15"/>
                </a:lnTo>
                <a:lnTo>
                  <a:pt x="122" y="10"/>
                </a:lnTo>
                <a:lnTo>
                  <a:pt x="117" y="6"/>
                </a:lnTo>
                <a:lnTo>
                  <a:pt x="112" y="4"/>
                </a:lnTo>
                <a:lnTo>
                  <a:pt x="106" y="1"/>
                </a:lnTo>
                <a:lnTo>
                  <a:pt x="99" y="0"/>
                </a:lnTo>
                <a:lnTo>
                  <a:pt x="99" y="0"/>
                </a:lnTo>
                <a:lnTo>
                  <a:pt x="94" y="1"/>
                </a:lnTo>
                <a:lnTo>
                  <a:pt x="88" y="2"/>
                </a:lnTo>
                <a:lnTo>
                  <a:pt x="82" y="6"/>
                </a:lnTo>
                <a:lnTo>
                  <a:pt x="78" y="9"/>
                </a:lnTo>
                <a:lnTo>
                  <a:pt x="73" y="14"/>
                </a:lnTo>
                <a:lnTo>
                  <a:pt x="71" y="18"/>
                </a:lnTo>
                <a:lnTo>
                  <a:pt x="69" y="24"/>
                </a:lnTo>
                <a:lnTo>
                  <a:pt x="68" y="31"/>
                </a:lnTo>
                <a:lnTo>
                  <a:pt x="68" y="31"/>
                </a:lnTo>
                <a:lnTo>
                  <a:pt x="62" y="29"/>
                </a:lnTo>
                <a:lnTo>
                  <a:pt x="62" y="29"/>
                </a:lnTo>
                <a:lnTo>
                  <a:pt x="59" y="29"/>
                </a:lnTo>
                <a:lnTo>
                  <a:pt x="55" y="31"/>
                </a:lnTo>
                <a:lnTo>
                  <a:pt x="50" y="34"/>
                </a:lnTo>
                <a:lnTo>
                  <a:pt x="50" y="34"/>
                </a:lnTo>
                <a:lnTo>
                  <a:pt x="46" y="31"/>
                </a:lnTo>
                <a:lnTo>
                  <a:pt x="43" y="28"/>
                </a:lnTo>
                <a:lnTo>
                  <a:pt x="38" y="26"/>
                </a:lnTo>
                <a:lnTo>
                  <a:pt x="34" y="26"/>
                </a:lnTo>
                <a:lnTo>
                  <a:pt x="34" y="26"/>
                </a:lnTo>
                <a:lnTo>
                  <a:pt x="29" y="26"/>
                </a:lnTo>
                <a:lnTo>
                  <a:pt x="26" y="27"/>
                </a:lnTo>
                <a:lnTo>
                  <a:pt x="22" y="29"/>
                </a:lnTo>
                <a:lnTo>
                  <a:pt x="20" y="32"/>
                </a:lnTo>
                <a:lnTo>
                  <a:pt x="18" y="34"/>
                </a:lnTo>
                <a:lnTo>
                  <a:pt x="16" y="37"/>
                </a:lnTo>
                <a:lnTo>
                  <a:pt x="15" y="41"/>
                </a:lnTo>
                <a:lnTo>
                  <a:pt x="13" y="44"/>
                </a:lnTo>
                <a:lnTo>
                  <a:pt x="13" y="44"/>
                </a:lnTo>
                <a:lnTo>
                  <a:pt x="11" y="44"/>
                </a:lnTo>
                <a:lnTo>
                  <a:pt x="11" y="44"/>
                </a:lnTo>
                <a:lnTo>
                  <a:pt x="7" y="45"/>
                </a:lnTo>
                <a:lnTo>
                  <a:pt x="3" y="48"/>
                </a:lnTo>
                <a:lnTo>
                  <a:pt x="1" y="51"/>
                </a:lnTo>
                <a:lnTo>
                  <a:pt x="0" y="54"/>
                </a:lnTo>
                <a:lnTo>
                  <a:pt x="0" y="54"/>
                </a:lnTo>
                <a:lnTo>
                  <a:pt x="1" y="59"/>
                </a:lnTo>
                <a:lnTo>
                  <a:pt x="3" y="62"/>
                </a:lnTo>
                <a:lnTo>
                  <a:pt x="7" y="64"/>
                </a:lnTo>
                <a:lnTo>
                  <a:pt x="11" y="66"/>
                </a:lnTo>
                <a:lnTo>
                  <a:pt x="130" y="66"/>
                </a:lnTo>
                <a:lnTo>
                  <a:pt x="130" y="66"/>
                </a:lnTo>
                <a:lnTo>
                  <a:pt x="135" y="64"/>
                </a:lnTo>
                <a:lnTo>
                  <a:pt x="141" y="61"/>
                </a:lnTo>
                <a:lnTo>
                  <a:pt x="144" y="55"/>
                </a:lnTo>
                <a:lnTo>
                  <a:pt x="146" y="50"/>
                </a:lnTo>
                <a:lnTo>
                  <a:pt x="146" y="50"/>
                </a:lnTo>
                <a:lnTo>
                  <a:pt x="144" y="44"/>
                </a:lnTo>
                <a:lnTo>
                  <a:pt x="141" y="40"/>
                </a:lnTo>
                <a:lnTo>
                  <a:pt x="137" y="36"/>
                </a:lnTo>
                <a:lnTo>
                  <a:pt x="132" y="35"/>
                </a:lnTo>
                <a:lnTo>
                  <a:pt x="132"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9" name="Line 63">
            <a:extLst>
              <a:ext uri="{FF2B5EF4-FFF2-40B4-BE49-F238E27FC236}">
                <a16:creationId xmlns:a16="http://schemas.microsoft.com/office/drawing/2014/main" id="{A7C8DBD8-4FF9-4CDF-8B2D-71FCC6F0C736}"/>
              </a:ext>
            </a:extLst>
          </p:cNvPr>
          <p:cNvSpPr>
            <a:spLocks noChangeShapeType="1"/>
          </p:cNvSpPr>
          <p:nvPr userDrawn="1"/>
        </p:nvSpPr>
        <p:spPr bwMode="auto">
          <a:xfrm flipH="1">
            <a:off x="5178622" y="1273176"/>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0" name="Line 64">
            <a:extLst>
              <a:ext uri="{FF2B5EF4-FFF2-40B4-BE49-F238E27FC236}">
                <a16:creationId xmlns:a16="http://schemas.microsoft.com/office/drawing/2014/main" id="{CB34E50B-8A1D-46BA-A09C-E09EC3421080}"/>
              </a:ext>
            </a:extLst>
          </p:cNvPr>
          <p:cNvSpPr>
            <a:spLocks noChangeShapeType="1"/>
          </p:cNvSpPr>
          <p:nvPr userDrawn="1"/>
        </p:nvSpPr>
        <p:spPr bwMode="auto">
          <a:xfrm flipH="1">
            <a:off x="5137347" y="1273176"/>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1" name="Line 65">
            <a:extLst>
              <a:ext uri="{FF2B5EF4-FFF2-40B4-BE49-F238E27FC236}">
                <a16:creationId xmlns:a16="http://schemas.microsoft.com/office/drawing/2014/main" id="{F2A7616D-E8EE-4843-BBFE-B1ADA3064AB5}"/>
              </a:ext>
            </a:extLst>
          </p:cNvPr>
          <p:cNvSpPr>
            <a:spLocks noChangeShapeType="1"/>
          </p:cNvSpPr>
          <p:nvPr userDrawn="1"/>
        </p:nvSpPr>
        <p:spPr bwMode="auto">
          <a:xfrm flipH="1">
            <a:off x="5094484" y="1273176"/>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2" name="Line 66">
            <a:extLst>
              <a:ext uri="{FF2B5EF4-FFF2-40B4-BE49-F238E27FC236}">
                <a16:creationId xmlns:a16="http://schemas.microsoft.com/office/drawing/2014/main" id="{5C5D71AB-9F94-49CF-80A5-C805215F56E1}"/>
              </a:ext>
            </a:extLst>
          </p:cNvPr>
          <p:cNvSpPr>
            <a:spLocks noChangeShapeType="1"/>
          </p:cNvSpPr>
          <p:nvPr userDrawn="1"/>
        </p:nvSpPr>
        <p:spPr bwMode="auto">
          <a:xfrm flipH="1">
            <a:off x="5069084" y="1273176"/>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3" name="Freeform 67">
            <a:extLst>
              <a:ext uri="{FF2B5EF4-FFF2-40B4-BE49-F238E27FC236}">
                <a16:creationId xmlns:a16="http://schemas.microsoft.com/office/drawing/2014/main" id="{14CEC360-461D-4596-B905-C66E9AE9A358}"/>
              </a:ext>
            </a:extLst>
          </p:cNvPr>
          <p:cNvSpPr>
            <a:spLocks/>
          </p:cNvSpPr>
          <p:nvPr userDrawn="1"/>
        </p:nvSpPr>
        <p:spPr bwMode="auto">
          <a:xfrm>
            <a:off x="4861122" y="1117601"/>
            <a:ext cx="365125" cy="155575"/>
          </a:xfrm>
          <a:custGeom>
            <a:avLst/>
            <a:gdLst>
              <a:gd name="T0" fmla="*/ 18 w 230"/>
              <a:gd name="T1" fmla="*/ 98 h 98"/>
              <a:gd name="T2" fmla="*/ 5 w 230"/>
              <a:gd name="T3" fmla="*/ 93 h 98"/>
              <a:gd name="T4" fmla="*/ 1 w 230"/>
              <a:gd name="T5" fmla="*/ 84 h 98"/>
              <a:gd name="T6" fmla="*/ 0 w 230"/>
              <a:gd name="T7" fmla="*/ 82 h 98"/>
              <a:gd name="T8" fmla="*/ 2 w 230"/>
              <a:gd name="T9" fmla="*/ 75 h 98"/>
              <a:gd name="T10" fmla="*/ 11 w 230"/>
              <a:gd name="T11" fmla="*/ 66 h 98"/>
              <a:gd name="T12" fmla="*/ 18 w 230"/>
              <a:gd name="T13" fmla="*/ 65 h 98"/>
              <a:gd name="T14" fmla="*/ 22 w 230"/>
              <a:gd name="T15" fmla="*/ 66 h 98"/>
              <a:gd name="T16" fmla="*/ 25 w 230"/>
              <a:gd name="T17" fmla="*/ 55 h 98"/>
              <a:gd name="T18" fmla="*/ 31 w 230"/>
              <a:gd name="T19" fmla="*/ 46 h 98"/>
              <a:gd name="T20" fmla="*/ 42 w 230"/>
              <a:gd name="T21" fmla="*/ 40 h 98"/>
              <a:gd name="T22" fmla="*/ 53 w 230"/>
              <a:gd name="T23" fmla="*/ 38 h 98"/>
              <a:gd name="T24" fmla="*/ 61 w 230"/>
              <a:gd name="T25" fmla="*/ 39 h 98"/>
              <a:gd name="T26" fmla="*/ 74 w 230"/>
              <a:gd name="T27" fmla="*/ 46 h 98"/>
              <a:gd name="T28" fmla="*/ 79 w 230"/>
              <a:gd name="T29" fmla="*/ 50 h 98"/>
              <a:gd name="T30" fmla="*/ 88 w 230"/>
              <a:gd name="T31" fmla="*/ 45 h 98"/>
              <a:gd name="T32" fmla="*/ 98 w 230"/>
              <a:gd name="T33" fmla="*/ 44 h 98"/>
              <a:gd name="T34" fmla="*/ 107 w 230"/>
              <a:gd name="T35" fmla="*/ 45 h 98"/>
              <a:gd name="T36" fmla="*/ 108 w 230"/>
              <a:gd name="T37" fmla="*/ 36 h 98"/>
              <a:gd name="T38" fmla="*/ 117 w 230"/>
              <a:gd name="T39" fmla="*/ 19 h 98"/>
              <a:gd name="T40" fmla="*/ 131 w 230"/>
              <a:gd name="T41" fmla="*/ 8 h 98"/>
              <a:gd name="T42" fmla="*/ 148 w 230"/>
              <a:gd name="T43" fmla="*/ 1 h 98"/>
              <a:gd name="T44" fmla="*/ 158 w 230"/>
              <a:gd name="T45" fmla="*/ 0 h 98"/>
              <a:gd name="T46" fmla="*/ 178 w 230"/>
              <a:gd name="T47" fmla="*/ 3 h 98"/>
              <a:gd name="T48" fmla="*/ 194 w 230"/>
              <a:gd name="T49" fmla="*/ 14 h 98"/>
              <a:gd name="T50" fmla="*/ 205 w 230"/>
              <a:gd name="T51" fmla="*/ 29 h 98"/>
              <a:gd name="T52" fmla="*/ 209 w 230"/>
              <a:gd name="T53" fmla="*/ 48 h 98"/>
              <a:gd name="T54" fmla="*/ 209 w 230"/>
              <a:gd name="T55" fmla="*/ 52 h 98"/>
              <a:gd name="T56" fmla="*/ 213 w 230"/>
              <a:gd name="T57" fmla="*/ 53 h 98"/>
              <a:gd name="T58" fmla="*/ 221 w 230"/>
              <a:gd name="T59" fmla="*/ 56 h 98"/>
              <a:gd name="T60" fmla="*/ 227 w 230"/>
              <a:gd name="T61" fmla="*/ 63 h 98"/>
              <a:gd name="T62" fmla="*/ 230 w 230"/>
              <a:gd name="T63" fmla="*/ 71 h 98"/>
              <a:gd name="T64" fmla="*/ 230 w 230"/>
              <a:gd name="T65" fmla="*/ 74 h 98"/>
              <a:gd name="T66" fmla="*/ 228 w 230"/>
              <a:gd name="T67" fmla="*/ 83 h 98"/>
              <a:gd name="T68" fmla="*/ 223 w 230"/>
              <a:gd name="T69" fmla="*/ 91 h 98"/>
              <a:gd name="T70" fmla="*/ 215 w 230"/>
              <a:gd name="T71" fmla="*/ 96 h 98"/>
              <a:gd name="T72" fmla="*/ 206 w 230"/>
              <a:gd name="T7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0" h="98">
                <a:moveTo>
                  <a:pt x="18" y="98"/>
                </a:moveTo>
                <a:lnTo>
                  <a:pt x="18" y="98"/>
                </a:lnTo>
                <a:lnTo>
                  <a:pt x="11" y="97"/>
                </a:lnTo>
                <a:lnTo>
                  <a:pt x="5" y="93"/>
                </a:lnTo>
                <a:lnTo>
                  <a:pt x="2" y="88"/>
                </a:lnTo>
                <a:lnTo>
                  <a:pt x="1" y="84"/>
                </a:lnTo>
                <a:lnTo>
                  <a:pt x="0" y="82"/>
                </a:lnTo>
                <a:lnTo>
                  <a:pt x="0" y="82"/>
                </a:lnTo>
                <a:lnTo>
                  <a:pt x="1" y="79"/>
                </a:lnTo>
                <a:lnTo>
                  <a:pt x="2" y="75"/>
                </a:lnTo>
                <a:lnTo>
                  <a:pt x="5" y="70"/>
                </a:lnTo>
                <a:lnTo>
                  <a:pt x="11" y="66"/>
                </a:lnTo>
                <a:lnTo>
                  <a:pt x="18" y="65"/>
                </a:lnTo>
                <a:lnTo>
                  <a:pt x="18" y="65"/>
                </a:lnTo>
                <a:lnTo>
                  <a:pt x="22" y="66"/>
                </a:lnTo>
                <a:lnTo>
                  <a:pt x="22" y="66"/>
                </a:lnTo>
                <a:lnTo>
                  <a:pt x="22" y="61"/>
                </a:lnTo>
                <a:lnTo>
                  <a:pt x="25" y="55"/>
                </a:lnTo>
                <a:lnTo>
                  <a:pt x="28" y="50"/>
                </a:lnTo>
                <a:lnTo>
                  <a:pt x="31" y="46"/>
                </a:lnTo>
                <a:lnTo>
                  <a:pt x="36" y="43"/>
                </a:lnTo>
                <a:lnTo>
                  <a:pt x="42" y="40"/>
                </a:lnTo>
                <a:lnTo>
                  <a:pt x="47" y="38"/>
                </a:lnTo>
                <a:lnTo>
                  <a:pt x="53" y="38"/>
                </a:lnTo>
                <a:lnTo>
                  <a:pt x="53" y="38"/>
                </a:lnTo>
                <a:lnTo>
                  <a:pt x="61" y="39"/>
                </a:lnTo>
                <a:lnTo>
                  <a:pt x="67" y="41"/>
                </a:lnTo>
                <a:lnTo>
                  <a:pt x="74" y="46"/>
                </a:lnTo>
                <a:lnTo>
                  <a:pt x="79" y="50"/>
                </a:lnTo>
                <a:lnTo>
                  <a:pt x="79" y="50"/>
                </a:lnTo>
                <a:lnTo>
                  <a:pt x="83" y="48"/>
                </a:lnTo>
                <a:lnTo>
                  <a:pt x="88" y="45"/>
                </a:lnTo>
                <a:lnTo>
                  <a:pt x="92" y="44"/>
                </a:lnTo>
                <a:lnTo>
                  <a:pt x="98" y="44"/>
                </a:lnTo>
                <a:lnTo>
                  <a:pt x="98" y="44"/>
                </a:lnTo>
                <a:lnTo>
                  <a:pt x="107" y="45"/>
                </a:lnTo>
                <a:lnTo>
                  <a:pt x="107" y="45"/>
                </a:lnTo>
                <a:lnTo>
                  <a:pt x="108" y="36"/>
                </a:lnTo>
                <a:lnTo>
                  <a:pt x="112" y="27"/>
                </a:lnTo>
                <a:lnTo>
                  <a:pt x="117" y="19"/>
                </a:lnTo>
                <a:lnTo>
                  <a:pt x="123" y="12"/>
                </a:lnTo>
                <a:lnTo>
                  <a:pt x="131" y="8"/>
                </a:lnTo>
                <a:lnTo>
                  <a:pt x="139" y="3"/>
                </a:lnTo>
                <a:lnTo>
                  <a:pt x="148" y="1"/>
                </a:lnTo>
                <a:lnTo>
                  <a:pt x="158" y="0"/>
                </a:lnTo>
                <a:lnTo>
                  <a:pt x="158" y="0"/>
                </a:lnTo>
                <a:lnTo>
                  <a:pt x="168" y="1"/>
                </a:lnTo>
                <a:lnTo>
                  <a:pt x="178" y="3"/>
                </a:lnTo>
                <a:lnTo>
                  <a:pt x="186" y="8"/>
                </a:lnTo>
                <a:lnTo>
                  <a:pt x="194" y="14"/>
                </a:lnTo>
                <a:lnTo>
                  <a:pt x="201" y="21"/>
                </a:lnTo>
                <a:lnTo>
                  <a:pt x="205" y="29"/>
                </a:lnTo>
                <a:lnTo>
                  <a:pt x="207" y="39"/>
                </a:lnTo>
                <a:lnTo>
                  <a:pt x="209" y="48"/>
                </a:lnTo>
                <a:lnTo>
                  <a:pt x="209" y="48"/>
                </a:lnTo>
                <a:lnTo>
                  <a:pt x="209" y="52"/>
                </a:lnTo>
                <a:lnTo>
                  <a:pt x="209" y="52"/>
                </a:lnTo>
                <a:lnTo>
                  <a:pt x="213" y="53"/>
                </a:lnTo>
                <a:lnTo>
                  <a:pt x="218" y="54"/>
                </a:lnTo>
                <a:lnTo>
                  <a:pt x="221" y="56"/>
                </a:lnTo>
                <a:lnTo>
                  <a:pt x="224" y="59"/>
                </a:lnTo>
                <a:lnTo>
                  <a:pt x="227" y="63"/>
                </a:lnTo>
                <a:lnTo>
                  <a:pt x="229" y="66"/>
                </a:lnTo>
                <a:lnTo>
                  <a:pt x="230" y="71"/>
                </a:lnTo>
                <a:lnTo>
                  <a:pt x="230" y="74"/>
                </a:lnTo>
                <a:lnTo>
                  <a:pt x="230" y="74"/>
                </a:lnTo>
                <a:lnTo>
                  <a:pt x="230" y="80"/>
                </a:lnTo>
                <a:lnTo>
                  <a:pt x="228" y="83"/>
                </a:lnTo>
                <a:lnTo>
                  <a:pt x="226" y="88"/>
                </a:lnTo>
                <a:lnTo>
                  <a:pt x="223" y="91"/>
                </a:lnTo>
                <a:lnTo>
                  <a:pt x="220" y="93"/>
                </a:lnTo>
                <a:lnTo>
                  <a:pt x="215" y="96"/>
                </a:lnTo>
                <a:lnTo>
                  <a:pt x="211" y="98"/>
                </a:lnTo>
                <a:lnTo>
                  <a:pt x="206" y="9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4" name="Freeform 68">
            <a:extLst>
              <a:ext uri="{FF2B5EF4-FFF2-40B4-BE49-F238E27FC236}">
                <a16:creationId xmlns:a16="http://schemas.microsoft.com/office/drawing/2014/main" id="{23BD8DF3-C849-49E7-B8B6-6F2715C4B311}"/>
              </a:ext>
            </a:extLst>
          </p:cNvPr>
          <p:cNvSpPr>
            <a:spLocks/>
          </p:cNvSpPr>
          <p:nvPr userDrawn="1"/>
        </p:nvSpPr>
        <p:spPr bwMode="auto">
          <a:xfrm>
            <a:off x="4970659" y="1347788"/>
            <a:ext cx="9525" cy="1588"/>
          </a:xfrm>
          <a:custGeom>
            <a:avLst/>
            <a:gdLst>
              <a:gd name="T0" fmla="*/ 0 w 6"/>
              <a:gd name="T1" fmla="*/ 0 h 1"/>
              <a:gd name="T2" fmla="*/ 0 w 6"/>
              <a:gd name="T3" fmla="*/ 0 h 1"/>
              <a:gd name="T4" fmla="*/ 2 w 6"/>
              <a:gd name="T5" fmla="*/ 1 h 1"/>
              <a:gd name="T6" fmla="*/ 6 w 6"/>
              <a:gd name="T7" fmla="*/ 1 h 1"/>
            </a:gdLst>
            <a:ahLst/>
            <a:cxnLst>
              <a:cxn ang="0">
                <a:pos x="T0" y="T1"/>
              </a:cxn>
              <a:cxn ang="0">
                <a:pos x="T2" y="T3"/>
              </a:cxn>
              <a:cxn ang="0">
                <a:pos x="T4" y="T5"/>
              </a:cxn>
              <a:cxn ang="0">
                <a:pos x="T6" y="T7"/>
              </a:cxn>
            </a:cxnLst>
            <a:rect l="0" t="0" r="r" b="b"/>
            <a:pathLst>
              <a:path w="6" h="1">
                <a:moveTo>
                  <a:pt x="0" y="0"/>
                </a:moveTo>
                <a:lnTo>
                  <a:pt x="0" y="0"/>
                </a:lnTo>
                <a:lnTo>
                  <a:pt x="2" y="1"/>
                </a:lnTo>
                <a:lnTo>
                  <a:pt x="6" y="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5" name="Line 69">
            <a:extLst>
              <a:ext uri="{FF2B5EF4-FFF2-40B4-BE49-F238E27FC236}">
                <a16:creationId xmlns:a16="http://schemas.microsoft.com/office/drawing/2014/main" id="{E2804D71-0752-403F-B549-62F1CA4795C0}"/>
              </a:ext>
            </a:extLst>
          </p:cNvPr>
          <p:cNvSpPr>
            <a:spLocks noChangeShapeType="1"/>
          </p:cNvSpPr>
          <p:nvPr userDrawn="1"/>
        </p:nvSpPr>
        <p:spPr bwMode="auto">
          <a:xfrm>
            <a:off x="5005584" y="1349376"/>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6" name="Line 70">
            <a:extLst>
              <a:ext uri="{FF2B5EF4-FFF2-40B4-BE49-F238E27FC236}">
                <a16:creationId xmlns:a16="http://schemas.microsoft.com/office/drawing/2014/main" id="{735ADE76-2846-4C92-953C-6A579A2F7FC2}"/>
              </a:ext>
            </a:extLst>
          </p:cNvPr>
          <p:cNvSpPr>
            <a:spLocks noChangeShapeType="1"/>
          </p:cNvSpPr>
          <p:nvPr userDrawn="1"/>
        </p:nvSpPr>
        <p:spPr bwMode="auto">
          <a:xfrm>
            <a:off x="5048447" y="1349376"/>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7" name="Line 71">
            <a:extLst>
              <a:ext uri="{FF2B5EF4-FFF2-40B4-BE49-F238E27FC236}">
                <a16:creationId xmlns:a16="http://schemas.microsoft.com/office/drawing/2014/main" id="{D3CE181E-0287-4B9D-8740-7AB34EC0D158}"/>
              </a:ext>
            </a:extLst>
          </p:cNvPr>
          <p:cNvSpPr>
            <a:spLocks noChangeShapeType="1"/>
          </p:cNvSpPr>
          <p:nvPr userDrawn="1"/>
        </p:nvSpPr>
        <p:spPr bwMode="auto">
          <a:xfrm>
            <a:off x="5091309" y="1349376"/>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8" name="Line 72">
            <a:extLst>
              <a:ext uri="{FF2B5EF4-FFF2-40B4-BE49-F238E27FC236}">
                <a16:creationId xmlns:a16="http://schemas.microsoft.com/office/drawing/2014/main" id="{D123B681-A875-471E-8B21-C4783ED3514A}"/>
              </a:ext>
            </a:extLst>
          </p:cNvPr>
          <p:cNvSpPr>
            <a:spLocks noChangeShapeType="1"/>
          </p:cNvSpPr>
          <p:nvPr userDrawn="1"/>
        </p:nvSpPr>
        <p:spPr bwMode="auto">
          <a:xfrm>
            <a:off x="5134172" y="1349376"/>
            <a:ext cx="476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9" name="Line 73">
            <a:extLst>
              <a:ext uri="{FF2B5EF4-FFF2-40B4-BE49-F238E27FC236}">
                <a16:creationId xmlns:a16="http://schemas.microsoft.com/office/drawing/2014/main" id="{A37C1B59-4872-4FC5-96D3-87BD01159624}"/>
              </a:ext>
            </a:extLst>
          </p:cNvPr>
          <p:cNvSpPr>
            <a:spLocks noChangeShapeType="1"/>
          </p:cNvSpPr>
          <p:nvPr userDrawn="1"/>
        </p:nvSpPr>
        <p:spPr bwMode="auto">
          <a:xfrm>
            <a:off x="5151634" y="1349376"/>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0" name="Freeform 74">
            <a:extLst>
              <a:ext uri="{FF2B5EF4-FFF2-40B4-BE49-F238E27FC236}">
                <a16:creationId xmlns:a16="http://schemas.microsoft.com/office/drawing/2014/main" id="{1BCCC1E7-4509-4B94-AF4B-F648EC13034A}"/>
              </a:ext>
            </a:extLst>
          </p:cNvPr>
          <p:cNvSpPr>
            <a:spLocks/>
          </p:cNvSpPr>
          <p:nvPr userDrawn="1"/>
        </p:nvSpPr>
        <p:spPr bwMode="auto">
          <a:xfrm>
            <a:off x="4946847" y="1252538"/>
            <a:ext cx="125412" cy="95250"/>
          </a:xfrm>
          <a:custGeom>
            <a:avLst/>
            <a:gdLst>
              <a:gd name="T0" fmla="*/ 79 w 79"/>
              <a:gd name="T1" fmla="*/ 14 h 60"/>
              <a:gd name="T2" fmla="*/ 79 w 79"/>
              <a:gd name="T3" fmla="*/ 14 h 60"/>
              <a:gd name="T4" fmla="*/ 74 w 79"/>
              <a:gd name="T5" fmla="*/ 8 h 60"/>
              <a:gd name="T6" fmla="*/ 68 w 79"/>
              <a:gd name="T7" fmla="*/ 4 h 60"/>
              <a:gd name="T8" fmla="*/ 61 w 79"/>
              <a:gd name="T9" fmla="*/ 2 h 60"/>
              <a:gd name="T10" fmla="*/ 53 w 79"/>
              <a:gd name="T11" fmla="*/ 0 h 60"/>
              <a:gd name="T12" fmla="*/ 53 w 79"/>
              <a:gd name="T13" fmla="*/ 0 h 60"/>
              <a:gd name="T14" fmla="*/ 47 w 79"/>
              <a:gd name="T15" fmla="*/ 2 h 60"/>
              <a:gd name="T16" fmla="*/ 42 w 79"/>
              <a:gd name="T17" fmla="*/ 3 h 60"/>
              <a:gd name="T18" fmla="*/ 36 w 79"/>
              <a:gd name="T19" fmla="*/ 6 h 60"/>
              <a:gd name="T20" fmla="*/ 32 w 79"/>
              <a:gd name="T21" fmla="*/ 9 h 60"/>
              <a:gd name="T22" fmla="*/ 28 w 79"/>
              <a:gd name="T23" fmla="*/ 13 h 60"/>
              <a:gd name="T24" fmla="*/ 25 w 79"/>
              <a:gd name="T25" fmla="*/ 17 h 60"/>
              <a:gd name="T26" fmla="*/ 23 w 79"/>
              <a:gd name="T27" fmla="*/ 23 h 60"/>
              <a:gd name="T28" fmla="*/ 21 w 79"/>
              <a:gd name="T29" fmla="*/ 29 h 60"/>
              <a:gd name="T30" fmla="*/ 21 w 79"/>
              <a:gd name="T31" fmla="*/ 29 h 60"/>
              <a:gd name="T32" fmla="*/ 17 w 79"/>
              <a:gd name="T33" fmla="*/ 29 h 60"/>
              <a:gd name="T34" fmla="*/ 17 w 79"/>
              <a:gd name="T35" fmla="*/ 29 h 60"/>
              <a:gd name="T36" fmla="*/ 11 w 79"/>
              <a:gd name="T37" fmla="*/ 30 h 60"/>
              <a:gd name="T38" fmla="*/ 6 w 79"/>
              <a:gd name="T39" fmla="*/ 33 h 60"/>
              <a:gd name="T40" fmla="*/ 2 w 79"/>
              <a:gd name="T41" fmla="*/ 38 h 60"/>
              <a:gd name="T42" fmla="*/ 1 w 79"/>
              <a:gd name="T43" fmla="*/ 41 h 60"/>
              <a:gd name="T44" fmla="*/ 0 w 79"/>
              <a:gd name="T45" fmla="*/ 44 h 60"/>
              <a:gd name="T46" fmla="*/ 0 w 79"/>
              <a:gd name="T47" fmla="*/ 44 h 60"/>
              <a:gd name="T48" fmla="*/ 1 w 79"/>
              <a:gd name="T49" fmla="*/ 50 h 60"/>
              <a:gd name="T50" fmla="*/ 4 w 79"/>
              <a:gd name="T51" fmla="*/ 56 h 60"/>
              <a:gd name="T52" fmla="*/ 9 w 79"/>
              <a:gd name="T53" fmla="*/ 59 h 60"/>
              <a:gd name="T54" fmla="*/ 15 w 79"/>
              <a:gd name="T5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60">
                <a:moveTo>
                  <a:pt x="79" y="14"/>
                </a:moveTo>
                <a:lnTo>
                  <a:pt x="79" y="14"/>
                </a:lnTo>
                <a:lnTo>
                  <a:pt x="74" y="8"/>
                </a:lnTo>
                <a:lnTo>
                  <a:pt x="68" y="4"/>
                </a:lnTo>
                <a:lnTo>
                  <a:pt x="61" y="2"/>
                </a:lnTo>
                <a:lnTo>
                  <a:pt x="53" y="0"/>
                </a:lnTo>
                <a:lnTo>
                  <a:pt x="53" y="0"/>
                </a:lnTo>
                <a:lnTo>
                  <a:pt x="47" y="2"/>
                </a:lnTo>
                <a:lnTo>
                  <a:pt x="42" y="3"/>
                </a:lnTo>
                <a:lnTo>
                  <a:pt x="36" y="6"/>
                </a:lnTo>
                <a:lnTo>
                  <a:pt x="32" y="9"/>
                </a:lnTo>
                <a:lnTo>
                  <a:pt x="28" y="13"/>
                </a:lnTo>
                <a:lnTo>
                  <a:pt x="25" y="17"/>
                </a:lnTo>
                <a:lnTo>
                  <a:pt x="23" y="23"/>
                </a:lnTo>
                <a:lnTo>
                  <a:pt x="21" y="29"/>
                </a:lnTo>
                <a:lnTo>
                  <a:pt x="21" y="29"/>
                </a:lnTo>
                <a:lnTo>
                  <a:pt x="17" y="29"/>
                </a:lnTo>
                <a:lnTo>
                  <a:pt x="17" y="29"/>
                </a:lnTo>
                <a:lnTo>
                  <a:pt x="11" y="30"/>
                </a:lnTo>
                <a:lnTo>
                  <a:pt x="6" y="33"/>
                </a:lnTo>
                <a:lnTo>
                  <a:pt x="2" y="38"/>
                </a:lnTo>
                <a:lnTo>
                  <a:pt x="1" y="41"/>
                </a:lnTo>
                <a:lnTo>
                  <a:pt x="0" y="44"/>
                </a:lnTo>
                <a:lnTo>
                  <a:pt x="0" y="44"/>
                </a:lnTo>
                <a:lnTo>
                  <a:pt x="1" y="50"/>
                </a:lnTo>
                <a:lnTo>
                  <a:pt x="4" y="56"/>
                </a:lnTo>
                <a:lnTo>
                  <a:pt x="9" y="59"/>
                </a:lnTo>
                <a:lnTo>
                  <a:pt x="15" y="6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1" name="Freeform 75">
            <a:extLst>
              <a:ext uri="{FF2B5EF4-FFF2-40B4-BE49-F238E27FC236}">
                <a16:creationId xmlns:a16="http://schemas.microsoft.com/office/drawing/2014/main" id="{8B7C2934-CE2E-4268-987E-7A8A4A60053F}"/>
              </a:ext>
            </a:extLst>
          </p:cNvPr>
          <p:cNvSpPr>
            <a:spLocks/>
          </p:cNvSpPr>
          <p:nvPr userDrawn="1"/>
        </p:nvSpPr>
        <p:spPr bwMode="auto">
          <a:xfrm>
            <a:off x="6947097" y="1763713"/>
            <a:ext cx="128587" cy="279400"/>
          </a:xfrm>
          <a:custGeom>
            <a:avLst/>
            <a:gdLst>
              <a:gd name="T0" fmla="*/ 81 w 81"/>
              <a:gd name="T1" fmla="*/ 123 h 176"/>
              <a:gd name="T2" fmla="*/ 81 w 81"/>
              <a:gd name="T3" fmla="*/ 123 h 176"/>
              <a:gd name="T4" fmla="*/ 75 w 81"/>
              <a:gd name="T5" fmla="*/ 122 h 176"/>
              <a:gd name="T6" fmla="*/ 71 w 81"/>
              <a:gd name="T7" fmla="*/ 120 h 176"/>
              <a:gd name="T8" fmla="*/ 65 w 81"/>
              <a:gd name="T9" fmla="*/ 118 h 176"/>
              <a:gd name="T10" fmla="*/ 60 w 81"/>
              <a:gd name="T11" fmla="*/ 113 h 176"/>
              <a:gd name="T12" fmla="*/ 55 w 81"/>
              <a:gd name="T13" fmla="*/ 108 h 176"/>
              <a:gd name="T14" fmla="*/ 52 w 81"/>
              <a:gd name="T15" fmla="*/ 102 h 176"/>
              <a:gd name="T16" fmla="*/ 49 w 81"/>
              <a:gd name="T17" fmla="*/ 95 h 176"/>
              <a:gd name="T18" fmla="*/ 49 w 81"/>
              <a:gd name="T19" fmla="*/ 88 h 176"/>
              <a:gd name="T20" fmla="*/ 49 w 81"/>
              <a:gd name="T21" fmla="*/ 88 h 176"/>
              <a:gd name="T22" fmla="*/ 49 w 81"/>
              <a:gd name="T23" fmla="*/ 82 h 176"/>
              <a:gd name="T24" fmla="*/ 52 w 81"/>
              <a:gd name="T25" fmla="*/ 75 h 176"/>
              <a:gd name="T26" fmla="*/ 54 w 81"/>
              <a:gd name="T27" fmla="*/ 69 h 176"/>
              <a:gd name="T28" fmla="*/ 58 w 81"/>
              <a:gd name="T29" fmla="*/ 64 h 176"/>
              <a:gd name="T30" fmla="*/ 63 w 81"/>
              <a:gd name="T31" fmla="*/ 59 h 176"/>
              <a:gd name="T32" fmla="*/ 69 w 81"/>
              <a:gd name="T33" fmla="*/ 56 h 176"/>
              <a:gd name="T34" fmla="*/ 74 w 81"/>
              <a:gd name="T35" fmla="*/ 54 h 176"/>
              <a:gd name="T36" fmla="*/ 81 w 81"/>
              <a:gd name="T37" fmla="*/ 53 h 176"/>
              <a:gd name="T38" fmla="*/ 81 w 81"/>
              <a:gd name="T39" fmla="*/ 53 h 176"/>
              <a:gd name="T40" fmla="*/ 81 w 81"/>
              <a:gd name="T41" fmla="*/ 53 h 176"/>
              <a:gd name="T42" fmla="*/ 81 w 81"/>
              <a:gd name="T43" fmla="*/ 0 h 176"/>
              <a:gd name="T44" fmla="*/ 78 w 81"/>
              <a:gd name="T45" fmla="*/ 0 h 176"/>
              <a:gd name="T46" fmla="*/ 75 w 81"/>
              <a:gd name="T47" fmla="*/ 13 h 176"/>
              <a:gd name="T48" fmla="*/ 75 w 81"/>
              <a:gd name="T49" fmla="*/ 13 h 176"/>
              <a:gd name="T50" fmla="*/ 65 w 81"/>
              <a:gd name="T51" fmla="*/ 15 h 176"/>
              <a:gd name="T52" fmla="*/ 56 w 81"/>
              <a:gd name="T53" fmla="*/ 5 h 176"/>
              <a:gd name="T54" fmla="*/ 36 w 81"/>
              <a:gd name="T55" fmla="*/ 17 h 176"/>
              <a:gd name="T56" fmla="*/ 39 w 81"/>
              <a:gd name="T57" fmla="*/ 29 h 176"/>
              <a:gd name="T58" fmla="*/ 39 w 81"/>
              <a:gd name="T59" fmla="*/ 29 h 176"/>
              <a:gd name="T60" fmla="*/ 31 w 81"/>
              <a:gd name="T61" fmla="*/ 36 h 176"/>
              <a:gd name="T62" fmla="*/ 20 w 81"/>
              <a:gd name="T63" fmla="*/ 33 h 176"/>
              <a:gd name="T64" fmla="*/ 9 w 81"/>
              <a:gd name="T65" fmla="*/ 53 h 176"/>
              <a:gd name="T66" fmla="*/ 16 w 81"/>
              <a:gd name="T67" fmla="*/ 60 h 176"/>
              <a:gd name="T68" fmla="*/ 16 w 81"/>
              <a:gd name="T69" fmla="*/ 60 h 176"/>
              <a:gd name="T70" fmla="*/ 13 w 81"/>
              <a:gd name="T71" fmla="*/ 66 h 176"/>
              <a:gd name="T72" fmla="*/ 11 w 81"/>
              <a:gd name="T73" fmla="*/ 73 h 176"/>
              <a:gd name="T74" fmla="*/ 0 w 81"/>
              <a:gd name="T75" fmla="*/ 75 h 176"/>
              <a:gd name="T76" fmla="*/ 0 w 81"/>
              <a:gd name="T77" fmla="*/ 99 h 176"/>
              <a:gd name="T78" fmla="*/ 10 w 81"/>
              <a:gd name="T79" fmla="*/ 101 h 176"/>
              <a:gd name="T80" fmla="*/ 10 w 81"/>
              <a:gd name="T81" fmla="*/ 101 h 176"/>
              <a:gd name="T82" fmla="*/ 12 w 81"/>
              <a:gd name="T83" fmla="*/ 106 h 176"/>
              <a:gd name="T84" fmla="*/ 14 w 81"/>
              <a:gd name="T85" fmla="*/ 113 h 176"/>
              <a:gd name="T86" fmla="*/ 7 w 81"/>
              <a:gd name="T87" fmla="*/ 120 h 176"/>
              <a:gd name="T88" fmla="*/ 19 w 81"/>
              <a:gd name="T89" fmla="*/ 140 h 176"/>
              <a:gd name="T90" fmla="*/ 28 w 81"/>
              <a:gd name="T91" fmla="*/ 137 h 176"/>
              <a:gd name="T92" fmla="*/ 28 w 81"/>
              <a:gd name="T93" fmla="*/ 137 h 176"/>
              <a:gd name="T94" fmla="*/ 38 w 81"/>
              <a:gd name="T95" fmla="*/ 147 h 176"/>
              <a:gd name="T96" fmla="*/ 35 w 81"/>
              <a:gd name="T97" fmla="*/ 156 h 176"/>
              <a:gd name="T98" fmla="*/ 55 w 81"/>
              <a:gd name="T99" fmla="*/ 169 h 176"/>
              <a:gd name="T100" fmla="*/ 62 w 81"/>
              <a:gd name="T101" fmla="*/ 161 h 176"/>
              <a:gd name="T102" fmla="*/ 62 w 81"/>
              <a:gd name="T103" fmla="*/ 161 h 176"/>
              <a:gd name="T104" fmla="*/ 69 w 81"/>
              <a:gd name="T105" fmla="*/ 163 h 176"/>
              <a:gd name="T106" fmla="*/ 74 w 81"/>
              <a:gd name="T107" fmla="*/ 164 h 176"/>
              <a:gd name="T108" fmla="*/ 75 w 81"/>
              <a:gd name="T109" fmla="*/ 176 h 176"/>
              <a:gd name="T110" fmla="*/ 81 w 81"/>
              <a:gd name="T111" fmla="*/ 176 h 176"/>
              <a:gd name="T112" fmla="*/ 81 w 81"/>
              <a:gd name="T113" fmla="*/ 123 h 176"/>
              <a:gd name="T114" fmla="*/ 81 w 81"/>
              <a:gd name="T115" fmla="*/ 123 h 176"/>
              <a:gd name="T116" fmla="*/ 81 w 81"/>
              <a:gd name="T117" fmla="*/ 123 h 176"/>
              <a:gd name="T118" fmla="*/ 81 w 81"/>
              <a:gd name="T119" fmla="*/ 12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 h="176">
                <a:moveTo>
                  <a:pt x="81" y="123"/>
                </a:moveTo>
                <a:lnTo>
                  <a:pt x="81" y="123"/>
                </a:lnTo>
                <a:lnTo>
                  <a:pt x="75" y="122"/>
                </a:lnTo>
                <a:lnTo>
                  <a:pt x="71" y="120"/>
                </a:lnTo>
                <a:lnTo>
                  <a:pt x="65" y="118"/>
                </a:lnTo>
                <a:lnTo>
                  <a:pt x="60" y="113"/>
                </a:lnTo>
                <a:lnTo>
                  <a:pt x="55" y="108"/>
                </a:lnTo>
                <a:lnTo>
                  <a:pt x="52" y="102"/>
                </a:lnTo>
                <a:lnTo>
                  <a:pt x="49" y="95"/>
                </a:lnTo>
                <a:lnTo>
                  <a:pt x="49" y="88"/>
                </a:lnTo>
                <a:lnTo>
                  <a:pt x="49" y="88"/>
                </a:lnTo>
                <a:lnTo>
                  <a:pt x="49" y="82"/>
                </a:lnTo>
                <a:lnTo>
                  <a:pt x="52" y="75"/>
                </a:lnTo>
                <a:lnTo>
                  <a:pt x="54" y="69"/>
                </a:lnTo>
                <a:lnTo>
                  <a:pt x="58" y="64"/>
                </a:lnTo>
                <a:lnTo>
                  <a:pt x="63" y="59"/>
                </a:lnTo>
                <a:lnTo>
                  <a:pt x="69" y="56"/>
                </a:lnTo>
                <a:lnTo>
                  <a:pt x="74" y="54"/>
                </a:lnTo>
                <a:lnTo>
                  <a:pt x="81" y="53"/>
                </a:lnTo>
                <a:lnTo>
                  <a:pt x="81" y="53"/>
                </a:lnTo>
                <a:lnTo>
                  <a:pt x="81" y="53"/>
                </a:lnTo>
                <a:lnTo>
                  <a:pt x="81" y="0"/>
                </a:lnTo>
                <a:lnTo>
                  <a:pt x="78" y="0"/>
                </a:lnTo>
                <a:lnTo>
                  <a:pt x="75" y="13"/>
                </a:lnTo>
                <a:lnTo>
                  <a:pt x="75" y="13"/>
                </a:lnTo>
                <a:lnTo>
                  <a:pt x="65" y="15"/>
                </a:lnTo>
                <a:lnTo>
                  <a:pt x="56" y="5"/>
                </a:lnTo>
                <a:lnTo>
                  <a:pt x="36" y="17"/>
                </a:lnTo>
                <a:lnTo>
                  <a:pt x="39" y="29"/>
                </a:lnTo>
                <a:lnTo>
                  <a:pt x="39" y="29"/>
                </a:lnTo>
                <a:lnTo>
                  <a:pt x="31" y="36"/>
                </a:lnTo>
                <a:lnTo>
                  <a:pt x="20" y="33"/>
                </a:lnTo>
                <a:lnTo>
                  <a:pt x="9" y="53"/>
                </a:lnTo>
                <a:lnTo>
                  <a:pt x="16" y="60"/>
                </a:lnTo>
                <a:lnTo>
                  <a:pt x="16" y="60"/>
                </a:lnTo>
                <a:lnTo>
                  <a:pt x="13" y="66"/>
                </a:lnTo>
                <a:lnTo>
                  <a:pt x="11" y="73"/>
                </a:lnTo>
                <a:lnTo>
                  <a:pt x="0" y="75"/>
                </a:lnTo>
                <a:lnTo>
                  <a:pt x="0" y="99"/>
                </a:lnTo>
                <a:lnTo>
                  <a:pt x="10" y="101"/>
                </a:lnTo>
                <a:lnTo>
                  <a:pt x="10" y="101"/>
                </a:lnTo>
                <a:lnTo>
                  <a:pt x="12" y="106"/>
                </a:lnTo>
                <a:lnTo>
                  <a:pt x="14" y="113"/>
                </a:lnTo>
                <a:lnTo>
                  <a:pt x="7" y="120"/>
                </a:lnTo>
                <a:lnTo>
                  <a:pt x="19" y="140"/>
                </a:lnTo>
                <a:lnTo>
                  <a:pt x="28" y="137"/>
                </a:lnTo>
                <a:lnTo>
                  <a:pt x="28" y="137"/>
                </a:lnTo>
                <a:lnTo>
                  <a:pt x="38" y="147"/>
                </a:lnTo>
                <a:lnTo>
                  <a:pt x="35" y="156"/>
                </a:lnTo>
                <a:lnTo>
                  <a:pt x="55" y="169"/>
                </a:lnTo>
                <a:lnTo>
                  <a:pt x="62" y="161"/>
                </a:lnTo>
                <a:lnTo>
                  <a:pt x="62" y="161"/>
                </a:lnTo>
                <a:lnTo>
                  <a:pt x="69" y="163"/>
                </a:lnTo>
                <a:lnTo>
                  <a:pt x="74" y="164"/>
                </a:lnTo>
                <a:lnTo>
                  <a:pt x="75" y="176"/>
                </a:lnTo>
                <a:lnTo>
                  <a:pt x="81" y="176"/>
                </a:lnTo>
                <a:lnTo>
                  <a:pt x="81" y="123"/>
                </a:lnTo>
                <a:lnTo>
                  <a:pt x="81" y="123"/>
                </a:lnTo>
                <a:lnTo>
                  <a:pt x="81" y="123"/>
                </a:lnTo>
                <a:lnTo>
                  <a:pt x="81" y="12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2" name="Line 76">
            <a:extLst>
              <a:ext uri="{FF2B5EF4-FFF2-40B4-BE49-F238E27FC236}">
                <a16:creationId xmlns:a16="http://schemas.microsoft.com/office/drawing/2014/main" id="{54704184-E619-43A9-985E-2825655A2436}"/>
              </a:ext>
            </a:extLst>
          </p:cNvPr>
          <p:cNvSpPr>
            <a:spLocks noChangeShapeType="1"/>
          </p:cNvSpPr>
          <p:nvPr userDrawn="1"/>
        </p:nvSpPr>
        <p:spPr bwMode="auto">
          <a:xfrm>
            <a:off x="7104259" y="1768476"/>
            <a:ext cx="0" cy="271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3" name="Freeform 77">
            <a:extLst>
              <a:ext uri="{FF2B5EF4-FFF2-40B4-BE49-F238E27FC236}">
                <a16:creationId xmlns:a16="http://schemas.microsoft.com/office/drawing/2014/main" id="{75B62856-F6B9-4FA3-8A66-955E8346458F}"/>
              </a:ext>
            </a:extLst>
          </p:cNvPr>
          <p:cNvSpPr>
            <a:spLocks/>
          </p:cNvSpPr>
          <p:nvPr userDrawn="1"/>
        </p:nvSpPr>
        <p:spPr bwMode="auto">
          <a:xfrm>
            <a:off x="7107434" y="1773238"/>
            <a:ext cx="20637" cy="14288"/>
          </a:xfrm>
          <a:custGeom>
            <a:avLst/>
            <a:gdLst>
              <a:gd name="T0" fmla="*/ 0 w 13"/>
              <a:gd name="T1" fmla="*/ 0 h 9"/>
              <a:gd name="T2" fmla="*/ 0 w 13"/>
              <a:gd name="T3" fmla="*/ 0 h 9"/>
              <a:gd name="T4" fmla="*/ 6 w 13"/>
              <a:gd name="T5" fmla="*/ 2 h 9"/>
              <a:gd name="T6" fmla="*/ 11 w 13"/>
              <a:gd name="T7" fmla="*/ 4 h 9"/>
              <a:gd name="T8" fmla="*/ 12 w 13"/>
              <a:gd name="T9" fmla="*/ 6 h 9"/>
              <a:gd name="T10" fmla="*/ 13 w 13"/>
              <a:gd name="T11" fmla="*/ 9 h 9"/>
            </a:gdLst>
            <a:ahLst/>
            <a:cxnLst>
              <a:cxn ang="0">
                <a:pos x="T0" y="T1"/>
              </a:cxn>
              <a:cxn ang="0">
                <a:pos x="T2" y="T3"/>
              </a:cxn>
              <a:cxn ang="0">
                <a:pos x="T4" y="T5"/>
              </a:cxn>
              <a:cxn ang="0">
                <a:pos x="T6" y="T7"/>
              </a:cxn>
              <a:cxn ang="0">
                <a:pos x="T8" y="T9"/>
              </a:cxn>
              <a:cxn ang="0">
                <a:pos x="T10" y="T11"/>
              </a:cxn>
            </a:cxnLst>
            <a:rect l="0" t="0" r="r" b="b"/>
            <a:pathLst>
              <a:path w="13" h="9">
                <a:moveTo>
                  <a:pt x="0" y="0"/>
                </a:moveTo>
                <a:lnTo>
                  <a:pt x="0" y="0"/>
                </a:lnTo>
                <a:lnTo>
                  <a:pt x="6" y="2"/>
                </a:lnTo>
                <a:lnTo>
                  <a:pt x="11" y="4"/>
                </a:lnTo>
                <a:lnTo>
                  <a:pt x="12" y="6"/>
                </a:lnTo>
                <a:lnTo>
                  <a:pt x="13" y="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4" name="Freeform 78">
            <a:extLst>
              <a:ext uri="{FF2B5EF4-FFF2-40B4-BE49-F238E27FC236}">
                <a16:creationId xmlns:a16="http://schemas.microsoft.com/office/drawing/2014/main" id="{19E1E31C-D58D-42D7-9C47-321858E7947A}"/>
              </a:ext>
            </a:extLst>
          </p:cNvPr>
          <p:cNvSpPr>
            <a:spLocks/>
          </p:cNvSpPr>
          <p:nvPr userDrawn="1"/>
        </p:nvSpPr>
        <p:spPr bwMode="auto">
          <a:xfrm>
            <a:off x="7112197" y="1789113"/>
            <a:ext cx="47625" cy="46038"/>
          </a:xfrm>
          <a:custGeom>
            <a:avLst/>
            <a:gdLst>
              <a:gd name="T0" fmla="*/ 0 w 30"/>
              <a:gd name="T1" fmla="*/ 3 h 29"/>
              <a:gd name="T2" fmla="*/ 0 w 30"/>
              <a:gd name="T3" fmla="*/ 3 h 29"/>
              <a:gd name="T4" fmla="*/ 5 w 30"/>
              <a:gd name="T5" fmla="*/ 1 h 29"/>
              <a:gd name="T6" fmla="*/ 11 w 30"/>
              <a:gd name="T7" fmla="*/ 0 h 29"/>
              <a:gd name="T8" fmla="*/ 18 w 30"/>
              <a:gd name="T9" fmla="*/ 0 h 29"/>
              <a:gd name="T10" fmla="*/ 21 w 30"/>
              <a:gd name="T11" fmla="*/ 0 h 29"/>
              <a:gd name="T12" fmla="*/ 23 w 30"/>
              <a:gd name="T13" fmla="*/ 1 h 29"/>
              <a:gd name="T14" fmla="*/ 26 w 30"/>
              <a:gd name="T15" fmla="*/ 3 h 29"/>
              <a:gd name="T16" fmla="*/ 28 w 30"/>
              <a:gd name="T17" fmla="*/ 7 h 29"/>
              <a:gd name="T18" fmla="*/ 29 w 30"/>
              <a:gd name="T19" fmla="*/ 10 h 29"/>
              <a:gd name="T20" fmla="*/ 30 w 30"/>
              <a:gd name="T21" fmla="*/ 16 h 29"/>
              <a:gd name="T22" fmla="*/ 30 w 30"/>
              <a:gd name="T23" fmla="*/ 22 h 29"/>
              <a:gd name="T24" fmla="*/ 29 w 30"/>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9">
                <a:moveTo>
                  <a:pt x="0" y="3"/>
                </a:moveTo>
                <a:lnTo>
                  <a:pt x="0" y="3"/>
                </a:lnTo>
                <a:lnTo>
                  <a:pt x="5" y="1"/>
                </a:lnTo>
                <a:lnTo>
                  <a:pt x="11" y="0"/>
                </a:lnTo>
                <a:lnTo>
                  <a:pt x="18" y="0"/>
                </a:lnTo>
                <a:lnTo>
                  <a:pt x="21" y="0"/>
                </a:lnTo>
                <a:lnTo>
                  <a:pt x="23" y="1"/>
                </a:lnTo>
                <a:lnTo>
                  <a:pt x="26" y="3"/>
                </a:lnTo>
                <a:lnTo>
                  <a:pt x="28" y="7"/>
                </a:lnTo>
                <a:lnTo>
                  <a:pt x="29" y="10"/>
                </a:lnTo>
                <a:lnTo>
                  <a:pt x="30" y="16"/>
                </a:lnTo>
                <a:lnTo>
                  <a:pt x="30" y="22"/>
                </a:lnTo>
                <a:lnTo>
                  <a:pt x="29" y="2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5" name="Freeform 79">
            <a:extLst>
              <a:ext uri="{FF2B5EF4-FFF2-40B4-BE49-F238E27FC236}">
                <a16:creationId xmlns:a16="http://schemas.microsoft.com/office/drawing/2014/main" id="{A17E3DB3-2D14-457F-BCD9-33DEF8F50B05}"/>
              </a:ext>
            </a:extLst>
          </p:cNvPr>
          <p:cNvSpPr>
            <a:spLocks/>
          </p:cNvSpPr>
          <p:nvPr userDrawn="1"/>
        </p:nvSpPr>
        <p:spPr bwMode="auto">
          <a:xfrm>
            <a:off x="7166172" y="1824038"/>
            <a:ext cx="33337" cy="74613"/>
          </a:xfrm>
          <a:custGeom>
            <a:avLst/>
            <a:gdLst>
              <a:gd name="T0" fmla="*/ 0 w 21"/>
              <a:gd name="T1" fmla="*/ 0 h 47"/>
              <a:gd name="T2" fmla="*/ 0 w 21"/>
              <a:gd name="T3" fmla="*/ 0 h 47"/>
              <a:gd name="T4" fmla="*/ 5 w 21"/>
              <a:gd name="T5" fmla="*/ 1 h 47"/>
              <a:gd name="T6" fmla="*/ 10 w 21"/>
              <a:gd name="T7" fmla="*/ 4 h 47"/>
              <a:gd name="T8" fmla="*/ 15 w 21"/>
              <a:gd name="T9" fmla="*/ 7 h 47"/>
              <a:gd name="T10" fmla="*/ 19 w 21"/>
              <a:gd name="T11" fmla="*/ 13 h 47"/>
              <a:gd name="T12" fmla="*/ 20 w 21"/>
              <a:gd name="T13" fmla="*/ 18 h 47"/>
              <a:gd name="T14" fmla="*/ 21 w 21"/>
              <a:gd name="T15" fmla="*/ 22 h 47"/>
              <a:gd name="T16" fmla="*/ 21 w 21"/>
              <a:gd name="T17" fmla="*/ 27 h 47"/>
              <a:gd name="T18" fmla="*/ 20 w 21"/>
              <a:gd name="T19" fmla="*/ 32 h 47"/>
              <a:gd name="T20" fmla="*/ 18 w 21"/>
              <a:gd name="T21" fmla="*/ 39 h 47"/>
              <a:gd name="T22" fmla="*/ 14 w 21"/>
              <a:gd name="T2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7">
                <a:moveTo>
                  <a:pt x="0" y="0"/>
                </a:moveTo>
                <a:lnTo>
                  <a:pt x="0" y="0"/>
                </a:lnTo>
                <a:lnTo>
                  <a:pt x="5" y="1"/>
                </a:lnTo>
                <a:lnTo>
                  <a:pt x="10" y="4"/>
                </a:lnTo>
                <a:lnTo>
                  <a:pt x="15" y="7"/>
                </a:lnTo>
                <a:lnTo>
                  <a:pt x="19" y="13"/>
                </a:lnTo>
                <a:lnTo>
                  <a:pt x="20" y="18"/>
                </a:lnTo>
                <a:lnTo>
                  <a:pt x="21" y="22"/>
                </a:lnTo>
                <a:lnTo>
                  <a:pt x="21" y="27"/>
                </a:lnTo>
                <a:lnTo>
                  <a:pt x="20" y="32"/>
                </a:lnTo>
                <a:lnTo>
                  <a:pt x="18" y="39"/>
                </a:lnTo>
                <a:lnTo>
                  <a:pt x="14" y="4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6" name="Freeform 80">
            <a:extLst>
              <a:ext uri="{FF2B5EF4-FFF2-40B4-BE49-F238E27FC236}">
                <a16:creationId xmlns:a16="http://schemas.microsoft.com/office/drawing/2014/main" id="{490192AD-7B7E-4FDF-ACA0-58FAB2DA0CBE}"/>
              </a:ext>
            </a:extLst>
          </p:cNvPr>
          <p:cNvSpPr>
            <a:spLocks/>
          </p:cNvSpPr>
          <p:nvPr userDrawn="1"/>
        </p:nvSpPr>
        <p:spPr bwMode="auto">
          <a:xfrm>
            <a:off x="7124897" y="1817688"/>
            <a:ext cx="23812" cy="50800"/>
          </a:xfrm>
          <a:custGeom>
            <a:avLst/>
            <a:gdLst>
              <a:gd name="T0" fmla="*/ 10 w 15"/>
              <a:gd name="T1" fmla="*/ 0 h 32"/>
              <a:gd name="T2" fmla="*/ 10 w 15"/>
              <a:gd name="T3" fmla="*/ 0 h 32"/>
              <a:gd name="T4" fmla="*/ 6 w 15"/>
              <a:gd name="T5" fmla="*/ 4 h 32"/>
              <a:gd name="T6" fmla="*/ 3 w 15"/>
              <a:gd name="T7" fmla="*/ 8 h 32"/>
              <a:gd name="T8" fmla="*/ 1 w 15"/>
              <a:gd name="T9" fmla="*/ 13 h 32"/>
              <a:gd name="T10" fmla="*/ 0 w 15"/>
              <a:gd name="T11" fmla="*/ 18 h 32"/>
              <a:gd name="T12" fmla="*/ 0 w 15"/>
              <a:gd name="T13" fmla="*/ 20 h 32"/>
              <a:gd name="T14" fmla="*/ 1 w 15"/>
              <a:gd name="T15" fmla="*/ 23 h 32"/>
              <a:gd name="T16" fmla="*/ 3 w 15"/>
              <a:gd name="T17" fmla="*/ 25 h 32"/>
              <a:gd name="T18" fmla="*/ 6 w 15"/>
              <a:gd name="T19" fmla="*/ 27 h 32"/>
              <a:gd name="T20" fmla="*/ 11 w 15"/>
              <a:gd name="T21" fmla="*/ 30 h 32"/>
              <a:gd name="T22" fmla="*/ 15 w 15"/>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2">
                <a:moveTo>
                  <a:pt x="10" y="0"/>
                </a:moveTo>
                <a:lnTo>
                  <a:pt x="10" y="0"/>
                </a:lnTo>
                <a:lnTo>
                  <a:pt x="6" y="4"/>
                </a:lnTo>
                <a:lnTo>
                  <a:pt x="3" y="8"/>
                </a:lnTo>
                <a:lnTo>
                  <a:pt x="1" y="13"/>
                </a:lnTo>
                <a:lnTo>
                  <a:pt x="0" y="18"/>
                </a:lnTo>
                <a:lnTo>
                  <a:pt x="0" y="20"/>
                </a:lnTo>
                <a:lnTo>
                  <a:pt x="1" y="23"/>
                </a:lnTo>
                <a:lnTo>
                  <a:pt x="3" y="25"/>
                </a:lnTo>
                <a:lnTo>
                  <a:pt x="6" y="27"/>
                </a:lnTo>
                <a:lnTo>
                  <a:pt x="11" y="30"/>
                </a:lnTo>
                <a:lnTo>
                  <a:pt x="15" y="3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7" name="Freeform 81">
            <a:extLst>
              <a:ext uri="{FF2B5EF4-FFF2-40B4-BE49-F238E27FC236}">
                <a16:creationId xmlns:a16="http://schemas.microsoft.com/office/drawing/2014/main" id="{613C03B0-4288-4A6B-818F-EF54210505F7}"/>
              </a:ext>
            </a:extLst>
          </p:cNvPr>
          <p:cNvSpPr>
            <a:spLocks/>
          </p:cNvSpPr>
          <p:nvPr userDrawn="1"/>
        </p:nvSpPr>
        <p:spPr bwMode="auto">
          <a:xfrm>
            <a:off x="7166172" y="1868488"/>
            <a:ext cx="17462" cy="30163"/>
          </a:xfrm>
          <a:custGeom>
            <a:avLst/>
            <a:gdLst>
              <a:gd name="T0" fmla="*/ 3 w 11"/>
              <a:gd name="T1" fmla="*/ 0 h 19"/>
              <a:gd name="T2" fmla="*/ 3 w 11"/>
              <a:gd name="T3" fmla="*/ 0 h 19"/>
              <a:gd name="T4" fmla="*/ 2 w 11"/>
              <a:gd name="T5" fmla="*/ 2 h 19"/>
              <a:gd name="T6" fmla="*/ 0 w 11"/>
              <a:gd name="T7" fmla="*/ 8 h 19"/>
              <a:gd name="T8" fmla="*/ 0 w 11"/>
              <a:gd name="T9" fmla="*/ 11 h 19"/>
              <a:gd name="T10" fmla="*/ 1 w 11"/>
              <a:gd name="T11" fmla="*/ 14 h 19"/>
              <a:gd name="T12" fmla="*/ 4 w 11"/>
              <a:gd name="T13" fmla="*/ 17 h 19"/>
              <a:gd name="T14" fmla="*/ 11 w 11"/>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3" y="0"/>
                </a:moveTo>
                <a:lnTo>
                  <a:pt x="3" y="0"/>
                </a:lnTo>
                <a:lnTo>
                  <a:pt x="2" y="2"/>
                </a:lnTo>
                <a:lnTo>
                  <a:pt x="0" y="8"/>
                </a:lnTo>
                <a:lnTo>
                  <a:pt x="0" y="11"/>
                </a:lnTo>
                <a:lnTo>
                  <a:pt x="1" y="14"/>
                </a:lnTo>
                <a:lnTo>
                  <a:pt x="4" y="17"/>
                </a:lnTo>
                <a:lnTo>
                  <a:pt x="11" y="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8" name="Freeform 82">
            <a:extLst>
              <a:ext uri="{FF2B5EF4-FFF2-40B4-BE49-F238E27FC236}">
                <a16:creationId xmlns:a16="http://schemas.microsoft.com/office/drawing/2014/main" id="{BC34DB28-F5DD-47C4-A9FC-C2B14836FF01}"/>
              </a:ext>
            </a:extLst>
          </p:cNvPr>
          <p:cNvSpPr>
            <a:spLocks/>
          </p:cNvSpPr>
          <p:nvPr userDrawn="1"/>
        </p:nvSpPr>
        <p:spPr bwMode="auto">
          <a:xfrm>
            <a:off x="7148709" y="1901826"/>
            <a:ext cx="50800" cy="69850"/>
          </a:xfrm>
          <a:custGeom>
            <a:avLst/>
            <a:gdLst>
              <a:gd name="T0" fmla="*/ 24 w 32"/>
              <a:gd name="T1" fmla="*/ 0 h 44"/>
              <a:gd name="T2" fmla="*/ 24 w 32"/>
              <a:gd name="T3" fmla="*/ 0 h 44"/>
              <a:gd name="T4" fmla="*/ 27 w 32"/>
              <a:gd name="T5" fmla="*/ 6 h 44"/>
              <a:gd name="T6" fmla="*/ 30 w 32"/>
              <a:gd name="T7" fmla="*/ 13 h 44"/>
              <a:gd name="T8" fmla="*/ 32 w 32"/>
              <a:gd name="T9" fmla="*/ 21 h 44"/>
              <a:gd name="T10" fmla="*/ 32 w 32"/>
              <a:gd name="T11" fmla="*/ 24 h 44"/>
              <a:gd name="T12" fmla="*/ 31 w 32"/>
              <a:gd name="T13" fmla="*/ 28 h 44"/>
              <a:gd name="T14" fmla="*/ 29 w 32"/>
              <a:gd name="T15" fmla="*/ 32 h 44"/>
              <a:gd name="T16" fmla="*/ 26 w 32"/>
              <a:gd name="T17" fmla="*/ 35 h 44"/>
              <a:gd name="T18" fmla="*/ 22 w 32"/>
              <a:gd name="T19" fmla="*/ 39 h 44"/>
              <a:gd name="T20" fmla="*/ 16 w 32"/>
              <a:gd name="T21" fmla="*/ 41 h 44"/>
              <a:gd name="T22" fmla="*/ 9 w 32"/>
              <a:gd name="T23" fmla="*/ 43 h 44"/>
              <a:gd name="T24" fmla="*/ 0 w 32"/>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4">
                <a:moveTo>
                  <a:pt x="24" y="0"/>
                </a:moveTo>
                <a:lnTo>
                  <a:pt x="24" y="0"/>
                </a:lnTo>
                <a:lnTo>
                  <a:pt x="27" y="6"/>
                </a:lnTo>
                <a:lnTo>
                  <a:pt x="30" y="13"/>
                </a:lnTo>
                <a:lnTo>
                  <a:pt x="32" y="21"/>
                </a:lnTo>
                <a:lnTo>
                  <a:pt x="32" y="24"/>
                </a:lnTo>
                <a:lnTo>
                  <a:pt x="31" y="28"/>
                </a:lnTo>
                <a:lnTo>
                  <a:pt x="29" y="32"/>
                </a:lnTo>
                <a:lnTo>
                  <a:pt x="26" y="35"/>
                </a:lnTo>
                <a:lnTo>
                  <a:pt x="22" y="39"/>
                </a:lnTo>
                <a:lnTo>
                  <a:pt x="16" y="41"/>
                </a:lnTo>
                <a:lnTo>
                  <a:pt x="9" y="43"/>
                </a:lnTo>
                <a:lnTo>
                  <a:pt x="0" y="4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9" name="Freeform 83">
            <a:extLst>
              <a:ext uri="{FF2B5EF4-FFF2-40B4-BE49-F238E27FC236}">
                <a16:creationId xmlns:a16="http://schemas.microsoft.com/office/drawing/2014/main" id="{FA441B13-0C0A-4C9B-B088-591D78F99F1F}"/>
              </a:ext>
            </a:extLst>
          </p:cNvPr>
          <p:cNvSpPr>
            <a:spLocks/>
          </p:cNvSpPr>
          <p:nvPr userDrawn="1"/>
        </p:nvSpPr>
        <p:spPr bwMode="auto">
          <a:xfrm>
            <a:off x="7124897" y="1951038"/>
            <a:ext cx="17462" cy="26988"/>
          </a:xfrm>
          <a:custGeom>
            <a:avLst/>
            <a:gdLst>
              <a:gd name="T0" fmla="*/ 11 w 11"/>
              <a:gd name="T1" fmla="*/ 0 h 17"/>
              <a:gd name="T2" fmla="*/ 11 w 11"/>
              <a:gd name="T3" fmla="*/ 0 h 17"/>
              <a:gd name="T4" fmla="*/ 9 w 11"/>
              <a:gd name="T5" fmla="*/ 0 h 17"/>
              <a:gd name="T6" fmla="*/ 4 w 11"/>
              <a:gd name="T7" fmla="*/ 2 h 17"/>
              <a:gd name="T8" fmla="*/ 2 w 11"/>
              <a:gd name="T9" fmla="*/ 4 h 17"/>
              <a:gd name="T10" fmla="*/ 0 w 11"/>
              <a:gd name="T11" fmla="*/ 6 h 17"/>
              <a:gd name="T12" fmla="*/ 0 w 11"/>
              <a:gd name="T13" fmla="*/ 11 h 17"/>
              <a:gd name="T14" fmla="*/ 0 w 1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0"/>
                </a:moveTo>
                <a:lnTo>
                  <a:pt x="11" y="0"/>
                </a:lnTo>
                <a:lnTo>
                  <a:pt x="9" y="0"/>
                </a:lnTo>
                <a:lnTo>
                  <a:pt x="4" y="2"/>
                </a:lnTo>
                <a:lnTo>
                  <a:pt x="2" y="4"/>
                </a:lnTo>
                <a:lnTo>
                  <a:pt x="0" y="6"/>
                </a:lnTo>
                <a:lnTo>
                  <a:pt x="0" y="11"/>
                </a:lnTo>
                <a:lnTo>
                  <a:pt x="0"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0" name="Freeform 84">
            <a:extLst>
              <a:ext uri="{FF2B5EF4-FFF2-40B4-BE49-F238E27FC236}">
                <a16:creationId xmlns:a16="http://schemas.microsoft.com/office/drawing/2014/main" id="{AA893345-873C-4510-93AA-BB44DC27377D}"/>
              </a:ext>
            </a:extLst>
          </p:cNvPr>
          <p:cNvSpPr>
            <a:spLocks/>
          </p:cNvSpPr>
          <p:nvPr userDrawn="1"/>
        </p:nvSpPr>
        <p:spPr bwMode="auto">
          <a:xfrm>
            <a:off x="7115372" y="1885951"/>
            <a:ext cx="12700" cy="23813"/>
          </a:xfrm>
          <a:custGeom>
            <a:avLst/>
            <a:gdLst>
              <a:gd name="T0" fmla="*/ 8 w 8"/>
              <a:gd name="T1" fmla="*/ 0 h 15"/>
              <a:gd name="T2" fmla="*/ 8 w 8"/>
              <a:gd name="T3" fmla="*/ 0 h 15"/>
              <a:gd name="T4" fmla="*/ 6 w 8"/>
              <a:gd name="T5" fmla="*/ 0 h 15"/>
              <a:gd name="T6" fmla="*/ 2 w 8"/>
              <a:gd name="T7" fmla="*/ 3 h 15"/>
              <a:gd name="T8" fmla="*/ 0 w 8"/>
              <a:gd name="T9" fmla="*/ 5 h 15"/>
              <a:gd name="T10" fmla="*/ 0 w 8"/>
              <a:gd name="T11" fmla="*/ 8 h 15"/>
              <a:gd name="T12" fmla="*/ 0 w 8"/>
              <a:gd name="T13" fmla="*/ 11 h 15"/>
              <a:gd name="T14" fmla="*/ 2 w 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8" y="0"/>
                </a:moveTo>
                <a:lnTo>
                  <a:pt x="8" y="0"/>
                </a:lnTo>
                <a:lnTo>
                  <a:pt x="6" y="0"/>
                </a:lnTo>
                <a:lnTo>
                  <a:pt x="2" y="3"/>
                </a:lnTo>
                <a:lnTo>
                  <a:pt x="0" y="5"/>
                </a:lnTo>
                <a:lnTo>
                  <a:pt x="0" y="8"/>
                </a:lnTo>
                <a:lnTo>
                  <a:pt x="0" y="11"/>
                </a:lnTo>
                <a:lnTo>
                  <a:pt x="2" y="1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1" name="Freeform 85">
            <a:extLst>
              <a:ext uri="{FF2B5EF4-FFF2-40B4-BE49-F238E27FC236}">
                <a16:creationId xmlns:a16="http://schemas.microsoft.com/office/drawing/2014/main" id="{D4CD4294-7FD5-4531-9F76-D9888E28D6C8}"/>
              </a:ext>
            </a:extLst>
          </p:cNvPr>
          <p:cNvSpPr>
            <a:spLocks/>
          </p:cNvSpPr>
          <p:nvPr userDrawn="1"/>
        </p:nvSpPr>
        <p:spPr bwMode="auto">
          <a:xfrm>
            <a:off x="7142359" y="1909763"/>
            <a:ext cx="31750" cy="20638"/>
          </a:xfrm>
          <a:custGeom>
            <a:avLst/>
            <a:gdLst>
              <a:gd name="T0" fmla="*/ 0 w 20"/>
              <a:gd name="T1" fmla="*/ 0 h 13"/>
              <a:gd name="T2" fmla="*/ 0 w 20"/>
              <a:gd name="T3" fmla="*/ 0 h 13"/>
              <a:gd name="T4" fmla="*/ 0 w 20"/>
              <a:gd name="T5" fmla="*/ 3 h 13"/>
              <a:gd name="T6" fmla="*/ 3 w 20"/>
              <a:gd name="T7" fmla="*/ 9 h 13"/>
              <a:gd name="T8" fmla="*/ 5 w 20"/>
              <a:gd name="T9" fmla="*/ 11 h 13"/>
              <a:gd name="T10" fmla="*/ 9 w 20"/>
              <a:gd name="T11" fmla="*/ 13 h 13"/>
              <a:gd name="T12" fmla="*/ 13 w 20"/>
              <a:gd name="T13" fmla="*/ 13 h 13"/>
              <a:gd name="T14" fmla="*/ 20 w 20"/>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0" y="0"/>
                </a:moveTo>
                <a:lnTo>
                  <a:pt x="0" y="0"/>
                </a:lnTo>
                <a:lnTo>
                  <a:pt x="0" y="3"/>
                </a:lnTo>
                <a:lnTo>
                  <a:pt x="3" y="9"/>
                </a:lnTo>
                <a:lnTo>
                  <a:pt x="5" y="11"/>
                </a:lnTo>
                <a:lnTo>
                  <a:pt x="9" y="13"/>
                </a:lnTo>
                <a:lnTo>
                  <a:pt x="13" y="13"/>
                </a:lnTo>
                <a:lnTo>
                  <a:pt x="20"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Freeform 86">
            <a:extLst>
              <a:ext uri="{FF2B5EF4-FFF2-40B4-BE49-F238E27FC236}">
                <a16:creationId xmlns:a16="http://schemas.microsoft.com/office/drawing/2014/main" id="{B3826C10-434A-4E17-A607-7F392AB1A4E2}"/>
              </a:ext>
            </a:extLst>
          </p:cNvPr>
          <p:cNvSpPr>
            <a:spLocks/>
          </p:cNvSpPr>
          <p:nvPr userDrawn="1"/>
        </p:nvSpPr>
        <p:spPr bwMode="auto">
          <a:xfrm>
            <a:off x="7101084" y="1997076"/>
            <a:ext cx="23812" cy="34925"/>
          </a:xfrm>
          <a:custGeom>
            <a:avLst/>
            <a:gdLst>
              <a:gd name="T0" fmla="*/ 12 w 15"/>
              <a:gd name="T1" fmla="*/ 0 h 22"/>
              <a:gd name="T2" fmla="*/ 12 w 15"/>
              <a:gd name="T3" fmla="*/ 0 h 22"/>
              <a:gd name="T4" fmla="*/ 13 w 15"/>
              <a:gd name="T5" fmla="*/ 3 h 22"/>
              <a:gd name="T6" fmla="*/ 15 w 15"/>
              <a:gd name="T7" fmla="*/ 7 h 22"/>
              <a:gd name="T8" fmla="*/ 15 w 15"/>
              <a:gd name="T9" fmla="*/ 11 h 22"/>
              <a:gd name="T10" fmla="*/ 13 w 15"/>
              <a:gd name="T11" fmla="*/ 16 h 22"/>
              <a:gd name="T12" fmla="*/ 11 w 15"/>
              <a:gd name="T13" fmla="*/ 19 h 22"/>
              <a:gd name="T14" fmla="*/ 7 w 15"/>
              <a:gd name="T15" fmla="*/ 20 h 22"/>
              <a:gd name="T16" fmla="*/ 0 w 1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12" y="0"/>
                </a:moveTo>
                <a:lnTo>
                  <a:pt x="12" y="0"/>
                </a:lnTo>
                <a:lnTo>
                  <a:pt x="13" y="3"/>
                </a:lnTo>
                <a:lnTo>
                  <a:pt x="15" y="7"/>
                </a:lnTo>
                <a:lnTo>
                  <a:pt x="15" y="11"/>
                </a:lnTo>
                <a:lnTo>
                  <a:pt x="13" y="16"/>
                </a:lnTo>
                <a:lnTo>
                  <a:pt x="11" y="19"/>
                </a:lnTo>
                <a:lnTo>
                  <a:pt x="7" y="20"/>
                </a:lnTo>
                <a:lnTo>
                  <a:pt x="0" y="2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Freeform 87">
            <a:extLst>
              <a:ext uri="{FF2B5EF4-FFF2-40B4-BE49-F238E27FC236}">
                <a16:creationId xmlns:a16="http://schemas.microsoft.com/office/drawing/2014/main" id="{D1066AB5-D53E-4151-832F-5E2689AB9226}"/>
              </a:ext>
            </a:extLst>
          </p:cNvPr>
          <p:cNvSpPr>
            <a:spLocks/>
          </p:cNvSpPr>
          <p:nvPr userDrawn="1"/>
        </p:nvSpPr>
        <p:spPr bwMode="auto">
          <a:xfrm>
            <a:off x="7128072" y="1971676"/>
            <a:ext cx="39687" cy="42863"/>
          </a:xfrm>
          <a:custGeom>
            <a:avLst/>
            <a:gdLst>
              <a:gd name="T0" fmla="*/ 24 w 25"/>
              <a:gd name="T1" fmla="*/ 0 h 27"/>
              <a:gd name="T2" fmla="*/ 24 w 25"/>
              <a:gd name="T3" fmla="*/ 0 h 27"/>
              <a:gd name="T4" fmla="*/ 25 w 25"/>
              <a:gd name="T5" fmla="*/ 6 h 27"/>
              <a:gd name="T6" fmla="*/ 25 w 25"/>
              <a:gd name="T7" fmla="*/ 10 h 27"/>
              <a:gd name="T8" fmla="*/ 24 w 25"/>
              <a:gd name="T9" fmla="*/ 16 h 27"/>
              <a:gd name="T10" fmla="*/ 20 w 25"/>
              <a:gd name="T11" fmla="*/ 21 h 27"/>
              <a:gd name="T12" fmla="*/ 19 w 25"/>
              <a:gd name="T13" fmla="*/ 23 h 27"/>
              <a:gd name="T14" fmla="*/ 17 w 25"/>
              <a:gd name="T15" fmla="*/ 25 h 27"/>
              <a:gd name="T16" fmla="*/ 13 w 25"/>
              <a:gd name="T17" fmla="*/ 26 h 27"/>
              <a:gd name="T18" fmla="*/ 10 w 25"/>
              <a:gd name="T19" fmla="*/ 27 h 27"/>
              <a:gd name="T20" fmla="*/ 5 w 25"/>
              <a:gd name="T21" fmla="*/ 27 h 27"/>
              <a:gd name="T22" fmla="*/ 0 w 25"/>
              <a:gd name="T2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7">
                <a:moveTo>
                  <a:pt x="24" y="0"/>
                </a:moveTo>
                <a:lnTo>
                  <a:pt x="24" y="0"/>
                </a:lnTo>
                <a:lnTo>
                  <a:pt x="25" y="6"/>
                </a:lnTo>
                <a:lnTo>
                  <a:pt x="25" y="10"/>
                </a:lnTo>
                <a:lnTo>
                  <a:pt x="24" y="16"/>
                </a:lnTo>
                <a:lnTo>
                  <a:pt x="20" y="21"/>
                </a:lnTo>
                <a:lnTo>
                  <a:pt x="19" y="23"/>
                </a:lnTo>
                <a:lnTo>
                  <a:pt x="17" y="25"/>
                </a:lnTo>
                <a:lnTo>
                  <a:pt x="13" y="26"/>
                </a:lnTo>
                <a:lnTo>
                  <a:pt x="10" y="27"/>
                </a:lnTo>
                <a:lnTo>
                  <a:pt x="5" y="27"/>
                </a:lnTo>
                <a:lnTo>
                  <a:pt x="0" y="2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Rectangle 88">
            <a:extLst>
              <a:ext uri="{FF2B5EF4-FFF2-40B4-BE49-F238E27FC236}">
                <a16:creationId xmlns:a16="http://schemas.microsoft.com/office/drawing/2014/main" id="{71E7E1AE-4B99-42E4-89E3-E9D52C0FE8BA}"/>
              </a:ext>
            </a:extLst>
          </p:cNvPr>
          <p:cNvSpPr>
            <a:spLocks noChangeArrowheads="1"/>
          </p:cNvSpPr>
          <p:nvPr userDrawn="1"/>
        </p:nvSpPr>
        <p:spPr bwMode="auto">
          <a:xfrm>
            <a:off x="7013772" y="2160588"/>
            <a:ext cx="134937" cy="7302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13">
            <a:extLst>
              <a:ext uri="{FF2B5EF4-FFF2-40B4-BE49-F238E27FC236}">
                <a16:creationId xmlns:a16="http://schemas.microsoft.com/office/drawing/2014/main" id="{E43C7CB0-9A07-4FDD-991E-0F2C34719173}"/>
              </a:ext>
            </a:extLst>
          </p:cNvPr>
          <p:cNvSpPr>
            <a:spLocks noChangeShapeType="1"/>
          </p:cNvSpPr>
          <p:nvPr userDrawn="1"/>
        </p:nvSpPr>
        <p:spPr bwMode="auto">
          <a:xfrm>
            <a:off x="7002659" y="2174876"/>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14">
            <a:extLst>
              <a:ext uri="{FF2B5EF4-FFF2-40B4-BE49-F238E27FC236}">
                <a16:creationId xmlns:a16="http://schemas.microsoft.com/office/drawing/2014/main" id="{C0DAE8B2-70AA-4522-AB7D-488E18776C4A}"/>
              </a:ext>
            </a:extLst>
          </p:cNvPr>
          <p:cNvSpPr>
            <a:spLocks noChangeShapeType="1"/>
          </p:cNvSpPr>
          <p:nvPr userDrawn="1"/>
        </p:nvSpPr>
        <p:spPr bwMode="auto">
          <a:xfrm>
            <a:off x="7002659" y="2192338"/>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15">
            <a:extLst>
              <a:ext uri="{FF2B5EF4-FFF2-40B4-BE49-F238E27FC236}">
                <a16:creationId xmlns:a16="http://schemas.microsoft.com/office/drawing/2014/main" id="{B7484DAF-1726-482A-99B4-8C27B3640669}"/>
              </a:ext>
            </a:extLst>
          </p:cNvPr>
          <p:cNvSpPr>
            <a:spLocks noChangeShapeType="1"/>
          </p:cNvSpPr>
          <p:nvPr userDrawn="1"/>
        </p:nvSpPr>
        <p:spPr bwMode="auto">
          <a:xfrm>
            <a:off x="7002659" y="2208213"/>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16">
            <a:extLst>
              <a:ext uri="{FF2B5EF4-FFF2-40B4-BE49-F238E27FC236}">
                <a16:creationId xmlns:a16="http://schemas.microsoft.com/office/drawing/2014/main" id="{212457B2-8640-4D64-9115-19F05A7E0967}"/>
              </a:ext>
            </a:extLst>
          </p:cNvPr>
          <p:cNvSpPr>
            <a:spLocks noChangeShapeType="1"/>
          </p:cNvSpPr>
          <p:nvPr userDrawn="1"/>
        </p:nvSpPr>
        <p:spPr bwMode="auto">
          <a:xfrm>
            <a:off x="7002659" y="2222501"/>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29" name="Group 1128">
            <a:extLst>
              <a:ext uri="{FF2B5EF4-FFF2-40B4-BE49-F238E27FC236}">
                <a16:creationId xmlns:a16="http://schemas.microsoft.com/office/drawing/2014/main" id="{121568FA-D1EB-4159-A9B9-D9AF0999F6EC}"/>
              </a:ext>
            </a:extLst>
          </p:cNvPr>
          <p:cNvGrpSpPr/>
          <p:nvPr userDrawn="1"/>
        </p:nvGrpSpPr>
        <p:grpSpPr>
          <a:xfrm>
            <a:off x="6848672" y="1666876"/>
            <a:ext cx="465137" cy="425450"/>
            <a:chOff x="6084888" y="1666876"/>
            <a:chExt cx="465137" cy="425450"/>
          </a:xfrm>
        </p:grpSpPr>
        <p:sp>
          <p:nvSpPr>
            <p:cNvPr id="1130" name="Line 89">
              <a:extLst>
                <a:ext uri="{FF2B5EF4-FFF2-40B4-BE49-F238E27FC236}">
                  <a16:creationId xmlns:a16="http://schemas.microsoft.com/office/drawing/2014/main" id="{F3D27269-BECC-4A58-B987-318BE65A9F8C}"/>
                </a:ext>
              </a:extLst>
            </p:cNvPr>
            <p:cNvSpPr>
              <a:spLocks noChangeShapeType="1"/>
            </p:cNvSpPr>
            <p:nvPr userDrawn="1"/>
          </p:nvSpPr>
          <p:spPr bwMode="auto">
            <a:xfrm flipV="1">
              <a:off x="6402388" y="1687513"/>
              <a:ext cx="9525"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90">
              <a:extLst>
                <a:ext uri="{FF2B5EF4-FFF2-40B4-BE49-F238E27FC236}">
                  <a16:creationId xmlns:a16="http://schemas.microsoft.com/office/drawing/2014/main" id="{F051DB87-332D-4C0B-B6C8-7B3CF0CDB577}"/>
                </a:ext>
              </a:extLst>
            </p:cNvPr>
            <p:cNvSpPr>
              <a:spLocks noChangeShapeType="1"/>
            </p:cNvSpPr>
            <p:nvPr userDrawn="1"/>
          </p:nvSpPr>
          <p:spPr bwMode="auto">
            <a:xfrm flipV="1">
              <a:off x="6440488" y="1712913"/>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91">
              <a:extLst>
                <a:ext uri="{FF2B5EF4-FFF2-40B4-BE49-F238E27FC236}">
                  <a16:creationId xmlns:a16="http://schemas.microsoft.com/office/drawing/2014/main" id="{2DA33ED2-1299-4230-95CF-BC431D457F1F}"/>
                </a:ext>
              </a:extLst>
            </p:cNvPr>
            <p:cNvSpPr>
              <a:spLocks noChangeShapeType="1"/>
            </p:cNvSpPr>
            <p:nvPr userDrawn="1"/>
          </p:nvSpPr>
          <p:spPr bwMode="auto">
            <a:xfrm flipV="1">
              <a:off x="6473825" y="1744663"/>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92">
              <a:extLst>
                <a:ext uri="{FF2B5EF4-FFF2-40B4-BE49-F238E27FC236}">
                  <a16:creationId xmlns:a16="http://schemas.microsoft.com/office/drawing/2014/main" id="{EA72969A-EBA2-4B32-9795-AB85E729D7CD}"/>
                </a:ext>
              </a:extLst>
            </p:cNvPr>
            <p:cNvSpPr>
              <a:spLocks noChangeShapeType="1"/>
            </p:cNvSpPr>
            <p:nvPr userDrawn="1"/>
          </p:nvSpPr>
          <p:spPr bwMode="auto">
            <a:xfrm flipV="1">
              <a:off x="6497638" y="1784351"/>
              <a:ext cx="22225"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93">
              <a:extLst>
                <a:ext uri="{FF2B5EF4-FFF2-40B4-BE49-F238E27FC236}">
                  <a16:creationId xmlns:a16="http://schemas.microsoft.com/office/drawing/2014/main" id="{02298A66-33ED-4EA0-B705-70EC3BC57D80}"/>
                </a:ext>
              </a:extLst>
            </p:cNvPr>
            <p:cNvSpPr>
              <a:spLocks noChangeShapeType="1"/>
            </p:cNvSpPr>
            <p:nvPr userDrawn="1"/>
          </p:nvSpPr>
          <p:spPr bwMode="auto">
            <a:xfrm flipV="1">
              <a:off x="6516688" y="1830388"/>
              <a:ext cx="22225"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94">
              <a:extLst>
                <a:ext uri="{FF2B5EF4-FFF2-40B4-BE49-F238E27FC236}">
                  <a16:creationId xmlns:a16="http://schemas.microsoft.com/office/drawing/2014/main" id="{98BB77BF-9957-4B87-9017-629E87039A01}"/>
                </a:ext>
              </a:extLst>
            </p:cNvPr>
            <p:cNvSpPr>
              <a:spLocks noChangeShapeType="1"/>
            </p:cNvSpPr>
            <p:nvPr userDrawn="1"/>
          </p:nvSpPr>
          <p:spPr bwMode="auto">
            <a:xfrm flipV="1">
              <a:off x="6524625" y="1876426"/>
              <a:ext cx="25400"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95">
              <a:extLst>
                <a:ext uri="{FF2B5EF4-FFF2-40B4-BE49-F238E27FC236}">
                  <a16:creationId xmlns:a16="http://schemas.microsoft.com/office/drawing/2014/main" id="{2F74AEDD-2334-4F20-B7CE-88B9E71276F6}"/>
                </a:ext>
              </a:extLst>
            </p:cNvPr>
            <p:cNvSpPr>
              <a:spLocks noChangeShapeType="1"/>
            </p:cNvSpPr>
            <p:nvPr userDrawn="1"/>
          </p:nvSpPr>
          <p:spPr bwMode="auto">
            <a:xfrm>
              <a:off x="6524625" y="1924051"/>
              <a:ext cx="25400"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96">
              <a:extLst>
                <a:ext uri="{FF2B5EF4-FFF2-40B4-BE49-F238E27FC236}">
                  <a16:creationId xmlns:a16="http://schemas.microsoft.com/office/drawing/2014/main" id="{C8049247-CE10-4969-B383-04A74D2F20E9}"/>
                </a:ext>
              </a:extLst>
            </p:cNvPr>
            <p:cNvSpPr>
              <a:spLocks noChangeShapeType="1"/>
            </p:cNvSpPr>
            <p:nvPr userDrawn="1"/>
          </p:nvSpPr>
          <p:spPr bwMode="auto">
            <a:xfrm>
              <a:off x="6516688" y="1966913"/>
              <a:ext cx="22225"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97">
              <a:extLst>
                <a:ext uri="{FF2B5EF4-FFF2-40B4-BE49-F238E27FC236}">
                  <a16:creationId xmlns:a16="http://schemas.microsoft.com/office/drawing/2014/main" id="{B3EE72EF-E918-4BA8-A347-726E2BA888CC}"/>
                </a:ext>
              </a:extLst>
            </p:cNvPr>
            <p:cNvSpPr>
              <a:spLocks noChangeShapeType="1"/>
            </p:cNvSpPr>
            <p:nvPr userDrawn="1"/>
          </p:nvSpPr>
          <p:spPr bwMode="auto">
            <a:xfrm>
              <a:off x="6497638" y="2006601"/>
              <a:ext cx="22225"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98">
              <a:extLst>
                <a:ext uri="{FF2B5EF4-FFF2-40B4-BE49-F238E27FC236}">
                  <a16:creationId xmlns:a16="http://schemas.microsoft.com/office/drawing/2014/main" id="{26DFE6F9-1A35-45B2-ADF7-D594D9C3B347}"/>
                </a:ext>
              </a:extLst>
            </p:cNvPr>
            <p:cNvSpPr>
              <a:spLocks noChangeShapeType="1"/>
            </p:cNvSpPr>
            <p:nvPr userDrawn="1"/>
          </p:nvSpPr>
          <p:spPr bwMode="auto">
            <a:xfrm>
              <a:off x="6473825" y="2041526"/>
              <a:ext cx="1905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Line 99">
              <a:extLst>
                <a:ext uri="{FF2B5EF4-FFF2-40B4-BE49-F238E27FC236}">
                  <a16:creationId xmlns:a16="http://schemas.microsoft.com/office/drawing/2014/main" id="{19FEA40E-27C0-4ACB-80BE-739F564027BF}"/>
                </a:ext>
              </a:extLst>
            </p:cNvPr>
            <p:cNvSpPr>
              <a:spLocks noChangeShapeType="1"/>
            </p:cNvSpPr>
            <p:nvPr userDrawn="1"/>
          </p:nvSpPr>
          <p:spPr bwMode="auto">
            <a:xfrm>
              <a:off x="6440488" y="2073276"/>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1" name="Line 100">
              <a:extLst>
                <a:ext uri="{FF2B5EF4-FFF2-40B4-BE49-F238E27FC236}">
                  <a16:creationId xmlns:a16="http://schemas.microsoft.com/office/drawing/2014/main" id="{DD770DB4-C72B-4862-924D-03ABBFE223C3}"/>
                </a:ext>
              </a:extLst>
            </p:cNvPr>
            <p:cNvSpPr>
              <a:spLocks noChangeShapeType="1"/>
            </p:cNvSpPr>
            <p:nvPr userDrawn="1"/>
          </p:nvSpPr>
          <p:spPr bwMode="auto">
            <a:xfrm flipV="1">
              <a:off x="6316663" y="1666876"/>
              <a:ext cx="0" cy="238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2" name="Line 101">
              <a:extLst>
                <a:ext uri="{FF2B5EF4-FFF2-40B4-BE49-F238E27FC236}">
                  <a16:creationId xmlns:a16="http://schemas.microsoft.com/office/drawing/2014/main" id="{2B8932C5-1D20-465B-9987-D9C36F758D74}"/>
                </a:ext>
              </a:extLst>
            </p:cNvPr>
            <p:cNvSpPr>
              <a:spLocks noChangeShapeType="1"/>
            </p:cNvSpPr>
            <p:nvPr userDrawn="1"/>
          </p:nvSpPr>
          <p:spPr bwMode="auto">
            <a:xfrm flipH="1" flipV="1">
              <a:off x="6269038" y="1673226"/>
              <a:ext cx="4762"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3" name="Line 102">
              <a:extLst>
                <a:ext uri="{FF2B5EF4-FFF2-40B4-BE49-F238E27FC236}">
                  <a16:creationId xmlns:a16="http://schemas.microsoft.com/office/drawing/2014/main" id="{1493D800-81BE-434B-B7B8-BCAF890C4281}"/>
                </a:ext>
              </a:extLst>
            </p:cNvPr>
            <p:cNvSpPr>
              <a:spLocks noChangeShapeType="1"/>
            </p:cNvSpPr>
            <p:nvPr userDrawn="1"/>
          </p:nvSpPr>
          <p:spPr bwMode="auto">
            <a:xfrm flipH="1" flipV="1">
              <a:off x="6223000" y="1687513"/>
              <a:ext cx="7937"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4" name="Line 103">
              <a:extLst>
                <a:ext uri="{FF2B5EF4-FFF2-40B4-BE49-F238E27FC236}">
                  <a16:creationId xmlns:a16="http://schemas.microsoft.com/office/drawing/2014/main" id="{38AF3F6D-C0F6-4E94-BB27-9D185F5DB443}"/>
                </a:ext>
              </a:extLst>
            </p:cNvPr>
            <p:cNvSpPr>
              <a:spLocks noChangeShapeType="1"/>
            </p:cNvSpPr>
            <p:nvPr userDrawn="1"/>
          </p:nvSpPr>
          <p:spPr bwMode="auto">
            <a:xfrm flipH="1" flipV="1">
              <a:off x="6180138" y="1712913"/>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5" name="Line 104">
              <a:extLst>
                <a:ext uri="{FF2B5EF4-FFF2-40B4-BE49-F238E27FC236}">
                  <a16:creationId xmlns:a16="http://schemas.microsoft.com/office/drawing/2014/main" id="{FB55EBB3-E959-4724-AC90-2BCFF3A93566}"/>
                </a:ext>
              </a:extLst>
            </p:cNvPr>
            <p:cNvSpPr>
              <a:spLocks noChangeShapeType="1"/>
            </p:cNvSpPr>
            <p:nvPr userDrawn="1"/>
          </p:nvSpPr>
          <p:spPr bwMode="auto">
            <a:xfrm flipH="1" flipV="1">
              <a:off x="6143625" y="1744663"/>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6" name="Line 105">
              <a:extLst>
                <a:ext uri="{FF2B5EF4-FFF2-40B4-BE49-F238E27FC236}">
                  <a16:creationId xmlns:a16="http://schemas.microsoft.com/office/drawing/2014/main" id="{267F2B03-E16E-4E61-A829-63B880504288}"/>
                </a:ext>
              </a:extLst>
            </p:cNvPr>
            <p:cNvSpPr>
              <a:spLocks noChangeShapeType="1"/>
            </p:cNvSpPr>
            <p:nvPr userDrawn="1"/>
          </p:nvSpPr>
          <p:spPr bwMode="auto">
            <a:xfrm flipH="1" flipV="1">
              <a:off x="6115050" y="1784351"/>
              <a:ext cx="20637"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7" name="Line 106">
              <a:extLst>
                <a:ext uri="{FF2B5EF4-FFF2-40B4-BE49-F238E27FC236}">
                  <a16:creationId xmlns:a16="http://schemas.microsoft.com/office/drawing/2014/main" id="{6C960451-4EA5-4605-9B1C-EAB34D8DB31B}"/>
                </a:ext>
              </a:extLst>
            </p:cNvPr>
            <p:cNvSpPr>
              <a:spLocks noChangeShapeType="1"/>
            </p:cNvSpPr>
            <p:nvPr userDrawn="1"/>
          </p:nvSpPr>
          <p:spPr bwMode="auto">
            <a:xfrm flipH="1" flipV="1">
              <a:off x="6092825" y="1830388"/>
              <a:ext cx="25400"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8" name="Line 107">
              <a:extLst>
                <a:ext uri="{FF2B5EF4-FFF2-40B4-BE49-F238E27FC236}">
                  <a16:creationId xmlns:a16="http://schemas.microsoft.com/office/drawing/2014/main" id="{BFB5C773-8E3B-4638-8AEE-C6143A70FC8B}"/>
                </a:ext>
              </a:extLst>
            </p:cNvPr>
            <p:cNvSpPr>
              <a:spLocks noChangeShapeType="1"/>
            </p:cNvSpPr>
            <p:nvPr userDrawn="1"/>
          </p:nvSpPr>
          <p:spPr bwMode="auto">
            <a:xfrm flipH="1" flipV="1">
              <a:off x="6084888" y="1876426"/>
              <a:ext cx="22225"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9" name="Line 108">
              <a:extLst>
                <a:ext uri="{FF2B5EF4-FFF2-40B4-BE49-F238E27FC236}">
                  <a16:creationId xmlns:a16="http://schemas.microsoft.com/office/drawing/2014/main" id="{F9612889-06AC-4E97-89D3-331929484379}"/>
                </a:ext>
              </a:extLst>
            </p:cNvPr>
            <p:cNvSpPr>
              <a:spLocks noChangeShapeType="1"/>
            </p:cNvSpPr>
            <p:nvPr userDrawn="1"/>
          </p:nvSpPr>
          <p:spPr bwMode="auto">
            <a:xfrm flipH="1">
              <a:off x="6084888" y="1924051"/>
              <a:ext cx="22225"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0" name="Line 109">
              <a:extLst>
                <a:ext uri="{FF2B5EF4-FFF2-40B4-BE49-F238E27FC236}">
                  <a16:creationId xmlns:a16="http://schemas.microsoft.com/office/drawing/2014/main" id="{D89BD437-F849-4269-AFB3-BE4B666AB205}"/>
                </a:ext>
              </a:extLst>
            </p:cNvPr>
            <p:cNvSpPr>
              <a:spLocks noChangeShapeType="1"/>
            </p:cNvSpPr>
            <p:nvPr userDrawn="1"/>
          </p:nvSpPr>
          <p:spPr bwMode="auto">
            <a:xfrm flipH="1">
              <a:off x="6092825" y="1966913"/>
              <a:ext cx="25400"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1" name="Line 110">
              <a:extLst>
                <a:ext uri="{FF2B5EF4-FFF2-40B4-BE49-F238E27FC236}">
                  <a16:creationId xmlns:a16="http://schemas.microsoft.com/office/drawing/2014/main" id="{019EBA40-818E-4A2C-A7CD-985BD2207962}"/>
                </a:ext>
              </a:extLst>
            </p:cNvPr>
            <p:cNvSpPr>
              <a:spLocks noChangeShapeType="1"/>
            </p:cNvSpPr>
            <p:nvPr userDrawn="1"/>
          </p:nvSpPr>
          <p:spPr bwMode="auto">
            <a:xfrm flipH="1">
              <a:off x="6115050" y="2006601"/>
              <a:ext cx="1905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Line 111">
              <a:extLst>
                <a:ext uri="{FF2B5EF4-FFF2-40B4-BE49-F238E27FC236}">
                  <a16:creationId xmlns:a16="http://schemas.microsoft.com/office/drawing/2014/main" id="{CB085B73-5A71-4D7C-8A39-097F44FA25A3}"/>
                </a:ext>
              </a:extLst>
            </p:cNvPr>
            <p:cNvSpPr>
              <a:spLocks noChangeShapeType="1"/>
            </p:cNvSpPr>
            <p:nvPr userDrawn="1"/>
          </p:nvSpPr>
          <p:spPr bwMode="auto">
            <a:xfrm flipH="1">
              <a:off x="6142038" y="2041526"/>
              <a:ext cx="1905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3" name="Line 112">
              <a:extLst>
                <a:ext uri="{FF2B5EF4-FFF2-40B4-BE49-F238E27FC236}">
                  <a16:creationId xmlns:a16="http://schemas.microsoft.com/office/drawing/2014/main" id="{77B2F185-E5AC-44DE-986E-9FB60ED23735}"/>
                </a:ext>
              </a:extLst>
            </p:cNvPr>
            <p:cNvSpPr>
              <a:spLocks noChangeShapeType="1"/>
            </p:cNvSpPr>
            <p:nvPr userDrawn="1"/>
          </p:nvSpPr>
          <p:spPr bwMode="auto">
            <a:xfrm flipH="1">
              <a:off x="6180138" y="2073276"/>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4" name="Line 117">
              <a:extLst>
                <a:ext uri="{FF2B5EF4-FFF2-40B4-BE49-F238E27FC236}">
                  <a16:creationId xmlns:a16="http://schemas.microsoft.com/office/drawing/2014/main" id="{D1E759A0-FCE0-46E3-B861-18389F61EDE5}"/>
                </a:ext>
              </a:extLst>
            </p:cNvPr>
            <p:cNvSpPr>
              <a:spLocks noChangeShapeType="1"/>
            </p:cNvSpPr>
            <p:nvPr userDrawn="1"/>
          </p:nvSpPr>
          <p:spPr bwMode="auto">
            <a:xfrm flipV="1">
              <a:off x="6361113" y="1673226"/>
              <a:ext cx="4762"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155" name="Freeform 118">
            <a:extLst>
              <a:ext uri="{FF2B5EF4-FFF2-40B4-BE49-F238E27FC236}">
                <a16:creationId xmlns:a16="http://schemas.microsoft.com/office/drawing/2014/main" id="{1207B4F6-CC82-4F41-9B87-71D9EF40A0E8}"/>
              </a:ext>
            </a:extLst>
          </p:cNvPr>
          <p:cNvSpPr>
            <a:spLocks noEditPoints="1"/>
          </p:cNvSpPr>
          <p:nvPr userDrawn="1"/>
        </p:nvSpPr>
        <p:spPr bwMode="auto">
          <a:xfrm>
            <a:off x="6905822" y="1727201"/>
            <a:ext cx="350837" cy="541338"/>
          </a:xfrm>
          <a:custGeom>
            <a:avLst/>
            <a:gdLst>
              <a:gd name="T0" fmla="*/ 110 w 221"/>
              <a:gd name="T1" fmla="*/ 0 h 341"/>
              <a:gd name="T2" fmla="*/ 88 w 221"/>
              <a:gd name="T3" fmla="*/ 2 h 341"/>
              <a:gd name="T4" fmla="*/ 68 w 221"/>
              <a:gd name="T5" fmla="*/ 9 h 341"/>
              <a:gd name="T6" fmla="*/ 48 w 221"/>
              <a:gd name="T7" fmla="*/ 19 h 341"/>
              <a:gd name="T8" fmla="*/ 33 w 221"/>
              <a:gd name="T9" fmla="*/ 31 h 341"/>
              <a:gd name="T10" fmla="*/ 19 w 221"/>
              <a:gd name="T11" fmla="*/ 48 h 341"/>
              <a:gd name="T12" fmla="*/ 9 w 221"/>
              <a:gd name="T13" fmla="*/ 67 h 341"/>
              <a:gd name="T14" fmla="*/ 2 w 221"/>
              <a:gd name="T15" fmla="*/ 88 h 341"/>
              <a:gd name="T16" fmla="*/ 0 w 221"/>
              <a:gd name="T17" fmla="*/ 110 h 341"/>
              <a:gd name="T18" fmla="*/ 1 w 221"/>
              <a:gd name="T19" fmla="*/ 122 h 341"/>
              <a:gd name="T20" fmla="*/ 5 w 221"/>
              <a:gd name="T21" fmla="*/ 144 h 341"/>
              <a:gd name="T22" fmla="*/ 15 w 221"/>
              <a:gd name="T23" fmla="*/ 166 h 341"/>
              <a:gd name="T24" fmla="*/ 28 w 221"/>
              <a:gd name="T25" fmla="*/ 184 h 341"/>
              <a:gd name="T26" fmla="*/ 36 w 221"/>
              <a:gd name="T27" fmla="*/ 192 h 341"/>
              <a:gd name="T28" fmla="*/ 39 w 221"/>
              <a:gd name="T29" fmla="*/ 194 h 341"/>
              <a:gd name="T30" fmla="*/ 51 w 221"/>
              <a:gd name="T31" fmla="*/ 207 h 341"/>
              <a:gd name="T32" fmla="*/ 60 w 221"/>
              <a:gd name="T33" fmla="*/ 222 h 341"/>
              <a:gd name="T34" fmla="*/ 65 w 221"/>
              <a:gd name="T35" fmla="*/ 240 h 341"/>
              <a:gd name="T36" fmla="*/ 68 w 221"/>
              <a:gd name="T37" fmla="*/ 258 h 341"/>
              <a:gd name="T38" fmla="*/ 110 w 221"/>
              <a:gd name="T39" fmla="*/ 273 h 341"/>
              <a:gd name="T40" fmla="*/ 153 w 221"/>
              <a:gd name="T41" fmla="*/ 258 h 341"/>
              <a:gd name="T42" fmla="*/ 154 w 221"/>
              <a:gd name="T43" fmla="*/ 249 h 341"/>
              <a:gd name="T44" fmla="*/ 158 w 221"/>
              <a:gd name="T45" fmla="*/ 231 h 341"/>
              <a:gd name="T46" fmla="*/ 166 w 221"/>
              <a:gd name="T47" fmla="*/ 214 h 341"/>
              <a:gd name="T48" fmla="*/ 176 w 221"/>
              <a:gd name="T49" fmla="*/ 201 h 341"/>
              <a:gd name="T50" fmla="*/ 182 w 221"/>
              <a:gd name="T51" fmla="*/ 194 h 341"/>
              <a:gd name="T52" fmla="*/ 185 w 221"/>
              <a:gd name="T53" fmla="*/ 192 h 341"/>
              <a:gd name="T54" fmla="*/ 200 w 221"/>
              <a:gd name="T55" fmla="*/ 175 h 341"/>
              <a:gd name="T56" fmla="*/ 211 w 221"/>
              <a:gd name="T57" fmla="*/ 155 h 341"/>
              <a:gd name="T58" fmla="*/ 219 w 221"/>
              <a:gd name="T59" fmla="*/ 134 h 341"/>
              <a:gd name="T60" fmla="*/ 221 w 221"/>
              <a:gd name="T61" fmla="*/ 110 h 341"/>
              <a:gd name="T62" fmla="*/ 221 w 221"/>
              <a:gd name="T63" fmla="*/ 99 h 341"/>
              <a:gd name="T64" fmla="*/ 217 w 221"/>
              <a:gd name="T65" fmla="*/ 77 h 341"/>
              <a:gd name="T66" fmla="*/ 208 w 221"/>
              <a:gd name="T67" fmla="*/ 57 h 341"/>
              <a:gd name="T68" fmla="*/ 196 w 221"/>
              <a:gd name="T69" fmla="*/ 39 h 341"/>
              <a:gd name="T70" fmla="*/ 180 w 221"/>
              <a:gd name="T71" fmla="*/ 24 h 341"/>
              <a:gd name="T72" fmla="*/ 164 w 221"/>
              <a:gd name="T73" fmla="*/ 13 h 341"/>
              <a:gd name="T74" fmla="*/ 143 w 221"/>
              <a:gd name="T75" fmla="*/ 4 h 341"/>
              <a:gd name="T76" fmla="*/ 122 w 221"/>
              <a:gd name="T77" fmla="*/ 0 h 341"/>
              <a:gd name="T78" fmla="*/ 110 w 221"/>
              <a:gd name="T79" fmla="*/ 0 h 341"/>
              <a:gd name="T80" fmla="*/ 101 w 221"/>
              <a:gd name="T81" fmla="*/ 341 h 341"/>
              <a:gd name="T82" fmla="*/ 118 w 221"/>
              <a:gd name="T83" fmla="*/ 333 h 341"/>
              <a:gd name="T84" fmla="*/ 129 w 221"/>
              <a:gd name="T85" fmla="*/ 333 h 341"/>
              <a:gd name="T86" fmla="*/ 92 w 221"/>
              <a:gd name="T87" fmla="*/ 311 h 341"/>
              <a:gd name="T88" fmla="*/ 129 w 221"/>
              <a:gd name="T89" fmla="*/ 33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341">
                <a:moveTo>
                  <a:pt x="110" y="0"/>
                </a:moveTo>
                <a:lnTo>
                  <a:pt x="110" y="0"/>
                </a:lnTo>
                <a:lnTo>
                  <a:pt x="99" y="0"/>
                </a:lnTo>
                <a:lnTo>
                  <a:pt x="88" y="2"/>
                </a:lnTo>
                <a:lnTo>
                  <a:pt x="78" y="4"/>
                </a:lnTo>
                <a:lnTo>
                  <a:pt x="68" y="9"/>
                </a:lnTo>
                <a:lnTo>
                  <a:pt x="57" y="13"/>
                </a:lnTo>
                <a:lnTo>
                  <a:pt x="48" y="19"/>
                </a:lnTo>
                <a:lnTo>
                  <a:pt x="40" y="24"/>
                </a:lnTo>
                <a:lnTo>
                  <a:pt x="33" y="31"/>
                </a:lnTo>
                <a:lnTo>
                  <a:pt x="25" y="39"/>
                </a:lnTo>
                <a:lnTo>
                  <a:pt x="19" y="48"/>
                </a:lnTo>
                <a:lnTo>
                  <a:pt x="13" y="57"/>
                </a:lnTo>
                <a:lnTo>
                  <a:pt x="9" y="67"/>
                </a:lnTo>
                <a:lnTo>
                  <a:pt x="5" y="77"/>
                </a:lnTo>
                <a:lnTo>
                  <a:pt x="2" y="88"/>
                </a:lnTo>
                <a:lnTo>
                  <a:pt x="1" y="99"/>
                </a:lnTo>
                <a:lnTo>
                  <a:pt x="0" y="110"/>
                </a:lnTo>
                <a:lnTo>
                  <a:pt x="0" y="110"/>
                </a:lnTo>
                <a:lnTo>
                  <a:pt x="1" y="122"/>
                </a:lnTo>
                <a:lnTo>
                  <a:pt x="2" y="134"/>
                </a:lnTo>
                <a:lnTo>
                  <a:pt x="5" y="144"/>
                </a:lnTo>
                <a:lnTo>
                  <a:pt x="10" y="155"/>
                </a:lnTo>
                <a:lnTo>
                  <a:pt x="15" y="166"/>
                </a:lnTo>
                <a:lnTo>
                  <a:pt x="21" y="175"/>
                </a:lnTo>
                <a:lnTo>
                  <a:pt x="28" y="184"/>
                </a:lnTo>
                <a:lnTo>
                  <a:pt x="36" y="192"/>
                </a:lnTo>
                <a:lnTo>
                  <a:pt x="36" y="192"/>
                </a:lnTo>
                <a:lnTo>
                  <a:pt x="39" y="194"/>
                </a:lnTo>
                <a:lnTo>
                  <a:pt x="39" y="194"/>
                </a:lnTo>
                <a:lnTo>
                  <a:pt x="45" y="201"/>
                </a:lnTo>
                <a:lnTo>
                  <a:pt x="51" y="207"/>
                </a:lnTo>
                <a:lnTo>
                  <a:pt x="55" y="214"/>
                </a:lnTo>
                <a:lnTo>
                  <a:pt x="60" y="222"/>
                </a:lnTo>
                <a:lnTo>
                  <a:pt x="63" y="231"/>
                </a:lnTo>
                <a:lnTo>
                  <a:pt x="65" y="240"/>
                </a:lnTo>
                <a:lnTo>
                  <a:pt x="66" y="249"/>
                </a:lnTo>
                <a:lnTo>
                  <a:pt x="68" y="258"/>
                </a:lnTo>
                <a:lnTo>
                  <a:pt x="68" y="273"/>
                </a:lnTo>
                <a:lnTo>
                  <a:pt x="110" y="273"/>
                </a:lnTo>
                <a:lnTo>
                  <a:pt x="153" y="273"/>
                </a:lnTo>
                <a:lnTo>
                  <a:pt x="153" y="258"/>
                </a:lnTo>
                <a:lnTo>
                  <a:pt x="153" y="258"/>
                </a:lnTo>
                <a:lnTo>
                  <a:pt x="154" y="249"/>
                </a:lnTo>
                <a:lnTo>
                  <a:pt x="156" y="240"/>
                </a:lnTo>
                <a:lnTo>
                  <a:pt x="158" y="231"/>
                </a:lnTo>
                <a:lnTo>
                  <a:pt x="161" y="222"/>
                </a:lnTo>
                <a:lnTo>
                  <a:pt x="166" y="214"/>
                </a:lnTo>
                <a:lnTo>
                  <a:pt x="170" y="207"/>
                </a:lnTo>
                <a:lnTo>
                  <a:pt x="176" y="201"/>
                </a:lnTo>
                <a:lnTo>
                  <a:pt x="182" y="194"/>
                </a:lnTo>
                <a:lnTo>
                  <a:pt x="182" y="194"/>
                </a:lnTo>
                <a:lnTo>
                  <a:pt x="185" y="192"/>
                </a:lnTo>
                <a:lnTo>
                  <a:pt x="185" y="192"/>
                </a:lnTo>
                <a:lnTo>
                  <a:pt x="193" y="184"/>
                </a:lnTo>
                <a:lnTo>
                  <a:pt x="200" y="175"/>
                </a:lnTo>
                <a:lnTo>
                  <a:pt x="206" y="166"/>
                </a:lnTo>
                <a:lnTo>
                  <a:pt x="211" y="155"/>
                </a:lnTo>
                <a:lnTo>
                  <a:pt x="215" y="144"/>
                </a:lnTo>
                <a:lnTo>
                  <a:pt x="219" y="134"/>
                </a:lnTo>
                <a:lnTo>
                  <a:pt x="220" y="122"/>
                </a:lnTo>
                <a:lnTo>
                  <a:pt x="221" y="110"/>
                </a:lnTo>
                <a:lnTo>
                  <a:pt x="221" y="110"/>
                </a:lnTo>
                <a:lnTo>
                  <a:pt x="221" y="99"/>
                </a:lnTo>
                <a:lnTo>
                  <a:pt x="219" y="88"/>
                </a:lnTo>
                <a:lnTo>
                  <a:pt x="217" y="77"/>
                </a:lnTo>
                <a:lnTo>
                  <a:pt x="212" y="67"/>
                </a:lnTo>
                <a:lnTo>
                  <a:pt x="208" y="57"/>
                </a:lnTo>
                <a:lnTo>
                  <a:pt x="202" y="48"/>
                </a:lnTo>
                <a:lnTo>
                  <a:pt x="196" y="39"/>
                </a:lnTo>
                <a:lnTo>
                  <a:pt x="188" y="31"/>
                </a:lnTo>
                <a:lnTo>
                  <a:pt x="180" y="24"/>
                </a:lnTo>
                <a:lnTo>
                  <a:pt x="173" y="19"/>
                </a:lnTo>
                <a:lnTo>
                  <a:pt x="164" y="13"/>
                </a:lnTo>
                <a:lnTo>
                  <a:pt x="153" y="9"/>
                </a:lnTo>
                <a:lnTo>
                  <a:pt x="143" y="4"/>
                </a:lnTo>
                <a:lnTo>
                  <a:pt x="133" y="2"/>
                </a:lnTo>
                <a:lnTo>
                  <a:pt x="122" y="0"/>
                </a:lnTo>
                <a:lnTo>
                  <a:pt x="110" y="0"/>
                </a:lnTo>
                <a:lnTo>
                  <a:pt x="110" y="0"/>
                </a:lnTo>
                <a:close/>
                <a:moveTo>
                  <a:pt x="118" y="341"/>
                </a:moveTo>
                <a:lnTo>
                  <a:pt x="101" y="341"/>
                </a:lnTo>
                <a:lnTo>
                  <a:pt x="101" y="333"/>
                </a:lnTo>
                <a:lnTo>
                  <a:pt x="118" y="333"/>
                </a:lnTo>
                <a:lnTo>
                  <a:pt x="118" y="341"/>
                </a:lnTo>
                <a:close/>
                <a:moveTo>
                  <a:pt x="129" y="333"/>
                </a:moveTo>
                <a:lnTo>
                  <a:pt x="92" y="333"/>
                </a:lnTo>
                <a:lnTo>
                  <a:pt x="92" y="311"/>
                </a:lnTo>
                <a:lnTo>
                  <a:pt x="129" y="311"/>
                </a:lnTo>
                <a:lnTo>
                  <a:pt x="129" y="33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6" name="Freeform 119">
            <a:extLst>
              <a:ext uri="{FF2B5EF4-FFF2-40B4-BE49-F238E27FC236}">
                <a16:creationId xmlns:a16="http://schemas.microsoft.com/office/drawing/2014/main" id="{7EBC585A-A904-4EB6-9B6B-C061432BCF99}"/>
              </a:ext>
            </a:extLst>
          </p:cNvPr>
          <p:cNvSpPr>
            <a:spLocks/>
          </p:cNvSpPr>
          <p:nvPr userDrawn="1"/>
        </p:nvSpPr>
        <p:spPr bwMode="auto">
          <a:xfrm>
            <a:off x="7391597" y="2070101"/>
            <a:ext cx="381000" cy="382588"/>
          </a:xfrm>
          <a:custGeom>
            <a:avLst/>
            <a:gdLst>
              <a:gd name="T0" fmla="*/ 240 w 240"/>
              <a:gd name="T1" fmla="*/ 120 h 241"/>
              <a:gd name="T2" fmla="*/ 238 w 240"/>
              <a:gd name="T3" fmla="*/ 145 h 241"/>
              <a:gd name="T4" fmla="*/ 230 w 240"/>
              <a:gd name="T5" fmla="*/ 168 h 241"/>
              <a:gd name="T6" fmla="*/ 220 w 240"/>
              <a:gd name="T7" fmla="*/ 188 h 241"/>
              <a:gd name="T8" fmla="*/ 205 w 240"/>
              <a:gd name="T9" fmla="*/ 206 h 241"/>
              <a:gd name="T10" fmla="*/ 187 w 240"/>
              <a:gd name="T11" fmla="*/ 221 h 241"/>
              <a:gd name="T12" fmla="*/ 167 w 240"/>
              <a:gd name="T13" fmla="*/ 231 h 241"/>
              <a:gd name="T14" fmla="*/ 144 w 240"/>
              <a:gd name="T15" fmla="*/ 239 h 241"/>
              <a:gd name="T16" fmla="*/ 119 w 240"/>
              <a:gd name="T17" fmla="*/ 241 h 241"/>
              <a:gd name="T18" fmla="*/ 107 w 240"/>
              <a:gd name="T19" fmla="*/ 240 h 241"/>
              <a:gd name="T20" fmla="*/ 83 w 240"/>
              <a:gd name="T21" fmla="*/ 235 h 241"/>
              <a:gd name="T22" fmla="*/ 62 w 240"/>
              <a:gd name="T23" fmla="*/ 226 h 241"/>
              <a:gd name="T24" fmla="*/ 43 w 240"/>
              <a:gd name="T25" fmla="*/ 213 h 241"/>
              <a:gd name="T26" fmla="*/ 27 w 240"/>
              <a:gd name="T27" fmla="*/ 197 h 241"/>
              <a:gd name="T28" fmla="*/ 13 w 240"/>
              <a:gd name="T29" fmla="*/ 178 h 241"/>
              <a:gd name="T30" fmla="*/ 4 w 240"/>
              <a:gd name="T31" fmla="*/ 156 h 241"/>
              <a:gd name="T32" fmla="*/ 0 w 240"/>
              <a:gd name="T33" fmla="*/ 133 h 241"/>
              <a:gd name="T34" fmla="*/ 0 w 240"/>
              <a:gd name="T35" fmla="*/ 120 h 241"/>
              <a:gd name="T36" fmla="*/ 2 w 240"/>
              <a:gd name="T37" fmla="*/ 92 h 241"/>
              <a:gd name="T38" fmla="*/ 12 w 240"/>
              <a:gd name="T39" fmla="*/ 67 h 241"/>
              <a:gd name="T40" fmla="*/ 27 w 240"/>
              <a:gd name="T41" fmla="*/ 44 h 241"/>
              <a:gd name="T42" fmla="*/ 46 w 240"/>
              <a:gd name="T43" fmla="*/ 25 h 241"/>
              <a:gd name="T44" fmla="*/ 54 w 240"/>
              <a:gd name="T45" fmla="*/ 20 h 241"/>
              <a:gd name="T46" fmla="*/ 71 w 240"/>
              <a:gd name="T47" fmla="*/ 11 h 241"/>
              <a:gd name="T48" fmla="*/ 89 w 240"/>
              <a:gd name="T49" fmla="*/ 4 h 241"/>
              <a:gd name="T50" fmla="*/ 109 w 240"/>
              <a:gd name="T51" fmla="*/ 0 h 241"/>
              <a:gd name="T52" fmla="*/ 119 w 240"/>
              <a:gd name="T53" fmla="*/ 0 h 241"/>
              <a:gd name="T54" fmla="*/ 144 w 240"/>
              <a:gd name="T55" fmla="*/ 3 h 241"/>
              <a:gd name="T56" fmla="*/ 167 w 240"/>
              <a:gd name="T57" fmla="*/ 9 h 241"/>
              <a:gd name="T58" fmla="*/ 187 w 240"/>
              <a:gd name="T59" fmla="*/ 21 h 241"/>
              <a:gd name="T60" fmla="*/ 205 w 240"/>
              <a:gd name="T61" fmla="*/ 35 h 241"/>
              <a:gd name="T62" fmla="*/ 220 w 240"/>
              <a:gd name="T63" fmla="*/ 53 h 241"/>
              <a:gd name="T64" fmla="*/ 230 w 240"/>
              <a:gd name="T65" fmla="*/ 74 h 241"/>
              <a:gd name="T66" fmla="*/ 238 w 240"/>
              <a:gd name="T67" fmla="*/ 96 h 241"/>
              <a:gd name="T68" fmla="*/ 240 w 240"/>
              <a:gd name="T69"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241">
                <a:moveTo>
                  <a:pt x="240" y="120"/>
                </a:moveTo>
                <a:lnTo>
                  <a:pt x="240" y="120"/>
                </a:lnTo>
                <a:lnTo>
                  <a:pt x="239" y="133"/>
                </a:lnTo>
                <a:lnTo>
                  <a:pt x="238" y="145"/>
                </a:lnTo>
                <a:lnTo>
                  <a:pt x="235" y="156"/>
                </a:lnTo>
                <a:lnTo>
                  <a:pt x="230" y="168"/>
                </a:lnTo>
                <a:lnTo>
                  <a:pt x="226" y="178"/>
                </a:lnTo>
                <a:lnTo>
                  <a:pt x="220" y="188"/>
                </a:lnTo>
                <a:lnTo>
                  <a:pt x="212" y="197"/>
                </a:lnTo>
                <a:lnTo>
                  <a:pt x="205" y="206"/>
                </a:lnTo>
                <a:lnTo>
                  <a:pt x="196" y="213"/>
                </a:lnTo>
                <a:lnTo>
                  <a:pt x="187" y="221"/>
                </a:lnTo>
                <a:lnTo>
                  <a:pt x="177" y="226"/>
                </a:lnTo>
                <a:lnTo>
                  <a:pt x="167" y="231"/>
                </a:lnTo>
                <a:lnTo>
                  <a:pt x="156" y="235"/>
                </a:lnTo>
                <a:lnTo>
                  <a:pt x="144" y="239"/>
                </a:lnTo>
                <a:lnTo>
                  <a:pt x="132" y="240"/>
                </a:lnTo>
                <a:lnTo>
                  <a:pt x="119" y="241"/>
                </a:lnTo>
                <a:lnTo>
                  <a:pt x="119" y="241"/>
                </a:lnTo>
                <a:lnTo>
                  <a:pt x="107" y="240"/>
                </a:lnTo>
                <a:lnTo>
                  <a:pt x="96" y="239"/>
                </a:lnTo>
                <a:lnTo>
                  <a:pt x="83" y="235"/>
                </a:lnTo>
                <a:lnTo>
                  <a:pt x="73" y="231"/>
                </a:lnTo>
                <a:lnTo>
                  <a:pt x="62" y="226"/>
                </a:lnTo>
                <a:lnTo>
                  <a:pt x="53" y="221"/>
                </a:lnTo>
                <a:lnTo>
                  <a:pt x="43" y="213"/>
                </a:lnTo>
                <a:lnTo>
                  <a:pt x="35" y="206"/>
                </a:lnTo>
                <a:lnTo>
                  <a:pt x="27" y="197"/>
                </a:lnTo>
                <a:lnTo>
                  <a:pt x="20" y="188"/>
                </a:lnTo>
                <a:lnTo>
                  <a:pt x="13" y="178"/>
                </a:lnTo>
                <a:lnTo>
                  <a:pt x="9" y="168"/>
                </a:lnTo>
                <a:lnTo>
                  <a:pt x="4" y="156"/>
                </a:lnTo>
                <a:lnTo>
                  <a:pt x="2" y="145"/>
                </a:lnTo>
                <a:lnTo>
                  <a:pt x="0" y="133"/>
                </a:lnTo>
                <a:lnTo>
                  <a:pt x="0" y="120"/>
                </a:lnTo>
                <a:lnTo>
                  <a:pt x="0" y="120"/>
                </a:lnTo>
                <a:lnTo>
                  <a:pt x="0" y="107"/>
                </a:lnTo>
                <a:lnTo>
                  <a:pt x="2" y="92"/>
                </a:lnTo>
                <a:lnTo>
                  <a:pt x="7" y="79"/>
                </a:lnTo>
                <a:lnTo>
                  <a:pt x="12" y="67"/>
                </a:lnTo>
                <a:lnTo>
                  <a:pt x="19" y="55"/>
                </a:lnTo>
                <a:lnTo>
                  <a:pt x="27" y="44"/>
                </a:lnTo>
                <a:lnTo>
                  <a:pt x="36" y="34"/>
                </a:lnTo>
                <a:lnTo>
                  <a:pt x="46" y="25"/>
                </a:lnTo>
                <a:lnTo>
                  <a:pt x="46" y="25"/>
                </a:lnTo>
                <a:lnTo>
                  <a:pt x="54" y="20"/>
                </a:lnTo>
                <a:lnTo>
                  <a:pt x="62" y="15"/>
                </a:lnTo>
                <a:lnTo>
                  <a:pt x="71" y="11"/>
                </a:lnTo>
                <a:lnTo>
                  <a:pt x="80" y="7"/>
                </a:lnTo>
                <a:lnTo>
                  <a:pt x="89" y="4"/>
                </a:lnTo>
                <a:lnTo>
                  <a:pt x="99" y="2"/>
                </a:lnTo>
                <a:lnTo>
                  <a:pt x="109" y="0"/>
                </a:lnTo>
                <a:lnTo>
                  <a:pt x="119" y="0"/>
                </a:lnTo>
                <a:lnTo>
                  <a:pt x="119" y="0"/>
                </a:lnTo>
                <a:lnTo>
                  <a:pt x="132" y="0"/>
                </a:lnTo>
                <a:lnTo>
                  <a:pt x="144" y="3"/>
                </a:lnTo>
                <a:lnTo>
                  <a:pt x="156" y="5"/>
                </a:lnTo>
                <a:lnTo>
                  <a:pt x="167" y="9"/>
                </a:lnTo>
                <a:lnTo>
                  <a:pt x="177" y="14"/>
                </a:lnTo>
                <a:lnTo>
                  <a:pt x="187" y="21"/>
                </a:lnTo>
                <a:lnTo>
                  <a:pt x="196" y="27"/>
                </a:lnTo>
                <a:lnTo>
                  <a:pt x="205" y="35"/>
                </a:lnTo>
                <a:lnTo>
                  <a:pt x="212" y="43"/>
                </a:lnTo>
                <a:lnTo>
                  <a:pt x="220" y="53"/>
                </a:lnTo>
                <a:lnTo>
                  <a:pt x="226" y="62"/>
                </a:lnTo>
                <a:lnTo>
                  <a:pt x="230" y="74"/>
                </a:lnTo>
                <a:lnTo>
                  <a:pt x="235" y="85"/>
                </a:lnTo>
                <a:lnTo>
                  <a:pt x="238" y="96"/>
                </a:lnTo>
                <a:lnTo>
                  <a:pt x="239" y="108"/>
                </a:lnTo>
                <a:lnTo>
                  <a:pt x="240" y="120"/>
                </a:lnTo>
                <a:lnTo>
                  <a:pt x="240" y="12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57" name="Group 1156">
            <a:extLst>
              <a:ext uri="{FF2B5EF4-FFF2-40B4-BE49-F238E27FC236}">
                <a16:creationId xmlns:a16="http://schemas.microsoft.com/office/drawing/2014/main" id="{19082C5A-76F8-4E70-9008-45C37EB73BC4}"/>
              </a:ext>
            </a:extLst>
          </p:cNvPr>
          <p:cNvGrpSpPr/>
          <p:nvPr userDrawn="1"/>
        </p:nvGrpSpPr>
        <p:grpSpPr>
          <a:xfrm>
            <a:off x="7245547" y="1928813"/>
            <a:ext cx="666750" cy="666750"/>
            <a:chOff x="6481763" y="1928813"/>
            <a:chExt cx="666750" cy="666750"/>
          </a:xfrm>
        </p:grpSpPr>
        <p:sp>
          <p:nvSpPr>
            <p:cNvPr id="1158" name="Freeform 148">
              <a:extLst>
                <a:ext uri="{FF2B5EF4-FFF2-40B4-BE49-F238E27FC236}">
                  <a16:creationId xmlns:a16="http://schemas.microsoft.com/office/drawing/2014/main" id="{6DBF1560-B7DC-4DA3-ADC6-B463AF0EFD3D}"/>
                </a:ext>
              </a:extLst>
            </p:cNvPr>
            <p:cNvSpPr>
              <a:spLocks/>
            </p:cNvSpPr>
            <p:nvPr userDrawn="1"/>
          </p:nvSpPr>
          <p:spPr bwMode="auto">
            <a:xfrm>
              <a:off x="6502400" y="2187576"/>
              <a:ext cx="19050" cy="17463"/>
            </a:xfrm>
            <a:custGeom>
              <a:avLst/>
              <a:gdLst>
                <a:gd name="T0" fmla="*/ 12 w 12"/>
                <a:gd name="T1" fmla="*/ 5 h 11"/>
                <a:gd name="T2" fmla="*/ 12 w 12"/>
                <a:gd name="T3" fmla="*/ 5 h 11"/>
                <a:gd name="T4" fmla="*/ 12 w 12"/>
                <a:gd name="T5" fmla="*/ 8 h 11"/>
                <a:gd name="T6" fmla="*/ 10 w 12"/>
                <a:gd name="T7" fmla="*/ 10 h 11"/>
                <a:gd name="T8" fmla="*/ 9 w 12"/>
                <a:gd name="T9" fmla="*/ 11 h 11"/>
                <a:gd name="T10" fmla="*/ 7 w 12"/>
                <a:gd name="T11" fmla="*/ 11 h 11"/>
                <a:gd name="T12" fmla="*/ 7 w 12"/>
                <a:gd name="T13" fmla="*/ 11 h 11"/>
                <a:gd name="T14" fmla="*/ 4 w 12"/>
                <a:gd name="T15" fmla="*/ 11 h 11"/>
                <a:gd name="T16" fmla="*/ 2 w 12"/>
                <a:gd name="T17" fmla="*/ 10 h 11"/>
                <a:gd name="T18" fmla="*/ 1 w 12"/>
                <a:gd name="T19" fmla="*/ 8 h 11"/>
                <a:gd name="T20" fmla="*/ 0 w 12"/>
                <a:gd name="T21" fmla="*/ 5 h 11"/>
                <a:gd name="T22" fmla="*/ 0 w 12"/>
                <a:gd name="T23" fmla="*/ 5 h 11"/>
                <a:gd name="T24" fmla="*/ 1 w 12"/>
                <a:gd name="T25" fmla="*/ 3 h 11"/>
                <a:gd name="T26" fmla="*/ 2 w 12"/>
                <a:gd name="T27" fmla="*/ 1 h 11"/>
                <a:gd name="T28" fmla="*/ 4 w 12"/>
                <a:gd name="T29" fmla="*/ 0 h 11"/>
                <a:gd name="T30" fmla="*/ 7 w 12"/>
                <a:gd name="T31" fmla="*/ 0 h 11"/>
                <a:gd name="T32" fmla="*/ 7 w 12"/>
                <a:gd name="T33" fmla="*/ 0 h 11"/>
                <a:gd name="T34" fmla="*/ 9 w 12"/>
                <a:gd name="T35" fmla="*/ 0 h 11"/>
                <a:gd name="T36" fmla="*/ 10 w 12"/>
                <a:gd name="T37" fmla="*/ 1 h 11"/>
                <a:gd name="T38" fmla="*/ 12 w 12"/>
                <a:gd name="T39" fmla="*/ 3 h 11"/>
                <a:gd name="T40" fmla="*/ 12 w 12"/>
                <a:gd name="T41" fmla="*/ 5 h 11"/>
                <a:gd name="T42" fmla="*/ 12 w 12"/>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5"/>
                  </a:moveTo>
                  <a:lnTo>
                    <a:pt x="12" y="5"/>
                  </a:lnTo>
                  <a:lnTo>
                    <a:pt x="12" y="8"/>
                  </a:lnTo>
                  <a:lnTo>
                    <a:pt x="10" y="10"/>
                  </a:lnTo>
                  <a:lnTo>
                    <a:pt x="9" y="11"/>
                  </a:lnTo>
                  <a:lnTo>
                    <a:pt x="7" y="11"/>
                  </a:lnTo>
                  <a:lnTo>
                    <a:pt x="7" y="11"/>
                  </a:lnTo>
                  <a:lnTo>
                    <a:pt x="4" y="11"/>
                  </a:lnTo>
                  <a:lnTo>
                    <a:pt x="2" y="10"/>
                  </a:lnTo>
                  <a:lnTo>
                    <a:pt x="1" y="8"/>
                  </a:lnTo>
                  <a:lnTo>
                    <a:pt x="0" y="5"/>
                  </a:lnTo>
                  <a:lnTo>
                    <a:pt x="0" y="5"/>
                  </a:lnTo>
                  <a:lnTo>
                    <a:pt x="1" y="3"/>
                  </a:lnTo>
                  <a:lnTo>
                    <a:pt x="2" y="1"/>
                  </a:lnTo>
                  <a:lnTo>
                    <a:pt x="4" y="0"/>
                  </a:lnTo>
                  <a:lnTo>
                    <a:pt x="7" y="0"/>
                  </a:lnTo>
                  <a:lnTo>
                    <a:pt x="7" y="0"/>
                  </a:lnTo>
                  <a:lnTo>
                    <a:pt x="9" y="0"/>
                  </a:lnTo>
                  <a:lnTo>
                    <a:pt x="10" y="1"/>
                  </a:lnTo>
                  <a:lnTo>
                    <a:pt x="12" y="3"/>
                  </a:lnTo>
                  <a:lnTo>
                    <a:pt x="12" y="5"/>
                  </a:lnTo>
                  <a:lnTo>
                    <a:pt x="12"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59" name="Group 1158">
              <a:extLst>
                <a:ext uri="{FF2B5EF4-FFF2-40B4-BE49-F238E27FC236}">
                  <a16:creationId xmlns:a16="http://schemas.microsoft.com/office/drawing/2014/main" id="{01420E73-DCA8-4D56-8B3F-9F787699BE07}"/>
                </a:ext>
              </a:extLst>
            </p:cNvPr>
            <p:cNvGrpSpPr/>
            <p:nvPr userDrawn="1"/>
          </p:nvGrpSpPr>
          <p:grpSpPr>
            <a:xfrm>
              <a:off x="6481763" y="1928813"/>
              <a:ext cx="666750" cy="666750"/>
              <a:chOff x="6481763" y="1928813"/>
              <a:chExt cx="666750" cy="666750"/>
            </a:xfrm>
          </p:grpSpPr>
          <p:sp>
            <p:nvSpPr>
              <p:cNvPr id="1160" name="Line 120">
                <a:extLst>
                  <a:ext uri="{FF2B5EF4-FFF2-40B4-BE49-F238E27FC236}">
                    <a16:creationId xmlns:a16="http://schemas.microsoft.com/office/drawing/2014/main" id="{6A87B43B-1F44-48DA-86F2-0843F2C60058}"/>
                  </a:ext>
                </a:extLst>
              </p:cNvPr>
              <p:cNvSpPr>
                <a:spLocks noChangeShapeType="1"/>
              </p:cNvSpPr>
              <p:nvPr userDrawn="1"/>
            </p:nvSpPr>
            <p:spPr bwMode="auto">
              <a:xfrm>
                <a:off x="6816725" y="2452688"/>
                <a:ext cx="0" cy="1143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1" name="Line 121">
                <a:extLst>
                  <a:ext uri="{FF2B5EF4-FFF2-40B4-BE49-F238E27FC236}">
                    <a16:creationId xmlns:a16="http://schemas.microsoft.com/office/drawing/2014/main" id="{C7F567DC-6884-4AAD-8BE7-69DBAD340791}"/>
                  </a:ext>
                </a:extLst>
              </p:cNvPr>
              <p:cNvSpPr>
                <a:spLocks noChangeShapeType="1"/>
              </p:cNvSpPr>
              <p:nvPr userDrawn="1"/>
            </p:nvSpPr>
            <p:spPr bwMode="auto">
              <a:xfrm>
                <a:off x="6869113" y="2444751"/>
                <a:ext cx="0" cy="936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2" name="Line 122">
                <a:extLst>
                  <a:ext uri="{FF2B5EF4-FFF2-40B4-BE49-F238E27FC236}">
                    <a16:creationId xmlns:a16="http://schemas.microsoft.com/office/drawing/2014/main" id="{488EEB9B-3A61-4925-B807-1C2B68EE74F2}"/>
                  </a:ext>
                </a:extLst>
              </p:cNvPr>
              <p:cNvSpPr>
                <a:spLocks noChangeShapeType="1"/>
              </p:cNvSpPr>
              <p:nvPr userDrawn="1"/>
            </p:nvSpPr>
            <p:spPr bwMode="auto">
              <a:xfrm>
                <a:off x="6769100" y="2443163"/>
                <a:ext cx="0" cy="666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3" name="Freeform 123">
                <a:extLst>
                  <a:ext uri="{FF2B5EF4-FFF2-40B4-BE49-F238E27FC236}">
                    <a16:creationId xmlns:a16="http://schemas.microsoft.com/office/drawing/2014/main" id="{07F289B2-4CAC-42D0-9118-A013DCE3D0EE}"/>
                  </a:ext>
                </a:extLst>
              </p:cNvPr>
              <p:cNvSpPr>
                <a:spLocks/>
              </p:cNvSpPr>
              <p:nvPr userDrawn="1"/>
            </p:nvSpPr>
            <p:spPr bwMode="auto">
              <a:xfrm>
                <a:off x="6940550" y="2406651"/>
                <a:ext cx="107950" cy="87313"/>
              </a:xfrm>
              <a:custGeom>
                <a:avLst/>
                <a:gdLst>
                  <a:gd name="T0" fmla="*/ 0 w 68"/>
                  <a:gd name="T1" fmla="*/ 0 h 55"/>
                  <a:gd name="T2" fmla="*/ 49 w 68"/>
                  <a:gd name="T3" fmla="*/ 55 h 55"/>
                  <a:gd name="T4" fmla="*/ 68 w 68"/>
                  <a:gd name="T5" fmla="*/ 48 h 55"/>
                </a:gdLst>
                <a:ahLst/>
                <a:cxnLst>
                  <a:cxn ang="0">
                    <a:pos x="T0" y="T1"/>
                  </a:cxn>
                  <a:cxn ang="0">
                    <a:pos x="T2" y="T3"/>
                  </a:cxn>
                  <a:cxn ang="0">
                    <a:pos x="T4" y="T5"/>
                  </a:cxn>
                </a:cxnLst>
                <a:rect l="0" t="0" r="r" b="b"/>
                <a:pathLst>
                  <a:path w="68" h="55">
                    <a:moveTo>
                      <a:pt x="0" y="0"/>
                    </a:moveTo>
                    <a:lnTo>
                      <a:pt x="49" y="55"/>
                    </a:lnTo>
                    <a:lnTo>
                      <a:pt x="68" y="4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4" name="Line 124">
                <a:extLst>
                  <a:ext uri="{FF2B5EF4-FFF2-40B4-BE49-F238E27FC236}">
                    <a16:creationId xmlns:a16="http://schemas.microsoft.com/office/drawing/2014/main" id="{3EB9AAE8-3E9F-48E8-BE1D-B77446D1FC89}"/>
                  </a:ext>
                </a:extLst>
              </p:cNvPr>
              <p:cNvSpPr>
                <a:spLocks noChangeShapeType="1"/>
              </p:cNvSpPr>
              <p:nvPr userDrawn="1"/>
            </p:nvSpPr>
            <p:spPr bwMode="auto">
              <a:xfrm>
                <a:off x="6916738" y="2424113"/>
                <a:ext cx="39687" cy="539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5" name="Line 125">
                <a:extLst>
                  <a:ext uri="{FF2B5EF4-FFF2-40B4-BE49-F238E27FC236}">
                    <a16:creationId xmlns:a16="http://schemas.microsoft.com/office/drawing/2014/main" id="{A88354EF-B2AB-47BE-BE3F-35A308FAAEE4}"/>
                  </a:ext>
                </a:extLst>
              </p:cNvPr>
              <p:cNvSpPr>
                <a:spLocks noChangeShapeType="1"/>
              </p:cNvSpPr>
              <p:nvPr userDrawn="1"/>
            </p:nvSpPr>
            <p:spPr bwMode="auto">
              <a:xfrm>
                <a:off x="6635750" y="2078038"/>
                <a:ext cx="39687" cy="539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6" name="Line 126">
                <a:extLst>
                  <a:ext uri="{FF2B5EF4-FFF2-40B4-BE49-F238E27FC236}">
                    <a16:creationId xmlns:a16="http://schemas.microsoft.com/office/drawing/2014/main" id="{81AD0B58-E27E-4460-9CC0-978396715F86}"/>
                  </a:ext>
                </a:extLst>
              </p:cNvPr>
              <p:cNvSpPr>
                <a:spLocks noChangeShapeType="1"/>
              </p:cNvSpPr>
              <p:nvPr userDrawn="1"/>
            </p:nvSpPr>
            <p:spPr bwMode="auto">
              <a:xfrm flipV="1">
                <a:off x="6816725" y="1979613"/>
                <a:ext cx="0" cy="904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7" name="Line 127">
                <a:extLst>
                  <a:ext uri="{FF2B5EF4-FFF2-40B4-BE49-F238E27FC236}">
                    <a16:creationId xmlns:a16="http://schemas.microsoft.com/office/drawing/2014/main" id="{1E806490-CF50-46B9-947C-FC20E77E4690}"/>
                  </a:ext>
                </a:extLst>
              </p:cNvPr>
              <p:cNvSpPr>
                <a:spLocks noChangeShapeType="1"/>
              </p:cNvSpPr>
              <p:nvPr userDrawn="1"/>
            </p:nvSpPr>
            <p:spPr bwMode="auto">
              <a:xfrm flipV="1">
                <a:off x="6788150" y="2024063"/>
                <a:ext cx="0" cy="492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8" name="Line 128">
                <a:extLst>
                  <a:ext uri="{FF2B5EF4-FFF2-40B4-BE49-F238E27FC236}">
                    <a16:creationId xmlns:a16="http://schemas.microsoft.com/office/drawing/2014/main" id="{8276B631-6DAD-4E82-9249-7E2B145A037F}"/>
                  </a:ext>
                </a:extLst>
              </p:cNvPr>
              <p:cNvSpPr>
                <a:spLocks noChangeShapeType="1"/>
              </p:cNvSpPr>
              <p:nvPr userDrawn="1"/>
            </p:nvSpPr>
            <p:spPr bwMode="auto">
              <a:xfrm flipV="1">
                <a:off x="6843713" y="2009776"/>
                <a:ext cx="6350" cy="635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9" name="Line 129">
                <a:extLst>
                  <a:ext uri="{FF2B5EF4-FFF2-40B4-BE49-F238E27FC236}">
                    <a16:creationId xmlns:a16="http://schemas.microsoft.com/office/drawing/2014/main" id="{15F96F4F-FAEF-4798-9183-D75CA71D511C}"/>
                  </a:ext>
                </a:extLst>
              </p:cNvPr>
              <p:cNvSpPr>
                <a:spLocks noChangeShapeType="1"/>
              </p:cNvSpPr>
              <p:nvPr userDrawn="1"/>
            </p:nvSpPr>
            <p:spPr bwMode="auto">
              <a:xfrm flipV="1">
                <a:off x="6910388" y="1995488"/>
                <a:ext cx="96837" cy="984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0" name="Line 130">
                <a:extLst>
                  <a:ext uri="{FF2B5EF4-FFF2-40B4-BE49-F238E27FC236}">
                    <a16:creationId xmlns:a16="http://schemas.microsoft.com/office/drawing/2014/main" id="{B6DB29DF-9D49-4DA0-BA16-773F322EE103}"/>
                  </a:ext>
                </a:extLst>
              </p:cNvPr>
              <p:cNvSpPr>
                <a:spLocks noChangeShapeType="1"/>
              </p:cNvSpPr>
              <p:nvPr userDrawn="1"/>
            </p:nvSpPr>
            <p:spPr bwMode="auto">
              <a:xfrm>
                <a:off x="7007225" y="2233613"/>
                <a:ext cx="5080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1" name="Line 131">
                <a:extLst>
                  <a:ext uri="{FF2B5EF4-FFF2-40B4-BE49-F238E27FC236}">
                    <a16:creationId xmlns:a16="http://schemas.microsoft.com/office/drawing/2014/main" id="{7D3417C2-69F6-41D3-8B4A-8729AD4044EB}"/>
                  </a:ext>
                </a:extLst>
              </p:cNvPr>
              <p:cNvSpPr>
                <a:spLocks noChangeShapeType="1"/>
              </p:cNvSpPr>
              <p:nvPr userDrawn="1"/>
            </p:nvSpPr>
            <p:spPr bwMode="auto">
              <a:xfrm>
                <a:off x="7008813" y="2260601"/>
                <a:ext cx="1206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2" name="Line 132">
                <a:extLst>
                  <a:ext uri="{FF2B5EF4-FFF2-40B4-BE49-F238E27FC236}">
                    <a16:creationId xmlns:a16="http://schemas.microsoft.com/office/drawing/2014/main" id="{F1063A35-0B22-4099-B5A0-5AEFF8C9FBD0}"/>
                  </a:ext>
                </a:extLst>
              </p:cNvPr>
              <p:cNvSpPr>
                <a:spLocks noChangeShapeType="1"/>
              </p:cNvSpPr>
              <p:nvPr userDrawn="1"/>
            </p:nvSpPr>
            <p:spPr bwMode="auto">
              <a:xfrm>
                <a:off x="7008813" y="2290763"/>
                <a:ext cx="587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3" name="Line 133">
                <a:extLst>
                  <a:ext uri="{FF2B5EF4-FFF2-40B4-BE49-F238E27FC236}">
                    <a16:creationId xmlns:a16="http://schemas.microsoft.com/office/drawing/2014/main" id="{74C8FE03-7E19-4984-88E3-EE4E77BCFF39}"/>
                  </a:ext>
                </a:extLst>
              </p:cNvPr>
              <p:cNvSpPr>
                <a:spLocks noChangeShapeType="1"/>
              </p:cNvSpPr>
              <p:nvPr userDrawn="1"/>
            </p:nvSpPr>
            <p:spPr bwMode="auto">
              <a:xfrm>
                <a:off x="6973888" y="2151063"/>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4" name="Freeform 134">
                <a:extLst>
                  <a:ext uri="{FF2B5EF4-FFF2-40B4-BE49-F238E27FC236}">
                    <a16:creationId xmlns:a16="http://schemas.microsoft.com/office/drawing/2014/main" id="{808ADB15-E57F-492B-802C-B09C10361623}"/>
                  </a:ext>
                </a:extLst>
              </p:cNvPr>
              <p:cNvSpPr>
                <a:spLocks/>
              </p:cNvSpPr>
              <p:nvPr userDrawn="1"/>
            </p:nvSpPr>
            <p:spPr bwMode="auto">
              <a:xfrm>
                <a:off x="6521450" y="2195513"/>
                <a:ext cx="107950" cy="31750"/>
              </a:xfrm>
              <a:custGeom>
                <a:avLst/>
                <a:gdLst>
                  <a:gd name="T0" fmla="*/ 68 w 68"/>
                  <a:gd name="T1" fmla="*/ 20 h 20"/>
                  <a:gd name="T2" fmla="*/ 37 w 68"/>
                  <a:gd name="T3" fmla="*/ 20 h 20"/>
                  <a:gd name="T4" fmla="*/ 37 w 68"/>
                  <a:gd name="T5" fmla="*/ 0 h 20"/>
                  <a:gd name="T6" fmla="*/ 0 w 68"/>
                  <a:gd name="T7" fmla="*/ 0 h 20"/>
                </a:gdLst>
                <a:ahLst/>
                <a:cxnLst>
                  <a:cxn ang="0">
                    <a:pos x="T0" y="T1"/>
                  </a:cxn>
                  <a:cxn ang="0">
                    <a:pos x="T2" y="T3"/>
                  </a:cxn>
                  <a:cxn ang="0">
                    <a:pos x="T4" y="T5"/>
                  </a:cxn>
                  <a:cxn ang="0">
                    <a:pos x="T6" y="T7"/>
                  </a:cxn>
                </a:cxnLst>
                <a:rect l="0" t="0" r="r" b="b"/>
                <a:pathLst>
                  <a:path w="68" h="20">
                    <a:moveTo>
                      <a:pt x="68" y="20"/>
                    </a:moveTo>
                    <a:lnTo>
                      <a:pt x="37" y="20"/>
                    </a:lnTo>
                    <a:lnTo>
                      <a:pt x="37"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5" name="Freeform 135">
                <a:extLst>
                  <a:ext uri="{FF2B5EF4-FFF2-40B4-BE49-F238E27FC236}">
                    <a16:creationId xmlns:a16="http://schemas.microsoft.com/office/drawing/2014/main" id="{5D8FD7D0-491D-4C6F-BD71-B374D064BBA7}"/>
                  </a:ext>
                </a:extLst>
              </p:cNvPr>
              <p:cNvSpPr>
                <a:spLocks/>
              </p:cNvSpPr>
              <p:nvPr userDrawn="1"/>
            </p:nvSpPr>
            <p:spPr bwMode="auto">
              <a:xfrm>
                <a:off x="6502400" y="2254251"/>
                <a:ext cx="125412" cy="30163"/>
              </a:xfrm>
              <a:custGeom>
                <a:avLst/>
                <a:gdLst>
                  <a:gd name="T0" fmla="*/ 79 w 79"/>
                  <a:gd name="T1" fmla="*/ 0 h 19"/>
                  <a:gd name="T2" fmla="*/ 31 w 79"/>
                  <a:gd name="T3" fmla="*/ 0 h 19"/>
                  <a:gd name="T4" fmla="*/ 31 w 79"/>
                  <a:gd name="T5" fmla="*/ 19 h 19"/>
                  <a:gd name="T6" fmla="*/ 0 w 79"/>
                  <a:gd name="T7" fmla="*/ 19 h 19"/>
                </a:gdLst>
                <a:ahLst/>
                <a:cxnLst>
                  <a:cxn ang="0">
                    <a:pos x="T0" y="T1"/>
                  </a:cxn>
                  <a:cxn ang="0">
                    <a:pos x="T2" y="T3"/>
                  </a:cxn>
                  <a:cxn ang="0">
                    <a:pos x="T4" y="T5"/>
                  </a:cxn>
                  <a:cxn ang="0">
                    <a:pos x="T6" y="T7"/>
                  </a:cxn>
                </a:cxnLst>
                <a:rect l="0" t="0" r="r" b="b"/>
                <a:pathLst>
                  <a:path w="79" h="19">
                    <a:moveTo>
                      <a:pt x="79" y="0"/>
                    </a:moveTo>
                    <a:lnTo>
                      <a:pt x="31" y="0"/>
                    </a:lnTo>
                    <a:lnTo>
                      <a:pt x="31" y="19"/>
                    </a:lnTo>
                    <a:lnTo>
                      <a:pt x="0" y="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6" name="Line 136">
                <a:extLst>
                  <a:ext uri="{FF2B5EF4-FFF2-40B4-BE49-F238E27FC236}">
                    <a16:creationId xmlns:a16="http://schemas.microsoft.com/office/drawing/2014/main" id="{A0A08065-B6A7-4DBA-9D31-C5738A4B3B3D}"/>
                  </a:ext>
                </a:extLst>
              </p:cNvPr>
              <p:cNvSpPr>
                <a:spLocks noChangeShapeType="1"/>
              </p:cNvSpPr>
              <p:nvPr userDrawn="1"/>
            </p:nvSpPr>
            <p:spPr bwMode="auto">
              <a:xfrm flipH="1">
                <a:off x="6588125" y="2300288"/>
                <a:ext cx="42862"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7" name="Freeform 137">
                <a:extLst>
                  <a:ext uri="{FF2B5EF4-FFF2-40B4-BE49-F238E27FC236}">
                    <a16:creationId xmlns:a16="http://schemas.microsoft.com/office/drawing/2014/main" id="{B60CAEEF-5B3C-416F-BD25-2FE5A33187F5}"/>
                  </a:ext>
                </a:extLst>
              </p:cNvPr>
              <p:cNvSpPr>
                <a:spLocks/>
              </p:cNvSpPr>
              <p:nvPr userDrawn="1"/>
            </p:nvSpPr>
            <p:spPr bwMode="auto">
              <a:xfrm>
                <a:off x="6973888" y="2089151"/>
                <a:ext cx="146050" cy="61913"/>
              </a:xfrm>
              <a:custGeom>
                <a:avLst/>
                <a:gdLst>
                  <a:gd name="T0" fmla="*/ 0 w 92"/>
                  <a:gd name="T1" fmla="*/ 39 h 39"/>
                  <a:gd name="T2" fmla="*/ 53 w 92"/>
                  <a:gd name="T3" fmla="*/ 6 h 39"/>
                  <a:gd name="T4" fmla="*/ 59 w 92"/>
                  <a:gd name="T5" fmla="*/ 15 h 39"/>
                  <a:gd name="T6" fmla="*/ 92 w 92"/>
                  <a:gd name="T7" fmla="*/ 0 h 39"/>
                </a:gdLst>
                <a:ahLst/>
                <a:cxnLst>
                  <a:cxn ang="0">
                    <a:pos x="T0" y="T1"/>
                  </a:cxn>
                  <a:cxn ang="0">
                    <a:pos x="T2" y="T3"/>
                  </a:cxn>
                  <a:cxn ang="0">
                    <a:pos x="T4" y="T5"/>
                  </a:cxn>
                  <a:cxn ang="0">
                    <a:pos x="T6" y="T7"/>
                  </a:cxn>
                </a:cxnLst>
                <a:rect l="0" t="0" r="r" b="b"/>
                <a:pathLst>
                  <a:path w="92" h="39">
                    <a:moveTo>
                      <a:pt x="0" y="39"/>
                    </a:moveTo>
                    <a:lnTo>
                      <a:pt x="53" y="6"/>
                    </a:lnTo>
                    <a:lnTo>
                      <a:pt x="59" y="15"/>
                    </a:lnTo>
                    <a:lnTo>
                      <a:pt x="9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8" name="Line 138">
                <a:extLst>
                  <a:ext uri="{FF2B5EF4-FFF2-40B4-BE49-F238E27FC236}">
                    <a16:creationId xmlns:a16="http://schemas.microsoft.com/office/drawing/2014/main" id="{B1F01CD2-E465-43C8-A700-EC63DCC07395}"/>
                  </a:ext>
                </a:extLst>
              </p:cNvPr>
              <p:cNvSpPr>
                <a:spLocks noChangeShapeType="1"/>
              </p:cNvSpPr>
              <p:nvPr userDrawn="1"/>
            </p:nvSpPr>
            <p:spPr bwMode="auto">
              <a:xfrm flipV="1">
                <a:off x="6956425" y="2097088"/>
                <a:ext cx="53975" cy="349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9" name="Freeform 139">
                <a:extLst>
                  <a:ext uri="{FF2B5EF4-FFF2-40B4-BE49-F238E27FC236}">
                    <a16:creationId xmlns:a16="http://schemas.microsoft.com/office/drawing/2014/main" id="{2867ACE6-1540-4B4D-8487-9FF5EFD08839}"/>
                  </a:ext>
                </a:extLst>
              </p:cNvPr>
              <p:cNvSpPr>
                <a:spLocks/>
              </p:cNvSpPr>
              <p:nvPr userDrawn="1"/>
            </p:nvSpPr>
            <p:spPr bwMode="auto">
              <a:xfrm>
                <a:off x="6594475" y="2395538"/>
                <a:ext cx="87312" cy="103188"/>
              </a:xfrm>
              <a:custGeom>
                <a:avLst/>
                <a:gdLst>
                  <a:gd name="T0" fmla="*/ 55 w 55"/>
                  <a:gd name="T1" fmla="*/ 0 h 65"/>
                  <a:gd name="T2" fmla="*/ 0 w 55"/>
                  <a:gd name="T3" fmla="*/ 42 h 65"/>
                  <a:gd name="T4" fmla="*/ 11 w 55"/>
                  <a:gd name="T5" fmla="*/ 55 h 65"/>
                  <a:gd name="T6" fmla="*/ 0 w 55"/>
                  <a:gd name="T7" fmla="*/ 65 h 65"/>
                </a:gdLst>
                <a:ahLst/>
                <a:cxnLst>
                  <a:cxn ang="0">
                    <a:pos x="T0" y="T1"/>
                  </a:cxn>
                  <a:cxn ang="0">
                    <a:pos x="T2" y="T3"/>
                  </a:cxn>
                  <a:cxn ang="0">
                    <a:pos x="T4" y="T5"/>
                  </a:cxn>
                  <a:cxn ang="0">
                    <a:pos x="T6" y="T7"/>
                  </a:cxn>
                </a:cxnLst>
                <a:rect l="0" t="0" r="r" b="b"/>
                <a:pathLst>
                  <a:path w="55" h="65">
                    <a:moveTo>
                      <a:pt x="55" y="0"/>
                    </a:moveTo>
                    <a:lnTo>
                      <a:pt x="0" y="42"/>
                    </a:lnTo>
                    <a:lnTo>
                      <a:pt x="11" y="55"/>
                    </a:lnTo>
                    <a:lnTo>
                      <a:pt x="0" y="6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0" name="Line 140">
                <a:extLst>
                  <a:ext uri="{FF2B5EF4-FFF2-40B4-BE49-F238E27FC236}">
                    <a16:creationId xmlns:a16="http://schemas.microsoft.com/office/drawing/2014/main" id="{03B384FD-A1F4-4160-AAF3-FB64341C4974}"/>
                  </a:ext>
                </a:extLst>
              </p:cNvPr>
              <p:cNvSpPr>
                <a:spLocks noChangeShapeType="1"/>
              </p:cNvSpPr>
              <p:nvPr userDrawn="1"/>
            </p:nvSpPr>
            <p:spPr bwMode="auto">
              <a:xfrm flipH="1">
                <a:off x="6602413" y="2368551"/>
                <a:ext cx="57150" cy="381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1" name="Freeform 141">
                <a:extLst>
                  <a:ext uri="{FF2B5EF4-FFF2-40B4-BE49-F238E27FC236}">
                    <a16:creationId xmlns:a16="http://schemas.microsoft.com/office/drawing/2014/main" id="{DA5CABB4-1CAE-4D66-A7CC-DE18E31D2D95}"/>
                  </a:ext>
                </a:extLst>
              </p:cNvPr>
              <p:cNvSpPr>
                <a:spLocks/>
              </p:cNvSpPr>
              <p:nvPr userDrawn="1"/>
            </p:nvSpPr>
            <p:spPr bwMode="auto">
              <a:xfrm>
                <a:off x="6648450" y="1944688"/>
                <a:ext cx="71437" cy="149225"/>
              </a:xfrm>
              <a:custGeom>
                <a:avLst/>
                <a:gdLst>
                  <a:gd name="T0" fmla="*/ 45 w 45"/>
                  <a:gd name="T1" fmla="*/ 94 h 94"/>
                  <a:gd name="T2" fmla="*/ 0 w 45"/>
                  <a:gd name="T3" fmla="*/ 33 h 94"/>
                  <a:gd name="T4" fmla="*/ 23 w 45"/>
                  <a:gd name="T5" fmla="*/ 22 h 94"/>
                  <a:gd name="T6" fmla="*/ 5 w 45"/>
                  <a:gd name="T7" fmla="*/ 0 h 94"/>
                </a:gdLst>
                <a:ahLst/>
                <a:cxnLst>
                  <a:cxn ang="0">
                    <a:pos x="T0" y="T1"/>
                  </a:cxn>
                  <a:cxn ang="0">
                    <a:pos x="T2" y="T3"/>
                  </a:cxn>
                  <a:cxn ang="0">
                    <a:pos x="T4" y="T5"/>
                  </a:cxn>
                  <a:cxn ang="0">
                    <a:pos x="T6" y="T7"/>
                  </a:cxn>
                </a:cxnLst>
                <a:rect l="0" t="0" r="r" b="b"/>
                <a:pathLst>
                  <a:path w="45" h="94">
                    <a:moveTo>
                      <a:pt x="45" y="94"/>
                    </a:moveTo>
                    <a:lnTo>
                      <a:pt x="0" y="33"/>
                    </a:lnTo>
                    <a:lnTo>
                      <a:pt x="23" y="22"/>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2" name="Freeform 142">
                <a:extLst>
                  <a:ext uri="{FF2B5EF4-FFF2-40B4-BE49-F238E27FC236}">
                    <a16:creationId xmlns:a16="http://schemas.microsoft.com/office/drawing/2014/main" id="{0F505638-1706-4B33-AA6D-7ADD4BE4CDFF}"/>
                  </a:ext>
                </a:extLst>
              </p:cNvPr>
              <p:cNvSpPr>
                <a:spLocks/>
              </p:cNvSpPr>
              <p:nvPr userDrawn="1"/>
            </p:nvSpPr>
            <p:spPr bwMode="auto">
              <a:xfrm>
                <a:off x="6988175" y="2346326"/>
                <a:ext cx="123825" cy="95250"/>
              </a:xfrm>
              <a:custGeom>
                <a:avLst/>
                <a:gdLst>
                  <a:gd name="T0" fmla="*/ 0 w 78"/>
                  <a:gd name="T1" fmla="*/ 0 h 60"/>
                  <a:gd name="T2" fmla="*/ 37 w 78"/>
                  <a:gd name="T3" fmla="*/ 31 h 60"/>
                  <a:gd name="T4" fmla="*/ 44 w 78"/>
                  <a:gd name="T5" fmla="*/ 16 h 60"/>
                  <a:gd name="T6" fmla="*/ 65 w 78"/>
                  <a:gd name="T7" fmla="*/ 31 h 60"/>
                  <a:gd name="T8" fmla="*/ 61 w 78"/>
                  <a:gd name="T9" fmla="*/ 49 h 60"/>
                  <a:gd name="T10" fmla="*/ 78 w 78"/>
                  <a:gd name="T11" fmla="*/ 60 h 60"/>
                </a:gdLst>
                <a:ahLst/>
                <a:cxnLst>
                  <a:cxn ang="0">
                    <a:pos x="T0" y="T1"/>
                  </a:cxn>
                  <a:cxn ang="0">
                    <a:pos x="T2" y="T3"/>
                  </a:cxn>
                  <a:cxn ang="0">
                    <a:pos x="T4" y="T5"/>
                  </a:cxn>
                  <a:cxn ang="0">
                    <a:pos x="T6" y="T7"/>
                  </a:cxn>
                  <a:cxn ang="0">
                    <a:pos x="T8" y="T9"/>
                  </a:cxn>
                  <a:cxn ang="0">
                    <a:pos x="T10" y="T11"/>
                  </a:cxn>
                </a:cxnLst>
                <a:rect l="0" t="0" r="r" b="b"/>
                <a:pathLst>
                  <a:path w="78" h="60">
                    <a:moveTo>
                      <a:pt x="0" y="0"/>
                    </a:moveTo>
                    <a:lnTo>
                      <a:pt x="37" y="31"/>
                    </a:lnTo>
                    <a:lnTo>
                      <a:pt x="44" y="16"/>
                    </a:lnTo>
                    <a:lnTo>
                      <a:pt x="65" y="31"/>
                    </a:lnTo>
                    <a:lnTo>
                      <a:pt x="61" y="49"/>
                    </a:lnTo>
                    <a:lnTo>
                      <a:pt x="78" y="6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3" name="Line 143">
                <a:extLst>
                  <a:ext uri="{FF2B5EF4-FFF2-40B4-BE49-F238E27FC236}">
                    <a16:creationId xmlns:a16="http://schemas.microsoft.com/office/drawing/2014/main" id="{49930957-30A4-406D-92D9-1B9B97874349}"/>
                  </a:ext>
                </a:extLst>
              </p:cNvPr>
              <p:cNvSpPr>
                <a:spLocks noChangeShapeType="1"/>
              </p:cNvSpPr>
              <p:nvPr userDrawn="1"/>
            </p:nvSpPr>
            <p:spPr bwMode="auto">
              <a:xfrm flipH="1" flipV="1">
                <a:off x="6548438" y="2109788"/>
                <a:ext cx="104775" cy="555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4" name="Line 144">
                <a:extLst>
                  <a:ext uri="{FF2B5EF4-FFF2-40B4-BE49-F238E27FC236}">
                    <a16:creationId xmlns:a16="http://schemas.microsoft.com/office/drawing/2014/main" id="{0A5466BB-F314-4543-90DC-C4A52EFF9457}"/>
                  </a:ext>
                </a:extLst>
              </p:cNvPr>
              <p:cNvSpPr>
                <a:spLocks noChangeShapeType="1"/>
              </p:cNvSpPr>
              <p:nvPr userDrawn="1"/>
            </p:nvSpPr>
            <p:spPr bwMode="auto">
              <a:xfrm flipH="1">
                <a:off x="6635750" y="2425701"/>
                <a:ext cx="84137" cy="1524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5" name="Freeform 145">
                <a:extLst>
                  <a:ext uri="{FF2B5EF4-FFF2-40B4-BE49-F238E27FC236}">
                    <a16:creationId xmlns:a16="http://schemas.microsoft.com/office/drawing/2014/main" id="{941971B7-FFBC-4DE1-AA84-77534BE57BE0}"/>
                  </a:ext>
                </a:extLst>
              </p:cNvPr>
              <p:cNvSpPr>
                <a:spLocks/>
              </p:cNvSpPr>
              <p:nvPr userDrawn="1"/>
            </p:nvSpPr>
            <p:spPr bwMode="auto">
              <a:xfrm>
                <a:off x="6640513" y="1928813"/>
                <a:ext cx="19050" cy="17463"/>
              </a:xfrm>
              <a:custGeom>
                <a:avLst/>
                <a:gdLst>
                  <a:gd name="T0" fmla="*/ 12 w 12"/>
                  <a:gd name="T1" fmla="*/ 6 h 11"/>
                  <a:gd name="T2" fmla="*/ 12 w 12"/>
                  <a:gd name="T3" fmla="*/ 6 h 11"/>
                  <a:gd name="T4" fmla="*/ 11 w 12"/>
                  <a:gd name="T5" fmla="*/ 8 h 11"/>
                  <a:gd name="T6" fmla="*/ 10 w 12"/>
                  <a:gd name="T7" fmla="*/ 10 h 11"/>
                  <a:gd name="T8" fmla="*/ 8 w 12"/>
                  <a:gd name="T9" fmla="*/ 11 h 11"/>
                  <a:gd name="T10" fmla="*/ 5 w 12"/>
                  <a:gd name="T11" fmla="*/ 11 h 11"/>
                  <a:gd name="T12" fmla="*/ 5 w 12"/>
                  <a:gd name="T13" fmla="*/ 11 h 11"/>
                  <a:gd name="T14" fmla="*/ 3 w 12"/>
                  <a:gd name="T15" fmla="*/ 11 h 11"/>
                  <a:gd name="T16" fmla="*/ 1 w 12"/>
                  <a:gd name="T17" fmla="*/ 10 h 11"/>
                  <a:gd name="T18" fmla="*/ 0 w 12"/>
                  <a:gd name="T19" fmla="*/ 8 h 11"/>
                  <a:gd name="T20" fmla="*/ 0 w 12"/>
                  <a:gd name="T21" fmla="*/ 6 h 11"/>
                  <a:gd name="T22" fmla="*/ 0 w 12"/>
                  <a:gd name="T23" fmla="*/ 6 h 11"/>
                  <a:gd name="T24" fmla="*/ 0 w 12"/>
                  <a:gd name="T25" fmla="*/ 4 h 11"/>
                  <a:gd name="T26" fmla="*/ 1 w 12"/>
                  <a:gd name="T27" fmla="*/ 1 h 11"/>
                  <a:gd name="T28" fmla="*/ 3 w 12"/>
                  <a:gd name="T29" fmla="*/ 0 h 11"/>
                  <a:gd name="T30" fmla="*/ 5 w 12"/>
                  <a:gd name="T31" fmla="*/ 0 h 11"/>
                  <a:gd name="T32" fmla="*/ 5 w 12"/>
                  <a:gd name="T33" fmla="*/ 0 h 11"/>
                  <a:gd name="T34" fmla="*/ 8 w 12"/>
                  <a:gd name="T35" fmla="*/ 0 h 11"/>
                  <a:gd name="T36" fmla="*/ 10 w 12"/>
                  <a:gd name="T37" fmla="*/ 1 h 11"/>
                  <a:gd name="T38" fmla="*/ 11 w 12"/>
                  <a:gd name="T39" fmla="*/ 4 h 11"/>
                  <a:gd name="T40" fmla="*/ 12 w 12"/>
                  <a:gd name="T41" fmla="*/ 6 h 11"/>
                  <a:gd name="T42" fmla="*/ 12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6"/>
                    </a:moveTo>
                    <a:lnTo>
                      <a:pt x="12" y="6"/>
                    </a:lnTo>
                    <a:lnTo>
                      <a:pt x="11" y="8"/>
                    </a:lnTo>
                    <a:lnTo>
                      <a:pt x="10" y="10"/>
                    </a:lnTo>
                    <a:lnTo>
                      <a:pt x="8" y="11"/>
                    </a:lnTo>
                    <a:lnTo>
                      <a:pt x="5" y="11"/>
                    </a:lnTo>
                    <a:lnTo>
                      <a:pt x="5" y="11"/>
                    </a:lnTo>
                    <a:lnTo>
                      <a:pt x="3" y="11"/>
                    </a:lnTo>
                    <a:lnTo>
                      <a:pt x="1" y="10"/>
                    </a:lnTo>
                    <a:lnTo>
                      <a:pt x="0" y="8"/>
                    </a:lnTo>
                    <a:lnTo>
                      <a:pt x="0" y="6"/>
                    </a:lnTo>
                    <a:lnTo>
                      <a:pt x="0" y="6"/>
                    </a:lnTo>
                    <a:lnTo>
                      <a:pt x="0" y="4"/>
                    </a:lnTo>
                    <a:lnTo>
                      <a:pt x="1" y="1"/>
                    </a:lnTo>
                    <a:lnTo>
                      <a:pt x="3" y="0"/>
                    </a:lnTo>
                    <a:lnTo>
                      <a:pt x="5" y="0"/>
                    </a:lnTo>
                    <a:lnTo>
                      <a:pt x="5" y="0"/>
                    </a:lnTo>
                    <a:lnTo>
                      <a:pt x="8" y="0"/>
                    </a:lnTo>
                    <a:lnTo>
                      <a:pt x="10" y="1"/>
                    </a:lnTo>
                    <a:lnTo>
                      <a:pt x="11"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6" name="Freeform 146">
                <a:extLst>
                  <a:ext uri="{FF2B5EF4-FFF2-40B4-BE49-F238E27FC236}">
                    <a16:creationId xmlns:a16="http://schemas.microsoft.com/office/drawing/2014/main" id="{87E272EE-5640-476D-ABA4-C673595F7901}"/>
                  </a:ext>
                </a:extLst>
              </p:cNvPr>
              <p:cNvSpPr>
                <a:spLocks/>
              </p:cNvSpPr>
              <p:nvPr userDrawn="1"/>
            </p:nvSpPr>
            <p:spPr bwMode="auto">
              <a:xfrm>
                <a:off x="6624638" y="2062163"/>
                <a:ext cx="17462" cy="19050"/>
              </a:xfrm>
              <a:custGeom>
                <a:avLst/>
                <a:gdLst>
                  <a:gd name="T0" fmla="*/ 11 w 11"/>
                  <a:gd name="T1" fmla="*/ 7 h 12"/>
                  <a:gd name="T2" fmla="*/ 11 w 11"/>
                  <a:gd name="T3" fmla="*/ 7 h 12"/>
                  <a:gd name="T4" fmla="*/ 11 w 11"/>
                  <a:gd name="T5" fmla="*/ 9 h 12"/>
                  <a:gd name="T6" fmla="*/ 10 w 11"/>
                  <a:gd name="T7" fmla="*/ 11 h 12"/>
                  <a:gd name="T8" fmla="*/ 7 w 11"/>
                  <a:gd name="T9" fmla="*/ 12 h 12"/>
                  <a:gd name="T10" fmla="*/ 5 w 11"/>
                  <a:gd name="T11" fmla="*/ 12 h 12"/>
                  <a:gd name="T12" fmla="*/ 5 w 11"/>
                  <a:gd name="T13" fmla="*/ 12 h 12"/>
                  <a:gd name="T14" fmla="*/ 3 w 11"/>
                  <a:gd name="T15" fmla="*/ 12 h 12"/>
                  <a:gd name="T16" fmla="*/ 1 w 11"/>
                  <a:gd name="T17" fmla="*/ 11 h 12"/>
                  <a:gd name="T18" fmla="*/ 0 w 11"/>
                  <a:gd name="T19" fmla="*/ 9 h 12"/>
                  <a:gd name="T20" fmla="*/ 0 w 11"/>
                  <a:gd name="T21" fmla="*/ 7 h 12"/>
                  <a:gd name="T22" fmla="*/ 0 w 11"/>
                  <a:gd name="T23" fmla="*/ 7 h 12"/>
                  <a:gd name="T24" fmla="*/ 0 w 11"/>
                  <a:gd name="T25" fmla="*/ 4 h 12"/>
                  <a:gd name="T26" fmla="*/ 1 w 11"/>
                  <a:gd name="T27" fmla="*/ 2 h 12"/>
                  <a:gd name="T28" fmla="*/ 3 w 11"/>
                  <a:gd name="T29" fmla="*/ 1 h 12"/>
                  <a:gd name="T30" fmla="*/ 5 w 11"/>
                  <a:gd name="T31" fmla="*/ 0 h 12"/>
                  <a:gd name="T32" fmla="*/ 5 w 11"/>
                  <a:gd name="T33" fmla="*/ 0 h 12"/>
                  <a:gd name="T34" fmla="*/ 7 w 11"/>
                  <a:gd name="T35" fmla="*/ 1 h 12"/>
                  <a:gd name="T36" fmla="*/ 10 w 11"/>
                  <a:gd name="T37" fmla="*/ 2 h 12"/>
                  <a:gd name="T38" fmla="*/ 11 w 11"/>
                  <a:gd name="T39" fmla="*/ 4 h 12"/>
                  <a:gd name="T40" fmla="*/ 11 w 11"/>
                  <a:gd name="T41" fmla="*/ 7 h 12"/>
                  <a:gd name="T42" fmla="*/ 11 w 11"/>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2">
                    <a:moveTo>
                      <a:pt x="11" y="7"/>
                    </a:moveTo>
                    <a:lnTo>
                      <a:pt x="11" y="7"/>
                    </a:lnTo>
                    <a:lnTo>
                      <a:pt x="11" y="9"/>
                    </a:lnTo>
                    <a:lnTo>
                      <a:pt x="10" y="11"/>
                    </a:lnTo>
                    <a:lnTo>
                      <a:pt x="7" y="12"/>
                    </a:lnTo>
                    <a:lnTo>
                      <a:pt x="5" y="12"/>
                    </a:lnTo>
                    <a:lnTo>
                      <a:pt x="5" y="12"/>
                    </a:lnTo>
                    <a:lnTo>
                      <a:pt x="3" y="12"/>
                    </a:lnTo>
                    <a:lnTo>
                      <a:pt x="1" y="11"/>
                    </a:lnTo>
                    <a:lnTo>
                      <a:pt x="0" y="9"/>
                    </a:lnTo>
                    <a:lnTo>
                      <a:pt x="0" y="7"/>
                    </a:lnTo>
                    <a:lnTo>
                      <a:pt x="0" y="7"/>
                    </a:lnTo>
                    <a:lnTo>
                      <a:pt x="0" y="4"/>
                    </a:lnTo>
                    <a:lnTo>
                      <a:pt x="1" y="2"/>
                    </a:lnTo>
                    <a:lnTo>
                      <a:pt x="3" y="1"/>
                    </a:lnTo>
                    <a:lnTo>
                      <a:pt x="5" y="0"/>
                    </a:lnTo>
                    <a:lnTo>
                      <a:pt x="5" y="0"/>
                    </a:lnTo>
                    <a:lnTo>
                      <a:pt x="7" y="1"/>
                    </a:lnTo>
                    <a:lnTo>
                      <a:pt x="10" y="2"/>
                    </a:lnTo>
                    <a:lnTo>
                      <a:pt x="11" y="4"/>
                    </a:lnTo>
                    <a:lnTo>
                      <a:pt x="11" y="7"/>
                    </a:lnTo>
                    <a:lnTo>
                      <a:pt x="11"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7" name="Freeform 147">
                <a:extLst>
                  <a:ext uri="{FF2B5EF4-FFF2-40B4-BE49-F238E27FC236}">
                    <a16:creationId xmlns:a16="http://schemas.microsoft.com/office/drawing/2014/main" id="{3AA6C833-3465-4839-8FBE-80AC06C968D2}"/>
                  </a:ext>
                </a:extLst>
              </p:cNvPr>
              <p:cNvSpPr>
                <a:spLocks/>
              </p:cNvSpPr>
              <p:nvPr userDrawn="1"/>
            </p:nvSpPr>
            <p:spPr bwMode="auto">
              <a:xfrm>
                <a:off x="6530975" y="2095501"/>
                <a:ext cx="19050" cy="17463"/>
              </a:xfrm>
              <a:custGeom>
                <a:avLst/>
                <a:gdLst>
                  <a:gd name="T0" fmla="*/ 12 w 12"/>
                  <a:gd name="T1" fmla="*/ 6 h 11"/>
                  <a:gd name="T2" fmla="*/ 12 w 12"/>
                  <a:gd name="T3" fmla="*/ 6 h 11"/>
                  <a:gd name="T4" fmla="*/ 12 w 12"/>
                  <a:gd name="T5" fmla="*/ 8 h 11"/>
                  <a:gd name="T6" fmla="*/ 10 w 12"/>
                  <a:gd name="T7" fmla="*/ 10 h 11"/>
                  <a:gd name="T8" fmla="*/ 9 w 12"/>
                  <a:gd name="T9" fmla="*/ 11 h 11"/>
                  <a:gd name="T10" fmla="*/ 7 w 12"/>
                  <a:gd name="T11" fmla="*/ 11 h 11"/>
                  <a:gd name="T12" fmla="*/ 7 w 12"/>
                  <a:gd name="T13" fmla="*/ 11 h 11"/>
                  <a:gd name="T14" fmla="*/ 4 w 12"/>
                  <a:gd name="T15" fmla="*/ 11 h 11"/>
                  <a:gd name="T16" fmla="*/ 2 w 12"/>
                  <a:gd name="T17" fmla="*/ 10 h 11"/>
                  <a:gd name="T18" fmla="*/ 1 w 12"/>
                  <a:gd name="T19" fmla="*/ 8 h 11"/>
                  <a:gd name="T20" fmla="*/ 0 w 12"/>
                  <a:gd name="T21" fmla="*/ 6 h 11"/>
                  <a:gd name="T22" fmla="*/ 0 w 12"/>
                  <a:gd name="T23" fmla="*/ 6 h 11"/>
                  <a:gd name="T24" fmla="*/ 1 w 12"/>
                  <a:gd name="T25" fmla="*/ 4 h 11"/>
                  <a:gd name="T26" fmla="*/ 2 w 12"/>
                  <a:gd name="T27" fmla="*/ 1 h 11"/>
                  <a:gd name="T28" fmla="*/ 4 w 12"/>
                  <a:gd name="T29" fmla="*/ 0 h 11"/>
                  <a:gd name="T30" fmla="*/ 7 w 12"/>
                  <a:gd name="T31" fmla="*/ 0 h 11"/>
                  <a:gd name="T32" fmla="*/ 7 w 12"/>
                  <a:gd name="T33" fmla="*/ 0 h 11"/>
                  <a:gd name="T34" fmla="*/ 9 w 12"/>
                  <a:gd name="T35" fmla="*/ 0 h 11"/>
                  <a:gd name="T36" fmla="*/ 10 w 12"/>
                  <a:gd name="T37" fmla="*/ 1 h 11"/>
                  <a:gd name="T38" fmla="*/ 12 w 12"/>
                  <a:gd name="T39" fmla="*/ 4 h 11"/>
                  <a:gd name="T40" fmla="*/ 12 w 12"/>
                  <a:gd name="T41" fmla="*/ 6 h 11"/>
                  <a:gd name="T42" fmla="*/ 12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6"/>
                    </a:moveTo>
                    <a:lnTo>
                      <a:pt x="12" y="6"/>
                    </a:lnTo>
                    <a:lnTo>
                      <a:pt x="12" y="8"/>
                    </a:lnTo>
                    <a:lnTo>
                      <a:pt x="10" y="10"/>
                    </a:lnTo>
                    <a:lnTo>
                      <a:pt x="9" y="11"/>
                    </a:lnTo>
                    <a:lnTo>
                      <a:pt x="7" y="11"/>
                    </a:lnTo>
                    <a:lnTo>
                      <a:pt x="7" y="11"/>
                    </a:lnTo>
                    <a:lnTo>
                      <a:pt x="4" y="11"/>
                    </a:lnTo>
                    <a:lnTo>
                      <a:pt x="2" y="10"/>
                    </a:lnTo>
                    <a:lnTo>
                      <a:pt x="1" y="8"/>
                    </a:lnTo>
                    <a:lnTo>
                      <a:pt x="0" y="6"/>
                    </a:lnTo>
                    <a:lnTo>
                      <a:pt x="0" y="6"/>
                    </a:lnTo>
                    <a:lnTo>
                      <a:pt x="1" y="4"/>
                    </a:lnTo>
                    <a:lnTo>
                      <a:pt x="2" y="1"/>
                    </a:lnTo>
                    <a:lnTo>
                      <a:pt x="4" y="0"/>
                    </a:lnTo>
                    <a:lnTo>
                      <a:pt x="7" y="0"/>
                    </a:lnTo>
                    <a:lnTo>
                      <a:pt x="7" y="0"/>
                    </a:lnTo>
                    <a:lnTo>
                      <a:pt x="9" y="0"/>
                    </a:lnTo>
                    <a:lnTo>
                      <a:pt x="10" y="1"/>
                    </a:lnTo>
                    <a:lnTo>
                      <a:pt x="12"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8" name="Freeform 149">
                <a:extLst>
                  <a:ext uri="{FF2B5EF4-FFF2-40B4-BE49-F238E27FC236}">
                    <a16:creationId xmlns:a16="http://schemas.microsoft.com/office/drawing/2014/main" id="{29946D8B-1A6A-4B63-BEA8-2C1278BDDB64}"/>
                  </a:ext>
                </a:extLst>
              </p:cNvPr>
              <p:cNvSpPr>
                <a:spLocks/>
              </p:cNvSpPr>
              <p:nvPr userDrawn="1"/>
            </p:nvSpPr>
            <p:spPr bwMode="auto">
              <a:xfrm>
                <a:off x="6481763" y="2273301"/>
                <a:ext cx="20637" cy="19050"/>
              </a:xfrm>
              <a:custGeom>
                <a:avLst/>
                <a:gdLst>
                  <a:gd name="T0" fmla="*/ 13 w 13"/>
                  <a:gd name="T1" fmla="*/ 7 h 12"/>
                  <a:gd name="T2" fmla="*/ 13 w 13"/>
                  <a:gd name="T3" fmla="*/ 7 h 12"/>
                  <a:gd name="T4" fmla="*/ 12 w 13"/>
                  <a:gd name="T5" fmla="*/ 9 h 12"/>
                  <a:gd name="T6" fmla="*/ 10 w 13"/>
                  <a:gd name="T7" fmla="*/ 10 h 12"/>
                  <a:gd name="T8" fmla="*/ 8 w 13"/>
                  <a:gd name="T9" fmla="*/ 11 h 12"/>
                  <a:gd name="T10" fmla="*/ 6 w 13"/>
                  <a:gd name="T11" fmla="*/ 12 h 12"/>
                  <a:gd name="T12" fmla="*/ 6 w 13"/>
                  <a:gd name="T13" fmla="*/ 12 h 12"/>
                  <a:gd name="T14" fmla="*/ 4 w 13"/>
                  <a:gd name="T15" fmla="*/ 11 h 12"/>
                  <a:gd name="T16" fmla="*/ 1 w 13"/>
                  <a:gd name="T17" fmla="*/ 10 h 12"/>
                  <a:gd name="T18" fmla="*/ 0 w 13"/>
                  <a:gd name="T19" fmla="*/ 9 h 12"/>
                  <a:gd name="T20" fmla="*/ 0 w 13"/>
                  <a:gd name="T21" fmla="*/ 7 h 12"/>
                  <a:gd name="T22" fmla="*/ 0 w 13"/>
                  <a:gd name="T23" fmla="*/ 7 h 12"/>
                  <a:gd name="T24" fmla="*/ 0 w 13"/>
                  <a:gd name="T25" fmla="*/ 3 h 12"/>
                  <a:gd name="T26" fmla="*/ 1 w 13"/>
                  <a:gd name="T27" fmla="*/ 2 h 12"/>
                  <a:gd name="T28" fmla="*/ 4 w 13"/>
                  <a:gd name="T29" fmla="*/ 1 h 12"/>
                  <a:gd name="T30" fmla="*/ 6 w 13"/>
                  <a:gd name="T31" fmla="*/ 0 h 12"/>
                  <a:gd name="T32" fmla="*/ 6 w 13"/>
                  <a:gd name="T33" fmla="*/ 0 h 12"/>
                  <a:gd name="T34" fmla="*/ 8 w 13"/>
                  <a:gd name="T35" fmla="*/ 1 h 12"/>
                  <a:gd name="T36" fmla="*/ 10 w 13"/>
                  <a:gd name="T37" fmla="*/ 2 h 12"/>
                  <a:gd name="T38" fmla="*/ 12 w 13"/>
                  <a:gd name="T39" fmla="*/ 3 h 12"/>
                  <a:gd name="T40" fmla="*/ 13 w 13"/>
                  <a:gd name="T41" fmla="*/ 7 h 12"/>
                  <a:gd name="T42" fmla="*/ 13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13" y="7"/>
                    </a:moveTo>
                    <a:lnTo>
                      <a:pt x="13" y="7"/>
                    </a:lnTo>
                    <a:lnTo>
                      <a:pt x="12" y="9"/>
                    </a:lnTo>
                    <a:lnTo>
                      <a:pt x="10" y="10"/>
                    </a:lnTo>
                    <a:lnTo>
                      <a:pt x="8" y="11"/>
                    </a:lnTo>
                    <a:lnTo>
                      <a:pt x="6" y="12"/>
                    </a:lnTo>
                    <a:lnTo>
                      <a:pt x="6" y="12"/>
                    </a:lnTo>
                    <a:lnTo>
                      <a:pt x="4" y="11"/>
                    </a:lnTo>
                    <a:lnTo>
                      <a:pt x="1" y="10"/>
                    </a:lnTo>
                    <a:lnTo>
                      <a:pt x="0" y="9"/>
                    </a:lnTo>
                    <a:lnTo>
                      <a:pt x="0" y="7"/>
                    </a:lnTo>
                    <a:lnTo>
                      <a:pt x="0" y="7"/>
                    </a:lnTo>
                    <a:lnTo>
                      <a:pt x="0" y="3"/>
                    </a:lnTo>
                    <a:lnTo>
                      <a:pt x="1" y="2"/>
                    </a:lnTo>
                    <a:lnTo>
                      <a:pt x="4" y="1"/>
                    </a:lnTo>
                    <a:lnTo>
                      <a:pt x="6" y="0"/>
                    </a:lnTo>
                    <a:lnTo>
                      <a:pt x="6" y="0"/>
                    </a:lnTo>
                    <a:lnTo>
                      <a:pt x="8" y="1"/>
                    </a:lnTo>
                    <a:lnTo>
                      <a:pt x="10" y="2"/>
                    </a:lnTo>
                    <a:lnTo>
                      <a:pt x="12" y="3"/>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9" name="Freeform 150">
                <a:extLst>
                  <a:ext uri="{FF2B5EF4-FFF2-40B4-BE49-F238E27FC236}">
                    <a16:creationId xmlns:a16="http://schemas.microsoft.com/office/drawing/2014/main" id="{FCB96E14-1855-4233-B932-13F996F53F9D}"/>
                  </a:ext>
                </a:extLst>
              </p:cNvPr>
              <p:cNvSpPr>
                <a:spLocks/>
              </p:cNvSpPr>
              <p:nvPr userDrawn="1"/>
            </p:nvSpPr>
            <p:spPr bwMode="auto">
              <a:xfrm>
                <a:off x="6569075" y="2297113"/>
                <a:ext cx="19050" cy="19050"/>
              </a:xfrm>
              <a:custGeom>
                <a:avLst/>
                <a:gdLst>
                  <a:gd name="T0" fmla="*/ 12 w 12"/>
                  <a:gd name="T1" fmla="*/ 5 h 12"/>
                  <a:gd name="T2" fmla="*/ 12 w 12"/>
                  <a:gd name="T3" fmla="*/ 5 h 12"/>
                  <a:gd name="T4" fmla="*/ 11 w 12"/>
                  <a:gd name="T5" fmla="*/ 9 h 12"/>
                  <a:gd name="T6" fmla="*/ 10 w 12"/>
                  <a:gd name="T7" fmla="*/ 10 h 12"/>
                  <a:gd name="T8" fmla="*/ 7 w 12"/>
                  <a:gd name="T9" fmla="*/ 11 h 12"/>
                  <a:gd name="T10" fmla="*/ 5 w 12"/>
                  <a:gd name="T11" fmla="*/ 12 h 12"/>
                  <a:gd name="T12" fmla="*/ 5 w 12"/>
                  <a:gd name="T13" fmla="*/ 12 h 12"/>
                  <a:gd name="T14" fmla="*/ 3 w 12"/>
                  <a:gd name="T15" fmla="*/ 11 h 12"/>
                  <a:gd name="T16" fmla="*/ 2 w 12"/>
                  <a:gd name="T17" fmla="*/ 10 h 12"/>
                  <a:gd name="T18" fmla="*/ 0 w 12"/>
                  <a:gd name="T19" fmla="*/ 9 h 12"/>
                  <a:gd name="T20" fmla="*/ 0 w 12"/>
                  <a:gd name="T21" fmla="*/ 5 h 12"/>
                  <a:gd name="T22" fmla="*/ 0 w 12"/>
                  <a:gd name="T23" fmla="*/ 5 h 12"/>
                  <a:gd name="T24" fmla="*/ 0 w 12"/>
                  <a:gd name="T25" fmla="*/ 3 h 12"/>
                  <a:gd name="T26" fmla="*/ 2 w 12"/>
                  <a:gd name="T27" fmla="*/ 2 h 12"/>
                  <a:gd name="T28" fmla="*/ 3 w 12"/>
                  <a:gd name="T29" fmla="*/ 1 h 12"/>
                  <a:gd name="T30" fmla="*/ 5 w 12"/>
                  <a:gd name="T31" fmla="*/ 0 h 12"/>
                  <a:gd name="T32" fmla="*/ 5 w 12"/>
                  <a:gd name="T33" fmla="*/ 0 h 12"/>
                  <a:gd name="T34" fmla="*/ 7 w 12"/>
                  <a:gd name="T35" fmla="*/ 1 h 12"/>
                  <a:gd name="T36" fmla="*/ 10 w 12"/>
                  <a:gd name="T37" fmla="*/ 2 h 12"/>
                  <a:gd name="T38" fmla="*/ 11 w 12"/>
                  <a:gd name="T39" fmla="*/ 3 h 12"/>
                  <a:gd name="T40" fmla="*/ 12 w 12"/>
                  <a:gd name="T41" fmla="*/ 5 h 12"/>
                  <a:gd name="T42" fmla="*/ 12 w 12"/>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12" y="5"/>
                    </a:moveTo>
                    <a:lnTo>
                      <a:pt x="12" y="5"/>
                    </a:lnTo>
                    <a:lnTo>
                      <a:pt x="11" y="9"/>
                    </a:lnTo>
                    <a:lnTo>
                      <a:pt x="10" y="10"/>
                    </a:lnTo>
                    <a:lnTo>
                      <a:pt x="7" y="11"/>
                    </a:lnTo>
                    <a:lnTo>
                      <a:pt x="5" y="12"/>
                    </a:lnTo>
                    <a:lnTo>
                      <a:pt x="5" y="12"/>
                    </a:lnTo>
                    <a:lnTo>
                      <a:pt x="3" y="11"/>
                    </a:lnTo>
                    <a:lnTo>
                      <a:pt x="2" y="10"/>
                    </a:lnTo>
                    <a:lnTo>
                      <a:pt x="0" y="9"/>
                    </a:lnTo>
                    <a:lnTo>
                      <a:pt x="0" y="5"/>
                    </a:lnTo>
                    <a:lnTo>
                      <a:pt x="0" y="5"/>
                    </a:lnTo>
                    <a:lnTo>
                      <a:pt x="0" y="3"/>
                    </a:lnTo>
                    <a:lnTo>
                      <a:pt x="2" y="2"/>
                    </a:lnTo>
                    <a:lnTo>
                      <a:pt x="3" y="1"/>
                    </a:lnTo>
                    <a:lnTo>
                      <a:pt x="5" y="0"/>
                    </a:lnTo>
                    <a:lnTo>
                      <a:pt x="5" y="0"/>
                    </a:lnTo>
                    <a:lnTo>
                      <a:pt x="7" y="1"/>
                    </a:lnTo>
                    <a:lnTo>
                      <a:pt x="10" y="2"/>
                    </a:lnTo>
                    <a:lnTo>
                      <a:pt x="11" y="3"/>
                    </a:lnTo>
                    <a:lnTo>
                      <a:pt x="12" y="5"/>
                    </a:lnTo>
                    <a:lnTo>
                      <a:pt x="12"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0" name="Freeform 151">
                <a:extLst>
                  <a:ext uri="{FF2B5EF4-FFF2-40B4-BE49-F238E27FC236}">
                    <a16:creationId xmlns:a16="http://schemas.microsoft.com/office/drawing/2014/main" id="{6105C257-402B-4E09-8237-C015B8CCF0C2}"/>
                  </a:ext>
                </a:extLst>
              </p:cNvPr>
              <p:cNvSpPr>
                <a:spLocks/>
              </p:cNvSpPr>
              <p:nvPr userDrawn="1"/>
            </p:nvSpPr>
            <p:spPr bwMode="auto">
              <a:xfrm>
                <a:off x="6586538" y="2401888"/>
                <a:ext cx="19050" cy="19050"/>
              </a:xfrm>
              <a:custGeom>
                <a:avLst/>
                <a:gdLst>
                  <a:gd name="T0" fmla="*/ 12 w 12"/>
                  <a:gd name="T1" fmla="*/ 6 h 12"/>
                  <a:gd name="T2" fmla="*/ 12 w 12"/>
                  <a:gd name="T3" fmla="*/ 6 h 12"/>
                  <a:gd name="T4" fmla="*/ 11 w 12"/>
                  <a:gd name="T5" fmla="*/ 8 h 12"/>
                  <a:gd name="T6" fmla="*/ 10 w 12"/>
                  <a:gd name="T7" fmla="*/ 10 h 12"/>
                  <a:gd name="T8" fmla="*/ 9 w 12"/>
                  <a:gd name="T9" fmla="*/ 12 h 12"/>
                  <a:gd name="T10" fmla="*/ 7 w 12"/>
                  <a:gd name="T11" fmla="*/ 12 h 12"/>
                  <a:gd name="T12" fmla="*/ 7 w 12"/>
                  <a:gd name="T13" fmla="*/ 12 h 12"/>
                  <a:gd name="T14" fmla="*/ 3 w 12"/>
                  <a:gd name="T15" fmla="*/ 12 h 12"/>
                  <a:gd name="T16" fmla="*/ 2 w 12"/>
                  <a:gd name="T17" fmla="*/ 10 h 12"/>
                  <a:gd name="T18" fmla="*/ 1 w 12"/>
                  <a:gd name="T19" fmla="*/ 8 h 12"/>
                  <a:gd name="T20" fmla="*/ 0 w 12"/>
                  <a:gd name="T21" fmla="*/ 6 h 12"/>
                  <a:gd name="T22" fmla="*/ 0 w 12"/>
                  <a:gd name="T23" fmla="*/ 6 h 12"/>
                  <a:gd name="T24" fmla="*/ 1 w 12"/>
                  <a:gd name="T25" fmla="*/ 4 h 12"/>
                  <a:gd name="T26" fmla="*/ 2 w 12"/>
                  <a:gd name="T27" fmla="*/ 1 h 12"/>
                  <a:gd name="T28" fmla="*/ 3 w 12"/>
                  <a:gd name="T29" fmla="*/ 0 h 12"/>
                  <a:gd name="T30" fmla="*/ 7 w 12"/>
                  <a:gd name="T31" fmla="*/ 0 h 12"/>
                  <a:gd name="T32" fmla="*/ 7 w 12"/>
                  <a:gd name="T33" fmla="*/ 0 h 12"/>
                  <a:gd name="T34" fmla="*/ 9 w 12"/>
                  <a:gd name="T35" fmla="*/ 0 h 12"/>
                  <a:gd name="T36" fmla="*/ 10 w 12"/>
                  <a:gd name="T37" fmla="*/ 1 h 12"/>
                  <a:gd name="T38" fmla="*/ 11 w 12"/>
                  <a:gd name="T39" fmla="*/ 4 h 12"/>
                  <a:gd name="T40" fmla="*/ 12 w 12"/>
                  <a:gd name="T41" fmla="*/ 6 h 12"/>
                  <a:gd name="T42" fmla="*/ 12 w 12"/>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12" y="6"/>
                    </a:moveTo>
                    <a:lnTo>
                      <a:pt x="12" y="6"/>
                    </a:lnTo>
                    <a:lnTo>
                      <a:pt x="11" y="8"/>
                    </a:lnTo>
                    <a:lnTo>
                      <a:pt x="10" y="10"/>
                    </a:lnTo>
                    <a:lnTo>
                      <a:pt x="9" y="12"/>
                    </a:lnTo>
                    <a:lnTo>
                      <a:pt x="7" y="12"/>
                    </a:lnTo>
                    <a:lnTo>
                      <a:pt x="7" y="12"/>
                    </a:lnTo>
                    <a:lnTo>
                      <a:pt x="3" y="12"/>
                    </a:lnTo>
                    <a:lnTo>
                      <a:pt x="2" y="10"/>
                    </a:lnTo>
                    <a:lnTo>
                      <a:pt x="1" y="8"/>
                    </a:lnTo>
                    <a:lnTo>
                      <a:pt x="0" y="6"/>
                    </a:lnTo>
                    <a:lnTo>
                      <a:pt x="0" y="6"/>
                    </a:lnTo>
                    <a:lnTo>
                      <a:pt x="1" y="4"/>
                    </a:lnTo>
                    <a:lnTo>
                      <a:pt x="2" y="1"/>
                    </a:lnTo>
                    <a:lnTo>
                      <a:pt x="3" y="0"/>
                    </a:lnTo>
                    <a:lnTo>
                      <a:pt x="7" y="0"/>
                    </a:lnTo>
                    <a:lnTo>
                      <a:pt x="7" y="0"/>
                    </a:lnTo>
                    <a:lnTo>
                      <a:pt x="9" y="0"/>
                    </a:lnTo>
                    <a:lnTo>
                      <a:pt x="10" y="1"/>
                    </a:lnTo>
                    <a:lnTo>
                      <a:pt x="11"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1" name="Freeform 152">
                <a:extLst>
                  <a:ext uri="{FF2B5EF4-FFF2-40B4-BE49-F238E27FC236}">
                    <a16:creationId xmlns:a16="http://schemas.microsoft.com/office/drawing/2014/main" id="{3424360D-9150-454E-B00C-DCD4DE694204}"/>
                  </a:ext>
                </a:extLst>
              </p:cNvPr>
              <p:cNvSpPr>
                <a:spLocks/>
              </p:cNvSpPr>
              <p:nvPr userDrawn="1"/>
            </p:nvSpPr>
            <p:spPr bwMode="auto">
              <a:xfrm>
                <a:off x="6577013" y="2495551"/>
                <a:ext cx="20637" cy="19050"/>
              </a:xfrm>
              <a:custGeom>
                <a:avLst/>
                <a:gdLst>
                  <a:gd name="T0" fmla="*/ 13 w 13"/>
                  <a:gd name="T1" fmla="*/ 7 h 12"/>
                  <a:gd name="T2" fmla="*/ 13 w 13"/>
                  <a:gd name="T3" fmla="*/ 7 h 12"/>
                  <a:gd name="T4" fmla="*/ 11 w 13"/>
                  <a:gd name="T5" fmla="*/ 9 h 12"/>
                  <a:gd name="T6" fmla="*/ 10 w 13"/>
                  <a:gd name="T7" fmla="*/ 10 h 12"/>
                  <a:gd name="T8" fmla="*/ 8 w 13"/>
                  <a:gd name="T9" fmla="*/ 11 h 12"/>
                  <a:gd name="T10" fmla="*/ 6 w 13"/>
                  <a:gd name="T11" fmla="*/ 12 h 12"/>
                  <a:gd name="T12" fmla="*/ 6 w 13"/>
                  <a:gd name="T13" fmla="*/ 12 h 12"/>
                  <a:gd name="T14" fmla="*/ 4 w 13"/>
                  <a:gd name="T15" fmla="*/ 11 h 12"/>
                  <a:gd name="T16" fmla="*/ 1 w 13"/>
                  <a:gd name="T17" fmla="*/ 10 h 12"/>
                  <a:gd name="T18" fmla="*/ 0 w 13"/>
                  <a:gd name="T19" fmla="*/ 9 h 12"/>
                  <a:gd name="T20" fmla="*/ 0 w 13"/>
                  <a:gd name="T21" fmla="*/ 7 h 12"/>
                  <a:gd name="T22" fmla="*/ 0 w 13"/>
                  <a:gd name="T23" fmla="*/ 7 h 12"/>
                  <a:gd name="T24" fmla="*/ 0 w 13"/>
                  <a:gd name="T25" fmla="*/ 3 h 12"/>
                  <a:gd name="T26" fmla="*/ 1 w 13"/>
                  <a:gd name="T27" fmla="*/ 2 h 12"/>
                  <a:gd name="T28" fmla="*/ 4 w 13"/>
                  <a:gd name="T29" fmla="*/ 1 h 12"/>
                  <a:gd name="T30" fmla="*/ 6 w 13"/>
                  <a:gd name="T31" fmla="*/ 0 h 12"/>
                  <a:gd name="T32" fmla="*/ 6 w 13"/>
                  <a:gd name="T33" fmla="*/ 0 h 12"/>
                  <a:gd name="T34" fmla="*/ 8 w 13"/>
                  <a:gd name="T35" fmla="*/ 1 h 12"/>
                  <a:gd name="T36" fmla="*/ 10 w 13"/>
                  <a:gd name="T37" fmla="*/ 2 h 12"/>
                  <a:gd name="T38" fmla="*/ 11 w 13"/>
                  <a:gd name="T39" fmla="*/ 3 h 12"/>
                  <a:gd name="T40" fmla="*/ 13 w 13"/>
                  <a:gd name="T41" fmla="*/ 7 h 12"/>
                  <a:gd name="T42" fmla="*/ 13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13" y="7"/>
                    </a:moveTo>
                    <a:lnTo>
                      <a:pt x="13" y="7"/>
                    </a:lnTo>
                    <a:lnTo>
                      <a:pt x="11" y="9"/>
                    </a:lnTo>
                    <a:lnTo>
                      <a:pt x="10" y="10"/>
                    </a:lnTo>
                    <a:lnTo>
                      <a:pt x="8" y="11"/>
                    </a:lnTo>
                    <a:lnTo>
                      <a:pt x="6" y="12"/>
                    </a:lnTo>
                    <a:lnTo>
                      <a:pt x="6" y="12"/>
                    </a:lnTo>
                    <a:lnTo>
                      <a:pt x="4" y="11"/>
                    </a:lnTo>
                    <a:lnTo>
                      <a:pt x="1" y="10"/>
                    </a:lnTo>
                    <a:lnTo>
                      <a:pt x="0" y="9"/>
                    </a:lnTo>
                    <a:lnTo>
                      <a:pt x="0" y="7"/>
                    </a:lnTo>
                    <a:lnTo>
                      <a:pt x="0" y="7"/>
                    </a:lnTo>
                    <a:lnTo>
                      <a:pt x="0" y="3"/>
                    </a:lnTo>
                    <a:lnTo>
                      <a:pt x="1" y="2"/>
                    </a:lnTo>
                    <a:lnTo>
                      <a:pt x="4" y="1"/>
                    </a:lnTo>
                    <a:lnTo>
                      <a:pt x="6" y="0"/>
                    </a:lnTo>
                    <a:lnTo>
                      <a:pt x="6" y="0"/>
                    </a:lnTo>
                    <a:lnTo>
                      <a:pt x="8" y="1"/>
                    </a:lnTo>
                    <a:lnTo>
                      <a:pt x="10" y="2"/>
                    </a:lnTo>
                    <a:lnTo>
                      <a:pt x="11" y="3"/>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2" name="Freeform 153">
                <a:extLst>
                  <a:ext uri="{FF2B5EF4-FFF2-40B4-BE49-F238E27FC236}">
                    <a16:creationId xmlns:a16="http://schemas.microsoft.com/office/drawing/2014/main" id="{C7418537-46D1-4A33-BF7E-D59ACA07B9D4}"/>
                  </a:ext>
                </a:extLst>
              </p:cNvPr>
              <p:cNvSpPr>
                <a:spLocks/>
              </p:cNvSpPr>
              <p:nvPr userDrawn="1"/>
            </p:nvSpPr>
            <p:spPr bwMode="auto">
              <a:xfrm>
                <a:off x="6757988" y="2508251"/>
                <a:ext cx="20637" cy="19050"/>
              </a:xfrm>
              <a:custGeom>
                <a:avLst/>
                <a:gdLst>
                  <a:gd name="T0" fmla="*/ 0 w 13"/>
                  <a:gd name="T1" fmla="*/ 6 h 12"/>
                  <a:gd name="T2" fmla="*/ 0 w 13"/>
                  <a:gd name="T3" fmla="*/ 6 h 12"/>
                  <a:gd name="T4" fmla="*/ 1 w 13"/>
                  <a:gd name="T5" fmla="*/ 9 h 12"/>
                  <a:gd name="T6" fmla="*/ 2 w 13"/>
                  <a:gd name="T7" fmla="*/ 10 h 12"/>
                  <a:gd name="T8" fmla="*/ 4 w 13"/>
                  <a:gd name="T9" fmla="*/ 11 h 12"/>
                  <a:gd name="T10" fmla="*/ 7 w 13"/>
                  <a:gd name="T11" fmla="*/ 12 h 12"/>
                  <a:gd name="T12" fmla="*/ 7 w 13"/>
                  <a:gd name="T13" fmla="*/ 12 h 12"/>
                  <a:gd name="T14" fmla="*/ 9 w 13"/>
                  <a:gd name="T15" fmla="*/ 11 h 12"/>
                  <a:gd name="T16" fmla="*/ 10 w 13"/>
                  <a:gd name="T17" fmla="*/ 10 h 12"/>
                  <a:gd name="T18" fmla="*/ 13 w 13"/>
                  <a:gd name="T19" fmla="*/ 9 h 12"/>
                  <a:gd name="T20" fmla="*/ 13 w 13"/>
                  <a:gd name="T21" fmla="*/ 6 h 12"/>
                  <a:gd name="T22" fmla="*/ 13 w 13"/>
                  <a:gd name="T23" fmla="*/ 6 h 12"/>
                  <a:gd name="T24" fmla="*/ 13 w 13"/>
                  <a:gd name="T25" fmla="*/ 3 h 12"/>
                  <a:gd name="T26" fmla="*/ 10 w 13"/>
                  <a:gd name="T27" fmla="*/ 2 h 12"/>
                  <a:gd name="T28" fmla="*/ 9 w 13"/>
                  <a:gd name="T29" fmla="*/ 1 h 12"/>
                  <a:gd name="T30" fmla="*/ 7 w 13"/>
                  <a:gd name="T31" fmla="*/ 0 h 12"/>
                  <a:gd name="T32" fmla="*/ 7 w 13"/>
                  <a:gd name="T33" fmla="*/ 0 h 12"/>
                  <a:gd name="T34" fmla="*/ 4 w 13"/>
                  <a:gd name="T35" fmla="*/ 1 h 12"/>
                  <a:gd name="T36" fmla="*/ 2 w 13"/>
                  <a:gd name="T37" fmla="*/ 2 h 12"/>
                  <a:gd name="T38" fmla="*/ 1 w 13"/>
                  <a:gd name="T39" fmla="*/ 3 h 12"/>
                  <a:gd name="T40" fmla="*/ 0 w 13"/>
                  <a:gd name="T41" fmla="*/ 6 h 12"/>
                  <a:gd name="T42" fmla="*/ 0 w 13"/>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6"/>
                    </a:moveTo>
                    <a:lnTo>
                      <a:pt x="0" y="6"/>
                    </a:lnTo>
                    <a:lnTo>
                      <a:pt x="1" y="9"/>
                    </a:lnTo>
                    <a:lnTo>
                      <a:pt x="2" y="10"/>
                    </a:lnTo>
                    <a:lnTo>
                      <a:pt x="4" y="11"/>
                    </a:lnTo>
                    <a:lnTo>
                      <a:pt x="7" y="12"/>
                    </a:lnTo>
                    <a:lnTo>
                      <a:pt x="7" y="12"/>
                    </a:lnTo>
                    <a:lnTo>
                      <a:pt x="9" y="11"/>
                    </a:lnTo>
                    <a:lnTo>
                      <a:pt x="10" y="10"/>
                    </a:lnTo>
                    <a:lnTo>
                      <a:pt x="13" y="9"/>
                    </a:lnTo>
                    <a:lnTo>
                      <a:pt x="13" y="6"/>
                    </a:lnTo>
                    <a:lnTo>
                      <a:pt x="13" y="6"/>
                    </a:lnTo>
                    <a:lnTo>
                      <a:pt x="13" y="3"/>
                    </a:lnTo>
                    <a:lnTo>
                      <a:pt x="10" y="2"/>
                    </a:lnTo>
                    <a:lnTo>
                      <a:pt x="9" y="1"/>
                    </a:lnTo>
                    <a:lnTo>
                      <a:pt x="7" y="0"/>
                    </a:lnTo>
                    <a:lnTo>
                      <a:pt x="7" y="0"/>
                    </a:lnTo>
                    <a:lnTo>
                      <a:pt x="4" y="1"/>
                    </a:lnTo>
                    <a:lnTo>
                      <a:pt x="2" y="2"/>
                    </a:lnTo>
                    <a:lnTo>
                      <a:pt x="1"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3" name="Freeform 154">
                <a:extLst>
                  <a:ext uri="{FF2B5EF4-FFF2-40B4-BE49-F238E27FC236}">
                    <a16:creationId xmlns:a16="http://schemas.microsoft.com/office/drawing/2014/main" id="{6C3C8E72-2A0F-4F70-AD38-989319A4A196}"/>
                  </a:ext>
                </a:extLst>
              </p:cNvPr>
              <p:cNvSpPr>
                <a:spLocks/>
              </p:cNvSpPr>
              <p:nvPr userDrawn="1"/>
            </p:nvSpPr>
            <p:spPr bwMode="auto">
              <a:xfrm>
                <a:off x="6619875" y="2576513"/>
                <a:ext cx="20637" cy="19050"/>
              </a:xfrm>
              <a:custGeom>
                <a:avLst/>
                <a:gdLst>
                  <a:gd name="T0" fmla="*/ 0 w 13"/>
                  <a:gd name="T1" fmla="*/ 5 h 12"/>
                  <a:gd name="T2" fmla="*/ 0 w 13"/>
                  <a:gd name="T3" fmla="*/ 5 h 12"/>
                  <a:gd name="T4" fmla="*/ 1 w 13"/>
                  <a:gd name="T5" fmla="*/ 8 h 12"/>
                  <a:gd name="T6" fmla="*/ 3 w 13"/>
                  <a:gd name="T7" fmla="*/ 10 h 12"/>
                  <a:gd name="T8" fmla="*/ 5 w 13"/>
                  <a:gd name="T9" fmla="*/ 11 h 12"/>
                  <a:gd name="T10" fmla="*/ 7 w 13"/>
                  <a:gd name="T11" fmla="*/ 12 h 12"/>
                  <a:gd name="T12" fmla="*/ 7 w 13"/>
                  <a:gd name="T13" fmla="*/ 12 h 12"/>
                  <a:gd name="T14" fmla="*/ 9 w 13"/>
                  <a:gd name="T15" fmla="*/ 11 h 12"/>
                  <a:gd name="T16" fmla="*/ 12 w 13"/>
                  <a:gd name="T17" fmla="*/ 10 h 12"/>
                  <a:gd name="T18" fmla="*/ 13 w 13"/>
                  <a:gd name="T19" fmla="*/ 8 h 12"/>
                  <a:gd name="T20" fmla="*/ 13 w 13"/>
                  <a:gd name="T21" fmla="*/ 5 h 12"/>
                  <a:gd name="T22" fmla="*/ 13 w 13"/>
                  <a:gd name="T23" fmla="*/ 5 h 12"/>
                  <a:gd name="T24" fmla="*/ 13 w 13"/>
                  <a:gd name="T25" fmla="*/ 3 h 12"/>
                  <a:gd name="T26" fmla="*/ 12 w 13"/>
                  <a:gd name="T27" fmla="*/ 1 h 12"/>
                  <a:gd name="T28" fmla="*/ 9 w 13"/>
                  <a:gd name="T29" fmla="*/ 0 h 12"/>
                  <a:gd name="T30" fmla="*/ 7 w 13"/>
                  <a:gd name="T31" fmla="*/ 0 h 12"/>
                  <a:gd name="T32" fmla="*/ 7 w 13"/>
                  <a:gd name="T33" fmla="*/ 0 h 12"/>
                  <a:gd name="T34" fmla="*/ 5 w 13"/>
                  <a:gd name="T35" fmla="*/ 0 h 12"/>
                  <a:gd name="T36" fmla="*/ 3 w 13"/>
                  <a:gd name="T37" fmla="*/ 1 h 12"/>
                  <a:gd name="T38" fmla="*/ 1 w 13"/>
                  <a:gd name="T39" fmla="*/ 3 h 12"/>
                  <a:gd name="T40" fmla="*/ 0 w 13"/>
                  <a:gd name="T41" fmla="*/ 5 h 12"/>
                  <a:gd name="T42" fmla="*/ 0 w 13"/>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5"/>
                    </a:moveTo>
                    <a:lnTo>
                      <a:pt x="0" y="5"/>
                    </a:lnTo>
                    <a:lnTo>
                      <a:pt x="1" y="8"/>
                    </a:lnTo>
                    <a:lnTo>
                      <a:pt x="3" y="10"/>
                    </a:lnTo>
                    <a:lnTo>
                      <a:pt x="5" y="11"/>
                    </a:lnTo>
                    <a:lnTo>
                      <a:pt x="7" y="12"/>
                    </a:lnTo>
                    <a:lnTo>
                      <a:pt x="7" y="12"/>
                    </a:lnTo>
                    <a:lnTo>
                      <a:pt x="9" y="11"/>
                    </a:lnTo>
                    <a:lnTo>
                      <a:pt x="12" y="10"/>
                    </a:lnTo>
                    <a:lnTo>
                      <a:pt x="13" y="8"/>
                    </a:lnTo>
                    <a:lnTo>
                      <a:pt x="13" y="5"/>
                    </a:lnTo>
                    <a:lnTo>
                      <a:pt x="13" y="5"/>
                    </a:lnTo>
                    <a:lnTo>
                      <a:pt x="13" y="3"/>
                    </a:lnTo>
                    <a:lnTo>
                      <a:pt x="12" y="1"/>
                    </a:lnTo>
                    <a:lnTo>
                      <a:pt x="9" y="0"/>
                    </a:lnTo>
                    <a:lnTo>
                      <a:pt x="7" y="0"/>
                    </a:lnTo>
                    <a:lnTo>
                      <a:pt x="7" y="0"/>
                    </a:lnTo>
                    <a:lnTo>
                      <a:pt x="5" y="0"/>
                    </a:lnTo>
                    <a:lnTo>
                      <a:pt x="3" y="1"/>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4" name="Freeform 155">
                <a:extLst>
                  <a:ext uri="{FF2B5EF4-FFF2-40B4-BE49-F238E27FC236}">
                    <a16:creationId xmlns:a16="http://schemas.microsoft.com/office/drawing/2014/main" id="{7B01AA55-95C8-4F13-BD93-48BE9CE9CADF}"/>
                  </a:ext>
                </a:extLst>
              </p:cNvPr>
              <p:cNvSpPr>
                <a:spLocks/>
              </p:cNvSpPr>
              <p:nvPr userDrawn="1"/>
            </p:nvSpPr>
            <p:spPr bwMode="auto">
              <a:xfrm>
                <a:off x="6780213" y="2006601"/>
                <a:ext cx="19050" cy="19050"/>
              </a:xfrm>
              <a:custGeom>
                <a:avLst/>
                <a:gdLst>
                  <a:gd name="T0" fmla="*/ 0 w 12"/>
                  <a:gd name="T1" fmla="*/ 5 h 12"/>
                  <a:gd name="T2" fmla="*/ 0 w 12"/>
                  <a:gd name="T3" fmla="*/ 5 h 12"/>
                  <a:gd name="T4" fmla="*/ 0 w 12"/>
                  <a:gd name="T5" fmla="*/ 9 h 12"/>
                  <a:gd name="T6" fmla="*/ 2 w 12"/>
                  <a:gd name="T7" fmla="*/ 10 h 12"/>
                  <a:gd name="T8" fmla="*/ 3 w 12"/>
                  <a:gd name="T9" fmla="*/ 11 h 12"/>
                  <a:gd name="T10" fmla="*/ 5 w 12"/>
                  <a:gd name="T11" fmla="*/ 12 h 12"/>
                  <a:gd name="T12" fmla="*/ 5 w 12"/>
                  <a:gd name="T13" fmla="*/ 12 h 12"/>
                  <a:gd name="T14" fmla="*/ 8 w 12"/>
                  <a:gd name="T15" fmla="*/ 11 h 12"/>
                  <a:gd name="T16" fmla="*/ 10 w 12"/>
                  <a:gd name="T17" fmla="*/ 10 h 12"/>
                  <a:gd name="T18" fmla="*/ 11 w 12"/>
                  <a:gd name="T19" fmla="*/ 9 h 12"/>
                  <a:gd name="T20" fmla="*/ 12 w 12"/>
                  <a:gd name="T21" fmla="*/ 5 h 12"/>
                  <a:gd name="T22" fmla="*/ 12 w 12"/>
                  <a:gd name="T23" fmla="*/ 5 h 12"/>
                  <a:gd name="T24" fmla="*/ 11 w 12"/>
                  <a:gd name="T25" fmla="*/ 3 h 12"/>
                  <a:gd name="T26" fmla="*/ 10 w 12"/>
                  <a:gd name="T27" fmla="*/ 2 h 12"/>
                  <a:gd name="T28" fmla="*/ 8 w 12"/>
                  <a:gd name="T29" fmla="*/ 1 h 12"/>
                  <a:gd name="T30" fmla="*/ 5 w 12"/>
                  <a:gd name="T31" fmla="*/ 0 h 12"/>
                  <a:gd name="T32" fmla="*/ 5 w 12"/>
                  <a:gd name="T33" fmla="*/ 0 h 12"/>
                  <a:gd name="T34" fmla="*/ 3 w 12"/>
                  <a:gd name="T35" fmla="*/ 1 h 12"/>
                  <a:gd name="T36" fmla="*/ 2 w 12"/>
                  <a:gd name="T37" fmla="*/ 2 h 12"/>
                  <a:gd name="T38" fmla="*/ 0 w 12"/>
                  <a:gd name="T39" fmla="*/ 3 h 12"/>
                  <a:gd name="T40" fmla="*/ 0 w 12"/>
                  <a:gd name="T41" fmla="*/ 5 h 12"/>
                  <a:gd name="T42" fmla="*/ 0 w 12"/>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5"/>
                    </a:moveTo>
                    <a:lnTo>
                      <a:pt x="0" y="5"/>
                    </a:lnTo>
                    <a:lnTo>
                      <a:pt x="0" y="9"/>
                    </a:lnTo>
                    <a:lnTo>
                      <a:pt x="2" y="10"/>
                    </a:lnTo>
                    <a:lnTo>
                      <a:pt x="3" y="11"/>
                    </a:lnTo>
                    <a:lnTo>
                      <a:pt x="5" y="12"/>
                    </a:lnTo>
                    <a:lnTo>
                      <a:pt x="5" y="12"/>
                    </a:lnTo>
                    <a:lnTo>
                      <a:pt x="8" y="11"/>
                    </a:lnTo>
                    <a:lnTo>
                      <a:pt x="10" y="10"/>
                    </a:lnTo>
                    <a:lnTo>
                      <a:pt x="11" y="9"/>
                    </a:lnTo>
                    <a:lnTo>
                      <a:pt x="12" y="5"/>
                    </a:lnTo>
                    <a:lnTo>
                      <a:pt x="12" y="5"/>
                    </a:lnTo>
                    <a:lnTo>
                      <a:pt x="11" y="3"/>
                    </a:lnTo>
                    <a:lnTo>
                      <a:pt x="10" y="2"/>
                    </a:lnTo>
                    <a:lnTo>
                      <a:pt x="8" y="1"/>
                    </a:lnTo>
                    <a:lnTo>
                      <a:pt x="5" y="0"/>
                    </a:lnTo>
                    <a:lnTo>
                      <a:pt x="5" y="0"/>
                    </a:lnTo>
                    <a:lnTo>
                      <a:pt x="3" y="1"/>
                    </a:lnTo>
                    <a:lnTo>
                      <a:pt x="2" y="2"/>
                    </a:lnTo>
                    <a:lnTo>
                      <a:pt x="0"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5" name="Freeform 156">
                <a:extLst>
                  <a:ext uri="{FF2B5EF4-FFF2-40B4-BE49-F238E27FC236}">
                    <a16:creationId xmlns:a16="http://schemas.microsoft.com/office/drawing/2014/main" id="{C50C1960-DFD3-4BCF-AF38-60F277DAD538}"/>
                  </a:ext>
                </a:extLst>
              </p:cNvPr>
              <p:cNvSpPr>
                <a:spLocks/>
              </p:cNvSpPr>
              <p:nvPr userDrawn="1"/>
            </p:nvSpPr>
            <p:spPr bwMode="auto">
              <a:xfrm>
                <a:off x="6808788" y="1958976"/>
                <a:ext cx="19050" cy="20638"/>
              </a:xfrm>
              <a:custGeom>
                <a:avLst/>
                <a:gdLst>
                  <a:gd name="T0" fmla="*/ 0 w 12"/>
                  <a:gd name="T1" fmla="*/ 6 h 13"/>
                  <a:gd name="T2" fmla="*/ 0 w 12"/>
                  <a:gd name="T3" fmla="*/ 6 h 13"/>
                  <a:gd name="T4" fmla="*/ 0 w 12"/>
                  <a:gd name="T5" fmla="*/ 8 h 13"/>
                  <a:gd name="T6" fmla="*/ 1 w 12"/>
                  <a:gd name="T7" fmla="*/ 11 h 13"/>
                  <a:gd name="T8" fmla="*/ 3 w 12"/>
                  <a:gd name="T9" fmla="*/ 12 h 13"/>
                  <a:gd name="T10" fmla="*/ 5 w 12"/>
                  <a:gd name="T11" fmla="*/ 13 h 13"/>
                  <a:gd name="T12" fmla="*/ 5 w 12"/>
                  <a:gd name="T13" fmla="*/ 13 h 13"/>
                  <a:gd name="T14" fmla="*/ 8 w 12"/>
                  <a:gd name="T15" fmla="*/ 12 h 13"/>
                  <a:gd name="T16" fmla="*/ 10 w 12"/>
                  <a:gd name="T17" fmla="*/ 11 h 13"/>
                  <a:gd name="T18" fmla="*/ 11 w 12"/>
                  <a:gd name="T19" fmla="*/ 8 h 13"/>
                  <a:gd name="T20" fmla="*/ 12 w 12"/>
                  <a:gd name="T21" fmla="*/ 6 h 13"/>
                  <a:gd name="T22" fmla="*/ 12 w 12"/>
                  <a:gd name="T23" fmla="*/ 6 h 13"/>
                  <a:gd name="T24" fmla="*/ 11 w 12"/>
                  <a:gd name="T25" fmla="*/ 4 h 13"/>
                  <a:gd name="T26" fmla="*/ 10 w 12"/>
                  <a:gd name="T27" fmla="*/ 1 h 13"/>
                  <a:gd name="T28" fmla="*/ 8 w 12"/>
                  <a:gd name="T29" fmla="*/ 0 h 13"/>
                  <a:gd name="T30" fmla="*/ 5 w 12"/>
                  <a:gd name="T31" fmla="*/ 0 h 13"/>
                  <a:gd name="T32" fmla="*/ 5 w 12"/>
                  <a:gd name="T33" fmla="*/ 0 h 13"/>
                  <a:gd name="T34" fmla="*/ 3 w 12"/>
                  <a:gd name="T35" fmla="*/ 0 h 13"/>
                  <a:gd name="T36" fmla="*/ 1 w 12"/>
                  <a:gd name="T37" fmla="*/ 1 h 13"/>
                  <a:gd name="T38" fmla="*/ 0 w 12"/>
                  <a:gd name="T39" fmla="*/ 4 h 13"/>
                  <a:gd name="T40" fmla="*/ 0 w 12"/>
                  <a:gd name="T41" fmla="*/ 6 h 13"/>
                  <a:gd name="T42" fmla="*/ 0 w 12"/>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0" y="6"/>
                    </a:moveTo>
                    <a:lnTo>
                      <a:pt x="0" y="6"/>
                    </a:lnTo>
                    <a:lnTo>
                      <a:pt x="0" y="8"/>
                    </a:lnTo>
                    <a:lnTo>
                      <a:pt x="1" y="11"/>
                    </a:lnTo>
                    <a:lnTo>
                      <a:pt x="3" y="12"/>
                    </a:lnTo>
                    <a:lnTo>
                      <a:pt x="5" y="13"/>
                    </a:lnTo>
                    <a:lnTo>
                      <a:pt x="5" y="13"/>
                    </a:lnTo>
                    <a:lnTo>
                      <a:pt x="8" y="12"/>
                    </a:lnTo>
                    <a:lnTo>
                      <a:pt x="10" y="11"/>
                    </a:lnTo>
                    <a:lnTo>
                      <a:pt x="11" y="8"/>
                    </a:lnTo>
                    <a:lnTo>
                      <a:pt x="12" y="6"/>
                    </a:lnTo>
                    <a:lnTo>
                      <a:pt x="12" y="6"/>
                    </a:lnTo>
                    <a:lnTo>
                      <a:pt x="11" y="4"/>
                    </a:lnTo>
                    <a:lnTo>
                      <a:pt x="10" y="1"/>
                    </a:lnTo>
                    <a:lnTo>
                      <a:pt x="8" y="0"/>
                    </a:lnTo>
                    <a:lnTo>
                      <a:pt x="5" y="0"/>
                    </a:lnTo>
                    <a:lnTo>
                      <a:pt x="5" y="0"/>
                    </a:lnTo>
                    <a:lnTo>
                      <a:pt x="3" y="0"/>
                    </a:lnTo>
                    <a:lnTo>
                      <a:pt x="1" y="1"/>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6" name="Freeform 157">
                <a:extLst>
                  <a:ext uri="{FF2B5EF4-FFF2-40B4-BE49-F238E27FC236}">
                    <a16:creationId xmlns:a16="http://schemas.microsoft.com/office/drawing/2014/main" id="{ABCF5871-7E33-4D28-BFE6-8D47CDC0DB3A}"/>
                  </a:ext>
                </a:extLst>
              </p:cNvPr>
              <p:cNvSpPr>
                <a:spLocks/>
              </p:cNvSpPr>
              <p:nvPr userDrawn="1"/>
            </p:nvSpPr>
            <p:spPr bwMode="auto">
              <a:xfrm>
                <a:off x="6838950" y="1990726"/>
                <a:ext cx="19050" cy="19050"/>
              </a:xfrm>
              <a:custGeom>
                <a:avLst/>
                <a:gdLst>
                  <a:gd name="T0" fmla="*/ 0 w 12"/>
                  <a:gd name="T1" fmla="*/ 6 h 12"/>
                  <a:gd name="T2" fmla="*/ 0 w 12"/>
                  <a:gd name="T3" fmla="*/ 6 h 12"/>
                  <a:gd name="T4" fmla="*/ 1 w 12"/>
                  <a:gd name="T5" fmla="*/ 9 h 12"/>
                  <a:gd name="T6" fmla="*/ 2 w 12"/>
                  <a:gd name="T7" fmla="*/ 10 h 12"/>
                  <a:gd name="T8" fmla="*/ 4 w 12"/>
                  <a:gd name="T9" fmla="*/ 11 h 12"/>
                  <a:gd name="T10" fmla="*/ 7 w 12"/>
                  <a:gd name="T11" fmla="*/ 12 h 12"/>
                  <a:gd name="T12" fmla="*/ 7 w 12"/>
                  <a:gd name="T13" fmla="*/ 12 h 12"/>
                  <a:gd name="T14" fmla="*/ 9 w 12"/>
                  <a:gd name="T15" fmla="*/ 11 h 12"/>
                  <a:gd name="T16" fmla="*/ 11 w 12"/>
                  <a:gd name="T17" fmla="*/ 10 h 12"/>
                  <a:gd name="T18" fmla="*/ 12 w 12"/>
                  <a:gd name="T19" fmla="*/ 9 h 12"/>
                  <a:gd name="T20" fmla="*/ 12 w 12"/>
                  <a:gd name="T21" fmla="*/ 6 h 12"/>
                  <a:gd name="T22" fmla="*/ 12 w 12"/>
                  <a:gd name="T23" fmla="*/ 6 h 12"/>
                  <a:gd name="T24" fmla="*/ 12 w 12"/>
                  <a:gd name="T25" fmla="*/ 3 h 12"/>
                  <a:gd name="T26" fmla="*/ 11 w 12"/>
                  <a:gd name="T27" fmla="*/ 2 h 12"/>
                  <a:gd name="T28" fmla="*/ 9 w 12"/>
                  <a:gd name="T29" fmla="*/ 1 h 12"/>
                  <a:gd name="T30" fmla="*/ 7 w 12"/>
                  <a:gd name="T31" fmla="*/ 0 h 12"/>
                  <a:gd name="T32" fmla="*/ 7 w 12"/>
                  <a:gd name="T33" fmla="*/ 0 h 12"/>
                  <a:gd name="T34" fmla="*/ 4 w 12"/>
                  <a:gd name="T35" fmla="*/ 1 h 12"/>
                  <a:gd name="T36" fmla="*/ 2 w 12"/>
                  <a:gd name="T37" fmla="*/ 2 h 12"/>
                  <a:gd name="T38" fmla="*/ 1 w 12"/>
                  <a:gd name="T39" fmla="*/ 3 h 12"/>
                  <a:gd name="T40" fmla="*/ 0 w 12"/>
                  <a:gd name="T41" fmla="*/ 6 h 12"/>
                  <a:gd name="T42" fmla="*/ 0 w 12"/>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6"/>
                    </a:moveTo>
                    <a:lnTo>
                      <a:pt x="0" y="6"/>
                    </a:lnTo>
                    <a:lnTo>
                      <a:pt x="1" y="9"/>
                    </a:lnTo>
                    <a:lnTo>
                      <a:pt x="2" y="10"/>
                    </a:lnTo>
                    <a:lnTo>
                      <a:pt x="4" y="11"/>
                    </a:lnTo>
                    <a:lnTo>
                      <a:pt x="7" y="12"/>
                    </a:lnTo>
                    <a:lnTo>
                      <a:pt x="7" y="12"/>
                    </a:lnTo>
                    <a:lnTo>
                      <a:pt x="9" y="11"/>
                    </a:lnTo>
                    <a:lnTo>
                      <a:pt x="11" y="10"/>
                    </a:lnTo>
                    <a:lnTo>
                      <a:pt x="12" y="9"/>
                    </a:lnTo>
                    <a:lnTo>
                      <a:pt x="12" y="6"/>
                    </a:lnTo>
                    <a:lnTo>
                      <a:pt x="12" y="6"/>
                    </a:lnTo>
                    <a:lnTo>
                      <a:pt x="12" y="3"/>
                    </a:lnTo>
                    <a:lnTo>
                      <a:pt x="11" y="2"/>
                    </a:lnTo>
                    <a:lnTo>
                      <a:pt x="9" y="1"/>
                    </a:lnTo>
                    <a:lnTo>
                      <a:pt x="7" y="0"/>
                    </a:lnTo>
                    <a:lnTo>
                      <a:pt x="7" y="0"/>
                    </a:lnTo>
                    <a:lnTo>
                      <a:pt x="4" y="1"/>
                    </a:lnTo>
                    <a:lnTo>
                      <a:pt x="2" y="2"/>
                    </a:lnTo>
                    <a:lnTo>
                      <a:pt x="1"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7" name="Freeform 158">
                <a:extLst>
                  <a:ext uri="{FF2B5EF4-FFF2-40B4-BE49-F238E27FC236}">
                    <a16:creationId xmlns:a16="http://schemas.microsoft.com/office/drawing/2014/main" id="{2B708E24-11E6-4AB9-9DE4-F86486336287}"/>
                  </a:ext>
                </a:extLst>
              </p:cNvPr>
              <p:cNvSpPr>
                <a:spLocks/>
              </p:cNvSpPr>
              <p:nvPr userDrawn="1"/>
            </p:nvSpPr>
            <p:spPr bwMode="auto">
              <a:xfrm>
                <a:off x="7004050" y="1979613"/>
                <a:ext cx="19050" cy="17463"/>
              </a:xfrm>
              <a:custGeom>
                <a:avLst/>
                <a:gdLst>
                  <a:gd name="T0" fmla="*/ 0 w 12"/>
                  <a:gd name="T1" fmla="*/ 5 h 11"/>
                  <a:gd name="T2" fmla="*/ 0 w 12"/>
                  <a:gd name="T3" fmla="*/ 5 h 11"/>
                  <a:gd name="T4" fmla="*/ 0 w 12"/>
                  <a:gd name="T5" fmla="*/ 8 h 11"/>
                  <a:gd name="T6" fmla="*/ 2 w 12"/>
                  <a:gd name="T7" fmla="*/ 10 h 11"/>
                  <a:gd name="T8" fmla="*/ 3 w 12"/>
                  <a:gd name="T9" fmla="*/ 11 h 11"/>
                  <a:gd name="T10" fmla="*/ 5 w 12"/>
                  <a:gd name="T11" fmla="*/ 11 h 11"/>
                  <a:gd name="T12" fmla="*/ 5 w 12"/>
                  <a:gd name="T13" fmla="*/ 11 h 11"/>
                  <a:gd name="T14" fmla="*/ 9 w 12"/>
                  <a:gd name="T15" fmla="*/ 11 h 11"/>
                  <a:gd name="T16" fmla="*/ 10 w 12"/>
                  <a:gd name="T17" fmla="*/ 10 h 11"/>
                  <a:gd name="T18" fmla="*/ 11 w 12"/>
                  <a:gd name="T19" fmla="*/ 8 h 11"/>
                  <a:gd name="T20" fmla="*/ 12 w 12"/>
                  <a:gd name="T21" fmla="*/ 5 h 11"/>
                  <a:gd name="T22" fmla="*/ 12 w 12"/>
                  <a:gd name="T23" fmla="*/ 5 h 11"/>
                  <a:gd name="T24" fmla="*/ 11 w 12"/>
                  <a:gd name="T25" fmla="*/ 3 h 11"/>
                  <a:gd name="T26" fmla="*/ 10 w 12"/>
                  <a:gd name="T27" fmla="*/ 1 h 11"/>
                  <a:gd name="T28" fmla="*/ 9 w 12"/>
                  <a:gd name="T29" fmla="*/ 0 h 11"/>
                  <a:gd name="T30" fmla="*/ 5 w 12"/>
                  <a:gd name="T31" fmla="*/ 0 h 11"/>
                  <a:gd name="T32" fmla="*/ 5 w 12"/>
                  <a:gd name="T33" fmla="*/ 0 h 11"/>
                  <a:gd name="T34" fmla="*/ 3 w 12"/>
                  <a:gd name="T35" fmla="*/ 0 h 11"/>
                  <a:gd name="T36" fmla="*/ 2 w 12"/>
                  <a:gd name="T37" fmla="*/ 1 h 11"/>
                  <a:gd name="T38" fmla="*/ 0 w 12"/>
                  <a:gd name="T39" fmla="*/ 3 h 11"/>
                  <a:gd name="T40" fmla="*/ 0 w 12"/>
                  <a:gd name="T41" fmla="*/ 5 h 11"/>
                  <a:gd name="T42" fmla="*/ 0 w 12"/>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5"/>
                    </a:moveTo>
                    <a:lnTo>
                      <a:pt x="0" y="5"/>
                    </a:lnTo>
                    <a:lnTo>
                      <a:pt x="0" y="8"/>
                    </a:lnTo>
                    <a:lnTo>
                      <a:pt x="2" y="10"/>
                    </a:lnTo>
                    <a:lnTo>
                      <a:pt x="3" y="11"/>
                    </a:lnTo>
                    <a:lnTo>
                      <a:pt x="5" y="11"/>
                    </a:lnTo>
                    <a:lnTo>
                      <a:pt x="5" y="11"/>
                    </a:lnTo>
                    <a:lnTo>
                      <a:pt x="9" y="11"/>
                    </a:lnTo>
                    <a:lnTo>
                      <a:pt x="10" y="10"/>
                    </a:lnTo>
                    <a:lnTo>
                      <a:pt x="11" y="8"/>
                    </a:lnTo>
                    <a:lnTo>
                      <a:pt x="12" y="5"/>
                    </a:lnTo>
                    <a:lnTo>
                      <a:pt x="12" y="5"/>
                    </a:lnTo>
                    <a:lnTo>
                      <a:pt x="11" y="3"/>
                    </a:lnTo>
                    <a:lnTo>
                      <a:pt x="10" y="1"/>
                    </a:lnTo>
                    <a:lnTo>
                      <a:pt x="9" y="0"/>
                    </a:lnTo>
                    <a:lnTo>
                      <a:pt x="5" y="0"/>
                    </a:lnTo>
                    <a:lnTo>
                      <a:pt x="5" y="0"/>
                    </a:lnTo>
                    <a:lnTo>
                      <a:pt x="3" y="0"/>
                    </a:lnTo>
                    <a:lnTo>
                      <a:pt x="2" y="1"/>
                    </a:lnTo>
                    <a:lnTo>
                      <a:pt x="0"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8" name="Freeform 159">
                <a:extLst>
                  <a:ext uri="{FF2B5EF4-FFF2-40B4-BE49-F238E27FC236}">
                    <a16:creationId xmlns:a16="http://schemas.microsoft.com/office/drawing/2014/main" id="{6B55D98C-FB86-44FF-BB3C-D3F38E921A2B}"/>
                  </a:ext>
                </a:extLst>
              </p:cNvPr>
              <p:cNvSpPr>
                <a:spLocks/>
              </p:cNvSpPr>
              <p:nvPr userDrawn="1"/>
            </p:nvSpPr>
            <p:spPr bwMode="auto">
              <a:xfrm>
                <a:off x="7008813" y="2081213"/>
                <a:ext cx="20637" cy="20638"/>
              </a:xfrm>
              <a:custGeom>
                <a:avLst/>
                <a:gdLst>
                  <a:gd name="T0" fmla="*/ 0 w 13"/>
                  <a:gd name="T1" fmla="*/ 6 h 13"/>
                  <a:gd name="T2" fmla="*/ 0 w 13"/>
                  <a:gd name="T3" fmla="*/ 6 h 13"/>
                  <a:gd name="T4" fmla="*/ 0 w 13"/>
                  <a:gd name="T5" fmla="*/ 9 h 13"/>
                  <a:gd name="T6" fmla="*/ 1 w 13"/>
                  <a:gd name="T7" fmla="*/ 10 h 13"/>
                  <a:gd name="T8" fmla="*/ 4 w 13"/>
                  <a:gd name="T9" fmla="*/ 11 h 13"/>
                  <a:gd name="T10" fmla="*/ 6 w 13"/>
                  <a:gd name="T11" fmla="*/ 13 h 13"/>
                  <a:gd name="T12" fmla="*/ 6 w 13"/>
                  <a:gd name="T13" fmla="*/ 13 h 13"/>
                  <a:gd name="T14" fmla="*/ 8 w 13"/>
                  <a:gd name="T15" fmla="*/ 11 h 13"/>
                  <a:gd name="T16" fmla="*/ 10 w 13"/>
                  <a:gd name="T17" fmla="*/ 10 h 13"/>
                  <a:gd name="T18" fmla="*/ 12 w 13"/>
                  <a:gd name="T19" fmla="*/ 9 h 13"/>
                  <a:gd name="T20" fmla="*/ 13 w 13"/>
                  <a:gd name="T21" fmla="*/ 6 h 13"/>
                  <a:gd name="T22" fmla="*/ 13 w 13"/>
                  <a:gd name="T23" fmla="*/ 6 h 13"/>
                  <a:gd name="T24" fmla="*/ 12 w 13"/>
                  <a:gd name="T25" fmla="*/ 4 h 13"/>
                  <a:gd name="T26" fmla="*/ 10 w 13"/>
                  <a:gd name="T27" fmla="*/ 2 h 13"/>
                  <a:gd name="T28" fmla="*/ 8 w 13"/>
                  <a:gd name="T29" fmla="*/ 1 h 13"/>
                  <a:gd name="T30" fmla="*/ 6 w 13"/>
                  <a:gd name="T31" fmla="*/ 0 h 13"/>
                  <a:gd name="T32" fmla="*/ 6 w 13"/>
                  <a:gd name="T33" fmla="*/ 0 h 13"/>
                  <a:gd name="T34" fmla="*/ 4 w 13"/>
                  <a:gd name="T35" fmla="*/ 1 h 13"/>
                  <a:gd name="T36" fmla="*/ 1 w 13"/>
                  <a:gd name="T37" fmla="*/ 2 h 13"/>
                  <a:gd name="T38" fmla="*/ 0 w 13"/>
                  <a:gd name="T39" fmla="*/ 4 h 13"/>
                  <a:gd name="T40" fmla="*/ 0 w 13"/>
                  <a:gd name="T41" fmla="*/ 6 h 13"/>
                  <a:gd name="T42" fmla="*/ 0 w 13"/>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0" y="6"/>
                    </a:moveTo>
                    <a:lnTo>
                      <a:pt x="0" y="6"/>
                    </a:lnTo>
                    <a:lnTo>
                      <a:pt x="0" y="9"/>
                    </a:lnTo>
                    <a:lnTo>
                      <a:pt x="1" y="10"/>
                    </a:lnTo>
                    <a:lnTo>
                      <a:pt x="4" y="11"/>
                    </a:lnTo>
                    <a:lnTo>
                      <a:pt x="6" y="13"/>
                    </a:lnTo>
                    <a:lnTo>
                      <a:pt x="6" y="13"/>
                    </a:lnTo>
                    <a:lnTo>
                      <a:pt x="8" y="11"/>
                    </a:lnTo>
                    <a:lnTo>
                      <a:pt x="10" y="10"/>
                    </a:lnTo>
                    <a:lnTo>
                      <a:pt x="12" y="9"/>
                    </a:lnTo>
                    <a:lnTo>
                      <a:pt x="13" y="6"/>
                    </a:lnTo>
                    <a:lnTo>
                      <a:pt x="13" y="6"/>
                    </a:lnTo>
                    <a:lnTo>
                      <a:pt x="12" y="4"/>
                    </a:lnTo>
                    <a:lnTo>
                      <a:pt x="10" y="2"/>
                    </a:lnTo>
                    <a:lnTo>
                      <a:pt x="8" y="1"/>
                    </a:lnTo>
                    <a:lnTo>
                      <a:pt x="6" y="0"/>
                    </a:lnTo>
                    <a:lnTo>
                      <a:pt x="6" y="0"/>
                    </a:lnTo>
                    <a:lnTo>
                      <a:pt x="4" y="1"/>
                    </a:lnTo>
                    <a:lnTo>
                      <a:pt x="1" y="2"/>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9" name="Freeform 160">
                <a:extLst>
                  <a:ext uri="{FF2B5EF4-FFF2-40B4-BE49-F238E27FC236}">
                    <a16:creationId xmlns:a16="http://schemas.microsoft.com/office/drawing/2014/main" id="{0E534B47-9763-4C56-96A1-47FCFFF414B7}"/>
                  </a:ext>
                </a:extLst>
              </p:cNvPr>
              <p:cNvSpPr>
                <a:spLocks/>
              </p:cNvSpPr>
              <p:nvPr userDrawn="1"/>
            </p:nvSpPr>
            <p:spPr bwMode="auto">
              <a:xfrm>
                <a:off x="7053263" y="2225676"/>
                <a:ext cx="20637" cy="17463"/>
              </a:xfrm>
              <a:custGeom>
                <a:avLst/>
                <a:gdLst>
                  <a:gd name="T0" fmla="*/ 0 w 13"/>
                  <a:gd name="T1" fmla="*/ 5 h 11"/>
                  <a:gd name="T2" fmla="*/ 0 w 13"/>
                  <a:gd name="T3" fmla="*/ 5 h 11"/>
                  <a:gd name="T4" fmla="*/ 2 w 13"/>
                  <a:gd name="T5" fmla="*/ 7 h 11"/>
                  <a:gd name="T6" fmla="*/ 3 w 13"/>
                  <a:gd name="T7" fmla="*/ 10 h 11"/>
                  <a:gd name="T8" fmla="*/ 5 w 13"/>
                  <a:gd name="T9" fmla="*/ 11 h 11"/>
                  <a:gd name="T10" fmla="*/ 7 w 13"/>
                  <a:gd name="T11" fmla="*/ 11 h 11"/>
                  <a:gd name="T12" fmla="*/ 7 w 13"/>
                  <a:gd name="T13" fmla="*/ 11 h 11"/>
                  <a:gd name="T14" fmla="*/ 9 w 13"/>
                  <a:gd name="T15" fmla="*/ 11 h 11"/>
                  <a:gd name="T16" fmla="*/ 12 w 13"/>
                  <a:gd name="T17" fmla="*/ 10 h 11"/>
                  <a:gd name="T18" fmla="*/ 13 w 13"/>
                  <a:gd name="T19" fmla="*/ 7 h 11"/>
                  <a:gd name="T20" fmla="*/ 13 w 13"/>
                  <a:gd name="T21" fmla="*/ 5 h 11"/>
                  <a:gd name="T22" fmla="*/ 13 w 13"/>
                  <a:gd name="T23" fmla="*/ 5 h 11"/>
                  <a:gd name="T24" fmla="*/ 13 w 13"/>
                  <a:gd name="T25" fmla="*/ 3 h 11"/>
                  <a:gd name="T26" fmla="*/ 12 w 13"/>
                  <a:gd name="T27" fmla="*/ 1 h 11"/>
                  <a:gd name="T28" fmla="*/ 9 w 13"/>
                  <a:gd name="T29" fmla="*/ 0 h 11"/>
                  <a:gd name="T30" fmla="*/ 7 w 13"/>
                  <a:gd name="T31" fmla="*/ 0 h 11"/>
                  <a:gd name="T32" fmla="*/ 7 w 13"/>
                  <a:gd name="T33" fmla="*/ 0 h 11"/>
                  <a:gd name="T34" fmla="*/ 5 w 13"/>
                  <a:gd name="T35" fmla="*/ 0 h 11"/>
                  <a:gd name="T36" fmla="*/ 3 w 13"/>
                  <a:gd name="T37" fmla="*/ 1 h 11"/>
                  <a:gd name="T38" fmla="*/ 2 w 13"/>
                  <a:gd name="T39" fmla="*/ 3 h 11"/>
                  <a:gd name="T40" fmla="*/ 0 w 13"/>
                  <a:gd name="T41" fmla="*/ 5 h 11"/>
                  <a:gd name="T42" fmla="*/ 0 w 13"/>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5"/>
                    </a:moveTo>
                    <a:lnTo>
                      <a:pt x="0" y="5"/>
                    </a:lnTo>
                    <a:lnTo>
                      <a:pt x="2" y="7"/>
                    </a:lnTo>
                    <a:lnTo>
                      <a:pt x="3" y="10"/>
                    </a:lnTo>
                    <a:lnTo>
                      <a:pt x="5" y="11"/>
                    </a:lnTo>
                    <a:lnTo>
                      <a:pt x="7" y="11"/>
                    </a:lnTo>
                    <a:lnTo>
                      <a:pt x="7" y="11"/>
                    </a:lnTo>
                    <a:lnTo>
                      <a:pt x="9" y="11"/>
                    </a:lnTo>
                    <a:lnTo>
                      <a:pt x="12" y="10"/>
                    </a:lnTo>
                    <a:lnTo>
                      <a:pt x="13" y="7"/>
                    </a:lnTo>
                    <a:lnTo>
                      <a:pt x="13" y="5"/>
                    </a:lnTo>
                    <a:lnTo>
                      <a:pt x="13" y="5"/>
                    </a:lnTo>
                    <a:lnTo>
                      <a:pt x="13" y="3"/>
                    </a:lnTo>
                    <a:lnTo>
                      <a:pt x="12" y="1"/>
                    </a:lnTo>
                    <a:lnTo>
                      <a:pt x="9" y="0"/>
                    </a:lnTo>
                    <a:lnTo>
                      <a:pt x="7" y="0"/>
                    </a:lnTo>
                    <a:lnTo>
                      <a:pt x="7" y="0"/>
                    </a:lnTo>
                    <a:lnTo>
                      <a:pt x="5" y="0"/>
                    </a:lnTo>
                    <a:lnTo>
                      <a:pt x="3" y="1"/>
                    </a:lnTo>
                    <a:lnTo>
                      <a:pt x="2"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0" name="Freeform 161">
                <a:extLst>
                  <a:ext uri="{FF2B5EF4-FFF2-40B4-BE49-F238E27FC236}">
                    <a16:creationId xmlns:a16="http://schemas.microsoft.com/office/drawing/2014/main" id="{56FDC5A9-38D7-4289-8016-F311D04A262A}"/>
                  </a:ext>
                </a:extLst>
              </p:cNvPr>
              <p:cNvSpPr>
                <a:spLocks/>
              </p:cNvSpPr>
              <p:nvPr userDrawn="1"/>
            </p:nvSpPr>
            <p:spPr bwMode="auto">
              <a:xfrm>
                <a:off x="7118350" y="2074863"/>
                <a:ext cx="20637" cy="19050"/>
              </a:xfrm>
              <a:custGeom>
                <a:avLst/>
                <a:gdLst>
                  <a:gd name="T0" fmla="*/ 0 w 13"/>
                  <a:gd name="T1" fmla="*/ 5 h 12"/>
                  <a:gd name="T2" fmla="*/ 0 w 13"/>
                  <a:gd name="T3" fmla="*/ 5 h 12"/>
                  <a:gd name="T4" fmla="*/ 1 w 13"/>
                  <a:gd name="T5" fmla="*/ 9 h 12"/>
                  <a:gd name="T6" fmla="*/ 2 w 13"/>
                  <a:gd name="T7" fmla="*/ 10 h 12"/>
                  <a:gd name="T8" fmla="*/ 5 w 13"/>
                  <a:gd name="T9" fmla="*/ 11 h 12"/>
                  <a:gd name="T10" fmla="*/ 7 w 13"/>
                  <a:gd name="T11" fmla="*/ 12 h 12"/>
                  <a:gd name="T12" fmla="*/ 7 w 13"/>
                  <a:gd name="T13" fmla="*/ 12 h 12"/>
                  <a:gd name="T14" fmla="*/ 9 w 13"/>
                  <a:gd name="T15" fmla="*/ 11 h 12"/>
                  <a:gd name="T16" fmla="*/ 11 w 13"/>
                  <a:gd name="T17" fmla="*/ 10 h 12"/>
                  <a:gd name="T18" fmla="*/ 13 w 13"/>
                  <a:gd name="T19" fmla="*/ 9 h 12"/>
                  <a:gd name="T20" fmla="*/ 13 w 13"/>
                  <a:gd name="T21" fmla="*/ 5 h 12"/>
                  <a:gd name="T22" fmla="*/ 13 w 13"/>
                  <a:gd name="T23" fmla="*/ 5 h 12"/>
                  <a:gd name="T24" fmla="*/ 13 w 13"/>
                  <a:gd name="T25" fmla="*/ 3 h 12"/>
                  <a:gd name="T26" fmla="*/ 11 w 13"/>
                  <a:gd name="T27" fmla="*/ 2 h 12"/>
                  <a:gd name="T28" fmla="*/ 9 w 13"/>
                  <a:gd name="T29" fmla="*/ 1 h 12"/>
                  <a:gd name="T30" fmla="*/ 7 w 13"/>
                  <a:gd name="T31" fmla="*/ 0 h 12"/>
                  <a:gd name="T32" fmla="*/ 7 w 13"/>
                  <a:gd name="T33" fmla="*/ 0 h 12"/>
                  <a:gd name="T34" fmla="*/ 5 w 13"/>
                  <a:gd name="T35" fmla="*/ 1 h 12"/>
                  <a:gd name="T36" fmla="*/ 2 w 13"/>
                  <a:gd name="T37" fmla="*/ 2 h 12"/>
                  <a:gd name="T38" fmla="*/ 1 w 13"/>
                  <a:gd name="T39" fmla="*/ 3 h 12"/>
                  <a:gd name="T40" fmla="*/ 0 w 13"/>
                  <a:gd name="T41" fmla="*/ 5 h 12"/>
                  <a:gd name="T42" fmla="*/ 0 w 13"/>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5"/>
                    </a:moveTo>
                    <a:lnTo>
                      <a:pt x="0" y="5"/>
                    </a:lnTo>
                    <a:lnTo>
                      <a:pt x="1" y="9"/>
                    </a:lnTo>
                    <a:lnTo>
                      <a:pt x="2" y="10"/>
                    </a:lnTo>
                    <a:lnTo>
                      <a:pt x="5" y="11"/>
                    </a:lnTo>
                    <a:lnTo>
                      <a:pt x="7" y="12"/>
                    </a:lnTo>
                    <a:lnTo>
                      <a:pt x="7" y="12"/>
                    </a:lnTo>
                    <a:lnTo>
                      <a:pt x="9" y="11"/>
                    </a:lnTo>
                    <a:lnTo>
                      <a:pt x="11" y="10"/>
                    </a:lnTo>
                    <a:lnTo>
                      <a:pt x="13" y="9"/>
                    </a:lnTo>
                    <a:lnTo>
                      <a:pt x="13" y="5"/>
                    </a:lnTo>
                    <a:lnTo>
                      <a:pt x="13" y="5"/>
                    </a:lnTo>
                    <a:lnTo>
                      <a:pt x="13" y="3"/>
                    </a:lnTo>
                    <a:lnTo>
                      <a:pt x="11" y="2"/>
                    </a:lnTo>
                    <a:lnTo>
                      <a:pt x="9" y="1"/>
                    </a:lnTo>
                    <a:lnTo>
                      <a:pt x="7" y="0"/>
                    </a:lnTo>
                    <a:lnTo>
                      <a:pt x="7" y="0"/>
                    </a:lnTo>
                    <a:lnTo>
                      <a:pt x="5" y="1"/>
                    </a:lnTo>
                    <a:lnTo>
                      <a:pt x="2" y="2"/>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1" name="Freeform 162">
                <a:extLst>
                  <a:ext uri="{FF2B5EF4-FFF2-40B4-BE49-F238E27FC236}">
                    <a16:creationId xmlns:a16="http://schemas.microsoft.com/office/drawing/2014/main" id="{959465A8-EDEE-40B8-A8EC-0B95436D4A5A}"/>
                  </a:ext>
                </a:extLst>
              </p:cNvPr>
              <p:cNvSpPr>
                <a:spLocks/>
              </p:cNvSpPr>
              <p:nvPr userDrawn="1"/>
            </p:nvSpPr>
            <p:spPr bwMode="auto">
              <a:xfrm>
                <a:off x="7129463" y="2251076"/>
                <a:ext cx="19050" cy="20638"/>
              </a:xfrm>
              <a:custGeom>
                <a:avLst/>
                <a:gdLst>
                  <a:gd name="T0" fmla="*/ 0 w 12"/>
                  <a:gd name="T1" fmla="*/ 6 h 13"/>
                  <a:gd name="T2" fmla="*/ 0 w 12"/>
                  <a:gd name="T3" fmla="*/ 6 h 13"/>
                  <a:gd name="T4" fmla="*/ 0 w 12"/>
                  <a:gd name="T5" fmla="*/ 8 h 13"/>
                  <a:gd name="T6" fmla="*/ 2 w 12"/>
                  <a:gd name="T7" fmla="*/ 11 h 13"/>
                  <a:gd name="T8" fmla="*/ 3 w 12"/>
                  <a:gd name="T9" fmla="*/ 12 h 13"/>
                  <a:gd name="T10" fmla="*/ 6 w 12"/>
                  <a:gd name="T11" fmla="*/ 13 h 13"/>
                  <a:gd name="T12" fmla="*/ 6 w 12"/>
                  <a:gd name="T13" fmla="*/ 13 h 13"/>
                  <a:gd name="T14" fmla="*/ 8 w 12"/>
                  <a:gd name="T15" fmla="*/ 12 h 13"/>
                  <a:gd name="T16" fmla="*/ 10 w 12"/>
                  <a:gd name="T17" fmla="*/ 11 h 13"/>
                  <a:gd name="T18" fmla="*/ 11 w 12"/>
                  <a:gd name="T19" fmla="*/ 8 h 13"/>
                  <a:gd name="T20" fmla="*/ 12 w 12"/>
                  <a:gd name="T21" fmla="*/ 6 h 13"/>
                  <a:gd name="T22" fmla="*/ 12 w 12"/>
                  <a:gd name="T23" fmla="*/ 6 h 13"/>
                  <a:gd name="T24" fmla="*/ 11 w 12"/>
                  <a:gd name="T25" fmla="*/ 4 h 13"/>
                  <a:gd name="T26" fmla="*/ 10 w 12"/>
                  <a:gd name="T27" fmla="*/ 2 h 13"/>
                  <a:gd name="T28" fmla="*/ 8 w 12"/>
                  <a:gd name="T29" fmla="*/ 0 h 13"/>
                  <a:gd name="T30" fmla="*/ 6 w 12"/>
                  <a:gd name="T31" fmla="*/ 0 h 13"/>
                  <a:gd name="T32" fmla="*/ 6 w 12"/>
                  <a:gd name="T33" fmla="*/ 0 h 13"/>
                  <a:gd name="T34" fmla="*/ 3 w 12"/>
                  <a:gd name="T35" fmla="*/ 0 h 13"/>
                  <a:gd name="T36" fmla="*/ 2 w 12"/>
                  <a:gd name="T37" fmla="*/ 2 h 13"/>
                  <a:gd name="T38" fmla="*/ 0 w 12"/>
                  <a:gd name="T39" fmla="*/ 4 h 13"/>
                  <a:gd name="T40" fmla="*/ 0 w 12"/>
                  <a:gd name="T41" fmla="*/ 6 h 13"/>
                  <a:gd name="T42" fmla="*/ 0 w 12"/>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0" y="6"/>
                    </a:moveTo>
                    <a:lnTo>
                      <a:pt x="0" y="6"/>
                    </a:lnTo>
                    <a:lnTo>
                      <a:pt x="0" y="8"/>
                    </a:lnTo>
                    <a:lnTo>
                      <a:pt x="2" y="11"/>
                    </a:lnTo>
                    <a:lnTo>
                      <a:pt x="3" y="12"/>
                    </a:lnTo>
                    <a:lnTo>
                      <a:pt x="6" y="13"/>
                    </a:lnTo>
                    <a:lnTo>
                      <a:pt x="6" y="13"/>
                    </a:lnTo>
                    <a:lnTo>
                      <a:pt x="8" y="12"/>
                    </a:lnTo>
                    <a:lnTo>
                      <a:pt x="10" y="11"/>
                    </a:lnTo>
                    <a:lnTo>
                      <a:pt x="11" y="8"/>
                    </a:lnTo>
                    <a:lnTo>
                      <a:pt x="12" y="6"/>
                    </a:lnTo>
                    <a:lnTo>
                      <a:pt x="12" y="6"/>
                    </a:lnTo>
                    <a:lnTo>
                      <a:pt x="11" y="4"/>
                    </a:lnTo>
                    <a:lnTo>
                      <a:pt x="10" y="2"/>
                    </a:lnTo>
                    <a:lnTo>
                      <a:pt x="8" y="0"/>
                    </a:lnTo>
                    <a:lnTo>
                      <a:pt x="6" y="0"/>
                    </a:lnTo>
                    <a:lnTo>
                      <a:pt x="6" y="0"/>
                    </a:lnTo>
                    <a:lnTo>
                      <a:pt x="3" y="0"/>
                    </a:lnTo>
                    <a:lnTo>
                      <a:pt x="2" y="2"/>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2" name="Freeform 163">
                <a:extLst>
                  <a:ext uri="{FF2B5EF4-FFF2-40B4-BE49-F238E27FC236}">
                    <a16:creationId xmlns:a16="http://schemas.microsoft.com/office/drawing/2014/main" id="{64885DED-498D-4425-9480-06878EB62BD3}"/>
                  </a:ext>
                </a:extLst>
              </p:cNvPr>
              <p:cNvSpPr>
                <a:spLocks/>
              </p:cNvSpPr>
              <p:nvPr userDrawn="1"/>
            </p:nvSpPr>
            <p:spPr bwMode="auto">
              <a:xfrm>
                <a:off x="7067550" y="2287588"/>
                <a:ext cx="20637" cy="17463"/>
              </a:xfrm>
              <a:custGeom>
                <a:avLst/>
                <a:gdLst>
                  <a:gd name="T0" fmla="*/ 0 w 13"/>
                  <a:gd name="T1" fmla="*/ 6 h 11"/>
                  <a:gd name="T2" fmla="*/ 0 w 13"/>
                  <a:gd name="T3" fmla="*/ 6 h 11"/>
                  <a:gd name="T4" fmla="*/ 2 w 13"/>
                  <a:gd name="T5" fmla="*/ 8 h 11"/>
                  <a:gd name="T6" fmla="*/ 3 w 13"/>
                  <a:gd name="T7" fmla="*/ 10 h 11"/>
                  <a:gd name="T8" fmla="*/ 5 w 13"/>
                  <a:gd name="T9" fmla="*/ 11 h 11"/>
                  <a:gd name="T10" fmla="*/ 7 w 13"/>
                  <a:gd name="T11" fmla="*/ 11 h 11"/>
                  <a:gd name="T12" fmla="*/ 7 w 13"/>
                  <a:gd name="T13" fmla="*/ 11 h 11"/>
                  <a:gd name="T14" fmla="*/ 10 w 13"/>
                  <a:gd name="T15" fmla="*/ 11 h 11"/>
                  <a:gd name="T16" fmla="*/ 12 w 13"/>
                  <a:gd name="T17" fmla="*/ 10 h 11"/>
                  <a:gd name="T18" fmla="*/ 13 w 13"/>
                  <a:gd name="T19" fmla="*/ 8 h 11"/>
                  <a:gd name="T20" fmla="*/ 13 w 13"/>
                  <a:gd name="T21" fmla="*/ 6 h 11"/>
                  <a:gd name="T22" fmla="*/ 13 w 13"/>
                  <a:gd name="T23" fmla="*/ 6 h 11"/>
                  <a:gd name="T24" fmla="*/ 13 w 13"/>
                  <a:gd name="T25" fmla="*/ 3 h 11"/>
                  <a:gd name="T26" fmla="*/ 12 w 13"/>
                  <a:gd name="T27" fmla="*/ 1 h 11"/>
                  <a:gd name="T28" fmla="*/ 10 w 13"/>
                  <a:gd name="T29" fmla="*/ 0 h 11"/>
                  <a:gd name="T30" fmla="*/ 7 w 13"/>
                  <a:gd name="T31" fmla="*/ 0 h 11"/>
                  <a:gd name="T32" fmla="*/ 7 w 13"/>
                  <a:gd name="T33" fmla="*/ 0 h 11"/>
                  <a:gd name="T34" fmla="*/ 5 w 13"/>
                  <a:gd name="T35" fmla="*/ 0 h 11"/>
                  <a:gd name="T36" fmla="*/ 3 w 13"/>
                  <a:gd name="T37" fmla="*/ 1 h 11"/>
                  <a:gd name="T38" fmla="*/ 2 w 13"/>
                  <a:gd name="T39" fmla="*/ 3 h 11"/>
                  <a:gd name="T40" fmla="*/ 0 w 13"/>
                  <a:gd name="T41" fmla="*/ 6 h 11"/>
                  <a:gd name="T42" fmla="*/ 0 w 13"/>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6"/>
                    </a:moveTo>
                    <a:lnTo>
                      <a:pt x="0" y="6"/>
                    </a:lnTo>
                    <a:lnTo>
                      <a:pt x="2" y="8"/>
                    </a:lnTo>
                    <a:lnTo>
                      <a:pt x="3" y="10"/>
                    </a:lnTo>
                    <a:lnTo>
                      <a:pt x="5" y="11"/>
                    </a:lnTo>
                    <a:lnTo>
                      <a:pt x="7" y="11"/>
                    </a:lnTo>
                    <a:lnTo>
                      <a:pt x="7" y="11"/>
                    </a:lnTo>
                    <a:lnTo>
                      <a:pt x="10" y="11"/>
                    </a:lnTo>
                    <a:lnTo>
                      <a:pt x="12" y="10"/>
                    </a:lnTo>
                    <a:lnTo>
                      <a:pt x="13" y="8"/>
                    </a:lnTo>
                    <a:lnTo>
                      <a:pt x="13" y="6"/>
                    </a:lnTo>
                    <a:lnTo>
                      <a:pt x="13" y="6"/>
                    </a:lnTo>
                    <a:lnTo>
                      <a:pt x="13" y="3"/>
                    </a:lnTo>
                    <a:lnTo>
                      <a:pt x="12" y="1"/>
                    </a:lnTo>
                    <a:lnTo>
                      <a:pt x="10" y="0"/>
                    </a:lnTo>
                    <a:lnTo>
                      <a:pt x="7" y="0"/>
                    </a:lnTo>
                    <a:lnTo>
                      <a:pt x="7" y="0"/>
                    </a:lnTo>
                    <a:lnTo>
                      <a:pt x="5" y="0"/>
                    </a:lnTo>
                    <a:lnTo>
                      <a:pt x="3" y="1"/>
                    </a:lnTo>
                    <a:lnTo>
                      <a:pt x="2"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3" name="Freeform 164">
                <a:extLst>
                  <a:ext uri="{FF2B5EF4-FFF2-40B4-BE49-F238E27FC236}">
                    <a16:creationId xmlns:a16="http://schemas.microsoft.com/office/drawing/2014/main" id="{7E9077EB-36CC-4DF7-86E2-8106226698F3}"/>
                  </a:ext>
                </a:extLst>
              </p:cNvPr>
              <p:cNvSpPr>
                <a:spLocks/>
              </p:cNvSpPr>
              <p:nvPr userDrawn="1"/>
            </p:nvSpPr>
            <p:spPr bwMode="auto">
              <a:xfrm>
                <a:off x="7108825" y="2436813"/>
                <a:ext cx="20637" cy="19050"/>
              </a:xfrm>
              <a:custGeom>
                <a:avLst/>
                <a:gdLst>
                  <a:gd name="T0" fmla="*/ 0 w 13"/>
                  <a:gd name="T1" fmla="*/ 7 h 12"/>
                  <a:gd name="T2" fmla="*/ 0 w 13"/>
                  <a:gd name="T3" fmla="*/ 7 h 12"/>
                  <a:gd name="T4" fmla="*/ 2 w 13"/>
                  <a:gd name="T5" fmla="*/ 9 h 12"/>
                  <a:gd name="T6" fmla="*/ 3 w 13"/>
                  <a:gd name="T7" fmla="*/ 10 h 12"/>
                  <a:gd name="T8" fmla="*/ 4 w 13"/>
                  <a:gd name="T9" fmla="*/ 12 h 12"/>
                  <a:gd name="T10" fmla="*/ 6 w 13"/>
                  <a:gd name="T11" fmla="*/ 12 h 12"/>
                  <a:gd name="T12" fmla="*/ 6 w 13"/>
                  <a:gd name="T13" fmla="*/ 12 h 12"/>
                  <a:gd name="T14" fmla="*/ 9 w 13"/>
                  <a:gd name="T15" fmla="*/ 12 h 12"/>
                  <a:gd name="T16" fmla="*/ 11 w 13"/>
                  <a:gd name="T17" fmla="*/ 10 h 12"/>
                  <a:gd name="T18" fmla="*/ 12 w 13"/>
                  <a:gd name="T19" fmla="*/ 9 h 12"/>
                  <a:gd name="T20" fmla="*/ 13 w 13"/>
                  <a:gd name="T21" fmla="*/ 7 h 12"/>
                  <a:gd name="T22" fmla="*/ 13 w 13"/>
                  <a:gd name="T23" fmla="*/ 7 h 12"/>
                  <a:gd name="T24" fmla="*/ 12 w 13"/>
                  <a:gd name="T25" fmla="*/ 4 h 12"/>
                  <a:gd name="T26" fmla="*/ 11 w 13"/>
                  <a:gd name="T27" fmla="*/ 2 h 12"/>
                  <a:gd name="T28" fmla="*/ 9 w 13"/>
                  <a:gd name="T29" fmla="*/ 1 h 12"/>
                  <a:gd name="T30" fmla="*/ 6 w 13"/>
                  <a:gd name="T31" fmla="*/ 0 h 12"/>
                  <a:gd name="T32" fmla="*/ 6 w 13"/>
                  <a:gd name="T33" fmla="*/ 0 h 12"/>
                  <a:gd name="T34" fmla="*/ 4 w 13"/>
                  <a:gd name="T35" fmla="*/ 1 h 12"/>
                  <a:gd name="T36" fmla="*/ 3 w 13"/>
                  <a:gd name="T37" fmla="*/ 2 h 12"/>
                  <a:gd name="T38" fmla="*/ 2 w 13"/>
                  <a:gd name="T39" fmla="*/ 4 h 12"/>
                  <a:gd name="T40" fmla="*/ 0 w 13"/>
                  <a:gd name="T41" fmla="*/ 7 h 12"/>
                  <a:gd name="T42" fmla="*/ 0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7"/>
                    </a:moveTo>
                    <a:lnTo>
                      <a:pt x="0" y="7"/>
                    </a:lnTo>
                    <a:lnTo>
                      <a:pt x="2" y="9"/>
                    </a:lnTo>
                    <a:lnTo>
                      <a:pt x="3" y="10"/>
                    </a:lnTo>
                    <a:lnTo>
                      <a:pt x="4" y="12"/>
                    </a:lnTo>
                    <a:lnTo>
                      <a:pt x="6" y="12"/>
                    </a:lnTo>
                    <a:lnTo>
                      <a:pt x="6" y="12"/>
                    </a:lnTo>
                    <a:lnTo>
                      <a:pt x="9" y="12"/>
                    </a:lnTo>
                    <a:lnTo>
                      <a:pt x="11" y="10"/>
                    </a:lnTo>
                    <a:lnTo>
                      <a:pt x="12" y="9"/>
                    </a:lnTo>
                    <a:lnTo>
                      <a:pt x="13" y="7"/>
                    </a:lnTo>
                    <a:lnTo>
                      <a:pt x="13" y="7"/>
                    </a:lnTo>
                    <a:lnTo>
                      <a:pt x="12" y="4"/>
                    </a:lnTo>
                    <a:lnTo>
                      <a:pt x="11" y="2"/>
                    </a:lnTo>
                    <a:lnTo>
                      <a:pt x="9" y="1"/>
                    </a:lnTo>
                    <a:lnTo>
                      <a:pt x="6" y="0"/>
                    </a:lnTo>
                    <a:lnTo>
                      <a:pt x="6" y="0"/>
                    </a:lnTo>
                    <a:lnTo>
                      <a:pt x="4" y="1"/>
                    </a:lnTo>
                    <a:lnTo>
                      <a:pt x="3" y="2"/>
                    </a:lnTo>
                    <a:lnTo>
                      <a:pt x="2" y="4"/>
                    </a:lnTo>
                    <a:lnTo>
                      <a:pt x="0" y="7"/>
                    </a:lnTo>
                    <a:lnTo>
                      <a:pt x="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4" name="Freeform 165">
                <a:extLst>
                  <a:ext uri="{FF2B5EF4-FFF2-40B4-BE49-F238E27FC236}">
                    <a16:creationId xmlns:a16="http://schemas.microsoft.com/office/drawing/2014/main" id="{54D3AB4A-2C00-405F-AEBC-47A596D39EDA}"/>
                  </a:ext>
                </a:extLst>
              </p:cNvPr>
              <p:cNvSpPr>
                <a:spLocks/>
              </p:cNvSpPr>
              <p:nvPr userDrawn="1"/>
            </p:nvSpPr>
            <p:spPr bwMode="auto">
              <a:xfrm>
                <a:off x="7046913" y="2466976"/>
                <a:ext cx="19050" cy="19050"/>
              </a:xfrm>
              <a:custGeom>
                <a:avLst/>
                <a:gdLst>
                  <a:gd name="T0" fmla="*/ 0 w 12"/>
                  <a:gd name="T1" fmla="*/ 7 h 12"/>
                  <a:gd name="T2" fmla="*/ 0 w 12"/>
                  <a:gd name="T3" fmla="*/ 7 h 12"/>
                  <a:gd name="T4" fmla="*/ 1 w 12"/>
                  <a:gd name="T5" fmla="*/ 9 h 12"/>
                  <a:gd name="T6" fmla="*/ 2 w 12"/>
                  <a:gd name="T7" fmla="*/ 10 h 12"/>
                  <a:gd name="T8" fmla="*/ 4 w 12"/>
                  <a:gd name="T9" fmla="*/ 11 h 12"/>
                  <a:gd name="T10" fmla="*/ 7 w 12"/>
                  <a:gd name="T11" fmla="*/ 12 h 12"/>
                  <a:gd name="T12" fmla="*/ 7 w 12"/>
                  <a:gd name="T13" fmla="*/ 12 h 12"/>
                  <a:gd name="T14" fmla="*/ 9 w 12"/>
                  <a:gd name="T15" fmla="*/ 11 h 12"/>
                  <a:gd name="T16" fmla="*/ 11 w 12"/>
                  <a:gd name="T17" fmla="*/ 10 h 12"/>
                  <a:gd name="T18" fmla="*/ 12 w 12"/>
                  <a:gd name="T19" fmla="*/ 9 h 12"/>
                  <a:gd name="T20" fmla="*/ 12 w 12"/>
                  <a:gd name="T21" fmla="*/ 7 h 12"/>
                  <a:gd name="T22" fmla="*/ 12 w 12"/>
                  <a:gd name="T23" fmla="*/ 7 h 12"/>
                  <a:gd name="T24" fmla="*/ 12 w 12"/>
                  <a:gd name="T25" fmla="*/ 3 h 12"/>
                  <a:gd name="T26" fmla="*/ 11 w 12"/>
                  <a:gd name="T27" fmla="*/ 2 h 12"/>
                  <a:gd name="T28" fmla="*/ 9 w 12"/>
                  <a:gd name="T29" fmla="*/ 1 h 12"/>
                  <a:gd name="T30" fmla="*/ 7 w 12"/>
                  <a:gd name="T31" fmla="*/ 0 h 12"/>
                  <a:gd name="T32" fmla="*/ 7 w 12"/>
                  <a:gd name="T33" fmla="*/ 0 h 12"/>
                  <a:gd name="T34" fmla="*/ 4 w 12"/>
                  <a:gd name="T35" fmla="*/ 1 h 12"/>
                  <a:gd name="T36" fmla="*/ 2 w 12"/>
                  <a:gd name="T37" fmla="*/ 2 h 12"/>
                  <a:gd name="T38" fmla="*/ 1 w 12"/>
                  <a:gd name="T39" fmla="*/ 3 h 12"/>
                  <a:gd name="T40" fmla="*/ 0 w 12"/>
                  <a:gd name="T41" fmla="*/ 7 h 12"/>
                  <a:gd name="T42" fmla="*/ 0 w 12"/>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7"/>
                    </a:moveTo>
                    <a:lnTo>
                      <a:pt x="0" y="7"/>
                    </a:lnTo>
                    <a:lnTo>
                      <a:pt x="1" y="9"/>
                    </a:lnTo>
                    <a:lnTo>
                      <a:pt x="2" y="10"/>
                    </a:lnTo>
                    <a:lnTo>
                      <a:pt x="4" y="11"/>
                    </a:lnTo>
                    <a:lnTo>
                      <a:pt x="7" y="12"/>
                    </a:lnTo>
                    <a:lnTo>
                      <a:pt x="7" y="12"/>
                    </a:lnTo>
                    <a:lnTo>
                      <a:pt x="9" y="11"/>
                    </a:lnTo>
                    <a:lnTo>
                      <a:pt x="11" y="10"/>
                    </a:lnTo>
                    <a:lnTo>
                      <a:pt x="12" y="9"/>
                    </a:lnTo>
                    <a:lnTo>
                      <a:pt x="12" y="7"/>
                    </a:lnTo>
                    <a:lnTo>
                      <a:pt x="12" y="7"/>
                    </a:lnTo>
                    <a:lnTo>
                      <a:pt x="12" y="3"/>
                    </a:lnTo>
                    <a:lnTo>
                      <a:pt x="11" y="2"/>
                    </a:lnTo>
                    <a:lnTo>
                      <a:pt x="9" y="1"/>
                    </a:lnTo>
                    <a:lnTo>
                      <a:pt x="7" y="0"/>
                    </a:lnTo>
                    <a:lnTo>
                      <a:pt x="7" y="0"/>
                    </a:lnTo>
                    <a:lnTo>
                      <a:pt x="4" y="1"/>
                    </a:lnTo>
                    <a:lnTo>
                      <a:pt x="2" y="2"/>
                    </a:lnTo>
                    <a:lnTo>
                      <a:pt x="1" y="3"/>
                    </a:lnTo>
                    <a:lnTo>
                      <a:pt x="0" y="7"/>
                    </a:lnTo>
                    <a:lnTo>
                      <a:pt x="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5" name="Freeform 166">
                <a:extLst>
                  <a:ext uri="{FF2B5EF4-FFF2-40B4-BE49-F238E27FC236}">
                    <a16:creationId xmlns:a16="http://schemas.microsoft.com/office/drawing/2014/main" id="{8CC8A452-4E9B-4322-8274-CF7887101566}"/>
                  </a:ext>
                </a:extLst>
              </p:cNvPr>
              <p:cNvSpPr>
                <a:spLocks/>
              </p:cNvSpPr>
              <p:nvPr userDrawn="1"/>
            </p:nvSpPr>
            <p:spPr bwMode="auto">
              <a:xfrm>
                <a:off x="6951663" y="2478088"/>
                <a:ext cx="20637" cy="17463"/>
              </a:xfrm>
              <a:custGeom>
                <a:avLst/>
                <a:gdLst>
                  <a:gd name="T0" fmla="*/ 0 w 13"/>
                  <a:gd name="T1" fmla="*/ 5 h 11"/>
                  <a:gd name="T2" fmla="*/ 0 w 13"/>
                  <a:gd name="T3" fmla="*/ 5 h 11"/>
                  <a:gd name="T4" fmla="*/ 1 w 13"/>
                  <a:gd name="T5" fmla="*/ 8 h 11"/>
                  <a:gd name="T6" fmla="*/ 2 w 13"/>
                  <a:gd name="T7" fmla="*/ 10 h 11"/>
                  <a:gd name="T8" fmla="*/ 3 w 13"/>
                  <a:gd name="T9" fmla="*/ 11 h 11"/>
                  <a:gd name="T10" fmla="*/ 7 w 13"/>
                  <a:gd name="T11" fmla="*/ 11 h 11"/>
                  <a:gd name="T12" fmla="*/ 7 w 13"/>
                  <a:gd name="T13" fmla="*/ 11 h 11"/>
                  <a:gd name="T14" fmla="*/ 9 w 13"/>
                  <a:gd name="T15" fmla="*/ 11 h 11"/>
                  <a:gd name="T16" fmla="*/ 10 w 13"/>
                  <a:gd name="T17" fmla="*/ 10 h 11"/>
                  <a:gd name="T18" fmla="*/ 13 w 13"/>
                  <a:gd name="T19" fmla="*/ 8 h 11"/>
                  <a:gd name="T20" fmla="*/ 13 w 13"/>
                  <a:gd name="T21" fmla="*/ 5 h 11"/>
                  <a:gd name="T22" fmla="*/ 13 w 13"/>
                  <a:gd name="T23" fmla="*/ 5 h 11"/>
                  <a:gd name="T24" fmla="*/ 13 w 13"/>
                  <a:gd name="T25" fmla="*/ 3 h 11"/>
                  <a:gd name="T26" fmla="*/ 10 w 13"/>
                  <a:gd name="T27" fmla="*/ 1 h 11"/>
                  <a:gd name="T28" fmla="*/ 9 w 13"/>
                  <a:gd name="T29" fmla="*/ 0 h 11"/>
                  <a:gd name="T30" fmla="*/ 7 w 13"/>
                  <a:gd name="T31" fmla="*/ 0 h 11"/>
                  <a:gd name="T32" fmla="*/ 7 w 13"/>
                  <a:gd name="T33" fmla="*/ 0 h 11"/>
                  <a:gd name="T34" fmla="*/ 3 w 13"/>
                  <a:gd name="T35" fmla="*/ 0 h 11"/>
                  <a:gd name="T36" fmla="*/ 2 w 13"/>
                  <a:gd name="T37" fmla="*/ 1 h 11"/>
                  <a:gd name="T38" fmla="*/ 1 w 13"/>
                  <a:gd name="T39" fmla="*/ 3 h 11"/>
                  <a:gd name="T40" fmla="*/ 0 w 13"/>
                  <a:gd name="T41" fmla="*/ 5 h 11"/>
                  <a:gd name="T42" fmla="*/ 0 w 13"/>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5"/>
                    </a:moveTo>
                    <a:lnTo>
                      <a:pt x="0" y="5"/>
                    </a:lnTo>
                    <a:lnTo>
                      <a:pt x="1" y="8"/>
                    </a:lnTo>
                    <a:lnTo>
                      <a:pt x="2" y="10"/>
                    </a:lnTo>
                    <a:lnTo>
                      <a:pt x="3" y="11"/>
                    </a:lnTo>
                    <a:lnTo>
                      <a:pt x="7" y="11"/>
                    </a:lnTo>
                    <a:lnTo>
                      <a:pt x="7" y="11"/>
                    </a:lnTo>
                    <a:lnTo>
                      <a:pt x="9" y="11"/>
                    </a:lnTo>
                    <a:lnTo>
                      <a:pt x="10" y="10"/>
                    </a:lnTo>
                    <a:lnTo>
                      <a:pt x="13" y="8"/>
                    </a:lnTo>
                    <a:lnTo>
                      <a:pt x="13" y="5"/>
                    </a:lnTo>
                    <a:lnTo>
                      <a:pt x="13" y="5"/>
                    </a:lnTo>
                    <a:lnTo>
                      <a:pt x="13" y="3"/>
                    </a:lnTo>
                    <a:lnTo>
                      <a:pt x="10" y="1"/>
                    </a:lnTo>
                    <a:lnTo>
                      <a:pt x="9" y="0"/>
                    </a:lnTo>
                    <a:lnTo>
                      <a:pt x="7" y="0"/>
                    </a:lnTo>
                    <a:lnTo>
                      <a:pt x="7" y="0"/>
                    </a:lnTo>
                    <a:lnTo>
                      <a:pt x="3" y="0"/>
                    </a:lnTo>
                    <a:lnTo>
                      <a:pt x="2" y="1"/>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6" name="Freeform 167">
                <a:extLst>
                  <a:ext uri="{FF2B5EF4-FFF2-40B4-BE49-F238E27FC236}">
                    <a16:creationId xmlns:a16="http://schemas.microsoft.com/office/drawing/2014/main" id="{4E26CE4E-03B3-4821-B4EA-A6B635937CD3}"/>
                  </a:ext>
                </a:extLst>
              </p:cNvPr>
              <p:cNvSpPr>
                <a:spLocks/>
              </p:cNvSpPr>
              <p:nvPr userDrawn="1"/>
            </p:nvSpPr>
            <p:spPr bwMode="auto">
              <a:xfrm>
                <a:off x="6861175" y="2538413"/>
                <a:ext cx="19050" cy="17463"/>
              </a:xfrm>
              <a:custGeom>
                <a:avLst/>
                <a:gdLst>
                  <a:gd name="T0" fmla="*/ 0 w 12"/>
                  <a:gd name="T1" fmla="*/ 6 h 11"/>
                  <a:gd name="T2" fmla="*/ 0 w 12"/>
                  <a:gd name="T3" fmla="*/ 6 h 11"/>
                  <a:gd name="T4" fmla="*/ 0 w 12"/>
                  <a:gd name="T5" fmla="*/ 8 h 11"/>
                  <a:gd name="T6" fmla="*/ 1 w 12"/>
                  <a:gd name="T7" fmla="*/ 10 h 11"/>
                  <a:gd name="T8" fmla="*/ 3 w 12"/>
                  <a:gd name="T9" fmla="*/ 11 h 11"/>
                  <a:gd name="T10" fmla="*/ 5 w 12"/>
                  <a:gd name="T11" fmla="*/ 11 h 11"/>
                  <a:gd name="T12" fmla="*/ 5 w 12"/>
                  <a:gd name="T13" fmla="*/ 11 h 11"/>
                  <a:gd name="T14" fmla="*/ 7 w 12"/>
                  <a:gd name="T15" fmla="*/ 11 h 11"/>
                  <a:gd name="T16" fmla="*/ 10 w 12"/>
                  <a:gd name="T17" fmla="*/ 10 h 11"/>
                  <a:gd name="T18" fmla="*/ 11 w 12"/>
                  <a:gd name="T19" fmla="*/ 8 h 11"/>
                  <a:gd name="T20" fmla="*/ 12 w 12"/>
                  <a:gd name="T21" fmla="*/ 6 h 11"/>
                  <a:gd name="T22" fmla="*/ 12 w 12"/>
                  <a:gd name="T23" fmla="*/ 6 h 11"/>
                  <a:gd name="T24" fmla="*/ 11 w 12"/>
                  <a:gd name="T25" fmla="*/ 4 h 11"/>
                  <a:gd name="T26" fmla="*/ 10 w 12"/>
                  <a:gd name="T27" fmla="*/ 1 h 11"/>
                  <a:gd name="T28" fmla="*/ 7 w 12"/>
                  <a:gd name="T29" fmla="*/ 0 h 11"/>
                  <a:gd name="T30" fmla="*/ 5 w 12"/>
                  <a:gd name="T31" fmla="*/ 0 h 11"/>
                  <a:gd name="T32" fmla="*/ 5 w 12"/>
                  <a:gd name="T33" fmla="*/ 0 h 11"/>
                  <a:gd name="T34" fmla="*/ 3 w 12"/>
                  <a:gd name="T35" fmla="*/ 0 h 11"/>
                  <a:gd name="T36" fmla="*/ 1 w 12"/>
                  <a:gd name="T37" fmla="*/ 1 h 11"/>
                  <a:gd name="T38" fmla="*/ 0 w 12"/>
                  <a:gd name="T39" fmla="*/ 4 h 11"/>
                  <a:gd name="T40" fmla="*/ 0 w 12"/>
                  <a:gd name="T41" fmla="*/ 6 h 11"/>
                  <a:gd name="T42" fmla="*/ 0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6"/>
                    </a:moveTo>
                    <a:lnTo>
                      <a:pt x="0" y="6"/>
                    </a:lnTo>
                    <a:lnTo>
                      <a:pt x="0" y="8"/>
                    </a:lnTo>
                    <a:lnTo>
                      <a:pt x="1" y="10"/>
                    </a:lnTo>
                    <a:lnTo>
                      <a:pt x="3" y="11"/>
                    </a:lnTo>
                    <a:lnTo>
                      <a:pt x="5" y="11"/>
                    </a:lnTo>
                    <a:lnTo>
                      <a:pt x="5" y="11"/>
                    </a:lnTo>
                    <a:lnTo>
                      <a:pt x="7" y="11"/>
                    </a:lnTo>
                    <a:lnTo>
                      <a:pt x="10" y="10"/>
                    </a:lnTo>
                    <a:lnTo>
                      <a:pt x="11" y="8"/>
                    </a:lnTo>
                    <a:lnTo>
                      <a:pt x="12" y="6"/>
                    </a:lnTo>
                    <a:lnTo>
                      <a:pt x="12" y="6"/>
                    </a:lnTo>
                    <a:lnTo>
                      <a:pt x="11" y="4"/>
                    </a:lnTo>
                    <a:lnTo>
                      <a:pt x="10" y="1"/>
                    </a:lnTo>
                    <a:lnTo>
                      <a:pt x="7" y="0"/>
                    </a:lnTo>
                    <a:lnTo>
                      <a:pt x="5" y="0"/>
                    </a:lnTo>
                    <a:lnTo>
                      <a:pt x="5" y="0"/>
                    </a:lnTo>
                    <a:lnTo>
                      <a:pt x="3" y="0"/>
                    </a:lnTo>
                    <a:lnTo>
                      <a:pt x="1" y="1"/>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7" name="Freeform 168">
                <a:extLst>
                  <a:ext uri="{FF2B5EF4-FFF2-40B4-BE49-F238E27FC236}">
                    <a16:creationId xmlns:a16="http://schemas.microsoft.com/office/drawing/2014/main" id="{3837CC80-25B3-4722-958E-345F9233EFCA}"/>
                  </a:ext>
                </a:extLst>
              </p:cNvPr>
              <p:cNvSpPr>
                <a:spLocks/>
              </p:cNvSpPr>
              <p:nvPr userDrawn="1"/>
            </p:nvSpPr>
            <p:spPr bwMode="auto">
              <a:xfrm>
                <a:off x="6808788" y="2563813"/>
                <a:ext cx="19050" cy="17463"/>
              </a:xfrm>
              <a:custGeom>
                <a:avLst/>
                <a:gdLst>
                  <a:gd name="T0" fmla="*/ 0 w 12"/>
                  <a:gd name="T1" fmla="*/ 6 h 11"/>
                  <a:gd name="T2" fmla="*/ 0 w 12"/>
                  <a:gd name="T3" fmla="*/ 6 h 11"/>
                  <a:gd name="T4" fmla="*/ 0 w 12"/>
                  <a:gd name="T5" fmla="*/ 8 h 11"/>
                  <a:gd name="T6" fmla="*/ 1 w 12"/>
                  <a:gd name="T7" fmla="*/ 10 h 11"/>
                  <a:gd name="T8" fmla="*/ 3 w 12"/>
                  <a:gd name="T9" fmla="*/ 11 h 11"/>
                  <a:gd name="T10" fmla="*/ 5 w 12"/>
                  <a:gd name="T11" fmla="*/ 11 h 11"/>
                  <a:gd name="T12" fmla="*/ 5 w 12"/>
                  <a:gd name="T13" fmla="*/ 11 h 11"/>
                  <a:gd name="T14" fmla="*/ 8 w 12"/>
                  <a:gd name="T15" fmla="*/ 11 h 11"/>
                  <a:gd name="T16" fmla="*/ 10 w 12"/>
                  <a:gd name="T17" fmla="*/ 10 h 11"/>
                  <a:gd name="T18" fmla="*/ 11 w 12"/>
                  <a:gd name="T19" fmla="*/ 8 h 11"/>
                  <a:gd name="T20" fmla="*/ 12 w 12"/>
                  <a:gd name="T21" fmla="*/ 6 h 11"/>
                  <a:gd name="T22" fmla="*/ 12 w 12"/>
                  <a:gd name="T23" fmla="*/ 6 h 11"/>
                  <a:gd name="T24" fmla="*/ 11 w 12"/>
                  <a:gd name="T25" fmla="*/ 3 h 11"/>
                  <a:gd name="T26" fmla="*/ 10 w 12"/>
                  <a:gd name="T27" fmla="*/ 1 h 11"/>
                  <a:gd name="T28" fmla="*/ 8 w 12"/>
                  <a:gd name="T29" fmla="*/ 0 h 11"/>
                  <a:gd name="T30" fmla="*/ 5 w 12"/>
                  <a:gd name="T31" fmla="*/ 0 h 11"/>
                  <a:gd name="T32" fmla="*/ 5 w 12"/>
                  <a:gd name="T33" fmla="*/ 0 h 11"/>
                  <a:gd name="T34" fmla="*/ 3 w 12"/>
                  <a:gd name="T35" fmla="*/ 0 h 11"/>
                  <a:gd name="T36" fmla="*/ 1 w 12"/>
                  <a:gd name="T37" fmla="*/ 1 h 11"/>
                  <a:gd name="T38" fmla="*/ 0 w 12"/>
                  <a:gd name="T39" fmla="*/ 3 h 11"/>
                  <a:gd name="T40" fmla="*/ 0 w 12"/>
                  <a:gd name="T41" fmla="*/ 6 h 11"/>
                  <a:gd name="T42" fmla="*/ 0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6"/>
                    </a:moveTo>
                    <a:lnTo>
                      <a:pt x="0" y="6"/>
                    </a:lnTo>
                    <a:lnTo>
                      <a:pt x="0" y="8"/>
                    </a:lnTo>
                    <a:lnTo>
                      <a:pt x="1" y="10"/>
                    </a:lnTo>
                    <a:lnTo>
                      <a:pt x="3" y="11"/>
                    </a:lnTo>
                    <a:lnTo>
                      <a:pt x="5" y="11"/>
                    </a:lnTo>
                    <a:lnTo>
                      <a:pt x="5" y="11"/>
                    </a:lnTo>
                    <a:lnTo>
                      <a:pt x="8" y="11"/>
                    </a:lnTo>
                    <a:lnTo>
                      <a:pt x="10" y="10"/>
                    </a:lnTo>
                    <a:lnTo>
                      <a:pt x="11" y="8"/>
                    </a:lnTo>
                    <a:lnTo>
                      <a:pt x="12" y="6"/>
                    </a:lnTo>
                    <a:lnTo>
                      <a:pt x="12" y="6"/>
                    </a:lnTo>
                    <a:lnTo>
                      <a:pt x="11" y="3"/>
                    </a:lnTo>
                    <a:lnTo>
                      <a:pt x="10" y="1"/>
                    </a:lnTo>
                    <a:lnTo>
                      <a:pt x="8" y="0"/>
                    </a:lnTo>
                    <a:lnTo>
                      <a:pt x="5" y="0"/>
                    </a:lnTo>
                    <a:lnTo>
                      <a:pt x="5" y="0"/>
                    </a:lnTo>
                    <a:lnTo>
                      <a:pt x="3" y="0"/>
                    </a:lnTo>
                    <a:lnTo>
                      <a:pt x="1" y="1"/>
                    </a:lnTo>
                    <a:lnTo>
                      <a:pt x="0"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1208" name="Freeform 169">
            <a:extLst>
              <a:ext uri="{FF2B5EF4-FFF2-40B4-BE49-F238E27FC236}">
                <a16:creationId xmlns:a16="http://schemas.microsoft.com/office/drawing/2014/main" id="{479F59FC-5282-4153-ADA3-DE026A911D3F}"/>
              </a:ext>
            </a:extLst>
          </p:cNvPr>
          <p:cNvSpPr>
            <a:spLocks/>
          </p:cNvSpPr>
          <p:nvPr userDrawn="1"/>
        </p:nvSpPr>
        <p:spPr bwMode="auto">
          <a:xfrm>
            <a:off x="7574159" y="1771651"/>
            <a:ext cx="23812" cy="20638"/>
          </a:xfrm>
          <a:custGeom>
            <a:avLst/>
            <a:gdLst>
              <a:gd name="T0" fmla="*/ 15 w 15"/>
              <a:gd name="T1" fmla="*/ 7 h 13"/>
              <a:gd name="T2" fmla="*/ 15 w 15"/>
              <a:gd name="T3" fmla="*/ 7 h 13"/>
              <a:gd name="T4" fmla="*/ 13 w 15"/>
              <a:gd name="T5" fmla="*/ 4 h 13"/>
              <a:gd name="T6" fmla="*/ 12 w 15"/>
              <a:gd name="T7" fmla="*/ 2 h 13"/>
              <a:gd name="T8" fmla="*/ 10 w 15"/>
              <a:gd name="T9" fmla="*/ 0 h 13"/>
              <a:gd name="T10" fmla="*/ 8 w 15"/>
              <a:gd name="T11" fmla="*/ 0 h 13"/>
              <a:gd name="T12" fmla="*/ 8 w 15"/>
              <a:gd name="T13" fmla="*/ 0 h 13"/>
              <a:gd name="T14" fmla="*/ 4 w 15"/>
              <a:gd name="T15" fmla="*/ 0 h 13"/>
              <a:gd name="T16" fmla="*/ 2 w 15"/>
              <a:gd name="T17" fmla="*/ 2 h 13"/>
              <a:gd name="T18" fmla="*/ 1 w 15"/>
              <a:gd name="T19" fmla="*/ 4 h 13"/>
              <a:gd name="T20" fmla="*/ 0 w 15"/>
              <a:gd name="T21" fmla="*/ 7 h 13"/>
              <a:gd name="T22" fmla="*/ 0 w 15"/>
              <a:gd name="T23" fmla="*/ 7 h 13"/>
              <a:gd name="T24" fmla="*/ 1 w 15"/>
              <a:gd name="T25" fmla="*/ 9 h 13"/>
              <a:gd name="T26" fmla="*/ 2 w 15"/>
              <a:gd name="T27" fmla="*/ 11 h 13"/>
              <a:gd name="T28" fmla="*/ 4 w 15"/>
              <a:gd name="T29" fmla="*/ 13 h 13"/>
              <a:gd name="T30" fmla="*/ 8 w 15"/>
              <a:gd name="T31" fmla="*/ 13 h 13"/>
              <a:gd name="T32" fmla="*/ 8 w 15"/>
              <a:gd name="T33" fmla="*/ 13 h 13"/>
              <a:gd name="T34" fmla="*/ 10 w 15"/>
              <a:gd name="T35" fmla="*/ 13 h 13"/>
              <a:gd name="T36" fmla="*/ 12 w 15"/>
              <a:gd name="T37" fmla="*/ 11 h 13"/>
              <a:gd name="T38" fmla="*/ 13 w 15"/>
              <a:gd name="T39" fmla="*/ 9 h 13"/>
              <a:gd name="T40" fmla="*/ 15 w 15"/>
              <a:gd name="T41" fmla="*/ 7 h 13"/>
              <a:gd name="T42" fmla="*/ 15 w 15"/>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3">
                <a:moveTo>
                  <a:pt x="15" y="7"/>
                </a:moveTo>
                <a:lnTo>
                  <a:pt x="15" y="7"/>
                </a:lnTo>
                <a:lnTo>
                  <a:pt x="13" y="4"/>
                </a:lnTo>
                <a:lnTo>
                  <a:pt x="12" y="2"/>
                </a:lnTo>
                <a:lnTo>
                  <a:pt x="10" y="0"/>
                </a:lnTo>
                <a:lnTo>
                  <a:pt x="8" y="0"/>
                </a:lnTo>
                <a:lnTo>
                  <a:pt x="8" y="0"/>
                </a:lnTo>
                <a:lnTo>
                  <a:pt x="4" y="0"/>
                </a:lnTo>
                <a:lnTo>
                  <a:pt x="2" y="2"/>
                </a:lnTo>
                <a:lnTo>
                  <a:pt x="1" y="4"/>
                </a:lnTo>
                <a:lnTo>
                  <a:pt x="0" y="7"/>
                </a:lnTo>
                <a:lnTo>
                  <a:pt x="0" y="7"/>
                </a:lnTo>
                <a:lnTo>
                  <a:pt x="1" y="9"/>
                </a:lnTo>
                <a:lnTo>
                  <a:pt x="2" y="11"/>
                </a:lnTo>
                <a:lnTo>
                  <a:pt x="4" y="13"/>
                </a:lnTo>
                <a:lnTo>
                  <a:pt x="8" y="13"/>
                </a:lnTo>
                <a:lnTo>
                  <a:pt x="8" y="13"/>
                </a:lnTo>
                <a:lnTo>
                  <a:pt x="10" y="13"/>
                </a:lnTo>
                <a:lnTo>
                  <a:pt x="12" y="11"/>
                </a:lnTo>
                <a:lnTo>
                  <a:pt x="13" y="9"/>
                </a:lnTo>
                <a:lnTo>
                  <a:pt x="15" y="7"/>
                </a:lnTo>
                <a:lnTo>
                  <a:pt x="15"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9" name="Freeform 170">
            <a:extLst>
              <a:ext uri="{FF2B5EF4-FFF2-40B4-BE49-F238E27FC236}">
                <a16:creationId xmlns:a16="http://schemas.microsoft.com/office/drawing/2014/main" id="{19E1050B-A3B7-4500-A8BA-63F1D594FC57}"/>
              </a:ext>
            </a:extLst>
          </p:cNvPr>
          <p:cNvSpPr>
            <a:spLocks/>
          </p:cNvSpPr>
          <p:nvPr userDrawn="1"/>
        </p:nvSpPr>
        <p:spPr bwMode="auto">
          <a:xfrm>
            <a:off x="7515422" y="1771651"/>
            <a:ext cx="20637" cy="20638"/>
          </a:xfrm>
          <a:custGeom>
            <a:avLst/>
            <a:gdLst>
              <a:gd name="T0" fmla="*/ 13 w 13"/>
              <a:gd name="T1" fmla="*/ 7 h 13"/>
              <a:gd name="T2" fmla="*/ 13 w 13"/>
              <a:gd name="T3" fmla="*/ 7 h 13"/>
              <a:gd name="T4" fmla="*/ 12 w 13"/>
              <a:gd name="T5" fmla="*/ 4 h 13"/>
              <a:gd name="T6" fmla="*/ 11 w 13"/>
              <a:gd name="T7" fmla="*/ 2 h 13"/>
              <a:gd name="T8" fmla="*/ 9 w 13"/>
              <a:gd name="T9" fmla="*/ 0 h 13"/>
              <a:gd name="T10" fmla="*/ 6 w 13"/>
              <a:gd name="T11" fmla="*/ 0 h 13"/>
              <a:gd name="T12" fmla="*/ 6 w 13"/>
              <a:gd name="T13" fmla="*/ 0 h 13"/>
              <a:gd name="T14" fmla="*/ 3 w 13"/>
              <a:gd name="T15" fmla="*/ 0 h 13"/>
              <a:gd name="T16" fmla="*/ 2 w 13"/>
              <a:gd name="T17" fmla="*/ 2 h 13"/>
              <a:gd name="T18" fmla="*/ 0 w 13"/>
              <a:gd name="T19" fmla="*/ 4 h 13"/>
              <a:gd name="T20" fmla="*/ 0 w 13"/>
              <a:gd name="T21" fmla="*/ 7 h 13"/>
              <a:gd name="T22" fmla="*/ 0 w 13"/>
              <a:gd name="T23" fmla="*/ 7 h 13"/>
              <a:gd name="T24" fmla="*/ 0 w 13"/>
              <a:gd name="T25" fmla="*/ 9 h 13"/>
              <a:gd name="T26" fmla="*/ 2 w 13"/>
              <a:gd name="T27" fmla="*/ 11 h 13"/>
              <a:gd name="T28" fmla="*/ 3 w 13"/>
              <a:gd name="T29" fmla="*/ 13 h 13"/>
              <a:gd name="T30" fmla="*/ 6 w 13"/>
              <a:gd name="T31" fmla="*/ 13 h 13"/>
              <a:gd name="T32" fmla="*/ 6 w 13"/>
              <a:gd name="T33" fmla="*/ 13 h 13"/>
              <a:gd name="T34" fmla="*/ 9 w 13"/>
              <a:gd name="T35" fmla="*/ 13 h 13"/>
              <a:gd name="T36" fmla="*/ 11 w 13"/>
              <a:gd name="T37" fmla="*/ 11 h 13"/>
              <a:gd name="T38" fmla="*/ 12 w 13"/>
              <a:gd name="T39" fmla="*/ 9 h 13"/>
              <a:gd name="T40" fmla="*/ 13 w 13"/>
              <a:gd name="T41" fmla="*/ 7 h 13"/>
              <a:gd name="T42" fmla="*/ 13 w 13"/>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13" y="7"/>
                </a:moveTo>
                <a:lnTo>
                  <a:pt x="13" y="7"/>
                </a:lnTo>
                <a:lnTo>
                  <a:pt x="12" y="4"/>
                </a:lnTo>
                <a:lnTo>
                  <a:pt x="11" y="2"/>
                </a:lnTo>
                <a:lnTo>
                  <a:pt x="9" y="0"/>
                </a:lnTo>
                <a:lnTo>
                  <a:pt x="6" y="0"/>
                </a:lnTo>
                <a:lnTo>
                  <a:pt x="6" y="0"/>
                </a:lnTo>
                <a:lnTo>
                  <a:pt x="3" y="0"/>
                </a:lnTo>
                <a:lnTo>
                  <a:pt x="2" y="2"/>
                </a:lnTo>
                <a:lnTo>
                  <a:pt x="0" y="4"/>
                </a:lnTo>
                <a:lnTo>
                  <a:pt x="0" y="7"/>
                </a:lnTo>
                <a:lnTo>
                  <a:pt x="0" y="7"/>
                </a:lnTo>
                <a:lnTo>
                  <a:pt x="0" y="9"/>
                </a:lnTo>
                <a:lnTo>
                  <a:pt x="2" y="11"/>
                </a:lnTo>
                <a:lnTo>
                  <a:pt x="3" y="13"/>
                </a:lnTo>
                <a:lnTo>
                  <a:pt x="6" y="13"/>
                </a:lnTo>
                <a:lnTo>
                  <a:pt x="6" y="13"/>
                </a:lnTo>
                <a:lnTo>
                  <a:pt x="9" y="13"/>
                </a:lnTo>
                <a:lnTo>
                  <a:pt x="11" y="11"/>
                </a:lnTo>
                <a:lnTo>
                  <a:pt x="12" y="9"/>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0" name="Freeform 171">
            <a:extLst>
              <a:ext uri="{FF2B5EF4-FFF2-40B4-BE49-F238E27FC236}">
                <a16:creationId xmlns:a16="http://schemas.microsoft.com/office/drawing/2014/main" id="{72C8FD92-66FD-4B6E-992C-5DFF6857C529}"/>
              </a:ext>
            </a:extLst>
          </p:cNvPr>
          <p:cNvSpPr>
            <a:spLocks/>
          </p:cNvSpPr>
          <p:nvPr userDrawn="1"/>
        </p:nvSpPr>
        <p:spPr bwMode="auto">
          <a:xfrm>
            <a:off x="7548759" y="1758951"/>
            <a:ext cx="25400" cy="58738"/>
          </a:xfrm>
          <a:custGeom>
            <a:avLst/>
            <a:gdLst>
              <a:gd name="T0" fmla="*/ 2 w 16"/>
              <a:gd name="T1" fmla="*/ 0 h 37"/>
              <a:gd name="T2" fmla="*/ 0 w 16"/>
              <a:gd name="T3" fmla="*/ 37 h 37"/>
              <a:gd name="T4" fmla="*/ 16 w 16"/>
              <a:gd name="T5" fmla="*/ 37 h 37"/>
            </a:gdLst>
            <a:ahLst/>
            <a:cxnLst>
              <a:cxn ang="0">
                <a:pos x="T0" y="T1"/>
              </a:cxn>
              <a:cxn ang="0">
                <a:pos x="T2" y="T3"/>
              </a:cxn>
              <a:cxn ang="0">
                <a:pos x="T4" y="T5"/>
              </a:cxn>
            </a:cxnLst>
            <a:rect l="0" t="0" r="r" b="b"/>
            <a:pathLst>
              <a:path w="16" h="37">
                <a:moveTo>
                  <a:pt x="2" y="0"/>
                </a:moveTo>
                <a:lnTo>
                  <a:pt x="0" y="37"/>
                </a:lnTo>
                <a:lnTo>
                  <a:pt x="16" y="3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1" name="Freeform 172">
            <a:extLst>
              <a:ext uri="{FF2B5EF4-FFF2-40B4-BE49-F238E27FC236}">
                <a16:creationId xmlns:a16="http://schemas.microsoft.com/office/drawing/2014/main" id="{93DBB0B5-1B53-4CD1-8B1A-79893D184532}"/>
              </a:ext>
            </a:extLst>
          </p:cNvPr>
          <p:cNvSpPr>
            <a:spLocks/>
          </p:cNvSpPr>
          <p:nvPr userDrawn="1"/>
        </p:nvSpPr>
        <p:spPr bwMode="auto">
          <a:xfrm>
            <a:off x="7504309" y="1747838"/>
            <a:ext cx="127000" cy="142875"/>
          </a:xfrm>
          <a:custGeom>
            <a:avLst/>
            <a:gdLst>
              <a:gd name="T0" fmla="*/ 80 w 80"/>
              <a:gd name="T1" fmla="*/ 78 h 90"/>
              <a:gd name="T2" fmla="*/ 80 w 80"/>
              <a:gd name="T3" fmla="*/ 78 h 90"/>
              <a:gd name="T4" fmla="*/ 73 w 80"/>
              <a:gd name="T5" fmla="*/ 84 h 90"/>
              <a:gd name="T6" fmla="*/ 65 w 80"/>
              <a:gd name="T7" fmla="*/ 87 h 90"/>
              <a:gd name="T8" fmla="*/ 56 w 80"/>
              <a:gd name="T9" fmla="*/ 89 h 90"/>
              <a:gd name="T10" fmla="*/ 47 w 80"/>
              <a:gd name="T11" fmla="*/ 90 h 90"/>
              <a:gd name="T12" fmla="*/ 47 w 80"/>
              <a:gd name="T13" fmla="*/ 90 h 90"/>
              <a:gd name="T14" fmla="*/ 38 w 80"/>
              <a:gd name="T15" fmla="*/ 89 h 90"/>
              <a:gd name="T16" fmla="*/ 29 w 80"/>
              <a:gd name="T17" fmla="*/ 87 h 90"/>
              <a:gd name="T18" fmla="*/ 21 w 80"/>
              <a:gd name="T19" fmla="*/ 83 h 90"/>
              <a:gd name="T20" fmla="*/ 15 w 80"/>
              <a:gd name="T21" fmla="*/ 77 h 90"/>
              <a:gd name="T22" fmla="*/ 9 w 80"/>
              <a:gd name="T23" fmla="*/ 70 h 90"/>
              <a:gd name="T24" fmla="*/ 4 w 80"/>
              <a:gd name="T25" fmla="*/ 62 h 90"/>
              <a:gd name="T26" fmla="*/ 1 w 80"/>
              <a:gd name="T27" fmla="*/ 53 h 90"/>
              <a:gd name="T28" fmla="*/ 0 w 80"/>
              <a:gd name="T29" fmla="*/ 43 h 90"/>
              <a:gd name="T30" fmla="*/ 0 w 80"/>
              <a:gd name="T3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90">
                <a:moveTo>
                  <a:pt x="80" y="78"/>
                </a:moveTo>
                <a:lnTo>
                  <a:pt x="80" y="78"/>
                </a:lnTo>
                <a:lnTo>
                  <a:pt x="73" y="84"/>
                </a:lnTo>
                <a:lnTo>
                  <a:pt x="65" y="87"/>
                </a:lnTo>
                <a:lnTo>
                  <a:pt x="56" y="89"/>
                </a:lnTo>
                <a:lnTo>
                  <a:pt x="47" y="90"/>
                </a:lnTo>
                <a:lnTo>
                  <a:pt x="47" y="90"/>
                </a:lnTo>
                <a:lnTo>
                  <a:pt x="38" y="89"/>
                </a:lnTo>
                <a:lnTo>
                  <a:pt x="29" y="87"/>
                </a:lnTo>
                <a:lnTo>
                  <a:pt x="21" y="83"/>
                </a:lnTo>
                <a:lnTo>
                  <a:pt x="15" y="77"/>
                </a:lnTo>
                <a:lnTo>
                  <a:pt x="9" y="70"/>
                </a:lnTo>
                <a:lnTo>
                  <a:pt x="4" y="62"/>
                </a:lnTo>
                <a:lnTo>
                  <a:pt x="1" y="53"/>
                </a:lnTo>
                <a:lnTo>
                  <a:pt x="0" y="43"/>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2" name="Freeform 173">
            <a:extLst>
              <a:ext uri="{FF2B5EF4-FFF2-40B4-BE49-F238E27FC236}">
                <a16:creationId xmlns:a16="http://schemas.microsoft.com/office/drawing/2014/main" id="{A2F8FE05-73E8-4F8A-B5BD-E057F313489F}"/>
              </a:ext>
            </a:extLst>
          </p:cNvPr>
          <p:cNvSpPr>
            <a:spLocks/>
          </p:cNvSpPr>
          <p:nvPr userDrawn="1"/>
        </p:nvSpPr>
        <p:spPr bwMode="auto">
          <a:xfrm>
            <a:off x="7490022" y="1647826"/>
            <a:ext cx="200025" cy="223838"/>
          </a:xfrm>
          <a:custGeom>
            <a:avLst/>
            <a:gdLst>
              <a:gd name="T0" fmla="*/ 75 w 126"/>
              <a:gd name="T1" fmla="*/ 54 h 141"/>
              <a:gd name="T2" fmla="*/ 78 w 126"/>
              <a:gd name="T3" fmla="*/ 56 h 141"/>
              <a:gd name="T4" fmla="*/ 81 w 126"/>
              <a:gd name="T5" fmla="*/ 68 h 141"/>
              <a:gd name="T6" fmla="*/ 79 w 126"/>
              <a:gd name="T7" fmla="*/ 74 h 141"/>
              <a:gd name="T8" fmla="*/ 78 w 126"/>
              <a:gd name="T9" fmla="*/ 80 h 141"/>
              <a:gd name="T10" fmla="*/ 79 w 126"/>
              <a:gd name="T11" fmla="*/ 90 h 141"/>
              <a:gd name="T12" fmla="*/ 81 w 126"/>
              <a:gd name="T13" fmla="*/ 95 h 141"/>
              <a:gd name="T14" fmla="*/ 85 w 126"/>
              <a:gd name="T15" fmla="*/ 106 h 141"/>
              <a:gd name="T16" fmla="*/ 85 w 126"/>
              <a:gd name="T17" fmla="*/ 113 h 141"/>
              <a:gd name="T18" fmla="*/ 80 w 126"/>
              <a:gd name="T19" fmla="*/ 120 h 141"/>
              <a:gd name="T20" fmla="*/ 78 w 126"/>
              <a:gd name="T21" fmla="*/ 123 h 141"/>
              <a:gd name="T22" fmla="*/ 78 w 126"/>
              <a:gd name="T23" fmla="*/ 130 h 141"/>
              <a:gd name="T24" fmla="*/ 80 w 126"/>
              <a:gd name="T25" fmla="*/ 135 h 141"/>
              <a:gd name="T26" fmla="*/ 85 w 126"/>
              <a:gd name="T27" fmla="*/ 140 h 141"/>
              <a:gd name="T28" fmla="*/ 89 w 126"/>
              <a:gd name="T29" fmla="*/ 141 h 141"/>
              <a:gd name="T30" fmla="*/ 120 w 126"/>
              <a:gd name="T31" fmla="*/ 141 h 141"/>
              <a:gd name="T32" fmla="*/ 118 w 126"/>
              <a:gd name="T33" fmla="*/ 139 h 141"/>
              <a:gd name="T34" fmla="*/ 116 w 126"/>
              <a:gd name="T35" fmla="*/ 125 h 141"/>
              <a:gd name="T36" fmla="*/ 118 w 126"/>
              <a:gd name="T37" fmla="*/ 118 h 141"/>
              <a:gd name="T38" fmla="*/ 123 w 126"/>
              <a:gd name="T39" fmla="*/ 113 h 141"/>
              <a:gd name="T40" fmla="*/ 126 w 126"/>
              <a:gd name="T41" fmla="*/ 102 h 141"/>
              <a:gd name="T42" fmla="*/ 125 w 126"/>
              <a:gd name="T43" fmla="*/ 95 h 141"/>
              <a:gd name="T44" fmla="*/ 123 w 126"/>
              <a:gd name="T45" fmla="*/ 91 h 141"/>
              <a:gd name="T46" fmla="*/ 116 w 126"/>
              <a:gd name="T47" fmla="*/ 78 h 141"/>
              <a:gd name="T48" fmla="*/ 115 w 126"/>
              <a:gd name="T49" fmla="*/ 69 h 141"/>
              <a:gd name="T50" fmla="*/ 120 w 126"/>
              <a:gd name="T51" fmla="*/ 60 h 141"/>
              <a:gd name="T52" fmla="*/ 122 w 126"/>
              <a:gd name="T53" fmla="*/ 56 h 141"/>
              <a:gd name="T54" fmla="*/ 124 w 126"/>
              <a:gd name="T55" fmla="*/ 45 h 141"/>
              <a:gd name="T56" fmla="*/ 121 w 126"/>
              <a:gd name="T57" fmla="*/ 30 h 141"/>
              <a:gd name="T58" fmla="*/ 113 w 126"/>
              <a:gd name="T59" fmla="*/ 21 h 141"/>
              <a:gd name="T60" fmla="*/ 105 w 126"/>
              <a:gd name="T61" fmla="*/ 17 h 141"/>
              <a:gd name="T62" fmla="*/ 99 w 126"/>
              <a:gd name="T63" fmla="*/ 16 h 141"/>
              <a:gd name="T64" fmla="*/ 81 w 126"/>
              <a:gd name="T65" fmla="*/ 10 h 141"/>
              <a:gd name="T66" fmla="*/ 63 w 126"/>
              <a:gd name="T67" fmla="*/ 2 h 141"/>
              <a:gd name="T68" fmla="*/ 52 w 126"/>
              <a:gd name="T69" fmla="*/ 0 h 141"/>
              <a:gd name="T70" fmla="*/ 45 w 126"/>
              <a:gd name="T71" fmla="*/ 1 h 141"/>
              <a:gd name="T72" fmla="*/ 29 w 126"/>
              <a:gd name="T73" fmla="*/ 6 h 141"/>
              <a:gd name="T74" fmla="*/ 15 w 126"/>
              <a:gd name="T75" fmla="*/ 16 h 141"/>
              <a:gd name="T76" fmla="*/ 4 w 126"/>
              <a:gd name="T77" fmla="*/ 31 h 141"/>
              <a:gd name="T78" fmla="*/ 0 w 126"/>
              <a:gd name="T79" fmla="*/ 52 h 141"/>
              <a:gd name="T80" fmla="*/ 1 w 126"/>
              <a:gd name="T81" fmla="*/ 57 h 141"/>
              <a:gd name="T82" fmla="*/ 3 w 126"/>
              <a:gd name="T83" fmla="*/ 60 h 141"/>
              <a:gd name="T84" fmla="*/ 13 w 126"/>
              <a:gd name="T85" fmla="*/ 59 h 141"/>
              <a:gd name="T86" fmla="*/ 31 w 126"/>
              <a:gd name="T87" fmla="*/ 52 h 141"/>
              <a:gd name="T88" fmla="*/ 37 w 126"/>
              <a:gd name="T89" fmla="*/ 51 h 141"/>
              <a:gd name="T90" fmla="*/ 51 w 126"/>
              <a:gd name="T91" fmla="*/ 51 h 141"/>
              <a:gd name="T92" fmla="*/ 75 w 126"/>
              <a:gd name="T93" fmla="*/ 53 h 141"/>
              <a:gd name="T94" fmla="*/ 86 w 126"/>
              <a:gd name="T95"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41">
                <a:moveTo>
                  <a:pt x="75" y="54"/>
                </a:moveTo>
                <a:lnTo>
                  <a:pt x="75" y="54"/>
                </a:lnTo>
                <a:lnTo>
                  <a:pt x="77" y="54"/>
                </a:lnTo>
                <a:lnTo>
                  <a:pt x="78" y="56"/>
                </a:lnTo>
                <a:lnTo>
                  <a:pt x="80" y="61"/>
                </a:lnTo>
                <a:lnTo>
                  <a:pt x="81" y="68"/>
                </a:lnTo>
                <a:lnTo>
                  <a:pt x="81" y="71"/>
                </a:lnTo>
                <a:lnTo>
                  <a:pt x="79" y="74"/>
                </a:lnTo>
                <a:lnTo>
                  <a:pt x="79" y="74"/>
                </a:lnTo>
                <a:lnTo>
                  <a:pt x="78" y="80"/>
                </a:lnTo>
                <a:lnTo>
                  <a:pt x="78" y="86"/>
                </a:lnTo>
                <a:lnTo>
                  <a:pt x="79" y="90"/>
                </a:lnTo>
                <a:lnTo>
                  <a:pt x="81" y="95"/>
                </a:lnTo>
                <a:lnTo>
                  <a:pt x="81" y="95"/>
                </a:lnTo>
                <a:lnTo>
                  <a:pt x="83" y="99"/>
                </a:lnTo>
                <a:lnTo>
                  <a:pt x="85" y="106"/>
                </a:lnTo>
                <a:lnTo>
                  <a:pt x="85" y="109"/>
                </a:lnTo>
                <a:lnTo>
                  <a:pt x="85" y="113"/>
                </a:lnTo>
                <a:lnTo>
                  <a:pt x="82" y="116"/>
                </a:lnTo>
                <a:lnTo>
                  <a:pt x="80" y="120"/>
                </a:lnTo>
                <a:lnTo>
                  <a:pt x="80" y="120"/>
                </a:lnTo>
                <a:lnTo>
                  <a:pt x="78" y="123"/>
                </a:lnTo>
                <a:lnTo>
                  <a:pt x="78" y="126"/>
                </a:lnTo>
                <a:lnTo>
                  <a:pt x="78" y="130"/>
                </a:lnTo>
                <a:lnTo>
                  <a:pt x="78" y="133"/>
                </a:lnTo>
                <a:lnTo>
                  <a:pt x="80" y="135"/>
                </a:lnTo>
                <a:lnTo>
                  <a:pt x="82" y="139"/>
                </a:lnTo>
                <a:lnTo>
                  <a:pt x="85" y="140"/>
                </a:lnTo>
                <a:lnTo>
                  <a:pt x="89" y="141"/>
                </a:lnTo>
                <a:lnTo>
                  <a:pt x="89" y="141"/>
                </a:lnTo>
                <a:lnTo>
                  <a:pt x="108" y="141"/>
                </a:lnTo>
                <a:lnTo>
                  <a:pt x="120" y="141"/>
                </a:lnTo>
                <a:lnTo>
                  <a:pt x="120" y="141"/>
                </a:lnTo>
                <a:lnTo>
                  <a:pt x="118" y="139"/>
                </a:lnTo>
                <a:lnTo>
                  <a:pt x="116" y="133"/>
                </a:lnTo>
                <a:lnTo>
                  <a:pt x="116" y="125"/>
                </a:lnTo>
                <a:lnTo>
                  <a:pt x="117" y="122"/>
                </a:lnTo>
                <a:lnTo>
                  <a:pt x="118" y="118"/>
                </a:lnTo>
                <a:lnTo>
                  <a:pt x="118" y="118"/>
                </a:lnTo>
                <a:lnTo>
                  <a:pt x="123" y="113"/>
                </a:lnTo>
                <a:lnTo>
                  <a:pt x="126" y="106"/>
                </a:lnTo>
                <a:lnTo>
                  <a:pt x="126" y="102"/>
                </a:lnTo>
                <a:lnTo>
                  <a:pt x="126" y="98"/>
                </a:lnTo>
                <a:lnTo>
                  <a:pt x="125" y="95"/>
                </a:lnTo>
                <a:lnTo>
                  <a:pt x="123" y="91"/>
                </a:lnTo>
                <a:lnTo>
                  <a:pt x="123" y="91"/>
                </a:lnTo>
                <a:lnTo>
                  <a:pt x="118" y="86"/>
                </a:lnTo>
                <a:lnTo>
                  <a:pt x="116" y="78"/>
                </a:lnTo>
                <a:lnTo>
                  <a:pt x="115" y="73"/>
                </a:lnTo>
                <a:lnTo>
                  <a:pt x="115" y="69"/>
                </a:lnTo>
                <a:lnTo>
                  <a:pt x="117" y="64"/>
                </a:lnTo>
                <a:lnTo>
                  <a:pt x="120" y="60"/>
                </a:lnTo>
                <a:lnTo>
                  <a:pt x="120" y="60"/>
                </a:lnTo>
                <a:lnTo>
                  <a:pt x="122" y="56"/>
                </a:lnTo>
                <a:lnTo>
                  <a:pt x="123" y="51"/>
                </a:lnTo>
                <a:lnTo>
                  <a:pt x="124" y="45"/>
                </a:lnTo>
                <a:lnTo>
                  <a:pt x="123" y="37"/>
                </a:lnTo>
                <a:lnTo>
                  <a:pt x="121" y="30"/>
                </a:lnTo>
                <a:lnTo>
                  <a:pt x="116" y="24"/>
                </a:lnTo>
                <a:lnTo>
                  <a:pt x="113" y="21"/>
                </a:lnTo>
                <a:lnTo>
                  <a:pt x="109" y="19"/>
                </a:lnTo>
                <a:lnTo>
                  <a:pt x="105" y="17"/>
                </a:lnTo>
                <a:lnTo>
                  <a:pt x="99" y="16"/>
                </a:lnTo>
                <a:lnTo>
                  <a:pt x="99" y="16"/>
                </a:lnTo>
                <a:lnTo>
                  <a:pt x="89" y="12"/>
                </a:lnTo>
                <a:lnTo>
                  <a:pt x="81" y="10"/>
                </a:lnTo>
                <a:lnTo>
                  <a:pt x="69" y="4"/>
                </a:lnTo>
                <a:lnTo>
                  <a:pt x="63" y="2"/>
                </a:lnTo>
                <a:lnTo>
                  <a:pt x="59" y="1"/>
                </a:lnTo>
                <a:lnTo>
                  <a:pt x="52" y="0"/>
                </a:lnTo>
                <a:lnTo>
                  <a:pt x="45" y="1"/>
                </a:lnTo>
                <a:lnTo>
                  <a:pt x="45" y="1"/>
                </a:lnTo>
                <a:lnTo>
                  <a:pt x="37" y="2"/>
                </a:lnTo>
                <a:lnTo>
                  <a:pt x="29" y="6"/>
                </a:lnTo>
                <a:lnTo>
                  <a:pt x="22" y="10"/>
                </a:lnTo>
                <a:lnTo>
                  <a:pt x="15" y="16"/>
                </a:lnTo>
                <a:lnTo>
                  <a:pt x="9" y="22"/>
                </a:lnTo>
                <a:lnTo>
                  <a:pt x="4" y="31"/>
                </a:lnTo>
                <a:lnTo>
                  <a:pt x="1" y="41"/>
                </a:lnTo>
                <a:lnTo>
                  <a:pt x="0" y="52"/>
                </a:lnTo>
                <a:lnTo>
                  <a:pt x="0" y="52"/>
                </a:lnTo>
                <a:lnTo>
                  <a:pt x="1" y="57"/>
                </a:lnTo>
                <a:lnTo>
                  <a:pt x="2" y="59"/>
                </a:lnTo>
                <a:lnTo>
                  <a:pt x="3" y="60"/>
                </a:lnTo>
                <a:lnTo>
                  <a:pt x="8" y="60"/>
                </a:lnTo>
                <a:lnTo>
                  <a:pt x="13" y="59"/>
                </a:lnTo>
                <a:lnTo>
                  <a:pt x="26" y="54"/>
                </a:lnTo>
                <a:lnTo>
                  <a:pt x="31" y="52"/>
                </a:lnTo>
                <a:lnTo>
                  <a:pt x="37" y="51"/>
                </a:lnTo>
                <a:lnTo>
                  <a:pt x="37" y="51"/>
                </a:lnTo>
                <a:lnTo>
                  <a:pt x="44" y="51"/>
                </a:lnTo>
                <a:lnTo>
                  <a:pt x="51" y="51"/>
                </a:lnTo>
                <a:lnTo>
                  <a:pt x="64" y="52"/>
                </a:lnTo>
                <a:lnTo>
                  <a:pt x="75" y="53"/>
                </a:lnTo>
                <a:lnTo>
                  <a:pt x="81" y="53"/>
                </a:lnTo>
                <a:lnTo>
                  <a:pt x="86" y="5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3" name="Freeform 174">
            <a:extLst>
              <a:ext uri="{FF2B5EF4-FFF2-40B4-BE49-F238E27FC236}">
                <a16:creationId xmlns:a16="http://schemas.microsoft.com/office/drawing/2014/main" id="{F60CE97D-1584-4A86-953C-B03F44C5A9F0}"/>
              </a:ext>
            </a:extLst>
          </p:cNvPr>
          <p:cNvSpPr>
            <a:spLocks/>
          </p:cNvSpPr>
          <p:nvPr userDrawn="1"/>
        </p:nvSpPr>
        <p:spPr bwMode="auto">
          <a:xfrm>
            <a:off x="7143947" y="2459038"/>
            <a:ext cx="19050" cy="22225"/>
          </a:xfrm>
          <a:custGeom>
            <a:avLst/>
            <a:gdLst>
              <a:gd name="T0" fmla="*/ 12 w 12"/>
              <a:gd name="T1" fmla="*/ 7 h 14"/>
              <a:gd name="T2" fmla="*/ 12 w 12"/>
              <a:gd name="T3" fmla="*/ 7 h 14"/>
              <a:gd name="T4" fmla="*/ 12 w 12"/>
              <a:gd name="T5" fmla="*/ 5 h 14"/>
              <a:gd name="T6" fmla="*/ 11 w 12"/>
              <a:gd name="T7" fmla="*/ 3 h 14"/>
              <a:gd name="T8" fmla="*/ 9 w 12"/>
              <a:gd name="T9" fmla="*/ 2 h 14"/>
              <a:gd name="T10" fmla="*/ 6 w 12"/>
              <a:gd name="T11" fmla="*/ 0 h 14"/>
              <a:gd name="T12" fmla="*/ 6 w 12"/>
              <a:gd name="T13" fmla="*/ 0 h 14"/>
              <a:gd name="T14" fmla="*/ 3 w 12"/>
              <a:gd name="T15" fmla="*/ 2 h 14"/>
              <a:gd name="T16" fmla="*/ 1 w 12"/>
              <a:gd name="T17" fmla="*/ 3 h 14"/>
              <a:gd name="T18" fmla="*/ 0 w 12"/>
              <a:gd name="T19" fmla="*/ 5 h 14"/>
              <a:gd name="T20" fmla="*/ 0 w 12"/>
              <a:gd name="T21" fmla="*/ 7 h 14"/>
              <a:gd name="T22" fmla="*/ 0 w 12"/>
              <a:gd name="T23" fmla="*/ 7 h 14"/>
              <a:gd name="T24" fmla="*/ 0 w 12"/>
              <a:gd name="T25" fmla="*/ 9 h 14"/>
              <a:gd name="T26" fmla="*/ 1 w 12"/>
              <a:gd name="T27" fmla="*/ 12 h 14"/>
              <a:gd name="T28" fmla="*/ 3 w 12"/>
              <a:gd name="T29" fmla="*/ 13 h 14"/>
              <a:gd name="T30" fmla="*/ 6 w 12"/>
              <a:gd name="T31" fmla="*/ 14 h 14"/>
              <a:gd name="T32" fmla="*/ 6 w 12"/>
              <a:gd name="T33" fmla="*/ 14 h 14"/>
              <a:gd name="T34" fmla="*/ 9 w 12"/>
              <a:gd name="T35" fmla="*/ 13 h 14"/>
              <a:gd name="T36" fmla="*/ 11 w 12"/>
              <a:gd name="T37" fmla="*/ 12 h 14"/>
              <a:gd name="T38" fmla="*/ 12 w 12"/>
              <a:gd name="T39" fmla="*/ 9 h 14"/>
              <a:gd name="T40" fmla="*/ 12 w 12"/>
              <a:gd name="T41" fmla="*/ 7 h 14"/>
              <a:gd name="T42" fmla="*/ 12 w 12"/>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4">
                <a:moveTo>
                  <a:pt x="12" y="7"/>
                </a:moveTo>
                <a:lnTo>
                  <a:pt x="12" y="7"/>
                </a:lnTo>
                <a:lnTo>
                  <a:pt x="12" y="5"/>
                </a:lnTo>
                <a:lnTo>
                  <a:pt x="11" y="3"/>
                </a:lnTo>
                <a:lnTo>
                  <a:pt x="9" y="2"/>
                </a:lnTo>
                <a:lnTo>
                  <a:pt x="6" y="0"/>
                </a:lnTo>
                <a:lnTo>
                  <a:pt x="6" y="0"/>
                </a:lnTo>
                <a:lnTo>
                  <a:pt x="3" y="2"/>
                </a:lnTo>
                <a:lnTo>
                  <a:pt x="1" y="3"/>
                </a:lnTo>
                <a:lnTo>
                  <a:pt x="0" y="5"/>
                </a:lnTo>
                <a:lnTo>
                  <a:pt x="0" y="7"/>
                </a:lnTo>
                <a:lnTo>
                  <a:pt x="0" y="7"/>
                </a:lnTo>
                <a:lnTo>
                  <a:pt x="0" y="9"/>
                </a:lnTo>
                <a:lnTo>
                  <a:pt x="1" y="12"/>
                </a:lnTo>
                <a:lnTo>
                  <a:pt x="3" y="13"/>
                </a:lnTo>
                <a:lnTo>
                  <a:pt x="6" y="14"/>
                </a:lnTo>
                <a:lnTo>
                  <a:pt x="6" y="14"/>
                </a:lnTo>
                <a:lnTo>
                  <a:pt x="9" y="13"/>
                </a:lnTo>
                <a:lnTo>
                  <a:pt x="11" y="12"/>
                </a:lnTo>
                <a:lnTo>
                  <a:pt x="12" y="9"/>
                </a:lnTo>
                <a:lnTo>
                  <a:pt x="12" y="7"/>
                </a:lnTo>
                <a:lnTo>
                  <a:pt x="12"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4" name="Freeform 175">
            <a:extLst>
              <a:ext uri="{FF2B5EF4-FFF2-40B4-BE49-F238E27FC236}">
                <a16:creationId xmlns:a16="http://schemas.microsoft.com/office/drawing/2014/main" id="{599E1F57-248A-40C7-9342-895FAE69FD15}"/>
              </a:ext>
            </a:extLst>
          </p:cNvPr>
          <p:cNvSpPr>
            <a:spLocks/>
          </p:cNvSpPr>
          <p:nvPr userDrawn="1"/>
        </p:nvSpPr>
        <p:spPr bwMode="auto">
          <a:xfrm>
            <a:off x="7085209" y="2459038"/>
            <a:ext cx="20637" cy="22225"/>
          </a:xfrm>
          <a:custGeom>
            <a:avLst/>
            <a:gdLst>
              <a:gd name="T0" fmla="*/ 13 w 13"/>
              <a:gd name="T1" fmla="*/ 7 h 14"/>
              <a:gd name="T2" fmla="*/ 13 w 13"/>
              <a:gd name="T3" fmla="*/ 7 h 14"/>
              <a:gd name="T4" fmla="*/ 13 w 13"/>
              <a:gd name="T5" fmla="*/ 5 h 14"/>
              <a:gd name="T6" fmla="*/ 11 w 13"/>
              <a:gd name="T7" fmla="*/ 3 h 14"/>
              <a:gd name="T8" fmla="*/ 9 w 13"/>
              <a:gd name="T9" fmla="*/ 2 h 14"/>
              <a:gd name="T10" fmla="*/ 6 w 13"/>
              <a:gd name="T11" fmla="*/ 0 h 14"/>
              <a:gd name="T12" fmla="*/ 6 w 13"/>
              <a:gd name="T13" fmla="*/ 0 h 14"/>
              <a:gd name="T14" fmla="*/ 4 w 13"/>
              <a:gd name="T15" fmla="*/ 2 h 14"/>
              <a:gd name="T16" fmla="*/ 2 w 13"/>
              <a:gd name="T17" fmla="*/ 3 h 14"/>
              <a:gd name="T18" fmla="*/ 1 w 13"/>
              <a:gd name="T19" fmla="*/ 5 h 14"/>
              <a:gd name="T20" fmla="*/ 0 w 13"/>
              <a:gd name="T21" fmla="*/ 7 h 14"/>
              <a:gd name="T22" fmla="*/ 0 w 13"/>
              <a:gd name="T23" fmla="*/ 7 h 14"/>
              <a:gd name="T24" fmla="*/ 1 w 13"/>
              <a:gd name="T25" fmla="*/ 9 h 14"/>
              <a:gd name="T26" fmla="*/ 2 w 13"/>
              <a:gd name="T27" fmla="*/ 12 h 14"/>
              <a:gd name="T28" fmla="*/ 4 w 13"/>
              <a:gd name="T29" fmla="*/ 13 h 14"/>
              <a:gd name="T30" fmla="*/ 6 w 13"/>
              <a:gd name="T31" fmla="*/ 14 h 14"/>
              <a:gd name="T32" fmla="*/ 6 w 13"/>
              <a:gd name="T33" fmla="*/ 14 h 14"/>
              <a:gd name="T34" fmla="*/ 9 w 13"/>
              <a:gd name="T35" fmla="*/ 13 h 14"/>
              <a:gd name="T36" fmla="*/ 11 w 13"/>
              <a:gd name="T37" fmla="*/ 12 h 14"/>
              <a:gd name="T38" fmla="*/ 13 w 13"/>
              <a:gd name="T39" fmla="*/ 9 h 14"/>
              <a:gd name="T40" fmla="*/ 13 w 13"/>
              <a:gd name="T41" fmla="*/ 7 h 14"/>
              <a:gd name="T42" fmla="*/ 13 w 13"/>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13" y="7"/>
                </a:moveTo>
                <a:lnTo>
                  <a:pt x="13" y="7"/>
                </a:lnTo>
                <a:lnTo>
                  <a:pt x="13" y="5"/>
                </a:lnTo>
                <a:lnTo>
                  <a:pt x="11" y="3"/>
                </a:lnTo>
                <a:lnTo>
                  <a:pt x="9" y="2"/>
                </a:lnTo>
                <a:lnTo>
                  <a:pt x="6" y="0"/>
                </a:lnTo>
                <a:lnTo>
                  <a:pt x="6" y="0"/>
                </a:lnTo>
                <a:lnTo>
                  <a:pt x="4" y="2"/>
                </a:lnTo>
                <a:lnTo>
                  <a:pt x="2" y="3"/>
                </a:lnTo>
                <a:lnTo>
                  <a:pt x="1" y="5"/>
                </a:lnTo>
                <a:lnTo>
                  <a:pt x="0" y="7"/>
                </a:lnTo>
                <a:lnTo>
                  <a:pt x="0" y="7"/>
                </a:lnTo>
                <a:lnTo>
                  <a:pt x="1" y="9"/>
                </a:lnTo>
                <a:lnTo>
                  <a:pt x="2" y="12"/>
                </a:lnTo>
                <a:lnTo>
                  <a:pt x="4" y="13"/>
                </a:lnTo>
                <a:lnTo>
                  <a:pt x="6" y="14"/>
                </a:lnTo>
                <a:lnTo>
                  <a:pt x="6" y="14"/>
                </a:lnTo>
                <a:lnTo>
                  <a:pt x="9" y="13"/>
                </a:lnTo>
                <a:lnTo>
                  <a:pt x="11" y="12"/>
                </a:lnTo>
                <a:lnTo>
                  <a:pt x="13" y="9"/>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5" name="Freeform 176">
            <a:extLst>
              <a:ext uri="{FF2B5EF4-FFF2-40B4-BE49-F238E27FC236}">
                <a16:creationId xmlns:a16="http://schemas.microsoft.com/office/drawing/2014/main" id="{3F6AAE71-CDB2-4B1E-B8B1-B359EDC8C2BF}"/>
              </a:ext>
            </a:extLst>
          </p:cNvPr>
          <p:cNvSpPr>
            <a:spLocks/>
          </p:cNvSpPr>
          <p:nvPr userDrawn="1"/>
        </p:nvSpPr>
        <p:spPr bwMode="auto">
          <a:xfrm>
            <a:off x="7118547" y="2447926"/>
            <a:ext cx="23812" cy="57150"/>
          </a:xfrm>
          <a:custGeom>
            <a:avLst/>
            <a:gdLst>
              <a:gd name="T0" fmla="*/ 2 w 15"/>
              <a:gd name="T1" fmla="*/ 0 h 36"/>
              <a:gd name="T2" fmla="*/ 0 w 15"/>
              <a:gd name="T3" fmla="*/ 36 h 36"/>
              <a:gd name="T4" fmla="*/ 15 w 15"/>
              <a:gd name="T5" fmla="*/ 36 h 36"/>
            </a:gdLst>
            <a:ahLst/>
            <a:cxnLst>
              <a:cxn ang="0">
                <a:pos x="T0" y="T1"/>
              </a:cxn>
              <a:cxn ang="0">
                <a:pos x="T2" y="T3"/>
              </a:cxn>
              <a:cxn ang="0">
                <a:pos x="T4" y="T5"/>
              </a:cxn>
            </a:cxnLst>
            <a:rect l="0" t="0" r="r" b="b"/>
            <a:pathLst>
              <a:path w="15" h="36">
                <a:moveTo>
                  <a:pt x="2" y="0"/>
                </a:moveTo>
                <a:lnTo>
                  <a:pt x="0" y="36"/>
                </a:lnTo>
                <a:lnTo>
                  <a:pt x="15" y="3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6" name="Freeform 177">
            <a:extLst>
              <a:ext uri="{FF2B5EF4-FFF2-40B4-BE49-F238E27FC236}">
                <a16:creationId xmlns:a16="http://schemas.microsoft.com/office/drawing/2014/main" id="{D0D921D4-E9BE-45FD-BB9D-FEC0D4CA5D12}"/>
              </a:ext>
            </a:extLst>
          </p:cNvPr>
          <p:cNvSpPr>
            <a:spLocks/>
          </p:cNvSpPr>
          <p:nvPr userDrawn="1"/>
        </p:nvSpPr>
        <p:spPr bwMode="auto">
          <a:xfrm>
            <a:off x="7075684" y="2422526"/>
            <a:ext cx="166687" cy="152400"/>
          </a:xfrm>
          <a:custGeom>
            <a:avLst/>
            <a:gdLst>
              <a:gd name="T0" fmla="*/ 90 w 105"/>
              <a:gd name="T1" fmla="*/ 0 h 96"/>
              <a:gd name="T2" fmla="*/ 90 w 105"/>
              <a:gd name="T3" fmla="*/ 0 h 96"/>
              <a:gd name="T4" fmla="*/ 90 w 105"/>
              <a:gd name="T5" fmla="*/ 9 h 96"/>
              <a:gd name="T6" fmla="*/ 90 w 105"/>
              <a:gd name="T7" fmla="*/ 17 h 96"/>
              <a:gd name="T8" fmla="*/ 90 w 105"/>
              <a:gd name="T9" fmla="*/ 17 h 96"/>
              <a:gd name="T10" fmla="*/ 93 w 105"/>
              <a:gd name="T11" fmla="*/ 17 h 96"/>
              <a:gd name="T12" fmla="*/ 93 w 105"/>
              <a:gd name="T13" fmla="*/ 17 h 96"/>
              <a:gd name="T14" fmla="*/ 97 w 105"/>
              <a:gd name="T15" fmla="*/ 18 h 96"/>
              <a:gd name="T16" fmla="*/ 102 w 105"/>
              <a:gd name="T17" fmla="*/ 20 h 96"/>
              <a:gd name="T18" fmla="*/ 104 w 105"/>
              <a:gd name="T19" fmla="*/ 25 h 96"/>
              <a:gd name="T20" fmla="*/ 105 w 105"/>
              <a:gd name="T21" fmla="*/ 30 h 96"/>
              <a:gd name="T22" fmla="*/ 105 w 105"/>
              <a:gd name="T23" fmla="*/ 30 h 96"/>
              <a:gd name="T24" fmla="*/ 104 w 105"/>
              <a:gd name="T25" fmla="*/ 36 h 96"/>
              <a:gd name="T26" fmla="*/ 102 w 105"/>
              <a:gd name="T27" fmla="*/ 42 h 96"/>
              <a:gd name="T28" fmla="*/ 97 w 105"/>
              <a:gd name="T29" fmla="*/ 44 h 96"/>
              <a:gd name="T30" fmla="*/ 93 w 105"/>
              <a:gd name="T31" fmla="*/ 45 h 96"/>
              <a:gd name="T32" fmla="*/ 93 w 105"/>
              <a:gd name="T33" fmla="*/ 45 h 96"/>
              <a:gd name="T34" fmla="*/ 90 w 105"/>
              <a:gd name="T35" fmla="*/ 45 h 96"/>
              <a:gd name="T36" fmla="*/ 90 w 105"/>
              <a:gd name="T37" fmla="*/ 51 h 96"/>
              <a:gd name="T38" fmla="*/ 90 w 105"/>
              <a:gd name="T39" fmla="*/ 51 h 96"/>
              <a:gd name="T40" fmla="*/ 90 w 105"/>
              <a:gd name="T41" fmla="*/ 60 h 96"/>
              <a:gd name="T42" fmla="*/ 87 w 105"/>
              <a:gd name="T43" fmla="*/ 69 h 96"/>
              <a:gd name="T44" fmla="*/ 84 w 105"/>
              <a:gd name="T45" fmla="*/ 77 h 96"/>
              <a:gd name="T46" fmla="*/ 78 w 105"/>
              <a:gd name="T47" fmla="*/ 83 h 96"/>
              <a:gd name="T48" fmla="*/ 71 w 105"/>
              <a:gd name="T49" fmla="*/ 88 h 96"/>
              <a:gd name="T50" fmla="*/ 63 w 105"/>
              <a:gd name="T51" fmla="*/ 92 h 96"/>
              <a:gd name="T52" fmla="*/ 54 w 105"/>
              <a:gd name="T53" fmla="*/ 96 h 96"/>
              <a:gd name="T54" fmla="*/ 45 w 105"/>
              <a:gd name="T55" fmla="*/ 96 h 96"/>
              <a:gd name="T56" fmla="*/ 45 w 105"/>
              <a:gd name="T57" fmla="*/ 96 h 96"/>
              <a:gd name="T58" fmla="*/ 36 w 105"/>
              <a:gd name="T59" fmla="*/ 96 h 96"/>
              <a:gd name="T60" fmla="*/ 28 w 105"/>
              <a:gd name="T61" fmla="*/ 92 h 96"/>
              <a:gd name="T62" fmla="*/ 20 w 105"/>
              <a:gd name="T63" fmla="*/ 88 h 96"/>
              <a:gd name="T64" fmla="*/ 14 w 105"/>
              <a:gd name="T65" fmla="*/ 83 h 96"/>
              <a:gd name="T66" fmla="*/ 8 w 105"/>
              <a:gd name="T67" fmla="*/ 77 h 96"/>
              <a:gd name="T68" fmla="*/ 3 w 105"/>
              <a:gd name="T69" fmla="*/ 69 h 96"/>
              <a:gd name="T70" fmla="*/ 1 w 105"/>
              <a:gd name="T71" fmla="*/ 60 h 96"/>
              <a:gd name="T72" fmla="*/ 0 w 105"/>
              <a:gd name="T73" fmla="*/ 51 h 96"/>
              <a:gd name="T74" fmla="*/ 0 w 105"/>
              <a:gd name="T75" fmla="*/ 9 h 96"/>
              <a:gd name="T76" fmla="*/ 0 w 105"/>
              <a:gd name="T77" fmla="*/ 9 h 96"/>
              <a:gd name="T78" fmla="*/ 1 w 105"/>
              <a:gd name="T7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96">
                <a:moveTo>
                  <a:pt x="90" y="0"/>
                </a:moveTo>
                <a:lnTo>
                  <a:pt x="90" y="0"/>
                </a:lnTo>
                <a:lnTo>
                  <a:pt x="90" y="9"/>
                </a:lnTo>
                <a:lnTo>
                  <a:pt x="90" y="17"/>
                </a:lnTo>
                <a:lnTo>
                  <a:pt x="90" y="17"/>
                </a:lnTo>
                <a:lnTo>
                  <a:pt x="93" y="17"/>
                </a:lnTo>
                <a:lnTo>
                  <a:pt x="93" y="17"/>
                </a:lnTo>
                <a:lnTo>
                  <a:pt x="97" y="18"/>
                </a:lnTo>
                <a:lnTo>
                  <a:pt x="102" y="20"/>
                </a:lnTo>
                <a:lnTo>
                  <a:pt x="104" y="25"/>
                </a:lnTo>
                <a:lnTo>
                  <a:pt x="105" y="30"/>
                </a:lnTo>
                <a:lnTo>
                  <a:pt x="105" y="30"/>
                </a:lnTo>
                <a:lnTo>
                  <a:pt x="104" y="36"/>
                </a:lnTo>
                <a:lnTo>
                  <a:pt x="102" y="42"/>
                </a:lnTo>
                <a:lnTo>
                  <a:pt x="97" y="44"/>
                </a:lnTo>
                <a:lnTo>
                  <a:pt x="93" y="45"/>
                </a:lnTo>
                <a:lnTo>
                  <a:pt x="93" y="45"/>
                </a:lnTo>
                <a:lnTo>
                  <a:pt x="90" y="45"/>
                </a:lnTo>
                <a:lnTo>
                  <a:pt x="90" y="51"/>
                </a:lnTo>
                <a:lnTo>
                  <a:pt x="90" y="51"/>
                </a:lnTo>
                <a:lnTo>
                  <a:pt x="90" y="60"/>
                </a:lnTo>
                <a:lnTo>
                  <a:pt x="87" y="69"/>
                </a:lnTo>
                <a:lnTo>
                  <a:pt x="84" y="77"/>
                </a:lnTo>
                <a:lnTo>
                  <a:pt x="78" y="83"/>
                </a:lnTo>
                <a:lnTo>
                  <a:pt x="71" y="88"/>
                </a:lnTo>
                <a:lnTo>
                  <a:pt x="63" y="92"/>
                </a:lnTo>
                <a:lnTo>
                  <a:pt x="54" y="96"/>
                </a:lnTo>
                <a:lnTo>
                  <a:pt x="45" y="96"/>
                </a:lnTo>
                <a:lnTo>
                  <a:pt x="45" y="96"/>
                </a:lnTo>
                <a:lnTo>
                  <a:pt x="36" y="96"/>
                </a:lnTo>
                <a:lnTo>
                  <a:pt x="28" y="92"/>
                </a:lnTo>
                <a:lnTo>
                  <a:pt x="20" y="88"/>
                </a:lnTo>
                <a:lnTo>
                  <a:pt x="14" y="83"/>
                </a:lnTo>
                <a:lnTo>
                  <a:pt x="8" y="77"/>
                </a:lnTo>
                <a:lnTo>
                  <a:pt x="3" y="69"/>
                </a:lnTo>
                <a:lnTo>
                  <a:pt x="1" y="60"/>
                </a:lnTo>
                <a:lnTo>
                  <a:pt x="0" y="51"/>
                </a:lnTo>
                <a:lnTo>
                  <a:pt x="0" y="9"/>
                </a:lnTo>
                <a:lnTo>
                  <a:pt x="0" y="9"/>
                </a:lnTo>
                <a:lnTo>
                  <a:pt x="1"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7" name="Freeform 178">
            <a:extLst>
              <a:ext uri="{FF2B5EF4-FFF2-40B4-BE49-F238E27FC236}">
                <a16:creationId xmlns:a16="http://schemas.microsoft.com/office/drawing/2014/main" id="{89D98534-D863-4359-9ABC-A85229F4B51D}"/>
              </a:ext>
            </a:extLst>
          </p:cNvPr>
          <p:cNvSpPr>
            <a:spLocks/>
          </p:cNvSpPr>
          <p:nvPr userDrawn="1"/>
        </p:nvSpPr>
        <p:spPr bwMode="auto">
          <a:xfrm>
            <a:off x="7043934" y="2347913"/>
            <a:ext cx="177800" cy="74613"/>
          </a:xfrm>
          <a:custGeom>
            <a:avLst/>
            <a:gdLst>
              <a:gd name="T0" fmla="*/ 19 w 112"/>
              <a:gd name="T1" fmla="*/ 32 h 47"/>
              <a:gd name="T2" fmla="*/ 19 w 112"/>
              <a:gd name="T3" fmla="*/ 32 h 47"/>
              <a:gd name="T4" fmla="*/ 22 w 112"/>
              <a:gd name="T5" fmla="*/ 25 h 47"/>
              <a:gd name="T6" fmla="*/ 26 w 112"/>
              <a:gd name="T7" fmla="*/ 20 h 47"/>
              <a:gd name="T8" fmla="*/ 30 w 112"/>
              <a:gd name="T9" fmla="*/ 14 h 47"/>
              <a:gd name="T10" fmla="*/ 36 w 112"/>
              <a:gd name="T11" fmla="*/ 9 h 47"/>
              <a:gd name="T12" fmla="*/ 43 w 112"/>
              <a:gd name="T13" fmla="*/ 5 h 47"/>
              <a:gd name="T14" fmla="*/ 49 w 112"/>
              <a:gd name="T15" fmla="*/ 3 h 47"/>
              <a:gd name="T16" fmla="*/ 56 w 112"/>
              <a:gd name="T17" fmla="*/ 0 h 47"/>
              <a:gd name="T18" fmla="*/ 64 w 112"/>
              <a:gd name="T19" fmla="*/ 0 h 47"/>
              <a:gd name="T20" fmla="*/ 64 w 112"/>
              <a:gd name="T21" fmla="*/ 0 h 47"/>
              <a:gd name="T22" fmla="*/ 73 w 112"/>
              <a:gd name="T23" fmla="*/ 0 h 47"/>
              <a:gd name="T24" fmla="*/ 82 w 112"/>
              <a:gd name="T25" fmla="*/ 4 h 47"/>
              <a:gd name="T26" fmla="*/ 90 w 112"/>
              <a:gd name="T27" fmla="*/ 8 h 47"/>
              <a:gd name="T28" fmla="*/ 97 w 112"/>
              <a:gd name="T29" fmla="*/ 14 h 47"/>
              <a:gd name="T30" fmla="*/ 104 w 112"/>
              <a:gd name="T31" fmla="*/ 21 h 47"/>
              <a:gd name="T32" fmla="*/ 107 w 112"/>
              <a:gd name="T33" fmla="*/ 29 h 47"/>
              <a:gd name="T34" fmla="*/ 110 w 112"/>
              <a:gd name="T35" fmla="*/ 38 h 47"/>
              <a:gd name="T36" fmla="*/ 112 w 112"/>
              <a:gd name="T37" fmla="*/ 47 h 47"/>
              <a:gd name="T38" fmla="*/ 0 w 112"/>
              <a:gd name="T39" fmla="*/ 47 h 47"/>
              <a:gd name="T40" fmla="*/ 19 w 112"/>
              <a:gd name="T41"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47">
                <a:moveTo>
                  <a:pt x="19" y="32"/>
                </a:moveTo>
                <a:lnTo>
                  <a:pt x="19" y="32"/>
                </a:lnTo>
                <a:lnTo>
                  <a:pt x="22" y="25"/>
                </a:lnTo>
                <a:lnTo>
                  <a:pt x="26" y="20"/>
                </a:lnTo>
                <a:lnTo>
                  <a:pt x="30" y="14"/>
                </a:lnTo>
                <a:lnTo>
                  <a:pt x="36" y="9"/>
                </a:lnTo>
                <a:lnTo>
                  <a:pt x="43" y="5"/>
                </a:lnTo>
                <a:lnTo>
                  <a:pt x="49" y="3"/>
                </a:lnTo>
                <a:lnTo>
                  <a:pt x="56" y="0"/>
                </a:lnTo>
                <a:lnTo>
                  <a:pt x="64" y="0"/>
                </a:lnTo>
                <a:lnTo>
                  <a:pt x="64" y="0"/>
                </a:lnTo>
                <a:lnTo>
                  <a:pt x="73" y="0"/>
                </a:lnTo>
                <a:lnTo>
                  <a:pt x="82" y="4"/>
                </a:lnTo>
                <a:lnTo>
                  <a:pt x="90" y="8"/>
                </a:lnTo>
                <a:lnTo>
                  <a:pt x="97" y="14"/>
                </a:lnTo>
                <a:lnTo>
                  <a:pt x="104" y="21"/>
                </a:lnTo>
                <a:lnTo>
                  <a:pt x="107" y="29"/>
                </a:lnTo>
                <a:lnTo>
                  <a:pt x="110" y="38"/>
                </a:lnTo>
                <a:lnTo>
                  <a:pt x="112" y="47"/>
                </a:lnTo>
                <a:lnTo>
                  <a:pt x="0" y="47"/>
                </a:lnTo>
                <a:lnTo>
                  <a:pt x="19" y="3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8" name="Freeform 179">
            <a:extLst>
              <a:ext uri="{FF2B5EF4-FFF2-40B4-BE49-F238E27FC236}">
                <a16:creationId xmlns:a16="http://schemas.microsoft.com/office/drawing/2014/main" id="{69AE012B-60A0-4EF5-BEF2-5A54C6B03DF9}"/>
              </a:ext>
            </a:extLst>
          </p:cNvPr>
          <p:cNvSpPr>
            <a:spLocks/>
          </p:cNvSpPr>
          <p:nvPr userDrawn="1"/>
        </p:nvSpPr>
        <p:spPr bwMode="auto">
          <a:xfrm>
            <a:off x="7113784" y="2362201"/>
            <a:ext cx="66675" cy="12700"/>
          </a:xfrm>
          <a:custGeom>
            <a:avLst/>
            <a:gdLst>
              <a:gd name="T0" fmla="*/ 0 w 42"/>
              <a:gd name="T1" fmla="*/ 8 h 8"/>
              <a:gd name="T2" fmla="*/ 0 w 42"/>
              <a:gd name="T3" fmla="*/ 8 h 8"/>
              <a:gd name="T4" fmla="*/ 4 w 42"/>
              <a:gd name="T5" fmla="*/ 5 h 8"/>
              <a:gd name="T6" fmla="*/ 9 w 42"/>
              <a:gd name="T7" fmla="*/ 3 h 8"/>
              <a:gd name="T8" fmla="*/ 14 w 42"/>
              <a:gd name="T9" fmla="*/ 2 h 8"/>
              <a:gd name="T10" fmla="*/ 20 w 42"/>
              <a:gd name="T11" fmla="*/ 0 h 8"/>
              <a:gd name="T12" fmla="*/ 20 w 42"/>
              <a:gd name="T13" fmla="*/ 0 h 8"/>
              <a:gd name="T14" fmla="*/ 26 w 42"/>
              <a:gd name="T15" fmla="*/ 2 h 8"/>
              <a:gd name="T16" fmla="*/ 31 w 42"/>
              <a:gd name="T17" fmla="*/ 3 h 8"/>
              <a:gd name="T18" fmla="*/ 37 w 42"/>
              <a:gd name="T19" fmla="*/ 5 h 8"/>
              <a:gd name="T20" fmla="*/ 42 w 42"/>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8">
                <a:moveTo>
                  <a:pt x="0" y="8"/>
                </a:moveTo>
                <a:lnTo>
                  <a:pt x="0" y="8"/>
                </a:lnTo>
                <a:lnTo>
                  <a:pt x="4" y="5"/>
                </a:lnTo>
                <a:lnTo>
                  <a:pt x="9" y="3"/>
                </a:lnTo>
                <a:lnTo>
                  <a:pt x="14" y="2"/>
                </a:lnTo>
                <a:lnTo>
                  <a:pt x="20" y="0"/>
                </a:lnTo>
                <a:lnTo>
                  <a:pt x="20" y="0"/>
                </a:lnTo>
                <a:lnTo>
                  <a:pt x="26" y="2"/>
                </a:lnTo>
                <a:lnTo>
                  <a:pt x="31" y="3"/>
                </a:lnTo>
                <a:lnTo>
                  <a:pt x="37" y="5"/>
                </a:lnTo>
                <a:lnTo>
                  <a:pt x="42" y="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9" name="Freeform 180">
            <a:extLst>
              <a:ext uri="{FF2B5EF4-FFF2-40B4-BE49-F238E27FC236}">
                <a16:creationId xmlns:a16="http://schemas.microsoft.com/office/drawing/2014/main" id="{A22BADAB-C46F-4ACD-B4EA-39FA35A7588A}"/>
              </a:ext>
            </a:extLst>
          </p:cNvPr>
          <p:cNvSpPr>
            <a:spLocks/>
          </p:cNvSpPr>
          <p:nvPr userDrawn="1"/>
        </p:nvSpPr>
        <p:spPr bwMode="auto">
          <a:xfrm>
            <a:off x="7172522" y="2422526"/>
            <a:ext cx="46037" cy="42863"/>
          </a:xfrm>
          <a:custGeom>
            <a:avLst/>
            <a:gdLst>
              <a:gd name="T0" fmla="*/ 0 w 29"/>
              <a:gd name="T1" fmla="*/ 0 h 27"/>
              <a:gd name="T2" fmla="*/ 9 w 29"/>
              <a:gd name="T3" fmla="*/ 26 h 27"/>
              <a:gd name="T4" fmla="*/ 9 w 29"/>
              <a:gd name="T5" fmla="*/ 26 h 27"/>
              <a:gd name="T6" fmla="*/ 11 w 29"/>
              <a:gd name="T7" fmla="*/ 27 h 27"/>
              <a:gd name="T8" fmla="*/ 17 w 29"/>
              <a:gd name="T9" fmla="*/ 27 h 27"/>
              <a:gd name="T10" fmla="*/ 20 w 29"/>
              <a:gd name="T11" fmla="*/ 27 h 27"/>
              <a:gd name="T12" fmla="*/ 24 w 29"/>
              <a:gd name="T13" fmla="*/ 25 h 27"/>
              <a:gd name="T14" fmla="*/ 27 w 29"/>
              <a:gd name="T15" fmla="*/ 21 h 27"/>
              <a:gd name="T16" fmla="*/ 29 w 29"/>
              <a:gd name="T1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7">
                <a:moveTo>
                  <a:pt x="0" y="0"/>
                </a:moveTo>
                <a:lnTo>
                  <a:pt x="9" y="26"/>
                </a:lnTo>
                <a:lnTo>
                  <a:pt x="9" y="26"/>
                </a:lnTo>
                <a:lnTo>
                  <a:pt x="11" y="27"/>
                </a:lnTo>
                <a:lnTo>
                  <a:pt x="17" y="27"/>
                </a:lnTo>
                <a:lnTo>
                  <a:pt x="20" y="27"/>
                </a:lnTo>
                <a:lnTo>
                  <a:pt x="24" y="25"/>
                </a:lnTo>
                <a:lnTo>
                  <a:pt x="27" y="21"/>
                </a:lnTo>
                <a:lnTo>
                  <a:pt x="29"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0" name="Freeform 181">
            <a:extLst>
              <a:ext uri="{FF2B5EF4-FFF2-40B4-BE49-F238E27FC236}">
                <a16:creationId xmlns:a16="http://schemas.microsoft.com/office/drawing/2014/main" id="{D803BD54-C51A-474D-AB94-780BE523F8D6}"/>
              </a:ext>
            </a:extLst>
          </p:cNvPr>
          <p:cNvSpPr>
            <a:spLocks/>
          </p:cNvSpPr>
          <p:nvPr userDrawn="1"/>
        </p:nvSpPr>
        <p:spPr bwMode="auto">
          <a:xfrm>
            <a:off x="7059809" y="1312863"/>
            <a:ext cx="414337" cy="350838"/>
          </a:xfrm>
          <a:custGeom>
            <a:avLst/>
            <a:gdLst>
              <a:gd name="T0" fmla="*/ 261 w 261"/>
              <a:gd name="T1" fmla="*/ 84 h 221"/>
              <a:gd name="T2" fmla="*/ 63 w 261"/>
              <a:gd name="T3" fmla="*/ 0 h 221"/>
              <a:gd name="T4" fmla="*/ 0 w 261"/>
              <a:gd name="T5" fmla="*/ 148 h 221"/>
              <a:gd name="T6" fmla="*/ 173 w 261"/>
              <a:gd name="T7" fmla="*/ 221 h 221"/>
              <a:gd name="T8" fmla="*/ 210 w 261"/>
              <a:gd name="T9" fmla="*/ 205 h 221"/>
              <a:gd name="T10" fmla="*/ 261 w 261"/>
              <a:gd name="T11" fmla="*/ 84 h 221"/>
            </a:gdLst>
            <a:ahLst/>
            <a:cxnLst>
              <a:cxn ang="0">
                <a:pos x="T0" y="T1"/>
              </a:cxn>
              <a:cxn ang="0">
                <a:pos x="T2" y="T3"/>
              </a:cxn>
              <a:cxn ang="0">
                <a:pos x="T4" y="T5"/>
              </a:cxn>
              <a:cxn ang="0">
                <a:pos x="T6" y="T7"/>
              </a:cxn>
              <a:cxn ang="0">
                <a:pos x="T8" y="T9"/>
              </a:cxn>
              <a:cxn ang="0">
                <a:pos x="T10" y="T11"/>
              </a:cxn>
            </a:cxnLst>
            <a:rect l="0" t="0" r="r" b="b"/>
            <a:pathLst>
              <a:path w="261" h="221">
                <a:moveTo>
                  <a:pt x="261" y="84"/>
                </a:moveTo>
                <a:lnTo>
                  <a:pt x="63" y="0"/>
                </a:lnTo>
                <a:lnTo>
                  <a:pt x="0" y="148"/>
                </a:lnTo>
                <a:lnTo>
                  <a:pt x="173" y="221"/>
                </a:lnTo>
                <a:lnTo>
                  <a:pt x="210" y="205"/>
                </a:lnTo>
                <a:lnTo>
                  <a:pt x="261" y="84"/>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1" name="Line 182">
            <a:extLst>
              <a:ext uri="{FF2B5EF4-FFF2-40B4-BE49-F238E27FC236}">
                <a16:creationId xmlns:a16="http://schemas.microsoft.com/office/drawing/2014/main" id="{1ADF4486-D8CD-45B5-A793-E65710EAD326}"/>
              </a:ext>
            </a:extLst>
          </p:cNvPr>
          <p:cNvSpPr>
            <a:spLocks noChangeShapeType="1"/>
          </p:cNvSpPr>
          <p:nvPr userDrawn="1"/>
        </p:nvSpPr>
        <p:spPr bwMode="auto">
          <a:xfrm>
            <a:off x="7334447" y="1663701"/>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2" name="Line 183">
            <a:extLst>
              <a:ext uri="{FF2B5EF4-FFF2-40B4-BE49-F238E27FC236}">
                <a16:creationId xmlns:a16="http://schemas.microsoft.com/office/drawing/2014/main" id="{3325B9CA-476A-40B5-A255-0CDC1A78DF10}"/>
              </a:ext>
            </a:extLst>
          </p:cNvPr>
          <p:cNvSpPr>
            <a:spLocks noChangeShapeType="1"/>
          </p:cNvSpPr>
          <p:nvPr userDrawn="1"/>
        </p:nvSpPr>
        <p:spPr bwMode="auto">
          <a:xfrm>
            <a:off x="7393184" y="1638301"/>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3" name="Freeform 184">
            <a:extLst>
              <a:ext uri="{FF2B5EF4-FFF2-40B4-BE49-F238E27FC236}">
                <a16:creationId xmlns:a16="http://schemas.microsoft.com/office/drawing/2014/main" id="{8FB88747-D09F-47DA-B8E9-1D161A964960}"/>
              </a:ext>
            </a:extLst>
          </p:cNvPr>
          <p:cNvSpPr>
            <a:spLocks/>
          </p:cNvSpPr>
          <p:nvPr userDrawn="1"/>
        </p:nvSpPr>
        <p:spPr bwMode="auto">
          <a:xfrm>
            <a:off x="7334447" y="1620838"/>
            <a:ext cx="58737" cy="42863"/>
          </a:xfrm>
          <a:custGeom>
            <a:avLst/>
            <a:gdLst>
              <a:gd name="T0" fmla="*/ 0 w 37"/>
              <a:gd name="T1" fmla="*/ 27 h 27"/>
              <a:gd name="T2" fmla="*/ 11 w 37"/>
              <a:gd name="T3" fmla="*/ 0 h 27"/>
              <a:gd name="T4" fmla="*/ 37 w 37"/>
              <a:gd name="T5" fmla="*/ 11 h 27"/>
            </a:gdLst>
            <a:ahLst/>
            <a:cxnLst>
              <a:cxn ang="0">
                <a:pos x="T0" y="T1"/>
              </a:cxn>
              <a:cxn ang="0">
                <a:pos x="T2" y="T3"/>
              </a:cxn>
              <a:cxn ang="0">
                <a:pos x="T4" y="T5"/>
              </a:cxn>
            </a:cxnLst>
            <a:rect l="0" t="0" r="r" b="b"/>
            <a:pathLst>
              <a:path w="37" h="27">
                <a:moveTo>
                  <a:pt x="0" y="27"/>
                </a:moveTo>
                <a:lnTo>
                  <a:pt x="11" y="0"/>
                </a:lnTo>
                <a:lnTo>
                  <a:pt x="37"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4" name="Freeform 185">
            <a:extLst>
              <a:ext uri="{FF2B5EF4-FFF2-40B4-BE49-F238E27FC236}">
                <a16:creationId xmlns:a16="http://schemas.microsoft.com/office/drawing/2014/main" id="{ECD29AED-C33D-4AFB-A4A3-6FBE345D7EFD}"/>
              </a:ext>
            </a:extLst>
          </p:cNvPr>
          <p:cNvSpPr>
            <a:spLocks/>
          </p:cNvSpPr>
          <p:nvPr userDrawn="1"/>
        </p:nvSpPr>
        <p:spPr bwMode="auto">
          <a:xfrm>
            <a:off x="7175697" y="1398588"/>
            <a:ext cx="79375" cy="80963"/>
          </a:xfrm>
          <a:custGeom>
            <a:avLst/>
            <a:gdLst>
              <a:gd name="T0" fmla="*/ 49 w 50"/>
              <a:gd name="T1" fmla="*/ 35 h 51"/>
              <a:gd name="T2" fmla="*/ 40 w 50"/>
              <a:gd name="T3" fmla="*/ 37 h 51"/>
              <a:gd name="T4" fmla="*/ 39 w 50"/>
              <a:gd name="T5" fmla="*/ 46 h 51"/>
              <a:gd name="T6" fmla="*/ 30 w 50"/>
              <a:gd name="T7" fmla="*/ 44 h 51"/>
              <a:gd name="T8" fmla="*/ 23 w 50"/>
              <a:gd name="T9" fmla="*/ 51 h 51"/>
              <a:gd name="T10" fmla="*/ 18 w 50"/>
              <a:gd name="T11" fmla="*/ 43 h 51"/>
              <a:gd name="T12" fmla="*/ 9 w 50"/>
              <a:gd name="T13" fmla="*/ 44 h 51"/>
              <a:gd name="T14" fmla="*/ 9 w 50"/>
              <a:gd name="T15" fmla="*/ 35 h 51"/>
              <a:gd name="T16" fmla="*/ 0 w 50"/>
              <a:gd name="T17" fmla="*/ 30 h 51"/>
              <a:gd name="T18" fmla="*/ 6 w 50"/>
              <a:gd name="T19" fmla="*/ 24 h 51"/>
              <a:gd name="T20" fmla="*/ 3 w 50"/>
              <a:gd name="T21" fmla="*/ 15 h 51"/>
              <a:gd name="T22" fmla="*/ 12 w 50"/>
              <a:gd name="T23" fmla="*/ 12 h 51"/>
              <a:gd name="T24" fmla="*/ 13 w 50"/>
              <a:gd name="T25" fmla="*/ 3 h 51"/>
              <a:gd name="T26" fmla="*/ 22 w 50"/>
              <a:gd name="T27" fmla="*/ 7 h 51"/>
              <a:gd name="T28" fmla="*/ 27 w 50"/>
              <a:gd name="T29" fmla="*/ 0 h 51"/>
              <a:gd name="T30" fmla="*/ 33 w 50"/>
              <a:gd name="T31" fmla="*/ 8 h 51"/>
              <a:gd name="T32" fmla="*/ 42 w 50"/>
              <a:gd name="T33" fmla="*/ 6 h 51"/>
              <a:gd name="T34" fmla="*/ 42 w 50"/>
              <a:gd name="T35" fmla="*/ 15 h 51"/>
              <a:gd name="T36" fmla="*/ 50 w 50"/>
              <a:gd name="T37" fmla="*/ 19 h 51"/>
              <a:gd name="T38" fmla="*/ 44 w 50"/>
              <a:gd name="T39" fmla="*/ 27 h 51"/>
              <a:gd name="T40" fmla="*/ 49 w 50"/>
              <a:gd name="T41"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1">
                <a:moveTo>
                  <a:pt x="49" y="35"/>
                </a:moveTo>
                <a:lnTo>
                  <a:pt x="40" y="37"/>
                </a:lnTo>
                <a:lnTo>
                  <a:pt x="39" y="46"/>
                </a:lnTo>
                <a:lnTo>
                  <a:pt x="30" y="44"/>
                </a:lnTo>
                <a:lnTo>
                  <a:pt x="23" y="51"/>
                </a:lnTo>
                <a:lnTo>
                  <a:pt x="18" y="43"/>
                </a:lnTo>
                <a:lnTo>
                  <a:pt x="9" y="44"/>
                </a:lnTo>
                <a:lnTo>
                  <a:pt x="9" y="35"/>
                </a:lnTo>
                <a:lnTo>
                  <a:pt x="0" y="30"/>
                </a:lnTo>
                <a:lnTo>
                  <a:pt x="6" y="24"/>
                </a:lnTo>
                <a:lnTo>
                  <a:pt x="3" y="15"/>
                </a:lnTo>
                <a:lnTo>
                  <a:pt x="12" y="12"/>
                </a:lnTo>
                <a:lnTo>
                  <a:pt x="13" y="3"/>
                </a:lnTo>
                <a:lnTo>
                  <a:pt x="22" y="7"/>
                </a:lnTo>
                <a:lnTo>
                  <a:pt x="27" y="0"/>
                </a:lnTo>
                <a:lnTo>
                  <a:pt x="33" y="8"/>
                </a:lnTo>
                <a:lnTo>
                  <a:pt x="42" y="6"/>
                </a:lnTo>
                <a:lnTo>
                  <a:pt x="42" y="15"/>
                </a:lnTo>
                <a:lnTo>
                  <a:pt x="50" y="19"/>
                </a:lnTo>
                <a:lnTo>
                  <a:pt x="44" y="27"/>
                </a:lnTo>
                <a:lnTo>
                  <a:pt x="49"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5" name="Freeform 186">
            <a:extLst>
              <a:ext uri="{FF2B5EF4-FFF2-40B4-BE49-F238E27FC236}">
                <a16:creationId xmlns:a16="http://schemas.microsoft.com/office/drawing/2014/main" id="{201B75CA-66E1-4DBC-9DA1-B415E2FC2C6C}"/>
              </a:ext>
            </a:extLst>
          </p:cNvPr>
          <p:cNvSpPr>
            <a:spLocks/>
          </p:cNvSpPr>
          <p:nvPr userDrawn="1"/>
        </p:nvSpPr>
        <p:spPr bwMode="auto">
          <a:xfrm>
            <a:off x="7197922" y="1419226"/>
            <a:ext cx="38100" cy="38100"/>
          </a:xfrm>
          <a:custGeom>
            <a:avLst/>
            <a:gdLst>
              <a:gd name="T0" fmla="*/ 22 w 24"/>
              <a:gd name="T1" fmla="*/ 16 h 24"/>
              <a:gd name="T2" fmla="*/ 22 w 24"/>
              <a:gd name="T3" fmla="*/ 16 h 24"/>
              <a:gd name="T4" fmla="*/ 20 w 24"/>
              <a:gd name="T5" fmla="*/ 21 h 24"/>
              <a:gd name="T6" fmla="*/ 16 w 24"/>
              <a:gd name="T7" fmla="*/ 23 h 24"/>
              <a:gd name="T8" fmla="*/ 11 w 24"/>
              <a:gd name="T9" fmla="*/ 24 h 24"/>
              <a:gd name="T10" fmla="*/ 7 w 24"/>
              <a:gd name="T11" fmla="*/ 23 h 24"/>
              <a:gd name="T12" fmla="*/ 7 w 24"/>
              <a:gd name="T13" fmla="*/ 23 h 24"/>
              <a:gd name="T14" fmla="*/ 3 w 24"/>
              <a:gd name="T15" fmla="*/ 20 h 24"/>
              <a:gd name="T16" fmla="*/ 1 w 24"/>
              <a:gd name="T17" fmla="*/ 16 h 24"/>
              <a:gd name="T18" fmla="*/ 0 w 24"/>
              <a:gd name="T19" fmla="*/ 12 h 24"/>
              <a:gd name="T20" fmla="*/ 1 w 24"/>
              <a:gd name="T21" fmla="*/ 7 h 24"/>
              <a:gd name="T22" fmla="*/ 1 w 24"/>
              <a:gd name="T23" fmla="*/ 7 h 24"/>
              <a:gd name="T24" fmla="*/ 3 w 24"/>
              <a:gd name="T25" fmla="*/ 4 h 24"/>
              <a:gd name="T26" fmla="*/ 7 w 24"/>
              <a:gd name="T27" fmla="*/ 0 h 24"/>
              <a:gd name="T28" fmla="*/ 11 w 24"/>
              <a:gd name="T29" fmla="*/ 0 h 24"/>
              <a:gd name="T30" fmla="*/ 16 w 24"/>
              <a:gd name="T31" fmla="*/ 0 h 24"/>
              <a:gd name="T32" fmla="*/ 16 w 24"/>
              <a:gd name="T33" fmla="*/ 0 h 24"/>
              <a:gd name="T34" fmla="*/ 20 w 24"/>
              <a:gd name="T35" fmla="*/ 4 h 24"/>
              <a:gd name="T36" fmla="*/ 22 w 24"/>
              <a:gd name="T37" fmla="*/ 7 h 24"/>
              <a:gd name="T38" fmla="*/ 24 w 24"/>
              <a:gd name="T39" fmla="*/ 12 h 24"/>
              <a:gd name="T40" fmla="*/ 22 w 24"/>
              <a:gd name="T41" fmla="*/ 16 h 24"/>
              <a:gd name="T42" fmla="*/ 22 w 24"/>
              <a:gd name="T4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2" y="16"/>
                </a:moveTo>
                <a:lnTo>
                  <a:pt x="22" y="16"/>
                </a:lnTo>
                <a:lnTo>
                  <a:pt x="20" y="21"/>
                </a:lnTo>
                <a:lnTo>
                  <a:pt x="16" y="23"/>
                </a:lnTo>
                <a:lnTo>
                  <a:pt x="11" y="24"/>
                </a:lnTo>
                <a:lnTo>
                  <a:pt x="7" y="23"/>
                </a:lnTo>
                <a:lnTo>
                  <a:pt x="7" y="23"/>
                </a:lnTo>
                <a:lnTo>
                  <a:pt x="3" y="20"/>
                </a:lnTo>
                <a:lnTo>
                  <a:pt x="1" y="16"/>
                </a:lnTo>
                <a:lnTo>
                  <a:pt x="0" y="12"/>
                </a:lnTo>
                <a:lnTo>
                  <a:pt x="1" y="7"/>
                </a:lnTo>
                <a:lnTo>
                  <a:pt x="1" y="7"/>
                </a:lnTo>
                <a:lnTo>
                  <a:pt x="3" y="4"/>
                </a:lnTo>
                <a:lnTo>
                  <a:pt x="7" y="0"/>
                </a:lnTo>
                <a:lnTo>
                  <a:pt x="11" y="0"/>
                </a:lnTo>
                <a:lnTo>
                  <a:pt x="16" y="0"/>
                </a:lnTo>
                <a:lnTo>
                  <a:pt x="16" y="0"/>
                </a:lnTo>
                <a:lnTo>
                  <a:pt x="20" y="4"/>
                </a:lnTo>
                <a:lnTo>
                  <a:pt x="22" y="7"/>
                </a:lnTo>
                <a:lnTo>
                  <a:pt x="24" y="12"/>
                </a:lnTo>
                <a:lnTo>
                  <a:pt x="22" y="16"/>
                </a:lnTo>
                <a:lnTo>
                  <a:pt x="22" y="1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6" name="Freeform 187">
            <a:extLst>
              <a:ext uri="{FF2B5EF4-FFF2-40B4-BE49-F238E27FC236}">
                <a16:creationId xmlns:a16="http://schemas.microsoft.com/office/drawing/2014/main" id="{1BB56CF7-626E-4779-9EA1-1CBA221AB1FC}"/>
              </a:ext>
            </a:extLst>
          </p:cNvPr>
          <p:cNvSpPr>
            <a:spLocks/>
          </p:cNvSpPr>
          <p:nvPr userDrawn="1"/>
        </p:nvSpPr>
        <p:spPr bwMode="auto">
          <a:xfrm>
            <a:off x="7145534" y="1450976"/>
            <a:ext cx="84137" cy="104775"/>
          </a:xfrm>
          <a:custGeom>
            <a:avLst/>
            <a:gdLst>
              <a:gd name="T0" fmla="*/ 53 w 53"/>
              <a:gd name="T1" fmla="*/ 13 h 66"/>
              <a:gd name="T2" fmla="*/ 31 w 53"/>
              <a:gd name="T3" fmla="*/ 66 h 66"/>
              <a:gd name="T4" fmla="*/ 18 w 53"/>
              <a:gd name="T5" fmla="*/ 53 h 66"/>
              <a:gd name="T6" fmla="*/ 0 w 53"/>
              <a:gd name="T7" fmla="*/ 54 h 66"/>
              <a:gd name="T8" fmla="*/ 23 w 53"/>
              <a:gd name="T9" fmla="*/ 0 h 66"/>
            </a:gdLst>
            <a:ahLst/>
            <a:cxnLst>
              <a:cxn ang="0">
                <a:pos x="T0" y="T1"/>
              </a:cxn>
              <a:cxn ang="0">
                <a:pos x="T2" y="T3"/>
              </a:cxn>
              <a:cxn ang="0">
                <a:pos x="T4" y="T5"/>
              </a:cxn>
              <a:cxn ang="0">
                <a:pos x="T6" y="T7"/>
              </a:cxn>
              <a:cxn ang="0">
                <a:pos x="T8" y="T9"/>
              </a:cxn>
            </a:cxnLst>
            <a:rect l="0" t="0" r="r" b="b"/>
            <a:pathLst>
              <a:path w="53" h="66">
                <a:moveTo>
                  <a:pt x="53" y="13"/>
                </a:moveTo>
                <a:lnTo>
                  <a:pt x="31" y="66"/>
                </a:lnTo>
                <a:lnTo>
                  <a:pt x="18" y="53"/>
                </a:lnTo>
                <a:lnTo>
                  <a:pt x="0" y="54"/>
                </a:lnTo>
                <a:lnTo>
                  <a:pt x="2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7" name="Line 188">
            <a:extLst>
              <a:ext uri="{FF2B5EF4-FFF2-40B4-BE49-F238E27FC236}">
                <a16:creationId xmlns:a16="http://schemas.microsoft.com/office/drawing/2014/main" id="{54EF37D2-3B3E-4545-985C-77CA2E790F2F}"/>
              </a:ext>
            </a:extLst>
          </p:cNvPr>
          <p:cNvSpPr>
            <a:spLocks noChangeShapeType="1"/>
          </p:cNvSpPr>
          <p:nvPr userDrawn="1"/>
        </p:nvSpPr>
        <p:spPr bwMode="auto">
          <a:xfrm flipH="1">
            <a:off x="7161409" y="1468438"/>
            <a:ext cx="28575" cy="682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8" name="Line 189">
            <a:extLst>
              <a:ext uri="{FF2B5EF4-FFF2-40B4-BE49-F238E27FC236}">
                <a16:creationId xmlns:a16="http://schemas.microsoft.com/office/drawing/2014/main" id="{34A25208-608C-4E69-B933-576EB8229340}"/>
              </a:ext>
            </a:extLst>
          </p:cNvPr>
          <p:cNvSpPr>
            <a:spLocks noChangeShapeType="1"/>
          </p:cNvSpPr>
          <p:nvPr userDrawn="1"/>
        </p:nvSpPr>
        <p:spPr bwMode="auto">
          <a:xfrm flipH="1">
            <a:off x="7183634" y="1479551"/>
            <a:ext cx="28575" cy="666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9" name="Line 190">
            <a:extLst>
              <a:ext uri="{FF2B5EF4-FFF2-40B4-BE49-F238E27FC236}">
                <a16:creationId xmlns:a16="http://schemas.microsoft.com/office/drawing/2014/main" id="{FDF9E36C-5AAF-4AB6-B640-6897FB9F49D9}"/>
              </a:ext>
            </a:extLst>
          </p:cNvPr>
          <p:cNvSpPr>
            <a:spLocks noChangeShapeType="1"/>
          </p:cNvSpPr>
          <p:nvPr userDrawn="1"/>
        </p:nvSpPr>
        <p:spPr bwMode="auto">
          <a:xfrm>
            <a:off x="7285234" y="1454151"/>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0" name="Line 191">
            <a:extLst>
              <a:ext uri="{FF2B5EF4-FFF2-40B4-BE49-F238E27FC236}">
                <a16:creationId xmlns:a16="http://schemas.microsoft.com/office/drawing/2014/main" id="{DC8B736D-1F95-47B8-A932-EFA477210F88}"/>
              </a:ext>
            </a:extLst>
          </p:cNvPr>
          <p:cNvSpPr>
            <a:spLocks noChangeShapeType="1"/>
          </p:cNvSpPr>
          <p:nvPr userDrawn="1"/>
        </p:nvSpPr>
        <p:spPr bwMode="auto">
          <a:xfrm>
            <a:off x="7267772" y="1495426"/>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1" name="Line 192">
            <a:extLst>
              <a:ext uri="{FF2B5EF4-FFF2-40B4-BE49-F238E27FC236}">
                <a16:creationId xmlns:a16="http://schemas.microsoft.com/office/drawing/2014/main" id="{B3CB1D25-169A-4DDE-9294-D0DC13CF808B}"/>
              </a:ext>
            </a:extLst>
          </p:cNvPr>
          <p:cNvSpPr>
            <a:spLocks noChangeShapeType="1"/>
          </p:cNvSpPr>
          <p:nvPr userDrawn="1"/>
        </p:nvSpPr>
        <p:spPr bwMode="auto">
          <a:xfrm>
            <a:off x="7258247" y="1516063"/>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2" name="Line 193">
            <a:extLst>
              <a:ext uri="{FF2B5EF4-FFF2-40B4-BE49-F238E27FC236}">
                <a16:creationId xmlns:a16="http://schemas.microsoft.com/office/drawing/2014/main" id="{8E122ED6-9FB8-470D-A37D-F4B95CBC62AE}"/>
              </a:ext>
            </a:extLst>
          </p:cNvPr>
          <p:cNvSpPr>
            <a:spLocks noChangeShapeType="1"/>
          </p:cNvSpPr>
          <p:nvPr userDrawn="1"/>
        </p:nvSpPr>
        <p:spPr bwMode="auto">
          <a:xfrm>
            <a:off x="7250309" y="1538288"/>
            <a:ext cx="93662"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3" name="Freeform 194">
            <a:extLst>
              <a:ext uri="{FF2B5EF4-FFF2-40B4-BE49-F238E27FC236}">
                <a16:creationId xmlns:a16="http://schemas.microsoft.com/office/drawing/2014/main" id="{17F5EED6-E8A1-4A19-BC37-9A46E7633D48}"/>
              </a:ext>
            </a:extLst>
          </p:cNvPr>
          <p:cNvSpPr>
            <a:spLocks/>
          </p:cNvSpPr>
          <p:nvPr userDrawn="1"/>
        </p:nvSpPr>
        <p:spPr bwMode="auto">
          <a:xfrm>
            <a:off x="7093147" y="1349376"/>
            <a:ext cx="344487" cy="292100"/>
          </a:xfrm>
          <a:custGeom>
            <a:avLst/>
            <a:gdLst>
              <a:gd name="T0" fmla="*/ 157 w 217"/>
              <a:gd name="T1" fmla="*/ 184 h 184"/>
              <a:gd name="T2" fmla="*/ 0 w 217"/>
              <a:gd name="T3" fmla="*/ 118 h 184"/>
              <a:gd name="T4" fmla="*/ 50 w 217"/>
              <a:gd name="T5" fmla="*/ 0 h 184"/>
              <a:gd name="T6" fmla="*/ 217 w 217"/>
              <a:gd name="T7" fmla="*/ 72 h 184"/>
              <a:gd name="T8" fmla="*/ 173 w 217"/>
              <a:gd name="T9" fmla="*/ 175 h 184"/>
            </a:gdLst>
            <a:ahLst/>
            <a:cxnLst>
              <a:cxn ang="0">
                <a:pos x="T0" y="T1"/>
              </a:cxn>
              <a:cxn ang="0">
                <a:pos x="T2" y="T3"/>
              </a:cxn>
              <a:cxn ang="0">
                <a:pos x="T4" y="T5"/>
              </a:cxn>
              <a:cxn ang="0">
                <a:pos x="T6" y="T7"/>
              </a:cxn>
              <a:cxn ang="0">
                <a:pos x="T8" y="T9"/>
              </a:cxn>
            </a:cxnLst>
            <a:rect l="0" t="0" r="r" b="b"/>
            <a:pathLst>
              <a:path w="217" h="184">
                <a:moveTo>
                  <a:pt x="157" y="184"/>
                </a:moveTo>
                <a:lnTo>
                  <a:pt x="0" y="118"/>
                </a:lnTo>
                <a:lnTo>
                  <a:pt x="50" y="0"/>
                </a:lnTo>
                <a:lnTo>
                  <a:pt x="217" y="72"/>
                </a:lnTo>
                <a:lnTo>
                  <a:pt x="173" y="17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4" name="Freeform 195">
            <a:extLst>
              <a:ext uri="{FF2B5EF4-FFF2-40B4-BE49-F238E27FC236}">
                <a16:creationId xmlns:a16="http://schemas.microsoft.com/office/drawing/2014/main" id="{90EDD106-4688-4F31-B1E1-849998787EC6}"/>
              </a:ext>
            </a:extLst>
          </p:cNvPr>
          <p:cNvSpPr>
            <a:spLocks/>
          </p:cNvSpPr>
          <p:nvPr userDrawn="1"/>
        </p:nvSpPr>
        <p:spPr bwMode="auto">
          <a:xfrm>
            <a:off x="6862959" y="2522538"/>
            <a:ext cx="98425" cy="11113"/>
          </a:xfrm>
          <a:custGeom>
            <a:avLst/>
            <a:gdLst>
              <a:gd name="T0" fmla="*/ 61 w 62"/>
              <a:gd name="T1" fmla="*/ 0 h 7"/>
              <a:gd name="T2" fmla="*/ 61 w 62"/>
              <a:gd name="T3" fmla="*/ 0 h 7"/>
              <a:gd name="T4" fmla="*/ 62 w 62"/>
              <a:gd name="T5" fmla="*/ 2 h 7"/>
              <a:gd name="T6" fmla="*/ 62 w 62"/>
              <a:gd name="T7" fmla="*/ 2 h 7"/>
              <a:gd name="T8" fmla="*/ 61 w 62"/>
              <a:gd name="T9" fmla="*/ 3 h 7"/>
              <a:gd name="T10" fmla="*/ 60 w 62"/>
              <a:gd name="T11" fmla="*/ 4 h 7"/>
              <a:gd name="T12" fmla="*/ 2 w 62"/>
              <a:gd name="T13" fmla="*/ 7 h 7"/>
              <a:gd name="T14" fmla="*/ 2 w 62"/>
              <a:gd name="T15" fmla="*/ 7 h 7"/>
              <a:gd name="T16" fmla="*/ 0 w 62"/>
              <a:gd name="T17" fmla="*/ 7 h 7"/>
              <a:gd name="T18" fmla="*/ 0 w 62"/>
              <a:gd name="T19" fmla="*/ 4 h 7"/>
              <a:gd name="T20" fmla="*/ 0 w 62"/>
              <a:gd name="T21" fmla="*/ 4 h 7"/>
              <a:gd name="T22" fmla="*/ 0 w 62"/>
              <a:gd name="T23" fmla="*/ 3 h 7"/>
              <a:gd name="T24" fmla="*/ 2 w 62"/>
              <a:gd name="T25" fmla="*/ 2 h 7"/>
              <a:gd name="T26" fmla="*/ 60 w 62"/>
              <a:gd name="T27" fmla="*/ 0 h 7"/>
              <a:gd name="T28" fmla="*/ 60 w 62"/>
              <a:gd name="T29" fmla="*/ 0 h 7"/>
              <a:gd name="T30" fmla="*/ 61 w 62"/>
              <a:gd name="T31" fmla="*/ 0 h 7"/>
              <a:gd name="T32" fmla="*/ 61 w 62"/>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
                <a:moveTo>
                  <a:pt x="61" y="0"/>
                </a:moveTo>
                <a:lnTo>
                  <a:pt x="61" y="0"/>
                </a:lnTo>
                <a:lnTo>
                  <a:pt x="62" y="2"/>
                </a:lnTo>
                <a:lnTo>
                  <a:pt x="62" y="2"/>
                </a:lnTo>
                <a:lnTo>
                  <a:pt x="61" y="3"/>
                </a:lnTo>
                <a:lnTo>
                  <a:pt x="60" y="4"/>
                </a:lnTo>
                <a:lnTo>
                  <a:pt x="2" y="7"/>
                </a:lnTo>
                <a:lnTo>
                  <a:pt x="2" y="7"/>
                </a:lnTo>
                <a:lnTo>
                  <a:pt x="0" y="7"/>
                </a:lnTo>
                <a:lnTo>
                  <a:pt x="0" y="4"/>
                </a:lnTo>
                <a:lnTo>
                  <a:pt x="0" y="4"/>
                </a:lnTo>
                <a:lnTo>
                  <a:pt x="0" y="3"/>
                </a:lnTo>
                <a:lnTo>
                  <a:pt x="2" y="2"/>
                </a:lnTo>
                <a:lnTo>
                  <a:pt x="60" y="0"/>
                </a:lnTo>
                <a:lnTo>
                  <a:pt x="60" y="0"/>
                </a:lnTo>
                <a:lnTo>
                  <a:pt x="61"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5" name="Freeform 196">
            <a:extLst>
              <a:ext uri="{FF2B5EF4-FFF2-40B4-BE49-F238E27FC236}">
                <a16:creationId xmlns:a16="http://schemas.microsoft.com/office/drawing/2014/main" id="{FE20E46E-9739-48C7-8DD2-68F0571139B3}"/>
              </a:ext>
            </a:extLst>
          </p:cNvPr>
          <p:cNvSpPr>
            <a:spLocks/>
          </p:cNvSpPr>
          <p:nvPr userDrawn="1"/>
        </p:nvSpPr>
        <p:spPr bwMode="auto">
          <a:xfrm>
            <a:off x="6807397" y="2492376"/>
            <a:ext cx="90487" cy="76200"/>
          </a:xfrm>
          <a:custGeom>
            <a:avLst/>
            <a:gdLst>
              <a:gd name="T0" fmla="*/ 54 w 57"/>
              <a:gd name="T1" fmla="*/ 5 h 48"/>
              <a:gd name="T2" fmla="*/ 55 w 57"/>
              <a:gd name="T3" fmla="*/ 8 h 48"/>
              <a:gd name="T4" fmla="*/ 55 w 57"/>
              <a:gd name="T5" fmla="*/ 11 h 48"/>
              <a:gd name="T6" fmla="*/ 54 w 57"/>
              <a:gd name="T7" fmla="*/ 11 h 48"/>
              <a:gd name="T8" fmla="*/ 52 w 57"/>
              <a:gd name="T9" fmla="*/ 10 h 48"/>
              <a:gd name="T10" fmla="*/ 45 w 57"/>
              <a:gd name="T11" fmla="*/ 5 h 48"/>
              <a:gd name="T12" fmla="*/ 38 w 57"/>
              <a:gd name="T13" fmla="*/ 4 h 48"/>
              <a:gd name="T14" fmla="*/ 21 w 57"/>
              <a:gd name="T15" fmla="*/ 5 h 48"/>
              <a:gd name="T16" fmla="*/ 14 w 57"/>
              <a:gd name="T17" fmla="*/ 7 h 48"/>
              <a:gd name="T18" fmla="*/ 5 w 57"/>
              <a:gd name="T19" fmla="*/ 17 h 48"/>
              <a:gd name="T20" fmla="*/ 4 w 57"/>
              <a:gd name="T21" fmla="*/ 25 h 48"/>
              <a:gd name="T22" fmla="*/ 4 w 57"/>
              <a:gd name="T23" fmla="*/ 26 h 48"/>
              <a:gd name="T24" fmla="*/ 7 w 57"/>
              <a:gd name="T25" fmla="*/ 33 h 48"/>
              <a:gd name="T26" fmla="*/ 16 w 57"/>
              <a:gd name="T27" fmla="*/ 43 h 48"/>
              <a:gd name="T28" fmla="*/ 23 w 57"/>
              <a:gd name="T29" fmla="*/ 44 h 48"/>
              <a:gd name="T30" fmla="*/ 39 w 57"/>
              <a:gd name="T31" fmla="*/ 43 h 48"/>
              <a:gd name="T32" fmla="*/ 47 w 57"/>
              <a:gd name="T33" fmla="*/ 40 h 48"/>
              <a:gd name="T34" fmla="*/ 53 w 57"/>
              <a:gd name="T35" fmla="*/ 36 h 48"/>
              <a:gd name="T36" fmla="*/ 55 w 57"/>
              <a:gd name="T37" fmla="*/ 35 h 48"/>
              <a:gd name="T38" fmla="*/ 56 w 57"/>
              <a:gd name="T39" fmla="*/ 35 h 48"/>
              <a:gd name="T40" fmla="*/ 56 w 57"/>
              <a:gd name="T41" fmla="*/ 38 h 48"/>
              <a:gd name="T42" fmla="*/ 53 w 57"/>
              <a:gd name="T43" fmla="*/ 42 h 48"/>
              <a:gd name="T44" fmla="*/ 45 w 57"/>
              <a:gd name="T45" fmla="*/ 46 h 48"/>
              <a:gd name="T46" fmla="*/ 23 w 57"/>
              <a:gd name="T47" fmla="*/ 48 h 48"/>
              <a:gd name="T48" fmla="*/ 19 w 57"/>
              <a:gd name="T49" fmla="*/ 47 h 48"/>
              <a:gd name="T50" fmla="*/ 10 w 57"/>
              <a:gd name="T51" fmla="*/ 45 h 48"/>
              <a:gd name="T52" fmla="*/ 4 w 57"/>
              <a:gd name="T53" fmla="*/ 39 h 48"/>
              <a:gd name="T54" fmla="*/ 0 w 57"/>
              <a:gd name="T55" fmla="*/ 31 h 48"/>
              <a:gd name="T56" fmla="*/ 0 w 57"/>
              <a:gd name="T57" fmla="*/ 25 h 48"/>
              <a:gd name="T58" fmla="*/ 0 w 57"/>
              <a:gd name="T59" fmla="*/ 20 h 48"/>
              <a:gd name="T60" fmla="*/ 3 w 57"/>
              <a:gd name="T61" fmla="*/ 11 h 48"/>
              <a:gd name="T62" fmla="*/ 9 w 57"/>
              <a:gd name="T63" fmla="*/ 5 h 48"/>
              <a:gd name="T64" fmla="*/ 17 w 57"/>
              <a:gd name="T65" fmla="*/ 1 h 48"/>
              <a:gd name="T66" fmla="*/ 38 w 57"/>
              <a:gd name="T67" fmla="*/ 0 h 48"/>
              <a:gd name="T68" fmla="*/ 42 w 57"/>
              <a:gd name="T69" fmla="*/ 0 h 48"/>
              <a:gd name="T70" fmla="*/ 51 w 57"/>
              <a:gd name="T71" fmla="*/ 3 h 48"/>
              <a:gd name="T72" fmla="*/ 54 w 57"/>
              <a:gd name="T73"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48">
                <a:moveTo>
                  <a:pt x="54" y="5"/>
                </a:moveTo>
                <a:lnTo>
                  <a:pt x="54" y="5"/>
                </a:lnTo>
                <a:lnTo>
                  <a:pt x="55" y="8"/>
                </a:lnTo>
                <a:lnTo>
                  <a:pt x="55" y="8"/>
                </a:lnTo>
                <a:lnTo>
                  <a:pt x="56" y="9"/>
                </a:lnTo>
                <a:lnTo>
                  <a:pt x="55" y="11"/>
                </a:lnTo>
                <a:lnTo>
                  <a:pt x="55" y="11"/>
                </a:lnTo>
                <a:lnTo>
                  <a:pt x="54" y="11"/>
                </a:lnTo>
                <a:lnTo>
                  <a:pt x="52" y="10"/>
                </a:lnTo>
                <a:lnTo>
                  <a:pt x="52" y="10"/>
                </a:lnTo>
                <a:lnTo>
                  <a:pt x="49" y="8"/>
                </a:lnTo>
                <a:lnTo>
                  <a:pt x="45" y="5"/>
                </a:lnTo>
                <a:lnTo>
                  <a:pt x="42" y="5"/>
                </a:lnTo>
                <a:lnTo>
                  <a:pt x="38" y="4"/>
                </a:lnTo>
                <a:lnTo>
                  <a:pt x="21" y="5"/>
                </a:lnTo>
                <a:lnTo>
                  <a:pt x="21" y="5"/>
                </a:lnTo>
                <a:lnTo>
                  <a:pt x="18" y="5"/>
                </a:lnTo>
                <a:lnTo>
                  <a:pt x="14" y="7"/>
                </a:lnTo>
                <a:lnTo>
                  <a:pt x="9" y="11"/>
                </a:lnTo>
                <a:lnTo>
                  <a:pt x="5" y="17"/>
                </a:lnTo>
                <a:lnTo>
                  <a:pt x="4" y="20"/>
                </a:lnTo>
                <a:lnTo>
                  <a:pt x="4" y="25"/>
                </a:lnTo>
                <a:lnTo>
                  <a:pt x="4" y="26"/>
                </a:lnTo>
                <a:lnTo>
                  <a:pt x="4" y="26"/>
                </a:lnTo>
                <a:lnTo>
                  <a:pt x="4" y="30"/>
                </a:lnTo>
                <a:lnTo>
                  <a:pt x="7" y="33"/>
                </a:lnTo>
                <a:lnTo>
                  <a:pt x="10" y="38"/>
                </a:lnTo>
                <a:lnTo>
                  <a:pt x="16" y="43"/>
                </a:lnTo>
                <a:lnTo>
                  <a:pt x="19" y="43"/>
                </a:lnTo>
                <a:lnTo>
                  <a:pt x="23" y="44"/>
                </a:lnTo>
                <a:lnTo>
                  <a:pt x="39" y="43"/>
                </a:lnTo>
                <a:lnTo>
                  <a:pt x="39" y="43"/>
                </a:lnTo>
                <a:lnTo>
                  <a:pt x="44" y="42"/>
                </a:lnTo>
                <a:lnTo>
                  <a:pt x="47" y="40"/>
                </a:lnTo>
                <a:lnTo>
                  <a:pt x="51" y="38"/>
                </a:lnTo>
                <a:lnTo>
                  <a:pt x="53" y="36"/>
                </a:lnTo>
                <a:lnTo>
                  <a:pt x="53" y="36"/>
                </a:lnTo>
                <a:lnTo>
                  <a:pt x="55" y="35"/>
                </a:lnTo>
                <a:lnTo>
                  <a:pt x="56" y="35"/>
                </a:lnTo>
                <a:lnTo>
                  <a:pt x="56" y="35"/>
                </a:lnTo>
                <a:lnTo>
                  <a:pt x="57" y="37"/>
                </a:lnTo>
                <a:lnTo>
                  <a:pt x="56" y="38"/>
                </a:lnTo>
                <a:lnTo>
                  <a:pt x="56" y="38"/>
                </a:lnTo>
                <a:lnTo>
                  <a:pt x="53" y="42"/>
                </a:lnTo>
                <a:lnTo>
                  <a:pt x="49" y="45"/>
                </a:lnTo>
                <a:lnTo>
                  <a:pt x="45" y="46"/>
                </a:lnTo>
                <a:lnTo>
                  <a:pt x="39" y="47"/>
                </a:lnTo>
                <a:lnTo>
                  <a:pt x="23" y="48"/>
                </a:lnTo>
                <a:lnTo>
                  <a:pt x="23" y="48"/>
                </a:lnTo>
                <a:lnTo>
                  <a:pt x="19" y="47"/>
                </a:lnTo>
                <a:lnTo>
                  <a:pt x="14" y="46"/>
                </a:lnTo>
                <a:lnTo>
                  <a:pt x="10" y="45"/>
                </a:lnTo>
                <a:lnTo>
                  <a:pt x="7" y="42"/>
                </a:lnTo>
                <a:lnTo>
                  <a:pt x="4" y="39"/>
                </a:lnTo>
                <a:lnTo>
                  <a:pt x="2" y="35"/>
                </a:lnTo>
                <a:lnTo>
                  <a:pt x="0" y="31"/>
                </a:lnTo>
                <a:lnTo>
                  <a:pt x="0" y="26"/>
                </a:lnTo>
                <a:lnTo>
                  <a:pt x="0" y="25"/>
                </a:lnTo>
                <a:lnTo>
                  <a:pt x="0" y="25"/>
                </a:lnTo>
                <a:lnTo>
                  <a:pt x="0" y="20"/>
                </a:lnTo>
                <a:lnTo>
                  <a:pt x="1" y="16"/>
                </a:lnTo>
                <a:lnTo>
                  <a:pt x="3" y="11"/>
                </a:lnTo>
                <a:lnTo>
                  <a:pt x="5" y="8"/>
                </a:lnTo>
                <a:lnTo>
                  <a:pt x="9" y="5"/>
                </a:lnTo>
                <a:lnTo>
                  <a:pt x="12" y="3"/>
                </a:lnTo>
                <a:lnTo>
                  <a:pt x="17" y="1"/>
                </a:lnTo>
                <a:lnTo>
                  <a:pt x="21" y="1"/>
                </a:lnTo>
                <a:lnTo>
                  <a:pt x="38" y="0"/>
                </a:lnTo>
                <a:lnTo>
                  <a:pt x="38" y="0"/>
                </a:lnTo>
                <a:lnTo>
                  <a:pt x="42" y="0"/>
                </a:lnTo>
                <a:lnTo>
                  <a:pt x="46" y="1"/>
                </a:lnTo>
                <a:lnTo>
                  <a:pt x="51" y="3"/>
                </a:lnTo>
                <a:lnTo>
                  <a:pt x="54" y="5"/>
                </a:lnTo>
                <a:lnTo>
                  <a:pt x="5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6" name="Freeform 197">
            <a:extLst>
              <a:ext uri="{FF2B5EF4-FFF2-40B4-BE49-F238E27FC236}">
                <a16:creationId xmlns:a16="http://schemas.microsoft.com/office/drawing/2014/main" id="{A8490A93-700E-4F41-A61B-79256EBF277E}"/>
              </a:ext>
            </a:extLst>
          </p:cNvPr>
          <p:cNvSpPr>
            <a:spLocks/>
          </p:cNvSpPr>
          <p:nvPr userDrawn="1"/>
        </p:nvSpPr>
        <p:spPr bwMode="auto">
          <a:xfrm>
            <a:off x="6921697" y="2486026"/>
            <a:ext cx="92075" cy="77788"/>
          </a:xfrm>
          <a:custGeom>
            <a:avLst/>
            <a:gdLst>
              <a:gd name="T0" fmla="*/ 51 w 58"/>
              <a:gd name="T1" fmla="*/ 7 h 49"/>
              <a:gd name="T2" fmla="*/ 55 w 58"/>
              <a:gd name="T3" fmla="*/ 14 h 49"/>
              <a:gd name="T4" fmla="*/ 58 w 58"/>
              <a:gd name="T5" fmla="*/ 23 h 49"/>
              <a:gd name="T6" fmla="*/ 58 w 58"/>
              <a:gd name="T7" fmla="*/ 24 h 49"/>
              <a:gd name="T8" fmla="*/ 56 w 58"/>
              <a:gd name="T9" fmla="*/ 33 h 49"/>
              <a:gd name="T10" fmla="*/ 52 w 58"/>
              <a:gd name="T11" fmla="*/ 41 h 49"/>
              <a:gd name="T12" fmla="*/ 49 w 58"/>
              <a:gd name="T13" fmla="*/ 43 h 49"/>
              <a:gd name="T14" fmla="*/ 41 w 58"/>
              <a:gd name="T15" fmla="*/ 48 h 49"/>
              <a:gd name="T16" fmla="*/ 20 w 58"/>
              <a:gd name="T17" fmla="*/ 49 h 49"/>
              <a:gd name="T18" fmla="*/ 15 w 58"/>
              <a:gd name="T19" fmla="*/ 49 h 49"/>
              <a:gd name="T20" fmla="*/ 6 w 58"/>
              <a:gd name="T21" fmla="*/ 44 h 49"/>
              <a:gd name="T22" fmla="*/ 2 w 58"/>
              <a:gd name="T23" fmla="*/ 41 h 49"/>
              <a:gd name="T24" fmla="*/ 2 w 58"/>
              <a:gd name="T25" fmla="*/ 39 h 49"/>
              <a:gd name="T26" fmla="*/ 5 w 58"/>
              <a:gd name="T27" fmla="*/ 38 h 49"/>
              <a:gd name="T28" fmla="*/ 6 w 58"/>
              <a:gd name="T29" fmla="*/ 39 h 49"/>
              <a:gd name="T30" fmla="*/ 12 w 58"/>
              <a:gd name="T31" fmla="*/ 43 h 49"/>
              <a:gd name="T32" fmla="*/ 19 w 58"/>
              <a:gd name="T33" fmla="*/ 44 h 49"/>
              <a:gd name="T34" fmla="*/ 36 w 58"/>
              <a:gd name="T35" fmla="*/ 43 h 49"/>
              <a:gd name="T36" fmla="*/ 43 w 58"/>
              <a:gd name="T37" fmla="*/ 42 h 49"/>
              <a:gd name="T38" fmla="*/ 49 w 58"/>
              <a:gd name="T39" fmla="*/ 38 h 49"/>
              <a:gd name="T40" fmla="*/ 51 w 58"/>
              <a:gd name="T41" fmla="*/ 34 h 49"/>
              <a:gd name="T42" fmla="*/ 53 w 58"/>
              <a:gd name="T43" fmla="*/ 29 h 49"/>
              <a:gd name="T44" fmla="*/ 53 w 58"/>
              <a:gd name="T45" fmla="*/ 23 h 49"/>
              <a:gd name="T46" fmla="*/ 53 w 58"/>
              <a:gd name="T47" fmla="*/ 20 h 49"/>
              <a:gd name="T48" fmla="*/ 47 w 58"/>
              <a:gd name="T49" fmla="*/ 11 h 49"/>
              <a:gd name="T50" fmla="*/ 38 w 58"/>
              <a:gd name="T51" fmla="*/ 6 h 49"/>
              <a:gd name="T52" fmla="*/ 18 w 58"/>
              <a:gd name="T53" fmla="*/ 6 h 49"/>
              <a:gd name="T54" fmla="*/ 14 w 58"/>
              <a:gd name="T55" fmla="*/ 7 h 49"/>
              <a:gd name="T56" fmla="*/ 7 w 58"/>
              <a:gd name="T57" fmla="*/ 11 h 49"/>
              <a:gd name="T58" fmla="*/ 5 w 58"/>
              <a:gd name="T59" fmla="*/ 13 h 49"/>
              <a:gd name="T60" fmla="*/ 1 w 58"/>
              <a:gd name="T61" fmla="*/ 14 h 49"/>
              <a:gd name="T62" fmla="*/ 0 w 58"/>
              <a:gd name="T63" fmla="*/ 13 h 49"/>
              <a:gd name="T64" fmla="*/ 1 w 58"/>
              <a:gd name="T65" fmla="*/ 11 h 49"/>
              <a:gd name="T66" fmla="*/ 8 w 58"/>
              <a:gd name="T67" fmla="*/ 4 h 49"/>
              <a:gd name="T68" fmla="*/ 18 w 58"/>
              <a:gd name="T69" fmla="*/ 2 h 49"/>
              <a:gd name="T70" fmla="*/ 34 w 58"/>
              <a:gd name="T71" fmla="*/ 0 h 49"/>
              <a:gd name="T72" fmla="*/ 43 w 58"/>
              <a:gd name="T73" fmla="*/ 3 h 49"/>
              <a:gd name="T74" fmla="*/ 51 w 58"/>
              <a:gd name="T7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9">
                <a:moveTo>
                  <a:pt x="51" y="7"/>
                </a:moveTo>
                <a:lnTo>
                  <a:pt x="51" y="7"/>
                </a:lnTo>
                <a:lnTo>
                  <a:pt x="53" y="11"/>
                </a:lnTo>
                <a:lnTo>
                  <a:pt x="55" y="14"/>
                </a:lnTo>
                <a:lnTo>
                  <a:pt x="58" y="18"/>
                </a:lnTo>
                <a:lnTo>
                  <a:pt x="58" y="23"/>
                </a:lnTo>
                <a:lnTo>
                  <a:pt x="58" y="24"/>
                </a:lnTo>
                <a:lnTo>
                  <a:pt x="58" y="24"/>
                </a:lnTo>
                <a:lnTo>
                  <a:pt x="58" y="29"/>
                </a:lnTo>
                <a:lnTo>
                  <a:pt x="56" y="33"/>
                </a:lnTo>
                <a:lnTo>
                  <a:pt x="54" y="38"/>
                </a:lnTo>
                <a:lnTo>
                  <a:pt x="52" y="41"/>
                </a:lnTo>
                <a:lnTo>
                  <a:pt x="52" y="41"/>
                </a:lnTo>
                <a:lnTo>
                  <a:pt x="49" y="43"/>
                </a:lnTo>
                <a:lnTo>
                  <a:pt x="45" y="46"/>
                </a:lnTo>
                <a:lnTo>
                  <a:pt x="41" y="48"/>
                </a:lnTo>
                <a:lnTo>
                  <a:pt x="36" y="48"/>
                </a:lnTo>
                <a:lnTo>
                  <a:pt x="20" y="49"/>
                </a:lnTo>
                <a:lnTo>
                  <a:pt x="20" y="49"/>
                </a:lnTo>
                <a:lnTo>
                  <a:pt x="15" y="49"/>
                </a:lnTo>
                <a:lnTo>
                  <a:pt x="10" y="47"/>
                </a:lnTo>
                <a:lnTo>
                  <a:pt x="6" y="44"/>
                </a:lnTo>
                <a:lnTo>
                  <a:pt x="2" y="41"/>
                </a:lnTo>
                <a:lnTo>
                  <a:pt x="2" y="41"/>
                </a:lnTo>
                <a:lnTo>
                  <a:pt x="1" y="40"/>
                </a:lnTo>
                <a:lnTo>
                  <a:pt x="2" y="39"/>
                </a:lnTo>
                <a:lnTo>
                  <a:pt x="2" y="39"/>
                </a:lnTo>
                <a:lnTo>
                  <a:pt x="5" y="38"/>
                </a:lnTo>
                <a:lnTo>
                  <a:pt x="6" y="39"/>
                </a:lnTo>
                <a:lnTo>
                  <a:pt x="6" y="39"/>
                </a:lnTo>
                <a:lnTo>
                  <a:pt x="9" y="41"/>
                </a:lnTo>
                <a:lnTo>
                  <a:pt x="12" y="43"/>
                </a:lnTo>
                <a:lnTo>
                  <a:pt x="16" y="44"/>
                </a:lnTo>
                <a:lnTo>
                  <a:pt x="19" y="44"/>
                </a:lnTo>
                <a:lnTo>
                  <a:pt x="36" y="43"/>
                </a:lnTo>
                <a:lnTo>
                  <a:pt x="36" y="43"/>
                </a:lnTo>
                <a:lnTo>
                  <a:pt x="40" y="43"/>
                </a:lnTo>
                <a:lnTo>
                  <a:pt x="43" y="42"/>
                </a:lnTo>
                <a:lnTo>
                  <a:pt x="46" y="40"/>
                </a:lnTo>
                <a:lnTo>
                  <a:pt x="49" y="38"/>
                </a:lnTo>
                <a:lnTo>
                  <a:pt x="49" y="38"/>
                </a:lnTo>
                <a:lnTo>
                  <a:pt x="51" y="34"/>
                </a:lnTo>
                <a:lnTo>
                  <a:pt x="52" y="32"/>
                </a:lnTo>
                <a:lnTo>
                  <a:pt x="53" y="29"/>
                </a:lnTo>
                <a:lnTo>
                  <a:pt x="53" y="24"/>
                </a:lnTo>
                <a:lnTo>
                  <a:pt x="53" y="23"/>
                </a:lnTo>
                <a:lnTo>
                  <a:pt x="53" y="23"/>
                </a:lnTo>
                <a:lnTo>
                  <a:pt x="53" y="20"/>
                </a:lnTo>
                <a:lnTo>
                  <a:pt x="52" y="16"/>
                </a:lnTo>
                <a:lnTo>
                  <a:pt x="47" y="11"/>
                </a:lnTo>
                <a:lnTo>
                  <a:pt x="42" y="7"/>
                </a:lnTo>
                <a:lnTo>
                  <a:pt x="38" y="6"/>
                </a:lnTo>
                <a:lnTo>
                  <a:pt x="34" y="6"/>
                </a:lnTo>
                <a:lnTo>
                  <a:pt x="18" y="6"/>
                </a:lnTo>
                <a:lnTo>
                  <a:pt x="18" y="6"/>
                </a:lnTo>
                <a:lnTo>
                  <a:pt x="14" y="7"/>
                </a:lnTo>
                <a:lnTo>
                  <a:pt x="10" y="8"/>
                </a:lnTo>
                <a:lnTo>
                  <a:pt x="7" y="11"/>
                </a:lnTo>
                <a:lnTo>
                  <a:pt x="5" y="13"/>
                </a:lnTo>
                <a:lnTo>
                  <a:pt x="5" y="13"/>
                </a:lnTo>
                <a:lnTo>
                  <a:pt x="3" y="14"/>
                </a:lnTo>
                <a:lnTo>
                  <a:pt x="1" y="14"/>
                </a:lnTo>
                <a:lnTo>
                  <a:pt x="1" y="14"/>
                </a:lnTo>
                <a:lnTo>
                  <a:pt x="0" y="13"/>
                </a:lnTo>
                <a:lnTo>
                  <a:pt x="1" y="11"/>
                </a:lnTo>
                <a:lnTo>
                  <a:pt x="1" y="11"/>
                </a:lnTo>
                <a:lnTo>
                  <a:pt x="5" y="7"/>
                </a:lnTo>
                <a:lnTo>
                  <a:pt x="8" y="4"/>
                </a:lnTo>
                <a:lnTo>
                  <a:pt x="12" y="3"/>
                </a:lnTo>
                <a:lnTo>
                  <a:pt x="18" y="2"/>
                </a:lnTo>
                <a:lnTo>
                  <a:pt x="34" y="0"/>
                </a:lnTo>
                <a:lnTo>
                  <a:pt x="34" y="0"/>
                </a:lnTo>
                <a:lnTo>
                  <a:pt x="38" y="2"/>
                </a:lnTo>
                <a:lnTo>
                  <a:pt x="43" y="3"/>
                </a:lnTo>
                <a:lnTo>
                  <a:pt x="47" y="4"/>
                </a:lnTo>
                <a:lnTo>
                  <a:pt x="51" y="7"/>
                </a:ln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7" name="Freeform 198">
            <a:extLst>
              <a:ext uri="{FF2B5EF4-FFF2-40B4-BE49-F238E27FC236}">
                <a16:creationId xmlns:a16="http://schemas.microsoft.com/office/drawing/2014/main" id="{04C7D481-63D1-4741-8ED6-44D0470CF9E9}"/>
              </a:ext>
            </a:extLst>
          </p:cNvPr>
          <p:cNvSpPr>
            <a:spLocks noEditPoints="1"/>
          </p:cNvSpPr>
          <p:nvPr userDrawn="1"/>
        </p:nvSpPr>
        <p:spPr bwMode="auto">
          <a:xfrm>
            <a:off x="5850134" y="1158876"/>
            <a:ext cx="168275" cy="169863"/>
          </a:xfrm>
          <a:custGeom>
            <a:avLst/>
            <a:gdLst>
              <a:gd name="T0" fmla="*/ 44 w 106"/>
              <a:gd name="T1" fmla="*/ 106 h 107"/>
              <a:gd name="T2" fmla="*/ 44 w 106"/>
              <a:gd name="T3" fmla="*/ 103 h 107"/>
              <a:gd name="T4" fmla="*/ 46 w 106"/>
              <a:gd name="T5" fmla="*/ 88 h 107"/>
              <a:gd name="T6" fmla="*/ 41 w 106"/>
              <a:gd name="T7" fmla="*/ 73 h 107"/>
              <a:gd name="T8" fmla="*/ 34 w 106"/>
              <a:gd name="T9" fmla="*/ 72 h 107"/>
              <a:gd name="T10" fmla="*/ 33 w 106"/>
              <a:gd name="T11" fmla="*/ 65 h 107"/>
              <a:gd name="T12" fmla="*/ 18 w 106"/>
              <a:gd name="T13" fmla="*/ 61 h 107"/>
              <a:gd name="T14" fmla="*/ 3 w 106"/>
              <a:gd name="T15" fmla="*/ 63 h 107"/>
              <a:gd name="T16" fmla="*/ 0 w 106"/>
              <a:gd name="T17" fmla="*/ 62 h 107"/>
              <a:gd name="T18" fmla="*/ 0 w 106"/>
              <a:gd name="T19" fmla="*/ 59 h 107"/>
              <a:gd name="T20" fmla="*/ 7 w 106"/>
              <a:gd name="T21" fmla="*/ 48 h 107"/>
              <a:gd name="T22" fmla="*/ 29 w 106"/>
              <a:gd name="T23" fmla="*/ 38 h 107"/>
              <a:gd name="T24" fmla="*/ 43 w 106"/>
              <a:gd name="T25" fmla="*/ 28 h 107"/>
              <a:gd name="T26" fmla="*/ 60 w 106"/>
              <a:gd name="T27" fmla="*/ 11 h 107"/>
              <a:gd name="T28" fmla="*/ 92 w 106"/>
              <a:gd name="T29" fmla="*/ 0 h 107"/>
              <a:gd name="T30" fmla="*/ 103 w 106"/>
              <a:gd name="T31" fmla="*/ 1 h 107"/>
              <a:gd name="T32" fmla="*/ 105 w 106"/>
              <a:gd name="T33" fmla="*/ 3 h 107"/>
              <a:gd name="T34" fmla="*/ 105 w 106"/>
              <a:gd name="T35" fmla="*/ 23 h 107"/>
              <a:gd name="T36" fmla="*/ 97 w 106"/>
              <a:gd name="T37" fmla="*/ 44 h 107"/>
              <a:gd name="T38" fmla="*/ 88 w 106"/>
              <a:gd name="T39" fmla="*/ 55 h 107"/>
              <a:gd name="T40" fmla="*/ 68 w 106"/>
              <a:gd name="T41" fmla="*/ 68 h 107"/>
              <a:gd name="T42" fmla="*/ 63 w 106"/>
              <a:gd name="T43" fmla="*/ 92 h 107"/>
              <a:gd name="T44" fmla="*/ 53 w 106"/>
              <a:gd name="T45" fmla="*/ 103 h 107"/>
              <a:gd name="T46" fmla="*/ 46 w 106"/>
              <a:gd name="T47" fmla="*/ 107 h 107"/>
              <a:gd name="T48" fmla="*/ 38 w 106"/>
              <a:gd name="T49" fmla="*/ 68 h 107"/>
              <a:gd name="T50" fmla="*/ 44 w 106"/>
              <a:gd name="T51" fmla="*/ 70 h 107"/>
              <a:gd name="T52" fmla="*/ 50 w 106"/>
              <a:gd name="T53" fmla="*/ 83 h 107"/>
              <a:gd name="T54" fmla="*/ 50 w 106"/>
              <a:gd name="T55" fmla="*/ 99 h 107"/>
              <a:gd name="T56" fmla="*/ 59 w 106"/>
              <a:gd name="T57" fmla="*/ 90 h 107"/>
              <a:gd name="T58" fmla="*/ 62 w 106"/>
              <a:gd name="T59" fmla="*/ 67 h 107"/>
              <a:gd name="T60" fmla="*/ 64 w 106"/>
              <a:gd name="T61" fmla="*/ 65 h 107"/>
              <a:gd name="T62" fmla="*/ 85 w 106"/>
              <a:gd name="T63" fmla="*/ 52 h 107"/>
              <a:gd name="T64" fmla="*/ 92 w 106"/>
              <a:gd name="T65" fmla="*/ 41 h 107"/>
              <a:gd name="T66" fmla="*/ 99 w 106"/>
              <a:gd name="T67" fmla="*/ 23 h 107"/>
              <a:gd name="T68" fmla="*/ 100 w 106"/>
              <a:gd name="T69" fmla="*/ 5 h 107"/>
              <a:gd name="T70" fmla="*/ 88 w 106"/>
              <a:gd name="T71" fmla="*/ 5 h 107"/>
              <a:gd name="T72" fmla="*/ 70 w 106"/>
              <a:gd name="T73" fmla="*/ 11 h 107"/>
              <a:gd name="T74" fmla="*/ 54 w 106"/>
              <a:gd name="T75" fmla="*/ 22 h 107"/>
              <a:gd name="T76" fmla="*/ 41 w 106"/>
              <a:gd name="T77" fmla="*/ 41 h 107"/>
              <a:gd name="T78" fmla="*/ 38 w 106"/>
              <a:gd name="T79" fmla="*/ 44 h 107"/>
              <a:gd name="T80" fmla="*/ 24 w 106"/>
              <a:gd name="T81" fmla="*/ 44 h 107"/>
              <a:gd name="T82" fmla="*/ 10 w 106"/>
              <a:gd name="T83" fmla="*/ 52 h 107"/>
              <a:gd name="T84" fmla="*/ 15 w 106"/>
              <a:gd name="T85" fmla="*/ 55 h 107"/>
              <a:gd name="T86" fmla="*/ 36 w 106"/>
              <a:gd name="T87" fmla="*/ 63 h 107"/>
              <a:gd name="T88" fmla="*/ 37 w 106"/>
              <a:gd name="T89" fmla="*/ 6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07">
                <a:moveTo>
                  <a:pt x="46" y="107"/>
                </a:moveTo>
                <a:lnTo>
                  <a:pt x="46" y="107"/>
                </a:lnTo>
                <a:lnTo>
                  <a:pt x="44" y="106"/>
                </a:lnTo>
                <a:lnTo>
                  <a:pt x="44" y="106"/>
                </a:lnTo>
                <a:lnTo>
                  <a:pt x="43" y="105"/>
                </a:lnTo>
                <a:lnTo>
                  <a:pt x="44" y="103"/>
                </a:lnTo>
                <a:lnTo>
                  <a:pt x="44" y="103"/>
                </a:lnTo>
                <a:lnTo>
                  <a:pt x="45" y="96"/>
                </a:lnTo>
                <a:lnTo>
                  <a:pt x="46" y="88"/>
                </a:lnTo>
                <a:lnTo>
                  <a:pt x="44" y="80"/>
                </a:lnTo>
                <a:lnTo>
                  <a:pt x="41" y="73"/>
                </a:lnTo>
                <a:lnTo>
                  <a:pt x="41" y="73"/>
                </a:lnTo>
                <a:lnTo>
                  <a:pt x="35" y="73"/>
                </a:lnTo>
                <a:lnTo>
                  <a:pt x="35" y="73"/>
                </a:lnTo>
                <a:lnTo>
                  <a:pt x="34" y="72"/>
                </a:lnTo>
                <a:lnTo>
                  <a:pt x="34" y="71"/>
                </a:lnTo>
                <a:lnTo>
                  <a:pt x="34" y="71"/>
                </a:lnTo>
                <a:lnTo>
                  <a:pt x="33" y="65"/>
                </a:lnTo>
                <a:lnTo>
                  <a:pt x="33" y="65"/>
                </a:lnTo>
                <a:lnTo>
                  <a:pt x="26" y="62"/>
                </a:lnTo>
                <a:lnTo>
                  <a:pt x="18" y="61"/>
                </a:lnTo>
                <a:lnTo>
                  <a:pt x="10" y="61"/>
                </a:lnTo>
                <a:lnTo>
                  <a:pt x="3" y="63"/>
                </a:lnTo>
                <a:lnTo>
                  <a:pt x="3" y="63"/>
                </a:lnTo>
                <a:lnTo>
                  <a:pt x="1" y="63"/>
                </a:lnTo>
                <a:lnTo>
                  <a:pt x="0" y="62"/>
                </a:lnTo>
                <a:lnTo>
                  <a:pt x="0" y="62"/>
                </a:lnTo>
                <a:lnTo>
                  <a:pt x="0" y="61"/>
                </a:lnTo>
                <a:lnTo>
                  <a:pt x="0" y="59"/>
                </a:lnTo>
                <a:lnTo>
                  <a:pt x="0" y="59"/>
                </a:lnTo>
                <a:lnTo>
                  <a:pt x="3" y="53"/>
                </a:lnTo>
                <a:lnTo>
                  <a:pt x="7" y="48"/>
                </a:lnTo>
                <a:lnTo>
                  <a:pt x="7" y="48"/>
                </a:lnTo>
                <a:lnTo>
                  <a:pt x="13" y="42"/>
                </a:lnTo>
                <a:lnTo>
                  <a:pt x="21" y="39"/>
                </a:lnTo>
                <a:lnTo>
                  <a:pt x="29" y="38"/>
                </a:lnTo>
                <a:lnTo>
                  <a:pt x="37" y="38"/>
                </a:lnTo>
                <a:lnTo>
                  <a:pt x="37" y="38"/>
                </a:lnTo>
                <a:lnTo>
                  <a:pt x="43" y="28"/>
                </a:lnTo>
                <a:lnTo>
                  <a:pt x="51" y="19"/>
                </a:lnTo>
                <a:lnTo>
                  <a:pt x="51" y="19"/>
                </a:lnTo>
                <a:lnTo>
                  <a:pt x="60" y="11"/>
                </a:lnTo>
                <a:lnTo>
                  <a:pt x="70" y="5"/>
                </a:lnTo>
                <a:lnTo>
                  <a:pt x="81" y="1"/>
                </a:lnTo>
                <a:lnTo>
                  <a:pt x="92" y="0"/>
                </a:lnTo>
                <a:lnTo>
                  <a:pt x="92" y="0"/>
                </a:lnTo>
                <a:lnTo>
                  <a:pt x="103" y="1"/>
                </a:lnTo>
                <a:lnTo>
                  <a:pt x="103" y="1"/>
                </a:lnTo>
                <a:lnTo>
                  <a:pt x="104" y="2"/>
                </a:lnTo>
                <a:lnTo>
                  <a:pt x="105" y="3"/>
                </a:lnTo>
                <a:lnTo>
                  <a:pt x="105" y="3"/>
                </a:lnTo>
                <a:lnTo>
                  <a:pt x="106" y="10"/>
                </a:lnTo>
                <a:lnTo>
                  <a:pt x="106" y="17"/>
                </a:lnTo>
                <a:lnTo>
                  <a:pt x="105" y="23"/>
                </a:lnTo>
                <a:lnTo>
                  <a:pt x="103" y="30"/>
                </a:lnTo>
                <a:lnTo>
                  <a:pt x="100" y="37"/>
                </a:lnTo>
                <a:lnTo>
                  <a:pt x="97" y="44"/>
                </a:lnTo>
                <a:lnTo>
                  <a:pt x="92" y="49"/>
                </a:lnTo>
                <a:lnTo>
                  <a:pt x="88" y="55"/>
                </a:lnTo>
                <a:lnTo>
                  <a:pt x="88" y="55"/>
                </a:lnTo>
                <a:lnTo>
                  <a:pt x="78" y="63"/>
                </a:lnTo>
                <a:lnTo>
                  <a:pt x="68" y="68"/>
                </a:lnTo>
                <a:lnTo>
                  <a:pt x="68" y="68"/>
                </a:lnTo>
                <a:lnTo>
                  <a:pt x="68" y="76"/>
                </a:lnTo>
                <a:lnTo>
                  <a:pt x="67" y="85"/>
                </a:lnTo>
                <a:lnTo>
                  <a:pt x="63" y="92"/>
                </a:lnTo>
                <a:lnTo>
                  <a:pt x="57" y="99"/>
                </a:lnTo>
                <a:lnTo>
                  <a:pt x="57" y="99"/>
                </a:lnTo>
                <a:lnTo>
                  <a:pt x="53" y="103"/>
                </a:lnTo>
                <a:lnTo>
                  <a:pt x="46" y="106"/>
                </a:lnTo>
                <a:lnTo>
                  <a:pt x="46" y="106"/>
                </a:lnTo>
                <a:lnTo>
                  <a:pt x="46" y="107"/>
                </a:lnTo>
                <a:lnTo>
                  <a:pt x="46" y="107"/>
                </a:lnTo>
                <a:close/>
                <a:moveTo>
                  <a:pt x="38" y="68"/>
                </a:moveTo>
                <a:lnTo>
                  <a:pt x="38" y="68"/>
                </a:lnTo>
                <a:lnTo>
                  <a:pt x="42" y="68"/>
                </a:lnTo>
                <a:lnTo>
                  <a:pt x="42" y="68"/>
                </a:lnTo>
                <a:lnTo>
                  <a:pt x="44" y="70"/>
                </a:lnTo>
                <a:lnTo>
                  <a:pt x="44" y="70"/>
                </a:lnTo>
                <a:lnTo>
                  <a:pt x="47" y="76"/>
                </a:lnTo>
                <a:lnTo>
                  <a:pt x="50" y="83"/>
                </a:lnTo>
                <a:lnTo>
                  <a:pt x="51" y="91"/>
                </a:lnTo>
                <a:lnTo>
                  <a:pt x="50" y="99"/>
                </a:lnTo>
                <a:lnTo>
                  <a:pt x="50" y="99"/>
                </a:lnTo>
                <a:lnTo>
                  <a:pt x="54" y="96"/>
                </a:lnTo>
                <a:lnTo>
                  <a:pt x="54" y="96"/>
                </a:lnTo>
                <a:lnTo>
                  <a:pt x="59" y="90"/>
                </a:lnTo>
                <a:lnTo>
                  <a:pt x="62" y="82"/>
                </a:lnTo>
                <a:lnTo>
                  <a:pt x="63" y="75"/>
                </a:lnTo>
                <a:lnTo>
                  <a:pt x="62" y="67"/>
                </a:lnTo>
                <a:lnTo>
                  <a:pt x="62" y="67"/>
                </a:lnTo>
                <a:lnTo>
                  <a:pt x="63" y="66"/>
                </a:lnTo>
                <a:lnTo>
                  <a:pt x="64" y="65"/>
                </a:lnTo>
                <a:lnTo>
                  <a:pt x="64" y="65"/>
                </a:lnTo>
                <a:lnTo>
                  <a:pt x="74" y="59"/>
                </a:lnTo>
                <a:lnTo>
                  <a:pt x="85" y="52"/>
                </a:lnTo>
                <a:lnTo>
                  <a:pt x="85" y="52"/>
                </a:lnTo>
                <a:lnTo>
                  <a:pt x="88" y="47"/>
                </a:lnTo>
                <a:lnTo>
                  <a:pt x="92" y="41"/>
                </a:lnTo>
                <a:lnTo>
                  <a:pt x="96" y="36"/>
                </a:lnTo>
                <a:lnTo>
                  <a:pt x="98" y="30"/>
                </a:lnTo>
                <a:lnTo>
                  <a:pt x="99" y="23"/>
                </a:lnTo>
                <a:lnTo>
                  <a:pt x="100" y="18"/>
                </a:lnTo>
                <a:lnTo>
                  <a:pt x="100" y="12"/>
                </a:lnTo>
                <a:lnTo>
                  <a:pt x="100" y="5"/>
                </a:lnTo>
                <a:lnTo>
                  <a:pt x="100" y="5"/>
                </a:lnTo>
                <a:lnTo>
                  <a:pt x="95" y="5"/>
                </a:lnTo>
                <a:lnTo>
                  <a:pt x="88" y="5"/>
                </a:lnTo>
                <a:lnTo>
                  <a:pt x="82" y="6"/>
                </a:lnTo>
                <a:lnTo>
                  <a:pt x="76" y="7"/>
                </a:lnTo>
                <a:lnTo>
                  <a:pt x="70" y="11"/>
                </a:lnTo>
                <a:lnTo>
                  <a:pt x="64" y="13"/>
                </a:lnTo>
                <a:lnTo>
                  <a:pt x="59" y="18"/>
                </a:lnTo>
                <a:lnTo>
                  <a:pt x="54" y="22"/>
                </a:lnTo>
                <a:lnTo>
                  <a:pt x="54" y="22"/>
                </a:lnTo>
                <a:lnTo>
                  <a:pt x="46" y="31"/>
                </a:lnTo>
                <a:lnTo>
                  <a:pt x="41" y="41"/>
                </a:lnTo>
                <a:lnTo>
                  <a:pt x="41" y="41"/>
                </a:lnTo>
                <a:lnTo>
                  <a:pt x="39" y="42"/>
                </a:lnTo>
                <a:lnTo>
                  <a:pt x="38" y="44"/>
                </a:lnTo>
                <a:lnTo>
                  <a:pt x="38" y="44"/>
                </a:lnTo>
                <a:lnTo>
                  <a:pt x="30" y="42"/>
                </a:lnTo>
                <a:lnTo>
                  <a:pt x="24" y="44"/>
                </a:lnTo>
                <a:lnTo>
                  <a:pt x="17" y="47"/>
                </a:lnTo>
                <a:lnTo>
                  <a:pt x="10" y="52"/>
                </a:lnTo>
                <a:lnTo>
                  <a:pt x="10" y="52"/>
                </a:lnTo>
                <a:lnTo>
                  <a:pt x="7" y="56"/>
                </a:lnTo>
                <a:lnTo>
                  <a:pt x="7" y="56"/>
                </a:lnTo>
                <a:lnTo>
                  <a:pt x="15" y="55"/>
                </a:lnTo>
                <a:lnTo>
                  <a:pt x="22" y="56"/>
                </a:lnTo>
                <a:lnTo>
                  <a:pt x="29" y="58"/>
                </a:lnTo>
                <a:lnTo>
                  <a:pt x="36" y="63"/>
                </a:lnTo>
                <a:lnTo>
                  <a:pt x="36" y="63"/>
                </a:lnTo>
                <a:lnTo>
                  <a:pt x="37" y="64"/>
                </a:lnTo>
                <a:lnTo>
                  <a:pt x="37" y="64"/>
                </a:lnTo>
                <a:lnTo>
                  <a:pt x="38" y="68"/>
                </a:lnTo>
                <a:lnTo>
                  <a:pt x="38"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8" name="Freeform 199">
            <a:extLst>
              <a:ext uri="{FF2B5EF4-FFF2-40B4-BE49-F238E27FC236}">
                <a16:creationId xmlns:a16="http://schemas.microsoft.com/office/drawing/2014/main" id="{21537EDF-E29F-4766-BBDB-5CE1ACCA1DA7}"/>
              </a:ext>
            </a:extLst>
          </p:cNvPr>
          <p:cNvSpPr>
            <a:spLocks noEditPoints="1"/>
          </p:cNvSpPr>
          <p:nvPr userDrawn="1"/>
        </p:nvSpPr>
        <p:spPr bwMode="auto">
          <a:xfrm>
            <a:off x="5951734" y="1185863"/>
            <a:ext cx="39687" cy="38100"/>
          </a:xfrm>
          <a:custGeom>
            <a:avLst/>
            <a:gdLst>
              <a:gd name="T0" fmla="*/ 13 w 25"/>
              <a:gd name="T1" fmla="*/ 24 h 24"/>
              <a:gd name="T2" fmla="*/ 13 w 25"/>
              <a:gd name="T3" fmla="*/ 24 h 24"/>
              <a:gd name="T4" fmla="*/ 8 w 25"/>
              <a:gd name="T5" fmla="*/ 23 h 24"/>
              <a:gd name="T6" fmla="*/ 4 w 25"/>
              <a:gd name="T7" fmla="*/ 21 h 24"/>
              <a:gd name="T8" fmla="*/ 4 w 25"/>
              <a:gd name="T9" fmla="*/ 21 h 24"/>
              <a:gd name="T10" fmla="*/ 1 w 25"/>
              <a:gd name="T11" fmla="*/ 16 h 24"/>
              <a:gd name="T12" fmla="*/ 0 w 25"/>
              <a:gd name="T13" fmla="*/ 12 h 24"/>
              <a:gd name="T14" fmla="*/ 1 w 25"/>
              <a:gd name="T15" fmla="*/ 7 h 24"/>
              <a:gd name="T16" fmla="*/ 4 w 25"/>
              <a:gd name="T17" fmla="*/ 3 h 24"/>
              <a:gd name="T18" fmla="*/ 4 w 25"/>
              <a:gd name="T19" fmla="*/ 3 h 24"/>
              <a:gd name="T20" fmla="*/ 8 w 25"/>
              <a:gd name="T21" fmla="*/ 1 h 24"/>
              <a:gd name="T22" fmla="*/ 13 w 25"/>
              <a:gd name="T23" fmla="*/ 0 h 24"/>
              <a:gd name="T24" fmla="*/ 17 w 25"/>
              <a:gd name="T25" fmla="*/ 1 h 24"/>
              <a:gd name="T26" fmla="*/ 22 w 25"/>
              <a:gd name="T27" fmla="*/ 3 h 24"/>
              <a:gd name="T28" fmla="*/ 22 w 25"/>
              <a:gd name="T29" fmla="*/ 3 h 24"/>
              <a:gd name="T30" fmla="*/ 24 w 25"/>
              <a:gd name="T31" fmla="*/ 7 h 24"/>
              <a:gd name="T32" fmla="*/ 25 w 25"/>
              <a:gd name="T33" fmla="*/ 12 h 24"/>
              <a:gd name="T34" fmla="*/ 25 w 25"/>
              <a:gd name="T35" fmla="*/ 12 h 24"/>
              <a:gd name="T36" fmla="*/ 24 w 25"/>
              <a:gd name="T37" fmla="*/ 16 h 24"/>
              <a:gd name="T38" fmla="*/ 22 w 25"/>
              <a:gd name="T39" fmla="*/ 21 h 24"/>
              <a:gd name="T40" fmla="*/ 22 w 25"/>
              <a:gd name="T41" fmla="*/ 21 h 24"/>
              <a:gd name="T42" fmla="*/ 17 w 25"/>
              <a:gd name="T43" fmla="*/ 23 h 24"/>
              <a:gd name="T44" fmla="*/ 13 w 25"/>
              <a:gd name="T45" fmla="*/ 24 h 24"/>
              <a:gd name="T46" fmla="*/ 13 w 25"/>
              <a:gd name="T47" fmla="*/ 24 h 24"/>
              <a:gd name="T48" fmla="*/ 13 w 25"/>
              <a:gd name="T49" fmla="*/ 5 h 24"/>
              <a:gd name="T50" fmla="*/ 13 w 25"/>
              <a:gd name="T51" fmla="*/ 5 h 24"/>
              <a:gd name="T52" fmla="*/ 10 w 25"/>
              <a:gd name="T53" fmla="*/ 5 h 24"/>
              <a:gd name="T54" fmla="*/ 7 w 25"/>
              <a:gd name="T55" fmla="*/ 6 h 24"/>
              <a:gd name="T56" fmla="*/ 7 w 25"/>
              <a:gd name="T57" fmla="*/ 6 h 24"/>
              <a:gd name="T58" fmla="*/ 6 w 25"/>
              <a:gd name="T59" fmla="*/ 10 h 24"/>
              <a:gd name="T60" fmla="*/ 6 w 25"/>
              <a:gd name="T61" fmla="*/ 12 h 24"/>
              <a:gd name="T62" fmla="*/ 6 w 25"/>
              <a:gd name="T63" fmla="*/ 15 h 24"/>
              <a:gd name="T64" fmla="*/ 7 w 25"/>
              <a:gd name="T65" fmla="*/ 18 h 24"/>
              <a:gd name="T66" fmla="*/ 7 w 25"/>
              <a:gd name="T67" fmla="*/ 18 h 24"/>
              <a:gd name="T68" fmla="*/ 10 w 25"/>
              <a:gd name="T69" fmla="*/ 19 h 24"/>
              <a:gd name="T70" fmla="*/ 13 w 25"/>
              <a:gd name="T71" fmla="*/ 20 h 24"/>
              <a:gd name="T72" fmla="*/ 16 w 25"/>
              <a:gd name="T73" fmla="*/ 19 h 24"/>
              <a:gd name="T74" fmla="*/ 18 w 25"/>
              <a:gd name="T75" fmla="*/ 18 h 24"/>
              <a:gd name="T76" fmla="*/ 18 w 25"/>
              <a:gd name="T77" fmla="*/ 18 h 24"/>
              <a:gd name="T78" fmla="*/ 19 w 25"/>
              <a:gd name="T79" fmla="*/ 15 h 24"/>
              <a:gd name="T80" fmla="*/ 21 w 25"/>
              <a:gd name="T81" fmla="*/ 12 h 24"/>
              <a:gd name="T82" fmla="*/ 21 w 25"/>
              <a:gd name="T83" fmla="*/ 12 h 24"/>
              <a:gd name="T84" fmla="*/ 19 w 25"/>
              <a:gd name="T85" fmla="*/ 10 h 24"/>
              <a:gd name="T86" fmla="*/ 18 w 25"/>
              <a:gd name="T87" fmla="*/ 6 h 24"/>
              <a:gd name="T88" fmla="*/ 18 w 25"/>
              <a:gd name="T89" fmla="*/ 6 h 24"/>
              <a:gd name="T90" fmla="*/ 16 w 25"/>
              <a:gd name="T91" fmla="*/ 5 h 24"/>
              <a:gd name="T92" fmla="*/ 13 w 25"/>
              <a:gd name="T93" fmla="*/ 5 h 24"/>
              <a:gd name="T94" fmla="*/ 13 w 25"/>
              <a:gd name="T95"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24">
                <a:moveTo>
                  <a:pt x="13" y="24"/>
                </a:moveTo>
                <a:lnTo>
                  <a:pt x="13" y="24"/>
                </a:lnTo>
                <a:lnTo>
                  <a:pt x="8" y="23"/>
                </a:lnTo>
                <a:lnTo>
                  <a:pt x="4" y="21"/>
                </a:lnTo>
                <a:lnTo>
                  <a:pt x="4" y="21"/>
                </a:lnTo>
                <a:lnTo>
                  <a:pt x="1" y="16"/>
                </a:lnTo>
                <a:lnTo>
                  <a:pt x="0" y="12"/>
                </a:lnTo>
                <a:lnTo>
                  <a:pt x="1" y="7"/>
                </a:lnTo>
                <a:lnTo>
                  <a:pt x="4" y="3"/>
                </a:lnTo>
                <a:lnTo>
                  <a:pt x="4" y="3"/>
                </a:lnTo>
                <a:lnTo>
                  <a:pt x="8" y="1"/>
                </a:lnTo>
                <a:lnTo>
                  <a:pt x="13" y="0"/>
                </a:lnTo>
                <a:lnTo>
                  <a:pt x="17" y="1"/>
                </a:lnTo>
                <a:lnTo>
                  <a:pt x="22" y="3"/>
                </a:lnTo>
                <a:lnTo>
                  <a:pt x="22" y="3"/>
                </a:lnTo>
                <a:lnTo>
                  <a:pt x="24" y="7"/>
                </a:lnTo>
                <a:lnTo>
                  <a:pt x="25" y="12"/>
                </a:lnTo>
                <a:lnTo>
                  <a:pt x="25" y="12"/>
                </a:lnTo>
                <a:lnTo>
                  <a:pt x="24" y="16"/>
                </a:lnTo>
                <a:lnTo>
                  <a:pt x="22" y="21"/>
                </a:lnTo>
                <a:lnTo>
                  <a:pt x="22" y="21"/>
                </a:lnTo>
                <a:lnTo>
                  <a:pt x="17" y="23"/>
                </a:lnTo>
                <a:lnTo>
                  <a:pt x="13" y="24"/>
                </a:lnTo>
                <a:lnTo>
                  <a:pt x="13" y="24"/>
                </a:lnTo>
                <a:close/>
                <a:moveTo>
                  <a:pt x="13" y="5"/>
                </a:moveTo>
                <a:lnTo>
                  <a:pt x="13" y="5"/>
                </a:lnTo>
                <a:lnTo>
                  <a:pt x="10" y="5"/>
                </a:lnTo>
                <a:lnTo>
                  <a:pt x="7" y="6"/>
                </a:lnTo>
                <a:lnTo>
                  <a:pt x="7" y="6"/>
                </a:lnTo>
                <a:lnTo>
                  <a:pt x="6" y="10"/>
                </a:lnTo>
                <a:lnTo>
                  <a:pt x="6" y="12"/>
                </a:lnTo>
                <a:lnTo>
                  <a:pt x="6" y="15"/>
                </a:lnTo>
                <a:lnTo>
                  <a:pt x="7" y="18"/>
                </a:lnTo>
                <a:lnTo>
                  <a:pt x="7" y="18"/>
                </a:lnTo>
                <a:lnTo>
                  <a:pt x="10" y="19"/>
                </a:lnTo>
                <a:lnTo>
                  <a:pt x="13" y="20"/>
                </a:lnTo>
                <a:lnTo>
                  <a:pt x="16" y="19"/>
                </a:lnTo>
                <a:lnTo>
                  <a:pt x="18" y="18"/>
                </a:lnTo>
                <a:lnTo>
                  <a:pt x="18" y="18"/>
                </a:lnTo>
                <a:lnTo>
                  <a:pt x="19" y="15"/>
                </a:lnTo>
                <a:lnTo>
                  <a:pt x="21" y="12"/>
                </a:lnTo>
                <a:lnTo>
                  <a:pt x="21" y="12"/>
                </a:lnTo>
                <a:lnTo>
                  <a:pt x="19" y="10"/>
                </a:lnTo>
                <a:lnTo>
                  <a:pt x="18" y="6"/>
                </a:lnTo>
                <a:lnTo>
                  <a:pt x="18" y="6"/>
                </a:lnTo>
                <a:lnTo>
                  <a:pt x="16" y="5"/>
                </a:lnTo>
                <a:lnTo>
                  <a:pt x="13" y="5"/>
                </a:lnTo>
                <a:lnTo>
                  <a:pt x="1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9" name="Freeform 200">
            <a:extLst>
              <a:ext uri="{FF2B5EF4-FFF2-40B4-BE49-F238E27FC236}">
                <a16:creationId xmlns:a16="http://schemas.microsoft.com/office/drawing/2014/main" id="{048E8620-1C29-4AB2-B133-8A5967A32538}"/>
              </a:ext>
            </a:extLst>
          </p:cNvPr>
          <p:cNvSpPr>
            <a:spLocks/>
          </p:cNvSpPr>
          <p:nvPr userDrawn="1"/>
        </p:nvSpPr>
        <p:spPr bwMode="auto">
          <a:xfrm>
            <a:off x="5870772" y="1255713"/>
            <a:ext cx="50800" cy="49213"/>
          </a:xfrm>
          <a:custGeom>
            <a:avLst/>
            <a:gdLst>
              <a:gd name="T0" fmla="*/ 8 w 32"/>
              <a:gd name="T1" fmla="*/ 31 h 31"/>
              <a:gd name="T2" fmla="*/ 8 w 32"/>
              <a:gd name="T3" fmla="*/ 31 h 31"/>
              <a:gd name="T4" fmla="*/ 3 w 32"/>
              <a:gd name="T5" fmla="*/ 31 h 31"/>
              <a:gd name="T6" fmla="*/ 3 w 32"/>
              <a:gd name="T7" fmla="*/ 31 h 31"/>
              <a:gd name="T8" fmla="*/ 2 w 32"/>
              <a:gd name="T9" fmla="*/ 30 h 31"/>
              <a:gd name="T10" fmla="*/ 2 w 32"/>
              <a:gd name="T11" fmla="*/ 29 h 31"/>
              <a:gd name="T12" fmla="*/ 2 w 32"/>
              <a:gd name="T13" fmla="*/ 29 h 31"/>
              <a:gd name="T14" fmla="*/ 0 w 32"/>
              <a:gd name="T15" fmla="*/ 21 h 31"/>
              <a:gd name="T16" fmla="*/ 3 w 32"/>
              <a:gd name="T17" fmla="*/ 13 h 31"/>
              <a:gd name="T18" fmla="*/ 6 w 32"/>
              <a:gd name="T19" fmla="*/ 6 h 31"/>
              <a:gd name="T20" fmla="*/ 11 w 32"/>
              <a:gd name="T21" fmla="*/ 0 h 31"/>
              <a:gd name="T22" fmla="*/ 11 w 32"/>
              <a:gd name="T23" fmla="*/ 0 h 31"/>
              <a:gd name="T24" fmla="*/ 13 w 32"/>
              <a:gd name="T25" fmla="*/ 0 h 31"/>
              <a:gd name="T26" fmla="*/ 14 w 32"/>
              <a:gd name="T27" fmla="*/ 0 h 31"/>
              <a:gd name="T28" fmla="*/ 14 w 32"/>
              <a:gd name="T29" fmla="*/ 0 h 31"/>
              <a:gd name="T30" fmla="*/ 15 w 32"/>
              <a:gd name="T31" fmla="*/ 2 h 31"/>
              <a:gd name="T32" fmla="*/ 14 w 32"/>
              <a:gd name="T33" fmla="*/ 4 h 31"/>
              <a:gd name="T34" fmla="*/ 14 w 32"/>
              <a:gd name="T35" fmla="*/ 4 h 31"/>
              <a:gd name="T36" fmla="*/ 11 w 32"/>
              <a:gd name="T37" fmla="*/ 9 h 31"/>
              <a:gd name="T38" fmla="*/ 7 w 32"/>
              <a:gd name="T39" fmla="*/ 14 h 31"/>
              <a:gd name="T40" fmla="*/ 6 w 32"/>
              <a:gd name="T41" fmla="*/ 20 h 31"/>
              <a:gd name="T42" fmla="*/ 6 w 32"/>
              <a:gd name="T43" fmla="*/ 26 h 31"/>
              <a:gd name="T44" fmla="*/ 6 w 32"/>
              <a:gd name="T45" fmla="*/ 26 h 31"/>
              <a:gd name="T46" fmla="*/ 12 w 32"/>
              <a:gd name="T47" fmla="*/ 26 h 31"/>
              <a:gd name="T48" fmla="*/ 17 w 32"/>
              <a:gd name="T49" fmla="*/ 24 h 31"/>
              <a:gd name="T50" fmla="*/ 23 w 32"/>
              <a:gd name="T51" fmla="*/ 21 h 31"/>
              <a:gd name="T52" fmla="*/ 29 w 32"/>
              <a:gd name="T53" fmla="*/ 18 h 31"/>
              <a:gd name="T54" fmla="*/ 29 w 32"/>
              <a:gd name="T55" fmla="*/ 18 h 31"/>
              <a:gd name="T56" fmla="*/ 30 w 32"/>
              <a:gd name="T57" fmla="*/ 17 h 31"/>
              <a:gd name="T58" fmla="*/ 32 w 32"/>
              <a:gd name="T59" fmla="*/ 18 h 31"/>
              <a:gd name="T60" fmla="*/ 32 w 32"/>
              <a:gd name="T61" fmla="*/ 18 h 31"/>
              <a:gd name="T62" fmla="*/ 32 w 32"/>
              <a:gd name="T63" fmla="*/ 19 h 31"/>
              <a:gd name="T64" fmla="*/ 32 w 32"/>
              <a:gd name="T65" fmla="*/ 21 h 31"/>
              <a:gd name="T66" fmla="*/ 32 w 32"/>
              <a:gd name="T67" fmla="*/ 21 h 31"/>
              <a:gd name="T68" fmla="*/ 26 w 32"/>
              <a:gd name="T69" fmla="*/ 26 h 31"/>
              <a:gd name="T70" fmla="*/ 21 w 32"/>
              <a:gd name="T71" fmla="*/ 29 h 31"/>
              <a:gd name="T72" fmla="*/ 14 w 32"/>
              <a:gd name="T73" fmla="*/ 30 h 31"/>
              <a:gd name="T74" fmla="*/ 8 w 32"/>
              <a:gd name="T75" fmla="*/ 31 h 31"/>
              <a:gd name="T76" fmla="*/ 8 w 32"/>
              <a:gd name="T7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31">
                <a:moveTo>
                  <a:pt x="8" y="31"/>
                </a:moveTo>
                <a:lnTo>
                  <a:pt x="8" y="31"/>
                </a:lnTo>
                <a:lnTo>
                  <a:pt x="3" y="31"/>
                </a:lnTo>
                <a:lnTo>
                  <a:pt x="3" y="31"/>
                </a:lnTo>
                <a:lnTo>
                  <a:pt x="2" y="30"/>
                </a:lnTo>
                <a:lnTo>
                  <a:pt x="2" y="29"/>
                </a:lnTo>
                <a:lnTo>
                  <a:pt x="2" y="29"/>
                </a:lnTo>
                <a:lnTo>
                  <a:pt x="0" y="21"/>
                </a:lnTo>
                <a:lnTo>
                  <a:pt x="3" y="13"/>
                </a:lnTo>
                <a:lnTo>
                  <a:pt x="6" y="6"/>
                </a:lnTo>
                <a:lnTo>
                  <a:pt x="11" y="0"/>
                </a:lnTo>
                <a:lnTo>
                  <a:pt x="11" y="0"/>
                </a:lnTo>
                <a:lnTo>
                  <a:pt x="13" y="0"/>
                </a:lnTo>
                <a:lnTo>
                  <a:pt x="14" y="0"/>
                </a:lnTo>
                <a:lnTo>
                  <a:pt x="14" y="0"/>
                </a:lnTo>
                <a:lnTo>
                  <a:pt x="15" y="2"/>
                </a:lnTo>
                <a:lnTo>
                  <a:pt x="14" y="4"/>
                </a:lnTo>
                <a:lnTo>
                  <a:pt x="14" y="4"/>
                </a:lnTo>
                <a:lnTo>
                  <a:pt x="11" y="9"/>
                </a:lnTo>
                <a:lnTo>
                  <a:pt x="7" y="14"/>
                </a:lnTo>
                <a:lnTo>
                  <a:pt x="6" y="20"/>
                </a:lnTo>
                <a:lnTo>
                  <a:pt x="6" y="26"/>
                </a:lnTo>
                <a:lnTo>
                  <a:pt x="6" y="26"/>
                </a:lnTo>
                <a:lnTo>
                  <a:pt x="12" y="26"/>
                </a:lnTo>
                <a:lnTo>
                  <a:pt x="17" y="24"/>
                </a:lnTo>
                <a:lnTo>
                  <a:pt x="23" y="21"/>
                </a:lnTo>
                <a:lnTo>
                  <a:pt x="29" y="18"/>
                </a:lnTo>
                <a:lnTo>
                  <a:pt x="29" y="18"/>
                </a:lnTo>
                <a:lnTo>
                  <a:pt x="30" y="17"/>
                </a:lnTo>
                <a:lnTo>
                  <a:pt x="32" y="18"/>
                </a:lnTo>
                <a:lnTo>
                  <a:pt x="32" y="18"/>
                </a:lnTo>
                <a:lnTo>
                  <a:pt x="32" y="19"/>
                </a:lnTo>
                <a:lnTo>
                  <a:pt x="32" y="21"/>
                </a:lnTo>
                <a:lnTo>
                  <a:pt x="32" y="21"/>
                </a:lnTo>
                <a:lnTo>
                  <a:pt x="26" y="26"/>
                </a:lnTo>
                <a:lnTo>
                  <a:pt x="21" y="29"/>
                </a:lnTo>
                <a:lnTo>
                  <a:pt x="14" y="30"/>
                </a:lnTo>
                <a:lnTo>
                  <a:pt x="8" y="31"/>
                </a:lnTo>
                <a:lnTo>
                  <a:pt x="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0" name="Freeform 201">
            <a:extLst>
              <a:ext uri="{FF2B5EF4-FFF2-40B4-BE49-F238E27FC236}">
                <a16:creationId xmlns:a16="http://schemas.microsoft.com/office/drawing/2014/main" id="{B969629C-94B9-4BC4-8554-9CA634430B51}"/>
              </a:ext>
            </a:extLst>
          </p:cNvPr>
          <p:cNvSpPr>
            <a:spLocks/>
          </p:cNvSpPr>
          <p:nvPr userDrawn="1"/>
        </p:nvSpPr>
        <p:spPr bwMode="auto">
          <a:xfrm>
            <a:off x="4705547" y="1897063"/>
            <a:ext cx="55562" cy="506413"/>
          </a:xfrm>
          <a:custGeom>
            <a:avLst/>
            <a:gdLst>
              <a:gd name="T0" fmla="*/ 35 w 35"/>
              <a:gd name="T1" fmla="*/ 319 h 319"/>
              <a:gd name="T2" fmla="*/ 35 w 35"/>
              <a:gd name="T3" fmla="*/ 0 h 319"/>
              <a:gd name="T4" fmla="*/ 35 w 35"/>
              <a:gd name="T5" fmla="*/ 0 h 319"/>
              <a:gd name="T6" fmla="*/ 20 w 35"/>
              <a:gd name="T7" fmla="*/ 0 h 319"/>
              <a:gd name="T8" fmla="*/ 7 w 35"/>
              <a:gd name="T9" fmla="*/ 1 h 319"/>
              <a:gd name="T10" fmla="*/ 3 w 35"/>
              <a:gd name="T11" fmla="*/ 3 h 319"/>
              <a:gd name="T12" fmla="*/ 0 w 35"/>
              <a:gd name="T13" fmla="*/ 4 h 319"/>
              <a:gd name="T14" fmla="*/ 0 w 35"/>
              <a:gd name="T15" fmla="*/ 319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9">
                <a:moveTo>
                  <a:pt x="35" y="319"/>
                </a:moveTo>
                <a:lnTo>
                  <a:pt x="35" y="0"/>
                </a:lnTo>
                <a:lnTo>
                  <a:pt x="35" y="0"/>
                </a:lnTo>
                <a:lnTo>
                  <a:pt x="20" y="0"/>
                </a:lnTo>
                <a:lnTo>
                  <a:pt x="7" y="1"/>
                </a:lnTo>
                <a:lnTo>
                  <a:pt x="3" y="3"/>
                </a:lnTo>
                <a:lnTo>
                  <a:pt x="0" y="4"/>
                </a:lnTo>
                <a:lnTo>
                  <a:pt x="0" y="3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1" name="Freeform 202">
            <a:extLst>
              <a:ext uri="{FF2B5EF4-FFF2-40B4-BE49-F238E27FC236}">
                <a16:creationId xmlns:a16="http://schemas.microsoft.com/office/drawing/2014/main" id="{A8786063-6A7A-4816-A317-E4A154B44C93}"/>
              </a:ext>
            </a:extLst>
          </p:cNvPr>
          <p:cNvSpPr>
            <a:spLocks/>
          </p:cNvSpPr>
          <p:nvPr userDrawn="1"/>
        </p:nvSpPr>
        <p:spPr bwMode="auto">
          <a:xfrm>
            <a:off x="4762697" y="1949451"/>
            <a:ext cx="128587" cy="349250"/>
          </a:xfrm>
          <a:custGeom>
            <a:avLst/>
            <a:gdLst>
              <a:gd name="T0" fmla="*/ 0 w 81"/>
              <a:gd name="T1" fmla="*/ 0 h 220"/>
              <a:gd name="T2" fmla="*/ 0 w 81"/>
              <a:gd name="T3" fmla="*/ 0 h 220"/>
              <a:gd name="T4" fmla="*/ 8 w 81"/>
              <a:gd name="T5" fmla="*/ 3 h 220"/>
              <a:gd name="T6" fmla="*/ 17 w 81"/>
              <a:gd name="T7" fmla="*/ 7 h 220"/>
              <a:gd name="T8" fmla="*/ 28 w 81"/>
              <a:gd name="T9" fmla="*/ 12 h 220"/>
              <a:gd name="T10" fmla="*/ 40 w 81"/>
              <a:gd name="T11" fmla="*/ 17 h 220"/>
              <a:gd name="T12" fmla="*/ 54 w 81"/>
              <a:gd name="T13" fmla="*/ 19 h 220"/>
              <a:gd name="T14" fmla="*/ 67 w 81"/>
              <a:gd name="T15" fmla="*/ 20 h 220"/>
              <a:gd name="T16" fmla="*/ 74 w 81"/>
              <a:gd name="T17" fmla="*/ 20 h 220"/>
              <a:gd name="T18" fmla="*/ 81 w 81"/>
              <a:gd name="T19" fmla="*/ 19 h 220"/>
              <a:gd name="T20" fmla="*/ 81 w 81"/>
              <a:gd name="T21"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220">
                <a:moveTo>
                  <a:pt x="0" y="0"/>
                </a:moveTo>
                <a:lnTo>
                  <a:pt x="0" y="0"/>
                </a:lnTo>
                <a:lnTo>
                  <a:pt x="8" y="3"/>
                </a:lnTo>
                <a:lnTo>
                  <a:pt x="17" y="7"/>
                </a:lnTo>
                <a:lnTo>
                  <a:pt x="28" y="12"/>
                </a:lnTo>
                <a:lnTo>
                  <a:pt x="40" y="17"/>
                </a:lnTo>
                <a:lnTo>
                  <a:pt x="54" y="19"/>
                </a:lnTo>
                <a:lnTo>
                  <a:pt x="67" y="20"/>
                </a:lnTo>
                <a:lnTo>
                  <a:pt x="74" y="20"/>
                </a:lnTo>
                <a:lnTo>
                  <a:pt x="81" y="19"/>
                </a:lnTo>
                <a:lnTo>
                  <a:pt x="81" y="22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2" name="Freeform 203">
            <a:extLst>
              <a:ext uri="{FF2B5EF4-FFF2-40B4-BE49-F238E27FC236}">
                <a16:creationId xmlns:a16="http://schemas.microsoft.com/office/drawing/2014/main" id="{17579C45-CF73-48F9-B94B-2E64586469E1}"/>
              </a:ext>
            </a:extLst>
          </p:cNvPr>
          <p:cNvSpPr>
            <a:spLocks/>
          </p:cNvSpPr>
          <p:nvPr userDrawn="1"/>
        </p:nvSpPr>
        <p:spPr bwMode="auto">
          <a:xfrm>
            <a:off x="4626172" y="1903413"/>
            <a:ext cx="79375" cy="500063"/>
          </a:xfrm>
          <a:custGeom>
            <a:avLst/>
            <a:gdLst>
              <a:gd name="T0" fmla="*/ 0 w 50"/>
              <a:gd name="T1" fmla="*/ 315 h 315"/>
              <a:gd name="T2" fmla="*/ 0 w 50"/>
              <a:gd name="T3" fmla="*/ 29 h 315"/>
              <a:gd name="T4" fmla="*/ 0 w 50"/>
              <a:gd name="T5" fmla="*/ 29 h 315"/>
              <a:gd name="T6" fmla="*/ 1 w 50"/>
              <a:gd name="T7" fmla="*/ 25 h 315"/>
              <a:gd name="T8" fmla="*/ 2 w 50"/>
              <a:gd name="T9" fmla="*/ 22 h 315"/>
              <a:gd name="T10" fmla="*/ 4 w 50"/>
              <a:gd name="T11" fmla="*/ 20 h 315"/>
              <a:gd name="T12" fmla="*/ 8 w 50"/>
              <a:gd name="T13" fmla="*/ 16 h 315"/>
              <a:gd name="T14" fmla="*/ 16 w 50"/>
              <a:gd name="T15" fmla="*/ 12 h 315"/>
              <a:gd name="T16" fmla="*/ 25 w 50"/>
              <a:gd name="T17" fmla="*/ 8 h 315"/>
              <a:gd name="T18" fmla="*/ 42 w 50"/>
              <a:gd name="T19" fmla="*/ 3 h 315"/>
              <a:gd name="T20" fmla="*/ 50 w 50"/>
              <a:gd name="T21"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315">
                <a:moveTo>
                  <a:pt x="0" y="315"/>
                </a:moveTo>
                <a:lnTo>
                  <a:pt x="0" y="29"/>
                </a:lnTo>
                <a:lnTo>
                  <a:pt x="0" y="29"/>
                </a:lnTo>
                <a:lnTo>
                  <a:pt x="1" y="25"/>
                </a:lnTo>
                <a:lnTo>
                  <a:pt x="2" y="22"/>
                </a:lnTo>
                <a:lnTo>
                  <a:pt x="4" y="20"/>
                </a:lnTo>
                <a:lnTo>
                  <a:pt x="8" y="16"/>
                </a:lnTo>
                <a:lnTo>
                  <a:pt x="16" y="12"/>
                </a:lnTo>
                <a:lnTo>
                  <a:pt x="25" y="8"/>
                </a:lnTo>
                <a:lnTo>
                  <a:pt x="42" y="3"/>
                </a:lnTo>
                <a:lnTo>
                  <a:pt x="5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3" name="Rectangle 204">
            <a:extLst>
              <a:ext uri="{FF2B5EF4-FFF2-40B4-BE49-F238E27FC236}">
                <a16:creationId xmlns:a16="http://schemas.microsoft.com/office/drawing/2014/main" id="{EDAB8AC6-53A0-4AE3-ACBC-182C3E0AD7A2}"/>
              </a:ext>
            </a:extLst>
          </p:cNvPr>
          <p:cNvSpPr>
            <a:spLocks noChangeArrowheads="1"/>
          </p:cNvSpPr>
          <p:nvPr userDrawn="1"/>
        </p:nvSpPr>
        <p:spPr bwMode="auto">
          <a:xfrm>
            <a:off x="4724597" y="2054226"/>
            <a:ext cx="12700" cy="8890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4" name="Rectangle 206">
            <a:extLst>
              <a:ext uri="{FF2B5EF4-FFF2-40B4-BE49-F238E27FC236}">
                <a16:creationId xmlns:a16="http://schemas.microsoft.com/office/drawing/2014/main" id="{4EC77651-5226-4E94-A420-052503A621A4}"/>
              </a:ext>
            </a:extLst>
          </p:cNvPr>
          <p:cNvSpPr>
            <a:spLocks noChangeArrowheads="1"/>
          </p:cNvSpPr>
          <p:nvPr userDrawn="1"/>
        </p:nvSpPr>
        <p:spPr bwMode="auto">
          <a:xfrm>
            <a:off x="4724457" y="1935181"/>
            <a:ext cx="12700" cy="857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5" name="Rectangle 207">
            <a:extLst>
              <a:ext uri="{FF2B5EF4-FFF2-40B4-BE49-F238E27FC236}">
                <a16:creationId xmlns:a16="http://schemas.microsoft.com/office/drawing/2014/main" id="{91CFADF6-8B76-40FF-95DC-68FB83998376}"/>
              </a:ext>
            </a:extLst>
          </p:cNvPr>
          <p:cNvSpPr>
            <a:spLocks noChangeArrowheads="1"/>
          </p:cNvSpPr>
          <p:nvPr userDrawn="1"/>
        </p:nvSpPr>
        <p:spPr bwMode="auto">
          <a:xfrm>
            <a:off x="4724457" y="2176483"/>
            <a:ext cx="12700" cy="87313"/>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6" name="Rectangle 208">
            <a:extLst>
              <a:ext uri="{FF2B5EF4-FFF2-40B4-BE49-F238E27FC236}">
                <a16:creationId xmlns:a16="http://schemas.microsoft.com/office/drawing/2014/main" id="{D7BD122D-2380-4A60-8D24-500FAC7A463D}"/>
              </a:ext>
            </a:extLst>
          </p:cNvPr>
          <p:cNvSpPr>
            <a:spLocks noChangeArrowheads="1"/>
          </p:cNvSpPr>
          <p:nvPr userDrawn="1"/>
        </p:nvSpPr>
        <p:spPr bwMode="auto">
          <a:xfrm>
            <a:off x="4724457" y="2298722"/>
            <a:ext cx="12700" cy="857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7" name="Freeform 209">
            <a:extLst>
              <a:ext uri="{FF2B5EF4-FFF2-40B4-BE49-F238E27FC236}">
                <a16:creationId xmlns:a16="http://schemas.microsoft.com/office/drawing/2014/main" id="{FA49F957-8098-443E-A259-956669525FEB}"/>
              </a:ext>
            </a:extLst>
          </p:cNvPr>
          <p:cNvSpPr>
            <a:spLocks/>
          </p:cNvSpPr>
          <p:nvPr userDrawn="1"/>
        </p:nvSpPr>
        <p:spPr bwMode="auto">
          <a:xfrm>
            <a:off x="5102268" y="1741504"/>
            <a:ext cx="76197" cy="661994"/>
          </a:xfrm>
          <a:custGeom>
            <a:avLst/>
            <a:gdLst>
              <a:gd name="T0" fmla="*/ 48 w 48"/>
              <a:gd name="T1" fmla="*/ 417 h 417"/>
              <a:gd name="T2" fmla="*/ 48 w 48"/>
              <a:gd name="T3" fmla="*/ 5 h 417"/>
              <a:gd name="T4" fmla="*/ 48 w 48"/>
              <a:gd name="T5" fmla="*/ 5 h 417"/>
              <a:gd name="T6" fmla="*/ 43 w 48"/>
              <a:gd name="T7" fmla="*/ 3 h 417"/>
              <a:gd name="T8" fmla="*/ 36 w 48"/>
              <a:gd name="T9" fmla="*/ 1 h 417"/>
              <a:gd name="T10" fmla="*/ 28 w 48"/>
              <a:gd name="T11" fmla="*/ 0 h 417"/>
              <a:gd name="T12" fmla="*/ 20 w 48"/>
              <a:gd name="T13" fmla="*/ 0 h 417"/>
              <a:gd name="T14" fmla="*/ 7 w 48"/>
              <a:gd name="T15" fmla="*/ 0 h 417"/>
              <a:gd name="T16" fmla="*/ 0 w 48"/>
              <a:gd name="T17" fmla="*/ 0 h 417"/>
              <a:gd name="T18" fmla="*/ 0 w 48"/>
              <a:gd name="T1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17">
                <a:moveTo>
                  <a:pt x="48" y="417"/>
                </a:moveTo>
                <a:lnTo>
                  <a:pt x="48" y="5"/>
                </a:lnTo>
                <a:lnTo>
                  <a:pt x="48" y="5"/>
                </a:lnTo>
                <a:lnTo>
                  <a:pt x="43" y="3"/>
                </a:lnTo>
                <a:lnTo>
                  <a:pt x="36" y="1"/>
                </a:lnTo>
                <a:lnTo>
                  <a:pt x="28" y="0"/>
                </a:lnTo>
                <a:lnTo>
                  <a:pt x="20" y="0"/>
                </a:lnTo>
                <a:lnTo>
                  <a:pt x="7" y="0"/>
                </a:lnTo>
                <a:lnTo>
                  <a:pt x="0" y="0"/>
                </a:lnTo>
                <a:lnTo>
                  <a:pt x="0" y="4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8" name="Freeform 210">
            <a:extLst>
              <a:ext uri="{FF2B5EF4-FFF2-40B4-BE49-F238E27FC236}">
                <a16:creationId xmlns:a16="http://schemas.microsoft.com/office/drawing/2014/main" id="{8A140C66-BF78-4748-92F5-E5A0D4205CDC}"/>
              </a:ext>
            </a:extLst>
          </p:cNvPr>
          <p:cNvSpPr>
            <a:spLocks/>
          </p:cNvSpPr>
          <p:nvPr userDrawn="1"/>
        </p:nvSpPr>
        <p:spPr bwMode="auto">
          <a:xfrm>
            <a:off x="4933999" y="1812942"/>
            <a:ext cx="157157" cy="500068"/>
          </a:xfrm>
          <a:custGeom>
            <a:avLst/>
            <a:gdLst>
              <a:gd name="T0" fmla="*/ 0 w 99"/>
              <a:gd name="T1" fmla="*/ 315 h 315"/>
              <a:gd name="T2" fmla="*/ 0 w 99"/>
              <a:gd name="T3" fmla="*/ 21 h 315"/>
              <a:gd name="T4" fmla="*/ 0 w 99"/>
              <a:gd name="T5" fmla="*/ 21 h 315"/>
              <a:gd name="T6" fmla="*/ 7 w 99"/>
              <a:gd name="T7" fmla="*/ 22 h 315"/>
              <a:gd name="T8" fmla="*/ 14 w 99"/>
              <a:gd name="T9" fmla="*/ 23 h 315"/>
              <a:gd name="T10" fmla="*/ 28 w 99"/>
              <a:gd name="T11" fmla="*/ 22 h 315"/>
              <a:gd name="T12" fmla="*/ 42 w 99"/>
              <a:gd name="T13" fmla="*/ 21 h 315"/>
              <a:gd name="T14" fmla="*/ 56 w 99"/>
              <a:gd name="T15" fmla="*/ 17 h 315"/>
              <a:gd name="T16" fmla="*/ 70 w 99"/>
              <a:gd name="T17" fmla="*/ 12 h 315"/>
              <a:gd name="T18" fmla="*/ 81 w 99"/>
              <a:gd name="T19" fmla="*/ 8 h 315"/>
              <a:gd name="T20" fmla="*/ 99 w 99"/>
              <a:gd name="T21" fmla="*/ 0 h 315"/>
              <a:gd name="T22" fmla="*/ 99 w 99"/>
              <a:gd name="T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15">
                <a:moveTo>
                  <a:pt x="0" y="315"/>
                </a:moveTo>
                <a:lnTo>
                  <a:pt x="0" y="21"/>
                </a:lnTo>
                <a:lnTo>
                  <a:pt x="0" y="21"/>
                </a:lnTo>
                <a:lnTo>
                  <a:pt x="7" y="22"/>
                </a:lnTo>
                <a:lnTo>
                  <a:pt x="14" y="23"/>
                </a:lnTo>
                <a:lnTo>
                  <a:pt x="28" y="22"/>
                </a:lnTo>
                <a:lnTo>
                  <a:pt x="42" y="21"/>
                </a:lnTo>
                <a:lnTo>
                  <a:pt x="56" y="17"/>
                </a:lnTo>
                <a:lnTo>
                  <a:pt x="70" y="12"/>
                </a:lnTo>
                <a:lnTo>
                  <a:pt x="81" y="8"/>
                </a:lnTo>
                <a:lnTo>
                  <a:pt x="99" y="0"/>
                </a:lnTo>
                <a:lnTo>
                  <a:pt x="9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9" name="Freeform 211">
            <a:extLst>
              <a:ext uri="{FF2B5EF4-FFF2-40B4-BE49-F238E27FC236}">
                <a16:creationId xmlns:a16="http://schemas.microsoft.com/office/drawing/2014/main" id="{103AF5CA-D0A6-4BBC-9858-1AA68528EDB6}"/>
              </a:ext>
            </a:extLst>
          </p:cNvPr>
          <p:cNvSpPr>
            <a:spLocks/>
          </p:cNvSpPr>
          <p:nvPr userDrawn="1"/>
        </p:nvSpPr>
        <p:spPr bwMode="auto">
          <a:xfrm>
            <a:off x="5178465" y="1749441"/>
            <a:ext cx="101596" cy="654057"/>
          </a:xfrm>
          <a:custGeom>
            <a:avLst/>
            <a:gdLst>
              <a:gd name="T0" fmla="*/ 0 w 64"/>
              <a:gd name="T1" fmla="*/ 0 h 412"/>
              <a:gd name="T2" fmla="*/ 0 w 64"/>
              <a:gd name="T3" fmla="*/ 0 h 412"/>
              <a:gd name="T4" fmla="*/ 9 w 64"/>
              <a:gd name="T5" fmla="*/ 3 h 412"/>
              <a:gd name="T6" fmla="*/ 20 w 64"/>
              <a:gd name="T7" fmla="*/ 6 h 412"/>
              <a:gd name="T8" fmla="*/ 31 w 64"/>
              <a:gd name="T9" fmla="*/ 9 h 412"/>
              <a:gd name="T10" fmla="*/ 44 w 64"/>
              <a:gd name="T11" fmla="*/ 15 h 412"/>
              <a:gd name="T12" fmla="*/ 54 w 64"/>
              <a:gd name="T13" fmla="*/ 21 h 412"/>
              <a:gd name="T14" fmla="*/ 58 w 64"/>
              <a:gd name="T15" fmla="*/ 24 h 412"/>
              <a:gd name="T16" fmla="*/ 61 w 64"/>
              <a:gd name="T17" fmla="*/ 27 h 412"/>
              <a:gd name="T18" fmla="*/ 63 w 64"/>
              <a:gd name="T19" fmla="*/ 32 h 412"/>
              <a:gd name="T20" fmla="*/ 64 w 64"/>
              <a:gd name="T21" fmla="*/ 36 h 412"/>
              <a:gd name="T22" fmla="*/ 64 w 64"/>
              <a:gd name="T23"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412">
                <a:moveTo>
                  <a:pt x="0" y="0"/>
                </a:moveTo>
                <a:lnTo>
                  <a:pt x="0" y="0"/>
                </a:lnTo>
                <a:lnTo>
                  <a:pt x="9" y="3"/>
                </a:lnTo>
                <a:lnTo>
                  <a:pt x="20" y="6"/>
                </a:lnTo>
                <a:lnTo>
                  <a:pt x="31" y="9"/>
                </a:lnTo>
                <a:lnTo>
                  <a:pt x="44" y="15"/>
                </a:lnTo>
                <a:lnTo>
                  <a:pt x="54" y="21"/>
                </a:lnTo>
                <a:lnTo>
                  <a:pt x="58" y="24"/>
                </a:lnTo>
                <a:lnTo>
                  <a:pt x="61" y="27"/>
                </a:lnTo>
                <a:lnTo>
                  <a:pt x="63" y="32"/>
                </a:lnTo>
                <a:lnTo>
                  <a:pt x="64" y="36"/>
                </a:lnTo>
                <a:lnTo>
                  <a:pt x="64" y="4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0" name="Rectangle 212">
            <a:extLst>
              <a:ext uri="{FF2B5EF4-FFF2-40B4-BE49-F238E27FC236}">
                <a16:creationId xmlns:a16="http://schemas.microsoft.com/office/drawing/2014/main" id="{237E1132-FB7B-414E-8B00-CB2F10683A3E}"/>
              </a:ext>
            </a:extLst>
          </p:cNvPr>
          <p:cNvSpPr>
            <a:spLocks noChangeArrowheads="1"/>
          </p:cNvSpPr>
          <p:nvPr userDrawn="1"/>
        </p:nvSpPr>
        <p:spPr bwMode="auto">
          <a:xfrm>
            <a:off x="5134017" y="1946293"/>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1" name="Rectangle 213">
            <a:extLst>
              <a:ext uri="{FF2B5EF4-FFF2-40B4-BE49-F238E27FC236}">
                <a16:creationId xmlns:a16="http://schemas.microsoft.com/office/drawing/2014/main" id="{05F832A8-7DE0-4676-899B-2B5274049EB8}"/>
              </a:ext>
            </a:extLst>
          </p:cNvPr>
          <p:cNvSpPr>
            <a:spLocks noChangeArrowheads="1"/>
          </p:cNvSpPr>
          <p:nvPr userDrawn="1"/>
        </p:nvSpPr>
        <p:spPr bwMode="auto">
          <a:xfrm>
            <a:off x="5134017" y="1787542"/>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2" name="Rectangle 214">
            <a:extLst>
              <a:ext uri="{FF2B5EF4-FFF2-40B4-BE49-F238E27FC236}">
                <a16:creationId xmlns:a16="http://schemas.microsoft.com/office/drawing/2014/main" id="{B8EAB318-4D55-4E07-B7E5-A12B2A261CE4}"/>
              </a:ext>
            </a:extLst>
          </p:cNvPr>
          <p:cNvSpPr>
            <a:spLocks noChangeArrowheads="1"/>
          </p:cNvSpPr>
          <p:nvPr userDrawn="1"/>
        </p:nvSpPr>
        <p:spPr bwMode="auto">
          <a:xfrm>
            <a:off x="5134017" y="2105045"/>
            <a:ext cx="17462" cy="112714"/>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3" name="Rectangle 215">
            <a:extLst>
              <a:ext uri="{FF2B5EF4-FFF2-40B4-BE49-F238E27FC236}">
                <a16:creationId xmlns:a16="http://schemas.microsoft.com/office/drawing/2014/main" id="{D5AFEC7F-282C-486D-86EE-8A6F2C9F4AD1}"/>
              </a:ext>
            </a:extLst>
          </p:cNvPr>
          <p:cNvSpPr>
            <a:spLocks noChangeArrowheads="1"/>
          </p:cNvSpPr>
          <p:nvPr userDrawn="1"/>
        </p:nvSpPr>
        <p:spPr bwMode="auto">
          <a:xfrm>
            <a:off x="5134017" y="2262209"/>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4" name="Rectangle 216">
            <a:extLst>
              <a:ext uri="{FF2B5EF4-FFF2-40B4-BE49-F238E27FC236}">
                <a16:creationId xmlns:a16="http://schemas.microsoft.com/office/drawing/2014/main" id="{CDA6FD59-5BED-462D-A5F4-9D70A4595074}"/>
              </a:ext>
            </a:extLst>
          </p:cNvPr>
          <p:cNvSpPr>
            <a:spLocks noChangeArrowheads="1"/>
          </p:cNvSpPr>
          <p:nvPr userDrawn="1"/>
        </p:nvSpPr>
        <p:spPr bwMode="auto">
          <a:xfrm>
            <a:off x="4600636" y="2403498"/>
            <a:ext cx="692125" cy="106364"/>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5" name="Freeform 217">
            <a:extLst>
              <a:ext uri="{FF2B5EF4-FFF2-40B4-BE49-F238E27FC236}">
                <a16:creationId xmlns:a16="http://schemas.microsoft.com/office/drawing/2014/main" id="{81EC72E4-8E7A-48F4-922A-AAFAFDBD204D}"/>
              </a:ext>
            </a:extLst>
          </p:cNvPr>
          <p:cNvSpPr>
            <a:spLocks/>
          </p:cNvSpPr>
          <p:nvPr userDrawn="1"/>
        </p:nvSpPr>
        <p:spPr bwMode="auto">
          <a:xfrm>
            <a:off x="4776842" y="2319360"/>
            <a:ext cx="285740" cy="73026"/>
          </a:xfrm>
          <a:custGeom>
            <a:avLst/>
            <a:gdLst>
              <a:gd name="T0" fmla="*/ 180 w 180"/>
              <a:gd name="T1" fmla="*/ 23 h 46"/>
              <a:gd name="T2" fmla="*/ 180 w 180"/>
              <a:gd name="T3" fmla="*/ 23 h 46"/>
              <a:gd name="T4" fmla="*/ 174 w 180"/>
              <a:gd name="T5" fmla="*/ 26 h 46"/>
              <a:gd name="T6" fmla="*/ 154 w 180"/>
              <a:gd name="T7" fmla="*/ 34 h 46"/>
              <a:gd name="T8" fmla="*/ 141 w 180"/>
              <a:gd name="T9" fmla="*/ 39 h 46"/>
              <a:gd name="T10" fmla="*/ 125 w 180"/>
              <a:gd name="T11" fmla="*/ 42 h 46"/>
              <a:gd name="T12" fmla="*/ 108 w 180"/>
              <a:gd name="T13" fmla="*/ 44 h 46"/>
              <a:gd name="T14" fmla="*/ 90 w 180"/>
              <a:gd name="T15" fmla="*/ 46 h 46"/>
              <a:gd name="T16" fmla="*/ 90 w 180"/>
              <a:gd name="T17" fmla="*/ 46 h 46"/>
              <a:gd name="T18" fmla="*/ 72 w 180"/>
              <a:gd name="T19" fmla="*/ 44 h 46"/>
              <a:gd name="T20" fmla="*/ 55 w 180"/>
              <a:gd name="T21" fmla="*/ 42 h 46"/>
              <a:gd name="T22" fmla="*/ 39 w 180"/>
              <a:gd name="T23" fmla="*/ 39 h 46"/>
              <a:gd name="T24" fmla="*/ 26 w 180"/>
              <a:gd name="T25" fmla="*/ 34 h 46"/>
              <a:gd name="T26" fmla="*/ 6 w 180"/>
              <a:gd name="T27" fmla="*/ 26 h 46"/>
              <a:gd name="T28" fmla="*/ 0 w 180"/>
              <a:gd name="T29" fmla="*/ 23 h 46"/>
              <a:gd name="T30" fmla="*/ 0 w 180"/>
              <a:gd name="T31" fmla="*/ 23 h 46"/>
              <a:gd name="T32" fmla="*/ 6 w 180"/>
              <a:gd name="T33" fmla="*/ 20 h 46"/>
              <a:gd name="T34" fmla="*/ 26 w 180"/>
              <a:gd name="T35" fmla="*/ 12 h 46"/>
              <a:gd name="T36" fmla="*/ 39 w 180"/>
              <a:gd name="T37" fmla="*/ 8 h 46"/>
              <a:gd name="T38" fmla="*/ 55 w 180"/>
              <a:gd name="T39" fmla="*/ 4 h 46"/>
              <a:gd name="T40" fmla="*/ 72 w 180"/>
              <a:gd name="T41" fmla="*/ 1 h 46"/>
              <a:gd name="T42" fmla="*/ 90 w 180"/>
              <a:gd name="T43" fmla="*/ 0 h 46"/>
              <a:gd name="T44" fmla="*/ 90 w 180"/>
              <a:gd name="T45" fmla="*/ 0 h 46"/>
              <a:gd name="T46" fmla="*/ 108 w 180"/>
              <a:gd name="T47" fmla="*/ 1 h 46"/>
              <a:gd name="T48" fmla="*/ 125 w 180"/>
              <a:gd name="T49" fmla="*/ 4 h 46"/>
              <a:gd name="T50" fmla="*/ 141 w 180"/>
              <a:gd name="T51" fmla="*/ 8 h 46"/>
              <a:gd name="T52" fmla="*/ 154 w 180"/>
              <a:gd name="T53" fmla="*/ 12 h 46"/>
              <a:gd name="T54" fmla="*/ 174 w 180"/>
              <a:gd name="T55" fmla="*/ 20 h 46"/>
              <a:gd name="T56" fmla="*/ 180 w 180"/>
              <a:gd name="T57" fmla="*/ 23 h 46"/>
              <a:gd name="T58" fmla="*/ 180 w 180"/>
              <a:gd name="T5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46">
                <a:moveTo>
                  <a:pt x="180" y="23"/>
                </a:moveTo>
                <a:lnTo>
                  <a:pt x="180" y="23"/>
                </a:lnTo>
                <a:lnTo>
                  <a:pt x="174" y="26"/>
                </a:lnTo>
                <a:lnTo>
                  <a:pt x="154" y="34"/>
                </a:lnTo>
                <a:lnTo>
                  <a:pt x="141" y="39"/>
                </a:lnTo>
                <a:lnTo>
                  <a:pt x="125" y="42"/>
                </a:lnTo>
                <a:lnTo>
                  <a:pt x="108" y="44"/>
                </a:lnTo>
                <a:lnTo>
                  <a:pt x="90" y="46"/>
                </a:lnTo>
                <a:lnTo>
                  <a:pt x="90" y="46"/>
                </a:lnTo>
                <a:lnTo>
                  <a:pt x="72" y="44"/>
                </a:lnTo>
                <a:lnTo>
                  <a:pt x="55" y="42"/>
                </a:lnTo>
                <a:lnTo>
                  <a:pt x="39" y="39"/>
                </a:lnTo>
                <a:lnTo>
                  <a:pt x="26" y="34"/>
                </a:lnTo>
                <a:lnTo>
                  <a:pt x="6" y="26"/>
                </a:lnTo>
                <a:lnTo>
                  <a:pt x="0" y="23"/>
                </a:lnTo>
                <a:lnTo>
                  <a:pt x="0" y="23"/>
                </a:lnTo>
                <a:lnTo>
                  <a:pt x="6" y="20"/>
                </a:lnTo>
                <a:lnTo>
                  <a:pt x="26" y="12"/>
                </a:lnTo>
                <a:lnTo>
                  <a:pt x="39" y="8"/>
                </a:lnTo>
                <a:lnTo>
                  <a:pt x="55" y="4"/>
                </a:lnTo>
                <a:lnTo>
                  <a:pt x="72" y="1"/>
                </a:lnTo>
                <a:lnTo>
                  <a:pt x="90" y="0"/>
                </a:lnTo>
                <a:lnTo>
                  <a:pt x="90" y="0"/>
                </a:lnTo>
                <a:lnTo>
                  <a:pt x="108" y="1"/>
                </a:lnTo>
                <a:lnTo>
                  <a:pt x="125" y="4"/>
                </a:lnTo>
                <a:lnTo>
                  <a:pt x="141" y="8"/>
                </a:lnTo>
                <a:lnTo>
                  <a:pt x="154" y="12"/>
                </a:lnTo>
                <a:lnTo>
                  <a:pt x="174" y="20"/>
                </a:lnTo>
                <a:lnTo>
                  <a:pt x="180" y="23"/>
                </a:lnTo>
                <a:lnTo>
                  <a:pt x="180" y="2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6" name="Rectangle 218">
            <a:extLst>
              <a:ext uri="{FF2B5EF4-FFF2-40B4-BE49-F238E27FC236}">
                <a16:creationId xmlns:a16="http://schemas.microsoft.com/office/drawing/2014/main" id="{EBA38460-B246-487E-9B6C-BE002BEA94DB}"/>
              </a:ext>
            </a:extLst>
          </p:cNvPr>
          <p:cNvSpPr>
            <a:spLocks noChangeArrowheads="1"/>
          </p:cNvSpPr>
          <p:nvPr userDrawn="1"/>
        </p:nvSpPr>
        <p:spPr bwMode="auto">
          <a:xfrm>
            <a:off x="4835578" y="2028844"/>
            <a:ext cx="31749" cy="3492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7" name="Rectangle 219">
            <a:extLst>
              <a:ext uri="{FF2B5EF4-FFF2-40B4-BE49-F238E27FC236}">
                <a16:creationId xmlns:a16="http://schemas.microsoft.com/office/drawing/2014/main" id="{5A3AA243-5D2F-469E-85D4-CCD3AA58AFBD}"/>
              </a:ext>
            </a:extLst>
          </p:cNvPr>
          <p:cNvSpPr>
            <a:spLocks noChangeArrowheads="1"/>
          </p:cNvSpPr>
          <p:nvPr userDrawn="1"/>
        </p:nvSpPr>
        <p:spPr bwMode="auto">
          <a:xfrm>
            <a:off x="4835578" y="2087582"/>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8" name="Rectangle 220">
            <a:extLst>
              <a:ext uri="{FF2B5EF4-FFF2-40B4-BE49-F238E27FC236}">
                <a16:creationId xmlns:a16="http://schemas.microsoft.com/office/drawing/2014/main" id="{9D24C2EB-0E3D-4B0E-A6CD-77A803A3B1B7}"/>
              </a:ext>
            </a:extLst>
          </p:cNvPr>
          <p:cNvSpPr>
            <a:spLocks noChangeArrowheads="1"/>
          </p:cNvSpPr>
          <p:nvPr userDrawn="1"/>
        </p:nvSpPr>
        <p:spPr bwMode="auto">
          <a:xfrm>
            <a:off x="4835578" y="2143145"/>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9" name="Rectangle 221">
            <a:extLst>
              <a:ext uri="{FF2B5EF4-FFF2-40B4-BE49-F238E27FC236}">
                <a16:creationId xmlns:a16="http://schemas.microsoft.com/office/drawing/2014/main" id="{542AB869-CD44-4635-8E78-E77A4DB217C4}"/>
              </a:ext>
            </a:extLst>
          </p:cNvPr>
          <p:cNvSpPr>
            <a:spLocks noChangeArrowheads="1"/>
          </p:cNvSpPr>
          <p:nvPr userDrawn="1"/>
        </p:nvSpPr>
        <p:spPr bwMode="auto">
          <a:xfrm>
            <a:off x="5214977" y="2239984"/>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0" name="Rectangle 222">
            <a:extLst>
              <a:ext uri="{FF2B5EF4-FFF2-40B4-BE49-F238E27FC236}">
                <a16:creationId xmlns:a16="http://schemas.microsoft.com/office/drawing/2014/main" id="{B94F8C1F-8BBE-4C01-9058-1D9924816C14}"/>
              </a:ext>
            </a:extLst>
          </p:cNvPr>
          <p:cNvSpPr>
            <a:spLocks noChangeArrowheads="1"/>
          </p:cNvSpPr>
          <p:nvPr userDrawn="1"/>
        </p:nvSpPr>
        <p:spPr bwMode="auto">
          <a:xfrm>
            <a:off x="5214977" y="2295547"/>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1" name="Rectangle 223">
            <a:extLst>
              <a:ext uri="{FF2B5EF4-FFF2-40B4-BE49-F238E27FC236}">
                <a16:creationId xmlns:a16="http://schemas.microsoft.com/office/drawing/2014/main" id="{B69BF4E9-42FF-4D0B-9034-1D9CB1EB65F4}"/>
              </a:ext>
            </a:extLst>
          </p:cNvPr>
          <p:cNvSpPr>
            <a:spLocks noChangeArrowheads="1"/>
          </p:cNvSpPr>
          <p:nvPr userDrawn="1"/>
        </p:nvSpPr>
        <p:spPr bwMode="auto">
          <a:xfrm>
            <a:off x="5214977" y="2351110"/>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2" name="Rectangle 224">
            <a:extLst>
              <a:ext uri="{FF2B5EF4-FFF2-40B4-BE49-F238E27FC236}">
                <a16:creationId xmlns:a16="http://schemas.microsoft.com/office/drawing/2014/main" id="{88D24015-163A-4DC7-884B-0DE9995F36C2}"/>
              </a:ext>
            </a:extLst>
          </p:cNvPr>
          <p:cNvSpPr>
            <a:spLocks noChangeArrowheads="1"/>
          </p:cNvSpPr>
          <p:nvPr userDrawn="1"/>
        </p:nvSpPr>
        <p:spPr bwMode="auto">
          <a:xfrm>
            <a:off x="4835578" y="2198708"/>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3" name="Rectangle 225">
            <a:extLst>
              <a:ext uri="{FF2B5EF4-FFF2-40B4-BE49-F238E27FC236}">
                <a16:creationId xmlns:a16="http://schemas.microsoft.com/office/drawing/2014/main" id="{0F87D0F3-2F4A-40DE-84E4-11B9A4320877}"/>
              </a:ext>
            </a:extLst>
          </p:cNvPr>
          <p:cNvSpPr>
            <a:spLocks noChangeArrowheads="1"/>
          </p:cNvSpPr>
          <p:nvPr userDrawn="1"/>
        </p:nvSpPr>
        <p:spPr bwMode="auto">
          <a:xfrm>
            <a:off x="4627623" y="2430486"/>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4" name="Rectangle 226">
            <a:extLst>
              <a:ext uri="{FF2B5EF4-FFF2-40B4-BE49-F238E27FC236}">
                <a16:creationId xmlns:a16="http://schemas.microsoft.com/office/drawing/2014/main" id="{FB116B5A-0C05-4C8E-90F7-F3BF5F8E7188}"/>
              </a:ext>
            </a:extLst>
          </p:cNvPr>
          <p:cNvSpPr>
            <a:spLocks noChangeArrowheads="1"/>
          </p:cNvSpPr>
          <p:nvPr userDrawn="1"/>
        </p:nvSpPr>
        <p:spPr bwMode="auto">
          <a:xfrm>
            <a:off x="4678421" y="2430486"/>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5" name="Rectangle 227">
            <a:extLst>
              <a:ext uri="{FF2B5EF4-FFF2-40B4-BE49-F238E27FC236}">
                <a16:creationId xmlns:a16="http://schemas.microsoft.com/office/drawing/2014/main" id="{7685DC90-21F3-476C-8FD2-3463E8F9E119}"/>
              </a:ext>
            </a:extLst>
          </p:cNvPr>
          <p:cNvSpPr>
            <a:spLocks noChangeArrowheads="1"/>
          </p:cNvSpPr>
          <p:nvPr userDrawn="1"/>
        </p:nvSpPr>
        <p:spPr bwMode="auto">
          <a:xfrm>
            <a:off x="4727632" y="2430486"/>
            <a:ext cx="19049"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6" name="Rectangle 228">
            <a:extLst>
              <a:ext uri="{FF2B5EF4-FFF2-40B4-BE49-F238E27FC236}">
                <a16:creationId xmlns:a16="http://schemas.microsoft.com/office/drawing/2014/main" id="{B991E5D6-7B50-4749-9B85-FD85BB44C7A9}"/>
              </a:ext>
            </a:extLst>
          </p:cNvPr>
          <p:cNvSpPr>
            <a:spLocks noChangeArrowheads="1"/>
          </p:cNvSpPr>
          <p:nvPr userDrawn="1"/>
        </p:nvSpPr>
        <p:spPr bwMode="auto">
          <a:xfrm>
            <a:off x="4778430" y="2430486"/>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7" name="Line 229">
            <a:extLst>
              <a:ext uri="{FF2B5EF4-FFF2-40B4-BE49-F238E27FC236}">
                <a16:creationId xmlns:a16="http://schemas.microsoft.com/office/drawing/2014/main" id="{874E5FDA-F6A0-48E8-993F-DEB1C2116977}"/>
              </a:ext>
            </a:extLst>
          </p:cNvPr>
          <p:cNvSpPr>
            <a:spLocks noChangeShapeType="1"/>
          </p:cNvSpPr>
          <p:nvPr userDrawn="1"/>
        </p:nvSpPr>
        <p:spPr bwMode="auto">
          <a:xfrm>
            <a:off x="4824466" y="2486049"/>
            <a:ext cx="41591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8" name="Freeform 230">
            <a:extLst>
              <a:ext uri="{FF2B5EF4-FFF2-40B4-BE49-F238E27FC236}">
                <a16:creationId xmlns:a16="http://schemas.microsoft.com/office/drawing/2014/main" id="{259C1C67-71BC-4428-8F42-BAF25CB59081}"/>
              </a:ext>
            </a:extLst>
          </p:cNvPr>
          <p:cNvSpPr>
            <a:spLocks/>
          </p:cNvSpPr>
          <p:nvPr userDrawn="1"/>
        </p:nvSpPr>
        <p:spPr bwMode="auto">
          <a:xfrm>
            <a:off x="5392770" y="1300174"/>
            <a:ext cx="107946" cy="1195400"/>
          </a:xfrm>
          <a:custGeom>
            <a:avLst/>
            <a:gdLst>
              <a:gd name="T0" fmla="*/ 68 w 68"/>
              <a:gd name="T1" fmla="*/ 753 h 753"/>
              <a:gd name="T2" fmla="*/ 0 w 68"/>
              <a:gd name="T3" fmla="*/ 753 h 753"/>
              <a:gd name="T4" fmla="*/ 17 w 68"/>
              <a:gd name="T5" fmla="*/ 0 h 753"/>
              <a:gd name="T6" fmla="*/ 38 w 68"/>
              <a:gd name="T7" fmla="*/ 0 h 753"/>
              <a:gd name="T8" fmla="*/ 68 w 68"/>
              <a:gd name="T9" fmla="*/ 753 h 753"/>
            </a:gdLst>
            <a:ahLst/>
            <a:cxnLst>
              <a:cxn ang="0">
                <a:pos x="T0" y="T1"/>
              </a:cxn>
              <a:cxn ang="0">
                <a:pos x="T2" y="T3"/>
              </a:cxn>
              <a:cxn ang="0">
                <a:pos x="T4" y="T5"/>
              </a:cxn>
              <a:cxn ang="0">
                <a:pos x="T6" y="T7"/>
              </a:cxn>
              <a:cxn ang="0">
                <a:pos x="T8" y="T9"/>
              </a:cxn>
            </a:cxnLst>
            <a:rect l="0" t="0" r="r" b="b"/>
            <a:pathLst>
              <a:path w="68" h="753">
                <a:moveTo>
                  <a:pt x="68" y="753"/>
                </a:moveTo>
                <a:lnTo>
                  <a:pt x="0" y="753"/>
                </a:lnTo>
                <a:lnTo>
                  <a:pt x="17" y="0"/>
                </a:lnTo>
                <a:lnTo>
                  <a:pt x="38" y="0"/>
                </a:lnTo>
                <a:lnTo>
                  <a:pt x="68" y="75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9" name="Line 231">
            <a:extLst>
              <a:ext uri="{FF2B5EF4-FFF2-40B4-BE49-F238E27FC236}">
                <a16:creationId xmlns:a16="http://schemas.microsoft.com/office/drawing/2014/main" id="{639F3103-E94B-42FB-AB44-16452364BAB4}"/>
              </a:ext>
            </a:extLst>
          </p:cNvPr>
          <p:cNvSpPr>
            <a:spLocks noChangeShapeType="1"/>
          </p:cNvSpPr>
          <p:nvPr userDrawn="1"/>
        </p:nvSpPr>
        <p:spPr bwMode="auto">
          <a:xfrm flipH="1">
            <a:off x="5361021" y="1303349"/>
            <a:ext cx="30161" cy="11954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0" name="Freeform 232">
            <a:extLst>
              <a:ext uri="{FF2B5EF4-FFF2-40B4-BE49-F238E27FC236}">
                <a16:creationId xmlns:a16="http://schemas.microsoft.com/office/drawing/2014/main" id="{C6D117CE-5C83-46B2-99E2-3D6C35EAC545}"/>
              </a:ext>
            </a:extLst>
          </p:cNvPr>
          <p:cNvSpPr>
            <a:spLocks/>
          </p:cNvSpPr>
          <p:nvPr userDrawn="1"/>
        </p:nvSpPr>
        <p:spPr bwMode="auto">
          <a:xfrm>
            <a:off x="5330860" y="1257311"/>
            <a:ext cx="184143" cy="30163"/>
          </a:xfrm>
          <a:custGeom>
            <a:avLst/>
            <a:gdLst>
              <a:gd name="T0" fmla="*/ 116 w 116"/>
              <a:gd name="T1" fmla="*/ 10 h 19"/>
              <a:gd name="T2" fmla="*/ 116 w 116"/>
              <a:gd name="T3" fmla="*/ 10 h 19"/>
              <a:gd name="T4" fmla="*/ 116 w 116"/>
              <a:gd name="T5" fmla="*/ 13 h 19"/>
              <a:gd name="T6" fmla="*/ 114 w 116"/>
              <a:gd name="T7" fmla="*/ 17 h 19"/>
              <a:gd name="T8" fmla="*/ 110 w 116"/>
              <a:gd name="T9" fmla="*/ 19 h 19"/>
              <a:gd name="T10" fmla="*/ 107 w 116"/>
              <a:gd name="T11" fmla="*/ 19 h 19"/>
              <a:gd name="T12" fmla="*/ 10 w 116"/>
              <a:gd name="T13" fmla="*/ 19 h 19"/>
              <a:gd name="T14" fmla="*/ 10 w 116"/>
              <a:gd name="T15" fmla="*/ 19 h 19"/>
              <a:gd name="T16" fmla="*/ 5 w 116"/>
              <a:gd name="T17" fmla="*/ 19 h 19"/>
              <a:gd name="T18" fmla="*/ 3 w 116"/>
              <a:gd name="T19" fmla="*/ 17 h 19"/>
              <a:gd name="T20" fmla="*/ 1 w 116"/>
              <a:gd name="T21" fmla="*/ 13 h 19"/>
              <a:gd name="T22" fmla="*/ 0 w 116"/>
              <a:gd name="T23" fmla="*/ 10 h 19"/>
              <a:gd name="T24" fmla="*/ 0 w 116"/>
              <a:gd name="T25" fmla="*/ 10 h 19"/>
              <a:gd name="T26" fmla="*/ 0 w 116"/>
              <a:gd name="T27" fmla="*/ 10 h 19"/>
              <a:gd name="T28" fmla="*/ 1 w 116"/>
              <a:gd name="T29" fmla="*/ 5 h 19"/>
              <a:gd name="T30" fmla="*/ 3 w 116"/>
              <a:gd name="T31" fmla="*/ 2 h 19"/>
              <a:gd name="T32" fmla="*/ 5 w 116"/>
              <a:gd name="T33" fmla="*/ 1 h 19"/>
              <a:gd name="T34" fmla="*/ 10 w 116"/>
              <a:gd name="T35" fmla="*/ 0 h 19"/>
              <a:gd name="T36" fmla="*/ 107 w 116"/>
              <a:gd name="T37" fmla="*/ 0 h 19"/>
              <a:gd name="T38" fmla="*/ 107 w 116"/>
              <a:gd name="T39" fmla="*/ 0 h 19"/>
              <a:gd name="T40" fmla="*/ 110 w 116"/>
              <a:gd name="T41" fmla="*/ 1 h 19"/>
              <a:gd name="T42" fmla="*/ 114 w 116"/>
              <a:gd name="T43" fmla="*/ 2 h 19"/>
              <a:gd name="T44" fmla="*/ 116 w 116"/>
              <a:gd name="T45" fmla="*/ 5 h 19"/>
              <a:gd name="T46" fmla="*/ 116 w 116"/>
              <a:gd name="T47" fmla="*/ 10 h 19"/>
              <a:gd name="T48" fmla="*/ 116 w 116"/>
              <a:gd name="T4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9">
                <a:moveTo>
                  <a:pt x="116" y="10"/>
                </a:moveTo>
                <a:lnTo>
                  <a:pt x="116" y="10"/>
                </a:lnTo>
                <a:lnTo>
                  <a:pt x="116" y="13"/>
                </a:lnTo>
                <a:lnTo>
                  <a:pt x="114" y="17"/>
                </a:lnTo>
                <a:lnTo>
                  <a:pt x="110" y="19"/>
                </a:lnTo>
                <a:lnTo>
                  <a:pt x="107" y="19"/>
                </a:lnTo>
                <a:lnTo>
                  <a:pt x="10" y="19"/>
                </a:lnTo>
                <a:lnTo>
                  <a:pt x="10" y="19"/>
                </a:lnTo>
                <a:lnTo>
                  <a:pt x="5" y="19"/>
                </a:lnTo>
                <a:lnTo>
                  <a:pt x="3" y="17"/>
                </a:lnTo>
                <a:lnTo>
                  <a:pt x="1" y="13"/>
                </a:lnTo>
                <a:lnTo>
                  <a:pt x="0" y="10"/>
                </a:lnTo>
                <a:lnTo>
                  <a:pt x="0" y="10"/>
                </a:lnTo>
                <a:lnTo>
                  <a:pt x="0" y="10"/>
                </a:lnTo>
                <a:lnTo>
                  <a:pt x="1" y="5"/>
                </a:lnTo>
                <a:lnTo>
                  <a:pt x="3" y="2"/>
                </a:lnTo>
                <a:lnTo>
                  <a:pt x="5" y="1"/>
                </a:lnTo>
                <a:lnTo>
                  <a:pt x="10" y="0"/>
                </a:lnTo>
                <a:lnTo>
                  <a:pt x="107" y="0"/>
                </a:lnTo>
                <a:lnTo>
                  <a:pt x="107" y="0"/>
                </a:lnTo>
                <a:lnTo>
                  <a:pt x="110" y="1"/>
                </a:lnTo>
                <a:lnTo>
                  <a:pt x="114" y="2"/>
                </a:lnTo>
                <a:lnTo>
                  <a:pt x="116" y="5"/>
                </a:lnTo>
                <a:lnTo>
                  <a:pt x="116" y="10"/>
                </a:lnTo>
                <a:lnTo>
                  <a:pt x="116" y="1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1" name="Freeform 233">
            <a:extLst>
              <a:ext uri="{FF2B5EF4-FFF2-40B4-BE49-F238E27FC236}">
                <a16:creationId xmlns:a16="http://schemas.microsoft.com/office/drawing/2014/main" id="{838D5253-B927-47F7-86CE-27AF4C127B35}"/>
              </a:ext>
            </a:extLst>
          </p:cNvPr>
          <p:cNvSpPr>
            <a:spLocks/>
          </p:cNvSpPr>
          <p:nvPr userDrawn="1"/>
        </p:nvSpPr>
        <p:spPr bwMode="auto">
          <a:xfrm>
            <a:off x="5324510" y="1154123"/>
            <a:ext cx="196843" cy="87313"/>
          </a:xfrm>
          <a:custGeom>
            <a:avLst/>
            <a:gdLst>
              <a:gd name="T0" fmla="*/ 124 w 124"/>
              <a:gd name="T1" fmla="*/ 33 h 55"/>
              <a:gd name="T2" fmla="*/ 124 w 124"/>
              <a:gd name="T3" fmla="*/ 33 h 55"/>
              <a:gd name="T4" fmla="*/ 123 w 124"/>
              <a:gd name="T5" fmla="*/ 38 h 55"/>
              <a:gd name="T6" fmla="*/ 122 w 124"/>
              <a:gd name="T7" fmla="*/ 42 h 55"/>
              <a:gd name="T8" fmla="*/ 121 w 124"/>
              <a:gd name="T9" fmla="*/ 45 h 55"/>
              <a:gd name="T10" fmla="*/ 118 w 124"/>
              <a:gd name="T11" fmla="*/ 49 h 55"/>
              <a:gd name="T12" fmla="*/ 114 w 124"/>
              <a:gd name="T13" fmla="*/ 51 h 55"/>
              <a:gd name="T14" fmla="*/ 111 w 124"/>
              <a:gd name="T15" fmla="*/ 53 h 55"/>
              <a:gd name="T16" fmla="*/ 107 w 124"/>
              <a:gd name="T17" fmla="*/ 55 h 55"/>
              <a:gd name="T18" fmla="*/ 103 w 124"/>
              <a:gd name="T19" fmla="*/ 55 h 55"/>
              <a:gd name="T20" fmla="*/ 22 w 124"/>
              <a:gd name="T21" fmla="*/ 55 h 55"/>
              <a:gd name="T22" fmla="*/ 22 w 124"/>
              <a:gd name="T23" fmla="*/ 55 h 55"/>
              <a:gd name="T24" fmla="*/ 17 w 124"/>
              <a:gd name="T25" fmla="*/ 55 h 55"/>
              <a:gd name="T26" fmla="*/ 13 w 124"/>
              <a:gd name="T27" fmla="*/ 53 h 55"/>
              <a:gd name="T28" fmla="*/ 9 w 124"/>
              <a:gd name="T29" fmla="*/ 51 h 55"/>
              <a:gd name="T30" fmla="*/ 6 w 124"/>
              <a:gd name="T31" fmla="*/ 49 h 55"/>
              <a:gd name="T32" fmla="*/ 4 w 124"/>
              <a:gd name="T33" fmla="*/ 45 h 55"/>
              <a:gd name="T34" fmla="*/ 1 w 124"/>
              <a:gd name="T35" fmla="*/ 42 h 55"/>
              <a:gd name="T36" fmla="*/ 0 w 124"/>
              <a:gd name="T37" fmla="*/ 38 h 55"/>
              <a:gd name="T38" fmla="*/ 0 w 124"/>
              <a:gd name="T39" fmla="*/ 33 h 55"/>
              <a:gd name="T40" fmla="*/ 0 w 124"/>
              <a:gd name="T41" fmla="*/ 33 h 55"/>
              <a:gd name="T42" fmla="*/ 0 w 124"/>
              <a:gd name="T43" fmla="*/ 29 h 55"/>
              <a:gd name="T44" fmla="*/ 1 w 124"/>
              <a:gd name="T45" fmla="*/ 25 h 55"/>
              <a:gd name="T46" fmla="*/ 4 w 124"/>
              <a:gd name="T47" fmla="*/ 21 h 55"/>
              <a:gd name="T48" fmla="*/ 6 w 124"/>
              <a:gd name="T49" fmla="*/ 18 h 55"/>
              <a:gd name="T50" fmla="*/ 6 w 124"/>
              <a:gd name="T51" fmla="*/ 18 h 55"/>
              <a:gd name="T52" fmla="*/ 10 w 124"/>
              <a:gd name="T53" fmla="*/ 15 h 55"/>
              <a:gd name="T54" fmla="*/ 15 w 124"/>
              <a:gd name="T55" fmla="*/ 13 h 55"/>
              <a:gd name="T56" fmla="*/ 15 w 124"/>
              <a:gd name="T57" fmla="*/ 0 h 55"/>
              <a:gd name="T58" fmla="*/ 109 w 124"/>
              <a:gd name="T59" fmla="*/ 0 h 55"/>
              <a:gd name="T60" fmla="*/ 109 w 124"/>
              <a:gd name="T61" fmla="*/ 13 h 55"/>
              <a:gd name="T62" fmla="*/ 109 w 124"/>
              <a:gd name="T63" fmla="*/ 13 h 55"/>
              <a:gd name="T64" fmla="*/ 115 w 124"/>
              <a:gd name="T65" fmla="*/ 15 h 55"/>
              <a:gd name="T66" fmla="*/ 120 w 124"/>
              <a:gd name="T67" fmla="*/ 21 h 55"/>
              <a:gd name="T68" fmla="*/ 123 w 124"/>
              <a:gd name="T69" fmla="*/ 26 h 55"/>
              <a:gd name="T70" fmla="*/ 124 w 124"/>
              <a:gd name="T71" fmla="*/ 33 h 55"/>
              <a:gd name="T72" fmla="*/ 124 w 124"/>
              <a:gd name="T7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55">
                <a:moveTo>
                  <a:pt x="124" y="33"/>
                </a:moveTo>
                <a:lnTo>
                  <a:pt x="124" y="33"/>
                </a:lnTo>
                <a:lnTo>
                  <a:pt x="123" y="38"/>
                </a:lnTo>
                <a:lnTo>
                  <a:pt x="122" y="42"/>
                </a:lnTo>
                <a:lnTo>
                  <a:pt x="121" y="45"/>
                </a:lnTo>
                <a:lnTo>
                  <a:pt x="118" y="49"/>
                </a:lnTo>
                <a:lnTo>
                  <a:pt x="114" y="51"/>
                </a:lnTo>
                <a:lnTo>
                  <a:pt x="111" y="53"/>
                </a:lnTo>
                <a:lnTo>
                  <a:pt x="107" y="55"/>
                </a:lnTo>
                <a:lnTo>
                  <a:pt x="103" y="55"/>
                </a:lnTo>
                <a:lnTo>
                  <a:pt x="22" y="55"/>
                </a:lnTo>
                <a:lnTo>
                  <a:pt x="22" y="55"/>
                </a:lnTo>
                <a:lnTo>
                  <a:pt x="17" y="55"/>
                </a:lnTo>
                <a:lnTo>
                  <a:pt x="13" y="53"/>
                </a:lnTo>
                <a:lnTo>
                  <a:pt x="9" y="51"/>
                </a:lnTo>
                <a:lnTo>
                  <a:pt x="6" y="49"/>
                </a:lnTo>
                <a:lnTo>
                  <a:pt x="4" y="45"/>
                </a:lnTo>
                <a:lnTo>
                  <a:pt x="1" y="42"/>
                </a:lnTo>
                <a:lnTo>
                  <a:pt x="0" y="38"/>
                </a:lnTo>
                <a:lnTo>
                  <a:pt x="0" y="33"/>
                </a:lnTo>
                <a:lnTo>
                  <a:pt x="0" y="33"/>
                </a:lnTo>
                <a:lnTo>
                  <a:pt x="0" y="29"/>
                </a:lnTo>
                <a:lnTo>
                  <a:pt x="1" y="25"/>
                </a:lnTo>
                <a:lnTo>
                  <a:pt x="4" y="21"/>
                </a:lnTo>
                <a:lnTo>
                  <a:pt x="6" y="18"/>
                </a:lnTo>
                <a:lnTo>
                  <a:pt x="6" y="18"/>
                </a:lnTo>
                <a:lnTo>
                  <a:pt x="10" y="15"/>
                </a:lnTo>
                <a:lnTo>
                  <a:pt x="15" y="13"/>
                </a:lnTo>
                <a:lnTo>
                  <a:pt x="15" y="0"/>
                </a:lnTo>
                <a:lnTo>
                  <a:pt x="109" y="0"/>
                </a:lnTo>
                <a:lnTo>
                  <a:pt x="109" y="13"/>
                </a:lnTo>
                <a:lnTo>
                  <a:pt x="109" y="13"/>
                </a:lnTo>
                <a:lnTo>
                  <a:pt x="115" y="15"/>
                </a:lnTo>
                <a:lnTo>
                  <a:pt x="120" y="21"/>
                </a:lnTo>
                <a:lnTo>
                  <a:pt x="123" y="26"/>
                </a:lnTo>
                <a:lnTo>
                  <a:pt x="124" y="33"/>
                </a:lnTo>
                <a:lnTo>
                  <a:pt x="124" y="3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2" name="Freeform 234">
            <a:extLst>
              <a:ext uri="{FF2B5EF4-FFF2-40B4-BE49-F238E27FC236}">
                <a16:creationId xmlns:a16="http://schemas.microsoft.com/office/drawing/2014/main" id="{8F0FF89D-AB3F-4684-A5AA-4439F4449B29}"/>
              </a:ext>
            </a:extLst>
          </p:cNvPr>
          <p:cNvSpPr>
            <a:spLocks/>
          </p:cNvSpPr>
          <p:nvPr userDrawn="1"/>
        </p:nvSpPr>
        <p:spPr bwMode="auto">
          <a:xfrm>
            <a:off x="5388008" y="1112847"/>
            <a:ext cx="69848" cy="41275"/>
          </a:xfrm>
          <a:custGeom>
            <a:avLst/>
            <a:gdLst>
              <a:gd name="T0" fmla="*/ 0 w 44"/>
              <a:gd name="T1" fmla="*/ 26 h 26"/>
              <a:gd name="T2" fmla="*/ 0 w 44"/>
              <a:gd name="T3" fmla="*/ 0 h 26"/>
              <a:gd name="T4" fmla="*/ 44 w 44"/>
              <a:gd name="T5" fmla="*/ 0 h 26"/>
              <a:gd name="T6" fmla="*/ 44 w 44"/>
              <a:gd name="T7" fmla="*/ 26 h 26"/>
            </a:gdLst>
            <a:ahLst/>
            <a:cxnLst>
              <a:cxn ang="0">
                <a:pos x="T0" y="T1"/>
              </a:cxn>
              <a:cxn ang="0">
                <a:pos x="T2" y="T3"/>
              </a:cxn>
              <a:cxn ang="0">
                <a:pos x="T4" y="T5"/>
              </a:cxn>
              <a:cxn ang="0">
                <a:pos x="T6" y="T7"/>
              </a:cxn>
            </a:cxnLst>
            <a:rect l="0" t="0" r="r" b="b"/>
            <a:pathLst>
              <a:path w="44" h="26">
                <a:moveTo>
                  <a:pt x="0" y="26"/>
                </a:moveTo>
                <a:lnTo>
                  <a:pt x="0" y="0"/>
                </a:lnTo>
                <a:lnTo>
                  <a:pt x="44" y="0"/>
                </a:lnTo>
                <a:lnTo>
                  <a:pt x="44" y="2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3" name="Rectangle 235">
            <a:extLst>
              <a:ext uri="{FF2B5EF4-FFF2-40B4-BE49-F238E27FC236}">
                <a16:creationId xmlns:a16="http://schemas.microsoft.com/office/drawing/2014/main" id="{43DCB47B-2C07-4329-936A-82CC6FA9C9D0}"/>
              </a:ext>
            </a:extLst>
          </p:cNvPr>
          <p:cNvSpPr>
            <a:spLocks noChangeArrowheads="1"/>
          </p:cNvSpPr>
          <p:nvPr userDrawn="1"/>
        </p:nvSpPr>
        <p:spPr bwMode="auto">
          <a:xfrm>
            <a:off x="5400707" y="814394"/>
            <a:ext cx="46036" cy="282578"/>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4" name="Freeform 236">
            <a:extLst>
              <a:ext uri="{FF2B5EF4-FFF2-40B4-BE49-F238E27FC236}">
                <a16:creationId xmlns:a16="http://schemas.microsoft.com/office/drawing/2014/main" id="{A3CEFE0F-6764-4749-8B5D-44A293D00815}"/>
              </a:ext>
            </a:extLst>
          </p:cNvPr>
          <p:cNvSpPr>
            <a:spLocks/>
          </p:cNvSpPr>
          <p:nvPr userDrawn="1"/>
        </p:nvSpPr>
        <p:spPr bwMode="auto">
          <a:xfrm>
            <a:off x="5386421" y="766768"/>
            <a:ext cx="73022" cy="33338"/>
          </a:xfrm>
          <a:custGeom>
            <a:avLst/>
            <a:gdLst>
              <a:gd name="T0" fmla="*/ 46 w 46"/>
              <a:gd name="T1" fmla="*/ 11 h 21"/>
              <a:gd name="T2" fmla="*/ 46 w 46"/>
              <a:gd name="T3" fmla="*/ 11 h 21"/>
              <a:gd name="T4" fmla="*/ 46 w 46"/>
              <a:gd name="T5" fmla="*/ 15 h 21"/>
              <a:gd name="T6" fmla="*/ 44 w 46"/>
              <a:gd name="T7" fmla="*/ 17 h 21"/>
              <a:gd name="T8" fmla="*/ 40 w 46"/>
              <a:gd name="T9" fmla="*/ 20 h 21"/>
              <a:gd name="T10" fmla="*/ 37 w 46"/>
              <a:gd name="T11" fmla="*/ 21 h 21"/>
              <a:gd name="T12" fmla="*/ 10 w 46"/>
              <a:gd name="T13" fmla="*/ 21 h 21"/>
              <a:gd name="T14" fmla="*/ 10 w 46"/>
              <a:gd name="T15" fmla="*/ 21 h 21"/>
              <a:gd name="T16" fmla="*/ 5 w 46"/>
              <a:gd name="T17" fmla="*/ 20 h 21"/>
              <a:gd name="T18" fmla="*/ 3 w 46"/>
              <a:gd name="T19" fmla="*/ 17 h 21"/>
              <a:gd name="T20" fmla="*/ 1 w 46"/>
              <a:gd name="T21" fmla="*/ 15 h 21"/>
              <a:gd name="T22" fmla="*/ 0 w 46"/>
              <a:gd name="T23" fmla="*/ 11 h 21"/>
              <a:gd name="T24" fmla="*/ 0 w 46"/>
              <a:gd name="T25" fmla="*/ 11 h 21"/>
              <a:gd name="T26" fmla="*/ 0 w 46"/>
              <a:gd name="T27" fmla="*/ 11 h 21"/>
              <a:gd name="T28" fmla="*/ 1 w 46"/>
              <a:gd name="T29" fmla="*/ 7 h 21"/>
              <a:gd name="T30" fmla="*/ 3 w 46"/>
              <a:gd name="T31" fmla="*/ 4 h 21"/>
              <a:gd name="T32" fmla="*/ 5 w 46"/>
              <a:gd name="T33" fmla="*/ 2 h 21"/>
              <a:gd name="T34" fmla="*/ 10 w 46"/>
              <a:gd name="T35" fmla="*/ 0 h 21"/>
              <a:gd name="T36" fmla="*/ 37 w 46"/>
              <a:gd name="T37" fmla="*/ 0 h 21"/>
              <a:gd name="T38" fmla="*/ 37 w 46"/>
              <a:gd name="T39" fmla="*/ 0 h 21"/>
              <a:gd name="T40" fmla="*/ 40 w 46"/>
              <a:gd name="T41" fmla="*/ 2 h 21"/>
              <a:gd name="T42" fmla="*/ 44 w 46"/>
              <a:gd name="T43" fmla="*/ 4 h 21"/>
              <a:gd name="T44" fmla="*/ 46 w 46"/>
              <a:gd name="T45" fmla="*/ 7 h 21"/>
              <a:gd name="T46" fmla="*/ 46 w 46"/>
              <a:gd name="T47" fmla="*/ 11 h 21"/>
              <a:gd name="T48" fmla="*/ 46 w 46"/>
              <a:gd name="T4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1">
                <a:moveTo>
                  <a:pt x="46" y="11"/>
                </a:moveTo>
                <a:lnTo>
                  <a:pt x="46" y="11"/>
                </a:lnTo>
                <a:lnTo>
                  <a:pt x="46" y="15"/>
                </a:lnTo>
                <a:lnTo>
                  <a:pt x="44" y="17"/>
                </a:lnTo>
                <a:lnTo>
                  <a:pt x="40" y="20"/>
                </a:lnTo>
                <a:lnTo>
                  <a:pt x="37" y="21"/>
                </a:lnTo>
                <a:lnTo>
                  <a:pt x="10" y="21"/>
                </a:lnTo>
                <a:lnTo>
                  <a:pt x="10" y="21"/>
                </a:lnTo>
                <a:lnTo>
                  <a:pt x="5" y="20"/>
                </a:lnTo>
                <a:lnTo>
                  <a:pt x="3" y="17"/>
                </a:lnTo>
                <a:lnTo>
                  <a:pt x="1" y="15"/>
                </a:lnTo>
                <a:lnTo>
                  <a:pt x="0" y="11"/>
                </a:lnTo>
                <a:lnTo>
                  <a:pt x="0" y="11"/>
                </a:lnTo>
                <a:lnTo>
                  <a:pt x="0" y="11"/>
                </a:lnTo>
                <a:lnTo>
                  <a:pt x="1" y="7"/>
                </a:lnTo>
                <a:lnTo>
                  <a:pt x="3" y="4"/>
                </a:lnTo>
                <a:lnTo>
                  <a:pt x="5" y="2"/>
                </a:lnTo>
                <a:lnTo>
                  <a:pt x="10" y="0"/>
                </a:lnTo>
                <a:lnTo>
                  <a:pt x="37" y="0"/>
                </a:lnTo>
                <a:lnTo>
                  <a:pt x="37" y="0"/>
                </a:lnTo>
                <a:lnTo>
                  <a:pt x="40" y="2"/>
                </a:lnTo>
                <a:lnTo>
                  <a:pt x="44" y="4"/>
                </a:lnTo>
                <a:lnTo>
                  <a:pt x="46" y="7"/>
                </a:lnTo>
                <a:lnTo>
                  <a:pt x="46" y="11"/>
                </a:lnTo>
                <a:lnTo>
                  <a:pt x="46" y="11"/>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5" name="Rectangle 237">
            <a:extLst>
              <a:ext uri="{FF2B5EF4-FFF2-40B4-BE49-F238E27FC236}">
                <a16:creationId xmlns:a16="http://schemas.microsoft.com/office/drawing/2014/main" id="{AC333DA3-8DB6-46E4-B815-DFCD89FD6C1F}"/>
              </a:ext>
            </a:extLst>
          </p:cNvPr>
          <p:cNvSpPr>
            <a:spLocks noChangeArrowheads="1"/>
          </p:cNvSpPr>
          <p:nvPr userDrawn="1"/>
        </p:nvSpPr>
        <p:spPr bwMode="auto">
          <a:xfrm>
            <a:off x="5405470" y="561979"/>
            <a:ext cx="33336" cy="19526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6" name="Rectangle 238">
            <a:extLst>
              <a:ext uri="{FF2B5EF4-FFF2-40B4-BE49-F238E27FC236}">
                <a16:creationId xmlns:a16="http://schemas.microsoft.com/office/drawing/2014/main" id="{F823915A-F71D-44F5-ACD3-1B686AB5CA50}"/>
              </a:ext>
            </a:extLst>
          </p:cNvPr>
          <p:cNvSpPr>
            <a:spLocks noChangeArrowheads="1"/>
          </p:cNvSpPr>
          <p:nvPr userDrawn="1"/>
        </p:nvSpPr>
        <p:spPr bwMode="auto">
          <a:xfrm>
            <a:off x="5410232" y="498478"/>
            <a:ext cx="25399" cy="444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7" name="Line 239">
            <a:extLst>
              <a:ext uri="{FF2B5EF4-FFF2-40B4-BE49-F238E27FC236}">
                <a16:creationId xmlns:a16="http://schemas.microsoft.com/office/drawing/2014/main" id="{CE0F62BB-8B89-4276-8D2C-8666A211E729}"/>
              </a:ext>
            </a:extLst>
          </p:cNvPr>
          <p:cNvSpPr>
            <a:spLocks noChangeShapeType="1"/>
          </p:cNvSpPr>
          <p:nvPr userDrawn="1"/>
        </p:nvSpPr>
        <p:spPr bwMode="auto">
          <a:xfrm>
            <a:off x="5422932" y="390527"/>
            <a:ext cx="0" cy="92076"/>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8" name="Line 240">
            <a:extLst>
              <a:ext uri="{FF2B5EF4-FFF2-40B4-BE49-F238E27FC236}">
                <a16:creationId xmlns:a16="http://schemas.microsoft.com/office/drawing/2014/main" id="{DBEBC709-FDEB-4407-94C8-6C8F1642BDFC}"/>
              </a:ext>
            </a:extLst>
          </p:cNvPr>
          <p:cNvSpPr>
            <a:spLocks noChangeShapeType="1"/>
          </p:cNvSpPr>
          <p:nvPr userDrawn="1"/>
        </p:nvSpPr>
        <p:spPr bwMode="auto">
          <a:xfrm>
            <a:off x="5361021" y="1196985"/>
            <a:ext cx="13334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9" name="Line 241">
            <a:extLst>
              <a:ext uri="{FF2B5EF4-FFF2-40B4-BE49-F238E27FC236}">
                <a16:creationId xmlns:a16="http://schemas.microsoft.com/office/drawing/2014/main" id="{516317A3-9048-4DC3-8542-4D9B316924BA}"/>
              </a:ext>
            </a:extLst>
          </p:cNvPr>
          <p:cNvSpPr>
            <a:spLocks noChangeShapeType="1"/>
          </p:cNvSpPr>
          <p:nvPr userDrawn="1"/>
        </p:nvSpPr>
        <p:spPr bwMode="auto">
          <a:xfrm>
            <a:off x="5416582" y="1216036"/>
            <a:ext cx="8096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0" name="Line 242">
            <a:extLst>
              <a:ext uri="{FF2B5EF4-FFF2-40B4-BE49-F238E27FC236}">
                <a16:creationId xmlns:a16="http://schemas.microsoft.com/office/drawing/2014/main" id="{EB503945-23A7-4A32-B0F0-B57A290F9D16}"/>
              </a:ext>
            </a:extLst>
          </p:cNvPr>
          <p:cNvSpPr>
            <a:spLocks noChangeShapeType="1"/>
          </p:cNvSpPr>
          <p:nvPr userDrawn="1"/>
        </p:nvSpPr>
        <p:spPr bwMode="auto">
          <a:xfrm>
            <a:off x="5443568" y="1874855"/>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1" name="Line 243">
            <a:extLst>
              <a:ext uri="{FF2B5EF4-FFF2-40B4-BE49-F238E27FC236}">
                <a16:creationId xmlns:a16="http://schemas.microsoft.com/office/drawing/2014/main" id="{4AECD88F-FEAD-4551-8E72-0C351F58CBAB}"/>
              </a:ext>
            </a:extLst>
          </p:cNvPr>
          <p:cNvSpPr>
            <a:spLocks noChangeShapeType="1"/>
          </p:cNvSpPr>
          <p:nvPr userDrawn="1"/>
        </p:nvSpPr>
        <p:spPr bwMode="auto">
          <a:xfrm>
            <a:off x="5443568" y="1903430"/>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2" name="Line 244">
            <a:extLst>
              <a:ext uri="{FF2B5EF4-FFF2-40B4-BE49-F238E27FC236}">
                <a16:creationId xmlns:a16="http://schemas.microsoft.com/office/drawing/2014/main" id="{E056BAA0-C207-47DB-A702-DADAC416EBDB}"/>
              </a:ext>
            </a:extLst>
          </p:cNvPr>
          <p:cNvSpPr>
            <a:spLocks noChangeShapeType="1"/>
          </p:cNvSpPr>
          <p:nvPr userDrawn="1"/>
        </p:nvSpPr>
        <p:spPr bwMode="auto">
          <a:xfrm>
            <a:off x="5445156" y="1935181"/>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3" name="Line 245">
            <a:extLst>
              <a:ext uri="{FF2B5EF4-FFF2-40B4-BE49-F238E27FC236}">
                <a16:creationId xmlns:a16="http://schemas.microsoft.com/office/drawing/2014/main" id="{19355E1A-09E4-4972-86EF-075B734A0513}"/>
              </a:ext>
            </a:extLst>
          </p:cNvPr>
          <p:cNvSpPr>
            <a:spLocks noChangeShapeType="1"/>
          </p:cNvSpPr>
          <p:nvPr userDrawn="1"/>
        </p:nvSpPr>
        <p:spPr bwMode="auto">
          <a:xfrm>
            <a:off x="5443568" y="1965344"/>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4" name="Line 246">
            <a:extLst>
              <a:ext uri="{FF2B5EF4-FFF2-40B4-BE49-F238E27FC236}">
                <a16:creationId xmlns:a16="http://schemas.microsoft.com/office/drawing/2014/main" id="{D83F3577-9B4A-422D-803A-5887F8D4F1EF}"/>
              </a:ext>
            </a:extLst>
          </p:cNvPr>
          <p:cNvSpPr>
            <a:spLocks noChangeShapeType="1"/>
          </p:cNvSpPr>
          <p:nvPr userDrawn="1"/>
        </p:nvSpPr>
        <p:spPr bwMode="auto">
          <a:xfrm>
            <a:off x="5441981" y="1995506"/>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5" name="Line 247">
            <a:extLst>
              <a:ext uri="{FF2B5EF4-FFF2-40B4-BE49-F238E27FC236}">
                <a16:creationId xmlns:a16="http://schemas.microsoft.com/office/drawing/2014/main" id="{160C99B5-E7B8-41F2-8A7A-81C889362261}"/>
              </a:ext>
            </a:extLst>
          </p:cNvPr>
          <p:cNvSpPr>
            <a:spLocks noChangeShapeType="1"/>
          </p:cNvSpPr>
          <p:nvPr userDrawn="1"/>
        </p:nvSpPr>
        <p:spPr bwMode="auto">
          <a:xfrm>
            <a:off x="5443568" y="2027257"/>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6" name="Line 248">
            <a:extLst>
              <a:ext uri="{FF2B5EF4-FFF2-40B4-BE49-F238E27FC236}">
                <a16:creationId xmlns:a16="http://schemas.microsoft.com/office/drawing/2014/main" id="{F81EF155-020A-4280-8B53-26D969D15BCE}"/>
              </a:ext>
            </a:extLst>
          </p:cNvPr>
          <p:cNvSpPr>
            <a:spLocks noChangeShapeType="1"/>
          </p:cNvSpPr>
          <p:nvPr userDrawn="1"/>
        </p:nvSpPr>
        <p:spPr bwMode="auto">
          <a:xfrm>
            <a:off x="5448331" y="2055832"/>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7" name="Line 249">
            <a:extLst>
              <a:ext uri="{FF2B5EF4-FFF2-40B4-BE49-F238E27FC236}">
                <a16:creationId xmlns:a16="http://schemas.microsoft.com/office/drawing/2014/main" id="{2792D06A-54C6-4111-BFF3-8A06CA9B615B}"/>
              </a:ext>
            </a:extLst>
          </p:cNvPr>
          <p:cNvSpPr>
            <a:spLocks noChangeShapeType="1"/>
          </p:cNvSpPr>
          <p:nvPr userDrawn="1"/>
        </p:nvSpPr>
        <p:spPr bwMode="auto">
          <a:xfrm>
            <a:off x="5446743" y="2087582"/>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8" name="Line 250">
            <a:extLst>
              <a:ext uri="{FF2B5EF4-FFF2-40B4-BE49-F238E27FC236}">
                <a16:creationId xmlns:a16="http://schemas.microsoft.com/office/drawing/2014/main" id="{DCD2272F-DAFE-4890-BAA0-1C80C99A4A1C}"/>
              </a:ext>
            </a:extLst>
          </p:cNvPr>
          <p:cNvSpPr>
            <a:spLocks noChangeShapeType="1"/>
          </p:cNvSpPr>
          <p:nvPr userDrawn="1"/>
        </p:nvSpPr>
        <p:spPr bwMode="auto">
          <a:xfrm>
            <a:off x="5446743" y="2117745"/>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9" name="Line 251">
            <a:extLst>
              <a:ext uri="{FF2B5EF4-FFF2-40B4-BE49-F238E27FC236}">
                <a16:creationId xmlns:a16="http://schemas.microsoft.com/office/drawing/2014/main" id="{34AFB083-6F9F-4B74-8FAB-15A73FEEEAE3}"/>
              </a:ext>
            </a:extLst>
          </p:cNvPr>
          <p:cNvSpPr>
            <a:spLocks noChangeShapeType="1"/>
          </p:cNvSpPr>
          <p:nvPr userDrawn="1"/>
        </p:nvSpPr>
        <p:spPr bwMode="auto">
          <a:xfrm>
            <a:off x="5448331" y="2147908"/>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0" name="Freeform 252">
            <a:extLst>
              <a:ext uri="{FF2B5EF4-FFF2-40B4-BE49-F238E27FC236}">
                <a16:creationId xmlns:a16="http://schemas.microsoft.com/office/drawing/2014/main" id="{4A88D12C-CEA2-4B80-9368-4457142CC3DC}"/>
              </a:ext>
            </a:extLst>
          </p:cNvPr>
          <p:cNvSpPr>
            <a:spLocks/>
          </p:cNvSpPr>
          <p:nvPr userDrawn="1"/>
        </p:nvSpPr>
        <p:spPr bwMode="auto">
          <a:xfrm>
            <a:off x="5600725" y="1446226"/>
            <a:ext cx="225417" cy="825509"/>
          </a:xfrm>
          <a:custGeom>
            <a:avLst/>
            <a:gdLst>
              <a:gd name="T0" fmla="*/ 142 w 142"/>
              <a:gd name="T1" fmla="*/ 0 h 520"/>
              <a:gd name="T2" fmla="*/ 142 w 142"/>
              <a:gd name="T3" fmla="*/ 520 h 520"/>
              <a:gd name="T4" fmla="*/ 0 w 142"/>
              <a:gd name="T5" fmla="*/ 520 h 520"/>
              <a:gd name="T6" fmla="*/ 0 w 142"/>
              <a:gd name="T7" fmla="*/ 0 h 520"/>
              <a:gd name="T8" fmla="*/ 17 w 142"/>
              <a:gd name="T9" fmla="*/ 0 h 520"/>
              <a:gd name="T10" fmla="*/ 17 w 142"/>
              <a:gd name="T11" fmla="*/ 15 h 520"/>
              <a:gd name="T12" fmla="*/ 125 w 142"/>
              <a:gd name="T13" fmla="*/ 15 h 520"/>
              <a:gd name="T14" fmla="*/ 125 w 142"/>
              <a:gd name="T15" fmla="*/ 0 h 520"/>
              <a:gd name="T16" fmla="*/ 142 w 142"/>
              <a:gd name="T1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520">
                <a:moveTo>
                  <a:pt x="142" y="0"/>
                </a:moveTo>
                <a:lnTo>
                  <a:pt x="142" y="520"/>
                </a:lnTo>
                <a:lnTo>
                  <a:pt x="0" y="520"/>
                </a:lnTo>
                <a:lnTo>
                  <a:pt x="0" y="0"/>
                </a:lnTo>
                <a:lnTo>
                  <a:pt x="17" y="0"/>
                </a:lnTo>
                <a:lnTo>
                  <a:pt x="17" y="15"/>
                </a:lnTo>
                <a:lnTo>
                  <a:pt x="125" y="15"/>
                </a:lnTo>
                <a:lnTo>
                  <a:pt x="125" y="0"/>
                </a:lnTo>
                <a:lnTo>
                  <a:pt x="142"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1" name="Freeform 253">
            <a:extLst>
              <a:ext uri="{FF2B5EF4-FFF2-40B4-BE49-F238E27FC236}">
                <a16:creationId xmlns:a16="http://schemas.microsoft.com/office/drawing/2014/main" id="{3944829D-2C6F-4A39-AF60-108EAEAC10DD}"/>
              </a:ext>
            </a:extLst>
          </p:cNvPr>
          <p:cNvSpPr>
            <a:spLocks/>
          </p:cNvSpPr>
          <p:nvPr userDrawn="1"/>
        </p:nvSpPr>
        <p:spPr bwMode="auto">
          <a:xfrm>
            <a:off x="5627712" y="1408125"/>
            <a:ext cx="25399" cy="38100"/>
          </a:xfrm>
          <a:custGeom>
            <a:avLst/>
            <a:gdLst>
              <a:gd name="T0" fmla="*/ 0 w 16"/>
              <a:gd name="T1" fmla="*/ 24 h 24"/>
              <a:gd name="T2" fmla="*/ 0 w 16"/>
              <a:gd name="T3" fmla="*/ 0 h 24"/>
              <a:gd name="T4" fmla="*/ 16 w 16"/>
              <a:gd name="T5" fmla="*/ 0 h 24"/>
            </a:gdLst>
            <a:ahLst/>
            <a:cxnLst>
              <a:cxn ang="0">
                <a:pos x="T0" y="T1"/>
              </a:cxn>
              <a:cxn ang="0">
                <a:pos x="T2" y="T3"/>
              </a:cxn>
              <a:cxn ang="0">
                <a:pos x="T4" y="T5"/>
              </a:cxn>
            </a:cxnLst>
            <a:rect l="0" t="0" r="r" b="b"/>
            <a:pathLst>
              <a:path w="16" h="24">
                <a:moveTo>
                  <a:pt x="0" y="24"/>
                </a:moveTo>
                <a:lnTo>
                  <a:pt x="0" y="0"/>
                </a:lnTo>
                <a:lnTo>
                  <a:pt x="16"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2" name="Freeform 254">
            <a:extLst>
              <a:ext uri="{FF2B5EF4-FFF2-40B4-BE49-F238E27FC236}">
                <a16:creationId xmlns:a16="http://schemas.microsoft.com/office/drawing/2014/main" id="{E36C16D8-4663-426B-A3CF-2396333A32B7}"/>
              </a:ext>
            </a:extLst>
          </p:cNvPr>
          <p:cNvSpPr>
            <a:spLocks/>
          </p:cNvSpPr>
          <p:nvPr userDrawn="1"/>
        </p:nvSpPr>
        <p:spPr bwMode="auto">
          <a:xfrm>
            <a:off x="5773757" y="1408125"/>
            <a:ext cx="25399" cy="38100"/>
          </a:xfrm>
          <a:custGeom>
            <a:avLst/>
            <a:gdLst>
              <a:gd name="T0" fmla="*/ 0 w 16"/>
              <a:gd name="T1" fmla="*/ 0 h 24"/>
              <a:gd name="T2" fmla="*/ 16 w 16"/>
              <a:gd name="T3" fmla="*/ 0 h 24"/>
              <a:gd name="T4" fmla="*/ 16 w 16"/>
              <a:gd name="T5" fmla="*/ 24 h 24"/>
            </a:gdLst>
            <a:ahLst/>
            <a:cxnLst>
              <a:cxn ang="0">
                <a:pos x="T0" y="T1"/>
              </a:cxn>
              <a:cxn ang="0">
                <a:pos x="T2" y="T3"/>
              </a:cxn>
              <a:cxn ang="0">
                <a:pos x="T4" y="T5"/>
              </a:cxn>
            </a:cxnLst>
            <a:rect l="0" t="0" r="r" b="b"/>
            <a:pathLst>
              <a:path w="16" h="24">
                <a:moveTo>
                  <a:pt x="0" y="0"/>
                </a:moveTo>
                <a:lnTo>
                  <a:pt x="16" y="0"/>
                </a:lnTo>
                <a:lnTo>
                  <a:pt x="16" y="2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3" name="Freeform 255">
            <a:extLst>
              <a:ext uri="{FF2B5EF4-FFF2-40B4-BE49-F238E27FC236}">
                <a16:creationId xmlns:a16="http://schemas.microsoft.com/office/drawing/2014/main" id="{454E101B-ABF2-4E84-83E5-9B6C3591A69B}"/>
              </a:ext>
            </a:extLst>
          </p:cNvPr>
          <p:cNvSpPr>
            <a:spLocks/>
          </p:cNvSpPr>
          <p:nvPr userDrawn="1"/>
        </p:nvSpPr>
        <p:spPr bwMode="auto">
          <a:xfrm>
            <a:off x="5653111" y="1362087"/>
            <a:ext cx="120646" cy="63501"/>
          </a:xfrm>
          <a:custGeom>
            <a:avLst/>
            <a:gdLst>
              <a:gd name="T0" fmla="*/ 76 w 76"/>
              <a:gd name="T1" fmla="*/ 0 h 40"/>
              <a:gd name="T2" fmla="*/ 76 w 76"/>
              <a:gd name="T3" fmla="*/ 40 h 40"/>
              <a:gd name="T4" fmla="*/ 0 w 76"/>
              <a:gd name="T5" fmla="*/ 40 h 40"/>
              <a:gd name="T6" fmla="*/ 0 w 76"/>
              <a:gd name="T7" fmla="*/ 0 h 40"/>
              <a:gd name="T8" fmla="*/ 13 w 76"/>
              <a:gd name="T9" fmla="*/ 0 h 40"/>
              <a:gd name="T10" fmla="*/ 13 w 76"/>
              <a:gd name="T11" fmla="*/ 16 h 40"/>
              <a:gd name="T12" fmla="*/ 62 w 76"/>
              <a:gd name="T13" fmla="*/ 16 h 40"/>
              <a:gd name="T14" fmla="*/ 62 w 76"/>
              <a:gd name="T15" fmla="*/ 0 h 40"/>
              <a:gd name="T16" fmla="*/ 76 w 7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0">
                <a:moveTo>
                  <a:pt x="76" y="0"/>
                </a:moveTo>
                <a:lnTo>
                  <a:pt x="76" y="40"/>
                </a:lnTo>
                <a:lnTo>
                  <a:pt x="0" y="40"/>
                </a:lnTo>
                <a:lnTo>
                  <a:pt x="0" y="0"/>
                </a:lnTo>
                <a:lnTo>
                  <a:pt x="13" y="0"/>
                </a:lnTo>
                <a:lnTo>
                  <a:pt x="13" y="16"/>
                </a:lnTo>
                <a:lnTo>
                  <a:pt x="62" y="16"/>
                </a:lnTo>
                <a:lnTo>
                  <a:pt x="62" y="0"/>
                </a:lnTo>
                <a:lnTo>
                  <a:pt x="76"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4" name="Freeform 256">
            <a:extLst>
              <a:ext uri="{FF2B5EF4-FFF2-40B4-BE49-F238E27FC236}">
                <a16:creationId xmlns:a16="http://schemas.microsoft.com/office/drawing/2014/main" id="{DD9F98E8-B0EB-4526-8C8A-24D7862E9044}"/>
              </a:ext>
            </a:extLst>
          </p:cNvPr>
          <p:cNvSpPr>
            <a:spLocks/>
          </p:cNvSpPr>
          <p:nvPr userDrawn="1"/>
        </p:nvSpPr>
        <p:spPr bwMode="auto">
          <a:xfrm>
            <a:off x="5673748" y="1325574"/>
            <a:ext cx="77785" cy="36513"/>
          </a:xfrm>
          <a:custGeom>
            <a:avLst/>
            <a:gdLst>
              <a:gd name="T0" fmla="*/ 49 w 49"/>
              <a:gd name="T1" fmla="*/ 23 h 23"/>
              <a:gd name="T2" fmla="*/ 49 w 49"/>
              <a:gd name="T3" fmla="*/ 0 h 23"/>
              <a:gd name="T4" fmla="*/ 0 w 49"/>
              <a:gd name="T5" fmla="*/ 0 h 23"/>
              <a:gd name="T6" fmla="*/ 0 w 49"/>
              <a:gd name="T7" fmla="*/ 23 h 23"/>
            </a:gdLst>
            <a:ahLst/>
            <a:cxnLst>
              <a:cxn ang="0">
                <a:pos x="T0" y="T1"/>
              </a:cxn>
              <a:cxn ang="0">
                <a:pos x="T2" y="T3"/>
              </a:cxn>
              <a:cxn ang="0">
                <a:pos x="T4" y="T5"/>
              </a:cxn>
              <a:cxn ang="0">
                <a:pos x="T6" y="T7"/>
              </a:cxn>
            </a:cxnLst>
            <a:rect l="0" t="0" r="r" b="b"/>
            <a:pathLst>
              <a:path w="49" h="23">
                <a:moveTo>
                  <a:pt x="49" y="23"/>
                </a:moveTo>
                <a:lnTo>
                  <a:pt x="49" y="0"/>
                </a:lnTo>
                <a:lnTo>
                  <a:pt x="0" y="0"/>
                </a:lnTo>
                <a:lnTo>
                  <a:pt x="0" y="2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5" name="Rectangle 257">
            <a:extLst>
              <a:ext uri="{FF2B5EF4-FFF2-40B4-BE49-F238E27FC236}">
                <a16:creationId xmlns:a16="http://schemas.microsoft.com/office/drawing/2014/main" id="{C5C7C1CF-3103-41AC-A65E-0288EF08A78A}"/>
              </a:ext>
            </a:extLst>
          </p:cNvPr>
          <p:cNvSpPr>
            <a:spLocks noChangeArrowheads="1"/>
          </p:cNvSpPr>
          <p:nvPr userDrawn="1"/>
        </p:nvSpPr>
        <p:spPr bwMode="auto">
          <a:xfrm>
            <a:off x="5708671" y="1244611"/>
            <a:ext cx="7937" cy="762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6" name="Line 258">
            <a:extLst>
              <a:ext uri="{FF2B5EF4-FFF2-40B4-BE49-F238E27FC236}">
                <a16:creationId xmlns:a16="http://schemas.microsoft.com/office/drawing/2014/main" id="{26FD2F7D-2C0E-47C4-B3AE-204F90F3ED3E}"/>
              </a:ext>
            </a:extLst>
          </p:cNvPr>
          <p:cNvSpPr>
            <a:spLocks noChangeShapeType="1"/>
          </p:cNvSpPr>
          <p:nvPr userDrawn="1"/>
        </p:nvSpPr>
        <p:spPr bwMode="auto">
          <a:xfrm>
            <a:off x="5581676" y="1624027"/>
            <a:ext cx="0" cy="649294"/>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7" name="Line 259">
            <a:extLst>
              <a:ext uri="{FF2B5EF4-FFF2-40B4-BE49-F238E27FC236}">
                <a16:creationId xmlns:a16="http://schemas.microsoft.com/office/drawing/2014/main" id="{56DC4A43-DEB7-4818-8204-D71F11DA5C58}"/>
              </a:ext>
            </a:extLst>
          </p:cNvPr>
          <p:cNvSpPr>
            <a:spLocks noChangeShapeType="1"/>
          </p:cNvSpPr>
          <p:nvPr userDrawn="1"/>
        </p:nvSpPr>
        <p:spPr bwMode="auto">
          <a:xfrm>
            <a:off x="5846779" y="1571639"/>
            <a:ext cx="0" cy="69692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8" name="Line 260">
            <a:extLst>
              <a:ext uri="{FF2B5EF4-FFF2-40B4-BE49-F238E27FC236}">
                <a16:creationId xmlns:a16="http://schemas.microsoft.com/office/drawing/2014/main" id="{B13D68C7-F020-42D2-916B-AC2888F63AF3}"/>
              </a:ext>
            </a:extLst>
          </p:cNvPr>
          <p:cNvSpPr>
            <a:spLocks noChangeShapeType="1"/>
          </p:cNvSpPr>
          <p:nvPr userDrawn="1"/>
        </p:nvSpPr>
        <p:spPr bwMode="auto">
          <a:xfrm>
            <a:off x="5616600" y="154306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9" name="Line 261">
            <a:extLst>
              <a:ext uri="{FF2B5EF4-FFF2-40B4-BE49-F238E27FC236}">
                <a16:creationId xmlns:a16="http://schemas.microsoft.com/office/drawing/2014/main" id="{FD42605F-CCD2-4515-802F-BD30F906371D}"/>
              </a:ext>
            </a:extLst>
          </p:cNvPr>
          <p:cNvSpPr>
            <a:spLocks noChangeShapeType="1"/>
          </p:cNvSpPr>
          <p:nvPr userDrawn="1"/>
        </p:nvSpPr>
        <p:spPr bwMode="auto">
          <a:xfrm>
            <a:off x="5616600" y="157640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0" name="Line 262">
            <a:extLst>
              <a:ext uri="{FF2B5EF4-FFF2-40B4-BE49-F238E27FC236}">
                <a16:creationId xmlns:a16="http://schemas.microsoft.com/office/drawing/2014/main" id="{C62BE2AB-42A6-4574-AB99-FE005BF164EF}"/>
              </a:ext>
            </a:extLst>
          </p:cNvPr>
          <p:cNvSpPr>
            <a:spLocks noChangeShapeType="1"/>
          </p:cNvSpPr>
          <p:nvPr userDrawn="1"/>
        </p:nvSpPr>
        <p:spPr bwMode="auto">
          <a:xfrm>
            <a:off x="5616600" y="160815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1" name="Line 263">
            <a:extLst>
              <a:ext uri="{FF2B5EF4-FFF2-40B4-BE49-F238E27FC236}">
                <a16:creationId xmlns:a16="http://schemas.microsoft.com/office/drawing/2014/main" id="{8044BB1A-3C23-4556-A3DF-6A45A852EB71}"/>
              </a:ext>
            </a:extLst>
          </p:cNvPr>
          <p:cNvSpPr>
            <a:spLocks noChangeShapeType="1"/>
          </p:cNvSpPr>
          <p:nvPr userDrawn="1"/>
        </p:nvSpPr>
        <p:spPr bwMode="auto">
          <a:xfrm>
            <a:off x="5616600" y="163831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2" name="Line 264">
            <a:extLst>
              <a:ext uri="{FF2B5EF4-FFF2-40B4-BE49-F238E27FC236}">
                <a16:creationId xmlns:a16="http://schemas.microsoft.com/office/drawing/2014/main" id="{DCBE18C0-053A-41A8-8A77-C4BA9A62B199}"/>
              </a:ext>
            </a:extLst>
          </p:cNvPr>
          <p:cNvSpPr>
            <a:spLocks noChangeShapeType="1"/>
          </p:cNvSpPr>
          <p:nvPr userDrawn="1"/>
        </p:nvSpPr>
        <p:spPr bwMode="auto">
          <a:xfrm>
            <a:off x="5616600" y="167165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3" name="Line 265">
            <a:extLst>
              <a:ext uri="{FF2B5EF4-FFF2-40B4-BE49-F238E27FC236}">
                <a16:creationId xmlns:a16="http://schemas.microsoft.com/office/drawing/2014/main" id="{B3AB1E99-BC8D-4DF4-8159-90D6DAC736EA}"/>
              </a:ext>
            </a:extLst>
          </p:cNvPr>
          <p:cNvSpPr>
            <a:spLocks noChangeShapeType="1"/>
          </p:cNvSpPr>
          <p:nvPr userDrawn="1"/>
        </p:nvSpPr>
        <p:spPr bwMode="auto">
          <a:xfrm>
            <a:off x="5616600" y="170181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4" name="Line 266">
            <a:extLst>
              <a:ext uri="{FF2B5EF4-FFF2-40B4-BE49-F238E27FC236}">
                <a16:creationId xmlns:a16="http://schemas.microsoft.com/office/drawing/2014/main" id="{17C0A386-CBA4-4F90-94C3-8C99E82DFFD1}"/>
              </a:ext>
            </a:extLst>
          </p:cNvPr>
          <p:cNvSpPr>
            <a:spLocks noChangeShapeType="1"/>
          </p:cNvSpPr>
          <p:nvPr userDrawn="1"/>
        </p:nvSpPr>
        <p:spPr bwMode="auto">
          <a:xfrm>
            <a:off x="5616600" y="173356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5" name="Line 267">
            <a:extLst>
              <a:ext uri="{FF2B5EF4-FFF2-40B4-BE49-F238E27FC236}">
                <a16:creationId xmlns:a16="http://schemas.microsoft.com/office/drawing/2014/main" id="{C62D2E5F-B464-4E81-AE97-8248C07AF4C7}"/>
              </a:ext>
            </a:extLst>
          </p:cNvPr>
          <p:cNvSpPr>
            <a:spLocks noChangeShapeType="1"/>
          </p:cNvSpPr>
          <p:nvPr userDrawn="1"/>
        </p:nvSpPr>
        <p:spPr bwMode="auto">
          <a:xfrm>
            <a:off x="5616600" y="176372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6" name="Line 268">
            <a:extLst>
              <a:ext uri="{FF2B5EF4-FFF2-40B4-BE49-F238E27FC236}">
                <a16:creationId xmlns:a16="http://schemas.microsoft.com/office/drawing/2014/main" id="{69628B4E-7CD0-4010-B2DE-1C04290BED67}"/>
              </a:ext>
            </a:extLst>
          </p:cNvPr>
          <p:cNvSpPr>
            <a:spLocks noChangeShapeType="1"/>
          </p:cNvSpPr>
          <p:nvPr userDrawn="1"/>
        </p:nvSpPr>
        <p:spPr bwMode="auto">
          <a:xfrm>
            <a:off x="5616600" y="179706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7" name="Line 269">
            <a:extLst>
              <a:ext uri="{FF2B5EF4-FFF2-40B4-BE49-F238E27FC236}">
                <a16:creationId xmlns:a16="http://schemas.microsoft.com/office/drawing/2014/main" id="{2FCDE996-F946-40F3-A04D-C7054691CC28}"/>
              </a:ext>
            </a:extLst>
          </p:cNvPr>
          <p:cNvSpPr>
            <a:spLocks noChangeShapeType="1"/>
          </p:cNvSpPr>
          <p:nvPr userDrawn="1"/>
        </p:nvSpPr>
        <p:spPr bwMode="auto">
          <a:xfrm>
            <a:off x="5616600" y="182723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8" name="Line 270">
            <a:extLst>
              <a:ext uri="{FF2B5EF4-FFF2-40B4-BE49-F238E27FC236}">
                <a16:creationId xmlns:a16="http://schemas.microsoft.com/office/drawing/2014/main" id="{0E1280B6-EEF7-4F47-9F1B-8D8A398834E4}"/>
              </a:ext>
            </a:extLst>
          </p:cNvPr>
          <p:cNvSpPr>
            <a:spLocks noChangeShapeType="1"/>
          </p:cNvSpPr>
          <p:nvPr userDrawn="1"/>
        </p:nvSpPr>
        <p:spPr bwMode="auto">
          <a:xfrm>
            <a:off x="5616600" y="185898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9" name="Line 271">
            <a:extLst>
              <a:ext uri="{FF2B5EF4-FFF2-40B4-BE49-F238E27FC236}">
                <a16:creationId xmlns:a16="http://schemas.microsoft.com/office/drawing/2014/main" id="{7CA5B3E9-3958-48C7-912B-B2A0052D9B68}"/>
              </a:ext>
            </a:extLst>
          </p:cNvPr>
          <p:cNvSpPr>
            <a:spLocks noChangeShapeType="1"/>
          </p:cNvSpPr>
          <p:nvPr userDrawn="1"/>
        </p:nvSpPr>
        <p:spPr bwMode="auto">
          <a:xfrm>
            <a:off x="5616600" y="188914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0" name="Line 272">
            <a:extLst>
              <a:ext uri="{FF2B5EF4-FFF2-40B4-BE49-F238E27FC236}">
                <a16:creationId xmlns:a16="http://schemas.microsoft.com/office/drawing/2014/main" id="{B594BC2D-7589-40EA-A19D-3757D6F0E19F}"/>
              </a:ext>
            </a:extLst>
          </p:cNvPr>
          <p:cNvSpPr>
            <a:spLocks noChangeShapeType="1"/>
          </p:cNvSpPr>
          <p:nvPr userDrawn="1"/>
        </p:nvSpPr>
        <p:spPr bwMode="auto">
          <a:xfrm>
            <a:off x="5616600" y="192248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1" name="Line 273">
            <a:extLst>
              <a:ext uri="{FF2B5EF4-FFF2-40B4-BE49-F238E27FC236}">
                <a16:creationId xmlns:a16="http://schemas.microsoft.com/office/drawing/2014/main" id="{42261DF2-9F0E-46B3-B05A-FC2B2084B9B2}"/>
              </a:ext>
            </a:extLst>
          </p:cNvPr>
          <p:cNvSpPr>
            <a:spLocks noChangeShapeType="1"/>
          </p:cNvSpPr>
          <p:nvPr userDrawn="1"/>
        </p:nvSpPr>
        <p:spPr bwMode="auto">
          <a:xfrm>
            <a:off x="5616600" y="195423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2" name="Line 274">
            <a:extLst>
              <a:ext uri="{FF2B5EF4-FFF2-40B4-BE49-F238E27FC236}">
                <a16:creationId xmlns:a16="http://schemas.microsoft.com/office/drawing/2014/main" id="{A7E80807-3AD9-4250-804E-BBC8D4249D48}"/>
              </a:ext>
            </a:extLst>
          </p:cNvPr>
          <p:cNvSpPr>
            <a:spLocks noChangeShapeType="1"/>
          </p:cNvSpPr>
          <p:nvPr userDrawn="1"/>
        </p:nvSpPr>
        <p:spPr bwMode="auto">
          <a:xfrm>
            <a:off x="5616600" y="198439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3" name="Line 275">
            <a:extLst>
              <a:ext uri="{FF2B5EF4-FFF2-40B4-BE49-F238E27FC236}">
                <a16:creationId xmlns:a16="http://schemas.microsoft.com/office/drawing/2014/main" id="{7A1FFD60-601C-4DFE-864B-E5AE6EBB020B}"/>
              </a:ext>
            </a:extLst>
          </p:cNvPr>
          <p:cNvSpPr>
            <a:spLocks noChangeShapeType="1"/>
          </p:cNvSpPr>
          <p:nvPr userDrawn="1"/>
        </p:nvSpPr>
        <p:spPr bwMode="auto">
          <a:xfrm>
            <a:off x="5616600" y="201773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4" name="Line 276">
            <a:extLst>
              <a:ext uri="{FF2B5EF4-FFF2-40B4-BE49-F238E27FC236}">
                <a16:creationId xmlns:a16="http://schemas.microsoft.com/office/drawing/2014/main" id="{A6B220AC-366E-4D4E-85E0-9EA9473A7589}"/>
              </a:ext>
            </a:extLst>
          </p:cNvPr>
          <p:cNvSpPr>
            <a:spLocks noChangeShapeType="1"/>
          </p:cNvSpPr>
          <p:nvPr userDrawn="1"/>
        </p:nvSpPr>
        <p:spPr bwMode="auto">
          <a:xfrm>
            <a:off x="5616600" y="204789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5" name="Line 277">
            <a:extLst>
              <a:ext uri="{FF2B5EF4-FFF2-40B4-BE49-F238E27FC236}">
                <a16:creationId xmlns:a16="http://schemas.microsoft.com/office/drawing/2014/main" id="{38A56FE8-29E9-4F14-B91A-985FD4BB39D5}"/>
              </a:ext>
            </a:extLst>
          </p:cNvPr>
          <p:cNvSpPr>
            <a:spLocks noChangeShapeType="1"/>
          </p:cNvSpPr>
          <p:nvPr userDrawn="1"/>
        </p:nvSpPr>
        <p:spPr bwMode="auto">
          <a:xfrm>
            <a:off x="5616600" y="207964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6" name="Line 278">
            <a:extLst>
              <a:ext uri="{FF2B5EF4-FFF2-40B4-BE49-F238E27FC236}">
                <a16:creationId xmlns:a16="http://schemas.microsoft.com/office/drawing/2014/main" id="{E1DD3B05-7CE1-4D1F-9EB7-A9B086B3A3D0}"/>
              </a:ext>
            </a:extLst>
          </p:cNvPr>
          <p:cNvSpPr>
            <a:spLocks noChangeShapeType="1"/>
          </p:cNvSpPr>
          <p:nvPr userDrawn="1"/>
        </p:nvSpPr>
        <p:spPr bwMode="auto">
          <a:xfrm>
            <a:off x="5616600" y="210980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7" name="Line 279">
            <a:extLst>
              <a:ext uri="{FF2B5EF4-FFF2-40B4-BE49-F238E27FC236}">
                <a16:creationId xmlns:a16="http://schemas.microsoft.com/office/drawing/2014/main" id="{7EE02D74-C34E-47B6-9993-FF7CBEA9F23D}"/>
              </a:ext>
            </a:extLst>
          </p:cNvPr>
          <p:cNvSpPr>
            <a:spLocks noChangeShapeType="1"/>
          </p:cNvSpPr>
          <p:nvPr userDrawn="1"/>
        </p:nvSpPr>
        <p:spPr bwMode="auto">
          <a:xfrm>
            <a:off x="5738833" y="154306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8" name="Line 280">
            <a:extLst>
              <a:ext uri="{FF2B5EF4-FFF2-40B4-BE49-F238E27FC236}">
                <a16:creationId xmlns:a16="http://schemas.microsoft.com/office/drawing/2014/main" id="{89E976B5-FC2A-42DD-9ABA-9D8B083E5383}"/>
              </a:ext>
            </a:extLst>
          </p:cNvPr>
          <p:cNvSpPr>
            <a:spLocks noChangeShapeType="1"/>
          </p:cNvSpPr>
          <p:nvPr userDrawn="1"/>
        </p:nvSpPr>
        <p:spPr bwMode="auto">
          <a:xfrm>
            <a:off x="5738833" y="157481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9" name="Line 281">
            <a:extLst>
              <a:ext uri="{FF2B5EF4-FFF2-40B4-BE49-F238E27FC236}">
                <a16:creationId xmlns:a16="http://schemas.microsoft.com/office/drawing/2014/main" id="{CE167A50-B6FD-4638-AD52-E4F0C2C0D2ED}"/>
              </a:ext>
            </a:extLst>
          </p:cNvPr>
          <p:cNvSpPr>
            <a:spLocks noChangeShapeType="1"/>
          </p:cNvSpPr>
          <p:nvPr userDrawn="1"/>
        </p:nvSpPr>
        <p:spPr bwMode="auto">
          <a:xfrm>
            <a:off x="5738833" y="160656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0" name="Line 282">
            <a:extLst>
              <a:ext uri="{FF2B5EF4-FFF2-40B4-BE49-F238E27FC236}">
                <a16:creationId xmlns:a16="http://schemas.microsoft.com/office/drawing/2014/main" id="{F3BDD37E-6BE0-4F9A-8FB7-8104A0FE295D}"/>
              </a:ext>
            </a:extLst>
          </p:cNvPr>
          <p:cNvSpPr>
            <a:spLocks noChangeShapeType="1"/>
          </p:cNvSpPr>
          <p:nvPr userDrawn="1"/>
        </p:nvSpPr>
        <p:spPr bwMode="auto">
          <a:xfrm>
            <a:off x="5738833" y="163672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1" name="Line 283">
            <a:extLst>
              <a:ext uri="{FF2B5EF4-FFF2-40B4-BE49-F238E27FC236}">
                <a16:creationId xmlns:a16="http://schemas.microsoft.com/office/drawing/2014/main" id="{07329240-AB4C-4296-8539-AA5D83C9990A}"/>
              </a:ext>
            </a:extLst>
          </p:cNvPr>
          <p:cNvSpPr>
            <a:spLocks noChangeShapeType="1"/>
          </p:cNvSpPr>
          <p:nvPr userDrawn="1"/>
        </p:nvSpPr>
        <p:spPr bwMode="auto">
          <a:xfrm>
            <a:off x="5738833" y="166847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2" name="Line 284">
            <a:extLst>
              <a:ext uri="{FF2B5EF4-FFF2-40B4-BE49-F238E27FC236}">
                <a16:creationId xmlns:a16="http://schemas.microsoft.com/office/drawing/2014/main" id="{200E662A-0482-4AA7-8BD4-0204312D1B4C}"/>
              </a:ext>
            </a:extLst>
          </p:cNvPr>
          <p:cNvSpPr>
            <a:spLocks noChangeShapeType="1"/>
          </p:cNvSpPr>
          <p:nvPr userDrawn="1"/>
        </p:nvSpPr>
        <p:spPr bwMode="auto">
          <a:xfrm>
            <a:off x="5738833" y="170022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3" name="Line 285">
            <a:extLst>
              <a:ext uri="{FF2B5EF4-FFF2-40B4-BE49-F238E27FC236}">
                <a16:creationId xmlns:a16="http://schemas.microsoft.com/office/drawing/2014/main" id="{4A67652A-F1CF-4AA3-BED7-66D523BCDE9F}"/>
              </a:ext>
            </a:extLst>
          </p:cNvPr>
          <p:cNvSpPr>
            <a:spLocks noChangeShapeType="1"/>
          </p:cNvSpPr>
          <p:nvPr userDrawn="1"/>
        </p:nvSpPr>
        <p:spPr bwMode="auto">
          <a:xfrm>
            <a:off x="5738833" y="173197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4" name="Line 286">
            <a:extLst>
              <a:ext uri="{FF2B5EF4-FFF2-40B4-BE49-F238E27FC236}">
                <a16:creationId xmlns:a16="http://schemas.microsoft.com/office/drawing/2014/main" id="{D116AA9B-7C58-4084-A9F9-1EEBB2AE7B96}"/>
              </a:ext>
            </a:extLst>
          </p:cNvPr>
          <p:cNvSpPr>
            <a:spLocks noChangeShapeType="1"/>
          </p:cNvSpPr>
          <p:nvPr userDrawn="1"/>
        </p:nvSpPr>
        <p:spPr bwMode="auto">
          <a:xfrm>
            <a:off x="5738833" y="176372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5" name="Line 287">
            <a:extLst>
              <a:ext uri="{FF2B5EF4-FFF2-40B4-BE49-F238E27FC236}">
                <a16:creationId xmlns:a16="http://schemas.microsoft.com/office/drawing/2014/main" id="{726DCB7E-8F7D-4F20-85BF-88D4F2882607}"/>
              </a:ext>
            </a:extLst>
          </p:cNvPr>
          <p:cNvSpPr>
            <a:spLocks noChangeShapeType="1"/>
          </p:cNvSpPr>
          <p:nvPr userDrawn="1"/>
        </p:nvSpPr>
        <p:spPr bwMode="auto">
          <a:xfrm>
            <a:off x="5738833" y="179389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6" name="Line 288">
            <a:extLst>
              <a:ext uri="{FF2B5EF4-FFF2-40B4-BE49-F238E27FC236}">
                <a16:creationId xmlns:a16="http://schemas.microsoft.com/office/drawing/2014/main" id="{D20902F5-6CFB-4E01-9EAD-EF552AD1C5A6}"/>
              </a:ext>
            </a:extLst>
          </p:cNvPr>
          <p:cNvSpPr>
            <a:spLocks noChangeShapeType="1"/>
          </p:cNvSpPr>
          <p:nvPr userDrawn="1"/>
        </p:nvSpPr>
        <p:spPr bwMode="auto">
          <a:xfrm>
            <a:off x="5738833" y="182723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7" name="Line 289">
            <a:extLst>
              <a:ext uri="{FF2B5EF4-FFF2-40B4-BE49-F238E27FC236}">
                <a16:creationId xmlns:a16="http://schemas.microsoft.com/office/drawing/2014/main" id="{4433331F-A8B5-438D-B3B8-D031BC13E6EC}"/>
              </a:ext>
            </a:extLst>
          </p:cNvPr>
          <p:cNvSpPr>
            <a:spLocks noChangeShapeType="1"/>
          </p:cNvSpPr>
          <p:nvPr userDrawn="1"/>
        </p:nvSpPr>
        <p:spPr bwMode="auto">
          <a:xfrm>
            <a:off x="5738833" y="185739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8" name="Line 290">
            <a:extLst>
              <a:ext uri="{FF2B5EF4-FFF2-40B4-BE49-F238E27FC236}">
                <a16:creationId xmlns:a16="http://schemas.microsoft.com/office/drawing/2014/main" id="{EC0BD6DF-C9F4-4355-8F01-F281AD951C94}"/>
              </a:ext>
            </a:extLst>
          </p:cNvPr>
          <p:cNvSpPr>
            <a:spLocks noChangeShapeType="1"/>
          </p:cNvSpPr>
          <p:nvPr userDrawn="1"/>
        </p:nvSpPr>
        <p:spPr bwMode="auto">
          <a:xfrm>
            <a:off x="5738833" y="188914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9" name="Line 291">
            <a:extLst>
              <a:ext uri="{FF2B5EF4-FFF2-40B4-BE49-F238E27FC236}">
                <a16:creationId xmlns:a16="http://schemas.microsoft.com/office/drawing/2014/main" id="{71B0ADCF-249D-422A-9F67-54C4B3B08354}"/>
              </a:ext>
            </a:extLst>
          </p:cNvPr>
          <p:cNvSpPr>
            <a:spLocks noChangeShapeType="1"/>
          </p:cNvSpPr>
          <p:nvPr userDrawn="1"/>
        </p:nvSpPr>
        <p:spPr bwMode="auto">
          <a:xfrm>
            <a:off x="5738833" y="192089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0" name="Line 292">
            <a:extLst>
              <a:ext uri="{FF2B5EF4-FFF2-40B4-BE49-F238E27FC236}">
                <a16:creationId xmlns:a16="http://schemas.microsoft.com/office/drawing/2014/main" id="{FA3D25C5-2B9C-4714-94CC-7193453EF9F3}"/>
              </a:ext>
            </a:extLst>
          </p:cNvPr>
          <p:cNvSpPr>
            <a:spLocks noChangeShapeType="1"/>
          </p:cNvSpPr>
          <p:nvPr userDrawn="1"/>
        </p:nvSpPr>
        <p:spPr bwMode="auto">
          <a:xfrm>
            <a:off x="5738833" y="195264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1" name="Line 293">
            <a:extLst>
              <a:ext uri="{FF2B5EF4-FFF2-40B4-BE49-F238E27FC236}">
                <a16:creationId xmlns:a16="http://schemas.microsoft.com/office/drawing/2014/main" id="{172FB7C1-02E4-45AA-B874-B8522B4A00F8}"/>
              </a:ext>
            </a:extLst>
          </p:cNvPr>
          <p:cNvSpPr>
            <a:spLocks noChangeShapeType="1"/>
          </p:cNvSpPr>
          <p:nvPr userDrawn="1"/>
        </p:nvSpPr>
        <p:spPr bwMode="auto">
          <a:xfrm>
            <a:off x="5738833" y="198280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2" name="Line 294">
            <a:extLst>
              <a:ext uri="{FF2B5EF4-FFF2-40B4-BE49-F238E27FC236}">
                <a16:creationId xmlns:a16="http://schemas.microsoft.com/office/drawing/2014/main" id="{93687B48-8029-41D0-B5EA-F2593092A410}"/>
              </a:ext>
            </a:extLst>
          </p:cNvPr>
          <p:cNvSpPr>
            <a:spLocks noChangeShapeType="1"/>
          </p:cNvSpPr>
          <p:nvPr userDrawn="1"/>
        </p:nvSpPr>
        <p:spPr bwMode="auto">
          <a:xfrm>
            <a:off x="5738833" y="201455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3" name="Line 295">
            <a:extLst>
              <a:ext uri="{FF2B5EF4-FFF2-40B4-BE49-F238E27FC236}">
                <a16:creationId xmlns:a16="http://schemas.microsoft.com/office/drawing/2014/main" id="{1203F2B6-9B23-42EB-9258-612245ED7178}"/>
              </a:ext>
            </a:extLst>
          </p:cNvPr>
          <p:cNvSpPr>
            <a:spLocks noChangeShapeType="1"/>
          </p:cNvSpPr>
          <p:nvPr userDrawn="1"/>
        </p:nvSpPr>
        <p:spPr bwMode="auto">
          <a:xfrm>
            <a:off x="5738833" y="204789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4" name="Line 296">
            <a:extLst>
              <a:ext uri="{FF2B5EF4-FFF2-40B4-BE49-F238E27FC236}">
                <a16:creationId xmlns:a16="http://schemas.microsoft.com/office/drawing/2014/main" id="{1F8D605F-620D-41CC-BFB2-6A7A2B9CA356}"/>
              </a:ext>
            </a:extLst>
          </p:cNvPr>
          <p:cNvSpPr>
            <a:spLocks noChangeShapeType="1"/>
          </p:cNvSpPr>
          <p:nvPr userDrawn="1"/>
        </p:nvSpPr>
        <p:spPr bwMode="auto">
          <a:xfrm>
            <a:off x="5738833" y="207805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5" name="Line 297">
            <a:extLst>
              <a:ext uri="{FF2B5EF4-FFF2-40B4-BE49-F238E27FC236}">
                <a16:creationId xmlns:a16="http://schemas.microsoft.com/office/drawing/2014/main" id="{DD6DCC92-B561-41B2-BE46-8A00EF000EFE}"/>
              </a:ext>
            </a:extLst>
          </p:cNvPr>
          <p:cNvSpPr>
            <a:spLocks noChangeShapeType="1"/>
          </p:cNvSpPr>
          <p:nvPr userDrawn="1"/>
        </p:nvSpPr>
        <p:spPr bwMode="auto">
          <a:xfrm>
            <a:off x="5738833" y="210980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6" name="Line 298">
            <a:extLst>
              <a:ext uri="{FF2B5EF4-FFF2-40B4-BE49-F238E27FC236}">
                <a16:creationId xmlns:a16="http://schemas.microsoft.com/office/drawing/2014/main" id="{F615717D-C6C3-497B-8E36-95630DDB58CA}"/>
              </a:ext>
            </a:extLst>
          </p:cNvPr>
          <p:cNvSpPr>
            <a:spLocks noChangeShapeType="1"/>
          </p:cNvSpPr>
          <p:nvPr userDrawn="1"/>
        </p:nvSpPr>
        <p:spPr bwMode="auto">
          <a:xfrm>
            <a:off x="5867416" y="1519251"/>
            <a:ext cx="0" cy="75407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7" name="Line 299">
            <a:extLst>
              <a:ext uri="{FF2B5EF4-FFF2-40B4-BE49-F238E27FC236}">
                <a16:creationId xmlns:a16="http://schemas.microsoft.com/office/drawing/2014/main" id="{B31E975B-022D-433F-8F68-039AFBED8AA3}"/>
              </a:ext>
            </a:extLst>
          </p:cNvPr>
          <p:cNvSpPr>
            <a:spLocks noChangeShapeType="1"/>
          </p:cNvSpPr>
          <p:nvPr userDrawn="1"/>
        </p:nvSpPr>
        <p:spPr bwMode="auto">
          <a:xfrm>
            <a:off x="5559452" y="1519251"/>
            <a:ext cx="0" cy="75407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8" name="Freeform 300">
            <a:extLst>
              <a:ext uri="{FF2B5EF4-FFF2-40B4-BE49-F238E27FC236}">
                <a16:creationId xmlns:a16="http://schemas.microsoft.com/office/drawing/2014/main" id="{C841C4A4-1830-4BB2-BE35-52FF1F627EBC}"/>
              </a:ext>
            </a:extLst>
          </p:cNvPr>
          <p:cNvSpPr>
            <a:spLocks/>
          </p:cNvSpPr>
          <p:nvPr userDrawn="1"/>
        </p:nvSpPr>
        <p:spPr bwMode="auto">
          <a:xfrm>
            <a:off x="7559630" y="2098695"/>
            <a:ext cx="30161" cy="20638"/>
          </a:xfrm>
          <a:custGeom>
            <a:avLst/>
            <a:gdLst>
              <a:gd name="T0" fmla="*/ 3 w 19"/>
              <a:gd name="T1" fmla="*/ 0 h 13"/>
              <a:gd name="T2" fmla="*/ 3 w 19"/>
              <a:gd name="T3" fmla="*/ 0 h 13"/>
              <a:gd name="T4" fmla="*/ 1 w 19"/>
              <a:gd name="T5" fmla="*/ 0 h 13"/>
              <a:gd name="T6" fmla="*/ 0 w 19"/>
              <a:gd name="T7" fmla="*/ 3 h 13"/>
              <a:gd name="T8" fmla="*/ 0 w 19"/>
              <a:gd name="T9" fmla="*/ 11 h 13"/>
              <a:gd name="T10" fmla="*/ 0 w 19"/>
              <a:gd name="T11" fmla="*/ 11 h 13"/>
              <a:gd name="T12" fmla="*/ 1 w 19"/>
              <a:gd name="T13" fmla="*/ 13 h 13"/>
              <a:gd name="T14" fmla="*/ 3 w 19"/>
              <a:gd name="T15" fmla="*/ 13 h 13"/>
              <a:gd name="T16" fmla="*/ 7 w 19"/>
              <a:gd name="T17" fmla="*/ 13 h 13"/>
              <a:gd name="T18" fmla="*/ 7 w 19"/>
              <a:gd name="T19" fmla="*/ 13 h 13"/>
              <a:gd name="T20" fmla="*/ 9 w 19"/>
              <a:gd name="T21" fmla="*/ 13 h 13"/>
              <a:gd name="T22" fmla="*/ 9 w 19"/>
              <a:gd name="T23" fmla="*/ 11 h 13"/>
              <a:gd name="T24" fmla="*/ 9 w 19"/>
              <a:gd name="T25" fmla="*/ 9 h 13"/>
              <a:gd name="T26" fmla="*/ 9 w 19"/>
              <a:gd name="T27" fmla="*/ 9 h 13"/>
              <a:gd name="T28" fmla="*/ 10 w 19"/>
              <a:gd name="T29" fmla="*/ 7 h 13"/>
              <a:gd name="T30" fmla="*/ 12 w 19"/>
              <a:gd name="T31" fmla="*/ 6 h 13"/>
              <a:gd name="T32" fmla="*/ 16 w 19"/>
              <a:gd name="T33" fmla="*/ 6 h 13"/>
              <a:gd name="T34" fmla="*/ 16 w 19"/>
              <a:gd name="T35" fmla="*/ 6 h 13"/>
              <a:gd name="T36" fmla="*/ 18 w 19"/>
              <a:gd name="T37" fmla="*/ 6 h 13"/>
              <a:gd name="T38" fmla="*/ 19 w 19"/>
              <a:gd name="T39" fmla="*/ 4 h 13"/>
              <a:gd name="T40" fmla="*/ 19 w 19"/>
              <a:gd name="T41" fmla="*/ 3 h 13"/>
              <a:gd name="T42" fmla="*/ 19 w 19"/>
              <a:gd name="T43" fmla="*/ 3 h 13"/>
              <a:gd name="T44" fmla="*/ 18 w 19"/>
              <a:gd name="T45" fmla="*/ 0 h 13"/>
              <a:gd name="T46" fmla="*/ 16 w 19"/>
              <a:gd name="T47" fmla="*/ 0 h 13"/>
              <a:gd name="T48" fmla="*/ 3 w 19"/>
              <a:gd name="T4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13">
                <a:moveTo>
                  <a:pt x="3" y="0"/>
                </a:moveTo>
                <a:lnTo>
                  <a:pt x="3" y="0"/>
                </a:lnTo>
                <a:lnTo>
                  <a:pt x="1" y="0"/>
                </a:lnTo>
                <a:lnTo>
                  <a:pt x="0" y="3"/>
                </a:lnTo>
                <a:lnTo>
                  <a:pt x="0" y="11"/>
                </a:lnTo>
                <a:lnTo>
                  <a:pt x="0" y="11"/>
                </a:lnTo>
                <a:lnTo>
                  <a:pt x="1" y="13"/>
                </a:lnTo>
                <a:lnTo>
                  <a:pt x="3" y="13"/>
                </a:lnTo>
                <a:lnTo>
                  <a:pt x="7" y="13"/>
                </a:lnTo>
                <a:lnTo>
                  <a:pt x="7" y="13"/>
                </a:lnTo>
                <a:lnTo>
                  <a:pt x="9" y="13"/>
                </a:lnTo>
                <a:lnTo>
                  <a:pt x="9" y="11"/>
                </a:lnTo>
                <a:lnTo>
                  <a:pt x="9" y="9"/>
                </a:lnTo>
                <a:lnTo>
                  <a:pt x="9" y="9"/>
                </a:lnTo>
                <a:lnTo>
                  <a:pt x="10" y="7"/>
                </a:lnTo>
                <a:lnTo>
                  <a:pt x="12" y="6"/>
                </a:lnTo>
                <a:lnTo>
                  <a:pt x="16" y="6"/>
                </a:lnTo>
                <a:lnTo>
                  <a:pt x="16" y="6"/>
                </a:lnTo>
                <a:lnTo>
                  <a:pt x="18" y="6"/>
                </a:lnTo>
                <a:lnTo>
                  <a:pt x="19" y="4"/>
                </a:lnTo>
                <a:lnTo>
                  <a:pt x="19" y="3"/>
                </a:lnTo>
                <a:lnTo>
                  <a:pt x="19" y="3"/>
                </a:lnTo>
                <a:lnTo>
                  <a:pt x="18" y="0"/>
                </a:lnTo>
                <a:lnTo>
                  <a:pt x="16" y="0"/>
                </a:lnTo>
                <a:lnTo>
                  <a:pt x="3"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9" name="Freeform 301">
            <a:extLst>
              <a:ext uri="{FF2B5EF4-FFF2-40B4-BE49-F238E27FC236}">
                <a16:creationId xmlns:a16="http://schemas.microsoft.com/office/drawing/2014/main" id="{1C9522AF-21F0-4CB6-BC94-A67A9EF36C66}"/>
              </a:ext>
            </a:extLst>
          </p:cNvPr>
          <p:cNvSpPr>
            <a:spLocks/>
          </p:cNvSpPr>
          <p:nvPr userDrawn="1"/>
        </p:nvSpPr>
        <p:spPr bwMode="auto">
          <a:xfrm>
            <a:off x="7413586" y="2082820"/>
            <a:ext cx="158744" cy="325441"/>
          </a:xfrm>
          <a:custGeom>
            <a:avLst/>
            <a:gdLst>
              <a:gd name="T0" fmla="*/ 0 w 100"/>
              <a:gd name="T1" fmla="*/ 75 h 205"/>
              <a:gd name="T2" fmla="*/ 5 w 100"/>
              <a:gd name="T3" fmla="*/ 77 h 205"/>
              <a:gd name="T4" fmla="*/ 7 w 100"/>
              <a:gd name="T5" fmla="*/ 80 h 205"/>
              <a:gd name="T6" fmla="*/ 8 w 100"/>
              <a:gd name="T7" fmla="*/ 87 h 205"/>
              <a:gd name="T8" fmla="*/ 12 w 100"/>
              <a:gd name="T9" fmla="*/ 88 h 205"/>
              <a:gd name="T10" fmla="*/ 15 w 100"/>
              <a:gd name="T11" fmla="*/ 95 h 205"/>
              <a:gd name="T12" fmla="*/ 17 w 100"/>
              <a:gd name="T13" fmla="*/ 99 h 205"/>
              <a:gd name="T14" fmla="*/ 21 w 100"/>
              <a:gd name="T15" fmla="*/ 101 h 205"/>
              <a:gd name="T16" fmla="*/ 22 w 100"/>
              <a:gd name="T17" fmla="*/ 105 h 205"/>
              <a:gd name="T18" fmla="*/ 25 w 100"/>
              <a:gd name="T19" fmla="*/ 105 h 205"/>
              <a:gd name="T20" fmla="*/ 29 w 100"/>
              <a:gd name="T21" fmla="*/ 137 h 205"/>
              <a:gd name="T22" fmla="*/ 32 w 100"/>
              <a:gd name="T23" fmla="*/ 140 h 205"/>
              <a:gd name="T24" fmla="*/ 41 w 100"/>
              <a:gd name="T25" fmla="*/ 141 h 205"/>
              <a:gd name="T26" fmla="*/ 42 w 100"/>
              <a:gd name="T27" fmla="*/ 169 h 205"/>
              <a:gd name="T28" fmla="*/ 47 w 100"/>
              <a:gd name="T29" fmla="*/ 172 h 205"/>
              <a:gd name="T30" fmla="*/ 50 w 100"/>
              <a:gd name="T31" fmla="*/ 175 h 205"/>
              <a:gd name="T32" fmla="*/ 50 w 100"/>
              <a:gd name="T33" fmla="*/ 191 h 205"/>
              <a:gd name="T34" fmla="*/ 59 w 100"/>
              <a:gd name="T35" fmla="*/ 192 h 205"/>
              <a:gd name="T36" fmla="*/ 61 w 100"/>
              <a:gd name="T37" fmla="*/ 201 h 205"/>
              <a:gd name="T38" fmla="*/ 65 w 100"/>
              <a:gd name="T39" fmla="*/ 205 h 205"/>
              <a:gd name="T40" fmla="*/ 82 w 100"/>
              <a:gd name="T41" fmla="*/ 204 h 205"/>
              <a:gd name="T42" fmla="*/ 83 w 100"/>
              <a:gd name="T43" fmla="*/ 199 h 205"/>
              <a:gd name="T44" fmla="*/ 78 w 100"/>
              <a:gd name="T45" fmla="*/ 197 h 205"/>
              <a:gd name="T46" fmla="*/ 75 w 100"/>
              <a:gd name="T47" fmla="*/ 193 h 205"/>
              <a:gd name="T48" fmla="*/ 74 w 100"/>
              <a:gd name="T49" fmla="*/ 175 h 205"/>
              <a:gd name="T50" fmla="*/ 70 w 100"/>
              <a:gd name="T51" fmla="*/ 174 h 205"/>
              <a:gd name="T52" fmla="*/ 68 w 100"/>
              <a:gd name="T53" fmla="*/ 165 h 205"/>
              <a:gd name="T54" fmla="*/ 70 w 100"/>
              <a:gd name="T55" fmla="*/ 163 h 205"/>
              <a:gd name="T56" fmla="*/ 82 w 100"/>
              <a:gd name="T57" fmla="*/ 162 h 205"/>
              <a:gd name="T58" fmla="*/ 83 w 100"/>
              <a:gd name="T59" fmla="*/ 158 h 205"/>
              <a:gd name="T60" fmla="*/ 96 w 100"/>
              <a:gd name="T61" fmla="*/ 155 h 205"/>
              <a:gd name="T62" fmla="*/ 100 w 100"/>
              <a:gd name="T63" fmla="*/ 153 h 205"/>
              <a:gd name="T64" fmla="*/ 99 w 100"/>
              <a:gd name="T65" fmla="*/ 125 h 205"/>
              <a:gd name="T66" fmla="*/ 87 w 100"/>
              <a:gd name="T67" fmla="*/ 123 h 205"/>
              <a:gd name="T68" fmla="*/ 85 w 100"/>
              <a:gd name="T69" fmla="*/ 120 h 205"/>
              <a:gd name="T70" fmla="*/ 70 w 100"/>
              <a:gd name="T71" fmla="*/ 118 h 205"/>
              <a:gd name="T72" fmla="*/ 68 w 100"/>
              <a:gd name="T73" fmla="*/ 114 h 205"/>
              <a:gd name="T74" fmla="*/ 67 w 100"/>
              <a:gd name="T75" fmla="*/ 99 h 205"/>
              <a:gd name="T76" fmla="*/ 33 w 100"/>
              <a:gd name="T77" fmla="*/ 97 h 205"/>
              <a:gd name="T78" fmla="*/ 30 w 100"/>
              <a:gd name="T79" fmla="*/ 95 h 205"/>
              <a:gd name="T80" fmla="*/ 24 w 100"/>
              <a:gd name="T81" fmla="*/ 92 h 205"/>
              <a:gd name="T82" fmla="*/ 21 w 100"/>
              <a:gd name="T83" fmla="*/ 88 h 205"/>
              <a:gd name="T84" fmla="*/ 20 w 100"/>
              <a:gd name="T85" fmla="*/ 82 h 205"/>
              <a:gd name="T86" fmla="*/ 17 w 100"/>
              <a:gd name="T87" fmla="*/ 80 h 205"/>
              <a:gd name="T88" fmla="*/ 15 w 100"/>
              <a:gd name="T89" fmla="*/ 60 h 205"/>
              <a:gd name="T90" fmla="*/ 17 w 100"/>
              <a:gd name="T91" fmla="*/ 58 h 205"/>
              <a:gd name="T92" fmla="*/ 25 w 100"/>
              <a:gd name="T93" fmla="*/ 58 h 205"/>
              <a:gd name="T94" fmla="*/ 26 w 100"/>
              <a:gd name="T95" fmla="*/ 62 h 205"/>
              <a:gd name="T96" fmla="*/ 38 w 100"/>
              <a:gd name="T97" fmla="*/ 65 h 205"/>
              <a:gd name="T98" fmla="*/ 40 w 100"/>
              <a:gd name="T99" fmla="*/ 61 h 205"/>
              <a:gd name="T100" fmla="*/ 41 w 100"/>
              <a:gd name="T101" fmla="*/ 52 h 205"/>
              <a:gd name="T102" fmla="*/ 50 w 100"/>
              <a:gd name="T103" fmla="*/ 51 h 205"/>
              <a:gd name="T104" fmla="*/ 53 w 100"/>
              <a:gd name="T105" fmla="*/ 47 h 205"/>
              <a:gd name="T106" fmla="*/ 56 w 100"/>
              <a:gd name="T107" fmla="*/ 43 h 205"/>
              <a:gd name="T108" fmla="*/ 82 w 100"/>
              <a:gd name="T109" fmla="*/ 42 h 205"/>
              <a:gd name="T110" fmla="*/ 83 w 100"/>
              <a:gd name="T111" fmla="*/ 27 h 205"/>
              <a:gd name="T112" fmla="*/ 70 w 100"/>
              <a:gd name="T113" fmla="*/ 24 h 205"/>
              <a:gd name="T114" fmla="*/ 67 w 100"/>
              <a:gd name="T115" fmla="*/ 27 h 205"/>
              <a:gd name="T116" fmla="*/ 67 w 100"/>
              <a:gd name="T117" fmla="*/ 33 h 205"/>
              <a:gd name="T118" fmla="*/ 61 w 100"/>
              <a:gd name="T119" fmla="*/ 34 h 205"/>
              <a:gd name="T120" fmla="*/ 58 w 100"/>
              <a:gd name="T121" fmla="*/ 19 h 205"/>
              <a:gd name="T122" fmla="*/ 61 w 100"/>
              <a:gd name="T123" fmla="*/ 17 h 205"/>
              <a:gd name="T124" fmla="*/ 84 w 100"/>
              <a:gd name="T125" fmla="*/ 1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205">
                <a:moveTo>
                  <a:pt x="0" y="62"/>
                </a:moveTo>
                <a:lnTo>
                  <a:pt x="0" y="75"/>
                </a:lnTo>
                <a:lnTo>
                  <a:pt x="0" y="75"/>
                </a:lnTo>
                <a:lnTo>
                  <a:pt x="2" y="77"/>
                </a:lnTo>
                <a:lnTo>
                  <a:pt x="4" y="77"/>
                </a:lnTo>
                <a:lnTo>
                  <a:pt x="5" y="77"/>
                </a:lnTo>
                <a:lnTo>
                  <a:pt x="5" y="77"/>
                </a:lnTo>
                <a:lnTo>
                  <a:pt x="7" y="78"/>
                </a:lnTo>
                <a:lnTo>
                  <a:pt x="7" y="80"/>
                </a:lnTo>
                <a:lnTo>
                  <a:pt x="7" y="85"/>
                </a:lnTo>
                <a:lnTo>
                  <a:pt x="7" y="85"/>
                </a:lnTo>
                <a:lnTo>
                  <a:pt x="8" y="87"/>
                </a:lnTo>
                <a:lnTo>
                  <a:pt x="11" y="88"/>
                </a:lnTo>
                <a:lnTo>
                  <a:pt x="12" y="88"/>
                </a:lnTo>
                <a:lnTo>
                  <a:pt x="12" y="88"/>
                </a:lnTo>
                <a:lnTo>
                  <a:pt x="14" y="88"/>
                </a:lnTo>
                <a:lnTo>
                  <a:pt x="15" y="91"/>
                </a:lnTo>
                <a:lnTo>
                  <a:pt x="15" y="95"/>
                </a:lnTo>
                <a:lnTo>
                  <a:pt x="15" y="95"/>
                </a:lnTo>
                <a:lnTo>
                  <a:pt x="16" y="97"/>
                </a:lnTo>
                <a:lnTo>
                  <a:pt x="17" y="99"/>
                </a:lnTo>
                <a:lnTo>
                  <a:pt x="17" y="99"/>
                </a:lnTo>
                <a:lnTo>
                  <a:pt x="20" y="99"/>
                </a:lnTo>
                <a:lnTo>
                  <a:pt x="21" y="101"/>
                </a:lnTo>
                <a:lnTo>
                  <a:pt x="21" y="103"/>
                </a:lnTo>
                <a:lnTo>
                  <a:pt x="21" y="103"/>
                </a:lnTo>
                <a:lnTo>
                  <a:pt x="22" y="105"/>
                </a:lnTo>
                <a:lnTo>
                  <a:pt x="24" y="105"/>
                </a:lnTo>
                <a:lnTo>
                  <a:pt x="25" y="105"/>
                </a:lnTo>
                <a:lnTo>
                  <a:pt x="25" y="105"/>
                </a:lnTo>
                <a:lnTo>
                  <a:pt x="28" y="106"/>
                </a:lnTo>
                <a:lnTo>
                  <a:pt x="29" y="109"/>
                </a:lnTo>
                <a:lnTo>
                  <a:pt x="29" y="137"/>
                </a:lnTo>
                <a:lnTo>
                  <a:pt x="29" y="137"/>
                </a:lnTo>
                <a:lnTo>
                  <a:pt x="30" y="139"/>
                </a:lnTo>
                <a:lnTo>
                  <a:pt x="32" y="140"/>
                </a:lnTo>
                <a:lnTo>
                  <a:pt x="39" y="140"/>
                </a:lnTo>
                <a:lnTo>
                  <a:pt x="39" y="140"/>
                </a:lnTo>
                <a:lnTo>
                  <a:pt x="41" y="141"/>
                </a:lnTo>
                <a:lnTo>
                  <a:pt x="42" y="144"/>
                </a:lnTo>
                <a:lnTo>
                  <a:pt x="42" y="169"/>
                </a:lnTo>
                <a:lnTo>
                  <a:pt x="42" y="169"/>
                </a:lnTo>
                <a:lnTo>
                  <a:pt x="42" y="171"/>
                </a:lnTo>
                <a:lnTo>
                  <a:pt x="44" y="172"/>
                </a:lnTo>
                <a:lnTo>
                  <a:pt x="47" y="172"/>
                </a:lnTo>
                <a:lnTo>
                  <a:pt x="47" y="172"/>
                </a:lnTo>
                <a:lnTo>
                  <a:pt x="49" y="173"/>
                </a:lnTo>
                <a:lnTo>
                  <a:pt x="50" y="175"/>
                </a:lnTo>
                <a:lnTo>
                  <a:pt x="50" y="189"/>
                </a:lnTo>
                <a:lnTo>
                  <a:pt x="50" y="189"/>
                </a:lnTo>
                <a:lnTo>
                  <a:pt x="50" y="191"/>
                </a:lnTo>
                <a:lnTo>
                  <a:pt x="52" y="192"/>
                </a:lnTo>
                <a:lnTo>
                  <a:pt x="59" y="192"/>
                </a:lnTo>
                <a:lnTo>
                  <a:pt x="59" y="192"/>
                </a:lnTo>
                <a:lnTo>
                  <a:pt x="61" y="193"/>
                </a:lnTo>
                <a:lnTo>
                  <a:pt x="61" y="196"/>
                </a:lnTo>
                <a:lnTo>
                  <a:pt x="61" y="201"/>
                </a:lnTo>
                <a:lnTo>
                  <a:pt x="61" y="201"/>
                </a:lnTo>
                <a:lnTo>
                  <a:pt x="63" y="204"/>
                </a:lnTo>
                <a:lnTo>
                  <a:pt x="65" y="205"/>
                </a:lnTo>
                <a:lnTo>
                  <a:pt x="79" y="205"/>
                </a:lnTo>
                <a:lnTo>
                  <a:pt x="79" y="205"/>
                </a:lnTo>
                <a:lnTo>
                  <a:pt x="82" y="204"/>
                </a:lnTo>
                <a:lnTo>
                  <a:pt x="83" y="201"/>
                </a:lnTo>
                <a:lnTo>
                  <a:pt x="83" y="199"/>
                </a:lnTo>
                <a:lnTo>
                  <a:pt x="83" y="199"/>
                </a:lnTo>
                <a:lnTo>
                  <a:pt x="82" y="198"/>
                </a:lnTo>
                <a:lnTo>
                  <a:pt x="79" y="197"/>
                </a:lnTo>
                <a:lnTo>
                  <a:pt x="78" y="197"/>
                </a:lnTo>
                <a:lnTo>
                  <a:pt x="78" y="197"/>
                </a:lnTo>
                <a:lnTo>
                  <a:pt x="76" y="196"/>
                </a:lnTo>
                <a:lnTo>
                  <a:pt x="75" y="193"/>
                </a:lnTo>
                <a:lnTo>
                  <a:pt x="75" y="178"/>
                </a:lnTo>
                <a:lnTo>
                  <a:pt x="75" y="178"/>
                </a:lnTo>
                <a:lnTo>
                  <a:pt x="74" y="175"/>
                </a:lnTo>
                <a:lnTo>
                  <a:pt x="72" y="174"/>
                </a:lnTo>
                <a:lnTo>
                  <a:pt x="70" y="174"/>
                </a:lnTo>
                <a:lnTo>
                  <a:pt x="70" y="174"/>
                </a:lnTo>
                <a:lnTo>
                  <a:pt x="69" y="173"/>
                </a:lnTo>
                <a:lnTo>
                  <a:pt x="68" y="171"/>
                </a:lnTo>
                <a:lnTo>
                  <a:pt x="68" y="165"/>
                </a:lnTo>
                <a:lnTo>
                  <a:pt x="68" y="165"/>
                </a:lnTo>
                <a:lnTo>
                  <a:pt x="68" y="163"/>
                </a:lnTo>
                <a:lnTo>
                  <a:pt x="70" y="163"/>
                </a:lnTo>
                <a:lnTo>
                  <a:pt x="81" y="163"/>
                </a:lnTo>
                <a:lnTo>
                  <a:pt x="81" y="163"/>
                </a:lnTo>
                <a:lnTo>
                  <a:pt x="82" y="162"/>
                </a:lnTo>
                <a:lnTo>
                  <a:pt x="83" y="160"/>
                </a:lnTo>
                <a:lnTo>
                  <a:pt x="83" y="158"/>
                </a:lnTo>
                <a:lnTo>
                  <a:pt x="83" y="158"/>
                </a:lnTo>
                <a:lnTo>
                  <a:pt x="84" y="156"/>
                </a:lnTo>
                <a:lnTo>
                  <a:pt x="86" y="155"/>
                </a:lnTo>
                <a:lnTo>
                  <a:pt x="96" y="155"/>
                </a:lnTo>
                <a:lnTo>
                  <a:pt x="96" y="155"/>
                </a:lnTo>
                <a:lnTo>
                  <a:pt x="99" y="155"/>
                </a:lnTo>
                <a:lnTo>
                  <a:pt x="100" y="153"/>
                </a:lnTo>
                <a:lnTo>
                  <a:pt x="100" y="127"/>
                </a:lnTo>
                <a:lnTo>
                  <a:pt x="100" y="127"/>
                </a:lnTo>
                <a:lnTo>
                  <a:pt x="99" y="125"/>
                </a:lnTo>
                <a:lnTo>
                  <a:pt x="96" y="123"/>
                </a:lnTo>
                <a:lnTo>
                  <a:pt x="87" y="123"/>
                </a:lnTo>
                <a:lnTo>
                  <a:pt x="87" y="123"/>
                </a:lnTo>
                <a:lnTo>
                  <a:pt x="86" y="122"/>
                </a:lnTo>
                <a:lnTo>
                  <a:pt x="85" y="120"/>
                </a:lnTo>
                <a:lnTo>
                  <a:pt x="85" y="120"/>
                </a:lnTo>
                <a:lnTo>
                  <a:pt x="84" y="119"/>
                </a:lnTo>
                <a:lnTo>
                  <a:pt x="82" y="118"/>
                </a:lnTo>
                <a:lnTo>
                  <a:pt x="70" y="118"/>
                </a:lnTo>
                <a:lnTo>
                  <a:pt x="70" y="118"/>
                </a:lnTo>
                <a:lnTo>
                  <a:pt x="69" y="117"/>
                </a:lnTo>
                <a:lnTo>
                  <a:pt x="68" y="114"/>
                </a:lnTo>
                <a:lnTo>
                  <a:pt x="68" y="101"/>
                </a:lnTo>
                <a:lnTo>
                  <a:pt x="68" y="101"/>
                </a:lnTo>
                <a:lnTo>
                  <a:pt x="67" y="99"/>
                </a:lnTo>
                <a:lnTo>
                  <a:pt x="65" y="97"/>
                </a:lnTo>
                <a:lnTo>
                  <a:pt x="33" y="97"/>
                </a:lnTo>
                <a:lnTo>
                  <a:pt x="33" y="97"/>
                </a:lnTo>
                <a:lnTo>
                  <a:pt x="31" y="97"/>
                </a:lnTo>
                <a:lnTo>
                  <a:pt x="30" y="95"/>
                </a:lnTo>
                <a:lnTo>
                  <a:pt x="30" y="95"/>
                </a:lnTo>
                <a:lnTo>
                  <a:pt x="30" y="93"/>
                </a:lnTo>
                <a:lnTo>
                  <a:pt x="28" y="92"/>
                </a:lnTo>
                <a:lnTo>
                  <a:pt x="24" y="92"/>
                </a:lnTo>
                <a:lnTo>
                  <a:pt x="24" y="92"/>
                </a:lnTo>
                <a:lnTo>
                  <a:pt x="22" y="91"/>
                </a:lnTo>
                <a:lnTo>
                  <a:pt x="21" y="88"/>
                </a:lnTo>
                <a:lnTo>
                  <a:pt x="21" y="84"/>
                </a:lnTo>
                <a:lnTo>
                  <a:pt x="21" y="84"/>
                </a:lnTo>
                <a:lnTo>
                  <a:pt x="20" y="82"/>
                </a:lnTo>
                <a:lnTo>
                  <a:pt x="19" y="80"/>
                </a:lnTo>
                <a:lnTo>
                  <a:pt x="17" y="80"/>
                </a:lnTo>
                <a:lnTo>
                  <a:pt x="17" y="80"/>
                </a:lnTo>
                <a:lnTo>
                  <a:pt x="16" y="79"/>
                </a:lnTo>
                <a:lnTo>
                  <a:pt x="15" y="77"/>
                </a:lnTo>
                <a:lnTo>
                  <a:pt x="15" y="60"/>
                </a:lnTo>
                <a:lnTo>
                  <a:pt x="15" y="60"/>
                </a:lnTo>
                <a:lnTo>
                  <a:pt x="15" y="58"/>
                </a:lnTo>
                <a:lnTo>
                  <a:pt x="17" y="58"/>
                </a:lnTo>
                <a:lnTo>
                  <a:pt x="23" y="58"/>
                </a:lnTo>
                <a:lnTo>
                  <a:pt x="23" y="58"/>
                </a:lnTo>
                <a:lnTo>
                  <a:pt x="25" y="58"/>
                </a:lnTo>
                <a:lnTo>
                  <a:pt x="26" y="60"/>
                </a:lnTo>
                <a:lnTo>
                  <a:pt x="26" y="62"/>
                </a:lnTo>
                <a:lnTo>
                  <a:pt x="26" y="62"/>
                </a:lnTo>
                <a:lnTo>
                  <a:pt x="26" y="64"/>
                </a:lnTo>
                <a:lnTo>
                  <a:pt x="29" y="65"/>
                </a:lnTo>
                <a:lnTo>
                  <a:pt x="38" y="65"/>
                </a:lnTo>
                <a:lnTo>
                  <a:pt x="38" y="65"/>
                </a:lnTo>
                <a:lnTo>
                  <a:pt x="40" y="64"/>
                </a:lnTo>
                <a:lnTo>
                  <a:pt x="40" y="61"/>
                </a:lnTo>
                <a:lnTo>
                  <a:pt x="40" y="54"/>
                </a:lnTo>
                <a:lnTo>
                  <a:pt x="40" y="54"/>
                </a:lnTo>
                <a:lnTo>
                  <a:pt x="41" y="52"/>
                </a:lnTo>
                <a:lnTo>
                  <a:pt x="43" y="52"/>
                </a:lnTo>
                <a:lnTo>
                  <a:pt x="50" y="51"/>
                </a:lnTo>
                <a:lnTo>
                  <a:pt x="50" y="51"/>
                </a:lnTo>
                <a:lnTo>
                  <a:pt x="52" y="51"/>
                </a:lnTo>
                <a:lnTo>
                  <a:pt x="53" y="49"/>
                </a:lnTo>
                <a:lnTo>
                  <a:pt x="53" y="47"/>
                </a:lnTo>
                <a:lnTo>
                  <a:pt x="53" y="47"/>
                </a:lnTo>
                <a:lnTo>
                  <a:pt x="53" y="44"/>
                </a:lnTo>
                <a:lnTo>
                  <a:pt x="56" y="43"/>
                </a:lnTo>
                <a:lnTo>
                  <a:pt x="79" y="43"/>
                </a:lnTo>
                <a:lnTo>
                  <a:pt x="79" y="43"/>
                </a:lnTo>
                <a:lnTo>
                  <a:pt x="82" y="42"/>
                </a:lnTo>
                <a:lnTo>
                  <a:pt x="83" y="40"/>
                </a:lnTo>
                <a:lnTo>
                  <a:pt x="83" y="27"/>
                </a:lnTo>
                <a:lnTo>
                  <a:pt x="83" y="27"/>
                </a:lnTo>
                <a:lnTo>
                  <a:pt x="82" y="25"/>
                </a:lnTo>
                <a:lnTo>
                  <a:pt x="79" y="24"/>
                </a:lnTo>
                <a:lnTo>
                  <a:pt x="70" y="24"/>
                </a:lnTo>
                <a:lnTo>
                  <a:pt x="70" y="24"/>
                </a:lnTo>
                <a:lnTo>
                  <a:pt x="68" y="25"/>
                </a:lnTo>
                <a:lnTo>
                  <a:pt x="67" y="27"/>
                </a:lnTo>
                <a:lnTo>
                  <a:pt x="67" y="31"/>
                </a:lnTo>
                <a:lnTo>
                  <a:pt x="67" y="31"/>
                </a:lnTo>
                <a:lnTo>
                  <a:pt x="67" y="33"/>
                </a:lnTo>
                <a:lnTo>
                  <a:pt x="65" y="34"/>
                </a:lnTo>
                <a:lnTo>
                  <a:pt x="61" y="34"/>
                </a:lnTo>
                <a:lnTo>
                  <a:pt x="61" y="34"/>
                </a:lnTo>
                <a:lnTo>
                  <a:pt x="59" y="33"/>
                </a:lnTo>
                <a:lnTo>
                  <a:pt x="59" y="31"/>
                </a:lnTo>
                <a:lnTo>
                  <a:pt x="58" y="19"/>
                </a:lnTo>
                <a:lnTo>
                  <a:pt x="58" y="19"/>
                </a:lnTo>
                <a:lnTo>
                  <a:pt x="59" y="17"/>
                </a:lnTo>
                <a:lnTo>
                  <a:pt x="61" y="17"/>
                </a:lnTo>
                <a:lnTo>
                  <a:pt x="82" y="17"/>
                </a:lnTo>
                <a:lnTo>
                  <a:pt x="82" y="17"/>
                </a:lnTo>
                <a:lnTo>
                  <a:pt x="84" y="16"/>
                </a:lnTo>
                <a:lnTo>
                  <a:pt x="84" y="14"/>
                </a:lnTo>
                <a:lnTo>
                  <a:pt x="8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0" name="Freeform 302">
            <a:extLst>
              <a:ext uri="{FF2B5EF4-FFF2-40B4-BE49-F238E27FC236}">
                <a16:creationId xmlns:a16="http://schemas.microsoft.com/office/drawing/2014/main" id="{25FF0B73-92A5-4632-9014-DF7C9371C9D8}"/>
              </a:ext>
            </a:extLst>
          </p:cNvPr>
          <p:cNvSpPr>
            <a:spLocks/>
          </p:cNvSpPr>
          <p:nvPr userDrawn="1"/>
        </p:nvSpPr>
        <p:spPr bwMode="auto">
          <a:xfrm>
            <a:off x="7612016" y="2089170"/>
            <a:ext cx="146045" cy="296866"/>
          </a:xfrm>
          <a:custGeom>
            <a:avLst/>
            <a:gdLst>
              <a:gd name="T0" fmla="*/ 9 w 92"/>
              <a:gd name="T1" fmla="*/ 18 h 187"/>
              <a:gd name="T2" fmla="*/ 20 w 92"/>
              <a:gd name="T3" fmla="*/ 21 h 187"/>
              <a:gd name="T4" fmla="*/ 23 w 92"/>
              <a:gd name="T5" fmla="*/ 25 h 187"/>
              <a:gd name="T6" fmla="*/ 22 w 92"/>
              <a:gd name="T7" fmla="*/ 37 h 187"/>
              <a:gd name="T8" fmla="*/ 11 w 92"/>
              <a:gd name="T9" fmla="*/ 38 h 187"/>
              <a:gd name="T10" fmla="*/ 8 w 92"/>
              <a:gd name="T11" fmla="*/ 50 h 187"/>
              <a:gd name="T12" fmla="*/ 11 w 92"/>
              <a:gd name="T13" fmla="*/ 53 h 187"/>
              <a:gd name="T14" fmla="*/ 20 w 92"/>
              <a:gd name="T15" fmla="*/ 53 h 187"/>
              <a:gd name="T16" fmla="*/ 20 w 92"/>
              <a:gd name="T17" fmla="*/ 49 h 187"/>
              <a:gd name="T18" fmla="*/ 39 w 92"/>
              <a:gd name="T19" fmla="*/ 46 h 187"/>
              <a:gd name="T20" fmla="*/ 43 w 92"/>
              <a:gd name="T21" fmla="*/ 49 h 187"/>
              <a:gd name="T22" fmla="*/ 45 w 92"/>
              <a:gd name="T23" fmla="*/ 52 h 187"/>
              <a:gd name="T24" fmla="*/ 55 w 92"/>
              <a:gd name="T25" fmla="*/ 53 h 187"/>
              <a:gd name="T26" fmla="*/ 56 w 92"/>
              <a:gd name="T27" fmla="*/ 60 h 187"/>
              <a:gd name="T28" fmla="*/ 45 w 92"/>
              <a:gd name="T29" fmla="*/ 63 h 187"/>
              <a:gd name="T30" fmla="*/ 41 w 92"/>
              <a:gd name="T31" fmla="*/ 60 h 187"/>
              <a:gd name="T32" fmla="*/ 38 w 92"/>
              <a:gd name="T33" fmla="*/ 57 h 187"/>
              <a:gd name="T34" fmla="*/ 21 w 92"/>
              <a:gd name="T35" fmla="*/ 58 h 187"/>
              <a:gd name="T36" fmla="*/ 21 w 92"/>
              <a:gd name="T37" fmla="*/ 62 h 187"/>
              <a:gd name="T38" fmla="*/ 3 w 92"/>
              <a:gd name="T39" fmla="*/ 65 h 187"/>
              <a:gd name="T40" fmla="*/ 0 w 92"/>
              <a:gd name="T41" fmla="*/ 69 h 187"/>
              <a:gd name="T42" fmla="*/ 1 w 92"/>
              <a:gd name="T43" fmla="*/ 102 h 187"/>
              <a:gd name="T44" fmla="*/ 15 w 92"/>
              <a:gd name="T45" fmla="*/ 104 h 187"/>
              <a:gd name="T46" fmla="*/ 18 w 92"/>
              <a:gd name="T47" fmla="*/ 106 h 187"/>
              <a:gd name="T48" fmla="*/ 32 w 92"/>
              <a:gd name="T49" fmla="*/ 109 h 187"/>
              <a:gd name="T50" fmla="*/ 35 w 92"/>
              <a:gd name="T51" fmla="*/ 107 h 187"/>
              <a:gd name="T52" fmla="*/ 38 w 92"/>
              <a:gd name="T53" fmla="*/ 104 h 187"/>
              <a:gd name="T54" fmla="*/ 45 w 92"/>
              <a:gd name="T55" fmla="*/ 105 h 187"/>
              <a:gd name="T56" fmla="*/ 46 w 92"/>
              <a:gd name="T57" fmla="*/ 139 h 187"/>
              <a:gd name="T58" fmla="*/ 40 w 92"/>
              <a:gd name="T59" fmla="*/ 142 h 187"/>
              <a:gd name="T60" fmla="*/ 38 w 92"/>
              <a:gd name="T61" fmla="*/ 144 h 187"/>
              <a:gd name="T62" fmla="*/ 37 w 92"/>
              <a:gd name="T63" fmla="*/ 153 h 187"/>
              <a:gd name="T64" fmla="*/ 32 w 92"/>
              <a:gd name="T65" fmla="*/ 156 h 187"/>
              <a:gd name="T66" fmla="*/ 32 w 92"/>
              <a:gd name="T67" fmla="*/ 177 h 187"/>
              <a:gd name="T68" fmla="*/ 40 w 92"/>
              <a:gd name="T69" fmla="*/ 179 h 187"/>
              <a:gd name="T70" fmla="*/ 43 w 92"/>
              <a:gd name="T71" fmla="*/ 183 h 187"/>
              <a:gd name="T72" fmla="*/ 44 w 92"/>
              <a:gd name="T73" fmla="*/ 186 h 187"/>
              <a:gd name="T74" fmla="*/ 49 w 92"/>
              <a:gd name="T75" fmla="*/ 187 h 187"/>
              <a:gd name="T76" fmla="*/ 53 w 92"/>
              <a:gd name="T77" fmla="*/ 180 h 187"/>
              <a:gd name="T78" fmla="*/ 55 w 92"/>
              <a:gd name="T79" fmla="*/ 177 h 187"/>
              <a:gd name="T80" fmla="*/ 59 w 92"/>
              <a:gd name="T81" fmla="*/ 176 h 187"/>
              <a:gd name="T82" fmla="*/ 61 w 92"/>
              <a:gd name="T83" fmla="*/ 168 h 187"/>
              <a:gd name="T84" fmla="*/ 61 w 92"/>
              <a:gd name="T85" fmla="*/ 154 h 187"/>
              <a:gd name="T86" fmla="*/ 73 w 92"/>
              <a:gd name="T87" fmla="*/ 152 h 187"/>
              <a:gd name="T88" fmla="*/ 76 w 92"/>
              <a:gd name="T89" fmla="*/ 149 h 187"/>
              <a:gd name="T90" fmla="*/ 78 w 92"/>
              <a:gd name="T91" fmla="*/ 14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87">
                <a:moveTo>
                  <a:pt x="9" y="0"/>
                </a:moveTo>
                <a:lnTo>
                  <a:pt x="9" y="18"/>
                </a:lnTo>
                <a:lnTo>
                  <a:pt x="9" y="18"/>
                </a:lnTo>
                <a:lnTo>
                  <a:pt x="10" y="20"/>
                </a:lnTo>
                <a:lnTo>
                  <a:pt x="12" y="21"/>
                </a:lnTo>
                <a:lnTo>
                  <a:pt x="20" y="21"/>
                </a:lnTo>
                <a:lnTo>
                  <a:pt x="20" y="21"/>
                </a:lnTo>
                <a:lnTo>
                  <a:pt x="22" y="22"/>
                </a:lnTo>
                <a:lnTo>
                  <a:pt x="23" y="25"/>
                </a:lnTo>
                <a:lnTo>
                  <a:pt x="23" y="35"/>
                </a:lnTo>
                <a:lnTo>
                  <a:pt x="23" y="35"/>
                </a:lnTo>
                <a:lnTo>
                  <a:pt x="22" y="37"/>
                </a:lnTo>
                <a:lnTo>
                  <a:pt x="20" y="38"/>
                </a:lnTo>
                <a:lnTo>
                  <a:pt x="11" y="38"/>
                </a:lnTo>
                <a:lnTo>
                  <a:pt x="11" y="38"/>
                </a:lnTo>
                <a:lnTo>
                  <a:pt x="9" y="39"/>
                </a:lnTo>
                <a:lnTo>
                  <a:pt x="8" y="41"/>
                </a:lnTo>
                <a:lnTo>
                  <a:pt x="8" y="50"/>
                </a:lnTo>
                <a:lnTo>
                  <a:pt x="8" y="50"/>
                </a:lnTo>
                <a:lnTo>
                  <a:pt x="9" y="53"/>
                </a:lnTo>
                <a:lnTo>
                  <a:pt x="11" y="53"/>
                </a:lnTo>
                <a:lnTo>
                  <a:pt x="18" y="53"/>
                </a:lnTo>
                <a:lnTo>
                  <a:pt x="18" y="53"/>
                </a:lnTo>
                <a:lnTo>
                  <a:pt x="20" y="53"/>
                </a:lnTo>
                <a:lnTo>
                  <a:pt x="20" y="50"/>
                </a:lnTo>
                <a:lnTo>
                  <a:pt x="20" y="49"/>
                </a:lnTo>
                <a:lnTo>
                  <a:pt x="20" y="49"/>
                </a:lnTo>
                <a:lnTo>
                  <a:pt x="21" y="47"/>
                </a:lnTo>
                <a:lnTo>
                  <a:pt x="23" y="47"/>
                </a:lnTo>
                <a:lnTo>
                  <a:pt x="39" y="46"/>
                </a:lnTo>
                <a:lnTo>
                  <a:pt x="39" y="46"/>
                </a:lnTo>
                <a:lnTo>
                  <a:pt x="41" y="47"/>
                </a:lnTo>
                <a:lnTo>
                  <a:pt x="43" y="49"/>
                </a:lnTo>
                <a:lnTo>
                  <a:pt x="43" y="49"/>
                </a:lnTo>
                <a:lnTo>
                  <a:pt x="44" y="50"/>
                </a:lnTo>
                <a:lnTo>
                  <a:pt x="45" y="52"/>
                </a:lnTo>
                <a:lnTo>
                  <a:pt x="54" y="52"/>
                </a:lnTo>
                <a:lnTo>
                  <a:pt x="54" y="52"/>
                </a:lnTo>
                <a:lnTo>
                  <a:pt x="55" y="53"/>
                </a:lnTo>
                <a:lnTo>
                  <a:pt x="56" y="54"/>
                </a:lnTo>
                <a:lnTo>
                  <a:pt x="56" y="60"/>
                </a:lnTo>
                <a:lnTo>
                  <a:pt x="56" y="60"/>
                </a:lnTo>
                <a:lnTo>
                  <a:pt x="55" y="62"/>
                </a:lnTo>
                <a:lnTo>
                  <a:pt x="54" y="63"/>
                </a:lnTo>
                <a:lnTo>
                  <a:pt x="45" y="63"/>
                </a:lnTo>
                <a:lnTo>
                  <a:pt x="45" y="63"/>
                </a:lnTo>
                <a:lnTo>
                  <a:pt x="43" y="62"/>
                </a:lnTo>
                <a:lnTo>
                  <a:pt x="41" y="60"/>
                </a:lnTo>
                <a:lnTo>
                  <a:pt x="41" y="60"/>
                </a:lnTo>
                <a:lnTo>
                  <a:pt x="40" y="58"/>
                </a:lnTo>
                <a:lnTo>
                  <a:pt x="38" y="57"/>
                </a:lnTo>
                <a:lnTo>
                  <a:pt x="23" y="57"/>
                </a:lnTo>
                <a:lnTo>
                  <a:pt x="23" y="57"/>
                </a:lnTo>
                <a:lnTo>
                  <a:pt x="21" y="58"/>
                </a:lnTo>
                <a:lnTo>
                  <a:pt x="21" y="61"/>
                </a:lnTo>
                <a:lnTo>
                  <a:pt x="21" y="62"/>
                </a:lnTo>
                <a:lnTo>
                  <a:pt x="21" y="62"/>
                </a:lnTo>
                <a:lnTo>
                  <a:pt x="20" y="64"/>
                </a:lnTo>
                <a:lnTo>
                  <a:pt x="18" y="65"/>
                </a:lnTo>
                <a:lnTo>
                  <a:pt x="3" y="65"/>
                </a:lnTo>
                <a:lnTo>
                  <a:pt x="3" y="65"/>
                </a:lnTo>
                <a:lnTo>
                  <a:pt x="1" y="66"/>
                </a:lnTo>
                <a:lnTo>
                  <a:pt x="0" y="69"/>
                </a:lnTo>
                <a:lnTo>
                  <a:pt x="0" y="100"/>
                </a:lnTo>
                <a:lnTo>
                  <a:pt x="0" y="100"/>
                </a:lnTo>
                <a:lnTo>
                  <a:pt x="1" y="102"/>
                </a:lnTo>
                <a:lnTo>
                  <a:pt x="3" y="104"/>
                </a:lnTo>
                <a:lnTo>
                  <a:pt x="15" y="104"/>
                </a:lnTo>
                <a:lnTo>
                  <a:pt x="15" y="104"/>
                </a:lnTo>
                <a:lnTo>
                  <a:pt x="18" y="104"/>
                </a:lnTo>
                <a:lnTo>
                  <a:pt x="18" y="106"/>
                </a:lnTo>
                <a:lnTo>
                  <a:pt x="18" y="106"/>
                </a:lnTo>
                <a:lnTo>
                  <a:pt x="19" y="108"/>
                </a:lnTo>
                <a:lnTo>
                  <a:pt x="21" y="109"/>
                </a:lnTo>
                <a:lnTo>
                  <a:pt x="32" y="109"/>
                </a:lnTo>
                <a:lnTo>
                  <a:pt x="32" y="109"/>
                </a:lnTo>
                <a:lnTo>
                  <a:pt x="35" y="108"/>
                </a:lnTo>
                <a:lnTo>
                  <a:pt x="35" y="107"/>
                </a:lnTo>
                <a:lnTo>
                  <a:pt x="35" y="107"/>
                </a:lnTo>
                <a:lnTo>
                  <a:pt x="36" y="105"/>
                </a:lnTo>
                <a:lnTo>
                  <a:pt x="38" y="104"/>
                </a:lnTo>
                <a:lnTo>
                  <a:pt x="43" y="104"/>
                </a:lnTo>
                <a:lnTo>
                  <a:pt x="43" y="104"/>
                </a:lnTo>
                <a:lnTo>
                  <a:pt x="45" y="105"/>
                </a:lnTo>
                <a:lnTo>
                  <a:pt x="46" y="107"/>
                </a:lnTo>
                <a:lnTo>
                  <a:pt x="46" y="139"/>
                </a:lnTo>
                <a:lnTo>
                  <a:pt x="46" y="139"/>
                </a:lnTo>
                <a:lnTo>
                  <a:pt x="45" y="141"/>
                </a:lnTo>
                <a:lnTo>
                  <a:pt x="43" y="142"/>
                </a:lnTo>
                <a:lnTo>
                  <a:pt x="40" y="142"/>
                </a:lnTo>
                <a:lnTo>
                  <a:pt x="40" y="142"/>
                </a:lnTo>
                <a:lnTo>
                  <a:pt x="38" y="142"/>
                </a:lnTo>
                <a:lnTo>
                  <a:pt x="38" y="144"/>
                </a:lnTo>
                <a:lnTo>
                  <a:pt x="38" y="151"/>
                </a:lnTo>
                <a:lnTo>
                  <a:pt x="38" y="151"/>
                </a:lnTo>
                <a:lnTo>
                  <a:pt x="37" y="153"/>
                </a:lnTo>
                <a:lnTo>
                  <a:pt x="35" y="154"/>
                </a:lnTo>
                <a:lnTo>
                  <a:pt x="35" y="154"/>
                </a:lnTo>
                <a:lnTo>
                  <a:pt x="32" y="156"/>
                </a:lnTo>
                <a:lnTo>
                  <a:pt x="32" y="158"/>
                </a:lnTo>
                <a:lnTo>
                  <a:pt x="32" y="177"/>
                </a:lnTo>
                <a:lnTo>
                  <a:pt x="32" y="177"/>
                </a:lnTo>
                <a:lnTo>
                  <a:pt x="32" y="179"/>
                </a:lnTo>
                <a:lnTo>
                  <a:pt x="35" y="179"/>
                </a:lnTo>
                <a:lnTo>
                  <a:pt x="40" y="179"/>
                </a:lnTo>
                <a:lnTo>
                  <a:pt x="40" y="179"/>
                </a:lnTo>
                <a:lnTo>
                  <a:pt x="43" y="180"/>
                </a:lnTo>
                <a:lnTo>
                  <a:pt x="43" y="183"/>
                </a:lnTo>
                <a:lnTo>
                  <a:pt x="43" y="184"/>
                </a:lnTo>
                <a:lnTo>
                  <a:pt x="43" y="184"/>
                </a:lnTo>
                <a:lnTo>
                  <a:pt x="44" y="186"/>
                </a:lnTo>
                <a:lnTo>
                  <a:pt x="46" y="187"/>
                </a:lnTo>
                <a:lnTo>
                  <a:pt x="49" y="187"/>
                </a:lnTo>
                <a:lnTo>
                  <a:pt x="49" y="187"/>
                </a:lnTo>
                <a:lnTo>
                  <a:pt x="52" y="186"/>
                </a:lnTo>
                <a:lnTo>
                  <a:pt x="53" y="184"/>
                </a:lnTo>
                <a:lnTo>
                  <a:pt x="53" y="180"/>
                </a:lnTo>
                <a:lnTo>
                  <a:pt x="53" y="180"/>
                </a:lnTo>
                <a:lnTo>
                  <a:pt x="53" y="178"/>
                </a:lnTo>
                <a:lnTo>
                  <a:pt x="55" y="177"/>
                </a:lnTo>
                <a:lnTo>
                  <a:pt x="58" y="177"/>
                </a:lnTo>
                <a:lnTo>
                  <a:pt x="58" y="177"/>
                </a:lnTo>
                <a:lnTo>
                  <a:pt x="59" y="176"/>
                </a:lnTo>
                <a:lnTo>
                  <a:pt x="61" y="174"/>
                </a:lnTo>
                <a:lnTo>
                  <a:pt x="61" y="168"/>
                </a:lnTo>
                <a:lnTo>
                  <a:pt x="61" y="168"/>
                </a:lnTo>
                <a:lnTo>
                  <a:pt x="61" y="162"/>
                </a:lnTo>
                <a:lnTo>
                  <a:pt x="61" y="154"/>
                </a:lnTo>
                <a:lnTo>
                  <a:pt x="61" y="154"/>
                </a:lnTo>
                <a:lnTo>
                  <a:pt x="62" y="152"/>
                </a:lnTo>
                <a:lnTo>
                  <a:pt x="64" y="152"/>
                </a:lnTo>
                <a:lnTo>
                  <a:pt x="73" y="152"/>
                </a:lnTo>
                <a:lnTo>
                  <a:pt x="73" y="152"/>
                </a:lnTo>
                <a:lnTo>
                  <a:pt x="75" y="151"/>
                </a:lnTo>
                <a:lnTo>
                  <a:pt x="76" y="149"/>
                </a:lnTo>
                <a:lnTo>
                  <a:pt x="76" y="142"/>
                </a:lnTo>
                <a:lnTo>
                  <a:pt x="76" y="142"/>
                </a:lnTo>
                <a:lnTo>
                  <a:pt x="78" y="140"/>
                </a:lnTo>
                <a:lnTo>
                  <a:pt x="80" y="140"/>
                </a:lnTo>
                <a:lnTo>
                  <a:pt x="92" y="13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341" name="Group 1340">
            <a:extLst>
              <a:ext uri="{FF2B5EF4-FFF2-40B4-BE49-F238E27FC236}">
                <a16:creationId xmlns:a16="http://schemas.microsoft.com/office/drawing/2014/main" id="{FC0F5702-1C80-45E6-8E39-84788970AF3A}"/>
              </a:ext>
            </a:extLst>
          </p:cNvPr>
          <p:cNvGrpSpPr/>
          <p:nvPr userDrawn="1"/>
        </p:nvGrpSpPr>
        <p:grpSpPr>
          <a:xfrm>
            <a:off x="8239056" y="2554312"/>
            <a:ext cx="173031" cy="0"/>
            <a:chOff x="7475272" y="2554312"/>
            <a:chExt cx="173031" cy="0"/>
          </a:xfrm>
        </p:grpSpPr>
        <p:sp>
          <p:nvSpPr>
            <p:cNvPr id="1342" name="Line 303">
              <a:extLst>
                <a:ext uri="{FF2B5EF4-FFF2-40B4-BE49-F238E27FC236}">
                  <a16:creationId xmlns:a16="http://schemas.microsoft.com/office/drawing/2014/main" id="{9FD40B47-1D68-4672-9C8F-F885919D2C6C}"/>
                </a:ext>
              </a:extLst>
            </p:cNvPr>
            <p:cNvSpPr>
              <a:spLocks noChangeShapeType="1"/>
            </p:cNvSpPr>
            <p:nvPr userDrawn="1"/>
          </p:nvSpPr>
          <p:spPr bwMode="auto">
            <a:xfrm>
              <a:off x="7475272"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3" name="Line 304">
              <a:extLst>
                <a:ext uri="{FF2B5EF4-FFF2-40B4-BE49-F238E27FC236}">
                  <a16:creationId xmlns:a16="http://schemas.microsoft.com/office/drawing/2014/main" id="{4C9C72A8-3050-4432-8F8C-6F7755FF5FFE}"/>
                </a:ext>
              </a:extLst>
            </p:cNvPr>
            <p:cNvSpPr>
              <a:spLocks noChangeShapeType="1"/>
            </p:cNvSpPr>
            <p:nvPr userDrawn="1"/>
          </p:nvSpPr>
          <p:spPr bwMode="auto">
            <a:xfrm>
              <a:off x="7518133"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4" name="Line 305">
              <a:extLst>
                <a:ext uri="{FF2B5EF4-FFF2-40B4-BE49-F238E27FC236}">
                  <a16:creationId xmlns:a16="http://schemas.microsoft.com/office/drawing/2014/main" id="{9C0D17C9-FC0F-4892-948F-054A05D70428}"/>
                </a:ext>
              </a:extLst>
            </p:cNvPr>
            <p:cNvSpPr>
              <a:spLocks noChangeShapeType="1"/>
            </p:cNvSpPr>
            <p:nvPr userDrawn="1"/>
          </p:nvSpPr>
          <p:spPr bwMode="auto">
            <a:xfrm>
              <a:off x="7560994"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5" name="Line 306">
              <a:extLst>
                <a:ext uri="{FF2B5EF4-FFF2-40B4-BE49-F238E27FC236}">
                  <a16:creationId xmlns:a16="http://schemas.microsoft.com/office/drawing/2014/main" id="{E92D418D-7322-41B3-AAA9-9504785C0C41}"/>
                </a:ext>
              </a:extLst>
            </p:cNvPr>
            <p:cNvSpPr>
              <a:spLocks noChangeShapeType="1"/>
            </p:cNvSpPr>
            <p:nvPr userDrawn="1"/>
          </p:nvSpPr>
          <p:spPr bwMode="auto">
            <a:xfrm>
              <a:off x="7603855" y="2554312"/>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6" name="Line 307">
              <a:extLst>
                <a:ext uri="{FF2B5EF4-FFF2-40B4-BE49-F238E27FC236}">
                  <a16:creationId xmlns:a16="http://schemas.microsoft.com/office/drawing/2014/main" id="{F5D40C21-370A-4FD9-82D6-299FB9C447BC}"/>
                </a:ext>
              </a:extLst>
            </p:cNvPr>
            <p:cNvSpPr>
              <a:spLocks noChangeShapeType="1"/>
            </p:cNvSpPr>
            <p:nvPr userDrawn="1"/>
          </p:nvSpPr>
          <p:spPr bwMode="auto">
            <a:xfrm>
              <a:off x="7646716" y="2554312"/>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47" name="Group 1346">
            <a:extLst>
              <a:ext uri="{FF2B5EF4-FFF2-40B4-BE49-F238E27FC236}">
                <a16:creationId xmlns:a16="http://schemas.microsoft.com/office/drawing/2014/main" id="{FFAA5FC0-C418-4833-94E5-C20B1EF7E5A1}"/>
              </a:ext>
            </a:extLst>
          </p:cNvPr>
          <p:cNvGrpSpPr/>
          <p:nvPr userDrawn="1"/>
        </p:nvGrpSpPr>
        <p:grpSpPr>
          <a:xfrm>
            <a:off x="8278742" y="2624163"/>
            <a:ext cx="311139" cy="0"/>
            <a:chOff x="7514958" y="2624163"/>
            <a:chExt cx="311139" cy="0"/>
          </a:xfrm>
        </p:grpSpPr>
        <p:sp>
          <p:nvSpPr>
            <p:cNvPr id="1348" name="Line 308">
              <a:extLst>
                <a:ext uri="{FF2B5EF4-FFF2-40B4-BE49-F238E27FC236}">
                  <a16:creationId xmlns:a16="http://schemas.microsoft.com/office/drawing/2014/main" id="{5AB1D765-DEB0-4C6C-AA80-E66F4321058C}"/>
                </a:ext>
              </a:extLst>
            </p:cNvPr>
            <p:cNvSpPr>
              <a:spLocks noChangeShapeType="1"/>
            </p:cNvSpPr>
            <p:nvPr userDrawn="1"/>
          </p:nvSpPr>
          <p:spPr bwMode="auto">
            <a:xfrm>
              <a:off x="7514958"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9" name="Line 309">
              <a:extLst>
                <a:ext uri="{FF2B5EF4-FFF2-40B4-BE49-F238E27FC236}">
                  <a16:creationId xmlns:a16="http://schemas.microsoft.com/office/drawing/2014/main" id="{2C85CB0B-DA24-4976-BED6-1A684621BCE6}"/>
                </a:ext>
              </a:extLst>
            </p:cNvPr>
            <p:cNvSpPr>
              <a:spLocks noChangeShapeType="1"/>
            </p:cNvSpPr>
            <p:nvPr userDrawn="1"/>
          </p:nvSpPr>
          <p:spPr bwMode="auto">
            <a:xfrm>
              <a:off x="7557819"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0" name="Line 310">
              <a:extLst>
                <a:ext uri="{FF2B5EF4-FFF2-40B4-BE49-F238E27FC236}">
                  <a16:creationId xmlns:a16="http://schemas.microsoft.com/office/drawing/2014/main" id="{819142FC-E0B9-42EC-BB2F-755750D9B7BC}"/>
                </a:ext>
              </a:extLst>
            </p:cNvPr>
            <p:cNvSpPr>
              <a:spLocks noChangeShapeType="1"/>
            </p:cNvSpPr>
            <p:nvPr userDrawn="1"/>
          </p:nvSpPr>
          <p:spPr bwMode="auto">
            <a:xfrm>
              <a:off x="7600680"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1" name="Line 311">
              <a:extLst>
                <a:ext uri="{FF2B5EF4-FFF2-40B4-BE49-F238E27FC236}">
                  <a16:creationId xmlns:a16="http://schemas.microsoft.com/office/drawing/2014/main" id="{3006A04A-1DD3-43FD-A10D-28FB50290257}"/>
                </a:ext>
              </a:extLst>
            </p:cNvPr>
            <p:cNvSpPr>
              <a:spLocks noChangeShapeType="1"/>
            </p:cNvSpPr>
            <p:nvPr userDrawn="1"/>
          </p:nvSpPr>
          <p:spPr bwMode="auto">
            <a:xfrm>
              <a:off x="7643541"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2" name="Line 312">
              <a:extLst>
                <a:ext uri="{FF2B5EF4-FFF2-40B4-BE49-F238E27FC236}">
                  <a16:creationId xmlns:a16="http://schemas.microsoft.com/office/drawing/2014/main" id="{B9048E06-78DA-4A31-9A99-C0F78E85AAB9}"/>
                </a:ext>
              </a:extLst>
            </p:cNvPr>
            <p:cNvSpPr>
              <a:spLocks noChangeShapeType="1"/>
            </p:cNvSpPr>
            <p:nvPr userDrawn="1"/>
          </p:nvSpPr>
          <p:spPr bwMode="auto">
            <a:xfrm>
              <a:off x="7686402"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3" name="Line 313">
              <a:extLst>
                <a:ext uri="{FF2B5EF4-FFF2-40B4-BE49-F238E27FC236}">
                  <a16:creationId xmlns:a16="http://schemas.microsoft.com/office/drawing/2014/main" id="{8A9CBAF6-D7CC-472C-B3BD-5DE22C2E2DC8}"/>
                </a:ext>
              </a:extLst>
            </p:cNvPr>
            <p:cNvSpPr>
              <a:spLocks noChangeShapeType="1"/>
            </p:cNvSpPr>
            <p:nvPr userDrawn="1"/>
          </p:nvSpPr>
          <p:spPr bwMode="auto">
            <a:xfrm>
              <a:off x="7729263"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4" name="Line 314">
              <a:extLst>
                <a:ext uri="{FF2B5EF4-FFF2-40B4-BE49-F238E27FC236}">
                  <a16:creationId xmlns:a16="http://schemas.microsoft.com/office/drawing/2014/main" id="{6B822997-CB1D-4B2B-8F4C-C138A2AD41F3}"/>
                </a:ext>
              </a:extLst>
            </p:cNvPr>
            <p:cNvSpPr>
              <a:spLocks noChangeShapeType="1"/>
            </p:cNvSpPr>
            <p:nvPr userDrawn="1"/>
          </p:nvSpPr>
          <p:spPr bwMode="auto">
            <a:xfrm>
              <a:off x="7772124"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5" name="Line 315">
              <a:extLst>
                <a:ext uri="{FF2B5EF4-FFF2-40B4-BE49-F238E27FC236}">
                  <a16:creationId xmlns:a16="http://schemas.microsoft.com/office/drawing/2014/main" id="{A93EDF5D-C218-49C2-8072-C89C637F0DF1}"/>
                </a:ext>
              </a:extLst>
            </p:cNvPr>
            <p:cNvSpPr>
              <a:spLocks noChangeShapeType="1"/>
            </p:cNvSpPr>
            <p:nvPr userDrawn="1"/>
          </p:nvSpPr>
          <p:spPr bwMode="auto">
            <a:xfrm>
              <a:off x="7814985" y="2624163"/>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56" name="Group 1355">
            <a:extLst>
              <a:ext uri="{FF2B5EF4-FFF2-40B4-BE49-F238E27FC236}">
                <a16:creationId xmlns:a16="http://schemas.microsoft.com/office/drawing/2014/main" id="{9ABC89C1-5E3E-40F0-B457-2CF5557DB686}"/>
              </a:ext>
            </a:extLst>
          </p:cNvPr>
          <p:cNvGrpSpPr/>
          <p:nvPr userDrawn="1"/>
        </p:nvGrpSpPr>
        <p:grpSpPr>
          <a:xfrm>
            <a:off x="8183496" y="2722589"/>
            <a:ext cx="258752" cy="0"/>
            <a:chOff x="7419712" y="2722589"/>
            <a:chExt cx="258752" cy="0"/>
          </a:xfrm>
        </p:grpSpPr>
        <p:sp>
          <p:nvSpPr>
            <p:cNvPr id="1357" name="Line 316">
              <a:extLst>
                <a:ext uri="{FF2B5EF4-FFF2-40B4-BE49-F238E27FC236}">
                  <a16:creationId xmlns:a16="http://schemas.microsoft.com/office/drawing/2014/main" id="{7D1476CB-597E-451E-939B-1F5A4BBE1673}"/>
                </a:ext>
              </a:extLst>
            </p:cNvPr>
            <p:cNvSpPr>
              <a:spLocks noChangeShapeType="1"/>
            </p:cNvSpPr>
            <p:nvPr userDrawn="1"/>
          </p:nvSpPr>
          <p:spPr bwMode="auto">
            <a:xfrm>
              <a:off x="741971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8" name="Line 317">
              <a:extLst>
                <a:ext uri="{FF2B5EF4-FFF2-40B4-BE49-F238E27FC236}">
                  <a16:creationId xmlns:a16="http://schemas.microsoft.com/office/drawing/2014/main" id="{6FD01F39-9F84-4F35-8875-DCE959911192}"/>
                </a:ext>
              </a:extLst>
            </p:cNvPr>
            <p:cNvSpPr>
              <a:spLocks noChangeShapeType="1"/>
            </p:cNvSpPr>
            <p:nvPr userDrawn="1"/>
          </p:nvSpPr>
          <p:spPr bwMode="auto">
            <a:xfrm>
              <a:off x="746257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9" name="Line 318">
              <a:extLst>
                <a:ext uri="{FF2B5EF4-FFF2-40B4-BE49-F238E27FC236}">
                  <a16:creationId xmlns:a16="http://schemas.microsoft.com/office/drawing/2014/main" id="{CE4BC044-62FB-46E6-AA80-8D24F985D0F7}"/>
                </a:ext>
              </a:extLst>
            </p:cNvPr>
            <p:cNvSpPr>
              <a:spLocks noChangeShapeType="1"/>
            </p:cNvSpPr>
            <p:nvPr userDrawn="1"/>
          </p:nvSpPr>
          <p:spPr bwMode="auto">
            <a:xfrm>
              <a:off x="7505433"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0" name="Line 319">
              <a:extLst>
                <a:ext uri="{FF2B5EF4-FFF2-40B4-BE49-F238E27FC236}">
                  <a16:creationId xmlns:a16="http://schemas.microsoft.com/office/drawing/2014/main" id="{DCADE6FB-038C-44A9-BB7C-BDB282AC9275}"/>
                </a:ext>
              </a:extLst>
            </p:cNvPr>
            <p:cNvSpPr>
              <a:spLocks noChangeShapeType="1"/>
            </p:cNvSpPr>
            <p:nvPr userDrawn="1"/>
          </p:nvSpPr>
          <p:spPr bwMode="auto">
            <a:xfrm>
              <a:off x="7548294"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1" name="Line 320">
              <a:extLst>
                <a:ext uri="{FF2B5EF4-FFF2-40B4-BE49-F238E27FC236}">
                  <a16:creationId xmlns:a16="http://schemas.microsoft.com/office/drawing/2014/main" id="{659DF315-7FEA-4541-86B1-58A469AD360F}"/>
                </a:ext>
              </a:extLst>
            </p:cNvPr>
            <p:cNvSpPr>
              <a:spLocks noChangeShapeType="1"/>
            </p:cNvSpPr>
            <p:nvPr userDrawn="1"/>
          </p:nvSpPr>
          <p:spPr bwMode="auto">
            <a:xfrm>
              <a:off x="7591155"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2" name="Line 321">
              <a:extLst>
                <a:ext uri="{FF2B5EF4-FFF2-40B4-BE49-F238E27FC236}">
                  <a16:creationId xmlns:a16="http://schemas.microsoft.com/office/drawing/2014/main" id="{2B0F29E1-E134-4511-A261-E7397E9F7DEF}"/>
                </a:ext>
              </a:extLst>
            </p:cNvPr>
            <p:cNvSpPr>
              <a:spLocks noChangeShapeType="1"/>
            </p:cNvSpPr>
            <p:nvPr userDrawn="1"/>
          </p:nvSpPr>
          <p:spPr bwMode="auto">
            <a:xfrm>
              <a:off x="7634016"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3" name="Line 322">
              <a:extLst>
                <a:ext uri="{FF2B5EF4-FFF2-40B4-BE49-F238E27FC236}">
                  <a16:creationId xmlns:a16="http://schemas.microsoft.com/office/drawing/2014/main" id="{96DDF602-99A7-4967-AA44-8E882C474648}"/>
                </a:ext>
              </a:extLst>
            </p:cNvPr>
            <p:cNvSpPr>
              <a:spLocks noChangeShapeType="1"/>
            </p:cNvSpPr>
            <p:nvPr userDrawn="1"/>
          </p:nvSpPr>
          <p:spPr bwMode="auto">
            <a:xfrm>
              <a:off x="7676877" y="2722589"/>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64" name="Group 1363">
            <a:extLst>
              <a:ext uri="{FF2B5EF4-FFF2-40B4-BE49-F238E27FC236}">
                <a16:creationId xmlns:a16="http://schemas.microsoft.com/office/drawing/2014/main" id="{7CCC2517-82AC-4711-AFE0-87DADF3FBEFA}"/>
              </a:ext>
            </a:extLst>
          </p:cNvPr>
          <p:cNvGrpSpPr/>
          <p:nvPr userDrawn="1"/>
        </p:nvGrpSpPr>
        <p:grpSpPr>
          <a:xfrm>
            <a:off x="5570564" y="1023946"/>
            <a:ext cx="95247" cy="95251"/>
            <a:chOff x="4806780" y="1023946"/>
            <a:chExt cx="95247" cy="95251"/>
          </a:xfrm>
        </p:grpSpPr>
        <p:sp>
          <p:nvSpPr>
            <p:cNvPr id="1365" name="Line 329">
              <a:extLst>
                <a:ext uri="{FF2B5EF4-FFF2-40B4-BE49-F238E27FC236}">
                  <a16:creationId xmlns:a16="http://schemas.microsoft.com/office/drawing/2014/main" id="{4093D355-E186-4595-AA27-F55F46625304}"/>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6" name="Line 330">
              <a:extLst>
                <a:ext uri="{FF2B5EF4-FFF2-40B4-BE49-F238E27FC236}">
                  <a16:creationId xmlns:a16="http://schemas.microsoft.com/office/drawing/2014/main" id="{577DC376-D286-477B-B59E-33E13039FABE}"/>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7" name="Line 331">
              <a:extLst>
                <a:ext uri="{FF2B5EF4-FFF2-40B4-BE49-F238E27FC236}">
                  <a16:creationId xmlns:a16="http://schemas.microsoft.com/office/drawing/2014/main" id="{56C91AF1-6A87-4E4F-83B3-EA5FAE19FE60}"/>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8" name="Line 332">
              <a:extLst>
                <a:ext uri="{FF2B5EF4-FFF2-40B4-BE49-F238E27FC236}">
                  <a16:creationId xmlns:a16="http://schemas.microsoft.com/office/drawing/2014/main" id="{350E9A9E-CDDC-46C0-B782-E0A467803C1C}"/>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9" name="Line 333">
              <a:extLst>
                <a:ext uri="{FF2B5EF4-FFF2-40B4-BE49-F238E27FC236}">
                  <a16:creationId xmlns:a16="http://schemas.microsoft.com/office/drawing/2014/main" id="{6E6EDFA0-C3A3-4DD4-B6A4-7B723BB36B23}"/>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0" name="Line 334">
              <a:extLst>
                <a:ext uri="{FF2B5EF4-FFF2-40B4-BE49-F238E27FC236}">
                  <a16:creationId xmlns:a16="http://schemas.microsoft.com/office/drawing/2014/main" id="{9133F8DB-4AAE-4B6E-99B6-ACAD1B4E94F8}"/>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71" name="Line 341">
            <a:extLst>
              <a:ext uri="{FF2B5EF4-FFF2-40B4-BE49-F238E27FC236}">
                <a16:creationId xmlns:a16="http://schemas.microsoft.com/office/drawing/2014/main" id="{6627D7C1-6F4A-40EE-91A7-AF31750FA474}"/>
              </a:ext>
            </a:extLst>
          </p:cNvPr>
          <p:cNvSpPr>
            <a:spLocks noChangeShapeType="1"/>
          </p:cNvSpPr>
          <p:nvPr userDrawn="1"/>
        </p:nvSpPr>
        <p:spPr bwMode="auto">
          <a:xfrm>
            <a:off x="8145397" y="2449536"/>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2" name="Line 342">
            <a:extLst>
              <a:ext uri="{FF2B5EF4-FFF2-40B4-BE49-F238E27FC236}">
                <a16:creationId xmlns:a16="http://schemas.microsoft.com/office/drawing/2014/main" id="{86F7814C-7130-402D-8C14-C3D39CF87A8D}"/>
              </a:ext>
            </a:extLst>
          </p:cNvPr>
          <p:cNvSpPr>
            <a:spLocks noChangeShapeType="1"/>
          </p:cNvSpPr>
          <p:nvPr userDrawn="1"/>
        </p:nvSpPr>
        <p:spPr bwMode="auto">
          <a:xfrm>
            <a:off x="8172383" y="2449536"/>
            <a:ext cx="142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3" name="Line 343">
            <a:extLst>
              <a:ext uri="{FF2B5EF4-FFF2-40B4-BE49-F238E27FC236}">
                <a16:creationId xmlns:a16="http://schemas.microsoft.com/office/drawing/2014/main" id="{E5088CD4-1139-411E-8B5E-F2D7E6A53876}"/>
              </a:ext>
            </a:extLst>
          </p:cNvPr>
          <p:cNvSpPr>
            <a:spLocks noChangeShapeType="1"/>
          </p:cNvSpPr>
          <p:nvPr userDrawn="1"/>
        </p:nvSpPr>
        <p:spPr bwMode="auto">
          <a:xfrm>
            <a:off x="8200957" y="2449536"/>
            <a:ext cx="142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4" name="Line 344">
            <a:extLst>
              <a:ext uri="{FF2B5EF4-FFF2-40B4-BE49-F238E27FC236}">
                <a16:creationId xmlns:a16="http://schemas.microsoft.com/office/drawing/2014/main" id="{F0FE80CC-81ED-4673-8C8B-3FD353BEA647}"/>
              </a:ext>
            </a:extLst>
          </p:cNvPr>
          <p:cNvSpPr>
            <a:spLocks noChangeShapeType="1"/>
          </p:cNvSpPr>
          <p:nvPr userDrawn="1"/>
        </p:nvSpPr>
        <p:spPr bwMode="auto">
          <a:xfrm>
            <a:off x="8229531" y="2449536"/>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5" name="Line 345">
            <a:extLst>
              <a:ext uri="{FF2B5EF4-FFF2-40B4-BE49-F238E27FC236}">
                <a16:creationId xmlns:a16="http://schemas.microsoft.com/office/drawing/2014/main" id="{7414C8D6-DE9F-4EE8-8156-529A2D0142E9}"/>
              </a:ext>
            </a:extLst>
          </p:cNvPr>
          <p:cNvSpPr>
            <a:spLocks noChangeShapeType="1"/>
          </p:cNvSpPr>
          <p:nvPr userDrawn="1"/>
        </p:nvSpPr>
        <p:spPr bwMode="auto">
          <a:xfrm>
            <a:off x="8239056" y="2449536"/>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6" name="Freeform 346">
            <a:extLst>
              <a:ext uri="{FF2B5EF4-FFF2-40B4-BE49-F238E27FC236}">
                <a16:creationId xmlns:a16="http://schemas.microsoft.com/office/drawing/2014/main" id="{361DA62C-C4C8-4434-A2D2-C307936219F6}"/>
              </a:ext>
            </a:extLst>
          </p:cNvPr>
          <p:cNvSpPr>
            <a:spLocks/>
          </p:cNvSpPr>
          <p:nvPr userDrawn="1"/>
        </p:nvSpPr>
        <p:spPr bwMode="auto">
          <a:xfrm>
            <a:off x="8112061" y="2313010"/>
            <a:ext cx="322251" cy="136526"/>
          </a:xfrm>
          <a:custGeom>
            <a:avLst/>
            <a:gdLst>
              <a:gd name="T0" fmla="*/ 187 w 203"/>
              <a:gd name="T1" fmla="*/ 86 h 86"/>
              <a:gd name="T2" fmla="*/ 198 w 203"/>
              <a:gd name="T3" fmla="*/ 81 h 86"/>
              <a:gd name="T4" fmla="*/ 203 w 203"/>
              <a:gd name="T5" fmla="*/ 71 h 86"/>
              <a:gd name="T6" fmla="*/ 202 w 203"/>
              <a:gd name="T7" fmla="*/ 65 h 86"/>
              <a:gd name="T8" fmla="*/ 194 w 203"/>
              <a:gd name="T9" fmla="*/ 59 h 86"/>
              <a:gd name="T10" fmla="*/ 187 w 203"/>
              <a:gd name="T11" fmla="*/ 57 h 86"/>
              <a:gd name="T12" fmla="*/ 184 w 203"/>
              <a:gd name="T13" fmla="*/ 57 h 86"/>
              <a:gd name="T14" fmla="*/ 181 w 203"/>
              <a:gd name="T15" fmla="*/ 48 h 86"/>
              <a:gd name="T16" fmla="*/ 175 w 203"/>
              <a:gd name="T17" fmla="*/ 40 h 86"/>
              <a:gd name="T18" fmla="*/ 167 w 203"/>
              <a:gd name="T19" fmla="*/ 35 h 86"/>
              <a:gd name="T20" fmla="*/ 155 w 203"/>
              <a:gd name="T21" fmla="*/ 34 h 86"/>
              <a:gd name="T22" fmla="*/ 149 w 203"/>
              <a:gd name="T23" fmla="*/ 34 h 86"/>
              <a:gd name="T24" fmla="*/ 137 w 203"/>
              <a:gd name="T25" fmla="*/ 39 h 86"/>
              <a:gd name="T26" fmla="*/ 133 w 203"/>
              <a:gd name="T27" fmla="*/ 45 h 86"/>
              <a:gd name="T28" fmla="*/ 125 w 203"/>
              <a:gd name="T29" fmla="*/ 39 h 86"/>
              <a:gd name="T30" fmla="*/ 116 w 203"/>
              <a:gd name="T31" fmla="*/ 38 h 86"/>
              <a:gd name="T32" fmla="*/ 108 w 203"/>
              <a:gd name="T33" fmla="*/ 39 h 86"/>
              <a:gd name="T34" fmla="*/ 107 w 203"/>
              <a:gd name="T35" fmla="*/ 31 h 86"/>
              <a:gd name="T36" fmla="*/ 99 w 203"/>
              <a:gd name="T37" fmla="*/ 17 h 86"/>
              <a:gd name="T38" fmla="*/ 88 w 203"/>
              <a:gd name="T39" fmla="*/ 7 h 86"/>
              <a:gd name="T40" fmla="*/ 72 w 203"/>
              <a:gd name="T41" fmla="*/ 1 h 86"/>
              <a:gd name="T42" fmla="*/ 63 w 203"/>
              <a:gd name="T43" fmla="*/ 0 h 86"/>
              <a:gd name="T44" fmla="*/ 46 w 203"/>
              <a:gd name="T45" fmla="*/ 3 h 86"/>
              <a:gd name="T46" fmla="*/ 31 w 203"/>
              <a:gd name="T47" fmla="*/ 12 h 86"/>
              <a:gd name="T48" fmla="*/ 21 w 203"/>
              <a:gd name="T49" fmla="*/ 26 h 86"/>
              <a:gd name="T50" fmla="*/ 18 w 203"/>
              <a:gd name="T51" fmla="*/ 43 h 86"/>
              <a:gd name="T52" fmla="*/ 18 w 203"/>
              <a:gd name="T53" fmla="*/ 45 h 86"/>
              <a:gd name="T54" fmla="*/ 14 w 203"/>
              <a:gd name="T55" fmla="*/ 46 h 86"/>
              <a:gd name="T56" fmla="*/ 4 w 203"/>
              <a:gd name="T57" fmla="*/ 52 h 86"/>
              <a:gd name="T58" fmla="*/ 1 w 203"/>
              <a:gd name="T59" fmla="*/ 59 h 86"/>
              <a:gd name="T60" fmla="*/ 0 w 203"/>
              <a:gd name="T61" fmla="*/ 65 h 86"/>
              <a:gd name="T62" fmla="*/ 0 w 203"/>
              <a:gd name="T63" fmla="*/ 70 h 86"/>
              <a:gd name="T64" fmla="*/ 3 w 203"/>
              <a:gd name="T65" fmla="*/ 77 h 86"/>
              <a:gd name="T66" fmla="*/ 9 w 203"/>
              <a:gd name="T67" fmla="*/ 82 h 86"/>
              <a:gd name="T68" fmla="*/ 17 w 203"/>
              <a:gd name="T6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86">
                <a:moveTo>
                  <a:pt x="187" y="86"/>
                </a:moveTo>
                <a:lnTo>
                  <a:pt x="187" y="86"/>
                </a:lnTo>
                <a:lnTo>
                  <a:pt x="194" y="85"/>
                </a:lnTo>
                <a:lnTo>
                  <a:pt x="198" y="81"/>
                </a:lnTo>
                <a:lnTo>
                  <a:pt x="202" y="77"/>
                </a:lnTo>
                <a:lnTo>
                  <a:pt x="203" y="71"/>
                </a:lnTo>
                <a:lnTo>
                  <a:pt x="203" y="71"/>
                </a:lnTo>
                <a:lnTo>
                  <a:pt x="202" y="65"/>
                </a:lnTo>
                <a:lnTo>
                  <a:pt x="198" y="61"/>
                </a:lnTo>
                <a:lnTo>
                  <a:pt x="194" y="59"/>
                </a:lnTo>
                <a:lnTo>
                  <a:pt x="187" y="57"/>
                </a:lnTo>
                <a:lnTo>
                  <a:pt x="187" y="57"/>
                </a:lnTo>
                <a:lnTo>
                  <a:pt x="184" y="57"/>
                </a:lnTo>
                <a:lnTo>
                  <a:pt x="184" y="57"/>
                </a:lnTo>
                <a:lnTo>
                  <a:pt x="182" y="53"/>
                </a:lnTo>
                <a:lnTo>
                  <a:pt x="181" y="48"/>
                </a:lnTo>
                <a:lnTo>
                  <a:pt x="178" y="44"/>
                </a:lnTo>
                <a:lnTo>
                  <a:pt x="175" y="40"/>
                </a:lnTo>
                <a:lnTo>
                  <a:pt x="171" y="37"/>
                </a:lnTo>
                <a:lnTo>
                  <a:pt x="167" y="35"/>
                </a:lnTo>
                <a:lnTo>
                  <a:pt x="161" y="34"/>
                </a:lnTo>
                <a:lnTo>
                  <a:pt x="155" y="34"/>
                </a:lnTo>
                <a:lnTo>
                  <a:pt x="155" y="34"/>
                </a:lnTo>
                <a:lnTo>
                  <a:pt x="149" y="34"/>
                </a:lnTo>
                <a:lnTo>
                  <a:pt x="143" y="36"/>
                </a:lnTo>
                <a:lnTo>
                  <a:pt x="137" y="39"/>
                </a:lnTo>
                <a:lnTo>
                  <a:pt x="133" y="45"/>
                </a:lnTo>
                <a:lnTo>
                  <a:pt x="133" y="45"/>
                </a:lnTo>
                <a:lnTo>
                  <a:pt x="129" y="42"/>
                </a:lnTo>
                <a:lnTo>
                  <a:pt x="125" y="39"/>
                </a:lnTo>
                <a:lnTo>
                  <a:pt x="120" y="38"/>
                </a:lnTo>
                <a:lnTo>
                  <a:pt x="116" y="38"/>
                </a:lnTo>
                <a:lnTo>
                  <a:pt x="116" y="38"/>
                </a:lnTo>
                <a:lnTo>
                  <a:pt x="108" y="39"/>
                </a:lnTo>
                <a:lnTo>
                  <a:pt x="108" y="39"/>
                </a:lnTo>
                <a:lnTo>
                  <a:pt x="107" y="31"/>
                </a:lnTo>
                <a:lnTo>
                  <a:pt x="103" y="24"/>
                </a:lnTo>
                <a:lnTo>
                  <a:pt x="99" y="17"/>
                </a:lnTo>
                <a:lnTo>
                  <a:pt x="94" y="11"/>
                </a:lnTo>
                <a:lnTo>
                  <a:pt x="88" y="7"/>
                </a:lnTo>
                <a:lnTo>
                  <a:pt x="80" y="3"/>
                </a:lnTo>
                <a:lnTo>
                  <a:pt x="72" y="1"/>
                </a:lnTo>
                <a:lnTo>
                  <a:pt x="63" y="0"/>
                </a:lnTo>
                <a:lnTo>
                  <a:pt x="63" y="0"/>
                </a:lnTo>
                <a:lnTo>
                  <a:pt x="54" y="1"/>
                </a:lnTo>
                <a:lnTo>
                  <a:pt x="46" y="3"/>
                </a:lnTo>
                <a:lnTo>
                  <a:pt x="38" y="7"/>
                </a:lnTo>
                <a:lnTo>
                  <a:pt x="31" y="12"/>
                </a:lnTo>
                <a:lnTo>
                  <a:pt x="26" y="19"/>
                </a:lnTo>
                <a:lnTo>
                  <a:pt x="21" y="26"/>
                </a:lnTo>
                <a:lnTo>
                  <a:pt x="19" y="34"/>
                </a:lnTo>
                <a:lnTo>
                  <a:pt x="18" y="43"/>
                </a:lnTo>
                <a:lnTo>
                  <a:pt x="18" y="43"/>
                </a:lnTo>
                <a:lnTo>
                  <a:pt x="18" y="45"/>
                </a:lnTo>
                <a:lnTo>
                  <a:pt x="18" y="45"/>
                </a:lnTo>
                <a:lnTo>
                  <a:pt x="14" y="46"/>
                </a:lnTo>
                <a:lnTo>
                  <a:pt x="11" y="47"/>
                </a:lnTo>
                <a:lnTo>
                  <a:pt x="4" y="52"/>
                </a:lnTo>
                <a:lnTo>
                  <a:pt x="2" y="55"/>
                </a:lnTo>
                <a:lnTo>
                  <a:pt x="1" y="59"/>
                </a:lnTo>
                <a:lnTo>
                  <a:pt x="0" y="62"/>
                </a:lnTo>
                <a:lnTo>
                  <a:pt x="0" y="65"/>
                </a:lnTo>
                <a:lnTo>
                  <a:pt x="0" y="65"/>
                </a:lnTo>
                <a:lnTo>
                  <a:pt x="0" y="70"/>
                </a:lnTo>
                <a:lnTo>
                  <a:pt x="1" y="73"/>
                </a:lnTo>
                <a:lnTo>
                  <a:pt x="3" y="77"/>
                </a:lnTo>
                <a:lnTo>
                  <a:pt x="5" y="80"/>
                </a:lnTo>
                <a:lnTo>
                  <a:pt x="9" y="82"/>
                </a:lnTo>
                <a:lnTo>
                  <a:pt x="12" y="85"/>
                </a:lnTo>
                <a:lnTo>
                  <a:pt x="17" y="86"/>
                </a:lnTo>
                <a:lnTo>
                  <a:pt x="21" y="8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7" name="Freeform 347">
            <a:extLst>
              <a:ext uri="{FF2B5EF4-FFF2-40B4-BE49-F238E27FC236}">
                <a16:creationId xmlns:a16="http://schemas.microsoft.com/office/drawing/2014/main" id="{0BC1BB2F-9384-4AF3-8407-90B257152F66}"/>
              </a:ext>
            </a:extLst>
          </p:cNvPr>
          <p:cNvSpPr>
            <a:spLocks/>
          </p:cNvSpPr>
          <p:nvPr userDrawn="1"/>
        </p:nvSpPr>
        <p:spPr bwMode="auto">
          <a:xfrm>
            <a:off x="8326365" y="2514624"/>
            <a:ext cx="11112" cy="0"/>
          </a:xfrm>
          <a:custGeom>
            <a:avLst/>
            <a:gdLst>
              <a:gd name="T0" fmla="*/ 7 w 7"/>
              <a:gd name="T1" fmla="*/ 7 w 7"/>
              <a:gd name="T2" fmla="*/ 5 w 7"/>
              <a:gd name="T3" fmla="*/ 0 w 7"/>
            </a:gdLst>
            <a:ahLst/>
            <a:cxnLst>
              <a:cxn ang="0">
                <a:pos x="T0" y="0"/>
              </a:cxn>
              <a:cxn ang="0">
                <a:pos x="T1" y="0"/>
              </a:cxn>
              <a:cxn ang="0">
                <a:pos x="T2" y="0"/>
              </a:cxn>
              <a:cxn ang="0">
                <a:pos x="T3" y="0"/>
              </a:cxn>
            </a:cxnLst>
            <a:rect l="0" t="0" r="r" b="b"/>
            <a:pathLst>
              <a:path w="7">
                <a:moveTo>
                  <a:pt x="7" y="0"/>
                </a:moveTo>
                <a:lnTo>
                  <a:pt x="7" y="0"/>
                </a:lnTo>
                <a:lnTo>
                  <a:pt x="5"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8" name="Line 348">
            <a:extLst>
              <a:ext uri="{FF2B5EF4-FFF2-40B4-BE49-F238E27FC236}">
                <a16:creationId xmlns:a16="http://schemas.microsoft.com/office/drawing/2014/main" id="{7F7D292D-5837-4703-BF40-9EC9033BE893}"/>
              </a:ext>
            </a:extLst>
          </p:cNvPr>
          <p:cNvSpPr>
            <a:spLocks noChangeShapeType="1"/>
          </p:cNvSpPr>
          <p:nvPr userDrawn="1"/>
        </p:nvSpPr>
        <p:spPr bwMode="auto">
          <a:xfrm flipH="1">
            <a:off x="8283504" y="2514624"/>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9" name="Line 349">
            <a:extLst>
              <a:ext uri="{FF2B5EF4-FFF2-40B4-BE49-F238E27FC236}">
                <a16:creationId xmlns:a16="http://schemas.microsoft.com/office/drawing/2014/main" id="{A5D60897-4310-4E97-A1A5-6E5448075981}"/>
              </a:ext>
            </a:extLst>
          </p:cNvPr>
          <p:cNvSpPr>
            <a:spLocks noChangeShapeType="1"/>
          </p:cNvSpPr>
          <p:nvPr userDrawn="1"/>
        </p:nvSpPr>
        <p:spPr bwMode="auto">
          <a:xfrm flipH="1">
            <a:off x="8240643" y="2514624"/>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0" name="Line 350">
            <a:extLst>
              <a:ext uri="{FF2B5EF4-FFF2-40B4-BE49-F238E27FC236}">
                <a16:creationId xmlns:a16="http://schemas.microsoft.com/office/drawing/2014/main" id="{22AA7A09-628A-448C-99E4-5BFCC4A762AE}"/>
              </a:ext>
            </a:extLst>
          </p:cNvPr>
          <p:cNvSpPr>
            <a:spLocks noChangeShapeType="1"/>
          </p:cNvSpPr>
          <p:nvPr userDrawn="1"/>
        </p:nvSpPr>
        <p:spPr bwMode="auto">
          <a:xfrm flipH="1">
            <a:off x="8197783" y="2514624"/>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1" name="Line 351">
            <a:extLst>
              <a:ext uri="{FF2B5EF4-FFF2-40B4-BE49-F238E27FC236}">
                <a16:creationId xmlns:a16="http://schemas.microsoft.com/office/drawing/2014/main" id="{48C6B3B2-5F58-4438-AE90-9E6F87A69E8E}"/>
              </a:ext>
            </a:extLst>
          </p:cNvPr>
          <p:cNvSpPr>
            <a:spLocks noChangeShapeType="1"/>
          </p:cNvSpPr>
          <p:nvPr userDrawn="1"/>
        </p:nvSpPr>
        <p:spPr bwMode="auto">
          <a:xfrm flipH="1">
            <a:off x="8169209" y="2514624"/>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2" name="Freeform 352">
            <a:extLst>
              <a:ext uri="{FF2B5EF4-FFF2-40B4-BE49-F238E27FC236}">
                <a16:creationId xmlns:a16="http://schemas.microsoft.com/office/drawing/2014/main" id="{D5CB793C-DCB1-4804-A3BF-CE1018EF5E00}"/>
              </a:ext>
            </a:extLst>
          </p:cNvPr>
          <p:cNvSpPr>
            <a:spLocks/>
          </p:cNvSpPr>
          <p:nvPr userDrawn="1"/>
        </p:nvSpPr>
        <p:spPr bwMode="auto">
          <a:xfrm>
            <a:off x="8246993" y="2432073"/>
            <a:ext cx="109534" cy="82551"/>
          </a:xfrm>
          <a:custGeom>
            <a:avLst/>
            <a:gdLst>
              <a:gd name="T0" fmla="*/ 0 w 69"/>
              <a:gd name="T1" fmla="*/ 12 h 52"/>
              <a:gd name="T2" fmla="*/ 0 w 69"/>
              <a:gd name="T3" fmla="*/ 12 h 52"/>
              <a:gd name="T4" fmla="*/ 5 w 69"/>
              <a:gd name="T5" fmla="*/ 7 h 52"/>
              <a:gd name="T6" fmla="*/ 9 w 69"/>
              <a:gd name="T7" fmla="*/ 3 h 52"/>
              <a:gd name="T8" fmla="*/ 16 w 69"/>
              <a:gd name="T9" fmla="*/ 0 h 52"/>
              <a:gd name="T10" fmla="*/ 23 w 69"/>
              <a:gd name="T11" fmla="*/ 0 h 52"/>
              <a:gd name="T12" fmla="*/ 23 w 69"/>
              <a:gd name="T13" fmla="*/ 0 h 52"/>
              <a:gd name="T14" fmla="*/ 29 w 69"/>
              <a:gd name="T15" fmla="*/ 0 h 52"/>
              <a:gd name="T16" fmla="*/ 33 w 69"/>
              <a:gd name="T17" fmla="*/ 2 h 52"/>
              <a:gd name="T18" fmla="*/ 38 w 69"/>
              <a:gd name="T19" fmla="*/ 4 h 52"/>
              <a:gd name="T20" fmla="*/ 42 w 69"/>
              <a:gd name="T21" fmla="*/ 7 h 52"/>
              <a:gd name="T22" fmla="*/ 46 w 69"/>
              <a:gd name="T23" fmla="*/ 11 h 52"/>
              <a:gd name="T24" fmla="*/ 48 w 69"/>
              <a:gd name="T25" fmla="*/ 15 h 52"/>
              <a:gd name="T26" fmla="*/ 50 w 69"/>
              <a:gd name="T27" fmla="*/ 20 h 52"/>
              <a:gd name="T28" fmla="*/ 50 w 69"/>
              <a:gd name="T29" fmla="*/ 24 h 52"/>
              <a:gd name="T30" fmla="*/ 50 w 69"/>
              <a:gd name="T31" fmla="*/ 24 h 52"/>
              <a:gd name="T32" fmla="*/ 55 w 69"/>
              <a:gd name="T33" fmla="*/ 24 h 52"/>
              <a:gd name="T34" fmla="*/ 55 w 69"/>
              <a:gd name="T35" fmla="*/ 24 h 52"/>
              <a:gd name="T36" fmla="*/ 60 w 69"/>
              <a:gd name="T37" fmla="*/ 25 h 52"/>
              <a:gd name="T38" fmla="*/ 66 w 69"/>
              <a:gd name="T39" fmla="*/ 29 h 52"/>
              <a:gd name="T40" fmla="*/ 68 w 69"/>
              <a:gd name="T41" fmla="*/ 33 h 52"/>
              <a:gd name="T42" fmla="*/ 69 w 69"/>
              <a:gd name="T43" fmla="*/ 38 h 52"/>
              <a:gd name="T44" fmla="*/ 69 w 69"/>
              <a:gd name="T45" fmla="*/ 38 h 52"/>
              <a:gd name="T46" fmla="*/ 69 w 69"/>
              <a:gd name="T47" fmla="*/ 43 h 52"/>
              <a:gd name="T48" fmla="*/ 66 w 69"/>
              <a:gd name="T49" fmla="*/ 48 h 52"/>
              <a:gd name="T50" fmla="*/ 62 w 69"/>
              <a:gd name="T51" fmla="*/ 50 h 52"/>
              <a:gd name="T52" fmla="*/ 57 w 69"/>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52">
                <a:moveTo>
                  <a:pt x="0" y="12"/>
                </a:moveTo>
                <a:lnTo>
                  <a:pt x="0" y="12"/>
                </a:lnTo>
                <a:lnTo>
                  <a:pt x="5" y="7"/>
                </a:lnTo>
                <a:lnTo>
                  <a:pt x="9" y="3"/>
                </a:lnTo>
                <a:lnTo>
                  <a:pt x="16" y="0"/>
                </a:lnTo>
                <a:lnTo>
                  <a:pt x="23" y="0"/>
                </a:lnTo>
                <a:lnTo>
                  <a:pt x="23" y="0"/>
                </a:lnTo>
                <a:lnTo>
                  <a:pt x="29" y="0"/>
                </a:lnTo>
                <a:lnTo>
                  <a:pt x="33" y="2"/>
                </a:lnTo>
                <a:lnTo>
                  <a:pt x="38" y="4"/>
                </a:lnTo>
                <a:lnTo>
                  <a:pt x="42" y="7"/>
                </a:lnTo>
                <a:lnTo>
                  <a:pt x="46" y="11"/>
                </a:lnTo>
                <a:lnTo>
                  <a:pt x="48" y="15"/>
                </a:lnTo>
                <a:lnTo>
                  <a:pt x="50" y="20"/>
                </a:lnTo>
                <a:lnTo>
                  <a:pt x="50" y="24"/>
                </a:lnTo>
                <a:lnTo>
                  <a:pt x="50" y="24"/>
                </a:lnTo>
                <a:lnTo>
                  <a:pt x="55" y="24"/>
                </a:lnTo>
                <a:lnTo>
                  <a:pt x="55" y="24"/>
                </a:lnTo>
                <a:lnTo>
                  <a:pt x="60" y="25"/>
                </a:lnTo>
                <a:lnTo>
                  <a:pt x="66" y="29"/>
                </a:lnTo>
                <a:lnTo>
                  <a:pt x="68" y="33"/>
                </a:lnTo>
                <a:lnTo>
                  <a:pt x="69" y="38"/>
                </a:lnTo>
                <a:lnTo>
                  <a:pt x="69" y="38"/>
                </a:lnTo>
                <a:lnTo>
                  <a:pt x="69" y="43"/>
                </a:lnTo>
                <a:lnTo>
                  <a:pt x="66" y="48"/>
                </a:lnTo>
                <a:lnTo>
                  <a:pt x="62" y="50"/>
                </a:lnTo>
                <a:lnTo>
                  <a:pt x="57" y="5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3" name="Freeform 353">
            <a:extLst>
              <a:ext uri="{FF2B5EF4-FFF2-40B4-BE49-F238E27FC236}">
                <a16:creationId xmlns:a16="http://schemas.microsoft.com/office/drawing/2014/main" id="{E24E6115-D506-4C0A-BAAA-DE4BA5FA6192}"/>
              </a:ext>
            </a:extLst>
          </p:cNvPr>
          <p:cNvSpPr>
            <a:spLocks/>
          </p:cNvSpPr>
          <p:nvPr userDrawn="1"/>
        </p:nvSpPr>
        <p:spPr bwMode="auto">
          <a:xfrm>
            <a:off x="5118143" y="1716103"/>
            <a:ext cx="7937" cy="11113"/>
          </a:xfrm>
          <a:custGeom>
            <a:avLst/>
            <a:gdLst>
              <a:gd name="T0" fmla="*/ 0 w 5"/>
              <a:gd name="T1" fmla="*/ 7 h 7"/>
              <a:gd name="T2" fmla="*/ 0 w 5"/>
              <a:gd name="T3" fmla="*/ 7 h 7"/>
              <a:gd name="T4" fmla="*/ 5 w 5"/>
              <a:gd name="T5" fmla="*/ 0 h 7"/>
            </a:gdLst>
            <a:ahLst/>
            <a:cxnLst>
              <a:cxn ang="0">
                <a:pos x="T0" y="T1"/>
              </a:cxn>
              <a:cxn ang="0">
                <a:pos x="T2" y="T3"/>
              </a:cxn>
              <a:cxn ang="0">
                <a:pos x="T4" y="T5"/>
              </a:cxn>
            </a:cxnLst>
            <a:rect l="0" t="0" r="r" b="b"/>
            <a:pathLst>
              <a:path w="5" h="7">
                <a:moveTo>
                  <a:pt x="0" y="7"/>
                </a:moveTo>
                <a:lnTo>
                  <a:pt x="0" y="7"/>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4" name="Line 354">
            <a:extLst>
              <a:ext uri="{FF2B5EF4-FFF2-40B4-BE49-F238E27FC236}">
                <a16:creationId xmlns:a16="http://schemas.microsoft.com/office/drawing/2014/main" id="{208E3471-CCAC-4761-9A22-B10BEC414B71}"/>
              </a:ext>
            </a:extLst>
          </p:cNvPr>
          <p:cNvSpPr>
            <a:spLocks noChangeShapeType="1"/>
          </p:cNvSpPr>
          <p:nvPr userDrawn="1"/>
        </p:nvSpPr>
        <p:spPr bwMode="auto">
          <a:xfrm flipV="1">
            <a:off x="5137192" y="1679591"/>
            <a:ext cx="12700" cy="17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5" name="Freeform 355">
            <a:extLst>
              <a:ext uri="{FF2B5EF4-FFF2-40B4-BE49-F238E27FC236}">
                <a16:creationId xmlns:a16="http://schemas.microsoft.com/office/drawing/2014/main" id="{11CEDE51-574E-4C19-A014-FA8DBBC16971}"/>
              </a:ext>
            </a:extLst>
          </p:cNvPr>
          <p:cNvSpPr>
            <a:spLocks/>
          </p:cNvSpPr>
          <p:nvPr userDrawn="1"/>
        </p:nvSpPr>
        <p:spPr bwMode="auto">
          <a:xfrm>
            <a:off x="5161004" y="1644665"/>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6" name="Freeform 356">
            <a:extLst>
              <a:ext uri="{FF2B5EF4-FFF2-40B4-BE49-F238E27FC236}">
                <a16:creationId xmlns:a16="http://schemas.microsoft.com/office/drawing/2014/main" id="{3775D8C0-4CD4-4BA3-8752-8442F59BA114}"/>
              </a:ext>
            </a:extLst>
          </p:cNvPr>
          <p:cNvSpPr>
            <a:spLocks/>
          </p:cNvSpPr>
          <p:nvPr userDrawn="1"/>
        </p:nvSpPr>
        <p:spPr bwMode="auto">
          <a:xfrm>
            <a:off x="5186403" y="1609740"/>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7" name="Freeform 357">
            <a:extLst>
              <a:ext uri="{FF2B5EF4-FFF2-40B4-BE49-F238E27FC236}">
                <a16:creationId xmlns:a16="http://schemas.microsoft.com/office/drawing/2014/main" id="{C410D14F-3F49-43D8-99D4-106219164D63}"/>
              </a:ext>
            </a:extLst>
          </p:cNvPr>
          <p:cNvSpPr>
            <a:spLocks/>
          </p:cNvSpPr>
          <p:nvPr userDrawn="1"/>
        </p:nvSpPr>
        <p:spPr bwMode="auto">
          <a:xfrm>
            <a:off x="5211802" y="1576402"/>
            <a:ext cx="14287" cy="17463"/>
          </a:xfrm>
          <a:custGeom>
            <a:avLst/>
            <a:gdLst>
              <a:gd name="T0" fmla="*/ 0 w 9"/>
              <a:gd name="T1" fmla="*/ 11 h 11"/>
              <a:gd name="T2" fmla="*/ 1 w 9"/>
              <a:gd name="T3" fmla="*/ 10 h 11"/>
              <a:gd name="T4" fmla="*/ 9 w 9"/>
              <a:gd name="T5" fmla="*/ 0 h 11"/>
            </a:gdLst>
            <a:ahLst/>
            <a:cxnLst>
              <a:cxn ang="0">
                <a:pos x="T0" y="T1"/>
              </a:cxn>
              <a:cxn ang="0">
                <a:pos x="T2" y="T3"/>
              </a:cxn>
              <a:cxn ang="0">
                <a:pos x="T4" y="T5"/>
              </a:cxn>
            </a:cxnLst>
            <a:rect l="0" t="0" r="r" b="b"/>
            <a:pathLst>
              <a:path w="9" h="11">
                <a:moveTo>
                  <a:pt x="0" y="11"/>
                </a:moveTo>
                <a:lnTo>
                  <a:pt x="1" y="10"/>
                </a:lnTo>
                <a:lnTo>
                  <a:pt x="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8" name="Freeform 358">
            <a:extLst>
              <a:ext uri="{FF2B5EF4-FFF2-40B4-BE49-F238E27FC236}">
                <a16:creationId xmlns:a16="http://schemas.microsoft.com/office/drawing/2014/main" id="{E143C040-6A2A-4FE9-9543-DCB6FCAB2096}"/>
              </a:ext>
            </a:extLst>
          </p:cNvPr>
          <p:cNvSpPr>
            <a:spLocks/>
          </p:cNvSpPr>
          <p:nvPr userDrawn="1"/>
        </p:nvSpPr>
        <p:spPr bwMode="auto">
          <a:xfrm>
            <a:off x="5240376" y="1543064"/>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9" name="Freeform 359">
            <a:extLst>
              <a:ext uri="{FF2B5EF4-FFF2-40B4-BE49-F238E27FC236}">
                <a16:creationId xmlns:a16="http://schemas.microsoft.com/office/drawing/2014/main" id="{54CEA8B0-9B87-4B1A-93A2-3E573086307B}"/>
              </a:ext>
            </a:extLst>
          </p:cNvPr>
          <p:cNvSpPr>
            <a:spLocks/>
          </p:cNvSpPr>
          <p:nvPr userDrawn="1"/>
        </p:nvSpPr>
        <p:spPr bwMode="auto">
          <a:xfrm>
            <a:off x="5267362" y="1511314"/>
            <a:ext cx="14287" cy="15875"/>
          </a:xfrm>
          <a:custGeom>
            <a:avLst/>
            <a:gdLst>
              <a:gd name="T0" fmla="*/ 0 w 9"/>
              <a:gd name="T1" fmla="*/ 10 h 10"/>
              <a:gd name="T2" fmla="*/ 0 w 9"/>
              <a:gd name="T3" fmla="*/ 10 h 10"/>
              <a:gd name="T4" fmla="*/ 9 w 9"/>
              <a:gd name="T5" fmla="*/ 0 h 10"/>
            </a:gdLst>
            <a:ahLst/>
            <a:cxnLst>
              <a:cxn ang="0">
                <a:pos x="T0" y="T1"/>
              </a:cxn>
              <a:cxn ang="0">
                <a:pos x="T2" y="T3"/>
              </a:cxn>
              <a:cxn ang="0">
                <a:pos x="T4" y="T5"/>
              </a:cxn>
            </a:cxnLst>
            <a:rect l="0" t="0" r="r" b="b"/>
            <a:pathLst>
              <a:path w="9" h="10">
                <a:moveTo>
                  <a:pt x="0" y="10"/>
                </a:moveTo>
                <a:lnTo>
                  <a:pt x="0" y="10"/>
                </a:lnTo>
                <a:lnTo>
                  <a:pt x="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0" name="Freeform 360">
            <a:extLst>
              <a:ext uri="{FF2B5EF4-FFF2-40B4-BE49-F238E27FC236}">
                <a16:creationId xmlns:a16="http://schemas.microsoft.com/office/drawing/2014/main" id="{BC0688E1-B3FE-4B33-80B7-ABD41656F802}"/>
              </a:ext>
            </a:extLst>
          </p:cNvPr>
          <p:cNvSpPr>
            <a:spLocks/>
          </p:cNvSpPr>
          <p:nvPr userDrawn="1"/>
        </p:nvSpPr>
        <p:spPr bwMode="auto">
          <a:xfrm>
            <a:off x="5295936" y="1479563"/>
            <a:ext cx="15874" cy="15875"/>
          </a:xfrm>
          <a:custGeom>
            <a:avLst/>
            <a:gdLst>
              <a:gd name="T0" fmla="*/ 0 w 10"/>
              <a:gd name="T1" fmla="*/ 10 h 10"/>
              <a:gd name="T2" fmla="*/ 1 w 10"/>
              <a:gd name="T3" fmla="*/ 10 h 10"/>
              <a:gd name="T4" fmla="*/ 10 w 10"/>
              <a:gd name="T5" fmla="*/ 0 h 10"/>
            </a:gdLst>
            <a:ahLst/>
            <a:cxnLst>
              <a:cxn ang="0">
                <a:pos x="T0" y="T1"/>
              </a:cxn>
              <a:cxn ang="0">
                <a:pos x="T2" y="T3"/>
              </a:cxn>
              <a:cxn ang="0">
                <a:pos x="T4" y="T5"/>
              </a:cxn>
            </a:cxnLst>
            <a:rect l="0" t="0" r="r" b="b"/>
            <a:pathLst>
              <a:path w="10" h="10">
                <a:moveTo>
                  <a:pt x="0" y="10"/>
                </a:moveTo>
                <a:lnTo>
                  <a:pt x="1" y="10"/>
                </a:lnTo>
                <a:lnTo>
                  <a:pt x="1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1" name="Freeform 361">
            <a:extLst>
              <a:ext uri="{FF2B5EF4-FFF2-40B4-BE49-F238E27FC236}">
                <a16:creationId xmlns:a16="http://schemas.microsoft.com/office/drawing/2014/main" id="{EACE9476-0A3D-408D-B102-1CBFB44FCC72}"/>
              </a:ext>
            </a:extLst>
          </p:cNvPr>
          <p:cNvSpPr>
            <a:spLocks/>
          </p:cNvSpPr>
          <p:nvPr userDrawn="1"/>
        </p:nvSpPr>
        <p:spPr bwMode="auto">
          <a:xfrm>
            <a:off x="5326098" y="1449401"/>
            <a:ext cx="15874" cy="15875"/>
          </a:xfrm>
          <a:custGeom>
            <a:avLst/>
            <a:gdLst>
              <a:gd name="T0" fmla="*/ 0 w 10"/>
              <a:gd name="T1" fmla="*/ 10 h 10"/>
              <a:gd name="T2" fmla="*/ 0 w 10"/>
              <a:gd name="T3" fmla="*/ 10 h 10"/>
              <a:gd name="T4" fmla="*/ 10 w 10"/>
              <a:gd name="T5" fmla="*/ 0 h 10"/>
            </a:gdLst>
            <a:ahLst/>
            <a:cxnLst>
              <a:cxn ang="0">
                <a:pos x="T0" y="T1"/>
              </a:cxn>
              <a:cxn ang="0">
                <a:pos x="T2" y="T3"/>
              </a:cxn>
              <a:cxn ang="0">
                <a:pos x="T4" y="T5"/>
              </a:cxn>
            </a:cxnLst>
            <a:rect l="0" t="0" r="r" b="b"/>
            <a:pathLst>
              <a:path w="10" h="10">
                <a:moveTo>
                  <a:pt x="0" y="10"/>
                </a:moveTo>
                <a:lnTo>
                  <a:pt x="0" y="10"/>
                </a:lnTo>
                <a:lnTo>
                  <a:pt x="1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2" name="Line 362">
            <a:extLst>
              <a:ext uri="{FF2B5EF4-FFF2-40B4-BE49-F238E27FC236}">
                <a16:creationId xmlns:a16="http://schemas.microsoft.com/office/drawing/2014/main" id="{28E572FC-C9BB-4A83-9762-594F9CFFA6DE}"/>
              </a:ext>
            </a:extLst>
          </p:cNvPr>
          <p:cNvSpPr>
            <a:spLocks noChangeShapeType="1"/>
          </p:cNvSpPr>
          <p:nvPr userDrawn="1"/>
        </p:nvSpPr>
        <p:spPr bwMode="auto">
          <a:xfrm>
            <a:off x="5356259" y="1433525"/>
            <a:ext cx="317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3" name="Freeform 363">
            <a:extLst>
              <a:ext uri="{FF2B5EF4-FFF2-40B4-BE49-F238E27FC236}">
                <a16:creationId xmlns:a16="http://schemas.microsoft.com/office/drawing/2014/main" id="{B2E5EE54-1F40-422A-BD41-C515B00A7AFC}"/>
              </a:ext>
            </a:extLst>
          </p:cNvPr>
          <p:cNvSpPr>
            <a:spLocks/>
          </p:cNvSpPr>
          <p:nvPr userDrawn="1"/>
        </p:nvSpPr>
        <p:spPr bwMode="auto">
          <a:xfrm>
            <a:off x="5365784" y="1417650"/>
            <a:ext cx="7937" cy="7938"/>
          </a:xfrm>
          <a:custGeom>
            <a:avLst/>
            <a:gdLst>
              <a:gd name="T0" fmla="*/ 0 w 5"/>
              <a:gd name="T1" fmla="*/ 5 h 5"/>
              <a:gd name="T2" fmla="*/ 0 w 5"/>
              <a:gd name="T3" fmla="*/ 5 h 5"/>
              <a:gd name="T4" fmla="*/ 5 w 5"/>
              <a:gd name="T5" fmla="*/ 0 h 5"/>
            </a:gdLst>
            <a:ahLst/>
            <a:cxnLst>
              <a:cxn ang="0">
                <a:pos x="T0" y="T1"/>
              </a:cxn>
              <a:cxn ang="0">
                <a:pos x="T2" y="T3"/>
              </a:cxn>
              <a:cxn ang="0">
                <a:pos x="T4" y="T5"/>
              </a:cxn>
            </a:cxnLst>
            <a:rect l="0" t="0" r="r" b="b"/>
            <a:pathLst>
              <a:path w="5" h="5">
                <a:moveTo>
                  <a:pt x="0" y="5"/>
                </a:moveTo>
                <a:lnTo>
                  <a:pt x="0" y="5"/>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4" name="Freeform 364">
            <a:extLst>
              <a:ext uri="{FF2B5EF4-FFF2-40B4-BE49-F238E27FC236}">
                <a16:creationId xmlns:a16="http://schemas.microsoft.com/office/drawing/2014/main" id="{3C22696B-1ECB-4766-B162-75358EE8AAD5}"/>
              </a:ext>
            </a:extLst>
          </p:cNvPr>
          <p:cNvSpPr>
            <a:spLocks/>
          </p:cNvSpPr>
          <p:nvPr userDrawn="1"/>
        </p:nvSpPr>
        <p:spPr bwMode="auto">
          <a:xfrm>
            <a:off x="5470555" y="1354150"/>
            <a:ext cx="7937" cy="4763"/>
          </a:xfrm>
          <a:custGeom>
            <a:avLst/>
            <a:gdLst>
              <a:gd name="T0" fmla="*/ 0 w 5"/>
              <a:gd name="T1" fmla="*/ 3 h 3"/>
              <a:gd name="T2" fmla="*/ 0 w 5"/>
              <a:gd name="T3" fmla="*/ 3 h 3"/>
              <a:gd name="T4" fmla="*/ 5 w 5"/>
              <a:gd name="T5" fmla="*/ 0 h 3"/>
            </a:gdLst>
            <a:ahLst/>
            <a:cxnLst>
              <a:cxn ang="0">
                <a:pos x="T0" y="T1"/>
              </a:cxn>
              <a:cxn ang="0">
                <a:pos x="T2" y="T3"/>
              </a:cxn>
              <a:cxn ang="0">
                <a:pos x="T4" y="T5"/>
              </a:cxn>
            </a:cxnLst>
            <a:rect l="0" t="0" r="r" b="b"/>
            <a:pathLst>
              <a:path w="5" h="3">
                <a:moveTo>
                  <a:pt x="0" y="3"/>
                </a:moveTo>
                <a:lnTo>
                  <a:pt x="0" y="3"/>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5" name="Line 365">
            <a:extLst>
              <a:ext uri="{FF2B5EF4-FFF2-40B4-BE49-F238E27FC236}">
                <a16:creationId xmlns:a16="http://schemas.microsoft.com/office/drawing/2014/main" id="{6B836507-5378-4C58-87CC-8F9D3D37B95B}"/>
              </a:ext>
            </a:extLst>
          </p:cNvPr>
          <p:cNvSpPr>
            <a:spLocks noChangeShapeType="1"/>
          </p:cNvSpPr>
          <p:nvPr userDrawn="1"/>
        </p:nvSpPr>
        <p:spPr bwMode="auto">
          <a:xfrm flipV="1">
            <a:off x="5497542" y="1327162"/>
            <a:ext cx="15874"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6" name="Line 366">
            <a:extLst>
              <a:ext uri="{FF2B5EF4-FFF2-40B4-BE49-F238E27FC236}">
                <a16:creationId xmlns:a16="http://schemas.microsoft.com/office/drawing/2014/main" id="{C41063E5-9058-4032-AB03-06898E320357}"/>
              </a:ext>
            </a:extLst>
          </p:cNvPr>
          <p:cNvSpPr>
            <a:spLocks noChangeShapeType="1"/>
          </p:cNvSpPr>
          <p:nvPr userDrawn="1"/>
        </p:nvSpPr>
        <p:spPr bwMode="auto">
          <a:xfrm flipV="1">
            <a:off x="5530878" y="1301762"/>
            <a:ext cx="15874"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7" name="Line 367">
            <a:extLst>
              <a:ext uri="{FF2B5EF4-FFF2-40B4-BE49-F238E27FC236}">
                <a16:creationId xmlns:a16="http://schemas.microsoft.com/office/drawing/2014/main" id="{BE5D17F5-66AB-432C-BD06-630E36B61AF6}"/>
              </a:ext>
            </a:extLst>
          </p:cNvPr>
          <p:cNvSpPr>
            <a:spLocks noChangeShapeType="1"/>
          </p:cNvSpPr>
          <p:nvPr userDrawn="1"/>
        </p:nvSpPr>
        <p:spPr bwMode="auto">
          <a:xfrm flipV="1">
            <a:off x="5564214" y="1276361"/>
            <a:ext cx="19049"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8" name="Line 368">
            <a:extLst>
              <a:ext uri="{FF2B5EF4-FFF2-40B4-BE49-F238E27FC236}">
                <a16:creationId xmlns:a16="http://schemas.microsoft.com/office/drawing/2014/main" id="{9DD309EC-EAC1-46D3-95F2-C794848C12D9}"/>
              </a:ext>
            </a:extLst>
          </p:cNvPr>
          <p:cNvSpPr>
            <a:spLocks noChangeShapeType="1"/>
          </p:cNvSpPr>
          <p:nvPr userDrawn="1"/>
        </p:nvSpPr>
        <p:spPr bwMode="auto">
          <a:xfrm flipV="1">
            <a:off x="5600725" y="1252549"/>
            <a:ext cx="17462"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9" name="Line 369">
            <a:extLst>
              <a:ext uri="{FF2B5EF4-FFF2-40B4-BE49-F238E27FC236}">
                <a16:creationId xmlns:a16="http://schemas.microsoft.com/office/drawing/2014/main" id="{ADCCBACD-7ABF-4683-8530-FD34E2E09818}"/>
              </a:ext>
            </a:extLst>
          </p:cNvPr>
          <p:cNvSpPr>
            <a:spLocks noChangeShapeType="1"/>
          </p:cNvSpPr>
          <p:nvPr userDrawn="1"/>
        </p:nvSpPr>
        <p:spPr bwMode="auto">
          <a:xfrm flipV="1">
            <a:off x="5637237" y="1230323"/>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0" name="Line 370">
            <a:extLst>
              <a:ext uri="{FF2B5EF4-FFF2-40B4-BE49-F238E27FC236}">
                <a16:creationId xmlns:a16="http://schemas.microsoft.com/office/drawing/2014/main" id="{E6227DE8-6CE3-4EAE-99B2-FAF993712BE5}"/>
              </a:ext>
            </a:extLst>
          </p:cNvPr>
          <p:cNvSpPr>
            <a:spLocks noChangeShapeType="1"/>
          </p:cNvSpPr>
          <p:nvPr userDrawn="1"/>
        </p:nvSpPr>
        <p:spPr bwMode="auto">
          <a:xfrm flipV="1">
            <a:off x="5673748" y="1208098"/>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1" name="Line 371">
            <a:extLst>
              <a:ext uri="{FF2B5EF4-FFF2-40B4-BE49-F238E27FC236}">
                <a16:creationId xmlns:a16="http://schemas.microsoft.com/office/drawing/2014/main" id="{C6971DEB-E6AD-4304-B5DD-1D10589A59CA}"/>
              </a:ext>
            </a:extLst>
          </p:cNvPr>
          <p:cNvSpPr>
            <a:spLocks noChangeShapeType="1"/>
          </p:cNvSpPr>
          <p:nvPr userDrawn="1"/>
        </p:nvSpPr>
        <p:spPr bwMode="auto">
          <a:xfrm flipV="1">
            <a:off x="5711846" y="1189048"/>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2" name="Freeform 372">
            <a:extLst>
              <a:ext uri="{FF2B5EF4-FFF2-40B4-BE49-F238E27FC236}">
                <a16:creationId xmlns:a16="http://schemas.microsoft.com/office/drawing/2014/main" id="{E772304C-2FB0-4CA0-BACE-2D3C519F81DE}"/>
              </a:ext>
            </a:extLst>
          </p:cNvPr>
          <p:cNvSpPr>
            <a:spLocks/>
          </p:cNvSpPr>
          <p:nvPr userDrawn="1"/>
        </p:nvSpPr>
        <p:spPr bwMode="auto">
          <a:xfrm>
            <a:off x="5749945" y="1168410"/>
            <a:ext cx="19049" cy="9525"/>
          </a:xfrm>
          <a:custGeom>
            <a:avLst/>
            <a:gdLst>
              <a:gd name="T0" fmla="*/ 0 w 12"/>
              <a:gd name="T1" fmla="*/ 6 h 6"/>
              <a:gd name="T2" fmla="*/ 11 w 12"/>
              <a:gd name="T3" fmla="*/ 1 h 6"/>
              <a:gd name="T4" fmla="*/ 12 w 12"/>
              <a:gd name="T5" fmla="*/ 0 h 6"/>
            </a:gdLst>
            <a:ahLst/>
            <a:cxnLst>
              <a:cxn ang="0">
                <a:pos x="T0" y="T1"/>
              </a:cxn>
              <a:cxn ang="0">
                <a:pos x="T2" y="T3"/>
              </a:cxn>
              <a:cxn ang="0">
                <a:pos x="T4" y="T5"/>
              </a:cxn>
            </a:cxnLst>
            <a:rect l="0" t="0" r="r" b="b"/>
            <a:pathLst>
              <a:path w="12" h="6">
                <a:moveTo>
                  <a:pt x="0" y="6"/>
                </a:moveTo>
                <a:lnTo>
                  <a:pt x="11" y="1"/>
                </a:lnTo>
                <a:lnTo>
                  <a:pt x="1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3" name="Freeform 373">
            <a:extLst>
              <a:ext uri="{FF2B5EF4-FFF2-40B4-BE49-F238E27FC236}">
                <a16:creationId xmlns:a16="http://schemas.microsoft.com/office/drawing/2014/main" id="{6B04594A-5E95-4A87-8C3B-5F05C1EF630D}"/>
              </a:ext>
            </a:extLst>
          </p:cNvPr>
          <p:cNvSpPr>
            <a:spLocks/>
          </p:cNvSpPr>
          <p:nvPr userDrawn="1"/>
        </p:nvSpPr>
        <p:spPr bwMode="auto">
          <a:xfrm>
            <a:off x="5789631" y="1150947"/>
            <a:ext cx="19049" cy="9525"/>
          </a:xfrm>
          <a:custGeom>
            <a:avLst/>
            <a:gdLst>
              <a:gd name="T0" fmla="*/ 0 w 12"/>
              <a:gd name="T1" fmla="*/ 6 h 6"/>
              <a:gd name="T2" fmla="*/ 10 w 12"/>
              <a:gd name="T3" fmla="*/ 1 h 6"/>
              <a:gd name="T4" fmla="*/ 12 w 12"/>
              <a:gd name="T5" fmla="*/ 0 h 6"/>
            </a:gdLst>
            <a:ahLst/>
            <a:cxnLst>
              <a:cxn ang="0">
                <a:pos x="T0" y="T1"/>
              </a:cxn>
              <a:cxn ang="0">
                <a:pos x="T2" y="T3"/>
              </a:cxn>
              <a:cxn ang="0">
                <a:pos x="T4" y="T5"/>
              </a:cxn>
            </a:cxnLst>
            <a:rect l="0" t="0" r="r" b="b"/>
            <a:pathLst>
              <a:path w="12" h="6">
                <a:moveTo>
                  <a:pt x="0" y="6"/>
                </a:moveTo>
                <a:lnTo>
                  <a:pt x="10" y="1"/>
                </a:lnTo>
                <a:lnTo>
                  <a:pt x="1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4" name="Freeform 374">
            <a:extLst>
              <a:ext uri="{FF2B5EF4-FFF2-40B4-BE49-F238E27FC236}">
                <a16:creationId xmlns:a16="http://schemas.microsoft.com/office/drawing/2014/main" id="{67139E6F-55B3-4943-BE46-26BE91A3D017}"/>
              </a:ext>
            </a:extLst>
          </p:cNvPr>
          <p:cNvSpPr>
            <a:spLocks/>
          </p:cNvSpPr>
          <p:nvPr userDrawn="1"/>
        </p:nvSpPr>
        <p:spPr bwMode="auto">
          <a:xfrm>
            <a:off x="5827730" y="1135072"/>
            <a:ext cx="20637" cy="6350"/>
          </a:xfrm>
          <a:custGeom>
            <a:avLst/>
            <a:gdLst>
              <a:gd name="T0" fmla="*/ 0 w 13"/>
              <a:gd name="T1" fmla="*/ 4 h 4"/>
              <a:gd name="T2" fmla="*/ 8 w 13"/>
              <a:gd name="T3" fmla="*/ 1 h 4"/>
              <a:gd name="T4" fmla="*/ 13 w 13"/>
              <a:gd name="T5" fmla="*/ 0 h 4"/>
            </a:gdLst>
            <a:ahLst/>
            <a:cxnLst>
              <a:cxn ang="0">
                <a:pos x="T0" y="T1"/>
              </a:cxn>
              <a:cxn ang="0">
                <a:pos x="T2" y="T3"/>
              </a:cxn>
              <a:cxn ang="0">
                <a:pos x="T4" y="T5"/>
              </a:cxn>
            </a:cxnLst>
            <a:rect l="0" t="0" r="r" b="b"/>
            <a:pathLst>
              <a:path w="13" h="4">
                <a:moveTo>
                  <a:pt x="0" y="4"/>
                </a:moveTo>
                <a:lnTo>
                  <a:pt x="8" y="1"/>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5" name="Freeform 375">
            <a:extLst>
              <a:ext uri="{FF2B5EF4-FFF2-40B4-BE49-F238E27FC236}">
                <a16:creationId xmlns:a16="http://schemas.microsoft.com/office/drawing/2014/main" id="{886EFD5D-DEB9-4FAF-9607-231FEB69CCF8}"/>
              </a:ext>
            </a:extLst>
          </p:cNvPr>
          <p:cNvSpPr>
            <a:spLocks/>
          </p:cNvSpPr>
          <p:nvPr userDrawn="1"/>
        </p:nvSpPr>
        <p:spPr bwMode="auto">
          <a:xfrm>
            <a:off x="5867416" y="1119197"/>
            <a:ext cx="20637" cy="6350"/>
          </a:xfrm>
          <a:custGeom>
            <a:avLst/>
            <a:gdLst>
              <a:gd name="T0" fmla="*/ 0 w 13"/>
              <a:gd name="T1" fmla="*/ 4 h 4"/>
              <a:gd name="T2" fmla="*/ 7 w 13"/>
              <a:gd name="T3" fmla="*/ 2 h 4"/>
              <a:gd name="T4" fmla="*/ 13 w 13"/>
              <a:gd name="T5" fmla="*/ 0 h 4"/>
            </a:gdLst>
            <a:ahLst/>
            <a:cxnLst>
              <a:cxn ang="0">
                <a:pos x="T0" y="T1"/>
              </a:cxn>
              <a:cxn ang="0">
                <a:pos x="T2" y="T3"/>
              </a:cxn>
              <a:cxn ang="0">
                <a:pos x="T4" y="T5"/>
              </a:cxn>
            </a:cxnLst>
            <a:rect l="0" t="0" r="r" b="b"/>
            <a:pathLst>
              <a:path w="13" h="4">
                <a:moveTo>
                  <a:pt x="0" y="4"/>
                </a:moveTo>
                <a:lnTo>
                  <a:pt x="7" y="2"/>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6" name="Freeform 376">
            <a:extLst>
              <a:ext uri="{FF2B5EF4-FFF2-40B4-BE49-F238E27FC236}">
                <a16:creationId xmlns:a16="http://schemas.microsoft.com/office/drawing/2014/main" id="{71A5A74E-AC96-4C49-B109-71FDDE4D4092}"/>
              </a:ext>
            </a:extLst>
          </p:cNvPr>
          <p:cNvSpPr>
            <a:spLocks/>
          </p:cNvSpPr>
          <p:nvPr userDrawn="1"/>
        </p:nvSpPr>
        <p:spPr bwMode="auto">
          <a:xfrm>
            <a:off x="5907102" y="1104910"/>
            <a:ext cx="22224" cy="6350"/>
          </a:xfrm>
          <a:custGeom>
            <a:avLst/>
            <a:gdLst>
              <a:gd name="T0" fmla="*/ 0 w 14"/>
              <a:gd name="T1" fmla="*/ 4 h 4"/>
              <a:gd name="T2" fmla="*/ 7 w 14"/>
              <a:gd name="T3" fmla="*/ 2 h 4"/>
              <a:gd name="T4" fmla="*/ 14 w 14"/>
              <a:gd name="T5" fmla="*/ 0 h 4"/>
            </a:gdLst>
            <a:ahLst/>
            <a:cxnLst>
              <a:cxn ang="0">
                <a:pos x="T0" y="T1"/>
              </a:cxn>
              <a:cxn ang="0">
                <a:pos x="T2" y="T3"/>
              </a:cxn>
              <a:cxn ang="0">
                <a:pos x="T4" y="T5"/>
              </a:cxn>
            </a:cxnLst>
            <a:rect l="0" t="0" r="r" b="b"/>
            <a:pathLst>
              <a:path w="14" h="4">
                <a:moveTo>
                  <a:pt x="0" y="4"/>
                </a:moveTo>
                <a:lnTo>
                  <a:pt x="7" y="2"/>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7" name="Freeform 377">
            <a:extLst>
              <a:ext uri="{FF2B5EF4-FFF2-40B4-BE49-F238E27FC236}">
                <a16:creationId xmlns:a16="http://schemas.microsoft.com/office/drawing/2014/main" id="{3A034F4F-9433-441F-9BD7-8B47A6CA7E61}"/>
              </a:ext>
            </a:extLst>
          </p:cNvPr>
          <p:cNvSpPr>
            <a:spLocks/>
          </p:cNvSpPr>
          <p:nvPr userDrawn="1"/>
        </p:nvSpPr>
        <p:spPr bwMode="auto">
          <a:xfrm>
            <a:off x="5948375" y="1090622"/>
            <a:ext cx="22224" cy="6350"/>
          </a:xfrm>
          <a:custGeom>
            <a:avLst/>
            <a:gdLst>
              <a:gd name="T0" fmla="*/ 0 w 14"/>
              <a:gd name="T1" fmla="*/ 4 h 4"/>
              <a:gd name="T2" fmla="*/ 5 w 14"/>
              <a:gd name="T3" fmla="*/ 2 h 4"/>
              <a:gd name="T4" fmla="*/ 14 w 14"/>
              <a:gd name="T5" fmla="*/ 0 h 4"/>
            </a:gdLst>
            <a:ahLst/>
            <a:cxnLst>
              <a:cxn ang="0">
                <a:pos x="T0" y="T1"/>
              </a:cxn>
              <a:cxn ang="0">
                <a:pos x="T2" y="T3"/>
              </a:cxn>
              <a:cxn ang="0">
                <a:pos x="T4" y="T5"/>
              </a:cxn>
            </a:cxnLst>
            <a:rect l="0" t="0" r="r" b="b"/>
            <a:pathLst>
              <a:path w="14" h="4">
                <a:moveTo>
                  <a:pt x="0" y="4"/>
                </a:moveTo>
                <a:lnTo>
                  <a:pt x="5" y="2"/>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8" name="Freeform 378">
            <a:extLst>
              <a:ext uri="{FF2B5EF4-FFF2-40B4-BE49-F238E27FC236}">
                <a16:creationId xmlns:a16="http://schemas.microsoft.com/office/drawing/2014/main" id="{36F6C3C8-0FED-4BDF-B691-D5A98CE8721A}"/>
              </a:ext>
            </a:extLst>
          </p:cNvPr>
          <p:cNvSpPr>
            <a:spLocks/>
          </p:cNvSpPr>
          <p:nvPr userDrawn="1"/>
        </p:nvSpPr>
        <p:spPr bwMode="auto">
          <a:xfrm>
            <a:off x="5989649" y="1077922"/>
            <a:ext cx="22224" cy="6350"/>
          </a:xfrm>
          <a:custGeom>
            <a:avLst/>
            <a:gdLst>
              <a:gd name="T0" fmla="*/ 0 w 14"/>
              <a:gd name="T1" fmla="*/ 4 h 4"/>
              <a:gd name="T2" fmla="*/ 3 w 14"/>
              <a:gd name="T3" fmla="*/ 3 h 4"/>
              <a:gd name="T4" fmla="*/ 14 w 14"/>
              <a:gd name="T5" fmla="*/ 0 h 4"/>
            </a:gdLst>
            <a:ahLst/>
            <a:cxnLst>
              <a:cxn ang="0">
                <a:pos x="T0" y="T1"/>
              </a:cxn>
              <a:cxn ang="0">
                <a:pos x="T2" y="T3"/>
              </a:cxn>
              <a:cxn ang="0">
                <a:pos x="T4" y="T5"/>
              </a:cxn>
            </a:cxnLst>
            <a:rect l="0" t="0" r="r" b="b"/>
            <a:pathLst>
              <a:path w="14" h="4">
                <a:moveTo>
                  <a:pt x="0" y="4"/>
                </a:moveTo>
                <a:lnTo>
                  <a:pt x="3" y="3"/>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9" name="Freeform 379">
            <a:extLst>
              <a:ext uri="{FF2B5EF4-FFF2-40B4-BE49-F238E27FC236}">
                <a16:creationId xmlns:a16="http://schemas.microsoft.com/office/drawing/2014/main" id="{C5B80B1B-CCE9-4D56-91EC-FF10723AA07A}"/>
              </a:ext>
            </a:extLst>
          </p:cNvPr>
          <p:cNvSpPr>
            <a:spLocks/>
          </p:cNvSpPr>
          <p:nvPr userDrawn="1"/>
        </p:nvSpPr>
        <p:spPr bwMode="auto">
          <a:xfrm>
            <a:off x="6030922" y="1066809"/>
            <a:ext cx="20637" cy="4763"/>
          </a:xfrm>
          <a:custGeom>
            <a:avLst/>
            <a:gdLst>
              <a:gd name="T0" fmla="*/ 0 w 13"/>
              <a:gd name="T1" fmla="*/ 3 h 3"/>
              <a:gd name="T2" fmla="*/ 2 w 13"/>
              <a:gd name="T3" fmla="*/ 3 h 3"/>
              <a:gd name="T4" fmla="*/ 13 w 13"/>
              <a:gd name="T5" fmla="*/ 0 h 3"/>
            </a:gdLst>
            <a:ahLst/>
            <a:cxnLst>
              <a:cxn ang="0">
                <a:pos x="T0" y="T1"/>
              </a:cxn>
              <a:cxn ang="0">
                <a:pos x="T2" y="T3"/>
              </a:cxn>
              <a:cxn ang="0">
                <a:pos x="T4" y="T5"/>
              </a:cxn>
            </a:cxnLst>
            <a:rect l="0" t="0" r="r" b="b"/>
            <a:pathLst>
              <a:path w="13" h="3">
                <a:moveTo>
                  <a:pt x="0" y="3"/>
                </a:moveTo>
                <a:lnTo>
                  <a:pt x="2" y="3"/>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0" name="Line 380">
            <a:extLst>
              <a:ext uri="{FF2B5EF4-FFF2-40B4-BE49-F238E27FC236}">
                <a16:creationId xmlns:a16="http://schemas.microsoft.com/office/drawing/2014/main" id="{E1E36E62-18BF-4CA6-A157-8FC5F1E18C15}"/>
              </a:ext>
            </a:extLst>
          </p:cNvPr>
          <p:cNvSpPr>
            <a:spLocks noChangeShapeType="1"/>
          </p:cNvSpPr>
          <p:nvPr userDrawn="1"/>
        </p:nvSpPr>
        <p:spPr bwMode="auto">
          <a:xfrm>
            <a:off x="6072196" y="1062047"/>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1" name="Freeform 381">
            <a:extLst>
              <a:ext uri="{FF2B5EF4-FFF2-40B4-BE49-F238E27FC236}">
                <a16:creationId xmlns:a16="http://schemas.microsoft.com/office/drawing/2014/main" id="{4FB16F20-1B26-49E2-B3DB-6DF41A3D8B75}"/>
              </a:ext>
            </a:extLst>
          </p:cNvPr>
          <p:cNvSpPr>
            <a:spLocks/>
          </p:cNvSpPr>
          <p:nvPr userDrawn="1"/>
        </p:nvSpPr>
        <p:spPr bwMode="auto">
          <a:xfrm>
            <a:off x="6084896" y="1055696"/>
            <a:ext cx="11112" cy="3175"/>
          </a:xfrm>
          <a:custGeom>
            <a:avLst/>
            <a:gdLst>
              <a:gd name="T0" fmla="*/ 0 w 7"/>
              <a:gd name="T1" fmla="*/ 2 h 2"/>
              <a:gd name="T2" fmla="*/ 0 w 7"/>
              <a:gd name="T3" fmla="*/ 2 h 2"/>
              <a:gd name="T4" fmla="*/ 7 w 7"/>
              <a:gd name="T5" fmla="*/ 0 h 2"/>
            </a:gdLst>
            <a:ahLst/>
            <a:cxnLst>
              <a:cxn ang="0">
                <a:pos x="T0" y="T1"/>
              </a:cxn>
              <a:cxn ang="0">
                <a:pos x="T2" y="T3"/>
              </a:cxn>
              <a:cxn ang="0">
                <a:pos x="T4" y="T5"/>
              </a:cxn>
            </a:cxnLst>
            <a:rect l="0" t="0" r="r" b="b"/>
            <a:pathLst>
              <a:path w="7" h="2">
                <a:moveTo>
                  <a:pt x="0" y="2"/>
                </a:moveTo>
                <a:lnTo>
                  <a:pt x="0" y="2"/>
                </a:lnTo>
                <a:lnTo>
                  <a:pt x="7"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2" name="Line 382">
            <a:extLst>
              <a:ext uri="{FF2B5EF4-FFF2-40B4-BE49-F238E27FC236}">
                <a16:creationId xmlns:a16="http://schemas.microsoft.com/office/drawing/2014/main" id="{64CD45AE-7565-48F3-8FF7-F9AF437FC3CA}"/>
              </a:ext>
            </a:extLst>
          </p:cNvPr>
          <p:cNvSpPr>
            <a:spLocks noChangeShapeType="1"/>
          </p:cNvSpPr>
          <p:nvPr userDrawn="1"/>
        </p:nvSpPr>
        <p:spPr bwMode="auto">
          <a:xfrm>
            <a:off x="5091156" y="1812942"/>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3" name="Freeform 383">
            <a:extLst>
              <a:ext uri="{FF2B5EF4-FFF2-40B4-BE49-F238E27FC236}">
                <a16:creationId xmlns:a16="http://schemas.microsoft.com/office/drawing/2014/main" id="{33CF1522-2B8C-45D8-A3BD-A941BB996D19}"/>
              </a:ext>
            </a:extLst>
          </p:cNvPr>
          <p:cNvSpPr>
            <a:spLocks/>
          </p:cNvSpPr>
          <p:nvPr userDrawn="1"/>
        </p:nvSpPr>
        <p:spPr bwMode="auto">
          <a:xfrm>
            <a:off x="4892726" y="2595588"/>
            <a:ext cx="0" cy="11113"/>
          </a:xfrm>
          <a:custGeom>
            <a:avLst/>
            <a:gdLst>
              <a:gd name="T0" fmla="*/ 7 h 7"/>
              <a:gd name="T1" fmla="*/ 7 h 7"/>
              <a:gd name="T2" fmla="*/ 0 h 7"/>
            </a:gdLst>
            <a:ahLst/>
            <a:cxnLst>
              <a:cxn ang="0">
                <a:pos x="0" y="T0"/>
              </a:cxn>
              <a:cxn ang="0">
                <a:pos x="0" y="T1"/>
              </a:cxn>
              <a:cxn ang="0">
                <a:pos x="0" y="T2"/>
              </a:cxn>
            </a:cxnLst>
            <a:rect l="0" t="0" r="r" b="b"/>
            <a:pathLst>
              <a:path h="7">
                <a:moveTo>
                  <a:pt x="0" y="7"/>
                </a:moveTo>
                <a:lnTo>
                  <a:pt x="0" y="7"/>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4" name="Line 384">
            <a:extLst>
              <a:ext uri="{FF2B5EF4-FFF2-40B4-BE49-F238E27FC236}">
                <a16:creationId xmlns:a16="http://schemas.microsoft.com/office/drawing/2014/main" id="{86E63837-2164-419D-A4EF-06C4EACECA5E}"/>
              </a:ext>
            </a:extLst>
          </p:cNvPr>
          <p:cNvSpPr>
            <a:spLocks noChangeShapeType="1"/>
          </p:cNvSpPr>
          <p:nvPr userDrawn="1"/>
        </p:nvSpPr>
        <p:spPr bwMode="auto">
          <a:xfrm flipV="1">
            <a:off x="4891138" y="2565425"/>
            <a:ext cx="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5" name="Freeform 385">
            <a:extLst>
              <a:ext uri="{FF2B5EF4-FFF2-40B4-BE49-F238E27FC236}">
                <a16:creationId xmlns:a16="http://schemas.microsoft.com/office/drawing/2014/main" id="{1991BBAA-8380-475D-8415-5C1E5502B6F5}"/>
              </a:ext>
            </a:extLst>
          </p:cNvPr>
          <p:cNvSpPr>
            <a:spLocks/>
          </p:cNvSpPr>
          <p:nvPr userDrawn="1"/>
        </p:nvSpPr>
        <p:spPr bwMode="auto">
          <a:xfrm>
            <a:off x="4891138" y="2538437"/>
            <a:ext cx="1587" cy="11113"/>
          </a:xfrm>
          <a:custGeom>
            <a:avLst/>
            <a:gdLst>
              <a:gd name="T0" fmla="*/ 0 w 1"/>
              <a:gd name="T1" fmla="*/ 7 h 7"/>
              <a:gd name="T2" fmla="*/ 0 w 1"/>
              <a:gd name="T3" fmla="*/ 7 h 7"/>
              <a:gd name="T4" fmla="*/ 1 w 1"/>
              <a:gd name="T5" fmla="*/ 0 h 7"/>
            </a:gdLst>
            <a:ahLst/>
            <a:cxnLst>
              <a:cxn ang="0">
                <a:pos x="T0" y="T1"/>
              </a:cxn>
              <a:cxn ang="0">
                <a:pos x="T2" y="T3"/>
              </a:cxn>
              <a:cxn ang="0">
                <a:pos x="T4" y="T5"/>
              </a:cxn>
            </a:cxnLst>
            <a:rect l="0" t="0" r="r" b="b"/>
            <a:pathLst>
              <a:path w="1" h="7">
                <a:moveTo>
                  <a:pt x="0" y="7"/>
                </a:moveTo>
                <a:lnTo>
                  <a:pt x="0" y="7"/>
                </a:lnTo>
                <a:lnTo>
                  <a:pt x="1"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6" name="Freeform 386">
            <a:extLst>
              <a:ext uri="{FF2B5EF4-FFF2-40B4-BE49-F238E27FC236}">
                <a16:creationId xmlns:a16="http://schemas.microsoft.com/office/drawing/2014/main" id="{4BA08DF1-16B5-4FF6-BE9D-A6EF2784B18F}"/>
              </a:ext>
            </a:extLst>
          </p:cNvPr>
          <p:cNvSpPr>
            <a:spLocks/>
          </p:cNvSpPr>
          <p:nvPr userDrawn="1"/>
        </p:nvSpPr>
        <p:spPr bwMode="auto">
          <a:xfrm>
            <a:off x="6957989" y="1098559"/>
            <a:ext cx="7937" cy="4763"/>
          </a:xfrm>
          <a:custGeom>
            <a:avLst/>
            <a:gdLst>
              <a:gd name="T0" fmla="*/ 0 w 5"/>
              <a:gd name="T1" fmla="*/ 0 h 3"/>
              <a:gd name="T2" fmla="*/ 0 w 5"/>
              <a:gd name="T3" fmla="*/ 0 h 3"/>
              <a:gd name="T4" fmla="*/ 5 w 5"/>
              <a:gd name="T5" fmla="*/ 3 h 3"/>
            </a:gdLst>
            <a:ahLst/>
            <a:cxnLst>
              <a:cxn ang="0">
                <a:pos x="T0" y="T1"/>
              </a:cxn>
              <a:cxn ang="0">
                <a:pos x="T2" y="T3"/>
              </a:cxn>
              <a:cxn ang="0">
                <a:pos x="T4" y="T5"/>
              </a:cxn>
            </a:cxnLst>
            <a:rect l="0" t="0" r="r" b="b"/>
            <a:pathLst>
              <a:path w="5" h="3">
                <a:moveTo>
                  <a:pt x="0" y="0"/>
                </a:moveTo>
                <a:lnTo>
                  <a:pt x="0" y="0"/>
                </a:lnTo>
                <a:lnTo>
                  <a:pt x="5" y="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7" name="Line 387">
            <a:extLst>
              <a:ext uri="{FF2B5EF4-FFF2-40B4-BE49-F238E27FC236}">
                <a16:creationId xmlns:a16="http://schemas.microsoft.com/office/drawing/2014/main" id="{6AB01353-DFE9-4BB5-9FF7-5245D8ADB06B}"/>
              </a:ext>
            </a:extLst>
          </p:cNvPr>
          <p:cNvSpPr>
            <a:spLocks noChangeShapeType="1"/>
          </p:cNvSpPr>
          <p:nvPr userDrawn="1"/>
        </p:nvSpPr>
        <p:spPr bwMode="auto">
          <a:xfrm>
            <a:off x="6988151" y="1108085"/>
            <a:ext cx="19049"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8" name="Freeform 388">
            <a:extLst>
              <a:ext uri="{FF2B5EF4-FFF2-40B4-BE49-F238E27FC236}">
                <a16:creationId xmlns:a16="http://schemas.microsoft.com/office/drawing/2014/main" id="{9BE9BBAA-5BEB-4F03-BC3E-328E47A1D719}"/>
              </a:ext>
            </a:extLst>
          </p:cNvPr>
          <p:cNvSpPr>
            <a:spLocks/>
          </p:cNvSpPr>
          <p:nvPr userDrawn="1"/>
        </p:nvSpPr>
        <p:spPr bwMode="auto">
          <a:xfrm>
            <a:off x="7027837" y="1122372"/>
            <a:ext cx="20637" cy="7938"/>
          </a:xfrm>
          <a:custGeom>
            <a:avLst/>
            <a:gdLst>
              <a:gd name="T0" fmla="*/ 0 w 13"/>
              <a:gd name="T1" fmla="*/ 0 h 5"/>
              <a:gd name="T2" fmla="*/ 10 w 13"/>
              <a:gd name="T3" fmla="*/ 3 h 5"/>
              <a:gd name="T4" fmla="*/ 13 w 13"/>
              <a:gd name="T5" fmla="*/ 5 h 5"/>
            </a:gdLst>
            <a:ahLst/>
            <a:cxnLst>
              <a:cxn ang="0">
                <a:pos x="T0" y="T1"/>
              </a:cxn>
              <a:cxn ang="0">
                <a:pos x="T2" y="T3"/>
              </a:cxn>
              <a:cxn ang="0">
                <a:pos x="T4" y="T5"/>
              </a:cxn>
            </a:cxnLst>
            <a:rect l="0" t="0" r="r" b="b"/>
            <a:pathLst>
              <a:path w="13" h="5">
                <a:moveTo>
                  <a:pt x="0" y="0"/>
                </a:moveTo>
                <a:lnTo>
                  <a:pt x="10" y="3"/>
                </a:lnTo>
                <a:lnTo>
                  <a:pt x="13" y="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9" name="Line 389">
            <a:extLst>
              <a:ext uri="{FF2B5EF4-FFF2-40B4-BE49-F238E27FC236}">
                <a16:creationId xmlns:a16="http://schemas.microsoft.com/office/drawing/2014/main" id="{68ADF05F-A584-463B-BBE9-041D3E7C28D2}"/>
              </a:ext>
            </a:extLst>
          </p:cNvPr>
          <p:cNvSpPr>
            <a:spLocks noChangeShapeType="1"/>
          </p:cNvSpPr>
          <p:nvPr userDrawn="1"/>
        </p:nvSpPr>
        <p:spPr bwMode="auto">
          <a:xfrm>
            <a:off x="7069110" y="1136660"/>
            <a:ext cx="19049" cy="95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0" name="Line 390">
            <a:extLst>
              <a:ext uri="{FF2B5EF4-FFF2-40B4-BE49-F238E27FC236}">
                <a16:creationId xmlns:a16="http://schemas.microsoft.com/office/drawing/2014/main" id="{629AB363-D284-439D-821D-CD3EE153B116}"/>
              </a:ext>
            </a:extLst>
          </p:cNvPr>
          <p:cNvSpPr>
            <a:spLocks noChangeShapeType="1"/>
          </p:cNvSpPr>
          <p:nvPr userDrawn="1"/>
        </p:nvSpPr>
        <p:spPr bwMode="auto">
          <a:xfrm>
            <a:off x="7107209" y="1152535"/>
            <a:ext cx="20637" cy="95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1" name="Freeform 391">
            <a:extLst>
              <a:ext uri="{FF2B5EF4-FFF2-40B4-BE49-F238E27FC236}">
                <a16:creationId xmlns:a16="http://schemas.microsoft.com/office/drawing/2014/main" id="{5E8AE7EA-1C86-4037-B260-8F0E1863A0FC}"/>
              </a:ext>
            </a:extLst>
          </p:cNvPr>
          <p:cNvSpPr>
            <a:spLocks/>
          </p:cNvSpPr>
          <p:nvPr userDrawn="1"/>
        </p:nvSpPr>
        <p:spPr bwMode="auto">
          <a:xfrm>
            <a:off x="7146895" y="1169998"/>
            <a:ext cx="20637" cy="9525"/>
          </a:xfrm>
          <a:custGeom>
            <a:avLst/>
            <a:gdLst>
              <a:gd name="T0" fmla="*/ 0 w 13"/>
              <a:gd name="T1" fmla="*/ 0 h 6"/>
              <a:gd name="T2" fmla="*/ 4 w 13"/>
              <a:gd name="T3" fmla="*/ 2 h 6"/>
              <a:gd name="T4" fmla="*/ 13 w 13"/>
              <a:gd name="T5" fmla="*/ 6 h 6"/>
            </a:gdLst>
            <a:ahLst/>
            <a:cxnLst>
              <a:cxn ang="0">
                <a:pos x="T0" y="T1"/>
              </a:cxn>
              <a:cxn ang="0">
                <a:pos x="T2" y="T3"/>
              </a:cxn>
              <a:cxn ang="0">
                <a:pos x="T4" y="T5"/>
              </a:cxn>
            </a:cxnLst>
            <a:rect l="0" t="0" r="r" b="b"/>
            <a:pathLst>
              <a:path w="13" h="6">
                <a:moveTo>
                  <a:pt x="0" y="0"/>
                </a:moveTo>
                <a:lnTo>
                  <a:pt x="4" y="2"/>
                </a:lnTo>
                <a:lnTo>
                  <a:pt x="13" y="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2" name="Freeform 392">
            <a:extLst>
              <a:ext uri="{FF2B5EF4-FFF2-40B4-BE49-F238E27FC236}">
                <a16:creationId xmlns:a16="http://schemas.microsoft.com/office/drawing/2014/main" id="{3F506B6A-8D4A-4BAD-95F2-5F046B79E398}"/>
              </a:ext>
            </a:extLst>
          </p:cNvPr>
          <p:cNvSpPr>
            <a:spLocks/>
          </p:cNvSpPr>
          <p:nvPr userDrawn="1"/>
        </p:nvSpPr>
        <p:spPr bwMode="auto">
          <a:xfrm>
            <a:off x="7186581" y="1189048"/>
            <a:ext cx="19049" cy="11113"/>
          </a:xfrm>
          <a:custGeom>
            <a:avLst/>
            <a:gdLst>
              <a:gd name="T0" fmla="*/ 0 w 12"/>
              <a:gd name="T1" fmla="*/ 0 h 7"/>
              <a:gd name="T2" fmla="*/ 11 w 12"/>
              <a:gd name="T3" fmla="*/ 5 h 7"/>
              <a:gd name="T4" fmla="*/ 12 w 12"/>
              <a:gd name="T5" fmla="*/ 7 h 7"/>
            </a:gdLst>
            <a:ahLst/>
            <a:cxnLst>
              <a:cxn ang="0">
                <a:pos x="T0" y="T1"/>
              </a:cxn>
              <a:cxn ang="0">
                <a:pos x="T2" y="T3"/>
              </a:cxn>
              <a:cxn ang="0">
                <a:pos x="T4" y="T5"/>
              </a:cxn>
            </a:cxnLst>
            <a:rect l="0" t="0" r="r" b="b"/>
            <a:pathLst>
              <a:path w="12" h="7">
                <a:moveTo>
                  <a:pt x="0" y="0"/>
                </a:moveTo>
                <a:lnTo>
                  <a:pt x="11" y="5"/>
                </a:lnTo>
                <a:lnTo>
                  <a:pt x="12"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3" name="Line 393">
            <a:extLst>
              <a:ext uri="{FF2B5EF4-FFF2-40B4-BE49-F238E27FC236}">
                <a16:creationId xmlns:a16="http://schemas.microsoft.com/office/drawing/2014/main" id="{00495262-EACA-48DE-851A-943ABF4C3039}"/>
              </a:ext>
            </a:extLst>
          </p:cNvPr>
          <p:cNvSpPr>
            <a:spLocks noChangeShapeType="1"/>
          </p:cNvSpPr>
          <p:nvPr userDrawn="1"/>
        </p:nvSpPr>
        <p:spPr bwMode="auto">
          <a:xfrm>
            <a:off x="7224680" y="1208098"/>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4" name="Line 394">
            <a:extLst>
              <a:ext uri="{FF2B5EF4-FFF2-40B4-BE49-F238E27FC236}">
                <a16:creationId xmlns:a16="http://schemas.microsoft.com/office/drawing/2014/main" id="{A1296395-BACC-460B-997B-CC77B1EDD677}"/>
              </a:ext>
            </a:extLst>
          </p:cNvPr>
          <p:cNvSpPr>
            <a:spLocks noChangeShapeType="1"/>
          </p:cNvSpPr>
          <p:nvPr userDrawn="1"/>
        </p:nvSpPr>
        <p:spPr bwMode="auto">
          <a:xfrm>
            <a:off x="7261191" y="1230323"/>
            <a:ext cx="20637"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5" name="Freeform 395">
            <a:extLst>
              <a:ext uri="{FF2B5EF4-FFF2-40B4-BE49-F238E27FC236}">
                <a16:creationId xmlns:a16="http://schemas.microsoft.com/office/drawing/2014/main" id="{718BDCF4-6A27-4A14-8E0D-2222207471EB}"/>
              </a:ext>
            </a:extLst>
          </p:cNvPr>
          <p:cNvSpPr>
            <a:spLocks/>
          </p:cNvSpPr>
          <p:nvPr userDrawn="1"/>
        </p:nvSpPr>
        <p:spPr bwMode="auto">
          <a:xfrm>
            <a:off x="7299290" y="1250961"/>
            <a:ext cx="17462" cy="11113"/>
          </a:xfrm>
          <a:custGeom>
            <a:avLst/>
            <a:gdLst>
              <a:gd name="T0" fmla="*/ 0 w 11"/>
              <a:gd name="T1" fmla="*/ 0 h 7"/>
              <a:gd name="T2" fmla="*/ 5 w 11"/>
              <a:gd name="T3" fmla="*/ 3 h 7"/>
              <a:gd name="T4" fmla="*/ 11 w 11"/>
              <a:gd name="T5" fmla="*/ 7 h 7"/>
            </a:gdLst>
            <a:ahLst/>
            <a:cxnLst>
              <a:cxn ang="0">
                <a:pos x="T0" y="T1"/>
              </a:cxn>
              <a:cxn ang="0">
                <a:pos x="T2" y="T3"/>
              </a:cxn>
              <a:cxn ang="0">
                <a:pos x="T4" y="T5"/>
              </a:cxn>
            </a:cxnLst>
            <a:rect l="0" t="0" r="r" b="b"/>
            <a:pathLst>
              <a:path w="11" h="7">
                <a:moveTo>
                  <a:pt x="0" y="0"/>
                </a:moveTo>
                <a:lnTo>
                  <a:pt x="5" y="3"/>
                </a:lnTo>
                <a:lnTo>
                  <a:pt x="11"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6" name="Line 396">
            <a:extLst>
              <a:ext uri="{FF2B5EF4-FFF2-40B4-BE49-F238E27FC236}">
                <a16:creationId xmlns:a16="http://schemas.microsoft.com/office/drawing/2014/main" id="{08DB0484-34B3-4149-81FF-AFDF9751F005}"/>
              </a:ext>
            </a:extLst>
          </p:cNvPr>
          <p:cNvSpPr>
            <a:spLocks noChangeShapeType="1"/>
          </p:cNvSpPr>
          <p:nvPr userDrawn="1"/>
        </p:nvSpPr>
        <p:spPr bwMode="auto">
          <a:xfrm>
            <a:off x="7335801" y="1273186"/>
            <a:ext cx="17462"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7" name="Line 397">
            <a:extLst>
              <a:ext uri="{FF2B5EF4-FFF2-40B4-BE49-F238E27FC236}">
                <a16:creationId xmlns:a16="http://schemas.microsoft.com/office/drawing/2014/main" id="{44A03F85-3CD1-4FC0-872B-A92252A56F12}"/>
              </a:ext>
            </a:extLst>
          </p:cNvPr>
          <p:cNvSpPr>
            <a:spLocks noChangeShapeType="1"/>
          </p:cNvSpPr>
          <p:nvPr userDrawn="1"/>
        </p:nvSpPr>
        <p:spPr bwMode="auto">
          <a:xfrm>
            <a:off x="7370725" y="1298587"/>
            <a:ext cx="19049"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8" name="Line 398">
            <a:extLst>
              <a:ext uri="{FF2B5EF4-FFF2-40B4-BE49-F238E27FC236}">
                <a16:creationId xmlns:a16="http://schemas.microsoft.com/office/drawing/2014/main" id="{0F62A7D4-789C-4F63-AD8F-C406E320BC5D}"/>
              </a:ext>
            </a:extLst>
          </p:cNvPr>
          <p:cNvSpPr>
            <a:spLocks noChangeShapeType="1"/>
          </p:cNvSpPr>
          <p:nvPr userDrawn="1"/>
        </p:nvSpPr>
        <p:spPr bwMode="auto">
          <a:xfrm>
            <a:off x="7407236" y="1322399"/>
            <a:ext cx="17462"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9" name="Freeform 399">
            <a:extLst>
              <a:ext uri="{FF2B5EF4-FFF2-40B4-BE49-F238E27FC236}">
                <a16:creationId xmlns:a16="http://schemas.microsoft.com/office/drawing/2014/main" id="{DA0551BC-CADB-4778-9583-2D7C44D6AFBE}"/>
              </a:ext>
            </a:extLst>
          </p:cNvPr>
          <p:cNvSpPr>
            <a:spLocks/>
          </p:cNvSpPr>
          <p:nvPr userDrawn="1"/>
        </p:nvSpPr>
        <p:spPr bwMode="auto">
          <a:xfrm>
            <a:off x="7440572" y="1347800"/>
            <a:ext cx="19049" cy="12700"/>
          </a:xfrm>
          <a:custGeom>
            <a:avLst/>
            <a:gdLst>
              <a:gd name="T0" fmla="*/ 0 w 12"/>
              <a:gd name="T1" fmla="*/ 0 h 8"/>
              <a:gd name="T2" fmla="*/ 6 w 12"/>
              <a:gd name="T3" fmla="*/ 4 h 8"/>
              <a:gd name="T4" fmla="*/ 12 w 12"/>
              <a:gd name="T5" fmla="*/ 8 h 8"/>
            </a:gdLst>
            <a:ahLst/>
            <a:cxnLst>
              <a:cxn ang="0">
                <a:pos x="T0" y="T1"/>
              </a:cxn>
              <a:cxn ang="0">
                <a:pos x="T2" y="T3"/>
              </a:cxn>
              <a:cxn ang="0">
                <a:pos x="T4" y="T5"/>
              </a:cxn>
            </a:cxnLst>
            <a:rect l="0" t="0" r="r" b="b"/>
            <a:pathLst>
              <a:path w="12" h="8">
                <a:moveTo>
                  <a:pt x="0" y="0"/>
                </a:moveTo>
                <a:lnTo>
                  <a:pt x="6" y="4"/>
                </a:lnTo>
                <a:lnTo>
                  <a:pt x="12" y="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0" name="Line 400">
            <a:extLst>
              <a:ext uri="{FF2B5EF4-FFF2-40B4-BE49-F238E27FC236}">
                <a16:creationId xmlns:a16="http://schemas.microsoft.com/office/drawing/2014/main" id="{8B736ED2-E124-49E6-B39A-86C5A01860FF}"/>
              </a:ext>
            </a:extLst>
          </p:cNvPr>
          <p:cNvSpPr>
            <a:spLocks noChangeShapeType="1"/>
          </p:cNvSpPr>
          <p:nvPr userDrawn="1"/>
        </p:nvSpPr>
        <p:spPr bwMode="auto">
          <a:xfrm>
            <a:off x="7475496" y="1374787"/>
            <a:ext cx="15874"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1" name="Line 401">
            <a:extLst>
              <a:ext uri="{FF2B5EF4-FFF2-40B4-BE49-F238E27FC236}">
                <a16:creationId xmlns:a16="http://schemas.microsoft.com/office/drawing/2014/main" id="{E9CC5E08-EA8C-4344-A014-52192B6C94A4}"/>
              </a:ext>
            </a:extLst>
          </p:cNvPr>
          <p:cNvSpPr>
            <a:spLocks noChangeShapeType="1"/>
          </p:cNvSpPr>
          <p:nvPr userDrawn="1"/>
        </p:nvSpPr>
        <p:spPr bwMode="auto">
          <a:xfrm>
            <a:off x="7507245" y="1401775"/>
            <a:ext cx="15874"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2" name="Line 402">
            <a:extLst>
              <a:ext uri="{FF2B5EF4-FFF2-40B4-BE49-F238E27FC236}">
                <a16:creationId xmlns:a16="http://schemas.microsoft.com/office/drawing/2014/main" id="{8842898A-299E-48EF-B847-C31A6F6965CD}"/>
              </a:ext>
            </a:extLst>
          </p:cNvPr>
          <p:cNvSpPr>
            <a:spLocks noChangeShapeType="1"/>
          </p:cNvSpPr>
          <p:nvPr userDrawn="1"/>
        </p:nvSpPr>
        <p:spPr bwMode="auto">
          <a:xfrm>
            <a:off x="7538994" y="1430350"/>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3" name="Freeform 403">
            <a:extLst>
              <a:ext uri="{FF2B5EF4-FFF2-40B4-BE49-F238E27FC236}">
                <a16:creationId xmlns:a16="http://schemas.microsoft.com/office/drawing/2014/main" id="{980D5A76-5979-4EA6-A67D-F238D6585913}"/>
              </a:ext>
            </a:extLst>
          </p:cNvPr>
          <p:cNvSpPr>
            <a:spLocks/>
          </p:cNvSpPr>
          <p:nvPr userDrawn="1"/>
        </p:nvSpPr>
        <p:spPr bwMode="auto">
          <a:xfrm>
            <a:off x="7572330" y="1460513"/>
            <a:ext cx="14287" cy="14288"/>
          </a:xfrm>
          <a:custGeom>
            <a:avLst/>
            <a:gdLst>
              <a:gd name="T0" fmla="*/ 0 w 9"/>
              <a:gd name="T1" fmla="*/ 0 h 9"/>
              <a:gd name="T2" fmla="*/ 4 w 9"/>
              <a:gd name="T3" fmla="*/ 5 h 9"/>
              <a:gd name="T4" fmla="*/ 9 w 9"/>
              <a:gd name="T5" fmla="*/ 9 h 9"/>
            </a:gdLst>
            <a:ahLst/>
            <a:cxnLst>
              <a:cxn ang="0">
                <a:pos x="T0" y="T1"/>
              </a:cxn>
              <a:cxn ang="0">
                <a:pos x="T2" y="T3"/>
              </a:cxn>
              <a:cxn ang="0">
                <a:pos x="T4" y="T5"/>
              </a:cxn>
            </a:cxnLst>
            <a:rect l="0" t="0" r="r" b="b"/>
            <a:pathLst>
              <a:path w="9" h="9">
                <a:moveTo>
                  <a:pt x="0" y="0"/>
                </a:moveTo>
                <a:lnTo>
                  <a:pt x="4" y="5"/>
                </a:lnTo>
                <a:lnTo>
                  <a:pt x="9" y="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4" name="Line 404">
            <a:extLst>
              <a:ext uri="{FF2B5EF4-FFF2-40B4-BE49-F238E27FC236}">
                <a16:creationId xmlns:a16="http://schemas.microsoft.com/office/drawing/2014/main" id="{52DEDAD0-06DD-451F-8732-1F98F81D1C42}"/>
              </a:ext>
            </a:extLst>
          </p:cNvPr>
          <p:cNvSpPr>
            <a:spLocks noChangeShapeType="1"/>
          </p:cNvSpPr>
          <p:nvPr userDrawn="1"/>
        </p:nvSpPr>
        <p:spPr bwMode="auto">
          <a:xfrm>
            <a:off x="7602491" y="1492264"/>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5" name="Line 405">
            <a:extLst>
              <a:ext uri="{FF2B5EF4-FFF2-40B4-BE49-F238E27FC236}">
                <a16:creationId xmlns:a16="http://schemas.microsoft.com/office/drawing/2014/main" id="{01F90FD6-A145-4CCA-9A52-8201A1476DDE}"/>
              </a:ext>
            </a:extLst>
          </p:cNvPr>
          <p:cNvSpPr>
            <a:spLocks noChangeShapeType="1"/>
          </p:cNvSpPr>
          <p:nvPr userDrawn="1"/>
        </p:nvSpPr>
        <p:spPr bwMode="auto">
          <a:xfrm>
            <a:off x="7631065" y="1522426"/>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6" name="Line 407">
            <a:extLst>
              <a:ext uri="{FF2B5EF4-FFF2-40B4-BE49-F238E27FC236}">
                <a16:creationId xmlns:a16="http://schemas.microsoft.com/office/drawing/2014/main" id="{8C992791-5859-4F76-B52C-96A2539E2724}"/>
              </a:ext>
            </a:extLst>
          </p:cNvPr>
          <p:cNvSpPr>
            <a:spLocks noChangeShapeType="1"/>
          </p:cNvSpPr>
          <p:nvPr userDrawn="1"/>
        </p:nvSpPr>
        <p:spPr bwMode="auto">
          <a:xfrm>
            <a:off x="7659884" y="1554163"/>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7" name="Freeform 408">
            <a:extLst>
              <a:ext uri="{FF2B5EF4-FFF2-40B4-BE49-F238E27FC236}">
                <a16:creationId xmlns:a16="http://schemas.microsoft.com/office/drawing/2014/main" id="{F9BD29F3-F40E-464E-870A-A48FB551AC7D}"/>
              </a:ext>
            </a:extLst>
          </p:cNvPr>
          <p:cNvSpPr>
            <a:spLocks/>
          </p:cNvSpPr>
          <p:nvPr userDrawn="1"/>
        </p:nvSpPr>
        <p:spPr bwMode="auto">
          <a:xfrm>
            <a:off x="7686872" y="1589088"/>
            <a:ext cx="14287" cy="15875"/>
          </a:xfrm>
          <a:custGeom>
            <a:avLst/>
            <a:gdLst>
              <a:gd name="T0" fmla="*/ 0 w 9"/>
              <a:gd name="T1" fmla="*/ 0 h 10"/>
              <a:gd name="T2" fmla="*/ 6 w 9"/>
              <a:gd name="T3" fmla="*/ 5 h 10"/>
              <a:gd name="T4" fmla="*/ 9 w 9"/>
              <a:gd name="T5" fmla="*/ 10 h 10"/>
            </a:gdLst>
            <a:ahLst/>
            <a:cxnLst>
              <a:cxn ang="0">
                <a:pos x="T0" y="T1"/>
              </a:cxn>
              <a:cxn ang="0">
                <a:pos x="T2" y="T3"/>
              </a:cxn>
              <a:cxn ang="0">
                <a:pos x="T4" y="T5"/>
              </a:cxn>
            </a:cxnLst>
            <a:rect l="0" t="0" r="r" b="b"/>
            <a:pathLst>
              <a:path w="9" h="10">
                <a:moveTo>
                  <a:pt x="0" y="0"/>
                </a:moveTo>
                <a:lnTo>
                  <a:pt x="6" y="5"/>
                </a:lnTo>
                <a:lnTo>
                  <a:pt x="9" y="1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8" name="Line 409">
            <a:extLst>
              <a:ext uri="{FF2B5EF4-FFF2-40B4-BE49-F238E27FC236}">
                <a16:creationId xmlns:a16="http://schemas.microsoft.com/office/drawing/2014/main" id="{60A26367-F627-4159-B6A5-1D0071CA6525}"/>
              </a:ext>
            </a:extLst>
          </p:cNvPr>
          <p:cNvSpPr>
            <a:spLocks noChangeShapeType="1"/>
          </p:cNvSpPr>
          <p:nvPr userDrawn="1"/>
        </p:nvSpPr>
        <p:spPr bwMode="auto">
          <a:xfrm>
            <a:off x="7713859" y="1620838"/>
            <a:ext cx="14287" cy="17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9" name="Line 410">
            <a:extLst>
              <a:ext uri="{FF2B5EF4-FFF2-40B4-BE49-F238E27FC236}">
                <a16:creationId xmlns:a16="http://schemas.microsoft.com/office/drawing/2014/main" id="{8E7C9C7C-46AF-4C53-AD6F-E6FBBD927C4E}"/>
              </a:ext>
            </a:extLst>
          </p:cNvPr>
          <p:cNvSpPr>
            <a:spLocks noChangeShapeType="1"/>
          </p:cNvSpPr>
          <p:nvPr userDrawn="1"/>
        </p:nvSpPr>
        <p:spPr bwMode="auto">
          <a:xfrm>
            <a:off x="7740847" y="1657350"/>
            <a:ext cx="1270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0" name="Freeform 411">
            <a:extLst>
              <a:ext uri="{FF2B5EF4-FFF2-40B4-BE49-F238E27FC236}">
                <a16:creationId xmlns:a16="http://schemas.microsoft.com/office/drawing/2014/main" id="{CA1C0733-3055-41C0-B269-081BB2140869}"/>
              </a:ext>
            </a:extLst>
          </p:cNvPr>
          <p:cNvSpPr>
            <a:spLocks/>
          </p:cNvSpPr>
          <p:nvPr userDrawn="1"/>
        </p:nvSpPr>
        <p:spPr bwMode="auto">
          <a:xfrm>
            <a:off x="7766247" y="1690688"/>
            <a:ext cx="9525" cy="17463"/>
          </a:xfrm>
          <a:custGeom>
            <a:avLst/>
            <a:gdLst>
              <a:gd name="T0" fmla="*/ 0 w 6"/>
              <a:gd name="T1" fmla="*/ 0 h 11"/>
              <a:gd name="T2" fmla="*/ 0 w 6"/>
              <a:gd name="T3" fmla="*/ 1 h 11"/>
              <a:gd name="T4" fmla="*/ 6 w 6"/>
              <a:gd name="T5" fmla="*/ 11 h 11"/>
            </a:gdLst>
            <a:ahLst/>
            <a:cxnLst>
              <a:cxn ang="0">
                <a:pos x="T0" y="T1"/>
              </a:cxn>
              <a:cxn ang="0">
                <a:pos x="T2" y="T3"/>
              </a:cxn>
              <a:cxn ang="0">
                <a:pos x="T4" y="T5"/>
              </a:cxn>
            </a:cxnLst>
            <a:rect l="0" t="0" r="r" b="b"/>
            <a:pathLst>
              <a:path w="6" h="11">
                <a:moveTo>
                  <a:pt x="0" y="0"/>
                </a:moveTo>
                <a:lnTo>
                  <a:pt x="0" y="1"/>
                </a:lnTo>
                <a:lnTo>
                  <a:pt x="6"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1" name="Freeform 412">
            <a:extLst>
              <a:ext uri="{FF2B5EF4-FFF2-40B4-BE49-F238E27FC236}">
                <a16:creationId xmlns:a16="http://schemas.microsoft.com/office/drawing/2014/main" id="{A7F4D9C1-E66C-4479-90BE-BA7EE6BAB35E}"/>
              </a:ext>
            </a:extLst>
          </p:cNvPr>
          <p:cNvSpPr>
            <a:spLocks/>
          </p:cNvSpPr>
          <p:nvPr userDrawn="1"/>
        </p:nvSpPr>
        <p:spPr bwMode="auto">
          <a:xfrm>
            <a:off x="7788472" y="1727200"/>
            <a:ext cx="11112" cy="17463"/>
          </a:xfrm>
          <a:custGeom>
            <a:avLst/>
            <a:gdLst>
              <a:gd name="T0" fmla="*/ 0 w 7"/>
              <a:gd name="T1" fmla="*/ 0 h 11"/>
              <a:gd name="T2" fmla="*/ 6 w 7"/>
              <a:gd name="T3" fmla="*/ 9 h 11"/>
              <a:gd name="T4" fmla="*/ 7 w 7"/>
              <a:gd name="T5" fmla="*/ 11 h 11"/>
            </a:gdLst>
            <a:ahLst/>
            <a:cxnLst>
              <a:cxn ang="0">
                <a:pos x="T0" y="T1"/>
              </a:cxn>
              <a:cxn ang="0">
                <a:pos x="T2" y="T3"/>
              </a:cxn>
              <a:cxn ang="0">
                <a:pos x="T4" y="T5"/>
              </a:cxn>
            </a:cxnLst>
            <a:rect l="0" t="0" r="r" b="b"/>
            <a:pathLst>
              <a:path w="7" h="11">
                <a:moveTo>
                  <a:pt x="0" y="0"/>
                </a:moveTo>
                <a:lnTo>
                  <a:pt x="6" y="9"/>
                </a:lnTo>
                <a:lnTo>
                  <a:pt x="7"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2" name="Line 413">
            <a:extLst>
              <a:ext uri="{FF2B5EF4-FFF2-40B4-BE49-F238E27FC236}">
                <a16:creationId xmlns:a16="http://schemas.microsoft.com/office/drawing/2014/main" id="{F0229483-82E5-423A-95E8-3C2F5EA90C01}"/>
              </a:ext>
            </a:extLst>
          </p:cNvPr>
          <p:cNvSpPr>
            <a:spLocks noChangeShapeType="1"/>
          </p:cNvSpPr>
          <p:nvPr userDrawn="1"/>
        </p:nvSpPr>
        <p:spPr bwMode="auto">
          <a:xfrm>
            <a:off x="7810697" y="1763713"/>
            <a:ext cx="1270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3" name="Line 414">
            <a:extLst>
              <a:ext uri="{FF2B5EF4-FFF2-40B4-BE49-F238E27FC236}">
                <a16:creationId xmlns:a16="http://schemas.microsoft.com/office/drawing/2014/main" id="{7B6E4D32-BF84-4F58-89E8-0C4242E2B433}"/>
              </a:ext>
            </a:extLst>
          </p:cNvPr>
          <p:cNvSpPr>
            <a:spLocks noChangeShapeType="1"/>
          </p:cNvSpPr>
          <p:nvPr userDrawn="1"/>
        </p:nvSpPr>
        <p:spPr bwMode="auto">
          <a:xfrm>
            <a:off x="7831334" y="1800225"/>
            <a:ext cx="1111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4" name="Freeform 415">
            <a:extLst>
              <a:ext uri="{FF2B5EF4-FFF2-40B4-BE49-F238E27FC236}">
                <a16:creationId xmlns:a16="http://schemas.microsoft.com/office/drawing/2014/main" id="{F0EF58D5-4922-40C8-B667-0337A7CAB19B}"/>
              </a:ext>
            </a:extLst>
          </p:cNvPr>
          <p:cNvSpPr>
            <a:spLocks/>
          </p:cNvSpPr>
          <p:nvPr userDrawn="1"/>
        </p:nvSpPr>
        <p:spPr bwMode="auto">
          <a:xfrm>
            <a:off x="7853559" y="1838325"/>
            <a:ext cx="9525" cy="19050"/>
          </a:xfrm>
          <a:custGeom>
            <a:avLst/>
            <a:gdLst>
              <a:gd name="T0" fmla="*/ 0 w 6"/>
              <a:gd name="T1" fmla="*/ 0 h 12"/>
              <a:gd name="T2" fmla="*/ 1 w 6"/>
              <a:gd name="T3" fmla="*/ 2 h 12"/>
              <a:gd name="T4" fmla="*/ 6 w 6"/>
              <a:gd name="T5" fmla="*/ 12 h 12"/>
            </a:gdLst>
            <a:ahLst/>
            <a:cxnLst>
              <a:cxn ang="0">
                <a:pos x="T0" y="T1"/>
              </a:cxn>
              <a:cxn ang="0">
                <a:pos x="T2" y="T3"/>
              </a:cxn>
              <a:cxn ang="0">
                <a:pos x="T4" y="T5"/>
              </a:cxn>
            </a:cxnLst>
            <a:rect l="0" t="0" r="r" b="b"/>
            <a:pathLst>
              <a:path w="6" h="12">
                <a:moveTo>
                  <a:pt x="0" y="0"/>
                </a:moveTo>
                <a:lnTo>
                  <a:pt x="1" y="2"/>
                </a:lnTo>
                <a:lnTo>
                  <a:pt x="6" y="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5" name="Freeform 416">
            <a:extLst>
              <a:ext uri="{FF2B5EF4-FFF2-40B4-BE49-F238E27FC236}">
                <a16:creationId xmlns:a16="http://schemas.microsoft.com/office/drawing/2014/main" id="{D2C6FEAF-D6EA-4D7C-A451-2A3DC5608077}"/>
              </a:ext>
            </a:extLst>
          </p:cNvPr>
          <p:cNvSpPr>
            <a:spLocks/>
          </p:cNvSpPr>
          <p:nvPr userDrawn="1"/>
        </p:nvSpPr>
        <p:spPr bwMode="auto">
          <a:xfrm>
            <a:off x="7872609" y="1876425"/>
            <a:ext cx="9525" cy="20638"/>
          </a:xfrm>
          <a:custGeom>
            <a:avLst/>
            <a:gdLst>
              <a:gd name="T0" fmla="*/ 0 w 6"/>
              <a:gd name="T1" fmla="*/ 0 h 13"/>
              <a:gd name="T2" fmla="*/ 5 w 6"/>
              <a:gd name="T3" fmla="*/ 11 h 13"/>
              <a:gd name="T4" fmla="*/ 6 w 6"/>
              <a:gd name="T5" fmla="*/ 13 h 13"/>
            </a:gdLst>
            <a:ahLst/>
            <a:cxnLst>
              <a:cxn ang="0">
                <a:pos x="T0" y="T1"/>
              </a:cxn>
              <a:cxn ang="0">
                <a:pos x="T2" y="T3"/>
              </a:cxn>
              <a:cxn ang="0">
                <a:pos x="T4" y="T5"/>
              </a:cxn>
            </a:cxnLst>
            <a:rect l="0" t="0" r="r" b="b"/>
            <a:pathLst>
              <a:path w="6" h="13">
                <a:moveTo>
                  <a:pt x="0" y="0"/>
                </a:moveTo>
                <a:lnTo>
                  <a:pt x="5" y="11"/>
                </a:lnTo>
                <a:lnTo>
                  <a:pt x="6"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6" name="Line 417">
            <a:extLst>
              <a:ext uri="{FF2B5EF4-FFF2-40B4-BE49-F238E27FC236}">
                <a16:creationId xmlns:a16="http://schemas.microsoft.com/office/drawing/2014/main" id="{4427D43D-D931-4AF3-A1D5-51F63038EE9A}"/>
              </a:ext>
            </a:extLst>
          </p:cNvPr>
          <p:cNvSpPr>
            <a:spLocks noChangeShapeType="1"/>
          </p:cNvSpPr>
          <p:nvPr userDrawn="1"/>
        </p:nvSpPr>
        <p:spPr bwMode="auto">
          <a:xfrm>
            <a:off x="7891659" y="1916113"/>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7" name="Line 418">
            <a:extLst>
              <a:ext uri="{FF2B5EF4-FFF2-40B4-BE49-F238E27FC236}">
                <a16:creationId xmlns:a16="http://schemas.microsoft.com/office/drawing/2014/main" id="{41D7BC79-B1DD-4182-95E5-28CD71004473}"/>
              </a:ext>
            </a:extLst>
          </p:cNvPr>
          <p:cNvSpPr>
            <a:spLocks noChangeShapeType="1"/>
          </p:cNvSpPr>
          <p:nvPr userDrawn="1"/>
        </p:nvSpPr>
        <p:spPr bwMode="auto">
          <a:xfrm>
            <a:off x="7909122" y="1955800"/>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8" name="Freeform 419">
            <a:extLst>
              <a:ext uri="{FF2B5EF4-FFF2-40B4-BE49-F238E27FC236}">
                <a16:creationId xmlns:a16="http://schemas.microsoft.com/office/drawing/2014/main" id="{4AB78FEC-F392-4D6F-B0FD-5C5348055D5E}"/>
              </a:ext>
            </a:extLst>
          </p:cNvPr>
          <p:cNvSpPr>
            <a:spLocks/>
          </p:cNvSpPr>
          <p:nvPr userDrawn="1"/>
        </p:nvSpPr>
        <p:spPr bwMode="auto">
          <a:xfrm>
            <a:off x="7924997" y="1995488"/>
            <a:ext cx="7937" cy="19050"/>
          </a:xfrm>
          <a:custGeom>
            <a:avLst/>
            <a:gdLst>
              <a:gd name="T0" fmla="*/ 0 w 5"/>
              <a:gd name="T1" fmla="*/ 0 h 12"/>
              <a:gd name="T2" fmla="*/ 1 w 5"/>
              <a:gd name="T3" fmla="*/ 4 h 12"/>
              <a:gd name="T4" fmla="*/ 5 w 5"/>
              <a:gd name="T5" fmla="*/ 12 h 12"/>
            </a:gdLst>
            <a:ahLst/>
            <a:cxnLst>
              <a:cxn ang="0">
                <a:pos x="T0" y="T1"/>
              </a:cxn>
              <a:cxn ang="0">
                <a:pos x="T2" y="T3"/>
              </a:cxn>
              <a:cxn ang="0">
                <a:pos x="T4" y="T5"/>
              </a:cxn>
            </a:cxnLst>
            <a:rect l="0" t="0" r="r" b="b"/>
            <a:pathLst>
              <a:path w="5" h="12">
                <a:moveTo>
                  <a:pt x="0" y="0"/>
                </a:moveTo>
                <a:lnTo>
                  <a:pt x="1" y="4"/>
                </a:lnTo>
                <a:lnTo>
                  <a:pt x="5" y="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9" name="Line 420">
            <a:extLst>
              <a:ext uri="{FF2B5EF4-FFF2-40B4-BE49-F238E27FC236}">
                <a16:creationId xmlns:a16="http://schemas.microsoft.com/office/drawing/2014/main" id="{30D79031-1A4B-4C53-ACED-1D126B044C56}"/>
              </a:ext>
            </a:extLst>
          </p:cNvPr>
          <p:cNvSpPr>
            <a:spLocks noChangeShapeType="1"/>
          </p:cNvSpPr>
          <p:nvPr userDrawn="1"/>
        </p:nvSpPr>
        <p:spPr bwMode="auto">
          <a:xfrm>
            <a:off x="7939284" y="2035175"/>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0" name="Line 421">
            <a:extLst>
              <a:ext uri="{FF2B5EF4-FFF2-40B4-BE49-F238E27FC236}">
                <a16:creationId xmlns:a16="http://schemas.microsoft.com/office/drawing/2014/main" id="{075CD95F-CE3C-43A3-97C7-2B82116B4C96}"/>
              </a:ext>
            </a:extLst>
          </p:cNvPr>
          <p:cNvSpPr>
            <a:spLocks noChangeShapeType="1"/>
          </p:cNvSpPr>
          <p:nvPr userDrawn="1"/>
        </p:nvSpPr>
        <p:spPr bwMode="auto">
          <a:xfrm>
            <a:off x="7953572" y="2076450"/>
            <a:ext cx="6350"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1" name="Line 422">
            <a:extLst>
              <a:ext uri="{FF2B5EF4-FFF2-40B4-BE49-F238E27FC236}">
                <a16:creationId xmlns:a16="http://schemas.microsoft.com/office/drawing/2014/main" id="{B28619C4-7D05-47BA-A2D0-0BCAF4F13E97}"/>
              </a:ext>
            </a:extLst>
          </p:cNvPr>
          <p:cNvSpPr>
            <a:spLocks noChangeShapeType="1"/>
          </p:cNvSpPr>
          <p:nvPr userDrawn="1"/>
        </p:nvSpPr>
        <p:spPr bwMode="auto">
          <a:xfrm>
            <a:off x="7966272" y="2117725"/>
            <a:ext cx="6350"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2" name="Freeform 423">
            <a:extLst>
              <a:ext uri="{FF2B5EF4-FFF2-40B4-BE49-F238E27FC236}">
                <a16:creationId xmlns:a16="http://schemas.microsoft.com/office/drawing/2014/main" id="{23C63C46-1301-47F7-B397-9CC2BE4FAE90}"/>
              </a:ext>
            </a:extLst>
          </p:cNvPr>
          <p:cNvSpPr>
            <a:spLocks/>
          </p:cNvSpPr>
          <p:nvPr userDrawn="1"/>
        </p:nvSpPr>
        <p:spPr bwMode="auto">
          <a:xfrm>
            <a:off x="7977384" y="2159000"/>
            <a:ext cx="4762" cy="20638"/>
          </a:xfrm>
          <a:custGeom>
            <a:avLst/>
            <a:gdLst>
              <a:gd name="T0" fmla="*/ 0 w 3"/>
              <a:gd name="T1" fmla="*/ 0 h 13"/>
              <a:gd name="T2" fmla="*/ 2 w 3"/>
              <a:gd name="T3" fmla="*/ 8 h 13"/>
              <a:gd name="T4" fmla="*/ 3 w 3"/>
              <a:gd name="T5" fmla="*/ 13 h 13"/>
            </a:gdLst>
            <a:ahLst/>
            <a:cxnLst>
              <a:cxn ang="0">
                <a:pos x="T0" y="T1"/>
              </a:cxn>
              <a:cxn ang="0">
                <a:pos x="T2" y="T3"/>
              </a:cxn>
              <a:cxn ang="0">
                <a:pos x="T4" y="T5"/>
              </a:cxn>
            </a:cxnLst>
            <a:rect l="0" t="0" r="r" b="b"/>
            <a:pathLst>
              <a:path w="3" h="13">
                <a:moveTo>
                  <a:pt x="0" y="0"/>
                </a:moveTo>
                <a:lnTo>
                  <a:pt x="2" y="8"/>
                </a:lnTo>
                <a:lnTo>
                  <a:pt x="3"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3" name="Line 424">
            <a:extLst>
              <a:ext uri="{FF2B5EF4-FFF2-40B4-BE49-F238E27FC236}">
                <a16:creationId xmlns:a16="http://schemas.microsoft.com/office/drawing/2014/main" id="{E59B4229-0DE0-4F3E-9353-E7FDCB8E145E}"/>
              </a:ext>
            </a:extLst>
          </p:cNvPr>
          <p:cNvSpPr>
            <a:spLocks noChangeShapeType="1"/>
          </p:cNvSpPr>
          <p:nvPr userDrawn="1"/>
        </p:nvSpPr>
        <p:spPr bwMode="auto">
          <a:xfrm>
            <a:off x="7986909" y="2201863"/>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4" name="Line 425">
            <a:extLst>
              <a:ext uri="{FF2B5EF4-FFF2-40B4-BE49-F238E27FC236}">
                <a16:creationId xmlns:a16="http://schemas.microsoft.com/office/drawing/2014/main" id="{5CC34759-3C5F-4B51-84BA-F26A70117CBA}"/>
              </a:ext>
            </a:extLst>
          </p:cNvPr>
          <p:cNvSpPr>
            <a:spLocks noChangeShapeType="1"/>
          </p:cNvSpPr>
          <p:nvPr userDrawn="1"/>
        </p:nvSpPr>
        <p:spPr bwMode="auto">
          <a:xfrm>
            <a:off x="7996434" y="2243138"/>
            <a:ext cx="4762"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5" name="Freeform 426">
            <a:extLst>
              <a:ext uri="{FF2B5EF4-FFF2-40B4-BE49-F238E27FC236}">
                <a16:creationId xmlns:a16="http://schemas.microsoft.com/office/drawing/2014/main" id="{9B5BC464-CB39-410D-989B-3889C028D672}"/>
              </a:ext>
            </a:extLst>
          </p:cNvPr>
          <p:cNvSpPr>
            <a:spLocks/>
          </p:cNvSpPr>
          <p:nvPr userDrawn="1"/>
        </p:nvSpPr>
        <p:spPr bwMode="auto">
          <a:xfrm>
            <a:off x="8004372" y="2286000"/>
            <a:ext cx="3175" cy="20638"/>
          </a:xfrm>
          <a:custGeom>
            <a:avLst/>
            <a:gdLst>
              <a:gd name="T0" fmla="*/ 0 w 2"/>
              <a:gd name="T1" fmla="*/ 0 h 13"/>
              <a:gd name="T2" fmla="*/ 0 w 2"/>
              <a:gd name="T3" fmla="*/ 2 h 13"/>
              <a:gd name="T4" fmla="*/ 2 w 2"/>
              <a:gd name="T5" fmla="*/ 13 h 13"/>
            </a:gdLst>
            <a:ahLst/>
            <a:cxnLst>
              <a:cxn ang="0">
                <a:pos x="T0" y="T1"/>
              </a:cxn>
              <a:cxn ang="0">
                <a:pos x="T2" y="T3"/>
              </a:cxn>
              <a:cxn ang="0">
                <a:pos x="T4" y="T5"/>
              </a:cxn>
            </a:cxnLst>
            <a:rect l="0" t="0" r="r" b="b"/>
            <a:pathLst>
              <a:path w="2" h="13">
                <a:moveTo>
                  <a:pt x="0" y="0"/>
                </a:moveTo>
                <a:lnTo>
                  <a:pt x="0" y="2"/>
                </a:lnTo>
                <a:lnTo>
                  <a:pt x="2"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6" name="Line 427">
            <a:extLst>
              <a:ext uri="{FF2B5EF4-FFF2-40B4-BE49-F238E27FC236}">
                <a16:creationId xmlns:a16="http://schemas.microsoft.com/office/drawing/2014/main" id="{5A1A39ED-5EC0-440C-91A0-5F6A6C135E89}"/>
              </a:ext>
            </a:extLst>
          </p:cNvPr>
          <p:cNvSpPr>
            <a:spLocks noChangeShapeType="1"/>
          </p:cNvSpPr>
          <p:nvPr userDrawn="1"/>
        </p:nvSpPr>
        <p:spPr bwMode="auto">
          <a:xfrm>
            <a:off x="8009134" y="2327275"/>
            <a:ext cx="3175"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7" name="Line 428">
            <a:extLst>
              <a:ext uri="{FF2B5EF4-FFF2-40B4-BE49-F238E27FC236}">
                <a16:creationId xmlns:a16="http://schemas.microsoft.com/office/drawing/2014/main" id="{1B0F2D1F-DB09-4184-AB08-1A4BFF69A6A7}"/>
              </a:ext>
            </a:extLst>
          </p:cNvPr>
          <p:cNvSpPr>
            <a:spLocks noChangeShapeType="1"/>
          </p:cNvSpPr>
          <p:nvPr userDrawn="1"/>
        </p:nvSpPr>
        <p:spPr bwMode="auto">
          <a:xfrm>
            <a:off x="8015484" y="2370138"/>
            <a:ext cx="3175"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8" name="Line 429">
            <a:extLst>
              <a:ext uri="{FF2B5EF4-FFF2-40B4-BE49-F238E27FC236}">
                <a16:creationId xmlns:a16="http://schemas.microsoft.com/office/drawing/2014/main" id="{3A70266C-07E6-4F1B-AB4C-029A590DD317}"/>
              </a:ext>
            </a:extLst>
          </p:cNvPr>
          <p:cNvSpPr>
            <a:spLocks noChangeShapeType="1"/>
          </p:cNvSpPr>
          <p:nvPr userDrawn="1"/>
        </p:nvSpPr>
        <p:spPr bwMode="auto">
          <a:xfrm>
            <a:off x="8020247" y="2413000"/>
            <a:ext cx="0"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9" name="Freeform 430">
            <a:extLst>
              <a:ext uri="{FF2B5EF4-FFF2-40B4-BE49-F238E27FC236}">
                <a16:creationId xmlns:a16="http://schemas.microsoft.com/office/drawing/2014/main" id="{A4F165FA-E583-4E61-ABD8-44A40DED6C1F}"/>
              </a:ext>
            </a:extLst>
          </p:cNvPr>
          <p:cNvSpPr>
            <a:spLocks/>
          </p:cNvSpPr>
          <p:nvPr userDrawn="1"/>
        </p:nvSpPr>
        <p:spPr bwMode="auto">
          <a:xfrm>
            <a:off x="8021834" y="2455863"/>
            <a:ext cx="1587" cy="22225"/>
          </a:xfrm>
          <a:custGeom>
            <a:avLst/>
            <a:gdLst>
              <a:gd name="T0" fmla="*/ 0 w 1"/>
              <a:gd name="T1" fmla="*/ 0 h 14"/>
              <a:gd name="T2" fmla="*/ 1 w 1"/>
              <a:gd name="T3" fmla="*/ 10 h 14"/>
              <a:gd name="T4" fmla="*/ 1 w 1"/>
              <a:gd name="T5" fmla="*/ 14 h 14"/>
            </a:gdLst>
            <a:ahLst/>
            <a:cxnLst>
              <a:cxn ang="0">
                <a:pos x="T0" y="T1"/>
              </a:cxn>
              <a:cxn ang="0">
                <a:pos x="T2" y="T3"/>
              </a:cxn>
              <a:cxn ang="0">
                <a:pos x="T4" y="T5"/>
              </a:cxn>
            </a:cxnLst>
            <a:rect l="0" t="0" r="r" b="b"/>
            <a:pathLst>
              <a:path w="1" h="14">
                <a:moveTo>
                  <a:pt x="0" y="0"/>
                </a:moveTo>
                <a:lnTo>
                  <a:pt x="1" y="10"/>
                </a:lnTo>
                <a:lnTo>
                  <a:pt x="1" y="1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0" name="Line 431">
            <a:extLst>
              <a:ext uri="{FF2B5EF4-FFF2-40B4-BE49-F238E27FC236}">
                <a16:creationId xmlns:a16="http://schemas.microsoft.com/office/drawing/2014/main" id="{8E341A3D-A1C7-4256-8939-CE77782A5948}"/>
              </a:ext>
            </a:extLst>
          </p:cNvPr>
          <p:cNvSpPr>
            <a:spLocks noChangeShapeType="1"/>
          </p:cNvSpPr>
          <p:nvPr userDrawn="1"/>
        </p:nvSpPr>
        <p:spPr bwMode="auto">
          <a:xfrm>
            <a:off x="8023422" y="2498725"/>
            <a:ext cx="0"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1" name="Line 432">
            <a:extLst>
              <a:ext uri="{FF2B5EF4-FFF2-40B4-BE49-F238E27FC236}">
                <a16:creationId xmlns:a16="http://schemas.microsoft.com/office/drawing/2014/main" id="{9B676D4D-A541-4E8F-B565-AD2325E8E8D7}"/>
              </a:ext>
            </a:extLst>
          </p:cNvPr>
          <p:cNvSpPr>
            <a:spLocks noChangeShapeType="1"/>
          </p:cNvSpPr>
          <p:nvPr userDrawn="1"/>
        </p:nvSpPr>
        <p:spPr bwMode="auto">
          <a:xfrm>
            <a:off x="8023422" y="2541588"/>
            <a:ext cx="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2" name="Freeform 433">
            <a:extLst>
              <a:ext uri="{FF2B5EF4-FFF2-40B4-BE49-F238E27FC236}">
                <a16:creationId xmlns:a16="http://schemas.microsoft.com/office/drawing/2014/main" id="{7E4A11DD-775D-4B9D-B784-3F680A185878}"/>
              </a:ext>
            </a:extLst>
          </p:cNvPr>
          <p:cNvSpPr>
            <a:spLocks/>
          </p:cNvSpPr>
          <p:nvPr userDrawn="1"/>
        </p:nvSpPr>
        <p:spPr bwMode="auto">
          <a:xfrm>
            <a:off x="8023422" y="2566988"/>
            <a:ext cx="0" cy="11113"/>
          </a:xfrm>
          <a:custGeom>
            <a:avLst/>
            <a:gdLst>
              <a:gd name="T0" fmla="*/ 0 h 7"/>
              <a:gd name="T1" fmla="*/ 0 h 7"/>
              <a:gd name="T2" fmla="*/ 7 h 7"/>
            </a:gdLst>
            <a:ahLst/>
            <a:cxnLst>
              <a:cxn ang="0">
                <a:pos x="0" y="T0"/>
              </a:cxn>
              <a:cxn ang="0">
                <a:pos x="0" y="T1"/>
              </a:cxn>
              <a:cxn ang="0">
                <a:pos x="0" y="T2"/>
              </a:cxn>
            </a:cxnLst>
            <a:rect l="0" t="0" r="r" b="b"/>
            <a:pathLst>
              <a:path h="7">
                <a:moveTo>
                  <a:pt x="0" y="0"/>
                </a:moveTo>
                <a:lnTo>
                  <a:pt x="0" y="0"/>
                </a:lnTo>
                <a:lnTo>
                  <a:pt x="0"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3" name="Line 434">
            <a:extLst>
              <a:ext uri="{FF2B5EF4-FFF2-40B4-BE49-F238E27FC236}">
                <a16:creationId xmlns:a16="http://schemas.microsoft.com/office/drawing/2014/main" id="{F6314F8A-4224-4384-82E4-8567E0224B47}"/>
              </a:ext>
            </a:extLst>
          </p:cNvPr>
          <p:cNvSpPr>
            <a:spLocks noChangeShapeType="1"/>
          </p:cNvSpPr>
          <p:nvPr userDrawn="1"/>
        </p:nvSpPr>
        <p:spPr bwMode="auto">
          <a:xfrm>
            <a:off x="4754759" y="2628900"/>
            <a:ext cx="34559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4" name="Line 435">
            <a:extLst>
              <a:ext uri="{FF2B5EF4-FFF2-40B4-BE49-F238E27FC236}">
                <a16:creationId xmlns:a16="http://schemas.microsoft.com/office/drawing/2014/main" id="{A9ECE9E7-0AFB-4ADC-B780-940DF0FFBE48}"/>
              </a:ext>
            </a:extLst>
          </p:cNvPr>
          <p:cNvSpPr>
            <a:spLocks noChangeShapeType="1"/>
          </p:cNvSpPr>
          <p:nvPr userDrawn="1"/>
        </p:nvSpPr>
        <p:spPr bwMode="auto">
          <a:xfrm>
            <a:off x="5985072" y="2316163"/>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465" name="Group 1464">
            <a:extLst>
              <a:ext uri="{FF2B5EF4-FFF2-40B4-BE49-F238E27FC236}">
                <a16:creationId xmlns:a16="http://schemas.microsoft.com/office/drawing/2014/main" id="{325F4A5F-F156-4FF8-8617-7424DA93938A}"/>
              </a:ext>
            </a:extLst>
          </p:cNvPr>
          <p:cNvGrpSpPr/>
          <p:nvPr userDrawn="1"/>
        </p:nvGrpSpPr>
        <p:grpSpPr>
          <a:xfrm>
            <a:off x="4739537" y="1520833"/>
            <a:ext cx="95247" cy="95251"/>
            <a:chOff x="4806780" y="1023946"/>
            <a:chExt cx="95247" cy="95251"/>
          </a:xfrm>
        </p:grpSpPr>
        <p:sp>
          <p:nvSpPr>
            <p:cNvPr id="1466" name="Line 329">
              <a:extLst>
                <a:ext uri="{FF2B5EF4-FFF2-40B4-BE49-F238E27FC236}">
                  <a16:creationId xmlns:a16="http://schemas.microsoft.com/office/drawing/2014/main" id="{967AAD58-036C-4317-9F76-05A62CB71E06}"/>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7" name="Line 330">
              <a:extLst>
                <a:ext uri="{FF2B5EF4-FFF2-40B4-BE49-F238E27FC236}">
                  <a16:creationId xmlns:a16="http://schemas.microsoft.com/office/drawing/2014/main" id="{0F4ADED0-FB5C-4C45-8044-AF4A49F2978F}"/>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8" name="Line 331">
              <a:extLst>
                <a:ext uri="{FF2B5EF4-FFF2-40B4-BE49-F238E27FC236}">
                  <a16:creationId xmlns:a16="http://schemas.microsoft.com/office/drawing/2014/main" id="{99616270-7E06-4817-A159-B9D1B068A280}"/>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9" name="Line 332">
              <a:extLst>
                <a:ext uri="{FF2B5EF4-FFF2-40B4-BE49-F238E27FC236}">
                  <a16:creationId xmlns:a16="http://schemas.microsoft.com/office/drawing/2014/main" id="{DD6FC40A-0B6C-4899-8368-D513D1E1A9EE}"/>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0" name="Line 333">
              <a:extLst>
                <a:ext uri="{FF2B5EF4-FFF2-40B4-BE49-F238E27FC236}">
                  <a16:creationId xmlns:a16="http://schemas.microsoft.com/office/drawing/2014/main" id="{A45D8EB3-67BD-4A66-AE75-41DF6490EEEB}"/>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1" name="Line 334">
              <a:extLst>
                <a:ext uri="{FF2B5EF4-FFF2-40B4-BE49-F238E27FC236}">
                  <a16:creationId xmlns:a16="http://schemas.microsoft.com/office/drawing/2014/main" id="{D0CC2D3B-A72D-4444-B627-427EDA543573}"/>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72" name="Group 1471">
            <a:extLst>
              <a:ext uri="{FF2B5EF4-FFF2-40B4-BE49-F238E27FC236}">
                <a16:creationId xmlns:a16="http://schemas.microsoft.com/office/drawing/2014/main" id="{BEBB2713-B168-4D90-B9D6-83BCE7CA503D}"/>
              </a:ext>
            </a:extLst>
          </p:cNvPr>
          <p:cNvGrpSpPr/>
          <p:nvPr userDrawn="1"/>
        </p:nvGrpSpPr>
        <p:grpSpPr>
          <a:xfrm>
            <a:off x="5239156" y="373063"/>
            <a:ext cx="47630" cy="47632"/>
            <a:chOff x="4806780" y="1023946"/>
            <a:chExt cx="95247" cy="95251"/>
          </a:xfrm>
        </p:grpSpPr>
        <p:sp>
          <p:nvSpPr>
            <p:cNvPr id="1473" name="Line 329">
              <a:extLst>
                <a:ext uri="{FF2B5EF4-FFF2-40B4-BE49-F238E27FC236}">
                  <a16:creationId xmlns:a16="http://schemas.microsoft.com/office/drawing/2014/main" id="{8C749774-6125-41EC-8183-C45D534CE2F8}"/>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4" name="Line 330">
              <a:extLst>
                <a:ext uri="{FF2B5EF4-FFF2-40B4-BE49-F238E27FC236}">
                  <a16:creationId xmlns:a16="http://schemas.microsoft.com/office/drawing/2014/main" id="{2F25A88A-63DF-47D1-B145-9424BF61A702}"/>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5" name="Line 331">
              <a:extLst>
                <a:ext uri="{FF2B5EF4-FFF2-40B4-BE49-F238E27FC236}">
                  <a16:creationId xmlns:a16="http://schemas.microsoft.com/office/drawing/2014/main" id="{558D5CAA-BB43-42DB-9723-18CE987D4B05}"/>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6" name="Line 332">
              <a:extLst>
                <a:ext uri="{FF2B5EF4-FFF2-40B4-BE49-F238E27FC236}">
                  <a16:creationId xmlns:a16="http://schemas.microsoft.com/office/drawing/2014/main" id="{A720649E-2BC5-4427-BE28-DE3D64A6EBD6}"/>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7" name="Line 333">
              <a:extLst>
                <a:ext uri="{FF2B5EF4-FFF2-40B4-BE49-F238E27FC236}">
                  <a16:creationId xmlns:a16="http://schemas.microsoft.com/office/drawing/2014/main" id="{88C1860A-2499-4A7B-9F82-7559B62A975D}"/>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8" name="Line 334">
              <a:extLst>
                <a:ext uri="{FF2B5EF4-FFF2-40B4-BE49-F238E27FC236}">
                  <a16:creationId xmlns:a16="http://schemas.microsoft.com/office/drawing/2014/main" id="{F32DDD33-5787-4BD1-91C8-984CDB67763C}"/>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79" name="Group 1478">
            <a:extLst>
              <a:ext uri="{FF2B5EF4-FFF2-40B4-BE49-F238E27FC236}">
                <a16:creationId xmlns:a16="http://schemas.microsoft.com/office/drawing/2014/main" id="{99CAAEB5-440F-4409-8DF2-DAD3D1B97EA9}"/>
              </a:ext>
            </a:extLst>
          </p:cNvPr>
          <p:cNvGrpSpPr/>
          <p:nvPr userDrawn="1"/>
        </p:nvGrpSpPr>
        <p:grpSpPr>
          <a:xfrm>
            <a:off x="7142357" y="1076310"/>
            <a:ext cx="47630" cy="47632"/>
            <a:chOff x="4806780" y="1023946"/>
            <a:chExt cx="95247" cy="95251"/>
          </a:xfrm>
        </p:grpSpPr>
        <p:sp>
          <p:nvSpPr>
            <p:cNvPr id="1480" name="Line 329">
              <a:extLst>
                <a:ext uri="{FF2B5EF4-FFF2-40B4-BE49-F238E27FC236}">
                  <a16:creationId xmlns:a16="http://schemas.microsoft.com/office/drawing/2014/main" id="{145AEC74-5054-4839-A533-50A57FB33121}"/>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1" name="Line 330">
              <a:extLst>
                <a:ext uri="{FF2B5EF4-FFF2-40B4-BE49-F238E27FC236}">
                  <a16:creationId xmlns:a16="http://schemas.microsoft.com/office/drawing/2014/main" id="{B47D0405-380A-4D17-B764-C7D1B6D25079}"/>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2" name="Line 331">
              <a:extLst>
                <a:ext uri="{FF2B5EF4-FFF2-40B4-BE49-F238E27FC236}">
                  <a16:creationId xmlns:a16="http://schemas.microsoft.com/office/drawing/2014/main" id="{F9F3E041-0D7C-4B8F-8647-DD634E1CDAB0}"/>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3" name="Line 332">
              <a:extLst>
                <a:ext uri="{FF2B5EF4-FFF2-40B4-BE49-F238E27FC236}">
                  <a16:creationId xmlns:a16="http://schemas.microsoft.com/office/drawing/2014/main" id="{7BAA36C2-FC7B-40FF-8012-05594D6CFE0A}"/>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4" name="Line 333">
              <a:extLst>
                <a:ext uri="{FF2B5EF4-FFF2-40B4-BE49-F238E27FC236}">
                  <a16:creationId xmlns:a16="http://schemas.microsoft.com/office/drawing/2014/main" id="{0637A57A-8189-4BC3-A986-90CD3B13DDE6}"/>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5" name="Line 334">
              <a:extLst>
                <a:ext uri="{FF2B5EF4-FFF2-40B4-BE49-F238E27FC236}">
                  <a16:creationId xmlns:a16="http://schemas.microsoft.com/office/drawing/2014/main" id="{D9714886-948C-4FC5-B909-D76E7C0C90F2}"/>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86" name="Group 1485">
            <a:extLst>
              <a:ext uri="{FF2B5EF4-FFF2-40B4-BE49-F238E27FC236}">
                <a16:creationId xmlns:a16="http://schemas.microsoft.com/office/drawing/2014/main" id="{D1D18196-AC47-4ED3-A520-972B6A7039E4}"/>
              </a:ext>
            </a:extLst>
          </p:cNvPr>
          <p:cNvGrpSpPr/>
          <p:nvPr userDrawn="1"/>
        </p:nvGrpSpPr>
        <p:grpSpPr>
          <a:xfrm>
            <a:off x="7611469" y="1320812"/>
            <a:ext cx="95247" cy="95251"/>
            <a:chOff x="4806780" y="1023946"/>
            <a:chExt cx="95247" cy="95251"/>
          </a:xfrm>
        </p:grpSpPr>
        <p:sp>
          <p:nvSpPr>
            <p:cNvPr id="1487" name="Line 329">
              <a:extLst>
                <a:ext uri="{FF2B5EF4-FFF2-40B4-BE49-F238E27FC236}">
                  <a16:creationId xmlns:a16="http://schemas.microsoft.com/office/drawing/2014/main" id="{AE639642-19AB-4462-B494-E73FEBA35A33}"/>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8" name="Line 330">
              <a:extLst>
                <a:ext uri="{FF2B5EF4-FFF2-40B4-BE49-F238E27FC236}">
                  <a16:creationId xmlns:a16="http://schemas.microsoft.com/office/drawing/2014/main" id="{4A081463-474F-4318-97B9-882DCF43470D}"/>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9" name="Line 331">
              <a:extLst>
                <a:ext uri="{FF2B5EF4-FFF2-40B4-BE49-F238E27FC236}">
                  <a16:creationId xmlns:a16="http://schemas.microsoft.com/office/drawing/2014/main" id="{22AC16E2-3E0B-488A-A2A4-98F8DA59C915}"/>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0" name="Line 332">
              <a:extLst>
                <a:ext uri="{FF2B5EF4-FFF2-40B4-BE49-F238E27FC236}">
                  <a16:creationId xmlns:a16="http://schemas.microsoft.com/office/drawing/2014/main" id="{FE99970D-05E0-47CF-90C7-FF8499FB5CA8}"/>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1" name="Line 333">
              <a:extLst>
                <a:ext uri="{FF2B5EF4-FFF2-40B4-BE49-F238E27FC236}">
                  <a16:creationId xmlns:a16="http://schemas.microsoft.com/office/drawing/2014/main" id="{895E5FBE-B132-491F-971C-A6F08DBBCD19}"/>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2" name="Line 334">
              <a:extLst>
                <a:ext uri="{FF2B5EF4-FFF2-40B4-BE49-F238E27FC236}">
                  <a16:creationId xmlns:a16="http://schemas.microsoft.com/office/drawing/2014/main" id="{1AEA6070-17A7-4E2D-A090-9C90EF51D31C}"/>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93" name="Group 1492">
            <a:extLst>
              <a:ext uri="{FF2B5EF4-FFF2-40B4-BE49-F238E27FC236}">
                <a16:creationId xmlns:a16="http://schemas.microsoft.com/office/drawing/2014/main" id="{183F922D-5D93-4894-B87B-8F9D2465F5F7}"/>
              </a:ext>
            </a:extLst>
          </p:cNvPr>
          <p:cNvGrpSpPr/>
          <p:nvPr userDrawn="1"/>
        </p:nvGrpSpPr>
        <p:grpSpPr>
          <a:xfrm>
            <a:off x="4467482" y="2296116"/>
            <a:ext cx="84005" cy="84009"/>
            <a:chOff x="4806780" y="1023946"/>
            <a:chExt cx="95247" cy="95251"/>
          </a:xfrm>
        </p:grpSpPr>
        <p:sp>
          <p:nvSpPr>
            <p:cNvPr id="1494" name="Line 329">
              <a:extLst>
                <a:ext uri="{FF2B5EF4-FFF2-40B4-BE49-F238E27FC236}">
                  <a16:creationId xmlns:a16="http://schemas.microsoft.com/office/drawing/2014/main" id="{57BA268F-4315-4C1A-A921-0EDC8FDDFFAE}"/>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5" name="Line 330">
              <a:extLst>
                <a:ext uri="{FF2B5EF4-FFF2-40B4-BE49-F238E27FC236}">
                  <a16:creationId xmlns:a16="http://schemas.microsoft.com/office/drawing/2014/main" id="{9C976078-62EE-43F5-B0D9-A65B44EF1A5F}"/>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6" name="Line 331">
              <a:extLst>
                <a:ext uri="{FF2B5EF4-FFF2-40B4-BE49-F238E27FC236}">
                  <a16:creationId xmlns:a16="http://schemas.microsoft.com/office/drawing/2014/main" id="{A6F77FAC-F334-4EEB-9D2D-39C78CF1F90B}"/>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7" name="Line 332">
              <a:extLst>
                <a:ext uri="{FF2B5EF4-FFF2-40B4-BE49-F238E27FC236}">
                  <a16:creationId xmlns:a16="http://schemas.microsoft.com/office/drawing/2014/main" id="{5DBADBEA-5761-48B7-9B5C-8055DFE7BD95}"/>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8" name="Line 333">
              <a:extLst>
                <a:ext uri="{FF2B5EF4-FFF2-40B4-BE49-F238E27FC236}">
                  <a16:creationId xmlns:a16="http://schemas.microsoft.com/office/drawing/2014/main" id="{2BB72120-7E1F-454A-867B-3332F0452045}"/>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9" name="Line 334">
              <a:extLst>
                <a:ext uri="{FF2B5EF4-FFF2-40B4-BE49-F238E27FC236}">
                  <a16:creationId xmlns:a16="http://schemas.microsoft.com/office/drawing/2014/main" id="{C75749F0-84E9-4187-80B7-D531EA87245A}"/>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00" name="Group 1499">
            <a:extLst>
              <a:ext uri="{FF2B5EF4-FFF2-40B4-BE49-F238E27FC236}">
                <a16:creationId xmlns:a16="http://schemas.microsoft.com/office/drawing/2014/main" id="{AAC4B167-E9E9-4940-B642-20600BDDC87C}"/>
              </a:ext>
            </a:extLst>
          </p:cNvPr>
          <p:cNvGrpSpPr/>
          <p:nvPr userDrawn="1"/>
        </p:nvGrpSpPr>
        <p:grpSpPr>
          <a:xfrm>
            <a:off x="8051030" y="2513506"/>
            <a:ext cx="84005" cy="84009"/>
            <a:chOff x="4806780" y="1023946"/>
            <a:chExt cx="95247" cy="95251"/>
          </a:xfrm>
        </p:grpSpPr>
        <p:sp>
          <p:nvSpPr>
            <p:cNvPr id="1501" name="Line 329">
              <a:extLst>
                <a:ext uri="{FF2B5EF4-FFF2-40B4-BE49-F238E27FC236}">
                  <a16:creationId xmlns:a16="http://schemas.microsoft.com/office/drawing/2014/main" id="{5AC50DB4-4336-4B2D-92C7-C4BB191A56C0}"/>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2" name="Line 330">
              <a:extLst>
                <a:ext uri="{FF2B5EF4-FFF2-40B4-BE49-F238E27FC236}">
                  <a16:creationId xmlns:a16="http://schemas.microsoft.com/office/drawing/2014/main" id="{817A8FFF-04A4-415B-8300-AE6E4D853194}"/>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3" name="Line 331">
              <a:extLst>
                <a:ext uri="{FF2B5EF4-FFF2-40B4-BE49-F238E27FC236}">
                  <a16:creationId xmlns:a16="http://schemas.microsoft.com/office/drawing/2014/main" id="{B2DE0EC5-13AE-45E2-A2B6-28685845232D}"/>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4" name="Line 332">
              <a:extLst>
                <a:ext uri="{FF2B5EF4-FFF2-40B4-BE49-F238E27FC236}">
                  <a16:creationId xmlns:a16="http://schemas.microsoft.com/office/drawing/2014/main" id="{B7CBF20E-9099-47BD-ABF9-789C3A091DEC}"/>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5" name="Line 333">
              <a:extLst>
                <a:ext uri="{FF2B5EF4-FFF2-40B4-BE49-F238E27FC236}">
                  <a16:creationId xmlns:a16="http://schemas.microsoft.com/office/drawing/2014/main" id="{83C1645A-182E-43FE-AC6A-309E7F1B9847}"/>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6" name="Line 334">
              <a:extLst>
                <a:ext uri="{FF2B5EF4-FFF2-40B4-BE49-F238E27FC236}">
                  <a16:creationId xmlns:a16="http://schemas.microsoft.com/office/drawing/2014/main" id="{CC785CE6-25DB-486A-85D1-31C7F8A3CABF}"/>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07" name="Group 1506">
            <a:extLst>
              <a:ext uri="{FF2B5EF4-FFF2-40B4-BE49-F238E27FC236}">
                <a16:creationId xmlns:a16="http://schemas.microsoft.com/office/drawing/2014/main" id="{9BBC1B7F-30D6-4F2B-8E58-F53926F08853}"/>
              </a:ext>
            </a:extLst>
          </p:cNvPr>
          <p:cNvGrpSpPr/>
          <p:nvPr userDrawn="1"/>
        </p:nvGrpSpPr>
        <p:grpSpPr>
          <a:xfrm>
            <a:off x="8035990" y="1881335"/>
            <a:ext cx="130792" cy="130798"/>
            <a:chOff x="4806780" y="1023946"/>
            <a:chExt cx="95247" cy="95251"/>
          </a:xfrm>
        </p:grpSpPr>
        <p:sp>
          <p:nvSpPr>
            <p:cNvPr id="1508" name="Line 329">
              <a:extLst>
                <a:ext uri="{FF2B5EF4-FFF2-40B4-BE49-F238E27FC236}">
                  <a16:creationId xmlns:a16="http://schemas.microsoft.com/office/drawing/2014/main" id="{CF99DC4D-1C84-402E-9C41-AD7CC9E2A6DD}"/>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9" name="Line 330">
              <a:extLst>
                <a:ext uri="{FF2B5EF4-FFF2-40B4-BE49-F238E27FC236}">
                  <a16:creationId xmlns:a16="http://schemas.microsoft.com/office/drawing/2014/main" id="{94E11107-A1CF-48EC-BA5D-EF9BC9B3B95F}"/>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0" name="Line 331">
              <a:extLst>
                <a:ext uri="{FF2B5EF4-FFF2-40B4-BE49-F238E27FC236}">
                  <a16:creationId xmlns:a16="http://schemas.microsoft.com/office/drawing/2014/main" id="{E58B6AFC-567B-42F3-8DA9-6E0D275F7002}"/>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1" name="Line 332">
              <a:extLst>
                <a:ext uri="{FF2B5EF4-FFF2-40B4-BE49-F238E27FC236}">
                  <a16:creationId xmlns:a16="http://schemas.microsoft.com/office/drawing/2014/main" id="{7D78A96C-C5FA-4D70-BB90-B10D322891CB}"/>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2" name="Line 333">
              <a:extLst>
                <a:ext uri="{FF2B5EF4-FFF2-40B4-BE49-F238E27FC236}">
                  <a16:creationId xmlns:a16="http://schemas.microsoft.com/office/drawing/2014/main" id="{35DBEDE1-743D-4D1C-9D58-EA35920E0370}"/>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3" name="Line 334">
              <a:extLst>
                <a:ext uri="{FF2B5EF4-FFF2-40B4-BE49-F238E27FC236}">
                  <a16:creationId xmlns:a16="http://schemas.microsoft.com/office/drawing/2014/main" id="{57113AC9-0751-4608-8D82-F99B94C761F2}"/>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14" name="Group 1513">
            <a:extLst>
              <a:ext uri="{FF2B5EF4-FFF2-40B4-BE49-F238E27FC236}">
                <a16:creationId xmlns:a16="http://schemas.microsoft.com/office/drawing/2014/main" id="{95B6081E-644B-4A23-800A-1F21F3FD52C3}"/>
              </a:ext>
            </a:extLst>
          </p:cNvPr>
          <p:cNvGrpSpPr/>
          <p:nvPr userDrawn="1"/>
        </p:nvGrpSpPr>
        <p:grpSpPr>
          <a:xfrm>
            <a:off x="7856258" y="1458598"/>
            <a:ext cx="47630" cy="47632"/>
            <a:chOff x="4806780" y="1023946"/>
            <a:chExt cx="95247" cy="95251"/>
          </a:xfrm>
        </p:grpSpPr>
        <p:sp>
          <p:nvSpPr>
            <p:cNvPr id="1515" name="Line 329">
              <a:extLst>
                <a:ext uri="{FF2B5EF4-FFF2-40B4-BE49-F238E27FC236}">
                  <a16:creationId xmlns:a16="http://schemas.microsoft.com/office/drawing/2014/main" id="{39F0D53E-2EB0-45B8-A8CF-BE8F9669D68C}"/>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6" name="Line 330">
              <a:extLst>
                <a:ext uri="{FF2B5EF4-FFF2-40B4-BE49-F238E27FC236}">
                  <a16:creationId xmlns:a16="http://schemas.microsoft.com/office/drawing/2014/main" id="{B76CF017-8E08-471B-9898-24AF4427E0AF}"/>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7" name="Line 331">
              <a:extLst>
                <a:ext uri="{FF2B5EF4-FFF2-40B4-BE49-F238E27FC236}">
                  <a16:creationId xmlns:a16="http://schemas.microsoft.com/office/drawing/2014/main" id="{BC2AD4C4-A61D-460C-8686-75440DF95A77}"/>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8" name="Line 332">
              <a:extLst>
                <a:ext uri="{FF2B5EF4-FFF2-40B4-BE49-F238E27FC236}">
                  <a16:creationId xmlns:a16="http://schemas.microsoft.com/office/drawing/2014/main" id="{C5BF3135-E3B4-4C6D-8A6F-2140FA927194}"/>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9" name="Line 333">
              <a:extLst>
                <a:ext uri="{FF2B5EF4-FFF2-40B4-BE49-F238E27FC236}">
                  <a16:creationId xmlns:a16="http://schemas.microsoft.com/office/drawing/2014/main" id="{000A2EEB-4866-4788-B1B7-1A1B68275140}"/>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0" name="Line 334">
              <a:extLst>
                <a:ext uri="{FF2B5EF4-FFF2-40B4-BE49-F238E27FC236}">
                  <a16:creationId xmlns:a16="http://schemas.microsoft.com/office/drawing/2014/main" id="{3EDC25AB-2CD1-43C2-BADE-C0EA4F1B572A}"/>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21" name="Group 1520">
            <a:extLst>
              <a:ext uri="{FF2B5EF4-FFF2-40B4-BE49-F238E27FC236}">
                <a16:creationId xmlns:a16="http://schemas.microsoft.com/office/drawing/2014/main" id="{9695FA63-D243-4D37-A398-18C5149FAB9D}"/>
              </a:ext>
            </a:extLst>
          </p:cNvPr>
          <p:cNvGrpSpPr/>
          <p:nvPr userDrawn="1"/>
        </p:nvGrpSpPr>
        <p:grpSpPr>
          <a:xfrm>
            <a:off x="4354722" y="2577859"/>
            <a:ext cx="173031" cy="0"/>
            <a:chOff x="7475272" y="2554312"/>
            <a:chExt cx="173031" cy="0"/>
          </a:xfrm>
        </p:grpSpPr>
        <p:sp>
          <p:nvSpPr>
            <p:cNvPr id="1522" name="Line 303">
              <a:extLst>
                <a:ext uri="{FF2B5EF4-FFF2-40B4-BE49-F238E27FC236}">
                  <a16:creationId xmlns:a16="http://schemas.microsoft.com/office/drawing/2014/main" id="{776B81D2-3C1A-45DC-96D5-8082575C2E63}"/>
                </a:ext>
              </a:extLst>
            </p:cNvPr>
            <p:cNvSpPr>
              <a:spLocks noChangeShapeType="1"/>
            </p:cNvSpPr>
            <p:nvPr userDrawn="1"/>
          </p:nvSpPr>
          <p:spPr bwMode="auto">
            <a:xfrm>
              <a:off x="7475272"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3" name="Line 304">
              <a:extLst>
                <a:ext uri="{FF2B5EF4-FFF2-40B4-BE49-F238E27FC236}">
                  <a16:creationId xmlns:a16="http://schemas.microsoft.com/office/drawing/2014/main" id="{435DF4B3-BF85-454E-B650-16EC946C5627}"/>
                </a:ext>
              </a:extLst>
            </p:cNvPr>
            <p:cNvSpPr>
              <a:spLocks noChangeShapeType="1"/>
            </p:cNvSpPr>
            <p:nvPr userDrawn="1"/>
          </p:nvSpPr>
          <p:spPr bwMode="auto">
            <a:xfrm>
              <a:off x="7518133"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4" name="Line 305">
              <a:extLst>
                <a:ext uri="{FF2B5EF4-FFF2-40B4-BE49-F238E27FC236}">
                  <a16:creationId xmlns:a16="http://schemas.microsoft.com/office/drawing/2014/main" id="{21F0E600-ABCA-482D-87F3-49009456891F}"/>
                </a:ext>
              </a:extLst>
            </p:cNvPr>
            <p:cNvSpPr>
              <a:spLocks noChangeShapeType="1"/>
            </p:cNvSpPr>
            <p:nvPr userDrawn="1"/>
          </p:nvSpPr>
          <p:spPr bwMode="auto">
            <a:xfrm>
              <a:off x="7560994"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5" name="Line 306">
              <a:extLst>
                <a:ext uri="{FF2B5EF4-FFF2-40B4-BE49-F238E27FC236}">
                  <a16:creationId xmlns:a16="http://schemas.microsoft.com/office/drawing/2014/main" id="{9B4975ED-AF58-414D-B9CA-0F31CFEFF5FE}"/>
                </a:ext>
              </a:extLst>
            </p:cNvPr>
            <p:cNvSpPr>
              <a:spLocks noChangeShapeType="1"/>
            </p:cNvSpPr>
            <p:nvPr userDrawn="1"/>
          </p:nvSpPr>
          <p:spPr bwMode="auto">
            <a:xfrm>
              <a:off x="7603855" y="2554312"/>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6" name="Line 307">
              <a:extLst>
                <a:ext uri="{FF2B5EF4-FFF2-40B4-BE49-F238E27FC236}">
                  <a16:creationId xmlns:a16="http://schemas.microsoft.com/office/drawing/2014/main" id="{55A4116D-4463-4877-AE12-FEB800D9E94D}"/>
                </a:ext>
              </a:extLst>
            </p:cNvPr>
            <p:cNvSpPr>
              <a:spLocks noChangeShapeType="1"/>
            </p:cNvSpPr>
            <p:nvPr userDrawn="1"/>
          </p:nvSpPr>
          <p:spPr bwMode="auto">
            <a:xfrm>
              <a:off x="7646716" y="2554312"/>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27" name="Group 1526">
            <a:extLst>
              <a:ext uri="{FF2B5EF4-FFF2-40B4-BE49-F238E27FC236}">
                <a16:creationId xmlns:a16="http://schemas.microsoft.com/office/drawing/2014/main" id="{C9BE7837-ED34-4917-9B33-4FBABCEDE66F}"/>
              </a:ext>
            </a:extLst>
          </p:cNvPr>
          <p:cNvGrpSpPr/>
          <p:nvPr userDrawn="1"/>
        </p:nvGrpSpPr>
        <p:grpSpPr>
          <a:xfrm>
            <a:off x="4394408" y="2647710"/>
            <a:ext cx="311139" cy="0"/>
            <a:chOff x="7514958" y="2624163"/>
            <a:chExt cx="311139" cy="0"/>
          </a:xfrm>
        </p:grpSpPr>
        <p:sp>
          <p:nvSpPr>
            <p:cNvPr id="1528" name="Line 308">
              <a:extLst>
                <a:ext uri="{FF2B5EF4-FFF2-40B4-BE49-F238E27FC236}">
                  <a16:creationId xmlns:a16="http://schemas.microsoft.com/office/drawing/2014/main" id="{8F3CE976-5A70-45C1-96E5-EFE434BB88F7}"/>
                </a:ext>
              </a:extLst>
            </p:cNvPr>
            <p:cNvSpPr>
              <a:spLocks noChangeShapeType="1"/>
            </p:cNvSpPr>
            <p:nvPr userDrawn="1"/>
          </p:nvSpPr>
          <p:spPr bwMode="auto">
            <a:xfrm>
              <a:off x="7514958"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9" name="Line 309">
              <a:extLst>
                <a:ext uri="{FF2B5EF4-FFF2-40B4-BE49-F238E27FC236}">
                  <a16:creationId xmlns:a16="http://schemas.microsoft.com/office/drawing/2014/main" id="{C8DBE83F-247F-4C22-B782-86436F83C48A}"/>
                </a:ext>
              </a:extLst>
            </p:cNvPr>
            <p:cNvSpPr>
              <a:spLocks noChangeShapeType="1"/>
            </p:cNvSpPr>
            <p:nvPr userDrawn="1"/>
          </p:nvSpPr>
          <p:spPr bwMode="auto">
            <a:xfrm>
              <a:off x="7557819"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0" name="Line 310">
              <a:extLst>
                <a:ext uri="{FF2B5EF4-FFF2-40B4-BE49-F238E27FC236}">
                  <a16:creationId xmlns:a16="http://schemas.microsoft.com/office/drawing/2014/main" id="{D8EA79CE-9CF6-48DF-A6DD-C39C3C287B58}"/>
                </a:ext>
              </a:extLst>
            </p:cNvPr>
            <p:cNvSpPr>
              <a:spLocks noChangeShapeType="1"/>
            </p:cNvSpPr>
            <p:nvPr userDrawn="1"/>
          </p:nvSpPr>
          <p:spPr bwMode="auto">
            <a:xfrm>
              <a:off x="7600680"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1" name="Line 311">
              <a:extLst>
                <a:ext uri="{FF2B5EF4-FFF2-40B4-BE49-F238E27FC236}">
                  <a16:creationId xmlns:a16="http://schemas.microsoft.com/office/drawing/2014/main" id="{31FD48A3-7C20-4CE2-8B58-5A8455503DED}"/>
                </a:ext>
              </a:extLst>
            </p:cNvPr>
            <p:cNvSpPr>
              <a:spLocks noChangeShapeType="1"/>
            </p:cNvSpPr>
            <p:nvPr userDrawn="1"/>
          </p:nvSpPr>
          <p:spPr bwMode="auto">
            <a:xfrm>
              <a:off x="7643541"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2" name="Line 312">
              <a:extLst>
                <a:ext uri="{FF2B5EF4-FFF2-40B4-BE49-F238E27FC236}">
                  <a16:creationId xmlns:a16="http://schemas.microsoft.com/office/drawing/2014/main" id="{967AA18A-DA4B-4442-9B54-4EF20CC33248}"/>
                </a:ext>
              </a:extLst>
            </p:cNvPr>
            <p:cNvSpPr>
              <a:spLocks noChangeShapeType="1"/>
            </p:cNvSpPr>
            <p:nvPr userDrawn="1"/>
          </p:nvSpPr>
          <p:spPr bwMode="auto">
            <a:xfrm>
              <a:off x="7686402"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3" name="Line 313">
              <a:extLst>
                <a:ext uri="{FF2B5EF4-FFF2-40B4-BE49-F238E27FC236}">
                  <a16:creationId xmlns:a16="http://schemas.microsoft.com/office/drawing/2014/main" id="{EBA242D0-914B-4611-AF38-D81C5D3FFC03}"/>
                </a:ext>
              </a:extLst>
            </p:cNvPr>
            <p:cNvSpPr>
              <a:spLocks noChangeShapeType="1"/>
            </p:cNvSpPr>
            <p:nvPr userDrawn="1"/>
          </p:nvSpPr>
          <p:spPr bwMode="auto">
            <a:xfrm>
              <a:off x="7729263"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4" name="Line 314">
              <a:extLst>
                <a:ext uri="{FF2B5EF4-FFF2-40B4-BE49-F238E27FC236}">
                  <a16:creationId xmlns:a16="http://schemas.microsoft.com/office/drawing/2014/main" id="{FDFC2A3A-DA69-4753-ACF4-DFE73D48664C}"/>
                </a:ext>
              </a:extLst>
            </p:cNvPr>
            <p:cNvSpPr>
              <a:spLocks noChangeShapeType="1"/>
            </p:cNvSpPr>
            <p:nvPr userDrawn="1"/>
          </p:nvSpPr>
          <p:spPr bwMode="auto">
            <a:xfrm>
              <a:off x="7772124"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5" name="Line 315">
              <a:extLst>
                <a:ext uri="{FF2B5EF4-FFF2-40B4-BE49-F238E27FC236}">
                  <a16:creationId xmlns:a16="http://schemas.microsoft.com/office/drawing/2014/main" id="{A1C704CB-5506-42D0-AEF9-4C44A89D7EF4}"/>
                </a:ext>
              </a:extLst>
            </p:cNvPr>
            <p:cNvSpPr>
              <a:spLocks noChangeShapeType="1"/>
            </p:cNvSpPr>
            <p:nvPr userDrawn="1"/>
          </p:nvSpPr>
          <p:spPr bwMode="auto">
            <a:xfrm>
              <a:off x="7814985" y="2624163"/>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36" name="Group 1535">
            <a:extLst>
              <a:ext uri="{FF2B5EF4-FFF2-40B4-BE49-F238E27FC236}">
                <a16:creationId xmlns:a16="http://schemas.microsoft.com/office/drawing/2014/main" id="{454D2193-0163-4D04-B8BD-72A4A8FA2973}"/>
              </a:ext>
            </a:extLst>
          </p:cNvPr>
          <p:cNvGrpSpPr/>
          <p:nvPr userDrawn="1"/>
        </p:nvGrpSpPr>
        <p:grpSpPr>
          <a:xfrm>
            <a:off x="4299162" y="2746136"/>
            <a:ext cx="258752" cy="0"/>
            <a:chOff x="7419712" y="2722589"/>
            <a:chExt cx="258752" cy="0"/>
          </a:xfrm>
        </p:grpSpPr>
        <p:sp>
          <p:nvSpPr>
            <p:cNvPr id="1537" name="Line 316">
              <a:extLst>
                <a:ext uri="{FF2B5EF4-FFF2-40B4-BE49-F238E27FC236}">
                  <a16:creationId xmlns:a16="http://schemas.microsoft.com/office/drawing/2014/main" id="{4262AE84-D2DA-4C2F-9ACC-055175C6B7C5}"/>
                </a:ext>
              </a:extLst>
            </p:cNvPr>
            <p:cNvSpPr>
              <a:spLocks noChangeShapeType="1"/>
            </p:cNvSpPr>
            <p:nvPr userDrawn="1"/>
          </p:nvSpPr>
          <p:spPr bwMode="auto">
            <a:xfrm>
              <a:off x="741971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 name="Line 317">
              <a:extLst>
                <a:ext uri="{FF2B5EF4-FFF2-40B4-BE49-F238E27FC236}">
                  <a16:creationId xmlns:a16="http://schemas.microsoft.com/office/drawing/2014/main" id="{BE84375D-136A-4DA5-B8F3-A68A4BB98372}"/>
                </a:ext>
              </a:extLst>
            </p:cNvPr>
            <p:cNvSpPr>
              <a:spLocks noChangeShapeType="1"/>
            </p:cNvSpPr>
            <p:nvPr userDrawn="1"/>
          </p:nvSpPr>
          <p:spPr bwMode="auto">
            <a:xfrm>
              <a:off x="746257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9" name="Line 318">
              <a:extLst>
                <a:ext uri="{FF2B5EF4-FFF2-40B4-BE49-F238E27FC236}">
                  <a16:creationId xmlns:a16="http://schemas.microsoft.com/office/drawing/2014/main" id="{01CAD49F-62E1-4C6C-940F-2DC63D9DCACE}"/>
                </a:ext>
              </a:extLst>
            </p:cNvPr>
            <p:cNvSpPr>
              <a:spLocks noChangeShapeType="1"/>
            </p:cNvSpPr>
            <p:nvPr userDrawn="1"/>
          </p:nvSpPr>
          <p:spPr bwMode="auto">
            <a:xfrm>
              <a:off x="7505433"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0" name="Line 319">
              <a:extLst>
                <a:ext uri="{FF2B5EF4-FFF2-40B4-BE49-F238E27FC236}">
                  <a16:creationId xmlns:a16="http://schemas.microsoft.com/office/drawing/2014/main" id="{DBF129BC-F481-4717-A0BC-B6205C74F2A2}"/>
                </a:ext>
              </a:extLst>
            </p:cNvPr>
            <p:cNvSpPr>
              <a:spLocks noChangeShapeType="1"/>
            </p:cNvSpPr>
            <p:nvPr userDrawn="1"/>
          </p:nvSpPr>
          <p:spPr bwMode="auto">
            <a:xfrm>
              <a:off x="7548294"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1" name="Line 320">
              <a:extLst>
                <a:ext uri="{FF2B5EF4-FFF2-40B4-BE49-F238E27FC236}">
                  <a16:creationId xmlns:a16="http://schemas.microsoft.com/office/drawing/2014/main" id="{468E49D2-488E-4ABB-A0E0-FFEFD09769B9}"/>
                </a:ext>
              </a:extLst>
            </p:cNvPr>
            <p:cNvSpPr>
              <a:spLocks noChangeShapeType="1"/>
            </p:cNvSpPr>
            <p:nvPr userDrawn="1"/>
          </p:nvSpPr>
          <p:spPr bwMode="auto">
            <a:xfrm>
              <a:off x="7591155"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2" name="Line 321">
              <a:extLst>
                <a:ext uri="{FF2B5EF4-FFF2-40B4-BE49-F238E27FC236}">
                  <a16:creationId xmlns:a16="http://schemas.microsoft.com/office/drawing/2014/main" id="{9F4FA76C-F4E9-4AE5-A29A-304B80EAA0EE}"/>
                </a:ext>
              </a:extLst>
            </p:cNvPr>
            <p:cNvSpPr>
              <a:spLocks noChangeShapeType="1"/>
            </p:cNvSpPr>
            <p:nvPr userDrawn="1"/>
          </p:nvSpPr>
          <p:spPr bwMode="auto">
            <a:xfrm>
              <a:off x="7634016"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3" name="Line 322">
              <a:extLst>
                <a:ext uri="{FF2B5EF4-FFF2-40B4-BE49-F238E27FC236}">
                  <a16:creationId xmlns:a16="http://schemas.microsoft.com/office/drawing/2014/main" id="{6C81C42B-19B7-4329-969D-1AE1248E52EE}"/>
                </a:ext>
              </a:extLst>
            </p:cNvPr>
            <p:cNvSpPr>
              <a:spLocks noChangeShapeType="1"/>
            </p:cNvSpPr>
            <p:nvPr userDrawn="1"/>
          </p:nvSpPr>
          <p:spPr bwMode="auto">
            <a:xfrm>
              <a:off x="7676877" y="2722589"/>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pic>
        <p:nvPicPr>
          <p:cNvPr id="4" name="Picture 3">
            <a:extLst>
              <a:ext uri="{FF2B5EF4-FFF2-40B4-BE49-F238E27FC236}">
                <a16:creationId xmlns:a16="http://schemas.microsoft.com/office/drawing/2014/main" id="{C38910CE-56E9-4D7E-9BA4-7942095B38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0052" y="2701944"/>
            <a:ext cx="3365248" cy="281828"/>
          </a:xfrm>
          <a:prstGeom prst="rect">
            <a:avLst/>
          </a:prstGeom>
        </p:spPr>
      </p:pic>
      <p:pic>
        <p:nvPicPr>
          <p:cNvPr id="506" name="Picture 3" descr="Z:\RSM International\1 Design\2015\Brand\Guidelines\Logos\Logos-0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42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07"/>
                                        </p:tgtEl>
                                      </p:cBhvr>
                                    </p:animEffect>
                                    <p:animScale>
                                      <p:cBhvr>
                                        <p:cTn id="7" dur="1000" autoRev="1" fill="hold"/>
                                        <p:tgtEl>
                                          <p:spTgt spid="1507"/>
                                        </p:tgtEl>
                                      </p:cBhvr>
                                      <p:by x="105000" y="105000"/>
                                    </p:animScale>
                                  </p:childTnLst>
                                </p:cTn>
                              </p:par>
                              <p:par>
                                <p:cTn id="8" presetID="8" presetClass="emph" presetSubtype="0" repeatCount="indefinite" fill="hold" grpId="0" nodeType="withEffect">
                                  <p:stCondLst>
                                    <p:cond delay="0"/>
                                  </p:stCondLst>
                                  <p:endCondLst>
                                    <p:cond evt="onNext" delay="0">
                                      <p:tgtEl>
                                        <p:sldTgt/>
                                      </p:tgtEl>
                                    </p:cond>
                                  </p:endCondLst>
                                  <p:childTnLst>
                                    <p:animRot by="21600000">
                                      <p:cBhvr>
                                        <p:cTn id="9" dur="2000" fill="hold"/>
                                        <p:tgtEl>
                                          <p:spTgt spid="1097"/>
                                        </p:tgtEl>
                                        <p:attrNameLst>
                                          <p:attrName>r</p:attrName>
                                        </p:attrNameLst>
                                      </p:cBhvr>
                                    </p:animRot>
                                  </p:childTnLst>
                                </p:cTn>
                              </p:par>
                              <p:par>
                                <p:cTn id="10" presetID="22" presetClass="entr" presetSubtype="4" fill="hold" nodeType="withEffect">
                                  <p:stCondLst>
                                    <p:cond delay="0"/>
                                  </p:stCondLst>
                                  <p:childTnLst>
                                    <p:set>
                                      <p:cBhvr>
                                        <p:cTn id="11" dur="1" fill="hold">
                                          <p:stCondLst>
                                            <p:cond delay="0"/>
                                          </p:stCondLst>
                                        </p:cTn>
                                        <p:tgtEl>
                                          <p:spTgt spid="1088"/>
                                        </p:tgtEl>
                                        <p:attrNameLst>
                                          <p:attrName>style.visibility</p:attrName>
                                        </p:attrNameLst>
                                      </p:cBhvr>
                                      <p:to>
                                        <p:strVal val="visible"/>
                                      </p:to>
                                    </p:set>
                                    <p:animEffect transition="in" filter="wipe(down)">
                                      <p:cBhvr>
                                        <p:cTn id="12" dur="750"/>
                                        <p:tgtEl>
                                          <p:spTgt spid="1088"/>
                                        </p:tgtEl>
                                      </p:cBhvr>
                                    </p:animEffect>
                                  </p:childTnLst>
                                </p:cTn>
                              </p:par>
                              <p:par>
                                <p:cTn id="13" presetID="22" presetClass="entr" presetSubtype="4" fill="hold" nodeType="withEffect">
                                  <p:stCondLst>
                                    <p:cond delay="0"/>
                                  </p:stCondLst>
                                  <p:childTnLst>
                                    <p:set>
                                      <p:cBhvr>
                                        <p:cTn id="14" dur="1" fill="hold">
                                          <p:stCondLst>
                                            <p:cond delay="0"/>
                                          </p:stCondLst>
                                        </p:cTn>
                                        <p:tgtEl>
                                          <p:spTgt spid="1085"/>
                                        </p:tgtEl>
                                        <p:attrNameLst>
                                          <p:attrName>style.visibility</p:attrName>
                                        </p:attrNameLst>
                                      </p:cBhvr>
                                      <p:to>
                                        <p:strVal val="visible"/>
                                      </p:to>
                                    </p:set>
                                    <p:animEffect transition="in" filter="wipe(down)">
                                      <p:cBhvr>
                                        <p:cTn id="15" dur="750"/>
                                        <p:tgtEl>
                                          <p:spTgt spid="1085"/>
                                        </p:tgtEl>
                                      </p:cBhvr>
                                    </p:animEffect>
                                  </p:childTnLst>
                                </p:cTn>
                              </p:par>
                              <p:par>
                                <p:cTn id="16" presetID="22" presetClass="entr" presetSubtype="4" fill="hold" nodeType="withEffect">
                                  <p:stCondLst>
                                    <p:cond delay="0"/>
                                  </p:stCondLst>
                                  <p:childTnLst>
                                    <p:set>
                                      <p:cBhvr>
                                        <p:cTn id="17" dur="1" fill="hold">
                                          <p:stCondLst>
                                            <p:cond delay="0"/>
                                          </p:stCondLst>
                                        </p:cTn>
                                        <p:tgtEl>
                                          <p:spTgt spid="1091"/>
                                        </p:tgtEl>
                                        <p:attrNameLst>
                                          <p:attrName>style.visibility</p:attrName>
                                        </p:attrNameLst>
                                      </p:cBhvr>
                                      <p:to>
                                        <p:strVal val="visible"/>
                                      </p:to>
                                    </p:set>
                                    <p:animEffect transition="in" filter="wipe(down)">
                                      <p:cBhvr>
                                        <p:cTn id="18" dur="750"/>
                                        <p:tgtEl>
                                          <p:spTgt spid="1091"/>
                                        </p:tgtEl>
                                      </p:cBhvr>
                                    </p:animEffect>
                                  </p:childTnLst>
                                </p:cTn>
                              </p:par>
                              <p:par>
                                <p:cTn id="19" presetID="22" presetClass="entr" presetSubtype="4" fill="hold" nodeType="withEffect">
                                  <p:stCondLst>
                                    <p:cond delay="0"/>
                                  </p:stCondLst>
                                  <p:childTnLst>
                                    <p:set>
                                      <p:cBhvr>
                                        <p:cTn id="20" dur="1" fill="hold">
                                          <p:stCondLst>
                                            <p:cond delay="0"/>
                                          </p:stCondLst>
                                        </p:cTn>
                                        <p:tgtEl>
                                          <p:spTgt spid="1094"/>
                                        </p:tgtEl>
                                        <p:attrNameLst>
                                          <p:attrName>style.visibility</p:attrName>
                                        </p:attrNameLst>
                                      </p:cBhvr>
                                      <p:to>
                                        <p:strVal val="visible"/>
                                      </p:to>
                                    </p:set>
                                    <p:animEffect transition="in" filter="wipe(down)">
                                      <p:cBhvr>
                                        <p:cTn id="21" dur="750"/>
                                        <p:tgtEl>
                                          <p:spTgt spid="1094"/>
                                        </p:tgtEl>
                                      </p:cBhvr>
                                    </p:animEffect>
                                  </p:childTnLst>
                                </p:cTn>
                              </p:par>
                              <p:par>
                                <p:cTn id="22" presetID="26" presetClass="emph" presetSubtype="0" repeatCount="indefinite" fill="hold" nodeType="withEffect">
                                  <p:stCondLst>
                                    <p:cond delay="0"/>
                                  </p:stCondLst>
                                  <p:childTnLst>
                                    <p:animEffect transition="out" filter="fade">
                                      <p:cBhvr>
                                        <p:cTn id="23" dur="1500" tmFilter="0, 0; .2, .5; .8, .5; 1, 0"/>
                                        <p:tgtEl>
                                          <p:spTgt spid="1129"/>
                                        </p:tgtEl>
                                      </p:cBhvr>
                                    </p:animEffect>
                                    <p:animScale>
                                      <p:cBhvr>
                                        <p:cTn id="24" dur="750" autoRev="1" fill="hold"/>
                                        <p:tgtEl>
                                          <p:spTgt spid="1129"/>
                                        </p:tgtEl>
                                      </p:cBhvr>
                                      <p:by x="105000" y="105000"/>
                                    </p:animScale>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2000" fill="hold"/>
                                        <p:tgtEl>
                                          <p:spTgt spid="1061"/>
                                        </p:tgtEl>
                                        <p:attrNameLst>
                                          <p:attrName>r</p:attrName>
                                        </p:attrNameLst>
                                      </p:cBhvr>
                                    </p:animRot>
                                  </p:childTnLst>
                                </p:cTn>
                              </p:par>
                              <p:par>
                                <p:cTn id="27" presetID="21" presetClass="entr" presetSubtype="1" repeatCount="indefinite" fill="hold" nodeType="withEffect">
                                  <p:stCondLst>
                                    <p:cond delay="0"/>
                                  </p:stCondLst>
                                  <p:endCondLst>
                                    <p:cond evt="onNext" delay="0">
                                      <p:tgtEl>
                                        <p:sldTgt/>
                                      </p:tgtEl>
                                    </p:cond>
                                  </p:endCondLst>
                                  <p:childTnLst>
                                    <p:set>
                                      <p:cBhvr>
                                        <p:cTn id="28" dur="1" fill="hold">
                                          <p:stCondLst>
                                            <p:cond delay="0"/>
                                          </p:stCondLst>
                                        </p:cTn>
                                        <p:tgtEl>
                                          <p:spTgt spid="1157"/>
                                        </p:tgtEl>
                                        <p:attrNameLst>
                                          <p:attrName>style.visibility</p:attrName>
                                        </p:attrNameLst>
                                      </p:cBhvr>
                                      <p:to>
                                        <p:strVal val="visible"/>
                                      </p:to>
                                    </p:set>
                                    <p:animEffect transition="in" filter="wheel(1)">
                                      <p:cBhvr>
                                        <p:cTn id="29" dur="2500"/>
                                        <p:tgtEl>
                                          <p:spTgt spid="1157"/>
                                        </p:tgtEl>
                                      </p:cBhvr>
                                    </p:animEffect>
                                  </p:childTnLst>
                                </p:cTn>
                              </p:par>
                              <p:par>
                                <p:cTn id="30" presetID="26" presetClass="emph" presetSubtype="0" repeatCount="indefinite" fill="hold" nodeType="withEffect">
                                  <p:stCondLst>
                                    <p:cond delay="0"/>
                                  </p:stCondLst>
                                  <p:endCondLst>
                                    <p:cond evt="onNext" delay="0">
                                      <p:tgtEl>
                                        <p:sldTgt/>
                                      </p:tgtEl>
                                    </p:cond>
                                  </p:endCondLst>
                                  <p:childTnLst>
                                    <p:animEffect transition="out" filter="fade">
                                      <p:cBhvr>
                                        <p:cTn id="31" dur="1000" tmFilter="0, 0; .2, .5; .8, .5; 1, 0"/>
                                        <p:tgtEl>
                                          <p:spTgt spid="1364"/>
                                        </p:tgtEl>
                                      </p:cBhvr>
                                    </p:animEffect>
                                    <p:animScale>
                                      <p:cBhvr>
                                        <p:cTn id="32" dur="500" autoRev="1" fill="hold"/>
                                        <p:tgtEl>
                                          <p:spTgt spid="1364"/>
                                        </p:tgtEl>
                                      </p:cBhvr>
                                      <p:by x="105000" y="105000"/>
                                    </p:animScale>
                                  </p:childTnLst>
                                </p:cTn>
                              </p:par>
                              <p:par>
                                <p:cTn id="33" presetID="26" presetClass="emph" presetSubtype="0" repeatCount="indefinite" fill="hold" nodeType="withEffect">
                                  <p:stCondLst>
                                    <p:cond delay="0"/>
                                  </p:stCondLst>
                                  <p:childTnLst>
                                    <p:animEffect transition="out" filter="fade">
                                      <p:cBhvr>
                                        <p:cTn id="34" dur="750" tmFilter="0, 0; .2, .5; .8, .5; 1, 0"/>
                                        <p:tgtEl>
                                          <p:spTgt spid="1465"/>
                                        </p:tgtEl>
                                      </p:cBhvr>
                                    </p:animEffect>
                                    <p:animScale>
                                      <p:cBhvr>
                                        <p:cTn id="35" dur="375" autoRev="1" fill="hold"/>
                                        <p:tgtEl>
                                          <p:spTgt spid="1465"/>
                                        </p:tgtEl>
                                      </p:cBhvr>
                                      <p:by x="105000" y="105000"/>
                                    </p:animScale>
                                  </p:childTnLst>
                                </p:cTn>
                              </p:par>
                              <p:par>
                                <p:cTn id="36" presetID="26" presetClass="emph" presetSubtype="0" repeatCount="indefinite" fill="hold" nodeType="withEffect">
                                  <p:stCondLst>
                                    <p:cond delay="0"/>
                                  </p:stCondLst>
                                  <p:endCondLst>
                                    <p:cond evt="onNext" delay="0">
                                      <p:tgtEl>
                                        <p:sldTgt/>
                                      </p:tgtEl>
                                    </p:cond>
                                  </p:endCondLst>
                                  <p:childTnLst>
                                    <p:animEffect transition="out" filter="fade">
                                      <p:cBhvr>
                                        <p:cTn id="37" dur="1000" tmFilter="0, 0; .2, .5; .8, .5; 1, 0"/>
                                        <p:tgtEl>
                                          <p:spTgt spid="1472"/>
                                        </p:tgtEl>
                                      </p:cBhvr>
                                    </p:animEffect>
                                    <p:animScale>
                                      <p:cBhvr>
                                        <p:cTn id="38" dur="500" autoRev="1" fill="hold"/>
                                        <p:tgtEl>
                                          <p:spTgt spid="1472"/>
                                        </p:tgtEl>
                                      </p:cBhvr>
                                      <p:by x="105000" y="105000"/>
                                    </p:animScale>
                                  </p:childTnLst>
                                </p:cTn>
                              </p:par>
                              <p:par>
                                <p:cTn id="39" presetID="26" presetClass="emph" presetSubtype="0" repeatCount="indefinite" fill="hold" nodeType="withEffect">
                                  <p:stCondLst>
                                    <p:cond delay="0"/>
                                  </p:stCondLst>
                                  <p:childTnLst>
                                    <p:animEffect transition="out" filter="fade">
                                      <p:cBhvr>
                                        <p:cTn id="40" dur="750" tmFilter="0, 0; .2, .5; .8, .5; 1, 0"/>
                                        <p:tgtEl>
                                          <p:spTgt spid="1479"/>
                                        </p:tgtEl>
                                      </p:cBhvr>
                                    </p:animEffect>
                                    <p:animScale>
                                      <p:cBhvr>
                                        <p:cTn id="41" dur="375" autoRev="1" fill="hold"/>
                                        <p:tgtEl>
                                          <p:spTgt spid="1479"/>
                                        </p:tgtEl>
                                      </p:cBhvr>
                                      <p:by x="105000" y="105000"/>
                                    </p:animScale>
                                  </p:childTnLst>
                                </p:cTn>
                              </p:par>
                              <p:par>
                                <p:cTn id="42" presetID="26" presetClass="emph" presetSubtype="0" repeatCount="indefinite" fill="hold" nodeType="withEffect">
                                  <p:stCondLst>
                                    <p:cond delay="0"/>
                                  </p:stCondLst>
                                  <p:endCondLst>
                                    <p:cond evt="onNext" delay="0">
                                      <p:tgtEl>
                                        <p:sldTgt/>
                                      </p:tgtEl>
                                    </p:cond>
                                  </p:endCondLst>
                                  <p:childTnLst>
                                    <p:animEffect transition="out" filter="fade">
                                      <p:cBhvr>
                                        <p:cTn id="43" dur="1000" tmFilter="0, 0; .2, .5; .8, .5; 1, 0"/>
                                        <p:tgtEl>
                                          <p:spTgt spid="1486"/>
                                        </p:tgtEl>
                                      </p:cBhvr>
                                    </p:animEffect>
                                    <p:animScale>
                                      <p:cBhvr>
                                        <p:cTn id="44" dur="500" autoRev="1" fill="hold"/>
                                        <p:tgtEl>
                                          <p:spTgt spid="1486"/>
                                        </p:tgtEl>
                                      </p:cBhvr>
                                      <p:by x="105000" y="105000"/>
                                    </p:animScale>
                                  </p:childTnLst>
                                </p:cTn>
                              </p:par>
                              <p:par>
                                <p:cTn id="45" presetID="26" presetClass="emph" presetSubtype="0" repeatCount="indefinite" fill="hold" nodeType="withEffect">
                                  <p:stCondLst>
                                    <p:cond delay="0"/>
                                  </p:stCondLst>
                                  <p:childTnLst>
                                    <p:animEffect transition="out" filter="fade">
                                      <p:cBhvr>
                                        <p:cTn id="46" dur="750" tmFilter="0, 0; .2, .5; .8, .5; 1, 0"/>
                                        <p:tgtEl>
                                          <p:spTgt spid="1493"/>
                                        </p:tgtEl>
                                      </p:cBhvr>
                                    </p:animEffect>
                                    <p:animScale>
                                      <p:cBhvr>
                                        <p:cTn id="47" dur="375" autoRev="1" fill="hold"/>
                                        <p:tgtEl>
                                          <p:spTgt spid="1493"/>
                                        </p:tgtEl>
                                      </p:cBhvr>
                                      <p:by x="105000" y="105000"/>
                                    </p:animScale>
                                  </p:childTnLst>
                                </p:cTn>
                              </p:par>
                              <p:par>
                                <p:cTn id="48" presetID="26" presetClass="emph" presetSubtype="0" repeatCount="indefinite" fill="hold" nodeType="withEffect">
                                  <p:stCondLst>
                                    <p:cond delay="0"/>
                                  </p:stCondLst>
                                  <p:endCondLst>
                                    <p:cond evt="onNext" delay="0">
                                      <p:tgtEl>
                                        <p:sldTgt/>
                                      </p:tgtEl>
                                    </p:cond>
                                  </p:endCondLst>
                                  <p:childTnLst>
                                    <p:animEffect transition="out" filter="fade">
                                      <p:cBhvr>
                                        <p:cTn id="49" dur="1000" tmFilter="0, 0; .2, .5; .8, .5; 1, 0"/>
                                        <p:tgtEl>
                                          <p:spTgt spid="1500"/>
                                        </p:tgtEl>
                                      </p:cBhvr>
                                    </p:animEffect>
                                    <p:animScale>
                                      <p:cBhvr>
                                        <p:cTn id="50" dur="500" autoRev="1" fill="hold"/>
                                        <p:tgtEl>
                                          <p:spTgt spid="1500"/>
                                        </p:tgtEl>
                                      </p:cBhvr>
                                      <p:by x="105000" y="105000"/>
                                    </p:animScale>
                                  </p:childTnLst>
                                </p:cTn>
                              </p:par>
                              <p:par>
                                <p:cTn id="51" presetID="26" presetClass="emph" presetSubtype="0" repeatCount="indefinite" fill="hold" nodeType="withEffect">
                                  <p:stCondLst>
                                    <p:cond delay="0"/>
                                  </p:stCondLst>
                                  <p:endCondLst>
                                    <p:cond evt="onNext" delay="0">
                                      <p:tgtEl>
                                        <p:sldTgt/>
                                      </p:tgtEl>
                                    </p:cond>
                                  </p:endCondLst>
                                  <p:childTnLst>
                                    <p:animEffect transition="out" filter="fade">
                                      <p:cBhvr>
                                        <p:cTn id="52" dur="1000" tmFilter="0, 0; .2, .5; .8, .5; 1, 0"/>
                                        <p:tgtEl>
                                          <p:spTgt spid="1514"/>
                                        </p:tgtEl>
                                      </p:cBhvr>
                                    </p:animEffect>
                                    <p:animScale>
                                      <p:cBhvr>
                                        <p:cTn id="53" dur="500" autoRev="1" fill="hold"/>
                                        <p:tgtEl>
                                          <p:spTgt spid="1514"/>
                                        </p:tgtEl>
                                      </p:cBhvr>
                                      <p:by x="105000" y="105000"/>
                                    </p:animScale>
                                  </p:childTnLst>
                                </p:cTn>
                              </p:par>
                              <p:par>
                                <p:cTn id="54" presetID="16" presetClass="entr" presetSubtype="37"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outVertical)">
                                      <p:cBhvr>
                                        <p:cTn id="56" dur="1250"/>
                                        <p:tgtEl>
                                          <p:spTgt spid="4"/>
                                        </p:tgtEl>
                                      </p:cBhvr>
                                    </p:animEffect>
                                  </p:childTnLst>
                                </p:cTn>
                              </p:par>
                              <p:par>
                                <p:cTn id="57" presetID="22" presetClass="entr" presetSubtype="8" repeatCount="indefinite" fill="hold" nodeType="withEffect">
                                  <p:stCondLst>
                                    <p:cond delay="0"/>
                                  </p:stCondLst>
                                  <p:endCondLst>
                                    <p:cond evt="onNext" delay="0">
                                      <p:tgtEl>
                                        <p:sldTgt/>
                                      </p:tgtEl>
                                    </p:cond>
                                  </p:endCondLst>
                                  <p:childTnLst>
                                    <p:set>
                                      <p:cBhvr>
                                        <p:cTn id="58" dur="1" fill="hold">
                                          <p:stCondLst>
                                            <p:cond delay="0"/>
                                          </p:stCondLst>
                                        </p:cTn>
                                        <p:tgtEl>
                                          <p:spTgt spid="1341"/>
                                        </p:tgtEl>
                                        <p:attrNameLst>
                                          <p:attrName>style.visibility</p:attrName>
                                        </p:attrNameLst>
                                      </p:cBhvr>
                                      <p:to>
                                        <p:strVal val="visible"/>
                                      </p:to>
                                    </p:set>
                                    <p:animEffect transition="in" filter="wipe(left)">
                                      <p:cBhvr>
                                        <p:cTn id="59" dur="1000"/>
                                        <p:tgtEl>
                                          <p:spTgt spid="1341"/>
                                        </p:tgtEl>
                                      </p:cBhvr>
                                    </p:animEffect>
                                  </p:childTnLst>
                                </p:cTn>
                              </p:par>
                              <p:par>
                                <p:cTn id="60" presetID="22" presetClass="entr" presetSubtype="8" repeatCount="indefinite" fill="hold" nodeType="withEffect">
                                  <p:stCondLst>
                                    <p:cond delay="0"/>
                                  </p:stCondLst>
                                  <p:endCondLst>
                                    <p:cond evt="onNext" delay="0">
                                      <p:tgtEl>
                                        <p:sldTgt/>
                                      </p:tgtEl>
                                    </p:cond>
                                  </p:endCondLst>
                                  <p:childTnLst>
                                    <p:set>
                                      <p:cBhvr>
                                        <p:cTn id="61" dur="1" fill="hold">
                                          <p:stCondLst>
                                            <p:cond delay="0"/>
                                          </p:stCondLst>
                                        </p:cTn>
                                        <p:tgtEl>
                                          <p:spTgt spid="1347"/>
                                        </p:tgtEl>
                                        <p:attrNameLst>
                                          <p:attrName>style.visibility</p:attrName>
                                        </p:attrNameLst>
                                      </p:cBhvr>
                                      <p:to>
                                        <p:strVal val="visible"/>
                                      </p:to>
                                    </p:set>
                                    <p:animEffect transition="in" filter="wipe(left)">
                                      <p:cBhvr>
                                        <p:cTn id="62" dur="1000"/>
                                        <p:tgtEl>
                                          <p:spTgt spid="1347"/>
                                        </p:tgtEl>
                                      </p:cBhvr>
                                    </p:animEffect>
                                  </p:childTnLst>
                                </p:cTn>
                              </p:par>
                              <p:par>
                                <p:cTn id="63" presetID="22" presetClass="entr" presetSubtype="2" repeatCount="indefinite" fill="hold" nodeType="withEffect">
                                  <p:stCondLst>
                                    <p:cond delay="0"/>
                                  </p:stCondLst>
                                  <p:endCondLst>
                                    <p:cond evt="onNext" delay="0">
                                      <p:tgtEl>
                                        <p:sldTgt/>
                                      </p:tgtEl>
                                    </p:cond>
                                  </p:endCondLst>
                                  <p:childTnLst>
                                    <p:set>
                                      <p:cBhvr>
                                        <p:cTn id="64" dur="1" fill="hold">
                                          <p:stCondLst>
                                            <p:cond delay="0"/>
                                          </p:stCondLst>
                                        </p:cTn>
                                        <p:tgtEl>
                                          <p:spTgt spid="1356"/>
                                        </p:tgtEl>
                                        <p:attrNameLst>
                                          <p:attrName>style.visibility</p:attrName>
                                        </p:attrNameLst>
                                      </p:cBhvr>
                                      <p:to>
                                        <p:strVal val="visible"/>
                                      </p:to>
                                    </p:set>
                                    <p:animEffect transition="in" filter="wipe(right)">
                                      <p:cBhvr>
                                        <p:cTn id="65" dur="1250"/>
                                        <p:tgtEl>
                                          <p:spTgt spid="1356"/>
                                        </p:tgtEl>
                                      </p:cBhvr>
                                    </p:animEffect>
                                  </p:childTnLst>
                                </p:cTn>
                              </p:par>
                              <p:par>
                                <p:cTn id="66" presetID="22" presetClass="entr" presetSubtype="8" repeatCount="indefinite" fill="hold" nodeType="withEffect">
                                  <p:stCondLst>
                                    <p:cond delay="0"/>
                                  </p:stCondLst>
                                  <p:endCondLst>
                                    <p:cond evt="onNext" delay="0">
                                      <p:tgtEl>
                                        <p:sldTgt/>
                                      </p:tgtEl>
                                    </p:cond>
                                  </p:endCondLst>
                                  <p:childTnLst>
                                    <p:set>
                                      <p:cBhvr>
                                        <p:cTn id="67" dur="1" fill="hold">
                                          <p:stCondLst>
                                            <p:cond delay="0"/>
                                          </p:stCondLst>
                                        </p:cTn>
                                        <p:tgtEl>
                                          <p:spTgt spid="1521"/>
                                        </p:tgtEl>
                                        <p:attrNameLst>
                                          <p:attrName>style.visibility</p:attrName>
                                        </p:attrNameLst>
                                      </p:cBhvr>
                                      <p:to>
                                        <p:strVal val="visible"/>
                                      </p:to>
                                    </p:set>
                                    <p:animEffect transition="in" filter="wipe(left)">
                                      <p:cBhvr>
                                        <p:cTn id="68" dur="1000"/>
                                        <p:tgtEl>
                                          <p:spTgt spid="1521"/>
                                        </p:tgtEl>
                                      </p:cBhvr>
                                    </p:animEffect>
                                  </p:childTnLst>
                                </p:cTn>
                              </p:par>
                              <p:par>
                                <p:cTn id="69" presetID="22" presetClass="entr" presetSubtype="8" repeatCount="indefinite" fill="hold" nodeType="withEffect">
                                  <p:stCondLst>
                                    <p:cond delay="0"/>
                                  </p:stCondLst>
                                  <p:endCondLst>
                                    <p:cond evt="onNext" delay="0">
                                      <p:tgtEl>
                                        <p:sldTgt/>
                                      </p:tgtEl>
                                    </p:cond>
                                  </p:endCondLst>
                                  <p:childTnLst>
                                    <p:set>
                                      <p:cBhvr>
                                        <p:cTn id="70" dur="1" fill="hold">
                                          <p:stCondLst>
                                            <p:cond delay="0"/>
                                          </p:stCondLst>
                                        </p:cTn>
                                        <p:tgtEl>
                                          <p:spTgt spid="1527"/>
                                        </p:tgtEl>
                                        <p:attrNameLst>
                                          <p:attrName>style.visibility</p:attrName>
                                        </p:attrNameLst>
                                      </p:cBhvr>
                                      <p:to>
                                        <p:strVal val="visible"/>
                                      </p:to>
                                    </p:set>
                                    <p:animEffect transition="in" filter="wipe(left)">
                                      <p:cBhvr>
                                        <p:cTn id="71" dur="1000"/>
                                        <p:tgtEl>
                                          <p:spTgt spid="1527"/>
                                        </p:tgtEl>
                                      </p:cBhvr>
                                    </p:animEffect>
                                  </p:childTnLst>
                                </p:cTn>
                              </p:par>
                              <p:par>
                                <p:cTn id="72" presetID="22" presetClass="entr" presetSubtype="2" repeatCount="indefinite" fill="hold" nodeType="withEffect">
                                  <p:stCondLst>
                                    <p:cond delay="0"/>
                                  </p:stCondLst>
                                  <p:endCondLst>
                                    <p:cond evt="onNext" delay="0">
                                      <p:tgtEl>
                                        <p:sldTgt/>
                                      </p:tgtEl>
                                    </p:cond>
                                  </p:endCondLst>
                                  <p:childTnLst>
                                    <p:set>
                                      <p:cBhvr>
                                        <p:cTn id="73" dur="1" fill="hold">
                                          <p:stCondLst>
                                            <p:cond delay="0"/>
                                          </p:stCondLst>
                                        </p:cTn>
                                        <p:tgtEl>
                                          <p:spTgt spid="1536"/>
                                        </p:tgtEl>
                                        <p:attrNameLst>
                                          <p:attrName>style.visibility</p:attrName>
                                        </p:attrNameLst>
                                      </p:cBhvr>
                                      <p:to>
                                        <p:strVal val="visible"/>
                                      </p:to>
                                    </p:set>
                                    <p:animEffect transition="in" filter="wipe(right)">
                                      <p:cBhvr>
                                        <p:cTn id="74" dur="1250"/>
                                        <p:tgtEl>
                                          <p:spTgt spid="1536"/>
                                        </p:tgtEl>
                                      </p:cBhvr>
                                    </p:animEffect>
                                  </p:childTnLst>
                                </p:cTn>
                              </p:par>
                              <p:par>
                                <p:cTn id="75" presetID="26" presetClass="emph" presetSubtype="0" repeatCount="indefinite" fill="hold" grpId="0" nodeType="withEffect">
                                  <p:stCondLst>
                                    <p:cond delay="0"/>
                                  </p:stCondLst>
                                  <p:endCondLst>
                                    <p:cond evt="onNext" delay="0">
                                      <p:tgtEl>
                                        <p:sldTgt/>
                                      </p:tgtEl>
                                    </p:cond>
                                  </p:endCondLst>
                                  <p:childTnLst>
                                    <p:animEffect transition="out" filter="fade">
                                      <p:cBhvr>
                                        <p:cTn id="76" dur="1000" tmFilter="0, 0; .2, .5; .8, .5; 1, 0"/>
                                        <p:tgtEl>
                                          <p:spTgt spid="1335"/>
                                        </p:tgtEl>
                                      </p:cBhvr>
                                    </p:animEffect>
                                    <p:animScale>
                                      <p:cBhvr>
                                        <p:cTn id="77" dur="500" autoRev="1" fill="hold"/>
                                        <p:tgtEl>
                                          <p:spTgt spid="1335"/>
                                        </p:tgtEl>
                                      </p:cBhvr>
                                      <p:by x="105000" y="105000"/>
                                    </p:animScale>
                                  </p:childTnLst>
                                </p:cTn>
                              </p:par>
                              <p:par>
                                <p:cTn id="78" presetID="26" presetClass="emph" presetSubtype="0" repeatCount="indefinite" fill="hold" grpId="0" nodeType="withEffect">
                                  <p:stCondLst>
                                    <p:cond delay="0"/>
                                  </p:stCondLst>
                                  <p:endCondLst>
                                    <p:cond evt="onNext" delay="0">
                                      <p:tgtEl>
                                        <p:sldTgt/>
                                      </p:tgtEl>
                                    </p:cond>
                                  </p:endCondLst>
                                  <p:childTnLst>
                                    <p:animEffect transition="out" filter="fade">
                                      <p:cBhvr>
                                        <p:cTn id="79" dur="1000" tmFilter="0, 0; .2, .5; .8, .5; 1, 0"/>
                                        <p:tgtEl>
                                          <p:spTgt spid="1334"/>
                                        </p:tgtEl>
                                      </p:cBhvr>
                                    </p:animEffect>
                                    <p:animScale>
                                      <p:cBhvr>
                                        <p:cTn id="80" dur="500" autoRev="1" fill="hold"/>
                                        <p:tgtEl>
                                          <p:spTgt spid="1334"/>
                                        </p:tgtEl>
                                      </p:cBhvr>
                                      <p:by x="105000" y="105000"/>
                                    </p:animScale>
                                  </p:childTnLst>
                                </p:cTn>
                              </p:par>
                              <p:par>
                                <p:cTn id="81" presetID="26" presetClass="emph" presetSubtype="0" repeatCount="indefinite" fill="hold" grpId="0" nodeType="withEffect">
                                  <p:stCondLst>
                                    <p:cond delay="0"/>
                                  </p:stCondLst>
                                  <p:endCondLst>
                                    <p:cond evt="onNext" delay="0">
                                      <p:tgtEl>
                                        <p:sldTgt/>
                                      </p:tgtEl>
                                    </p:cond>
                                  </p:endCondLst>
                                  <p:childTnLst>
                                    <p:animEffect transition="out" filter="fade">
                                      <p:cBhvr>
                                        <p:cTn id="82" dur="1000" tmFilter="0, 0; .2, .5; .8, .5; 1, 0"/>
                                        <p:tgtEl>
                                          <p:spTgt spid="1333"/>
                                        </p:tgtEl>
                                      </p:cBhvr>
                                    </p:animEffect>
                                    <p:animScale>
                                      <p:cBhvr>
                                        <p:cTn id="83" dur="500" autoRev="1" fill="hold"/>
                                        <p:tgtEl>
                                          <p:spTgt spid="1333"/>
                                        </p:tgtEl>
                                      </p:cBhvr>
                                      <p:by x="105000" y="105000"/>
                                    </p:animScale>
                                  </p:childTnLst>
                                </p:cTn>
                              </p:par>
                              <p:par>
                                <p:cTn id="84" presetID="26" presetClass="emph" presetSubtype="0" repeatCount="indefinite" fill="hold" grpId="0" nodeType="withEffect">
                                  <p:stCondLst>
                                    <p:cond delay="0"/>
                                  </p:stCondLst>
                                  <p:endCondLst>
                                    <p:cond evt="onNext" delay="0">
                                      <p:tgtEl>
                                        <p:sldTgt/>
                                      </p:tgtEl>
                                    </p:cond>
                                  </p:endCondLst>
                                  <p:childTnLst>
                                    <p:animEffect transition="out" filter="fade">
                                      <p:cBhvr>
                                        <p:cTn id="85" dur="1000" tmFilter="0, 0; .2, .5; .8, .5; 1, 0"/>
                                        <p:tgtEl>
                                          <p:spTgt spid="1331"/>
                                        </p:tgtEl>
                                      </p:cBhvr>
                                    </p:animEffect>
                                    <p:animScale>
                                      <p:cBhvr>
                                        <p:cTn id="86" dur="500" autoRev="1" fill="hold"/>
                                        <p:tgtEl>
                                          <p:spTgt spid="1331"/>
                                        </p:tgtEl>
                                      </p:cBhvr>
                                      <p:by x="105000" y="105000"/>
                                    </p:animScale>
                                  </p:childTnLst>
                                </p:cTn>
                              </p:par>
                              <p:par>
                                <p:cTn id="87" presetID="26" presetClass="emph" presetSubtype="0" repeatCount="indefinite" fill="hold" grpId="0" nodeType="withEffect">
                                  <p:stCondLst>
                                    <p:cond delay="0"/>
                                  </p:stCondLst>
                                  <p:endCondLst>
                                    <p:cond evt="onNext" delay="0">
                                      <p:tgtEl>
                                        <p:sldTgt/>
                                      </p:tgtEl>
                                    </p:cond>
                                  </p:endCondLst>
                                  <p:childTnLst>
                                    <p:animEffect transition="out" filter="fade">
                                      <p:cBhvr>
                                        <p:cTn id="88" dur="1000" tmFilter="0, 0; .2, .5; .8, .5; 1, 0"/>
                                        <p:tgtEl>
                                          <p:spTgt spid="1330"/>
                                        </p:tgtEl>
                                      </p:cBhvr>
                                    </p:animEffect>
                                    <p:animScale>
                                      <p:cBhvr>
                                        <p:cTn id="89" dur="500" autoRev="1" fill="hold"/>
                                        <p:tgtEl>
                                          <p:spTgt spid="1330"/>
                                        </p:tgtEl>
                                      </p:cBhvr>
                                      <p:by x="105000" y="105000"/>
                                    </p:animScale>
                                  </p:childTnLst>
                                </p:cTn>
                              </p:par>
                              <p:par>
                                <p:cTn id="90" presetID="26" presetClass="emph" presetSubtype="0" repeatCount="indefinite" fill="hold" grpId="0" nodeType="withEffect">
                                  <p:stCondLst>
                                    <p:cond delay="0"/>
                                  </p:stCondLst>
                                  <p:endCondLst>
                                    <p:cond evt="onNext" delay="0">
                                      <p:tgtEl>
                                        <p:sldTgt/>
                                      </p:tgtEl>
                                    </p:cond>
                                  </p:endCondLst>
                                  <p:childTnLst>
                                    <p:animEffect transition="out" filter="fade">
                                      <p:cBhvr>
                                        <p:cTn id="91" dur="1000" tmFilter="0, 0; .2, .5; .8, .5; 1, 0"/>
                                        <p:tgtEl>
                                          <p:spTgt spid="1328"/>
                                        </p:tgtEl>
                                      </p:cBhvr>
                                    </p:animEffect>
                                    <p:animScale>
                                      <p:cBhvr>
                                        <p:cTn id="92" dur="500" autoRev="1" fill="hold"/>
                                        <p:tgtEl>
                                          <p:spTgt spid="1328"/>
                                        </p:tgtEl>
                                      </p:cBhvr>
                                      <p:by x="105000" y="105000"/>
                                    </p:animScale>
                                  </p:childTnLst>
                                </p:cTn>
                              </p:par>
                              <p:par>
                                <p:cTn id="93" presetID="26" presetClass="emph" presetSubtype="0" repeatCount="indefinite" fill="hold" grpId="0" nodeType="withEffect">
                                  <p:stCondLst>
                                    <p:cond delay="0"/>
                                  </p:stCondLst>
                                  <p:endCondLst>
                                    <p:cond evt="onNext" delay="0">
                                      <p:tgtEl>
                                        <p:sldTgt/>
                                      </p:tgtEl>
                                    </p:cond>
                                  </p:endCondLst>
                                  <p:childTnLst>
                                    <p:animEffect transition="out" filter="fade">
                                      <p:cBhvr>
                                        <p:cTn id="94" dur="1000" tmFilter="0, 0; .2, .5; .8, .5; 1, 0"/>
                                        <p:tgtEl>
                                          <p:spTgt spid="1326"/>
                                        </p:tgtEl>
                                      </p:cBhvr>
                                    </p:animEffect>
                                    <p:animScale>
                                      <p:cBhvr>
                                        <p:cTn id="95" dur="500" autoRev="1" fill="hold"/>
                                        <p:tgtEl>
                                          <p:spTgt spid="1326"/>
                                        </p:tgtEl>
                                      </p:cBhvr>
                                      <p:by x="105000" y="105000"/>
                                    </p:animScale>
                                  </p:childTnLst>
                                </p:cTn>
                              </p:par>
                              <p:par>
                                <p:cTn id="96" presetID="26" presetClass="emph" presetSubtype="0" repeatCount="indefinite" fill="hold" grpId="0" nodeType="withEffect">
                                  <p:stCondLst>
                                    <p:cond delay="0"/>
                                  </p:stCondLst>
                                  <p:endCondLst>
                                    <p:cond evt="onNext" delay="0">
                                      <p:tgtEl>
                                        <p:sldTgt/>
                                      </p:tgtEl>
                                    </p:cond>
                                  </p:endCondLst>
                                  <p:childTnLst>
                                    <p:animEffect transition="out" filter="fade">
                                      <p:cBhvr>
                                        <p:cTn id="97" dur="1000" tmFilter="0, 0; .2, .5; .8, .5; 1, 0"/>
                                        <p:tgtEl>
                                          <p:spTgt spid="1325"/>
                                        </p:tgtEl>
                                      </p:cBhvr>
                                    </p:animEffect>
                                    <p:animScale>
                                      <p:cBhvr>
                                        <p:cTn id="98" dur="500" autoRev="1" fill="hold"/>
                                        <p:tgtEl>
                                          <p:spTgt spid="1325"/>
                                        </p:tgtEl>
                                      </p:cBhvr>
                                      <p:by x="105000" y="105000"/>
                                    </p:animScale>
                                  </p:childTnLst>
                                </p:cTn>
                              </p:par>
                              <p:par>
                                <p:cTn id="99" presetID="26" presetClass="emph" presetSubtype="0" repeatCount="indefinite" fill="hold" grpId="0" nodeType="withEffect">
                                  <p:stCondLst>
                                    <p:cond delay="0"/>
                                  </p:stCondLst>
                                  <p:endCondLst>
                                    <p:cond evt="onNext" delay="0">
                                      <p:tgtEl>
                                        <p:sldTgt/>
                                      </p:tgtEl>
                                    </p:cond>
                                  </p:endCondLst>
                                  <p:childTnLst>
                                    <p:animEffect transition="out" filter="fade">
                                      <p:cBhvr>
                                        <p:cTn id="100" dur="1000" tmFilter="0, 0; .2, .5; .8, .5; 1, 0"/>
                                        <p:tgtEl>
                                          <p:spTgt spid="1324"/>
                                        </p:tgtEl>
                                      </p:cBhvr>
                                    </p:animEffect>
                                    <p:animScale>
                                      <p:cBhvr>
                                        <p:cTn id="101" dur="500" autoRev="1" fill="hold"/>
                                        <p:tgtEl>
                                          <p:spTgt spid="1324"/>
                                        </p:tgtEl>
                                      </p:cBhvr>
                                      <p:by x="105000" y="105000"/>
                                    </p:animScale>
                                  </p:childTnLst>
                                </p:cTn>
                              </p:par>
                              <p:par>
                                <p:cTn id="102" presetID="26" presetClass="emph" presetSubtype="0" repeatCount="indefinite" fill="hold" grpId="0" nodeType="withEffect">
                                  <p:stCondLst>
                                    <p:cond delay="0"/>
                                  </p:stCondLst>
                                  <p:endCondLst>
                                    <p:cond evt="onNext" delay="0">
                                      <p:tgtEl>
                                        <p:sldTgt/>
                                      </p:tgtEl>
                                    </p:cond>
                                  </p:endCondLst>
                                  <p:childTnLst>
                                    <p:animEffect transition="out" filter="fade">
                                      <p:cBhvr>
                                        <p:cTn id="103" dur="1000" tmFilter="0, 0; .2, .5; .8, .5; 1, 0"/>
                                        <p:tgtEl>
                                          <p:spTgt spid="1322"/>
                                        </p:tgtEl>
                                      </p:cBhvr>
                                    </p:animEffect>
                                    <p:animScale>
                                      <p:cBhvr>
                                        <p:cTn id="104" dur="500" autoRev="1" fill="hold"/>
                                        <p:tgtEl>
                                          <p:spTgt spid="1322"/>
                                        </p:tgtEl>
                                      </p:cBhvr>
                                      <p:by x="105000" y="105000"/>
                                    </p:animScale>
                                  </p:childTnLst>
                                </p:cTn>
                              </p:par>
                              <p:par>
                                <p:cTn id="105" presetID="26" presetClass="emph" presetSubtype="0" repeatCount="indefinite" fill="hold" grpId="0" nodeType="withEffect">
                                  <p:stCondLst>
                                    <p:cond delay="0"/>
                                  </p:stCondLst>
                                  <p:endCondLst>
                                    <p:cond evt="onNext" delay="0">
                                      <p:tgtEl>
                                        <p:sldTgt/>
                                      </p:tgtEl>
                                    </p:cond>
                                  </p:endCondLst>
                                  <p:childTnLst>
                                    <p:animEffect transition="out" filter="fade">
                                      <p:cBhvr>
                                        <p:cTn id="106" dur="1000" tmFilter="0, 0; .2, .5; .8, .5; 1, 0"/>
                                        <p:tgtEl>
                                          <p:spTgt spid="1321"/>
                                        </p:tgtEl>
                                      </p:cBhvr>
                                    </p:animEffect>
                                    <p:animScale>
                                      <p:cBhvr>
                                        <p:cTn id="107" dur="500" autoRev="1" fill="hold"/>
                                        <p:tgtEl>
                                          <p:spTgt spid="1321"/>
                                        </p:tgtEl>
                                      </p:cBhvr>
                                      <p:by x="105000" y="105000"/>
                                    </p:animScale>
                                  </p:childTnLst>
                                </p:cTn>
                              </p:par>
                              <p:par>
                                <p:cTn id="108" presetID="26" presetClass="emph" presetSubtype="0" repeatCount="indefinite" fill="hold" grpId="0" nodeType="withEffect">
                                  <p:stCondLst>
                                    <p:cond delay="0"/>
                                  </p:stCondLst>
                                  <p:endCondLst>
                                    <p:cond evt="onNext" delay="0">
                                      <p:tgtEl>
                                        <p:sldTgt/>
                                      </p:tgtEl>
                                    </p:cond>
                                  </p:endCondLst>
                                  <p:childTnLst>
                                    <p:animEffect transition="out" filter="fade">
                                      <p:cBhvr>
                                        <p:cTn id="109" dur="1000" tmFilter="0, 0; .2, .5; .8, .5; 1, 0"/>
                                        <p:tgtEl>
                                          <p:spTgt spid="1319"/>
                                        </p:tgtEl>
                                      </p:cBhvr>
                                    </p:animEffect>
                                    <p:animScale>
                                      <p:cBhvr>
                                        <p:cTn id="110" dur="500" autoRev="1" fill="hold"/>
                                        <p:tgtEl>
                                          <p:spTgt spid="1319"/>
                                        </p:tgtEl>
                                      </p:cBhvr>
                                      <p:by x="105000" y="105000"/>
                                    </p:animScale>
                                  </p:childTnLst>
                                </p:cTn>
                              </p:par>
                              <p:par>
                                <p:cTn id="111" presetID="26" presetClass="emph" presetSubtype="0" repeatCount="indefinite" fill="hold" grpId="0" nodeType="withEffect">
                                  <p:stCondLst>
                                    <p:cond delay="0"/>
                                  </p:stCondLst>
                                  <p:endCondLst>
                                    <p:cond evt="onNext" delay="0">
                                      <p:tgtEl>
                                        <p:sldTgt/>
                                      </p:tgtEl>
                                    </p:cond>
                                  </p:endCondLst>
                                  <p:childTnLst>
                                    <p:animEffect transition="out" filter="fade">
                                      <p:cBhvr>
                                        <p:cTn id="112" dur="1000" tmFilter="0, 0; .2, .5; .8, .5; 1, 0"/>
                                        <p:tgtEl>
                                          <p:spTgt spid="1318"/>
                                        </p:tgtEl>
                                      </p:cBhvr>
                                    </p:animEffect>
                                    <p:animScale>
                                      <p:cBhvr>
                                        <p:cTn id="113" dur="500" autoRev="1" fill="hold"/>
                                        <p:tgtEl>
                                          <p:spTgt spid="1318"/>
                                        </p:tgtEl>
                                      </p:cBhvr>
                                      <p:by x="105000" y="105000"/>
                                    </p:animScale>
                                  </p:childTnLst>
                                </p:cTn>
                              </p:par>
                              <p:par>
                                <p:cTn id="114" presetID="26" presetClass="emph" presetSubtype="0" repeatCount="indefinite" fill="hold" grpId="0" nodeType="withEffect">
                                  <p:stCondLst>
                                    <p:cond delay="0"/>
                                  </p:stCondLst>
                                  <p:endCondLst>
                                    <p:cond evt="onNext" delay="0">
                                      <p:tgtEl>
                                        <p:sldTgt/>
                                      </p:tgtEl>
                                    </p:cond>
                                  </p:endCondLst>
                                  <p:childTnLst>
                                    <p:animEffect transition="out" filter="fade">
                                      <p:cBhvr>
                                        <p:cTn id="115" dur="1000" tmFilter="0, 0; .2, .5; .8, .5; 1, 0"/>
                                        <p:tgtEl>
                                          <p:spTgt spid="1316"/>
                                        </p:tgtEl>
                                      </p:cBhvr>
                                    </p:animEffect>
                                    <p:animScale>
                                      <p:cBhvr>
                                        <p:cTn id="116" dur="500" autoRev="1" fill="hold"/>
                                        <p:tgtEl>
                                          <p:spTgt spid="1316"/>
                                        </p:tgtEl>
                                      </p:cBhvr>
                                      <p:by x="105000" y="105000"/>
                                    </p:animScale>
                                  </p:childTnLst>
                                </p:cTn>
                              </p:par>
                              <p:par>
                                <p:cTn id="117" presetID="26" presetClass="emph" presetSubtype="0" repeatCount="indefinite" fill="hold" grpId="0" nodeType="withEffect">
                                  <p:stCondLst>
                                    <p:cond delay="0"/>
                                  </p:stCondLst>
                                  <p:endCondLst>
                                    <p:cond evt="onNext" delay="0">
                                      <p:tgtEl>
                                        <p:sldTgt/>
                                      </p:tgtEl>
                                    </p:cond>
                                  </p:endCondLst>
                                  <p:childTnLst>
                                    <p:animEffect transition="out" filter="fade">
                                      <p:cBhvr>
                                        <p:cTn id="118" dur="1000" tmFilter="0, 0; .2, .5; .8, .5; 1, 0"/>
                                        <p:tgtEl>
                                          <p:spTgt spid="1313"/>
                                        </p:tgtEl>
                                      </p:cBhvr>
                                    </p:animEffect>
                                    <p:animScale>
                                      <p:cBhvr>
                                        <p:cTn id="119" dur="500" autoRev="1" fill="hold"/>
                                        <p:tgtEl>
                                          <p:spTgt spid="1313"/>
                                        </p:tgtEl>
                                      </p:cBhvr>
                                      <p:by x="105000" y="105000"/>
                                    </p:animScale>
                                  </p:childTnLst>
                                </p:cTn>
                              </p:par>
                              <p:par>
                                <p:cTn id="120" presetID="26" presetClass="emph" presetSubtype="0" repeatCount="indefinite" fill="hold" grpId="0" nodeType="withEffect">
                                  <p:stCondLst>
                                    <p:cond delay="0"/>
                                  </p:stCondLst>
                                  <p:endCondLst>
                                    <p:cond evt="onNext" delay="0">
                                      <p:tgtEl>
                                        <p:sldTgt/>
                                      </p:tgtEl>
                                    </p:cond>
                                  </p:endCondLst>
                                  <p:childTnLst>
                                    <p:animEffect transition="out" filter="fade">
                                      <p:cBhvr>
                                        <p:cTn id="121" dur="1000" tmFilter="0, 0; .2, .5; .8, .5; 1, 0"/>
                                        <p:tgtEl>
                                          <p:spTgt spid="1311"/>
                                        </p:tgtEl>
                                      </p:cBhvr>
                                    </p:animEffect>
                                    <p:animScale>
                                      <p:cBhvr>
                                        <p:cTn id="122" dur="500" autoRev="1" fill="hold"/>
                                        <p:tgtEl>
                                          <p:spTgt spid="1311"/>
                                        </p:tgtEl>
                                      </p:cBhvr>
                                      <p:by x="105000" y="105000"/>
                                    </p:animScale>
                                  </p:childTnLst>
                                </p:cTn>
                              </p:par>
                              <p:par>
                                <p:cTn id="123" presetID="26" presetClass="emph" presetSubtype="0" repeatCount="indefinite" fill="hold" grpId="0" nodeType="withEffect">
                                  <p:stCondLst>
                                    <p:cond delay="0"/>
                                  </p:stCondLst>
                                  <p:endCondLst>
                                    <p:cond evt="onNext" delay="0">
                                      <p:tgtEl>
                                        <p:sldTgt/>
                                      </p:tgtEl>
                                    </p:cond>
                                  </p:endCondLst>
                                  <p:childTnLst>
                                    <p:animEffect transition="out" filter="fade">
                                      <p:cBhvr>
                                        <p:cTn id="124" dur="1000" tmFilter="0, 0; .2, .5; .8, .5; 1, 0"/>
                                        <p:tgtEl>
                                          <p:spTgt spid="1310"/>
                                        </p:tgtEl>
                                      </p:cBhvr>
                                    </p:animEffect>
                                    <p:animScale>
                                      <p:cBhvr>
                                        <p:cTn id="125" dur="500" autoRev="1" fill="hold"/>
                                        <p:tgtEl>
                                          <p:spTgt spid="1310"/>
                                        </p:tgtEl>
                                      </p:cBhvr>
                                      <p:by x="105000" y="105000"/>
                                    </p:animScale>
                                  </p:childTnLst>
                                </p:cTn>
                              </p:par>
                              <p:par>
                                <p:cTn id="126" presetID="26" presetClass="emph" presetSubtype="0" repeatCount="indefinite" fill="hold" grpId="0" nodeType="withEffect">
                                  <p:stCondLst>
                                    <p:cond delay="0"/>
                                  </p:stCondLst>
                                  <p:endCondLst>
                                    <p:cond evt="onNext" delay="0">
                                      <p:tgtEl>
                                        <p:sldTgt/>
                                      </p:tgtEl>
                                    </p:cond>
                                  </p:endCondLst>
                                  <p:childTnLst>
                                    <p:animEffect transition="out" filter="fade">
                                      <p:cBhvr>
                                        <p:cTn id="127" dur="1000" tmFilter="0, 0; .2, .5; .8, .5; 1, 0"/>
                                        <p:tgtEl>
                                          <p:spTgt spid="1307"/>
                                        </p:tgtEl>
                                      </p:cBhvr>
                                    </p:animEffect>
                                    <p:animScale>
                                      <p:cBhvr>
                                        <p:cTn id="128" dur="500" autoRev="1" fill="hold"/>
                                        <p:tgtEl>
                                          <p:spTgt spid="1307"/>
                                        </p:tgtEl>
                                      </p:cBhvr>
                                      <p:by x="105000" y="105000"/>
                                    </p:animScale>
                                  </p:childTnLst>
                                </p:cTn>
                              </p:par>
                              <p:par>
                                <p:cTn id="129" presetID="26" presetClass="emph" presetSubtype="0" repeatCount="indefinite" fill="hold" grpId="0" nodeType="withEffect">
                                  <p:stCondLst>
                                    <p:cond delay="0"/>
                                  </p:stCondLst>
                                  <p:endCondLst>
                                    <p:cond evt="onNext" delay="0">
                                      <p:tgtEl>
                                        <p:sldTgt/>
                                      </p:tgtEl>
                                    </p:cond>
                                  </p:endCondLst>
                                  <p:childTnLst>
                                    <p:animEffect transition="out" filter="fade">
                                      <p:cBhvr>
                                        <p:cTn id="130" dur="1000" tmFilter="0, 0; .2, .5; .8, .5; 1, 0"/>
                                        <p:tgtEl>
                                          <p:spTgt spid="1302"/>
                                        </p:tgtEl>
                                      </p:cBhvr>
                                    </p:animEffect>
                                    <p:animScale>
                                      <p:cBhvr>
                                        <p:cTn id="131" dur="500" autoRev="1" fill="hold"/>
                                        <p:tgtEl>
                                          <p:spTgt spid="1302"/>
                                        </p:tgtEl>
                                      </p:cBhvr>
                                      <p:by x="105000" y="105000"/>
                                    </p:animScale>
                                  </p:childTnLst>
                                </p:cTn>
                              </p:par>
                              <p:par>
                                <p:cTn id="132" presetID="26" presetClass="emph" presetSubtype="0" repeatCount="indefinite" fill="hold" grpId="0" nodeType="withEffect">
                                  <p:stCondLst>
                                    <p:cond delay="0"/>
                                  </p:stCondLst>
                                  <p:endCondLst>
                                    <p:cond evt="onNext" delay="0">
                                      <p:tgtEl>
                                        <p:sldTgt/>
                                      </p:tgtEl>
                                    </p:cond>
                                  </p:endCondLst>
                                  <p:childTnLst>
                                    <p:animEffect transition="out" filter="fade">
                                      <p:cBhvr>
                                        <p:cTn id="133" dur="1000" tmFilter="0, 0; .2, .5; .8, .5; 1, 0"/>
                                        <p:tgtEl>
                                          <p:spTgt spid="1299"/>
                                        </p:tgtEl>
                                      </p:cBhvr>
                                    </p:animEffect>
                                    <p:animScale>
                                      <p:cBhvr>
                                        <p:cTn id="134" dur="500" autoRev="1" fill="hold"/>
                                        <p:tgtEl>
                                          <p:spTgt spid="1299"/>
                                        </p:tgtEl>
                                      </p:cBhvr>
                                      <p:by x="105000" y="105000"/>
                                    </p:animScale>
                                  </p:childTnLst>
                                </p:cTn>
                              </p:par>
                              <p:par>
                                <p:cTn id="135" presetID="26" presetClass="emph" presetSubtype="0" repeatCount="indefinite" fill="hold" grpId="0" nodeType="withEffect">
                                  <p:stCondLst>
                                    <p:cond delay="0"/>
                                  </p:stCondLst>
                                  <p:endCondLst>
                                    <p:cond evt="onNext" delay="0">
                                      <p:tgtEl>
                                        <p:sldTgt/>
                                      </p:tgtEl>
                                    </p:cond>
                                  </p:endCondLst>
                                  <p:childTnLst>
                                    <p:animEffect transition="out" filter="fade">
                                      <p:cBhvr>
                                        <p:cTn id="136" dur="1000" tmFilter="0, 0; .2, .5; .8, .5; 1, 0"/>
                                        <p:tgtEl>
                                          <p:spTgt spid="1298"/>
                                        </p:tgtEl>
                                      </p:cBhvr>
                                    </p:animEffect>
                                    <p:animScale>
                                      <p:cBhvr>
                                        <p:cTn id="137" dur="500" autoRev="1" fill="hold"/>
                                        <p:tgtEl>
                                          <p:spTgt spid="12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 grpId="0" animBg="1"/>
      <p:bldP spid="1298" grpId="0" animBg="1"/>
      <p:bldP spid="1299" grpId="0" animBg="1"/>
      <p:bldP spid="1302" grpId="0" animBg="1"/>
      <p:bldP spid="1307" grpId="0" animBg="1"/>
      <p:bldP spid="1310" grpId="0" animBg="1"/>
      <p:bldP spid="1311" grpId="0" animBg="1"/>
      <p:bldP spid="1313" grpId="0" animBg="1"/>
      <p:bldP spid="1316" grpId="0" animBg="1"/>
      <p:bldP spid="1318" grpId="0" animBg="1"/>
      <p:bldP spid="1319" grpId="0" animBg="1"/>
      <p:bldP spid="1321" grpId="0" animBg="1"/>
      <p:bldP spid="1322" grpId="0" animBg="1"/>
      <p:bldP spid="1324" grpId="0" animBg="1"/>
      <p:bldP spid="1325" grpId="0" animBg="1"/>
      <p:bldP spid="1326" grpId="0" animBg="1"/>
      <p:bldP spid="1328" grpId="0" animBg="1"/>
      <p:bldP spid="1330" grpId="0" animBg="1"/>
      <p:bldP spid="1331" grpId="0" animBg="1"/>
      <p:bldP spid="1333" grpId="0" animBg="1"/>
      <p:bldP spid="1334" grpId="0" animBg="1"/>
      <p:bldP spid="133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RSM 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D790A-E1CD-4459-92F4-5705E748BA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870" t="24997" r="13667" b="27269"/>
          <a:stretch/>
        </p:blipFill>
        <p:spPr>
          <a:xfrm>
            <a:off x="1" y="227747"/>
            <a:ext cx="8915400" cy="3086953"/>
          </a:xfrm>
          <a:prstGeom prst="rect">
            <a:avLst/>
          </a:prstGeom>
        </p:spPr>
      </p:pic>
      <p:sp>
        <p:nvSpPr>
          <p:cNvPr id="7" name="Title 1"/>
          <p:cNvSpPr>
            <a:spLocks noGrp="1"/>
          </p:cNvSpPr>
          <p:nvPr>
            <p:ph type="title" hasCustomPrompt="1"/>
          </p:nvPr>
        </p:nvSpPr>
        <p:spPr>
          <a:xfrm>
            <a:off x="457200" y="3651870"/>
            <a:ext cx="8229600" cy="540060"/>
          </a:xfrm>
          <a:prstGeom prst="rect">
            <a:avLst/>
          </a:prstGeom>
        </p:spPr>
        <p:txBody>
          <a:bodyPr>
            <a:noAutofit/>
          </a:bodyPr>
          <a:lstStyle>
            <a:lvl1pPr algn="l">
              <a:defRPr sz="2200" b="0" i="0" cap="all" baseline="0">
                <a:solidFill>
                  <a:schemeClr val="accent1"/>
                </a:solidFill>
                <a:latin typeface="Prelo Medium" panose="02000506040000020004" pitchFamily="50" charset="0"/>
              </a:defRPr>
            </a:lvl1pPr>
          </a:lstStyle>
          <a:p>
            <a:r>
              <a:rPr lang="en-US"/>
              <a:t>Click to edit heading – 22 </a:t>
            </a:r>
            <a:r>
              <a:rPr lang="en-US" err="1"/>
              <a:t>pt</a:t>
            </a:r>
            <a:endParaRPr lang="en-GB"/>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1800" baseline="0">
                <a:solidFill>
                  <a:schemeClr val="accent2"/>
                </a:solidFill>
                <a:latin typeface="Prelo Medium" panose="02000506040000020004" pitchFamily="50" charset="0"/>
              </a:defRPr>
            </a:lvl1pPr>
          </a:lstStyle>
          <a:p>
            <a:pPr lvl="0"/>
            <a:r>
              <a:rPr lang="en-US"/>
              <a:t>Click to add presenter names – 18 </a:t>
            </a:r>
            <a:r>
              <a:rPr lang="en-US" err="1"/>
              <a:t>pt</a:t>
            </a:r>
            <a:endParaRPr lang="en-US"/>
          </a:p>
        </p:txBody>
      </p:sp>
      <p:pic>
        <p:nvPicPr>
          <p:cNvPr id="5"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33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SM Title Slide 2">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9"/>
          <a:stretch/>
        </p:blipFill>
        <p:spPr>
          <a:xfrm>
            <a:off x="0" y="227747"/>
            <a:ext cx="8897257" cy="3086953"/>
          </a:xfrm>
          <a:prstGeom prst="rect">
            <a:avLst/>
          </a:prstGeom>
        </p:spPr>
      </p:pic>
      <p:sp>
        <p:nvSpPr>
          <p:cNvPr id="7" name="Title 1"/>
          <p:cNvSpPr>
            <a:spLocks noGrp="1"/>
          </p:cNvSpPr>
          <p:nvPr>
            <p:ph type="title" hasCustomPrompt="1"/>
          </p:nvPr>
        </p:nvSpPr>
        <p:spPr>
          <a:xfrm>
            <a:off x="457200" y="3651870"/>
            <a:ext cx="8229600" cy="540060"/>
          </a:xfrm>
          <a:prstGeom prst="rect">
            <a:avLst/>
          </a:prstGeom>
        </p:spPr>
        <p:txBody>
          <a:bodyPr>
            <a:noAutofit/>
          </a:bodyPr>
          <a:lstStyle>
            <a:lvl1pPr algn="l">
              <a:defRPr sz="2200" b="0" i="0" cap="all" baseline="0">
                <a:solidFill>
                  <a:schemeClr val="accent1"/>
                </a:solidFill>
                <a:latin typeface="Prelo Medium" panose="02000506040000020004" pitchFamily="50" charset="0"/>
              </a:defRPr>
            </a:lvl1pPr>
          </a:lstStyle>
          <a:p>
            <a:r>
              <a:rPr lang="en-US"/>
              <a:t>Click to edit heading – 22 </a:t>
            </a:r>
            <a:r>
              <a:rPr lang="en-US" err="1"/>
              <a:t>pt</a:t>
            </a:r>
            <a:endParaRPr lang="en-GB"/>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1800" baseline="0">
                <a:solidFill>
                  <a:schemeClr val="accent2"/>
                </a:solidFill>
                <a:latin typeface="Prelo Medium" panose="02000506040000020004" pitchFamily="50" charset="0"/>
              </a:defRPr>
            </a:lvl1pPr>
          </a:lstStyle>
          <a:p>
            <a:pPr lvl="0"/>
            <a:r>
              <a:rPr lang="en-US"/>
              <a:t>Click to add presenter names – 18 </a:t>
            </a:r>
            <a:r>
              <a:rPr lang="en-US" err="1"/>
              <a:t>pt</a:t>
            </a:r>
            <a:endParaRPr lang="en-US"/>
          </a:p>
        </p:txBody>
      </p:sp>
      <p:pic>
        <p:nvPicPr>
          <p:cNvPr id="5"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413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0" y="248062"/>
            <a:ext cx="8712968" cy="270272"/>
          </a:xfrm>
          <a:prstGeom prst="rect">
            <a:avLst/>
          </a:prstGeom>
          <a:noFill/>
        </p:spPr>
        <p:txBody>
          <a:bodyPr anchor="ctr">
            <a:noAutofit/>
          </a:bodyPr>
          <a:lstStyle>
            <a:lvl1pPr marL="0" indent="0">
              <a:buNone/>
              <a:defRPr sz="22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31" name="Straight Connector 30"/>
          <p:cNvCxnSpPr/>
          <p:nvPr userDrawn="1"/>
        </p:nvCxnSpPr>
        <p:spPr>
          <a:xfrm>
            <a:off x="251520" y="680110"/>
            <a:ext cx="14401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680110"/>
            <a:ext cx="20078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680110"/>
            <a:ext cx="496867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Espace réservé du numéro de diapositive 2">
            <a:extLst>
              <a:ext uri="{FF2B5EF4-FFF2-40B4-BE49-F238E27FC236}">
                <a16:creationId xmlns:a16="http://schemas.microsoft.com/office/drawing/2014/main" id="{372453B4-7004-400B-A094-42F3F60E8920}"/>
              </a:ext>
            </a:extLst>
          </p:cNvPr>
          <p:cNvSpPr>
            <a:spLocks noGrp="1"/>
          </p:cNvSpPr>
          <p:nvPr>
            <p:ph type="sldNum" sz="quarter" idx="12"/>
          </p:nvPr>
        </p:nvSpPr>
        <p:spPr>
          <a:xfrm>
            <a:off x="-3368" y="4921098"/>
            <a:ext cx="468406" cy="224487"/>
          </a:xfrm>
          <a:prstGeom prst="rect">
            <a:avLst/>
          </a:prstGeom>
        </p:spPr>
        <p:txBody>
          <a:bodyPr/>
          <a:lstStyle>
            <a:lvl1pPr algn="ctr">
              <a:defRPr sz="900">
                <a:solidFill>
                  <a:schemeClr val="tx1"/>
                </a:solidFill>
              </a:defRPr>
            </a:lvl1pPr>
          </a:lstStyle>
          <a:p>
            <a:fld id="{27C6CCC6-2BE5-4E42-96A4-D1E8E81A3D8E}" type="slidenum">
              <a:rPr lang="de-DE" smtClean="0"/>
              <a:pPr/>
              <a:t>‹N°›</a:t>
            </a:fld>
            <a:endParaRPr lang="de-DE" dirty="0"/>
          </a:p>
        </p:txBody>
      </p:sp>
    </p:spTree>
    <p:extLst>
      <p:ext uri="{BB962C8B-B14F-4D97-AF65-F5344CB8AC3E}">
        <p14:creationId xmlns:p14="http://schemas.microsoft.com/office/powerpoint/2010/main" val="3365924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Placeholder 16"/>
          <p:cNvSpPr>
            <a:spLocks noGrp="1"/>
          </p:cNvSpPr>
          <p:nvPr>
            <p:ph type="body" sz="quarter" idx="13" hasCustomPrompt="1"/>
          </p:nvPr>
        </p:nvSpPr>
        <p:spPr>
          <a:xfrm>
            <a:off x="251520" y="248062"/>
            <a:ext cx="8712968" cy="270272"/>
          </a:xfrm>
          <a:prstGeom prst="rect">
            <a:avLst/>
          </a:prstGeom>
          <a:noFill/>
        </p:spPr>
        <p:txBody>
          <a:bodyPr anchor="ctr">
            <a:noAutofit/>
          </a:bodyPr>
          <a:lstStyle>
            <a:lvl1pPr marL="0" indent="0">
              <a:buNone/>
              <a:defRPr sz="2200" b="0" i="0" cap="none" baseline="0">
                <a:solidFill>
                  <a:schemeClr val="bg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5" name="Straight Connector 30"/>
          <p:cNvCxnSpPr/>
          <p:nvPr userDrawn="1"/>
        </p:nvCxnSpPr>
        <p:spPr>
          <a:xfrm>
            <a:off x="251520" y="680110"/>
            <a:ext cx="14401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31"/>
          <p:cNvCxnSpPr/>
          <p:nvPr userDrawn="1"/>
        </p:nvCxnSpPr>
        <p:spPr>
          <a:xfrm>
            <a:off x="1844080" y="680110"/>
            <a:ext cx="20078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32"/>
          <p:cNvCxnSpPr/>
          <p:nvPr userDrawn="1"/>
        </p:nvCxnSpPr>
        <p:spPr>
          <a:xfrm>
            <a:off x="3995936" y="680110"/>
            <a:ext cx="49686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quarter" idx="16"/>
          </p:nvPr>
        </p:nvSpPr>
        <p:spPr>
          <a:xfrm>
            <a:off x="251520" y="915988"/>
            <a:ext cx="8712968" cy="3527425"/>
          </a:xfrm>
          <a:prstGeom prst="rect">
            <a:avLst/>
          </a:prstGeom>
        </p:spPr>
        <p:txBody>
          <a:bodyPr>
            <a:normAutofit/>
          </a:bodyPr>
          <a:lstStyle>
            <a:lvl1pPr>
              <a:defRPr sz="1600">
                <a:solidFill>
                  <a:schemeClr val="bg1"/>
                </a:solidFill>
                <a:latin typeface="Prelo Medium" panose="02000506040000020004" pitchFamily="50" charset="0"/>
              </a:defRPr>
            </a:lvl1pPr>
            <a:lvl2pPr>
              <a:defRPr sz="1600">
                <a:solidFill>
                  <a:schemeClr val="bg1"/>
                </a:solidFill>
                <a:latin typeface="Prelo Medium" panose="02000506040000020004" pitchFamily="50" charset="0"/>
              </a:defRPr>
            </a:lvl2pPr>
            <a:lvl3pPr>
              <a:defRPr sz="1600">
                <a:solidFill>
                  <a:schemeClr val="bg1"/>
                </a:solidFill>
                <a:latin typeface="Prelo Medium" panose="02000506040000020004" pitchFamily="50" charset="0"/>
              </a:defRPr>
            </a:lvl3pPr>
            <a:lvl4pPr>
              <a:defRPr sz="1600">
                <a:solidFill>
                  <a:schemeClr val="bg1"/>
                </a:solidFill>
                <a:latin typeface="Prelo Medium" panose="02000506040000020004" pitchFamily="50" charset="0"/>
              </a:defRPr>
            </a:lvl4pPr>
            <a:lvl5pPr>
              <a:defRPr sz="1600">
                <a:solidFill>
                  <a:schemeClr val="bg1"/>
                </a:solidFill>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2203" y="4606772"/>
            <a:ext cx="900000" cy="468588"/>
          </a:xfrm>
          <a:prstGeom prst="rect">
            <a:avLst/>
          </a:prstGeom>
        </p:spPr>
      </p:pic>
    </p:spTree>
    <p:extLst>
      <p:ext uri="{BB962C8B-B14F-4D97-AF65-F5344CB8AC3E}">
        <p14:creationId xmlns:p14="http://schemas.microsoft.com/office/powerpoint/2010/main" val="3023138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ext Placeholder 16"/>
          <p:cNvSpPr>
            <a:spLocks noGrp="1"/>
          </p:cNvSpPr>
          <p:nvPr>
            <p:ph type="body" sz="quarter" idx="13" hasCustomPrompt="1"/>
          </p:nvPr>
        </p:nvSpPr>
        <p:spPr>
          <a:xfrm>
            <a:off x="251520" y="248062"/>
            <a:ext cx="8712968" cy="270272"/>
          </a:xfrm>
          <a:prstGeom prst="rect">
            <a:avLst/>
          </a:prstGeom>
          <a:noFill/>
        </p:spPr>
        <p:txBody>
          <a:bodyPr anchor="ctr">
            <a:noAutofit/>
          </a:bodyPr>
          <a:lstStyle>
            <a:lvl1pPr marL="0" indent="0">
              <a:buNone/>
              <a:defRPr sz="2200" b="0" i="0" cap="none" baseline="0">
                <a:solidFill>
                  <a:schemeClr val="bg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31" name="Straight Connector 30"/>
          <p:cNvCxnSpPr/>
          <p:nvPr userDrawn="1"/>
        </p:nvCxnSpPr>
        <p:spPr>
          <a:xfrm>
            <a:off x="251520" y="680110"/>
            <a:ext cx="14401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680110"/>
            <a:ext cx="20078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680110"/>
            <a:ext cx="49686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solidFill>
                  <a:schemeClr val="bg1"/>
                </a:solidFill>
                <a:latin typeface="Prelo Medium" panose="02000506040000020004" pitchFamily="50" charset="0"/>
              </a:defRPr>
            </a:lvl1pPr>
            <a:lvl2pPr>
              <a:defRPr sz="1600">
                <a:solidFill>
                  <a:schemeClr val="bg1"/>
                </a:solidFill>
                <a:latin typeface="Prelo Medium" panose="02000506040000020004" pitchFamily="50" charset="0"/>
              </a:defRPr>
            </a:lvl2pPr>
            <a:lvl3pPr>
              <a:defRPr sz="1600">
                <a:solidFill>
                  <a:schemeClr val="bg1"/>
                </a:solidFill>
                <a:latin typeface="Prelo Medium" panose="02000506040000020004" pitchFamily="50" charset="0"/>
              </a:defRPr>
            </a:lvl3pPr>
            <a:lvl4pPr>
              <a:defRPr sz="1600">
                <a:solidFill>
                  <a:schemeClr val="bg1"/>
                </a:solidFill>
                <a:latin typeface="Prelo Medium" panose="02000506040000020004" pitchFamily="50" charset="0"/>
              </a:defRPr>
            </a:lvl4pPr>
            <a:lvl5pPr>
              <a:defRPr sz="1600">
                <a:solidFill>
                  <a:schemeClr val="bg1"/>
                </a:solidFill>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2203" y="4606772"/>
            <a:ext cx="900000" cy="468588"/>
          </a:xfrm>
          <a:prstGeom prst="rect">
            <a:avLst/>
          </a:prstGeom>
        </p:spPr>
      </p:pic>
    </p:spTree>
    <p:extLst>
      <p:ext uri="{BB962C8B-B14F-4D97-AF65-F5344CB8AC3E}">
        <p14:creationId xmlns:p14="http://schemas.microsoft.com/office/powerpoint/2010/main" val="1121999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ext Slide 2">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ext Placeholder 16"/>
          <p:cNvSpPr>
            <a:spLocks noGrp="1"/>
          </p:cNvSpPr>
          <p:nvPr>
            <p:ph type="body" sz="quarter" idx="13" hasCustomPrompt="1"/>
          </p:nvPr>
        </p:nvSpPr>
        <p:spPr>
          <a:xfrm>
            <a:off x="251520" y="248062"/>
            <a:ext cx="8712968" cy="270272"/>
          </a:xfrm>
          <a:prstGeom prst="rect">
            <a:avLst/>
          </a:prstGeom>
          <a:noFill/>
        </p:spPr>
        <p:txBody>
          <a:bodyPr anchor="ctr">
            <a:noAutofit/>
          </a:bodyPr>
          <a:lstStyle>
            <a:lvl1pPr marL="0" indent="0">
              <a:buNone/>
              <a:defRPr sz="2200" b="0" i="0" cap="none" baseline="0">
                <a:solidFill>
                  <a:schemeClr val="bg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31" name="Straight Connector 30"/>
          <p:cNvCxnSpPr/>
          <p:nvPr userDrawn="1"/>
        </p:nvCxnSpPr>
        <p:spPr>
          <a:xfrm>
            <a:off x="251520" y="680110"/>
            <a:ext cx="14401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680110"/>
            <a:ext cx="20078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680110"/>
            <a:ext cx="49686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solidFill>
                  <a:schemeClr val="bg1"/>
                </a:solidFill>
                <a:latin typeface="Prelo Medium" panose="02000506040000020004" pitchFamily="50" charset="0"/>
              </a:defRPr>
            </a:lvl1pPr>
            <a:lvl2pPr>
              <a:defRPr sz="1600">
                <a:solidFill>
                  <a:schemeClr val="bg1"/>
                </a:solidFill>
                <a:latin typeface="Prelo Medium" panose="02000506040000020004" pitchFamily="50" charset="0"/>
              </a:defRPr>
            </a:lvl2pPr>
            <a:lvl3pPr>
              <a:defRPr sz="1600">
                <a:solidFill>
                  <a:schemeClr val="bg1"/>
                </a:solidFill>
                <a:latin typeface="Prelo Medium" panose="02000506040000020004" pitchFamily="50" charset="0"/>
              </a:defRPr>
            </a:lvl3pPr>
            <a:lvl4pPr>
              <a:defRPr sz="1600">
                <a:solidFill>
                  <a:schemeClr val="bg1"/>
                </a:solidFill>
                <a:latin typeface="Prelo Medium" panose="02000506040000020004" pitchFamily="50" charset="0"/>
              </a:defRPr>
            </a:lvl4pPr>
            <a:lvl5pPr>
              <a:defRPr sz="1600">
                <a:solidFill>
                  <a:schemeClr val="bg1"/>
                </a:solidFill>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2203" y="4606772"/>
            <a:ext cx="900000" cy="468588"/>
          </a:xfrm>
          <a:prstGeom prst="rect">
            <a:avLst/>
          </a:prstGeom>
        </p:spPr>
      </p:pic>
    </p:spTree>
    <p:extLst>
      <p:ext uri="{BB962C8B-B14F-4D97-AF65-F5344CB8AC3E}">
        <p14:creationId xmlns:p14="http://schemas.microsoft.com/office/powerpoint/2010/main" val="111446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RSM 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D790A-E1CD-4459-92F4-5705E748BA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870" t="24997" r="13667" b="27269"/>
          <a:stretch/>
        </p:blipFill>
        <p:spPr>
          <a:xfrm>
            <a:off x="1" y="227747"/>
            <a:ext cx="8915400" cy="3086953"/>
          </a:xfrm>
          <a:prstGeom prst="rect">
            <a:avLst/>
          </a:prstGeom>
        </p:spPr>
      </p:pic>
      <p:sp>
        <p:nvSpPr>
          <p:cNvPr id="7" name="Title 1"/>
          <p:cNvSpPr>
            <a:spLocks noGrp="1"/>
          </p:cNvSpPr>
          <p:nvPr>
            <p:ph type="title" hasCustomPrompt="1"/>
          </p:nvPr>
        </p:nvSpPr>
        <p:spPr>
          <a:xfrm>
            <a:off x="457200" y="3651870"/>
            <a:ext cx="8229600" cy="540060"/>
          </a:xfrm>
          <a:prstGeom prst="rect">
            <a:avLst/>
          </a:prstGeom>
        </p:spPr>
        <p:txBody>
          <a:bodyPr>
            <a:noAutofit/>
          </a:bodyPr>
          <a:lstStyle>
            <a:lvl1pPr algn="l">
              <a:defRPr sz="2200" b="0" i="0" cap="all" baseline="0">
                <a:solidFill>
                  <a:schemeClr val="accent1"/>
                </a:solidFill>
                <a:latin typeface="Prelo Medium" panose="02000506040000020004" pitchFamily="50" charset="0"/>
              </a:defRPr>
            </a:lvl1pPr>
          </a:lstStyle>
          <a:p>
            <a:r>
              <a:rPr lang="en-US"/>
              <a:t>Click to edit heading – 22 </a:t>
            </a:r>
            <a:r>
              <a:rPr lang="en-US" err="1"/>
              <a:t>pt</a:t>
            </a:r>
            <a:endParaRPr lang="en-GB"/>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1800" baseline="0">
                <a:solidFill>
                  <a:schemeClr val="accent2"/>
                </a:solidFill>
                <a:latin typeface="Prelo Medium" panose="02000506040000020004" pitchFamily="50" charset="0"/>
              </a:defRPr>
            </a:lvl1pPr>
          </a:lstStyle>
          <a:p>
            <a:pPr lvl="0"/>
            <a:r>
              <a:rPr lang="en-US"/>
              <a:t>Click to add presenter names – 18 </a:t>
            </a:r>
            <a:r>
              <a:rPr lang="en-US" err="1"/>
              <a:t>pt</a:t>
            </a:r>
            <a:endParaRPr lang="en-US"/>
          </a:p>
        </p:txBody>
      </p:sp>
      <p:pic>
        <p:nvPicPr>
          <p:cNvPr id="5"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02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0" y="248062"/>
            <a:ext cx="8712968" cy="270272"/>
          </a:xfrm>
          <a:prstGeom prst="rect">
            <a:avLst/>
          </a:prstGeom>
          <a:noFill/>
        </p:spPr>
        <p:txBody>
          <a:bodyPr anchor="ctr">
            <a:noAutofit/>
          </a:bodyPr>
          <a:lstStyle>
            <a:lvl1pPr marL="0" indent="0">
              <a:buNone/>
              <a:defRPr sz="22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 </a:t>
            </a:r>
          </a:p>
        </p:txBody>
      </p:sp>
      <p:cxnSp>
        <p:nvCxnSpPr>
          <p:cNvPr id="31" name="Straight Connector 30"/>
          <p:cNvCxnSpPr/>
          <p:nvPr userDrawn="1"/>
        </p:nvCxnSpPr>
        <p:spPr>
          <a:xfrm>
            <a:off x="251520" y="680110"/>
            <a:ext cx="14401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680110"/>
            <a:ext cx="20078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680110"/>
            <a:ext cx="496867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5"/>
          </p:nvPr>
        </p:nvSpPr>
        <p:spPr>
          <a:xfrm>
            <a:off x="4643438" y="914400"/>
            <a:ext cx="4321050" cy="352901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p:cNvSpPr>
            <a:spLocks noGrp="1"/>
          </p:cNvSpPr>
          <p:nvPr>
            <p:ph sz="quarter" idx="17"/>
          </p:nvPr>
        </p:nvSpPr>
        <p:spPr>
          <a:xfrm>
            <a:off x="251520" y="914400"/>
            <a:ext cx="4248150" cy="352901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292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480060" y="248062"/>
            <a:ext cx="8484428" cy="270272"/>
          </a:xfrm>
          <a:prstGeom prst="rect">
            <a:avLst/>
          </a:prstGeom>
          <a:noFill/>
        </p:spPr>
        <p:txBody>
          <a:bodyPr anchor="ctr">
            <a:noAutofit/>
          </a:bodyPr>
          <a:lstStyle>
            <a:lvl1pPr marL="0" indent="0">
              <a:buNone/>
              <a:defRPr sz="22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 </a:t>
            </a:r>
          </a:p>
        </p:txBody>
      </p:sp>
      <p:sp>
        <p:nvSpPr>
          <p:cNvPr id="11" name="Content Placeholder 2"/>
          <p:cNvSpPr>
            <a:spLocks noGrp="1"/>
          </p:cNvSpPr>
          <p:nvPr>
            <p:ph sz="quarter" idx="15"/>
          </p:nvPr>
        </p:nvSpPr>
        <p:spPr>
          <a:xfrm>
            <a:off x="4643438" y="914400"/>
            <a:ext cx="4321050" cy="352901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p:cNvSpPr>
            <a:spLocks noGrp="1"/>
          </p:cNvSpPr>
          <p:nvPr>
            <p:ph sz="quarter" idx="17"/>
          </p:nvPr>
        </p:nvSpPr>
        <p:spPr>
          <a:xfrm>
            <a:off x="251520" y="914400"/>
            <a:ext cx="4248150" cy="352901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248062"/>
            <a:ext cx="358140" cy="270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23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Slide 3">
    <p:spTree>
      <p:nvGrpSpPr>
        <p:cNvPr id="1" name=""/>
        <p:cNvGrpSpPr/>
        <p:nvPr/>
      </p:nvGrpSpPr>
      <p:grpSpPr>
        <a:xfrm>
          <a:off x="0" y="0"/>
          <a:ext cx="0" cy="0"/>
          <a:chOff x="0" y="0"/>
          <a:chExt cx="0" cy="0"/>
        </a:xfrm>
      </p:grpSpPr>
      <p:sp>
        <p:nvSpPr>
          <p:cNvPr id="8" name="Rectangle 7"/>
          <p:cNvSpPr/>
          <p:nvPr userDrawn="1"/>
        </p:nvSpPr>
        <p:spPr>
          <a:xfrm>
            <a:off x="0" y="915988"/>
            <a:ext cx="180000" cy="3527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251520" y="915443"/>
            <a:ext cx="432000"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248062"/>
            <a:ext cx="8720198" cy="270272"/>
          </a:xfrm>
          <a:prstGeom prst="rect">
            <a:avLst/>
          </a:prstGeom>
          <a:noFill/>
        </p:spPr>
        <p:txBody>
          <a:bodyPr anchor="ctr">
            <a:noAutofit/>
          </a:bodyPr>
          <a:lstStyle>
            <a:lvl1pPr marL="0" indent="0">
              <a:buNone/>
              <a:defRPr sz="22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23" name="Straight Connector 22"/>
          <p:cNvCxnSpPr/>
          <p:nvPr userDrawn="1"/>
        </p:nvCxnSpPr>
        <p:spPr>
          <a:xfrm>
            <a:off x="251520" y="680110"/>
            <a:ext cx="14401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680110"/>
            <a:ext cx="20078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680110"/>
            <a:ext cx="496855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Content Placeholder 2"/>
          <p:cNvSpPr>
            <a:spLocks noGrp="1"/>
          </p:cNvSpPr>
          <p:nvPr>
            <p:ph sz="quarter" idx="16"/>
          </p:nvPr>
        </p:nvSpPr>
        <p:spPr>
          <a:xfrm>
            <a:off x="856445" y="914400"/>
            <a:ext cx="8108043" cy="352901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2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5" name="Rectangle 4"/>
          <p:cNvSpPr/>
          <p:nvPr userDrawn="1"/>
        </p:nvSpPr>
        <p:spPr>
          <a:xfrm>
            <a:off x="3477404" y="915988"/>
            <a:ext cx="108000" cy="3527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19" y="248062"/>
            <a:ext cx="8768399" cy="270272"/>
          </a:xfrm>
          <a:prstGeom prst="rect">
            <a:avLst/>
          </a:prstGeom>
          <a:noFill/>
        </p:spPr>
        <p:txBody>
          <a:bodyPr anchor="ctr">
            <a:noAutofit/>
          </a:bodyPr>
          <a:lstStyle>
            <a:lvl1pPr marL="0" indent="0">
              <a:buNone/>
              <a:defRPr sz="22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23" name="Straight Connector 22"/>
          <p:cNvCxnSpPr/>
          <p:nvPr userDrawn="1"/>
        </p:nvCxnSpPr>
        <p:spPr>
          <a:xfrm>
            <a:off x="251520" y="680110"/>
            <a:ext cx="14401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680110"/>
            <a:ext cx="20078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680110"/>
            <a:ext cx="496867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3995720" y="915988"/>
            <a:ext cx="4968893" cy="503237"/>
          </a:xfrm>
          <a:prstGeom prst="rect">
            <a:avLst/>
          </a:prstGeom>
        </p:spPr>
        <p:txBody>
          <a:bodyPr>
            <a:noAutofit/>
          </a:bodyPr>
          <a:lstStyle>
            <a:lvl1pPr marL="0" indent="0">
              <a:buNone/>
              <a:defRPr sz="1800">
                <a:solidFill>
                  <a:schemeClr val="accent2"/>
                </a:solidFill>
                <a:latin typeface="Prelo Medium" panose="02000506040000020004" pitchFamily="50" charset="0"/>
              </a:defRPr>
            </a:lvl1pPr>
          </a:lstStyle>
          <a:p>
            <a:pPr lvl="0"/>
            <a:r>
              <a:rPr lang="en-US"/>
              <a:t>Click to edit subheading</a:t>
            </a:r>
            <a:endParaRPr lang="en-GB"/>
          </a:p>
        </p:txBody>
      </p:sp>
      <p:sp>
        <p:nvSpPr>
          <p:cNvPr id="27" name="Content Placeholder 2"/>
          <p:cNvSpPr>
            <a:spLocks noGrp="1"/>
          </p:cNvSpPr>
          <p:nvPr>
            <p:ph sz="quarter" idx="16"/>
          </p:nvPr>
        </p:nvSpPr>
        <p:spPr>
          <a:xfrm>
            <a:off x="3995935" y="1492250"/>
            <a:ext cx="4968677" cy="295116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p:cNvSpPr/>
          <p:nvPr userDrawn="1"/>
        </p:nvSpPr>
        <p:spPr>
          <a:xfrm>
            <a:off x="3632468" y="915988"/>
            <a:ext cx="216000"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7"/>
          </p:nvPr>
        </p:nvSpPr>
        <p:spPr>
          <a:xfrm>
            <a:off x="0" y="915988"/>
            <a:ext cx="3275856" cy="3527425"/>
          </a:xfrm>
          <a:prstGeom prst="rect">
            <a:avLst/>
          </a:prstGeom>
        </p:spPr>
        <p:txBody>
          <a:bodyPr/>
          <a:lstStyle/>
          <a:p>
            <a:endParaRPr lang="en-GB"/>
          </a:p>
        </p:txBody>
      </p:sp>
      <p:pic>
        <p:nvPicPr>
          <p:cNvPr id="1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97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8" name="Rectangle 7"/>
          <p:cNvSpPr/>
          <p:nvPr userDrawn="1"/>
        </p:nvSpPr>
        <p:spPr>
          <a:xfrm>
            <a:off x="293290" y="1141423"/>
            <a:ext cx="3403565" cy="3302534"/>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4" name="Content Placeholder 33"/>
          <p:cNvSpPr>
            <a:spLocks noGrp="1"/>
          </p:cNvSpPr>
          <p:nvPr>
            <p:ph sz="quarter" idx="14" hasCustomPrompt="1"/>
          </p:nvPr>
        </p:nvSpPr>
        <p:spPr>
          <a:xfrm>
            <a:off x="367863" y="1223403"/>
            <a:ext cx="3204339" cy="3034455"/>
          </a:xfrm>
          <a:prstGeom prst="rect">
            <a:avLst/>
          </a:prstGeom>
        </p:spPr>
        <p:txBody>
          <a:bodyPr anchor="ctr">
            <a:normAutofit/>
          </a:bodyPr>
          <a:lstStyle>
            <a:lvl1pPr marL="0" indent="0" algn="ctr">
              <a:buNone/>
              <a:defRPr sz="3200" b="0" i="0" cap="none"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r>
              <a:rPr lang="en-US"/>
              <a:t>Stand out fact/figure/chart</a:t>
            </a:r>
          </a:p>
        </p:txBody>
      </p:sp>
      <p:sp>
        <p:nvSpPr>
          <p:cNvPr id="21" name="Text Placeholder 16"/>
          <p:cNvSpPr>
            <a:spLocks noGrp="1"/>
          </p:cNvSpPr>
          <p:nvPr>
            <p:ph type="body" sz="quarter" idx="13" hasCustomPrompt="1"/>
          </p:nvPr>
        </p:nvSpPr>
        <p:spPr>
          <a:xfrm>
            <a:off x="251520" y="248062"/>
            <a:ext cx="8712968" cy="270272"/>
          </a:xfrm>
          <a:prstGeom prst="rect">
            <a:avLst/>
          </a:prstGeom>
          <a:noFill/>
        </p:spPr>
        <p:txBody>
          <a:bodyPr anchor="ctr">
            <a:noAutofit/>
          </a:bodyPr>
          <a:lstStyle>
            <a:lvl1pPr marL="0" indent="0">
              <a:buNone/>
              <a:defRPr sz="22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22" name="Straight Connector 21"/>
          <p:cNvCxnSpPr/>
          <p:nvPr userDrawn="1"/>
        </p:nvCxnSpPr>
        <p:spPr>
          <a:xfrm>
            <a:off x="251520" y="680110"/>
            <a:ext cx="14401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844080" y="680110"/>
            <a:ext cx="20078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995936" y="680110"/>
            <a:ext cx="496855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Content Placeholder 2"/>
          <p:cNvSpPr>
            <a:spLocks noGrp="1"/>
          </p:cNvSpPr>
          <p:nvPr>
            <p:ph sz="quarter" idx="16"/>
          </p:nvPr>
        </p:nvSpPr>
        <p:spPr>
          <a:xfrm>
            <a:off x="3851920" y="1141423"/>
            <a:ext cx="5112568" cy="3301990"/>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999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Rectangle 1"/>
          <p:cNvSpPr/>
          <p:nvPr userDrawn="1"/>
        </p:nvSpPr>
        <p:spPr>
          <a:xfrm>
            <a:off x="-1" y="195486"/>
            <a:ext cx="8964613" cy="424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C33BD3E-653A-48E2-8CBD-BAFD49D1ACB3}"/>
              </a:ext>
            </a:extLst>
          </p:cNvPr>
          <p:cNvPicPr>
            <a:picLocks noChangeAspect="1"/>
          </p:cNvPicPr>
          <p:nvPr userDrawn="1"/>
        </p:nvPicPr>
        <p:blipFill>
          <a:blip r:embed="rId3"/>
          <a:stretch>
            <a:fillRect/>
          </a:stretch>
        </p:blipFill>
        <p:spPr>
          <a:xfrm>
            <a:off x="1253249" y="2050546"/>
            <a:ext cx="6637501" cy="888750"/>
          </a:xfrm>
          <a:prstGeom prst="rect">
            <a:avLst/>
          </a:prstGeom>
        </p:spPr>
      </p:pic>
    </p:spTree>
    <p:extLst>
      <p:ext uri="{BB962C8B-B14F-4D97-AF65-F5344CB8AC3E}">
        <p14:creationId xmlns:p14="http://schemas.microsoft.com/office/powerpoint/2010/main" val="88524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SM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8930640" cy="4248912"/>
          </a:xfrm>
          <a:prstGeom prst="rect">
            <a:avLst/>
          </a:prstGeom>
        </p:spPr>
      </p:pic>
    </p:spTree>
    <p:extLst>
      <p:ext uri="{BB962C8B-B14F-4D97-AF65-F5344CB8AC3E}">
        <p14:creationId xmlns:p14="http://schemas.microsoft.com/office/powerpoint/2010/main" val="3256604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RSM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9644"/>
            <a:ext cx="8930640" cy="4248912"/>
          </a:xfrm>
          <a:prstGeom prst="rect">
            <a:avLst/>
          </a:prstGeom>
        </p:spPr>
      </p:pic>
      <p:sp>
        <p:nvSpPr>
          <p:cNvPr id="9" name="Rounded Rectangle 8"/>
          <p:cNvSpPr/>
          <p:nvPr userDrawn="1"/>
        </p:nvSpPr>
        <p:spPr>
          <a:xfrm>
            <a:off x="2387950" y="585232"/>
            <a:ext cx="1152128" cy="402341"/>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userDrawn="1"/>
        </p:nvSpPr>
        <p:spPr>
          <a:xfrm>
            <a:off x="3276600" y="337043"/>
            <a:ext cx="1876802" cy="1110757"/>
          </a:xfrm>
          <a:prstGeom prst="roundRect">
            <a:avLst>
              <a:gd name="adj" fmla="val 580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3881631" y="890032"/>
            <a:ext cx="4824536" cy="3159351"/>
          </a:xfrm>
          <a:prstGeom prst="roundRect">
            <a:avLst>
              <a:gd name="adj" fmla="val 5213"/>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userDrawn="1"/>
        </p:nvSpPr>
        <p:spPr>
          <a:xfrm>
            <a:off x="4025647" y="3478639"/>
            <a:ext cx="4536504" cy="461665"/>
          </a:xfrm>
          <a:prstGeom prst="rect">
            <a:avLst/>
          </a:prstGeom>
          <a:noFill/>
        </p:spPr>
        <p:txBody>
          <a:bodyPr wrap="square" rtlCol="0">
            <a:spAutoFit/>
          </a:bodyPr>
          <a:lstStyle/>
          <a:p>
            <a:r>
              <a:rPr lang="en-GB" sz="2400" b="0" i="0" u="none" strike="noStrike" baseline="0">
                <a:solidFill>
                  <a:srgbClr val="FFFFFF"/>
                </a:solidFill>
                <a:latin typeface="Arial" panose="020B0604020202020204" pitchFamily="34" charset="0"/>
                <a:cs typeface="Arial" panose="020B0604020202020204" pitchFamily="34" charset="0"/>
              </a:rPr>
              <a:t>A global meeting of the minds.</a:t>
            </a:r>
            <a:endParaRPr lang="en-GB" sz="2400" baseline="30000">
              <a:solidFill>
                <a:schemeClr val="bg1"/>
              </a:solidFill>
              <a:latin typeface="Arial" panose="020B0604020202020204" pitchFamily="34" charset="0"/>
              <a:cs typeface="Arial" panose="020B0604020202020204" pitchFamily="34" charset="0"/>
            </a:endParaRPr>
          </a:p>
        </p:txBody>
      </p:sp>
      <p:pic>
        <p:nvPicPr>
          <p:cNvPr id="15"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45109" y="537068"/>
            <a:ext cx="4244892" cy="2912873"/>
          </a:xfrm>
          <a:prstGeom prst="rect">
            <a:avLst/>
          </a:prstGeom>
        </p:spPr>
      </p:pic>
    </p:spTree>
    <p:extLst>
      <p:ext uri="{BB962C8B-B14F-4D97-AF65-F5344CB8AC3E}">
        <p14:creationId xmlns:p14="http://schemas.microsoft.com/office/powerpoint/2010/main" val="1702701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Quotation Slide">
    <p:spTree>
      <p:nvGrpSpPr>
        <p:cNvPr id="1" name=""/>
        <p:cNvGrpSpPr/>
        <p:nvPr/>
      </p:nvGrpSpPr>
      <p:grpSpPr>
        <a:xfrm>
          <a:off x="0" y="0"/>
          <a:ext cx="0" cy="0"/>
          <a:chOff x="0" y="0"/>
          <a:chExt cx="0" cy="0"/>
        </a:xfrm>
      </p:grpSpPr>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642114" y="747470"/>
            <a:ext cx="3151825" cy="2000548"/>
          </a:xfrm>
          <a:prstGeom prst="rect">
            <a:avLst/>
          </a:prstGeom>
        </p:spPr>
        <p:txBody>
          <a:bodyPr wrap="none">
            <a:spAutoFit/>
          </a:bodyPr>
          <a:lstStyle/>
          <a:p>
            <a:pPr marL="0" indent="0" algn="l">
              <a:buNone/>
            </a:pPr>
            <a:r>
              <a:rPr lang="en-GB" sz="4400" b="1">
                <a:solidFill>
                  <a:srgbClr val="00B0F0"/>
                </a:solidFill>
              </a:rPr>
              <a:t>Thank you</a:t>
            </a:r>
          </a:p>
          <a:p>
            <a:pPr marL="0" indent="0" algn="l">
              <a:buNone/>
            </a:pPr>
            <a:r>
              <a:rPr lang="en-GB" sz="4000">
                <a:solidFill>
                  <a:srgbClr val="00B0F0"/>
                </a:solidFill>
              </a:rPr>
              <a:t>for your time</a:t>
            </a:r>
          </a:p>
          <a:p>
            <a:pPr marL="0" indent="0" algn="l">
              <a:buNone/>
            </a:pPr>
            <a:r>
              <a:rPr lang="en-GB" sz="4000">
                <a:solidFill>
                  <a:srgbClr val="00B0F0"/>
                </a:solidFill>
              </a:rPr>
              <a:t>and attention</a:t>
            </a:r>
          </a:p>
        </p:txBody>
      </p:sp>
      <p:pic>
        <p:nvPicPr>
          <p:cNvPr id="2" name="Picture 1">
            <a:extLst>
              <a:ext uri="{FF2B5EF4-FFF2-40B4-BE49-F238E27FC236}">
                <a16:creationId xmlns:a16="http://schemas.microsoft.com/office/drawing/2014/main" id="{DBFDB595-41C0-42D1-AF52-50E150FC5BB4}"/>
              </a:ext>
            </a:extLst>
          </p:cNvPr>
          <p:cNvPicPr>
            <a:picLocks noChangeAspect="1"/>
          </p:cNvPicPr>
          <p:nvPr userDrawn="1"/>
        </p:nvPicPr>
        <p:blipFill>
          <a:blip r:embed="rId3"/>
          <a:stretch>
            <a:fillRect/>
          </a:stretch>
        </p:blipFill>
        <p:spPr>
          <a:xfrm>
            <a:off x="4283009" y="1056516"/>
            <a:ext cx="4609820" cy="3077995"/>
          </a:xfrm>
          <a:prstGeom prst="rect">
            <a:avLst/>
          </a:prstGeom>
        </p:spPr>
      </p:pic>
    </p:spTree>
    <p:extLst>
      <p:ext uri="{BB962C8B-B14F-4D97-AF65-F5344CB8AC3E}">
        <p14:creationId xmlns:p14="http://schemas.microsoft.com/office/powerpoint/2010/main" val="723877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1" y="195486"/>
            <a:ext cx="8971917"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557494" y="3136826"/>
            <a:ext cx="2984042" cy="769441"/>
          </a:xfrm>
          <a:prstGeom prst="rect">
            <a:avLst/>
          </a:prstGeom>
          <a:noFill/>
        </p:spPr>
        <p:txBody>
          <a:bodyPr wrap="square" rtlCol="0">
            <a:spAutoFit/>
          </a:bodyPr>
          <a:lstStyle/>
          <a:p>
            <a:r>
              <a:rPr kumimoji="0" lang="en-US" sz="4400" b="0" i="0" u="none" strike="noStrike" kern="1200" cap="none" spc="0" normalizeH="0" baseline="0" noProof="0">
                <a:ln>
                  <a:noFill/>
                </a:ln>
                <a:solidFill>
                  <a:schemeClr val="bg1"/>
                </a:solidFill>
                <a:effectLst/>
                <a:uLnTx/>
                <a:uFillTx/>
                <a:latin typeface="+mn-lt"/>
              </a:rPr>
              <a:t>Thank you</a:t>
            </a:r>
          </a:p>
        </p:txBody>
      </p:sp>
      <p:sp>
        <p:nvSpPr>
          <p:cNvPr id="1033" name="AutoShape 3">
            <a:extLst>
              <a:ext uri="{FF2B5EF4-FFF2-40B4-BE49-F238E27FC236}">
                <a16:creationId xmlns:a16="http://schemas.microsoft.com/office/drawing/2014/main" id="{AAC90C74-AD9B-4F01-B7F7-23252AD48F4D}"/>
              </a:ext>
            </a:extLst>
          </p:cNvPr>
          <p:cNvSpPr>
            <a:spLocks noChangeAspect="1" noChangeArrowheads="1" noTextEdit="1"/>
          </p:cNvSpPr>
          <p:nvPr userDrawn="1"/>
        </p:nvSpPr>
        <p:spPr bwMode="auto">
          <a:xfrm>
            <a:off x="4443413" y="1044575"/>
            <a:ext cx="40179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Freeform 5">
            <a:extLst>
              <a:ext uri="{FF2B5EF4-FFF2-40B4-BE49-F238E27FC236}">
                <a16:creationId xmlns:a16="http://schemas.microsoft.com/office/drawing/2014/main" id="{00D0E4C8-EF63-41CE-A456-C2CE4A1DB23E}"/>
              </a:ext>
            </a:extLst>
          </p:cNvPr>
          <p:cNvSpPr>
            <a:spLocks/>
          </p:cNvSpPr>
          <p:nvPr userDrawn="1"/>
        </p:nvSpPr>
        <p:spPr bwMode="auto">
          <a:xfrm>
            <a:off x="5972175" y="1490663"/>
            <a:ext cx="817562" cy="688975"/>
          </a:xfrm>
          <a:custGeom>
            <a:avLst/>
            <a:gdLst>
              <a:gd name="T0" fmla="*/ 498 w 515"/>
              <a:gd name="T1" fmla="*/ 350 h 434"/>
              <a:gd name="T2" fmla="*/ 498 w 515"/>
              <a:gd name="T3" fmla="*/ 350 h 434"/>
              <a:gd name="T4" fmla="*/ 505 w 515"/>
              <a:gd name="T5" fmla="*/ 329 h 434"/>
              <a:gd name="T6" fmla="*/ 510 w 515"/>
              <a:gd name="T7" fmla="*/ 305 h 434"/>
              <a:gd name="T8" fmla="*/ 514 w 515"/>
              <a:gd name="T9" fmla="*/ 281 h 434"/>
              <a:gd name="T10" fmla="*/ 515 w 515"/>
              <a:gd name="T11" fmla="*/ 258 h 434"/>
              <a:gd name="T12" fmla="*/ 515 w 515"/>
              <a:gd name="T13" fmla="*/ 258 h 434"/>
              <a:gd name="T14" fmla="*/ 514 w 515"/>
              <a:gd name="T15" fmla="*/ 231 h 434"/>
              <a:gd name="T16" fmla="*/ 509 w 515"/>
              <a:gd name="T17" fmla="*/ 206 h 434"/>
              <a:gd name="T18" fmla="*/ 503 w 515"/>
              <a:gd name="T19" fmla="*/ 181 h 434"/>
              <a:gd name="T20" fmla="*/ 494 w 515"/>
              <a:gd name="T21" fmla="*/ 157 h 434"/>
              <a:gd name="T22" fmla="*/ 484 w 515"/>
              <a:gd name="T23" fmla="*/ 135 h 434"/>
              <a:gd name="T24" fmla="*/ 471 w 515"/>
              <a:gd name="T25" fmla="*/ 113 h 434"/>
              <a:gd name="T26" fmla="*/ 456 w 515"/>
              <a:gd name="T27" fmla="*/ 94 h 434"/>
              <a:gd name="T28" fmla="*/ 439 w 515"/>
              <a:gd name="T29" fmla="*/ 75 h 434"/>
              <a:gd name="T30" fmla="*/ 421 w 515"/>
              <a:gd name="T31" fmla="*/ 59 h 434"/>
              <a:gd name="T32" fmla="*/ 402 w 515"/>
              <a:gd name="T33" fmla="*/ 44 h 434"/>
              <a:gd name="T34" fmla="*/ 380 w 515"/>
              <a:gd name="T35" fmla="*/ 31 h 434"/>
              <a:gd name="T36" fmla="*/ 358 w 515"/>
              <a:gd name="T37" fmla="*/ 21 h 434"/>
              <a:gd name="T38" fmla="*/ 334 w 515"/>
              <a:gd name="T39" fmla="*/ 11 h 434"/>
              <a:gd name="T40" fmla="*/ 309 w 515"/>
              <a:gd name="T41" fmla="*/ 5 h 434"/>
              <a:gd name="T42" fmla="*/ 283 w 515"/>
              <a:gd name="T43" fmla="*/ 1 h 434"/>
              <a:gd name="T44" fmla="*/ 257 w 515"/>
              <a:gd name="T45" fmla="*/ 0 h 434"/>
              <a:gd name="T46" fmla="*/ 257 w 515"/>
              <a:gd name="T47" fmla="*/ 0 h 434"/>
              <a:gd name="T48" fmla="*/ 231 w 515"/>
              <a:gd name="T49" fmla="*/ 1 h 434"/>
              <a:gd name="T50" fmla="*/ 207 w 515"/>
              <a:gd name="T51" fmla="*/ 5 h 434"/>
              <a:gd name="T52" fmla="*/ 182 w 515"/>
              <a:gd name="T53" fmla="*/ 11 h 434"/>
              <a:gd name="T54" fmla="*/ 158 w 515"/>
              <a:gd name="T55" fmla="*/ 19 h 434"/>
              <a:gd name="T56" fmla="*/ 137 w 515"/>
              <a:gd name="T57" fmla="*/ 31 h 434"/>
              <a:gd name="T58" fmla="*/ 115 w 515"/>
              <a:gd name="T59" fmla="*/ 43 h 434"/>
              <a:gd name="T60" fmla="*/ 95 w 515"/>
              <a:gd name="T61" fmla="*/ 58 h 434"/>
              <a:gd name="T62" fmla="*/ 77 w 515"/>
              <a:gd name="T63" fmla="*/ 74 h 434"/>
              <a:gd name="T64" fmla="*/ 61 w 515"/>
              <a:gd name="T65" fmla="*/ 92 h 434"/>
              <a:gd name="T66" fmla="*/ 46 w 515"/>
              <a:gd name="T67" fmla="*/ 111 h 434"/>
              <a:gd name="T68" fmla="*/ 33 w 515"/>
              <a:gd name="T69" fmla="*/ 131 h 434"/>
              <a:gd name="T70" fmla="*/ 21 w 515"/>
              <a:gd name="T71" fmla="*/ 154 h 434"/>
              <a:gd name="T72" fmla="*/ 12 w 515"/>
              <a:gd name="T73" fmla="*/ 177 h 434"/>
              <a:gd name="T74" fmla="*/ 7 w 515"/>
              <a:gd name="T75" fmla="*/ 201 h 434"/>
              <a:gd name="T76" fmla="*/ 2 w 515"/>
              <a:gd name="T77" fmla="*/ 226 h 434"/>
              <a:gd name="T78" fmla="*/ 0 w 515"/>
              <a:gd name="T79" fmla="*/ 252 h 434"/>
              <a:gd name="T80" fmla="*/ 0 w 515"/>
              <a:gd name="T81" fmla="*/ 252 h 434"/>
              <a:gd name="T82" fmla="*/ 0 w 515"/>
              <a:gd name="T83" fmla="*/ 258 h 434"/>
              <a:gd name="T84" fmla="*/ 0 w 515"/>
              <a:gd name="T85" fmla="*/ 258 h 434"/>
              <a:gd name="T86" fmla="*/ 1 w 515"/>
              <a:gd name="T87" fmla="*/ 283 h 434"/>
              <a:gd name="T88" fmla="*/ 4 w 515"/>
              <a:gd name="T89" fmla="*/ 307 h 434"/>
              <a:gd name="T90" fmla="*/ 11 w 515"/>
              <a:gd name="T91" fmla="*/ 331 h 434"/>
              <a:gd name="T92" fmla="*/ 19 w 515"/>
              <a:gd name="T93" fmla="*/ 354 h 434"/>
              <a:gd name="T94" fmla="*/ 28 w 515"/>
              <a:gd name="T95" fmla="*/ 375 h 434"/>
              <a:gd name="T96" fmla="*/ 41 w 515"/>
              <a:gd name="T97" fmla="*/ 397 h 434"/>
              <a:gd name="T98" fmla="*/ 54 w 515"/>
              <a:gd name="T99" fmla="*/ 416 h 434"/>
              <a:gd name="T100" fmla="*/ 70 w 515"/>
              <a:gd name="T101"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34">
                <a:moveTo>
                  <a:pt x="498" y="350"/>
                </a:moveTo>
                <a:lnTo>
                  <a:pt x="498" y="350"/>
                </a:lnTo>
                <a:lnTo>
                  <a:pt x="505" y="329"/>
                </a:lnTo>
                <a:lnTo>
                  <a:pt x="510" y="305"/>
                </a:lnTo>
                <a:lnTo>
                  <a:pt x="514" y="281"/>
                </a:lnTo>
                <a:lnTo>
                  <a:pt x="515" y="258"/>
                </a:lnTo>
                <a:lnTo>
                  <a:pt x="515" y="258"/>
                </a:lnTo>
                <a:lnTo>
                  <a:pt x="514" y="231"/>
                </a:lnTo>
                <a:lnTo>
                  <a:pt x="509" y="206"/>
                </a:lnTo>
                <a:lnTo>
                  <a:pt x="503" y="181"/>
                </a:lnTo>
                <a:lnTo>
                  <a:pt x="494" y="157"/>
                </a:lnTo>
                <a:lnTo>
                  <a:pt x="484" y="135"/>
                </a:lnTo>
                <a:lnTo>
                  <a:pt x="471" y="113"/>
                </a:lnTo>
                <a:lnTo>
                  <a:pt x="456" y="94"/>
                </a:lnTo>
                <a:lnTo>
                  <a:pt x="439" y="75"/>
                </a:lnTo>
                <a:lnTo>
                  <a:pt x="421" y="59"/>
                </a:lnTo>
                <a:lnTo>
                  <a:pt x="402" y="44"/>
                </a:lnTo>
                <a:lnTo>
                  <a:pt x="380" y="31"/>
                </a:lnTo>
                <a:lnTo>
                  <a:pt x="358" y="21"/>
                </a:lnTo>
                <a:lnTo>
                  <a:pt x="334" y="11"/>
                </a:lnTo>
                <a:lnTo>
                  <a:pt x="309" y="5"/>
                </a:lnTo>
                <a:lnTo>
                  <a:pt x="283" y="1"/>
                </a:lnTo>
                <a:lnTo>
                  <a:pt x="257" y="0"/>
                </a:lnTo>
                <a:lnTo>
                  <a:pt x="257" y="0"/>
                </a:lnTo>
                <a:lnTo>
                  <a:pt x="231" y="1"/>
                </a:lnTo>
                <a:lnTo>
                  <a:pt x="207" y="5"/>
                </a:lnTo>
                <a:lnTo>
                  <a:pt x="182" y="11"/>
                </a:lnTo>
                <a:lnTo>
                  <a:pt x="158" y="19"/>
                </a:lnTo>
                <a:lnTo>
                  <a:pt x="137" y="31"/>
                </a:lnTo>
                <a:lnTo>
                  <a:pt x="115" y="43"/>
                </a:lnTo>
                <a:lnTo>
                  <a:pt x="95" y="58"/>
                </a:lnTo>
                <a:lnTo>
                  <a:pt x="77" y="74"/>
                </a:lnTo>
                <a:lnTo>
                  <a:pt x="61" y="92"/>
                </a:lnTo>
                <a:lnTo>
                  <a:pt x="46" y="111"/>
                </a:lnTo>
                <a:lnTo>
                  <a:pt x="33" y="131"/>
                </a:lnTo>
                <a:lnTo>
                  <a:pt x="21" y="154"/>
                </a:lnTo>
                <a:lnTo>
                  <a:pt x="12" y="177"/>
                </a:lnTo>
                <a:lnTo>
                  <a:pt x="7" y="201"/>
                </a:lnTo>
                <a:lnTo>
                  <a:pt x="2" y="226"/>
                </a:lnTo>
                <a:lnTo>
                  <a:pt x="0" y="252"/>
                </a:lnTo>
                <a:lnTo>
                  <a:pt x="0" y="252"/>
                </a:lnTo>
                <a:lnTo>
                  <a:pt x="0" y="258"/>
                </a:lnTo>
                <a:lnTo>
                  <a:pt x="0" y="258"/>
                </a:lnTo>
                <a:lnTo>
                  <a:pt x="1" y="283"/>
                </a:lnTo>
                <a:lnTo>
                  <a:pt x="4" y="307"/>
                </a:lnTo>
                <a:lnTo>
                  <a:pt x="11" y="331"/>
                </a:lnTo>
                <a:lnTo>
                  <a:pt x="19" y="354"/>
                </a:lnTo>
                <a:lnTo>
                  <a:pt x="28" y="375"/>
                </a:lnTo>
                <a:lnTo>
                  <a:pt x="41" y="397"/>
                </a:lnTo>
                <a:lnTo>
                  <a:pt x="54" y="416"/>
                </a:lnTo>
                <a:lnTo>
                  <a:pt x="70" y="43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Freeform 6">
            <a:extLst>
              <a:ext uri="{FF2B5EF4-FFF2-40B4-BE49-F238E27FC236}">
                <a16:creationId xmlns:a16="http://schemas.microsoft.com/office/drawing/2014/main" id="{27C63E03-9199-432B-B50F-A8D4621A5C4C}"/>
              </a:ext>
            </a:extLst>
          </p:cNvPr>
          <p:cNvSpPr>
            <a:spLocks/>
          </p:cNvSpPr>
          <p:nvPr userDrawn="1"/>
        </p:nvSpPr>
        <p:spPr bwMode="auto">
          <a:xfrm>
            <a:off x="6110288" y="2206626"/>
            <a:ext cx="279400" cy="101600"/>
          </a:xfrm>
          <a:custGeom>
            <a:avLst/>
            <a:gdLst>
              <a:gd name="T0" fmla="*/ 0 w 176"/>
              <a:gd name="T1" fmla="*/ 0 h 64"/>
              <a:gd name="T2" fmla="*/ 0 w 176"/>
              <a:gd name="T3" fmla="*/ 0 h 64"/>
              <a:gd name="T4" fmla="*/ 18 w 176"/>
              <a:gd name="T5" fmla="*/ 13 h 64"/>
              <a:gd name="T6" fmla="*/ 37 w 176"/>
              <a:gd name="T7" fmla="*/ 27 h 64"/>
              <a:gd name="T8" fmla="*/ 56 w 176"/>
              <a:gd name="T9" fmla="*/ 37 h 64"/>
              <a:gd name="T10" fmla="*/ 78 w 176"/>
              <a:gd name="T11" fmla="*/ 46 h 64"/>
              <a:gd name="T12" fmla="*/ 100 w 176"/>
              <a:gd name="T13" fmla="*/ 54 h 64"/>
              <a:gd name="T14" fmla="*/ 123 w 176"/>
              <a:gd name="T15" fmla="*/ 60 h 64"/>
              <a:gd name="T16" fmla="*/ 147 w 176"/>
              <a:gd name="T17" fmla="*/ 63 h 64"/>
              <a:gd name="T18" fmla="*/ 170 w 176"/>
              <a:gd name="T19" fmla="*/ 64 h 64"/>
              <a:gd name="T20" fmla="*/ 170 w 176"/>
              <a:gd name="T21" fmla="*/ 64 h 64"/>
              <a:gd name="T22" fmla="*/ 176 w 176"/>
              <a:gd name="T2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64">
                <a:moveTo>
                  <a:pt x="0" y="0"/>
                </a:moveTo>
                <a:lnTo>
                  <a:pt x="0" y="0"/>
                </a:lnTo>
                <a:lnTo>
                  <a:pt x="18" y="13"/>
                </a:lnTo>
                <a:lnTo>
                  <a:pt x="37" y="27"/>
                </a:lnTo>
                <a:lnTo>
                  <a:pt x="56" y="37"/>
                </a:lnTo>
                <a:lnTo>
                  <a:pt x="78" y="46"/>
                </a:lnTo>
                <a:lnTo>
                  <a:pt x="100" y="54"/>
                </a:lnTo>
                <a:lnTo>
                  <a:pt x="123" y="60"/>
                </a:lnTo>
                <a:lnTo>
                  <a:pt x="147" y="63"/>
                </a:lnTo>
                <a:lnTo>
                  <a:pt x="170" y="64"/>
                </a:lnTo>
                <a:lnTo>
                  <a:pt x="170" y="64"/>
                </a:lnTo>
                <a:lnTo>
                  <a:pt x="176" y="6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Freeform 7">
            <a:extLst>
              <a:ext uri="{FF2B5EF4-FFF2-40B4-BE49-F238E27FC236}">
                <a16:creationId xmlns:a16="http://schemas.microsoft.com/office/drawing/2014/main" id="{8BC86E89-452C-4A25-8FB4-5726F9C59345}"/>
              </a:ext>
            </a:extLst>
          </p:cNvPr>
          <p:cNvSpPr>
            <a:spLocks/>
          </p:cNvSpPr>
          <p:nvPr userDrawn="1"/>
        </p:nvSpPr>
        <p:spPr bwMode="auto">
          <a:xfrm>
            <a:off x="5972175" y="1890713"/>
            <a:ext cx="865187" cy="527050"/>
          </a:xfrm>
          <a:custGeom>
            <a:avLst/>
            <a:gdLst>
              <a:gd name="T0" fmla="*/ 482 w 545"/>
              <a:gd name="T1" fmla="*/ 78 h 332"/>
              <a:gd name="T2" fmla="*/ 498 w 545"/>
              <a:gd name="T3" fmla="*/ 98 h 332"/>
              <a:gd name="T4" fmla="*/ 529 w 545"/>
              <a:gd name="T5" fmla="*/ 145 h 332"/>
              <a:gd name="T6" fmla="*/ 541 w 545"/>
              <a:gd name="T7" fmla="*/ 166 h 332"/>
              <a:gd name="T8" fmla="*/ 545 w 545"/>
              <a:gd name="T9" fmla="*/ 180 h 332"/>
              <a:gd name="T10" fmla="*/ 544 w 545"/>
              <a:gd name="T11" fmla="*/ 183 h 332"/>
              <a:gd name="T12" fmla="*/ 538 w 545"/>
              <a:gd name="T13" fmla="*/ 187 h 332"/>
              <a:gd name="T14" fmla="*/ 526 w 545"/>
              <a:gd name="T15" fmla="*/ 192 h 332"/>
              <a:gd name="T16" fmla="*/ 499 w 545"/>
              <a:gd name="T17" fmla="*/ 193 h 332"/>
              <a:gd name="T18" fmla="*/ 491 w 545"/>
              <a:gd name="T19" fmla="*/ 222 h 332"/>
              <a:gd name="T20" fmla="*/ 430 w 545"/>
              <a:gd name="T21" fmla="*/ 234 h 332"/>
              <a:gd name="T22" fmla="*/ 453 w 545"/>
              <a:gd name="T23" fmla="*/ 239 h 332"/>
              <a:gd name="T24" fmla="*/ 466 w 545"/>
              <a:gd name="T25" fmla="*/ 245 h 332"/>
              <a:gd name="T26" fmla="*/ 470 w 545"/>
              <a:gd name="T27" fmla="*/ 250 h 332"/>
              <a:gd name="T28" fmla="*/ 470 w 545"/>
              <a:gd name="T29" fmla="*/ 255 h 332"/>
              <a:gd name="T30" fmla="*/ 467 w 545"/>
              <a:gd name="T31" fmla="*/ 262 h 332"/>
              <a:gd name="T32" fmla="*/ 459 w 545"/>
              <a:gd name="T33" fmla="*/ 296 h 332"/>
              <a:gd name="T34" fmla="*/ 454 w 545"/>
              <a:gd name="T35" fmla="*/ 316 h 332"/>
              <a:gd name="T36" fmla="*/ 448 w 545"/>
              <a:gd name="T37" fmla="*/ 324 h 332"/>
              <a:gd name="T38" fmla="*/ 446 w 545"/>
              <a:gd name="T39" fmla="*/ 324 h 332"/>
              <a:gd name="T40" fmla="*/ 393 w 545"/>
              <a:gd name="T41" fmla="*/ 332 h 332"/>
              <a:gd name="T42" fmla="*/ 365 w 545"/>
              <a:gd name="T43" fmla="*/ 331 h 332"/>
              <a:gd name="T44" fmla="*/ 334 w 545"/>
              <a:gd name="T45" fmla="*/ 326 h 332"/>
              <a:gd name="T46" fmla="*/ 306 w 545"/>
              <a:gd name="T47" fmla="*/ 315 h 332"/>
              <a:gd name="T48" fmla="*/ 287 w 545"/>
              <a:gd name="T49" fmla="*/ 300 h 332"/>
              <a:gd name="T50" fmla="*/ 275 w 545"/>
              <a:gd name="T51" fmla="*/ 288 h 332"/>
              <a:gd name="T52" fmla="*/ 266 w 545"/>
              <a:gd name="T53" fmla="*/ 272 h 332"/>
              <a:gd name="T54" fmla="*/ 263 w 545"/>
              <a:gd name="T55" fmla="*/ 263 h 332"/>
              <a:gd name="T56" fmla="*/ 256 w 545"/>
              <a:gd name="T57" fmla="*/ 237 h 332"/>
              <a:gd name="T58" fmla="*/ 247 w 545"/>
              <a:gd name="T59" fmla="*/ 192 h 332"/>
              <a:gd name="T60" fmla="*/ 230 w 545"/>
              <a:gd name="T61" fmla="*/ 126 h 332"/>
              <a:gd name="T62" fmla="*/ 217 w 545"/>
              <a:gd name="T63" fmla="*/ 91 h 332"/>
              <a:gd name="T64" fmla="*/ 200 w 545"/>
              <a:gd name="T65" fmla="*/ 64 h 332"/>
              <a:gd name="T66" fmla="*/ 168 w 545"/>
              <a:gd name="T67" fmla="*/ 33 h 332"/>
              <a:gd name="T68" fmla="*/ 161 w 545"/>
              <a:gd name="T69" fmla="*/ 27 h 332"/>
              <a:gd name="T70" fmla="*/ 144 w 545"/>
              <a:gd name="T71" fmla="*/ 17 h 332"/>
              <a:gd name="T72" fmla="*/ 113 w 545"/>
              <a:gd name="T73" fmla="*/ 8 h 332"/>
              <a:gd name="T74" fmla="*/ 65 w 545"/>
              <a:gd name="T75" fmla="*/ 1 h 332"/>
              <a:gd name="T76" fmla="*/ 20 w 545"/>
              <a:gd name="T7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5" h="332">
                <a:moveTo>
                  <a:pt x="482" y="78"/>
                </a:moveTo>
                <a:lnTo>
                  <a:pt x="482" y="78"/>
                </a:lnTo>
                <a:lnTo>
                  <a:pt x="498" y="98"/>
                </a:lnTo>
                <a:lnTo>
                  <a:pt x="498" y="98"/>
                </a:lnTo>
                <a:lnTo>
                  <a:pt x="514" y="121"/>
                </a:lnTo>
                <a:lnTo>
                  <a:pt x="529" y="145"/>
                </a:lnTo>
                <a:lnTo>
                  <a:pt x="536" y="156"/>
                </a:lnTo>
                <a:lnTo>
                  <a:pt x="541" y="166"/>
                </a:lnTo>
                <a:lnTo>
                  <a:pt x="544" y="174"/>
                </a:lnTo>
                <a:lnTo>
                  <a:pt x="545" y="180"/>
                </a:lnTo>
                <a:lnTo>
                  <a:pt x="545" y="180"/>
                </a:lnTo>
                <a:lnTo>
                  <a:pt x="544" y="183"/>
                </a:lnTo>
                <a:lnTo>
                  <a:pt x="542" y="185"/>
                </a:lnTo>
                <a:lnTo>
                  <a:pt x="538" y="187"/>
                </a:lnTo>
                <a:lnTo>
                  <a:pt x="535" y="190"/>
                </a:lnTo>
                <a:lnTo>
                  <a:pt x="526" y="192"/>
                </a:lnTo>
                <a:lnTo>
                  <a:pt x="517" y="193"/>
                </a:lnTo>
                <a:lnTo>
                  <a:pt x="499" y="193"/>
                </a:lnTo>
                <a:lnTo>
                  <a:pt x="491" y="192"/>
                </a:lnTo>
                <a:lnTo>
                  <a:pt x="491" y="222"/>
                </a:lnTo>
                <a:lnTo>
                  <a:pt x="430" y="234"/>
                </a:lnTo>
                <a:lnTo>
                  <a:pt x="430" y="234"/>
                </a:lnTo>
                <a:lnTo>
                  <a:pt x="438" y="235"/>
                </a:lnTo>
                <a:lnTo>
                  <a:pt x="453" y="239"/>
                </a:lnTo>
                <a:lnTo>
                  <a:pt x="459" y="242"/>
                </a:lnTo>
                <a:lnTo>
                  <a:pt x="466" y="245"/>
                </a:lnTo>
                <a:lnTo>
                  <a:pt x="468" y="247"/>
                </a:lnTo>
                <a:lnTo>
                  <a:pt x="470" y="250"/>
                </a:lnTo>
                <a:lnTo>
                  <a:pt x="471" y="253"/>
                </a:lnTo>
                <a:lnTo>
                  <a:pt x="470" y="255"/>
                </a:lnTo>
                <a:lnTo>
                  <a:pt x="470" y="255"/>
                </a:lnTo>
                <a:lnTo>
                  <a:pt x="467" y="262"/>
                </a:lnTo>
                <a:lnTo>
                  <a:pt x="465" y="272"/>
                </a:lnTo>
                <a:lnTo>
                  <a:pt x="459" y="296"/>
                </a:lnTo>
                <a:lnTo>
                  <a:pt x="457" y="306"/>
                </a:lnTo>
                <a:lnTo>
                  <a:pt x="454" y="316"/>
                </a:lnTo>
                <a:lnTo>
                  <a:pt x="450" y="322"/>
                </a:lnTo>
                <a:lnTo>
                  <a:pt x="448" y="324"/>
                </a:lnTo>
                <a:lnTo>
                  <a:pt x="446" y="324"/>
                </a:lnTo>
                <a:lnTo>
                  <a:pt x="446" y="324"/>
                </a:lnTo>
                <a:lnTo>
                  <a:pt x="418" y="329"/>
                </a:lnTo>
                <a:lnTo>
                  <a:pt x="393" y="332"/>
                </a:lnTo>
                <a:lnTo>
                  <a:pt x="379" y="332"/>
                </a:lnTo>
                <a:lnTo>
                  <a:pt x="365" y="331"/>
                </a:lnTo>
                <a:lnTo>
                  <a:pt x="350" y="330"/>
                </a:lnTo>
                <a:lnTo>
                  <a:pt x="334" y="326"/>
                </a:lnTo>
                <a:lnTo>
                  <a:pt x="319" y="322"/>
                </a:lnTo>
                <a:lnTo>
                  <a:pt x="306" y="315"/>
                </a:lnTo>
                <a:lnTo>
                  <a:pt x="293" y="306"/>
                </a:lnTo>
                <a:lnTo>
                  <a:pt x="287" y="300"/>
                </a:lnTo>
                <a:lnTo>
                  <a:pt x="281" y="295"/>
                </a:lnTo>
                <a:lnTo>
                  <a:pt x="275" y="288"/>
                </a:lnTo>
                <a:lnTo>
                  <a:pt x="271" y="280"/>
                </a:lnTo>
                <a:lnTo>
                  <a:pt x="266" y="272"/>
                </a:lnTo>
                <a:lnTo>
                  <a:pt x="263" y="263"/>
                </a:lnTo>
                <a:lnTo>
                  <a:pt x="263" y="263"/>
                </a:lnTo>
                <a:lnTo>
                  <a:pt x="258" y="251"/>
                </a:lnTo>
                <a:lnTo>
                  <a:pt x="256" y="237"/>
                </a:lnTo>
                <a:lnTo>
                  <a:pt x="256" y="237"/>
                </a:lnTo>
                <a:lnTo>
                  <a:pt x="247" y="192"/>
                </a:lnTo>
                <a:lnTo>
                  <a:pt x="239" y="156"/>
                </a:lnTo>
                <a:lnTo>
                  <a:pt x="230" y="126"/>
                </a:lnTo>
                <a:lnTo>
                  <a:pt x="221" y="102"/>
                </a:lnTo>
                <a:lnTo>
                  <a:pt x="217" y="91"/>
                </a:lnTo>
                <a:lnTo>
                  <a:pt x="211" y="82"/>
                </a:lnTo>
                <a:lnTo>
                  <a:pt x="200" y="64"/>
                </a:lnTo>
                <a:lnTo>
                  <a:pt x="185" y="49"/>
                </a:lnTo>
                <a:lnTo>
                  <a:pt x="168" y="33"/>
                </a:lnTo>
                <a:lnTo>
                  <a:pt x="168" y="33"/>
                </a:lnTo>
                <a:lnTo>
                  <a:pt x="161" y="27"/>
                </a:lnTo>
                <a:lnTo>
                  <a:pt x="153" y="21"/>
                </a:lnTo>
                <a:lnTo>
                  <a:pt x="144" y="17"/>
                </a:lnTo>
                <a:lnTo>
                  <a:pt x="134" y="14"/>
                </a:lnTo>
                <a:lnTo>
                  <a:pt x="113" y="8"/>
                </a:lnTo>
                <a:lnTo>
                  <a:pt x="89" y="3"/>
                </a:lnTo>
                <a:lnTo>
                  <a:pt x="65" y="1"/>
                </a:lnTo>
                <a:lnTo>
                  <a:pt x="42" y="0"/>
                </a:lnTo>
                <a:lnTo>
                  <a:pt x="20"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Freeform 8">
            <a:extLst>
              <a:ext uri="{FF2B5EF4-FFF2-40B4-BE49-F238E27FC236}">
                <a16:creationId xmlns:a16="http://schemas.microsoft.com/office/drawing/2014/main" id="{AEFE471D-E154-4B4C-BF56-30336962A870}"/>
              </a:ext>
            </a:extLst>
          </p:cNvPr>
          <p:cNvSpPr>
            <a:spLocks/>
          </p:cNvSpPr>
          <p:nvPr userDrawn="1"/>
        </p:nvSpPr>
        <p:spPr bwMode="auto">
          <a:xfrm>
            <a:off x="6042025" y="1931988"/>
            <a:ext cx="207962" cy="207963"/>
          </a:xfrm>
          <a:custGeom>
            <a:avLst/>
            <a:gdLst>
              <a:gd name="T0" fmla="*/ 131 w 131"/>
              <a:gd name="T1" fmla="*/ 65 h 131"/>
              <a:gd name="T2" fmla="*/ 131 w 131"/>
              <a:gd name="T3" fmla="*/ 65 h 131"/>
              <a:gd name="T4" fmla="*/ 131 w 131"/>
              <a:gd name="T5" fmla="*/ 72 h 131"/>
              <a:gd name="T6" fmla="*/ 130 w 131"/>
              <a:gd name="T7" fmla="*/ 79 h 131"/>
              <a:gd name="T8" fmla="*/ 126 w 131"/>
              <a:gd name="T9" fmla="*/ 91 h 131"/>
              <a:gd name="T10" fmla="*/ 121 w 131"/>
              <a:gd name="T11" fmla="*/ 103 h 131"/>
              <a:gd name="T12" fmla="*/ 112 w 131"/>
              <a:gd name="T13" fmla="*/ 112 h 131"/>
              <a:gd name="T14" fmla="*/ 103 w 131"/>
              <a:gd name="T15" fmla="*/ 120 h 131"/>
              <a:gd name="T16" fmla="*/ 91 w 131"/>
              <a:gd name="T17" fmla="*/ 126 h 131"/>
              <a:gd name="T18" fmla="*/ 79 w 131"/>
              <a:gd name="T19" fmla="*/ 130 h 131"/>
              <a:gd name="T20" fmla="*/ 72 w 131"/>
              <a:gd name="T21" fmla="*/ 131 h 131"/>
              <a:gd name="T22" fmla="*/ 65 w 131"/>
              <a:gd name="T23" fmla="*/ 131 h 131"/>
              <a:gd name="T24" fmla="*/ 65 w 131"/>
              <a:gd name="T25" fmla="*/ 131 h 131"/>
              <a:gd name="T26" fmla="*/ 60 w 131"/>
              <a:gd name="T27" fmla="*/ 131 h 131"/>
              <a:gd name="T28" fmla="*/ 53 w 131"/>
              <a:gd name="T29" fmla="*/ 130 h 131"/>
              <a:gd name="T30" fmla="*/ 41 w 131"/>
              <a:gd name="T31" fmla="*/ 126 h 131"/>
              <a:gd name="T32" fmla="*/ 29 w 131"/>
              <a:gd name="T33" fmla="*/ 120 h 131"/>
              <a:gd name="T34" fmla="*/ 19 w 131"/>
              <a:gd name="T35" fmla="*/ 112 h 131"/>
              <a:gd name="T36" fmla="*/ 11 w 131"/>
              <a:gd name="T37" fmla="*/ 103 h 131"/>
              <a:gd name="T38" fmla="*/ 6 w 131"/>
              <a:gd name="T39" fmla="*/ 91 h 131"/>
              <a:gd name="T40" fmla="*/ 2 w 131"/>
              <a:gd name="T41" fmla="*/ 79 h 131"/>
              <a:gd name="T42" fmla="*/ 1 w 131"/>
              <a:gd name="T43" fmla="*/ 72 h 131"/>
              <a:gd name="T44" fmla="*/ 0 w 131"/>
              <a:gd name="T45" fmla="*/ 65 h 131"/>
              <a:gd name="T46" fmla="*/ 0 w 131"/>
              <a:gd name="T47" fmla="*/ 65 h 131"/>
              <a:gd name="T48" fmla="*/ 1 w 131"/>
              <a:gd name="T49" fmla="*/ 59 h 131"/>
              <a:gd name="T50" fmla="*/ 2 w 131"/>
              <a:gd name="T51" fmla="*/ 53 h 131"/>
              <a:gd name="T52" fmla="*/ 6 w 131"/>
              <a:gd name="T53" fmla="*/ 41 h 131"/>
              <a:gd name="T54" fmla="*/ 11 w 131"/>
              <a:gd name="T55" fmla="*/ 29 h 131"/>
              <a:gd name="T56" fmla="*/ 19 w 131"/>
              <a:gd name="T57" fmla="*/ 19 h 131"/>
              <a:gd name="T58" fmla="*/ 29 w 131"/>
              <a:gd name="T59" fmla="*/ 11 h 131"/>
              <a:gd name="T60" fmla="*/ 41 w 131"/>
              <a:gd name="T61" fmla="*/ 6 h 131"/>
              <a:gd name="T62" fmla="*/ 53 w 131"/>
              <a:gd name="T63" fmla="*/ 2 h 131"/>
              <a:gd name="T64" fmla="*/ 60 w 131"/>
              <a:gd name="T65" fmla="*/ 1 h 131"/>
              <a:gd name="T66" fmla="*/ 65 w 131"/>
              <a:gd name="T67" fmla="*/ 0 h 131"/>
              <a:gd name="T68" fmla="*/ 65 w 131"/>
              <a:gd name="T69" fmla="*/ 0 h 131"/>
              <a:gd name="T70" fmla="*/ 72 w 131"/>
              <a:gd name="T71" fmla="*/ 1 h 131"/>
              <a:gd name="T72" fmla="*/ 79 w 131"/>
              <a:gd name="T73" fmla="*/ 2 h 131"/>
              <a:gd name="T74" fmla="*/ 91 w 131"/>
              <a:gd name="T75" fmla="*/ 6 h 131"/>
              <a:gd name="T76" fmla="*/ 103 w 131"/>
              <a:gd name="T77" fmla="*/ 11 h 131"/>
              <a:gd name="T78" fmla="*/ 112 w 131"/>
              <a:gd name="T79" fmla="*/ 19 h 131"/>
              <a:gd name="T80" fmla="*/ 121 w 131"/>
              <a:gd name="T81" fmla="*/ 29 h 131"/>
              <a:gd name="T82" fmla="*/ 126 w 131"/>
              <a:gd name="T83" fmla="*/ 41 h 131"/>
              <a:gd name="T84" fmla="*/ 130 w 131"/>
              <a:gd name="T85" fmla="*/ 53 h 131"/>
              <a:gd name="T86" fmla="*/ 131 w 131"/>
              <a:gd name="T87" fmla="*/ 59 h 131"/>
              <a:gd name="T88" fmla="*/ 131 w 131"/>
              <a:gd name="T89" fmla="*/ 65 h 131"/>
              <a:gd name="T90" fmla="*/ 131 w 131"/>
              <a:gd name="T9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1" h="131">
                <a:moveTo>
                  <a:pt x="131" y="65"/>
                </a:moveTo>
                <a:lnTo>
                  <a:pt x="131" y="65"/>
                </a:lnTo>
                <a:lnTo>
                  <a:pt x="131" y="72"/>
                </a:lnTo>
                <a:lnTo>
                  <a:pt x="130" y="79"/>
                </a:lnTo>
                <a:lnTo>
                  <a:pt x="126" y="91"/>
                </a:lnTo>
                <a:lnTo>
                  <a:pt x="121" y="103"/>
                </a:lnTo>
                <a:lnTo>
                  <a:pt x="112" y="112"/>
                </a:lnTo>
                <a:lnTo>
                  <a:pt x="103" y="120"/>
                </a:lnTo>
                <a:lnTo>
                  <a:pt x="91" y="126"/>
                </a:lnTo>
                <a:lnTo>
                  <a:pt x="79" y="130"/>
                </a:lnTo>
                <a:lnTo>
                  <a:pt x="72" y="131"/>
                </a:lnTo>
                <a:lnTo>
                  <a:pt x="65" y="131"/>
                </a:lnTo>
                <a:lnTo>
                  <a:pt x="65" y="131"/>
                </a:lnTo>
                <a:lnTo>
                  <a:pt x="60" y="131"/>
                </a:lnTo>
                <a:lnTo>
                  <a:pt x="53" y="130"/>
                </a:lnTo>
                <a:lnTo>
                  <a:pt x="41" y="126"/>
                </a:lnTo>
                <a:lnTo>
                  <a:pt x="29" y="120"/>
                </a:lnTo>
                <a:lnTo>
                  <a:pt x="19" y="112"/>
                </a:lnTo>
                <a:lnTo>
                  <a:pt x="11" y="103"/>
                </a:lnTo>
                <a:lnTo>
                  <a:pt x="6" y="91"/>
                </a:lnTo>
                <a:lnTo>
                  <a:pt x="2" y="79"/>
                </a:lnTo>
                <a:lnTo>
                  <a:pt x="1" y="72"/>
                </a:lnTo>
                <a:lnTo>
                  <a:pt x="0" y="65"/>
                </a:lnTo>
                <a:lnTo>
                  <a:pt x="0" y="65"/>
                </a:lnTo>
                <a:lnTo>
                  <a:pt x="1" y="59"/>
                </a:lnTo>
                <a:lnTo>
                  <a:pt x="2" y="53"/>
                </a:lnTo>
                <a:lnTo>
                  <a:pt x="6" y="41"/>
                </a:lnTo>
                <a:lnTo>
                  <a:pt x="11" y="29"/>
                </a:lnTo>
                <a:lnTo>
                  <a:pt x="19" y="19"/>
                </a:lnTo>
                <a:lnTo>
                  <a:pt x="29" y="11"/>
                </a:lnTo>
                <a:lnTo>
                  <a:pt x="41" y="6"/>
                </a:lnTo>
                <a:lnTo>
                  <a:pt x="53" y="2"/>
                </a:lnTo>
                <a:lnTo>
                  <a:pt x="60" y="1"/>
                </a:lnTo>
                <a:lnTo>
                  <a:pt x="65" y="0"/>
                </a:lnTo>
                <a:lnTo>
                  <a:pt x="65" y="0"/>
                </a:lnTo>
                <a:lnTo>
                  <a:pt x="72" y="1"/>
                </a:lnTo>
                <a:lnTo>
                  <a:pt x="79" y="2"/>
                </a:lnTo>
                <a:lnTo>
                  <a:pt x="91" y="6"/>
                </a:lnTo>
                <a:lnTo>
                  <a:pt x="103" y="11"/>
                </a:lnTo>
                <a:lnTo>
                  <a:pt x="112" y="19"/>
                </a:lnTo>
                <a:lnTo>
                  <a:pt x="121" y="29"/>
                </a:lnTo>
                <a:lnTo>
                  <a:pt x="126" y="41"/>
                </a:lnTo>
                <a:lnTo>
                  <a:pt x="130" y="53"/>
                </a:lnTo>
                <a:lnTo>
                  <a:pt x="131" y="59"/>
                </a:lnTo>
                <a:lnTo>
                  <a:pt x="131" y="65"/>
                </a:lnTo>
                <a:lnTo>
                  <a:pt x="131" y="6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8" name="Freeform 9">
            <a:extLst>
              <a:ext uri="{FF2B5EF4-FFF2-40B4-BE49-F238E27FC236}">
                <a16:creationId xmlns:a16="http://schemas.microsoft.com/office/drawing/2014/main" id="{4A20DE27-CE72-49B6-86C1-2FABF1A01418}"/>
              </a:ext>
            </a:extLst>
          </p:cNvPr>
          <p:cNvSpPr>
            <a:spLocks/>
          </p:cNvSpPr>
          <p:nvPr userDrawn="1"/>
        </p:nvSpPr>
        <p:spPr bwMode="auto">
          <a:xfrm>
            <a:off x="6067425" y="1957388"/>
            <a:ext cx="158750" cy="158750"/>
          </a:xfrm>
          <a:custGeom>
            <a:avLst/>
            <a:gdLst>
              <a:gd name="T0" fmla="*/ 26 w 100"/>
              <a:gd name="T1" fmla="*/ 94 h 100"/>
              <a:gd name="T2" fmla="*/ 26 w 100"/>
              <a:gd name="T3" fmla="*/ 94 h 100"/>
              <a:gd name="T4" fmla="*/ 26 w 100"/>
              <a:gd name="T5" fmla="*/ 94 h 100"/>
              <a:gd name="T6" fmla="*/ 20 w 100"/>
              <a:gd name="T7" fmla="*/ 90 h 100"/>
              <a:gd name="T8" fmla="*/ 14 w 100"/>
              <a:gd name="T9" fmla="*/ 86 h 100"/>
              <a:gd name="T10" fmla="*/ 10 w 100"/>
              <a:gd name="T11" fmla="*/ 81 h 100"/>
              <a:gd name="T12" fmla="*/ 7 w 100"/>
              <a:gd name="T13" fmla="*/ 75 h 100"/>
              <a:gd name="T14" fmla="*/ 3 w 100"/>
              <a:gd name="T15" fmla="*/ 70 h 100"/>
              <a:gd name="T16" fmla="*/ 1 w 100"/>
              <a:gd name="T17" fmla="*/ 63 h 100"/>
              <a:gd name="T18" fmla="*/ 0 w 100"/>
              <a:gd name="T19" fmla="*/ 56 h 100"/>
              <a:gd name="T20" fmla="*/ 0 w 100"/>
              <a:gd name="T21" fmla="*/ 49 h 100"/>
              <a:gd name="T22" fmla="*/ 0 w 100"/>
              <a:gd name="T23" fmla="*/ 49 h 100"/>
              <a:gd name="T24" fmla="*/ 1 w 100"/>
              <a:gd name="T25" fmla="*/ 39 h 100"/>
              <a:gd name="T26" fmla="*/ 3 w 100"/>
              <a:gd name="T27" fmla="*/ 30 h 100"/>
              <a:gd name="T28" fmla="*/ 8 w 100"/>
              <a:gd name="T29" fmla="*/ 21 h 100"/>
              <a:gd name="T30" fmla="*/ 14 w 100"/>
              <a:gd name="T31" fmla="*/ 14 h 100"/>
              <a:gd name="T32" fmla="*/ 21 w 100"/>
              <a:gd name="T33" fmla="*/ 8 h 100"/>
              <a:gd name="T34" fmla="*/ 30 w 100"/>
              <a:gd name="T35" fmla="*/ 3 h 100"/>
              <a:gd name="T36" fmla="*/ 39 w 100"/>
              <a:gd name="T37" fmla="*/ 1 h 100"/>
              <a:gd name="T38" fmla="*/ 49 w 100"/>
              <a:gd name="T39" fmla="*/ 0 h 100"/>
              <a:gd name="T40" fmla="*/ 49 w 100"/>
              <a:gd name="T41" fmla="*/ 0 h 100"/>
              <a:gd name="T42" fmla="*/ 60 w 100"/>
              <a:gd name="T43" fmla="*/ 1 h 100"/>
              <a:gd name="T44" fmla="*/ 70 w 100"/>
              <a:gd name="T45" fmla="*/ 3 h 100"/>
              <a:gd name="T46" fmla="*/ 78 w 100"/>
              <a:gd name="T47" fmla="*/ 8 h 100"/>
              <a:gd name="T48" fmla="*/ 86 w 100"/>
              <a:gd name="T49" fmla="*/ 14 h 100"/>
              <a:gd name="T50" fmla="*/ 91 w 100"/>
              <a:gd name="T51" fmla="*/ 21 h 100"/>
              <a:gd name="T52" fmla="*/ 97 w 100"/>
              <a:gd name="T53" fmla="*/ 30 h 100"/>
              <a:gd name="T54" fmla="*/ 99 w 100"/>
              <a:gd name="T55" fmla="*/ 39 h 100"/>
              <a:gd name="T56" fmla="*/ 100 w 100"/>
              <a:gd name="T57" fmla="*/ 49 h 100"/>
              <a:gd name="T58" fmla="*/ 100 w 100"/>
              <a:gd name="T59" fmla="*/ 49 h 100"/>
              <a:gd name="T60" fmla="*/ 99 w 100"/>
              <a:gd name="T61" fmla="*/ 60 h 100"/>
              <a:gd name="T62" fmla="*/ 97 w 100"/>
              <a:gd name="T63" fmla="*/ 70 h 100"/>
              <a:gd name="T64" fmla="*/ 91 w 100"/>
              <a:gd name="T65" fmla="*/ 78 h 100"/>
              <a:gd name="T66" fmla="*/ 86 w 100"/>
              <a:gd name="T67" fmla="*/ 86 h 100"/>
              <a:gd name="T68" fmla="*/ 78 w 100"/>
              <a:gd name="T69" fmla="*/ 91 h 100"/>
              <a:gd name="T70" fmla="*/ 70 w 100"/>
              <a:gd name="T71" fmla="*/ 96 h 100"/>
              <a:gd name="T72" fmla="*/ 60 w 100"/>
              <a:gd name="T73" fmla="*/ 99 h 100"/>
              <a:gd name="T74" fmla="*/ 49 w 100"/>
              <a:gd name="T75" fmla="*/ 100 h 100"/>
              <a:gd name="T76" fmla="*/ 49 w 100"/>
              <a:gd name="T77" fmla="*/ 100 h 100"/>
              <a:gd name="T78" fmla="*/ 45 w 100"/>
              <a:gd name="T7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26" y="94"/>
                </a:moveTo>
                <a:lnTo>
                  <a:pt x="26" y="94"/>
                </a:lnTo>
                <a:lnTo>
                  <a:pt x="26" y="94"/>
                </a:lnTo>
                <a:lnTo>
                  <a:pt x="20" y="90"/>
                </a:lnTo>
                <a:lnTo>
                  <a:pt x="14" y="86"/>
                </a:lnTo>
                <a:lnTo>
                  <a:pt x="10" y="81"/>
                </a:lnTo>
                <a:lnTo>
                  <a:pt x="7" y="75"/>
                </a:lnTo>
                <a:lnTo>
                  <a:pt x="3" y="70"/>
                </a:lnTo>
                <a:lnTo>
                  <a:pt x="1" y="63"/>
                </a:lnTo>
                <a:lnTo>
                  <a:pt x="0" y="56"/>
                </a:lnTo>
                <a:lnTo>
                  <a:pt x="0" y="49"/>
                </a:lnTo>
                <a:lnTo>
                  <a:pt x="0" y="49"/>
                </a:lnTo>
                <a:lnTo>
                  <a:pt x="1" y="39"/>
                </a:lnTo>
                <a:lnTo>
                  <a:pt x="3" y="30"/>
                </a:lnTo>
                <a:lnTo>
                  <a:pt x="8" y="21"/>
                </a:lnTo>
                <a:lnTo>
                  <a:pt x="14" y="14"/>
                </a:lnTo>
                <a:lnTo>
                  <a:pt x="21" y="8"/>
                </a:lnTo>
                <a:lnTo>
                  <a:pt x="30" y="3"/>
                </a:lnTo>
                <a:lnTo>
                  <a:pt x="39" y="1"/>
                </a:lnTo>
                <a:lnTo>
                  <a:pt x="49" y="0"/>
                </a:lnTo>
                <a:lnTo>
                  <a:pt x="49" y="0"/>
                </a:lnTo>
                <a:lnTo>
                  <a:pt x="60" y="1"/>
                </a:lnTo>
                <a:lnTo>
                  <a:pt x="70" y="3"/>
                </a:lnTo>
                <a:lnTo>
                  <a:pt x="78" y="8"/>
                </a:lnTo>
                <a:lnTo>
                  <a:pt x="86" y="14"/>
                </a:lnTo>
                <a:lnTo>
                  <a:pt x="91" y="21"/>
                </a:lnTo>
                <a:lnTo>
                  <a:pt x="97" y="30"/>
                </a:lnTo>
                <a:lnTo>
                  <a:pt x="99" y="39"/>
                </a:lnTo>
                <a:lnTo>
                  <a:pt x="100" y="49"/>
                </a:lnTo>
                <a:lnTo>
                  <a:pt x="100" y="49"/>
                </a:lnTo>
                <a:lnTo>
                  <a:pt x="99" y="60"/>
                </a:lnTo>
                <a:lnTo>
                  <a:pt x="97" y="70"/>
                </a:lnTo>
                <a:lnTo>
                  <a:pt x="91" y="78"/>
                </a:lnTo>
                <a:lnTo>
                  <a:pt x="86" y="86"/>
                </a:lnTo>
                <a:lnTo>
                  <a:pt x="78" y="91"/>
                </a:lnTo>
                <a:lnTo>
                  <a:pt x="70" y="96"/>
                </a:lnTo>
                <a:lnTo>
                  <a:pt x="60" y="99"/>
                </a:lnTo>
                <a:lnTo>
                  <a:pt x="49" y="100"/>
                </a:lnTo>
                <a:lnTo>
                  <a:pt x="49" y="100"/>
                </a:lnTo>
                <a:lnTo>
                  <a:pt x="45" y="10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Freeform 10">
            <a:extLst>
              <a:ext uri="{FF2B5EF4-FFF2-40B4-BE49-F238E27FC236}">
                <a16:creationId xmlns:a16="http://schemas.microsoft.com/office/drawing/2014/main" id="{1E2A6C1C-FB4F-48D2-ABE6-95EEB8FBEA28}"/>
              </a:ext>
            </a:extLst>
          </p:cNvPr>
          <p:cNvSpPr>
            <a:spLocks/>
          </p:cNvSpPr>
          <p:nvPr userDrawn="1"/>
        </p:nvSpPr>
        <p:spPr bwMode="auto">
          <a:xfrm>
            <a:off x="6127750" y="1573213"/>
            <a:ext cx="550862" cy="344488"/>
          </a:xfrm>
          <a:custGeom>
            <a:avLst/>
            <a:gdLst>
              <a:gd name="T0" fmla="*/ 110 w 347"/>
              <a:gd name="T1" fmla="*/ 7 h 217"/>
              <a:gd name="T2" fmla="*/ 71 w 347"/>
              <a:gd name="T3" fmla="*/ 22 h 217"/>
              <a:gd name="T4" fmla="*/ 50 w 347"/>
              <a:gd name="T5" fmla="*/ 35 h 217"/>
              <a:gd name="T6" fmla="*/ 30 w 347"/>
              <a:gd name="T7" fmla="*/ 51 h 217"/>
              <a:gd name="T8" fmla="*/ 13 w 347"/>
              <a:gd name="T9" fmla="*/ 71 h 217"/>
              <a:gd name="T10" fmla="*/ 2 w 347"/>
              <a:gd name="T11" fmla="*/ 93 h 217"/>
              <a:gd name="T12" fmla="*/ 0 w 347"/>
              <a:gd name="T13" fmla="*/ 118 h 217"/>
              <a:gd name="T14" fmla="*/ 7 w 347"/>
              <a:gd name="T15" fmla="*/ 145 h 217"/>
              <a:gd name="T16" fmla="*/ 15 w 347"/>
              <a:gd name="T17" fmla="*/ 158 h 217"/>
              <a:gd name="T18" fmla="*/ 33 w 347"/>
              <a:gd name="T19" fmla="*/ 179 h 217"/>
              <a:gd name="T20" fmla="*/ 52 w 347"/>
              <a:gd name="T21" fmla="*/ 191 h 217"/>
              <a:gd name="T22" fmla="*/ 74 w 347"/>
              <a:gd name="T23" fmla="*/ 197 h 217"/>
              <a:gd name="T24" fmla="*/ 96 w 347"/>
              <a:gd name="T25" fmla="*/ 198 h 217"/>
              <a:gd name="T26" fmla="*/ 128 w 347"/>
              <a:gd name="T27" fmla="*/ 195 h 217"/>
              <a:gd name="T28" fmla="*/ 156 w 347"/>
              <a:gd name="T29" fmla="*/ 193 h 217"/>
              <a:gd name="T30" fmla="*/ 164 w 347"/>
              <a:gd name="T31" fmla="*/ 193 h 217"/>
              <a:gd name="T32" fmla="*/ 190 w 347"/>
              <a:gd name="T33" fmla="*/ 198 h 217"/>
              <a:gd name="T34" fmla="*/ 236 w 347"/>
              <a:gd name="T35" fmla="*/ 210 h 217"/>
              <a:gd name="T36" fmla="*/ 274 w 347"/>
              <a:gd name="T37" fmla="*/ 216 h 217"/>
              <a:gd name="T38" fmla="*/ 296 w 347"/>
              <a:gd name="T39" fmla="*/ 217 h 217"/>
              <a:gd name="T40" fmla="*/ 312 w 347"/>
              <a:gd name="T41" fmla="*/ 216 h 217"/>
              <a:gd name="T42" fmla="*/ 324 w 347"/>
              <a:gd name="T43" fmla="*/ 210 h 217"/>
              <a:gd name="T44" fmla="*/ 334 w 347"/>
              <a:gd name="T45" fmla="*/ 202 h 217"/>
              <a:gd name="T46" fmla="*/ 341 w 347"/>
              <a:gd name="T47" fmla="*/ 191 h 217"/>
              <a:gd name="T48" fmla="*/ 346 w 347"/>
              <a:gd name="T49" fmla="*/ 179 h 217"/>
              <a:gd name="T50" fmla="*/ 347 w 347"/>
              <a:gd name="T51" fmla="*/ 163 h 217"/>
              <a:gd name="T52" fmla="*/ 341 w 347"/>
              <a:gd name="T53" fmla="*/ 127 h 217"/>
              <a:gd name="T54" fmla="*/ 338 w 347"/>
              <a:gd name="T55" fmla="*/ 116 h 217"/>
              <a:gd name="T56" fmla="*/ 326 w 347"/>
              <a:gd name="T57" fmla="*/ 94 h 217"/>
              <a:gd name="T58" fmla="*/ 308 w 347"/>
              <a:gd name="T59" fmla="*/ 70 h 217"/>
              <a:gd name="T60" fmla="*/ 284 w 347"/>
              <a:gd name="T61" fmla="*/ 46 h 217"/>
              <a:gd name="T62" fmla="*/ 254 w 347"/>
              <a:gd name="T63" fmla="*/ 25 h 217"/>
              <a:gd name="T64" fmla="*/ 219 w 347"/>
              <a:gd name="T65" fmla="*/ 9 h 217"/>
              <a:gd name="T66" fmla="*/ 179 w 347"/>
              <a:gd name="T67" fmla="*/ 1 h 217"/>
              <a:gd name="T68" fmla="*/ 146 w 347"/>
              <a:gd name="T69" fmla="*/ 0 h 217"/>
              <a:gd name="T70" fmla="*/ 122 w 347"/>
              <a:gd name="T71" fmla="*/ 4 h 217"/>
              <a:gd name="T72" fmla="*/ 110 w 347"/>
              <a:gd name="T73" fmla="*/ 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7" h="217">
                <a:moveTo>
                  <a:pt x="110" y="7"/>
                </a:moveTo>
                <a:lnTo>
                  <a:pt x="110" y="7"/>
                </a:lnTo>
                <a:lnTo>
                  <a:pt x="92" y="13"/>
                </a:lnTo>
                <a:lnTo>
                  <a:pt x="71" y="22"/>
                </a:lnTo>
                <a:lnTo>
                  <a:pt x="60" y="28"/>
                </a:lnTo>
                <a:lnTo>
                  <a:pt x="50" y="35"/>
                </a:lnTo>
                <a:lnTo>
                  <a:pt x="40" y="43"/>
                </a:lnTo>
                <a:lnTo>
                  <a:pt x="30" y="51"/>
                </a:lnTo>
                <a:lnTo>
                  <a:pt x="20" y="61"/>
                </a:lnTo>
                <a:lnTo>
                  <a:pt x="13" y="71"/>
                </a:lnTo>
                <a:lnTo>
                  <a:pt x="7" y="81"/>
                </a:lnTo>
                <a:lnTo>
                  <a:pt x="2" y="93"/>
                </a:lnTo>
                <a:lnTo>
                  <a:pt x="0" y="105"/>
                </a:lnTo>
                <a:lnTo>
                  <a:pt x="0" y="118"/>
                </a:lnTo>
                <a:lnTo>
                  <a:pt x="2" y="131"/>
                </a:lnTo>
                <a:lnTo>
                  <a:pt x="7" y="145"/>
                </a:lnTo>
                <a:lnTo>
                  <a:pt x="7" y="145"/>
                </a:lnTo>
                <a:lnTo>
                  <a:pt x="15" y="158"/>
                </a:lnTo>
                <a:lnTo>
                  <a:pt x="24" y="170"/>
                </a:lnTo>
                <a:lnTo>
                  <a:pt x="33" y="179"/>
                </a:lnTo>
                <a:lnTo>
                  <a:pt x="42" y="185"/>
                </a:lnTo>
                <a:lnTo>
                  <a:pt x="52" y="191"/>
                </a:lnTo>
                <a:lnTo>
                  <a:pt x="63" y="194"/>
                </a:lnTo>
                <a:lnTo>
                  <a:pt x="74" y="197"/>
                </a:lnTo>
                <a:lnTo>
                  <a:pt x="85" y="198"/>
                </a:lnTo>
                <a:lnTo>
                  <a:pt x="96" y="198"/>
                </a:lnTo>
                <a:lnTo>
                  <a:pt x="106" y="198"/>
                </a:lnTo>
                <a:lnTo>
                  <a:pt x="128" y="195"/>
                </a:lnTo>
                <a:lnTo>
                  <a:pt x="147" y="193"/>
                </a:lnTo>
                <a:lnTo>
                  <a:pt x="156" y="193"/>
                </a:lnTo>
                <a:lnTo>
                  <a:pt x="164" y="193"/>
                </a:lnTo>
                <a:lnTo>
                  <a:pt x="164" y="193"/>
                </a:lnTo>
                <a:lnTo>
                  <a:pt x="176" y="194"/>
                </a:lnTo>
                <a:lnTo>
                  <a:pt x="190" y="198"/>
                </a:lnTo>
                <a:lnTo>
                  <a:pt x="219" y="206"/>
                </a:lnTo>
                <a:lnTo>
                  <a:pt x="236" y="210"/>
                </a:lnTo>
                <a:lnTo>
                  <a:pt x="254" y="214"/>
                </a:lnTo>
                <a:lnTo>
                  <a:pt x="274" y="216"/>
                </a:lnTo>
                <a:lnTo>
                  <a:pt x="296" y="217"/>
                </a:lnTo>
                <a:lnTo>
                  <a:pt x="296" y="217"/>
                </a:lnTo>
                <a:lnTo>
                  <a:pt x="305" y="217"/>
                </a:lnTo>
                <a:lnTo>
                  <a:pt x="312" y="216"/>
                </a:lnTo>
                <a:lnTo>
                  <a:pt x="319" y="214"/>
                </a:lnTo>
                <a:lnTo>
                  <a:pt x="324" y="210"/>
                </a:lnTo>
                <a:lnTo>
                  <a:pt x="330" y="207"/>
                </a:lnTo>
                <a:lnTo>
                  <a:pt x="334" y="202"/>
                </a:lnTo>
                <a:lnTo>
                  <a:pt x="339" y="197"/>
                </a:lnTo>
                <a:lnTo>
                  <a:pt x="341" y="191"/>
                </a:lnTo>
                <a:lnTo>
                  <a:pt x="344" y="185"/>
                </a:lnTo>
                <a:lnTo>
                  <a:pt x="346" y="179"/>
                </a:lnTo>
                <a:lnTo>
                  <a:pt x="347" y="171"/>
                </a:lnTo>
                <a:lnTo>
                  <a:pt x="347" y="163"/>
                </a:lnTo>
                <a:lnTo>
                  <a:pt x="346" y="146"/>
                </a:lnTo>
                <a:lnTo>
                  <a:pt x="341" y="127"/>
                </a:lnTo>
                <a:lnTo>
                  <a:pt x="341" y="127"/>
                </a:lnTo>
                <a:lnTo>
                  <a:pt x="338" y="116"/>
                </a:lnTo>
                <a:lnTo>
                  <a:pt x="333" y="106"/>
                </a:lnTo>
                <a:lnTo>
                  <a:pt x="326" y="94"/>
                </a:lnTo>
                <a:lnTo>
                  <a:pt x="317" y="81"/>
                </a:lnTo>
                <a:lnTo>
                  <a:pt x="308" y="70"/>
                </a:lnTo>
                <a:lnTo>
                  <a:pt x="297" y="58"/>
                </a:lnTo>
                <a:lnTo>
                  <a:pt x="284" y="46"/>
                </a:lnTo>
                <a:lnTo>
                  <a:pt x="270" y="35"/>
                </a:lnTo>
                <a:lnTo>
                  <a:pt x="254" y="25"/>
                </a:lnTo>
                <a:lnTo>
                  <a:pt x="237" y="17"/>
                </a:lnTo>
                <a:lnTo>
                  <a:pt x="219" y="9"/>
                </a:lnTo>
                <a:lnTo>
                  <a:pt x="200" y="5"/>
                </a:lnTo>
                <a:lnTo>
                  <a:pt x="179" y="1"/>
                </a:lnTo>
                <a:lnTo>
                  <a:pt x="157" y="0"/>
                </a:lnTo>
                <a:lnTo>
                  <a:pt x="146" y="0"/>
                </a:lnTo>
                <a:lnTo>
                  <a:pt x="135" y="2"/>
                </a:lnTo>
                <a:lnTo>
                  <a:pt x="122" y="4"/>
                </a:lnTo>
                <a:lnTo>
                  <a:pt x="110" y="7"/>
                </a:lnTo>
                <a:lnTo>
                  <a:pt x="11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0" name="Freeform 11">
            <a:extLst>
              <a:ext uri="{FF2B5EF4-FFF2-40B4-BE49-F238E27FC236}">
                <a16:creationId xmlns:a16="http://schemas.microsoft.com/office/drawing/2014/main" id="{069E476F-F5EB-4241-B80A-63ABA83F8D65}"/>
              </a:ext>
            </a:extLst>
          </p:cNvPr>
          <p:cNvSpPr>
            <a:spLocks/>
          </p:cNvSpPr>
          <p:nvPr userDrawn="1"/>
        </p:nvSpPr>
        <p:spPr bwMode="auto">
          <a:xfrm>
            <a:off x="6575425" y="1973263"/>
            <a:ext cx="185737" cy="79375"/>
          </a:xfrm>
          <a:custGeom>
            <a:avLst/>
            <a:gdLst>
              <a:gd name="T0" fmla="*/ 68 w 117"/>
              <a:gd name="T1" fmla="*/ 9 h 50"/>
              <a:gd name="T2" fmla="*/ 68 w 117"/>
              <a:gd name="T3" fmla="*/ 50 h 50"/>
              <a:gd name="T4" fmla="*/ 0 w 117"/>
              <a:gd name="T5" fmla="*/ 8 h 50"/>
              <a:gd name="T6" fmla="*/ 117 w 117"/>
              <a:gd name="T7" fmla="*/ 0 h 50"/>
            </a:gdLst>
            <a:ahLst/>
            <a:cxnLst>
              <a:cxn ang="0">
                <a:pos x="T0" y="T1"/>
              </a:cxn>
              <a:cxn ang="0">
                <a:pos x="T2" y="T3"/>
              </a:cxn>
              <a:cxn ang="0">
                <a:pos x="T4" y="T5"/>
              </a:cxn>
              <a:cxn ang="0">
                <a:pos x="T6" y="T7"/>
              </a:cxn>
            </a:cxnLst>
            <a:rect l="0" t="0" r="r" b="b"/>
            <a:pathLst>
              <a:path w="117" h="50">
                <a:moveTo>
                  <a:pt x="68" y="9"/>
                </a:moveTo>
                <a:lnTo>
                  <a:pt x="68" y="50"/>
                </a:lnTo>
                <a:lnTo>
                  <a:pt x="0" y="8"/>
                </a:lnTo>
                <a:lnTo>
                  <a:pt x="117"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Freeform 12">
            <a:extLst>
              <a:ext uri="{FF2B5EF4-FFF2-40B4-BE49-F238E27FC236}">
                <a16:creationId xmlns:a16="http://schemas.microsoft.com/office/drawing/2014/main" id="{78C391BA-EC4B-4077-80DF-DF94BA21B363}"/>
              </a:ext>
            </a:extLst>
          </p:cNvPr>
          <p:cNvSpPr>
            <a:spLocks/>
          </p:cNvSpPr>
          <p:nvPr userDrawn="1"/>
        </p:nvSpPr>
        <p:spPr bwMode="auto">
          <a:xfrm>
            <a:off x="6005513" y="1803401"/>
            <a:ext cx="58737" cy="57150"/>
          </a:xfrm>
          <a:custGeom>
            <a:avLst/>
            <a:gdLst>
              <a:gd name="T0" fmla="*/ 37 w 37"/>
              <a:gd name="T1" fmla="*/ 18 h 36"/>
              <a:gd name="T2" fmla="*/ 37 w 37"/>
              <a:gd name="T3" fmla="*/ 18 h 36"/>
              <a:gd name="T4" fmla="*/ 35 w 37"/>
              <a:gd name="T5" fmla="*/ 22 h 36"/>
              <a:gd name="T6" fmla="*/ 35 w 37"/>
              <a:gd name="T7" fmla="*/ 26 h 36"/>
              <a:gd name="T8" fmla="*/ 31 w 37"/>
              <a:gd name="T9" fmla="*/ 31 h 36"/>
              <a:gd name="T10" fmla="*/ 25 w 37"/>
              <a:gd name="T11" fmla="*/ 35 h 36"/>
              <a:gd name="T12" fmla="*/ 22 w 37"/>
              <a:gd name="T13" fmla="*/ 36 h 36"/>
              <a:gd name="T14" fmla="*/ 18 w 37"/>
              <a:gd name="T15" fmla="*/ 36 h 36"/>
              <a:gd name="T16" fmla="*/ 18 w 37"/>
              <a:gd name="T17" fmla="*/ 36 h 36"/>
              <a:gd name="T18" fmla="*/ 15 w 37"/>
              <a:gd name="T19" fmla="*/ 36 h 36"/>
              <a:gd name="T20" fmla="*/ 12 w 37"/>
              <a:gd name="T21" fmla="*/ 35 h 36"/>
              <a:gd name="T22" fmla="*/ 5 w 37"/>
              <a:gd name="T23" fmla="*/ 31 h 36"/>
              <a:gd name="T24" fmla="*/ 2 w 37"/>
              <a:gd name="T25" fmla="*/ 26 h 36"/>
              <a:gd name="T26" fmla="*/ 0 w 37"/>
              <a:gd name="T27" fmla="*/ 22 h 36"/>
              <a:gd name="T28" fmla="*/ 0 w 37"/>
              <a:gd name="T29" fmla="*/ 18 h 36"/>
              <a:gd name="T30" fmla="*/ 0 w 37"/>
              <a:gd name="T31" fmla="*/ 18 h 36"/>
              <a:gd name="T32" fmla="*/ 0 w 37"/>
              <a:gd name="T33" fmla="*/ 14 h 36"/>
              <a:gd name="T34" fmla="*/ 2 w 37"/>
              <a:gd name="T35" fmla="*/ 11 h 36"/>
              <a:gd name="T36" fmla="*/ 5 w 37"/>
              <a:gd name="T37" fmla="*/ 5 h 36"/>
              <a:gd name="T38" fmla="*/ 12 w 37"/>
              <a:gd name="T39" fmla="*/ 2 h 36"/>
              <a:gd name="T40" fmla="*/ 15 w 37"/>
              <a:gd name="T41" fmla="*/ 1 h 36"/>
              <a:gd name="T42" fmla="*/ 18 w 37"/>
              <a:gd name="T43" fmla="*/ 0 h 36"/>
              <a:gd name="T44" fmla="*/ 18 w 37"/>
              <a:gd name="T45" fmla="*/ 0 h 36"/>
              <a:gd name="T46" fmla="*/ 22 w 37"/>
              <a:gd name="T47" fmla="*/ 1 h 36"/>
              <a:gd name="T48" fmla="*/ 25 w 37"/>
              <a:gd name="T49" fmla="*/ 2 h 36"/>
              <a:gd name="T50" fmla="*/ 31 w 37"/>
              <a:gd name="T51" fmla="*/ 5 h 36"/>
              <a:gd name="T52" fmla="*/ 35 w 37"/>
              <a:gd name="T53" fmla="*/ 11 h 36"/>
              <a:gd name="T54" fmla="*/ 35 w 37"/>
              <a:gd name="T55" fmla="*/ 14 h 36"/>
              <a:gd name="T56" fmla="*/ 37 w 37"/>
              <a:gd name="T57" fmla="*/ 18 h 36"/>
              <a:gd name="T58" fmla="*/ 37 w 37"/>
              <a:gd name="T5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6">
                <a:moveTo>
                  <a:pt x="37" y="18"/>
                </a:moveTo>
                <a:lnTo>
                  <a:pt x="37" y="18"/>
                </a:lnTo>
                <a:lnTo>
                  <a:pt x="35" y="22"/>
                </a:lnTo>
                <a:lnTo>
                  <a:pt x="35" y="26"/>
                </a:lnTo>
                <a:lnTo>
                  <a:pt x="31" y="31"/>
                </a:lnTo>
                <a:lnTo>
                  <a:pt x="25" y="35"/>
                </a:lnTo>
                <a:lnTo>
                  <a:pt x="22" y="36"/>
                </a:lnTo>
                <a:lnTo>
                  <a:pt x="18" y="36"/>
                </a:lnTo>
                <a:lnTo>
                  <a:pt x="18" y="36"/>
                </a:lnTo>
                <a:lnTo>
                  <a:pt x="15" y="36"/>
                </a:lnTo>
                <a:lnTo>
                  <a:pt x="12" y="35"/>
                </a:lnTo>
                <a:lnTo>
                  <a:pt x="5" y="31"/>
                </a:lnTo>
                <a:lnTo>
                  <a:pt x="2" y="26"/>
                </a:lnTo>
                <a:lnTo>
                  <a:pt x="0" y="22"/>
                </a:lnTo>
                <a:lnTo>
                  <a:pt x="0" y="18"/>
                </a:lnTo>
                <a:lnTo>
                  <a:pt x="0" y="18"/>
                </a:lnTo>
                <a:lnTo>
                  <a:pt x="0" y="14"/>
                </a:lnTo>
                <a:lnTo>
                  <a:pt x="2" y="11"/>
                </a:lnTo>
                <a:lnTo>
                  <a:pt x="5" y="5"/>
                </a:lnTo>
                <a:lnTo>
                  <a:pt x="12" y="2"/>
                </a:lnTo>
                <a:lnTo>
                  <a:pt x="15" y="1"/>
                </a:lnTo>
                <a:lnTo>
                  <a:pt x="18" y="0"/>
                </a:lnTo>
                <a:lnTo>
                  <a:pt x="18" y="0"/>
                </a:lnTo>
                <a:lnTo>
                  <a:pt x="22" y="1"/>
                </a:lnTo>
                <a:lnTo>
                  <a:pt x="25" y="2"/>
                </a:lnTo>
                <a:lnTo>
                  <a:pt x="31" y="5"/>
                </a:lnTo>
                <a:lnTo>
                  <a:pt x="35" y="11"/>
                </a:lnTo>
                <a:lnTo>
                  <a:pt x="35" y="14"/>
                </a:lnTo>
                <a:lnTo>
                  <a:pt x="37" y="18"/>
                </a:lnTo>
                <a:lnTo>
                  <a:pt x="37" y="1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2" name="Freeform 13">
            <a:extLst>
              <a:ext uri="{FF2B5EF4-FFF2-40B4-BE49-F238E27FC236}">
                <a16:creationId xmlns:a16="http://schemas.microsoft.com/office/drawing/2014/main" id="{A56B6ACC-7454-4CD7-B0A1-911B6E90AE7E}"/>
              </a:ext>
            </a:extLst>
          </p:cNvPr>
          <p:cNvSpPr>
            <a:spLocks/>
          </p:cNvSpPr>
          <p:nvPr userDrawn="1"/>
        </p:nvSpPr>
        <p:spPr bwMode="auto">
          <a:xfrm>
            <a:off x="6016625" y="2128838"/>
            <a:ext cx="82550" cy="244475"/>
          </a:xfrm>
          <a:custGeom>
            <a:avLst/>
            <a:gdLst>
              <a:gd name="T0" fmla="*/ 0 w 52"/>
              <a:gd name="T1" fmla="*/ 154 h 154"/>
              <a:gd name="T2" fmla="*/ 42 w 52"/>
              <a:gd name="T3" fmla="*/ 32 h 154"/>
              <a:gd name="T4" fmla="*/ 52 w 52"/>
              <a:gd name="T5" fmla="*/ 0 h 154"/>
            </a:gdLst>
            <a:ahLst/>
            <a:cxnLst>
              <a:cxn ang="0">
                <a:pos x="T0" y="T1"/>
              </a:cxn>
              <a:cxn ang="0">
                <a:pos x="T2" y="T3"/>
              </a:cxn>
              <a:cxn ang="0">
                <a:pos x="T4" y="T5"/>
              </a:cxn>
            </a:cxnLst>
            <a:rect l="0" t="0" r="r" b="b"/>
            <a:pathLst>
              <a:path w="52" h="154">
                <a:moveTo>
                  <a:pt x="0" y="154"/>
                </a:moveTo>
                <a:lnTo>
                  <a:pt x="42" y="32"/>
                </a:lnTo>
                <a:lnTo>
                  <a:pt x="5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Freeform 14">
            <a:extLst>
              <a:ext uri="{FF2B5EF4-FFF2-40B4-BE49-F238E27FC236}">
                <a16:creationId xmlns:a16="http://schemas.microsoft.com/office/drawing/2014/main" id="{A53B5BEC-4F67-459B-95DC-DAA851955603}"/>
              </a:ext>
            </a:extLst>
          </p:cNvPr>
          <p:cNvSpPr>
            <a:spLocks/>
          </p:cNvSpPr>
          <p:nvPr userDrawn="1"/>
        </p:nvSpPr>
        <p:spPr bwMode="auto">
          <a:xfrm>
            <a:off x="6108700" y="2065338"/>
            <a:ext cx="12700" cy="41275"/>
          </a:xfrm>
          <a:custGeom>
            <a:avLst/>
            <a:gdLst>
              <a:gd name="T0" fmla="*/ 0 w 8"/>
              <a:gd name="T1" fmla="*/ 26 h 26"/>
              <a:gd name="T2" fmla="*/ 0 w 8"/>
              <a:gd name="T3" fmla="*/ 26 h 26"/>
              <a:gd name="T4" fmla="*/ 8 w 8"/>
              <a:gd name="T5" fmla="*/ 0 h 26"/>
              <a:gd name="T6" fmla="*/ 8 w 8"/>
              <a:gd name="T7" fmla="*/ 0 h 26"/>
            </a:gdLst>
            <a:ahLst/>
            <a:cxnLst>
              <a:cxn ang="0">
                <a:pos x="T0" y="T1"/>
              </a:cxn>
              <a:cxn ang="0">
                <a:pos x="T2" y="T3"/>
              </a:cxn>
              <a:cxn ang="0">
                <a:pos x="T4" y="T5"/>
              </a:cxn>
              <a:cxn ang="0">
                <a:pos x="T6" y="T7"/>
              </a:cxn>
            </a:cxnLst>
            <a:rect l="0" t="0" r="r" b="b"/>
            <a:pathLst>
              <a:path w="8" h="26">
                <a:moveTo>
                  <a:pt x="0" y="26"/>
                </a:moveTo>
                <a:lnTo>
                  <a:pt x="0" y="26"/>
                </a:lnTo>
                <a:lnTo>
                  <a:pt x="8" y="0"/>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4" name="Freeform 15">
            <a:extLst>
              <a:ext uri="{FF2B5EF4-FFF2-40B4-BE49-F238E27FC236}">
                <a16:creationId xmlns:a16="http://schemas.microsoft.com/office/drawing/2014/main" id="{2368E398-C10E-4DAA-9C6C-A98876D83D18}"/>
              </a:ext>
            </a:extLst>
          </p:cNvPr>
          <p:cNvSpPr>
            <a:spLocks/>
          </p:cNvSpPr>
          <p:nvPr userDrawn="1"/>
        </p:nvSpPr>
        <p:spPr bwMode="auto">
          <a:xfrm>
            <a:off x="6054725" y="2139951"/>
            <a:ext cx="76200" cy="244475"/>
          </a:xfrm>
          <a:custGeom>
            <a:avLst/>
            <a:gdLst>
              <a:gd name="T0" fmla="*/ 0 w 48"/>
              <a:gd name="T1" fmla="*/ 154 h 154"/>
              <a:gd name="T2" fmla="*/ 35 w 48"/>
              <a:gd name="T3" fmla="*/ 42 h 154"/>
              <a:gd name="T4" fmla="*/ 48 w 48"/>
              <a:gd name="T5" fmla="*/ 0 h 154"/>
            </a:gdLst>
            <a:ahLst/>
            <a:cxnLst>
              <a:cxn ang="0">
                <a:pos x="T0" y="T1"/>
              </a:cxn>
              <a:cxn ang="0">
                <a:pos x="T2" y="T3"/>
              </a:cxn>
              <a:cxn ang="0">
                <a:pos x="T4" y="T5"/>
              </a:cxn>
            </a:cxnLst>
            <a:rect l="0" t="0" r="r" b="b"/>
            <a:pathLst>
              <a:path w="48" h="154">
                <a:moveTo>
                  <a:pt x="0" y="154"/>
                </a:moveTo>
                <a:lnTo>
                  <a:pt x="35" y="42"/>
                </a:lnTo>
                <a:lnTo>
                  <a:pt x="4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5" name="Line 16">
            <a:extLst>
              <a:ext uri="{FF2B5EF4-FFF2-40B4-BE49-F238E27FC236}">
                <a16:creationId xmlns:a16="http://schemas.microsoft.com/office/drawing/2014/main" id="{1910C7CC-2434-4E6D-B408-72EB67AB9F37}"/>
              </a:ext>
            </a:extLst>
          </p:cNvPr>
          <p:cNvSpPr>
            <a:spLocks noChangeShapeType="1"/>
          </p:cNvSpPr>
          <p:nvPr userDrawn="1"/>
        </p:nvSpPr>
        <p:spPr bwMode="auto">
          <a:xfrm flipH="1">
            <a:off x="6138863" y="2071688"/>
            <a:ext cx="14287" cy="444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6" name="Freeform 17">
            <a:extLst>
              <a:ext uri="{FF2B5EF4-FFF2-40B4-BE49-F238E27FC236}">
                <a16:creationId xmlns:a16="http://schemas.microsoft.com/office/drawing/2014/main" id="{C34A5C05-3B93-465F-9374-4E641E475859}"/>
              </a:ext>
            </a:extLst>
          </p:cNvPr>
          <p:cNvSpPr>
            <a:spLocks/>
          </p:cNvSpPr>
          <p:nvPr userDrawn="1"/>
        </p:nvSpPr>
        <p:spPr bwMode="auto">
          <a:xfrm>
            <a:off x="6110288" y="2006601"/>
            <a:ext cx="68262" cy="65088"/>
          </a:xfrm>
          <a:custGeom>
            <a:avLst/>
            <a:gdLst>
              <a:gd name="T0" fmla="*/ 7 w 43"/>
              <a:gd name="T1" fmla="*/ 37 h 41"/>
              <a:gd name="T2" fmla="*/ 7 w 43"/>
              <a:gd name="T3" fmla="*/ 37 h 41"/>
              <a:gd name="T4" fmla="*/ 7 w 43"/>
              <a:gd name="T5" fmla="*/ 37 h 41"/>
              <a:gd name="T6" fmla="*/ 4 w 43"/>
              <a:gd name="T7" fmla="*/ 33 h 41"/>
              <a:gd name="T8" fmla="*/ 2 w 43"/>
              <a:gd name="T9" fmla="*/ 30 h 41"/>
              <a:gd name="T10" fmla="*/ 1 w 43"/>
              <a:gd name="T11" fmla="*/ 25 h 41"/>
              <a:gd name="T12" fmla="*/ 0 w 43"/>
              <a:gd name="T13" fmla="*/ 21 h 41"/>
              <a:gd name="T14" fmla="*/ 0 w 43"/>
              <a:gd name="T15" fmla="*/ 21 h 41"/>
              <a:gd name="T16" fmla="*/ 1 w 43"/>
              <a:gd name="T17" fmla="*/ 17 h 41"/>
              <a:gd name="T18" fmla="*/ 2 w 43"/>
              <a:gd name="T19" fmla="*/ 13 h 41"/>
              <a:gd name="T20" fmla="*/ 4 w 43"/>
              <a:gd name="T21" fmla="*/ 9 h 41"/>
              <a:gd name="T22" fmla="*/ 7 w 43"/>
              <a:gd name="T23" fmla="*/ 6 h 41"/>
              <a:gd name="T24" fmla="*/ 10 w 43"/>
              <a:gd name="T25" fmla="*/ 4 h 41"/>
              <a:gd name="T26" fmla="*/ 13 w 43"/>
              <a:gd name="T27" fmla="*/ 2 h 41"/>
              <a:gd name="T28" fmla="*/ 17 w 43"/>
              <a:gd name="T29" fmla="*/ 0 h 41"/>
              <a:gd name="T30" fmla="*/ 21 w 43"/>
              <a:gd name="T31" fmla="*/ 0 h 41"/>
              <a:gd name="T32" fmla="*/ 21 w 43"/>
              <a:gd name="T33" fmla="*/ 0 h 41"/>
              <a:gd name="T34" fmla="*/ 26 w 43"/>
              <a:gd name="T35" fmla="*/ 0 h 41"/>
              <a:gd name="T36" fmla="*/ 29 w 43"/>
              <a:gd name="T37" fmla="*/ 2 h 41"/>
              <a:gd name="T38" fmla="*/ 34 w 43"/>
              <a:gd name="T39" fmla="*/ 4 h 41"/>
              <a:gd name="T40" fmla="*/ 36 w 43"/>
              <a:gd name="T41" fmla="*/ 6 h 41"/>
              <a:gd name="T42" fmla="*/ 39 w 43"/>
              <a:gd name="T43" fmla="*/ 9 h 41"/>
              <a:gd name="T44" fmla="*/ 41 w 43"/>
              <a:gd name="T45" fmla="*/ 13 h 41"/>
              <a:gd name="T46" fmla="*/ 42 w 43"/>
              <a:gd name="T47" fmla="*/ 17 h 41"/>
              <a:gd name="T48" fmla="*/ 43 w 43"/>
              <a:gd name="T49" fmla="*/ 21 h 41"/>
              <a:gd name="T50" fmla="*/ 43 w 43"/>
              <a:gd name="T51" fmla="*/ 21 h 41"/>
              <a:gd name="T52" fmla="*/ 42 w 43"/>
              <a:gd name="T53" fmla="*/ 28 h 41"/>
              <a:gd name="T54" fmla="*/ 38 w 43"/>
              <a:gd name="T55" fmla="*/ 34 h 41"/>
              <a:gd name="T56" fmla="*/ 33 w 43"/>
              <a:gd name="T57" fmla="*/ 39 h 41"/>
              <a:gd name="T58" fmla="*/ 27 w 43"/>
              <a:gd name="T5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1">
                <a:moveTo>
                  <a:pt x="7" y="37"/>
                </a:moveTo>
                <a:lnTo>
                  <a:pt x="7" y="37"/>
                </a:lnTo>
                <a:lnTo>
                  <a:pt x="7" y="37"/>
                </a:lnTo>
                <a:lnTo>
                  <a:pt x="4" y="33"/>
                </a:lnTo>
                <a:lnTo>
                  <a:pt x="2" y="30"/>
                </a:lnTo>
                <a:lnTo>
                  <a:pt x="1" y="25"/>
                </a:lnTo>
                <a:lnTo>
                  <a:pt x="0" y="21"/>
                </a:lnTo>
                <a:lnTo>
                  <a:pt x="0" y="21"/>
                </a:lnTo>
                <a:lnTo>
                  <a:pt x="1" y="17"/>
                </a:lnTo>
                <a:lnTo>
                  <a:pt x="2" y="13"/>
                </a:lnTo>
                <a:lnTo>
                  <a:pt x="4" y="9"/>
                </a:lnTo>
                <a:lnTo>
                  <a:pt x="7" y="6"/>
                </a:lnTo>
                <a:lnTo>
                  <a:pt x="10" y="4"/>
                </a:lnTo>
                <a:lnTo>
                  <a:pt x="13" y="2"/>
                </a:lnTo>
                <a:lnTo>
                  <a:pt x="17" y="0"/>
                </a:lnTo>
                <a:lnTo>
                  <a:pt x="21" y="0"/>
                </a:lnTo>
                <a:lnTo>
                  <a:pt x="21" y="0"/>
                </a:lnTo>
                <a:lnTo>
                  <a:pt x="26" y="0"/>
                </a:lnTo>
                <a:lnTo>
                  <a:pt x="29" y="2"/>
                </a:lnTo>
                <a:lnTo>
                  <a:pt x="34" y="4"/>
                </a:lnTo>
                <a:lnTo>
                  <a:pt x="36" y="6"/>
                </a:lnTo>
                <a:lnTo>
                  <a:pt x="39" y="9"/>
                </a:lnTo>
                <a:lnTo>
                  <a:pt x="41" y="13"/>
                </a:lnTo>
                <a:lnTo>
                  <a:pt x="42" y="17"/>
                </a:lnTo>
                <a:lnTo>
                  <a:pt x="43" y="21"/>
                </a:lnTo>
                <a:lnTo>
                  <a:pt x="43" y="21"/>
                </a:lnTo>
                <a:lnTo>
                  <a:pt x="42" y="28"/>
                </a:lnTo>
                <a:lnTo>
                  <a:pt x="38" y="34"/>
                </a:lnTo>
                <a:lnTo>
                  <a:pt x="33" y="39"/>
                </a:lnTo>
                <a:lnTo>
                  <a:pt x="27" y="4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7" name="Freeform 18">
            <a:extLst>
              <a:ext uri="{FF2B5EF4-FFF2-40B4-BE49-F238E27FC236}">
                <a16:creationId xmlns:a16="http://schemas.microsoft.com/office/drawing/2014/main" id="{5E9592D4-69CF-422A-88A4-DC750F13BBF1}"/>
              </a:ext>
            </a:extLst>
          </p:cNvPr>
          <p:cNvSpPr>
            <a:spLocks/>
          </p:cNvSpPr>
          <p:nvPr userDrawn="1"/>
        </p:nvSpPr>
        <p:spPr bwMode="auto">
          <a:xfrm>
            <a:off x="5949950" y="2373313"/>
            <a:ext cx="131762" cy="130175"/>
          </a:xfrm>
          <a:custGeom>
            <a:avLst/>
            <a:gdLst>
              <a:gd name="T0" fmla="*/ 66 w 83"/>
              <a:gd name="T1" fmla="*/ 7 h 82"/>
              <a:gd name="T2" fmla="*/ 66 w 83"/>
              <a:gd name="T3" fmla="*/ 7 h 82"/>
              <a:gd name="T4" fmla="*/ 73 w 83"/>
              <a:gd name="T5" fmla="*/ 13 h 82"/>
              <a:gd name="T6" fmla="*/ 78 w 83"/>
              <a:gd name="T7" fmla="*/ 21 h 82"/>
              <a:gd name="T8" fmla="*/ 82 w 83"/>
              <a:gd name="T9" fmla="*/ 30 h 82"/>
              <a:gd name="T10" fmla="*/ 83 w 83"/>
              <a:gd name="T11" fmla="*/ 40 h 82"/>
              <a:gd name="T12" fmla="*/ 83 w 83"/>
              <a:gd name="T13" fmla="*/ 40 h 82"/>
              <a:gd name="T14" fmla="*/ 83 w 83"/>
              <a:gd name="T15" fmla="*/ 49 h 82"/>
              <a:gd name="T16" fmla="*/ 81 w 83"/>
              <a:gd name="T17" fmla="*/ 57 h 82"/>
              <a:gd name="T18" fmla="*/ 76 w 83"/>
              <a:gd name="T19" fmla="*/ 64 h 82"/>
              <a:gd name="T20" fmla="*/ 72 w 83"/>
              <a:gd name="T21" fmla="*/ 70 h 82"/>
              <a:gd name="T22" fmla="*/ 65 w 83"/>
              <a:gd name="T23" fmla="*/ 75 h 82"/>
              <a:gd name="T24" fmla="*/ 58 w 83"/>
              <a:gd name="T25" fmla="*/ 79 h 82"/>
              <a:gd name="T26" fmla="*/ 50 w 83"/>
              <a:gd name="T27" fmla="*/ 81 h 82"/>
              <a:gd name="T28" fmla="*/ 42 w 83"/>
              <a:gd name="T29" fmla="*/ 82 h 82"/>
              <a:gd name="T30" fmla="*/ 42 w 83"/>
              <a:gd name="T31" fmla="*/ 82 h 82"/>
              <a:gd name="T32" fmla="*/ 33 w 83"/>
              <a:gd name="T33" fmla="*/ 81 h 82"/>
              <a:gd name="T34" fmla="*/ 25 w 83"/>
              <a:gd name="T35" fmla="*/ 79 h 82"/>
              <a:gd name="T36" fmla="*/ 18 w 83"/>
              <a:gd name="T37" fmla="*/ 75 h 82"/>
              <a:gd name="T38" fmla="*/ 13 w 83"/>
              <a:gd name="T39" fmla="*/ 70 h 82"/>
              <a:gd name="T40" fmla="*/ 7 w 83"/>
              <a:gd name="T41" fmla="*/ 64 h 82"/>
              <a:gd name="T42" fmla="*/ 4 w 83"/>
              <a:gd name="T43" fmla="*/ 57 h 82"/>
              <a:gd name="T44" fmla="*/ 2 w 83"/>
              <a:gd name="T45" fmla="*/ 49 h 82"/>
              <a:gd name="T46" fmla="*/ 0 w 83"/>
              <a:gd name="T47" fmla="*/ 40 h 82"/>
              <a:gd name="T48" fmla="*/ 0 w 83"/>
              <a:gd name="T49" fmla="*/ 40 h 82"/>
              <a:gd name="T50" fmla="*/ 2 w 83"/>
              <a:gd name="T51" fmla="*/ 33 h 82"/>
              <a:gd name="T52" fmla="*/ 4 w 83"/>
              <a:gd name="T53" fmla="*/ 25 h 82"/>
              <a:gd name="T54" fmla="*/ 7 w 83"/>
              <a:gd name="T55" fmla="*/ 18 h 82"/>
              <a:gd name="T56" fmla="*/ 13 w 83"/>
              <a:gd name="T57" fmla="*/ 11 h 82"/>
              <a:gd name="T58" fmla="*/ 18 w 83"/>
              <a:gd name="T59" fmla="*/ 7 h 82"/>
              <a:gd name="T60" fmla="*/ 25 w 83"/>
              <a:gd name="T61" fmla="*/ 3 h 82"/>
              <a:gd name="T62" fmla="*/ 33 w 83"/>
              <a:gd name="T63" fmla="*/ 0 h 82"/>
              <a:gd name="T64" fmla="*/ 42 w 83"/>
              <a:gd name="T65" fmla="*/ 0 h 82"/>
              <a:gd name="T66" fmla="*/ 42 w 83"/>
              <a:gd name="T67" fmla="*/ 0 h 82"/>
              <a:gd name="T68" fmla="*/ 42 w 8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82">
                <a:moveTo>
                  <a:pt x="66" y="7"/>
                </a:moveTo>
                <a:lnTo>
                  <a:pt x="66" y="7"/>
                </a:lnTo>
                <a:lnTo>
                  <a:pt x="73" y="13"/>
                </a:lnTo>
                <a:lnTo>
                  <a:pt x="78" y="21"/>
                </a:lnTo>
                <a:lnTo>
                  <a:pt x="82" y="30"/>
                </a:lnTo>
                <a:lnTo>
                  <a:pt x="83" y="40"/>
                </a:lnTo>
                <a:lnTo>
                  <a:pt x="83" y="40"/>
                </a:lnTo>
                <a:lnTo>
                  <a:pt x="83" y="49"/>
                </a:lnTo>
                <a:lnTo>
                  <a:pt x="81" y="57"/>
                </a:lnTo>
                <a:lnTo>
                  <a:pt x="76" y="64"/>
                </a:lnTo>
                <a:lnTo>
                  <a:pt x="72" y="70"/>
                </a:lnTo>
                <a:lnTo>
                  <a:pt x="65" y="75"/>
                </a:lnTo>
                <a:lnTo>
                  <a:pt x="58" y="79"/>
                </a:lnTo>
                <a:lnTo>
                  <a:pt x="50" y="81"/>
                </a:lnTo>
                <a:lnTo>
                  <a:pt x="42" y="82"/>
                </a:lnTo>
                <a:lnTo>
                  <a:pt x="42" y="82"/>
                </a:lnTo>
                <a:lnTo>
                  <a:pt x="33" y="81"/>
                </a:lnTo>
                <a:lnTo>
                  <a:pt x="25" y="79"/>
                </a:lnTo>
                <a:lnTo>
                  <a:pt x="18" y="75"/>
                </a:lnTo>
                <a:lnTo>
                  <a:pt x="13" y="70"/>
                </a:lnTo>
                <a:lnTo>
                  <a:pt x="7" y="64"/>
                </a:lnTo>
                <a:lnTo>
                  <a:pt x="4" y="57"/>
                </a:lnTo>
                <a:lnTo>
                  <a:pt x="2" y="49"/>
                </a:lnTo>
                <a:lnTo>
                  <a:pt x="0" y="40"/>
                </a:lnTo>
                <a:lnTo>
                  <a:pt x="0" y="40"/>
                </a:lnTo>
                <a:lnTo>
                  <a:pt x="2" y="33"/>
                </a:lnTo>
                <a:lnTo>
                  <a:pt x="4" y="25"/>
                </a:lnTo>
                <a:lnTo>
                  <a:pt x="7" y="18"/>
                </a:lnTo>
                <a:lnTo>
                  <a:pt x="13" y="11"/>
                </a:lnTo>
                <a:lnTo>
                  <a:pt x="18" y="7"/>
                </a:lnTo>
                <a:lnTo>
                  <a:pt x="25" y="3"/>
                </a:lnTo>
                <a:lnTo>
                  <a:pt x="33" y="0"/>
                </a:lnTo>
                <a:lnTo>
                  <a:pt x="42" y="0"/>
                </a:lnTo>
                <a:lnTo>
                  <a:pt x="42" y="0"/>
                </a:lnTo>
                <a:lnTo>
                  <a:pt x="4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8" name="Freeform 19">
            <a:extLst>
              <a:ext uri="{FF2B5EF4-FFF2-40B4-BE49-F238E27FC236}">
                <a16:creationId xmlns:a16="http://schemas.microsoft.com/office/drawing/2014/main" id="{2E4D637C-E1B0-4122-BAF9-E00C15D4D571}"/>
              </a:ext>
            </a:extLst>
          </p:cNvPr>
          <p:cNvSpPr>
            <a:spLocks/>
          </p:cNvSpPr>
          <p:nvPr userDrawn="1"/>
        </p:nvSpPr>
        <p:spPr bwMode="auto">
          <a:xfrm>
            <a:off x="6402388" y="2416176"/>
            <a:ext cx="69850" cy="152400"/>
          </a:xfrm>
          <a:custGeom>
            <a:avLst/>
            <a:gdLst>
              <a:gd name="T0" fmla="*/ 44 w 44"/>
              <a:gd name="T1" fmla="*/ 0 h 96"/>
              <a:gd name="T2" fmla="*/ 44 w 44"/>
              <a:gd name="T3" fmla="*/ 0 h 96"/>
              <a:gd name="T4" fmla="*/ 36 w 44"/>
              <a:gd name="T5" fmla="*/ 9 h 96"/>
              <a:gd name="T6" fmla="*/ 28 w 44"/>
              <a:gd name="T7" fmla="*/ 18 h 96"/>
              <a:gd name="T8" fmla="*/ 20 w 44"/>
              <a:gd name="T9" fmla="*/ 32 h 96"/>
              <a:gd name="T10" fmla="*/ 12 w 44"/>
              <a:gd name="T11" fmla="*/ 46 h 96"/>
              <a:gd name="T12" fmla="*/ 4 w 44"/>
              <a:gd name="T13" fmla="*/ 62 h 96"/>
              <a:gd name="T14" fmla="*/ 2 w 44"/>
              <a:gd name="T15" fmla="*/ 71 h 96"/>
              <a:gd name="T16" fmla="*/ 1 w 44"/>
              <a:gd name="T17" fmla="*/ 79 h 96"/>
              <a:gd name="T18" fmla="*/ 0 w 44"/>
              <a:gd name="T19" fmla="*/ 88 h 96"/>
              <a:gd name="T20" fmla="*/ 0 w 44"/>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96">
                <a:moveTo>
                  <a:pt x="44" y="0"/>
                </a:moveTo>
                <a:lnTo>
                  <a:pt x="44" y="0"/>
                </a:lnTo>
                <a:lnTo>
                  <a:pt x="36" y="9"/>
                </a:lnTo>
                <a:lnTo>
                  <a:pt x="28" y="18"/>
                </a:lnTo>
                <a:lnTo>
                  <a:pt x="20" y="32"/>
                </a:lnTo>
                <a:lnTo>
                  <a:pt x="12" y="46"/>
                </a:lnTo>
                <a:lnTo>
                  <a:pt x="4" y="62"/>
                </a:lnTo>
                <a:lnTo>
                  <a:pt x="2" y="71"/>
                </a:lnTo>
                <a:lnTo>
                  <a:pt x="1" y="79"/>
                </a:lnTo>
                <a:lnTo>
                  <a:pt x="0" y="88"/>
                </a:lnTo>
                <a:lnTo>
                  <a:pt x="0" y="9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9" name="Freeform 20">
            <a:extLst>
              <a:ext uri="{FF2B5EF4-FFF2-40B4-BE49-F238E27FC236}">
                <a16:creationId xmlns:a16="http://schemas.microsoft.com/office/drawing/2014/main" id="{A91D9FD9-D41C-4FD2-8DB6-CB0AE59DC033}"/>
              </a:ext>
            </a:extLst>
          </p:cNvPr>
          <p:cNvSpPr>
            <a:spLocks/>
          </p:cNvSpPr>
          <p:nvPr userDrawn="1"/>
        </p:nvSpPr>
        <p:spPr bwMode="auto">
          <a:xfrm>
            <a:off x="5908675" y="2578101"/>
            <a:ext cx="541337" cy="57150"/>
          </a:xfrm>
          <a:custGeom>
            <a:avLst/>
            <a:gdLst>
              <a:gd name="T0" fmla="*/ 341 w 341"/>
              <a:gd name="T1" fmla="*/ 18 h 36"/>
              <a:gd name="T2" fmla="*/ 341 w 341"/>
              <a:gd name="T3" fmla="*/ 18 h 36"/>
              <a:gd name="T4" fmla="*/ 340 w 341"/>
              <a:gd name="T5" fmla="*/ 22 h 36"/>
              <a:gd name="T6" fmla="*/ 340 w 341"/>
              <a:gd name="T7" fmla="*/ 25 h 36"/>
              <a:gd name="T8" fmla="*/ 336 w 341"/>
              <a:gd name="T9" fmla="*/ 31 h 36"/>
              <a:gd name="T10" fmla="*/ 330 w 341"/>
              <a:gd name="T11" fmla="*/ 35 h 36"/>
              <a:gd name="T12" fmla="*/ 327 w 341"/>
              <a:gd name="T13" fmla="*/ 36 h 36"/>
              <a:gd name="T14" fmla="*/ 323 w 341"/>
              <a:gd name="T15" fmla="*/ 36 h 36"/>
              <a:gd name="T16" fmla="*/ 19 w 341"/>
              <a:gd name="T17" fmla="*/ 36 h 36"/>
              <a:gd name="T18" fmla="*/ 19 w 341"/>
              <a:gd name="T19" fmla="*/ 36 h 36"/>
              <a:gd name="T20" fmla="*/ 15 w 341"/>
              <a:gd name="T21" fmla="*/ 36 h 36"/>
              <a:gd name="T22" fmla="*/ 12 w 341"/>
              <a:gd name="T23" fmla="*/ 35 h 36"/>
              <a:gd name="T24" fmla="*/ 6 w 341"/>
              <a:gd name="T25" fmla="*/ 31 h 36"/>
              <a:gd name="T26" fmla="*/ 3 w 341"/>
              <a:gd name="T27" fmla="*/ 25 h 36"/>
              <a:gd name="T28" fmla="*/ 2 w 341"/>
              <a:gd name="T29" fmla="*/ 22 h 36"/>
              <a:gd name="T30" fmla="*/ 0 w 341"/>
              <a:gd name="T31" fmla="*/ 18 h 36"/>
              <a:gd name="T32" fmla="*/ 0 w 341"/>
              <a:gd name="T33" fmla="*/ 18 h 36"/>
              <a:gd name="T34" fmla="*/ 0 w 341"/>
              <a:gd name="T35" fmla="*/ 18 h 36"/>
              <a:gd name="T36" fmla="*/ 2 w 341"/>
              <a:gd name="T37" fmla="*/ 14 h 36"/>
              <a:gd name="T38" fmla="*/ 3 w 341"/>
              <a:gd name="T39" fmla="*/ 11 h 36"/>
              <a:gd name="T40" fmla="*/ 6 w 341"/>
              <a:gd name="T41" fmla="*/ 5 h 36"/>
              <a:gd name="T42" fmla="*/ 12 w 341"/>
              <a:gd name="T43" fmla="*/ 2 h 36"/>
              <a:gd name="T44" fmla="*/ 15 w 341"/>
              <a:gd name="T45" fmla="*/ 1 h 36"/>
              <a:gd name="T46" fmla="*/ 19 w 341"/>
              <a:gd name="T47" fmla="*/ 0 h 36"/>
              <a:gd name="T48" fmla="*/ 323 w 341"/>
              <a:gd name="T49" fmla="*/ 0 h 36"/>
              <a:gd name="T50" fmla="*/ 323 w 341"/>
              <a:gd name="T51" fmla="*/ 0 h 36"/>
              <a:gd name="T52" fmla="*/ 327 w 341"/>
              <a:gd name="T53" fmla="*/ 1 h 36"/>
              <a:gd name="T54" fmla="*/ 330 w 341"/>
              <a:gd name="T55" fmla="*/ 2 h 36"/>
              <a:gd name="T56" fmla="*/ 336 w 341"/>
              <a:gd name="T57" fmla="*/ 5 h 36"/>
              <a:gd name="T58" fmla="*/ 340 w 341"/>
              <a:gd name="T59" fmla="*/ 11 h 36"/>
              <a:gd name="T60" fmla="*/ 340 w 341"/>
              <a:gd name="T61" fmla="*/ 14 h 36"/>
              <a:gd name="T62" fmla="*/ 341 w 341"/>
              <a:gd name="T63" fmla="*/ 18 h 36"/>
              <a:gd name="T64" fmla="*/ 341 w 341"/>
              <a:gd name="T6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36">
                <a:moveTo>
                  <a:pt x="341" y="18"/>
                </a:moveTo>
                <a:lnTo>
                  <a:pt x="341" y="18"/>
                </a:lnTo>
                <a:lnTo>
                  <a:pt x="340" y="22"/>
                </a:lnTo>
                <a:lnTo>
                  <a:pt x="340" y="25"/>
                </a:lnTo>
                <a:lnTo>
                  <a:pt x="336" y="31"/>
                </a:lnTo>
                <a:lnTo>
                  <a:pt x="330" y="35"/>
                </a:lnTo>
                <a:lnTo>
                  <a:pt x="327" y="36"/>
                </a:lnTo>
                <a:lnTo>
                  <a:pt x="323" y="36"/>
                </a:lnTo>
                <a:lnTo>
                  <a:pt x="19" y="36"/>
                </a:lnTo>
                <a:lnTo>
                  <a:pt x="19" y="36"/>
                </a:lnTo>
                <a:lnTo>
                  <a:pt x="15" y="36"/>
                </a:lnTo>
                <a:lnTo>
                  <a:pt x="12" y="35"/>
                </a:lnTo>
                <a:lnTo>
                  <a:pt x="6" y="31"/>
                </a:lnTo>
                <a:lnTo>
                  <a:pt x="3" y="25"/>
                </a:lnTo>
                <a:lnTo>
                  <a:pt x="2" y="22"/>
                </a:lnTo>
                <a:lnTo>
                  <a:pt x="0" y="18"/>
                </a:lnTo>
                <a:lnTo>
                  <a:pt x="0" y="18"/>
                </a:lnTo>
                <a:lnTo>
                  <a:pt x="0" y="18"/>
                </a:lnTo>
                <a:lnTo>
                  <a:pt x="2" y="14"/>
                </a:lnTo>
                <a:lnTo>
                  <a:pt x="3" y="11"/>
                </a:lnTo>
                <a:lnTo>
                  <a:pt x="6" y="5"/>
                </a:lnTo>
                <a:lnTo>
                  <a:pt x="12" y="2"/>
                </a:lnTo>
                <a:lnTo>
                  <a:pt x="15" y="1"/>
                </a:lnTo>
                <a:lnTo>
                  <a:pt x="19" y="0"/>
                </a:lnTo>
                <a:lnTo>
                  <a:pt x="323" y="0"/>
                </a:lnTo>
                <a:lnTo>
                  <a:pt x="323" y="0"/>
                </a:lnTo>
                <a:lnTo>
                  <a:pt x="327" y="1"/>
                </a:lnTo>
                <a:lnTo>
                  <a:pt x="330" y="2"/>
                </a:lnTo>
                <a:lnTo>
                  <a:pt x="336" y="5"/>
                </a:lnTo>
                <a:lnTo>
                  <a:pt x="340" y="11"/>
                </a:lnTo>
                <a:lnTo>
                  <a:pt x="340" y="14"/>
                </a:lnTo>
                <a:lnTo>
                  <a:pt x="341" y="18"/>
                </a:lnTo>
                <a:lnTo>
                  <a:pt x="341" y="1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0" name="Freeform 21">
            <a:extLst>
              <a:ext uri="{FF2B5EF4-FFF2-40B4-BE49-F238E27FC236}">
                <a16:creationId xmlns:a16="http://schemas.microsoft.com/office/drawing/2014/main" id="{CC374F1D-54D9-4F13-84C8-E293A653AE42}"/>
              </a:ext>
            </a:extLst>
          </p:cNvPr>
          <p:cNvSpPr>
            <a:spLocks/>
          </p:cNvSpPr>
          <p:nvPr userDrawn="1"/>
        </p:nvSpPr>
        <p:spPr bwMode="auto">
          <a:xfrm>
            <a:off x="5737225" y="2647951"/>
            <a:ext cx="169862" cy="436563"/>
          </a:xfrm>
          <a:custGeom>
            <a:avLst/>
            <a:gdLst>
              <a:gd name="T0" fmla="*/ 107 w 107"/>
              <a:gd name="T1" fmla="*/ 0 h 275"/>
              <a:gd name="T2" fmla="*/ 107 w 107"/>
              <a:gd name="T3" fmla="*/ 0 h 275"/>
              <a:gd name="T4" fmla="*/ 103 w 107"/>
              <a:gd name="T5" fmla="*/ 4 h 275"/>
              <a:gd name="T6" fmla="*/ 90 w 107"/>
              <a:gd name="T7" fmla="*/ 20 h 275"/>
              <a:gd name="T8" fmla="*/ 73 w 107"/>
              <a:gd name="T9" fmla="*/ 44 h 275"/>
              <a:gd name="T10" fmla="*/ 64 w 107"/>
              <a:gd name="T11" fmla="*/ 58 h 275"/>
              <a:gd name="T12" fmla="*/ 54 w 107"/>
              <a:gd name="T13" fmla="*/ 75 h 275"/>
              <a:gd name="T14" fmla="*/ 44 w 107"/>
              <a:gd name="T15" fmla="*/ 94 h 275"/>
              <a:gd name="T16" fmla="*/ 34 w 107"/>
              <a:gd name="T17" fmla="*/ 115 h 275"/>
              <a:gd name="T18" fmla="*/ 25 w 107"/>
              <a:gd name="T19" fmla="*/ 137 h 275"/>
              <a:gd name="T20" fmla="*/ 17 w 107"/>
              <a:gd name="T21" fmla="*/ 162 h 275"/>
              <a:gd name="T22" fmla="*/ 10 w 107"/>
              <a:gd name="T23" fmla="*/ 188 h 275"/>
              <a:gd name="T24" fmla="*/ 6 w 107"/>
              <a:gd name="T25" fmla="*/ 215 h 275"/>
              <a:gd name="T26" fmla="*/ 2 w 107"/>
              <a:gd name="T27" fmla="*/ 245 h 275"/>
              <a:gd name="T28" fmla="*/ 0 w 107"/>
              <a:gd name="T2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275">
                <a:moveTo>
                  <a:pt x="107" y="0"/>
                </a:moveTo>
                <a:lnTo>
                  <a:pt x="107" y="0"/>
                </a:lnTo>
                <a:lnTo>
                  <a:pt x="103" y="4"/>
                </a:lnTo>
                <a:lnTo>
                  <a:pt x="90" y="20"/>
                </a:lnTo>
                <a:lnTo>
                  <a:pt x="73" y="44"/>
                </a:lnTo>
                <a:lnTo>
                  <a:pt x="64" y="58"/>
                </a:lnTo>
                <a:lnTo>
                  <a:pt x="54" y="75"/>
                </a:lnTo>
                <a:lnTo>
                  <a:pt x="44" y="94"/>
                </a:lnTo>
                <a:lnTo>
                  <a:pt x="34" y="115"/>
                </a:lnTo>
                <a:lnTo>
                  <a:pt x="25" y="137"/>
                </a:lnTo>
                <a:lnTo>
                  <a:pt x="17" y="162"/>
                </a:lnTo>
                <a:lnTo>
                  <a:pt x="10" y="188"/>
                </a:lnTo>
                <a:lnTo>
                  <a:pt x="6" y="215"/>
                </a:lnTo>
                <a:lnTo>
                  <a:pt x="2" y="245"/>
                </a:lnTo>
                <a:lnTo>
                  <a:pt x="0" y="27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1" name="Freeform 22">
            <a:extLst>
              <a:ext uri="{FF2B5EF4-FFF2-40B4-BE49-F238E27FC236}">
                <a16:creationId xmlns:a16="http://schemas.microsoft.com/office/drawing/2014/main" id="{0FEDCD90-6D03-4F98-886F-D532727CAEF9}"/>
              </a:ext>
            </a:extLst>
          </p:cNvPr>
          <p:cNvSpPr>
            <a:spLocks/>
          </p:cNvSpPr>
          <p:nvPr userDrawn="1"/>
        </p:nvSpPr>
        <p:spPr bwMode="auto">
          <a:xfrm>
            <a:off x="6488113" y="2633663"/>
            <a:ext cx="288925" cy="465138"/>
          </a:xfrm>
          <a:custGeom>
            <a:avLst/>
            <a:gdLst>
              <a:gd name="T0" fmla="*/ 0 w 182"/>
              <a:gd name="T1" fmla="*/ 0 h 293"/>
              <a:gd name="T2" fmla="*/ 0 w 182"/>
              <a:gd name="T3" fmla="*/ 0 h 293"/>
              <a:gd name="T4" fmla="*/ 8 w 182"/>
              <a:gd name="T5" fmla="*/ 4 h 293"/>
              <a:gd name="T6" fmla="*/ 28 w 182"/>
              <a:gd name="T7" fmla="*/ 19 h 293"/>
              <a:gd name="T8" fmla="*/ 42 w 182"/>
              <a:gd name="T9" fmla="*/ 29 h 293"/>
              <a:gd name="T10" fmla="*/ 58 w 182"/>
              <a:gd name="T11" fmla="*/ 41 h 293"/>
              <a:gd name="T12" fmla="*/ 73 w 182"/>
              <a:gd name="T13" fmla="*/ 57 h 293"/>
              <a:gd name="T14" fmla="*/ 90 w 182"/>
              <a:gd name="T15" fmla="*/ 74 h 293"/>
              <a:gd name="T16" fmla="*/ 107 w 182"/>
              <a:gd name="T17" fmla="*/ 93 h 293"/>
              <a:gd name="T18" fmla="*/ 124 w 182"/>
              <a:gd name="T19" fmla="*/ 116 h 293"/>
              <a:gd name="T20" fmla="*/ 139 w 182"/>
              <a:gd name="T21" fmla="*/ 140 h 293"/>
              <a:gd name="T22" fmla="*/ 147 w 182"/>
              <a:gd name="T23" fmla="*/ 152 h 293"/>
              <a:gd name="T24" fmla="*/ 154 w 182"/>
              <a:gd name="T25" fmla="*/ 166 h 293"/>
              <a:gd name="T26" fmla="*/ 159 w 182"/>
              <a:gd name="T27" fmla="*/ 180 h 293"/>
              <a:gd name="T28" fmla="*/ 165 w 182"/>
              <a:gd name="T29" fmla="*/ 195 h 293"/>
              <a:gd name="T30" fmla="*/ 169 w 182"/>
              <a:gd name="T31" fmla="*/ 210 h 293"/>
              <a:gd name="T32" fmla="*/ 174 w 182"/>
              <a:gd name="T33" fmla="*/ 225 h 293"/>
              <a:gd name="T34" fmla="*/ 177 w 182"/>
              <a:gd name="T35" fmla="*/ 241 h 293"/>
              <a:gd name="T36" fmla="*/ 180 w 182"/>
              <a:gd name="T37" fmla="*/ 258 h 293"/>
              <a:gd name="T38" fmla="*/ 182 w 182"/>
              <a:gd name="T39" fmla="*/ 275 h 293"/>
              <a:gd name="T40" fmla="*/ 182 w 182"/>
              <a:gd name="T41"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293">
                <a:moveTo>
                  <a:pt x="0" y="0"/>
                </a:moveTo>
                <a:lnTo>
                  <a:pt x="0" y="0"/>
                </a:lnTo>
                <a:lnTo>
                  <a:pt x="8" y="4"/>
                </a:lnTo>
                <a:lnTo>
                  <a:pt x="28" y="19"/>
                </a:lnTo>
                <a:lnTo>
                  <a:pt x="42" y="29"/>
                </a:lnTo>
                <a:lnTo>
                  <a:pt x="58" y="41"/>
                </a:lnTo>
                <a:lnTo>
                  <a:pt x="73" y="57"/>
                </a:lnTo>
                <a:lnTo>
                  <a:pt x="90" y="74"/>
                </a:lnTo>
                <a:lnTo>
                  <a:pt x="107" y="93"/>
                </a:lnTo>
                <a:lnTo>
                  <a:pt x="124" y="116"/>
                </a:lnTo>
                <a:lnTo>
                  <a:pt x="139" y="140"/>
                </a:lnTo>
                <a:lnTo>
                  <a:pt x="147" y="152"/>
                </a:lnTo>
                <a:lnTo>
                  <a:pt x="154" y="166"/>
                </a:lnTo>
                <a:lnTo>
                  <a:pt x="159" y="180"/>
                </a:lnTo>
                <a:lnTo>
                  <a:pt x="165" y="195"/>
                </a:lnTo>
                <a:lnTo>
                  <a:pt x="169" y="210"/>
                </a:lnTo>
                <a:lnTo>
                  <a:pt x="174" y="225"/>
                </a:lnTo>
                <a:lnTo>
                  <a:pt x="177" y="241"/>
                </a:lnTo>
                <a:lnTo>
                  <a:pt x="180" y="258"/>
                </a:lnTo>
                <a:lnTo>
                  <a:pt x="182" y="275"/>
                </a:lnTo>
                <a:lnTo>
                  <a:pt x="182" y="29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2" name="Line 23">
            <a:extLst>
              <a:ext uri="{FF2B5EF4-FFF2-40B4-BE49-F238E27FC236}">
                <a16:creationId xmlns:a16="http://schemas.microsoft.com/office/drawing/2014/main" id="{56BA4173-0DC1-4A39-B023-25127D886444}"/>
              </a:ext>
            </a:extLst>
          </p:cNvPr>
          <p:cNvSpPr>
            <a:spLocks noChangeShapeType="1"/>
          </p:cNvSpPr>
          <p:nvPr userDrawn="1"/>
        </p:nvSpPr>
        <p:spPr bwMode="auto">
          <a:xfrm>
            <a:off x="5759450" y="3121026"/>
            <a:ext cx="52070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3" name="Freeform 26">
            <a:extLst>
              <a:ext uri="{FF2B5EF4-FFF2-40B4-BE49-F238E27FC236}">
                <a16:creationId xmlns:a16="http://schemas.microsoft.com/office/drawing/2014/main" id="{CBBABA07-9473-437A-B5A7-9E2F794BCEE6}"/>
              </a:ext>
            </a:extLst>
          </p:cNvPr>
          <p:cNvSpPr>
            <a:spLocks/>
          </p:cNvSpPr>
          <p:nvPr userDrawn="1"/>
        </p:nvSpPr>
        <p:spPr bwMode="auto">
          <a:xfrm>
            <a:off x="6092825" y="2705101"/>
            <a:ext cx="180975" cy="303213"/>
          </a:xfrm>
          <a:custGeom>
            <a:avLst/>
            <a:gdLst>
              <a:gd name="T0" fmla="*/ 0 w 114"/>
              <a:gd name="T1" fmla="*/ 0 h 191"/>
              <a:gd name="T2" fmla="*/ 0 w 114"/>
              <a:gd name="T3" fmla="*/ 0 h 191"/>
              <a:gd name="T4" fmla="*/ 4 w 114"/>
              <a:gd name="T5" fmla="*/ 1 h 191"/>
              <a:gd name="T6" fmla="*/ 18 w 114"/>
              <a:gd name="T7" fmla="*/ 4 h 191"/>
              <a:gd name="T8" fmla="*/ 26 w 114"/>
              <a:gd name="T9" fmla="*/ 8 h 191"/>
              <a:gd name="T10" fmla="*/ 36 w 114"/>
              <a:gd name="T11" fmla="*/ 12 h 191"/>
              <a:gd name="T12" fmla="*/ 46 w 114"/>
              <a:gd name="T13" fmla="*/ 19 h 191"/>
              <a:gd name="T14" fmla="*/ 56 w 114"/>
              <a:gd name="T15" fmla="*/ 28 h 191"/>
              <a:gd name="T16" fmla="*/ 67 w 114"/>
              <a:gd name="T17" fmla="*/ 38 h 191"/>
              <a:gd name="T18" fmla="*/ 77 w 114"/>
              <a:gd name="T19" fmla="*/ 51 h 191"/>
              <a:gd name="T20" fmla="*/ 88 w 114"/>
              <a:gd name="T21" fmla="*/ 66 h 191"/>
              <a:gd name="T22" fmla="*/ 96 w 114"/>
              <a:gd name="T23" fmla="*/ 84 h 191"/>
              <a:gd name="T24" fmla="*/ 103 w 114"/>
              <a:gd name="T25" fmla="*/ 106 h 191"/>
              <a:gd name="T26" fmla="*/ 109 w 114"/>
              <a:gd name="T27" fmla="*/ 131 h 191"/>
              <a:gd name="T28" fmla="*/ 112 w 114"/>
              <a:gd name="T29" fmla="*/ 159 h 191"/>
              <a:gd name="T30" fmla="*/ 114 w 114"/>
              <a:gd name="T31" fmla="*/ 175 h 191"/>
              <a:gd name="T32" fmla="*/ 114 w 114"/>
              <a:gd name="T3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91">
                <a:moveTo>
                  <a:pt x="0" y="0"/>
                </a:moveTo>
                <a:lnTo>
                  <a:pt x="0" y="0"/>
                </a:lnTo>
                <a:lnTo>
                  <a:pt x="4" y="1"/>
                </a:lnTo>
                <a:lnTo>
                  <a:pt x="18" y="4"/>
                </a:lnTo>
                <a:lnTo>
                  <a:pt x="26" y="8"/>
                </a:lnTo>
                <a:lnTo>
                  <a:pt x="36" y="12"/>
                </a:lnTo>
                <a:lnTo>
                  <a:pt x="46" y="19"/>
                </a:lnTo>
                <a:lnTo>
                  <a:pt x="56" y="28"/>
                </a:lnTo>
                <a:lnTo>
                  <a:pt x="67" y="38"/>
                </a:lnTo>
                <a:lnTo>
                  <a:pt x="77" y="51"/>
                </a:lnTo>
                <a:lnTo>
                  <a:pt x="88" y="66"/>
                </a:lnTo>
                <a:lnTo>
                  <a:pt x="96" y="84"/>
                </a:lnTo>
                <a:lnTo>
                  <a:pt x="103" y="106"/>
                </a:lnTo>
                <a:lnTo>
                  <a:pt x="109" y="131"/>
                </a:lnTo>
                <a:lnTo>
                  <a:pt x="112" y="159"/>
                </a:lnTo>
                <a:lnTo>
                  <a:pt x="114" y="175"/>
                </a:lnTo>
                <a:lnTo>
                  <a:pt x="114" y="19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4" name="Freeform 27">
            <a:extLst>
              <a:ext uri="{FF2B5EF4-FFF2-40B4-BE49-F238E27FC236}">
                <a16:creationId xmlns:a16="http://schemas.microsoft.com/office/drawing/2014/main" id="{FADAB4A0-13A5-40EE-911A-D4C544DB9B5F}"/>
              </a:ext>
            </a:extLst>
          </p:cNvPr>
          <p:cNvSpPr>
            <a:spLocks/>
          </p:cNvSpPr>
          <p:nvPr userDrawn="1"/>
        </p:nvSpPr>
        <p:spPr bwMode="auto">
          <a:xfrm>
            <a:off x="6270625" y="3046413"/>
            <a:ext cx="454025" cy="47625"/>
          </a:xfrm>
          <a:custGeom>
            <a:avLst/>
            <a:gdLst>
              <a:gd name="T0" fmla="*/ 0 w 286"/>
              <a:gd name="T1" fmla="*/ 0 h 30"/>
              <a:gd name="T2" fmla="*/ 0 w 286"/>
              <a:gd name="T3" fmla="*/ 0 h 30"/>
              <a:gd name="T4" fmla="*/ 0 w 286"/>
              <a:gd name="T5" fmla="*/ 2 h 30"/>
              <a:gd name="T6" fmla="*/ 0 w 286"/>
              <a:gd name="T7" fmla="*/ 5 h 30"/>
              <a:gd name="T8" fmla="*/ 3 w 286"/>
              <a:gd name="T9" fmla="*/ 9 h 30"/>
              <a:gd name="T10" fmla="*/ 8 w 286"/>
              <a:gd name="T11" fmla="*/ 15 h 30"/>
              <a:gd name="T12" fmla="*/ 12 w 286"/>
              <a:gd name="T13" fmla="*/ 17 h 30"/>
              <a:gd name="T14" fmla="*/ 17 w 286"/>
              <a:gd name="T15" fmla="*/ 21 h 30"/>
              <a:gd name="T16" fmla="*/ 23 w 286"/>
              <a:gd name="T17" fmla="*/ 23 h 30"/>
              <a:gd name="T18" fmla="*/ 31 w 286"/>
              <a:gd name="T19" fmla="*/ 25 h 30"/>
              <a:gd name="T20" fmla="*/ 40 w 286"/>
              <a:gd name="T21" fmla="*/ 27 h 30"/>
              <a:gd name="T22" fmla="*/ 50 w 286"/>
              <a:gd name="T23" fmla="*/ 29 h 30"/>
              <a:gd name="T24" fmla="*/ 63 w 286"/>
              <a:gd name="T25" fmla="*/ 30 h 30"/>
              <a:gd name="T26" fmla="*/ 77 w 286"/>
              <a:gd name="T27" fmla="*/ 30 h 30"/>
              <a:gd name="T28" fmla="*/ 77 w 286"/>
              <a:gd name="T29" fmla="*/ 30 h 30"/>
              <a:gd name="T30" fmla="*/ 286 w 286"/>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30">
                <a:moveTo>
                  <a:pt x="0" y="0"/>
                </a:moveTo>
                <a:lnTo>
                  <a:pt x="0" y="0"/>
                </a:lnTo>
                <a:lnTo>
                  <a:pt x="0" y="2"/>
                </a:lnTo>
                <a:lnTo>
                  <a:pt x="0" y="5"/>
                </a:lnTo>
                <a:lnTo>
                  <a:pt x="3" y="9"/>
                </a:lnTo>
                <a:lnTo>
                  <a:pt x="8" y="15"/>
                </a:lnTo>
                <a:lnTo>
                  <a:pt x="12" y="17"/>
                </a:lnTo>
                <a:lnTo>
                  <a:pt x="17" y="21"/>
                </a:lnTo>
                <a:lnTo>
                  <a:pt x="23" y="23"/>
                </a:lnTo>
                <a:lnTo>
                  <a:pt x="31" y="25"/>
                </a:lnTo>
                <a:lnTo>
                  <a:pt x="40" y="27"/>
                </a:lnTo>
                <a:lnTo>
                  <a:pt x="50" y="29"/>
                </a:lnTo>
                <a:lnTo>
                  <a:pt x="63" y="30"/>
                </a:lnTo>
                <a:lnTo>
                  <a:pt x="77" y="30"/>
                </a:lnTo>
                <a:lnTo>
                  <a:pt x="77" y="30"/>
                </a:lnTo>
                <a:lnTo>
                  <a:pt x="286" y="3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5" name="Freeform 28">
            <a:extLst>
              <a:ext uri="{FF2B5EF4-FFF2-40B4-BE49-F238E27FC236}">
                <a16:creationId xmlns:a16="http://schemas.microsoft.com/office/drawing/2014/main" id="{9875F3B6-F075-4394-B202-FA0E566E4F96}"/>
              </a:ext>
            </a:extLst>
          </p:cNvPr>
          <p:cNvSpPr>
            <a:spLocks/>
          </p:cNvSpPr>
          <p:nvPr userDrawn="1"/>
        </p:nvSpPr>
        <p:spPr bwMode="auto">
          <a:xfrm>
            <a:off x="6121400" y="2433638"/>
            <a:ext cx="273050" cy="44450"/>
          </a:xfrm>
          <a:custGeom>
            <a:avLst/>
            <a:gdLst>
              <a:gd name="T0" fmla="*/ 172 w 172"/>
              <a:gd name="T1" fmla="*/ 28 h 28"/>
              <a:gd name="T2" fmla="*/ 17 w 172"/>
              <a:gd name="T3" fmla="*/ 28 h 28"/>
              <a:gd name="T4" fmla="*/ 17 w 172"/>
              <a:gd name="T5" fmla="*/ 28 h 28"/>
              <a:gd name="T6" fmla="*/ 10 w 172"/>
              <a:gd name="T7" fmla="*/ 27 h 28"/>
              <a:gd name="T8" fmla="*/ 4 w 172"/>
              <a:gd name="T9" fmla="*/ 25 h 28"/>
              <a:gd name="T10" fmla="*/ 1 w 172"/>
              <a:gd name="T11" fmla="*/ 21 h 28"/>
              <a:gd name="T12" fmla="*/ 0 w 172"/>
              <a:gd name="T13" fmla="*/ 17 h 28"/>
              <a:gd name="T14" fmla="*/ 0 w 172"/>
              <a:gd name="T15" fmla="*/ 15 h 28"/>
              <a:gd name="T16" fmla="*/ 0 w 172"/>
              <a:gd name="T17" fmla="*/ 15 h 28"/>
              <a:gd name="T18" fmla="*/ 0 w 172"/>
              <a:gd name="T19" fmla="*/ 15 h 28"/>
              <a:gd name="T20" fmla="*/ 0 w 172"/>
              <a:gd name="T21" fmla="*/ 11 h 28"/>
              <a:gd name="T22" fmla="*/ 1 w 172"/>
              <a:gd name="T23" fmla="*/ 9 h 28"/>
              <a:gd name="T24" fmla="*/ 4 w 172"/>
              <a:gd name="T25" fmla="*/ 5 h 28"/>
              <a:gd name="T26" fmla="*/ 10 w 172"/>
              <a:gd name="T27" fmla="*/ 1 h 28"/>
              <a:gd name="T28" fmla="*/ 17 w 172"/>
              <a:gd name="T29" fmla="*/ 0 h 28"/>
              <a:gd name="T30" fmla="*/ 17 w 172"/>
              <a:gd name="T31" fmla="*/ 0 h 28"/>
              <a:gd name="T32" fmla="*/ 98 w 172"/>
              <a:gd name="T33" fmla="*/ 15 h 28"/>
              <a:gd name="T34" fmla="*/ 152 w 172"/>
              <a:gd name="T35" fmla="*/ 24 h 28"/>
              <a:gd name="T36" fmla="*/ 169 w 172"/>
              <a:gd name="T37" fmla="*/ 27 h 28"/>
              <a:gd name="T38" fmla="*/ 172 w 172"/>
              <a:gd name="T39" fmla="*/ 28 h 28"/>
              <a:gd name="T40" fmla="*/ 172 w 172"/>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28">
                <a:moveTo>
                  <a:pt x="172" y="28"/>
                </a:moveTo>
                <a:lnTo>
                  <a:pt x="17" y="28"/>
                </a:lnTo>
                <a:lnTo>
                  <a:pt x="17" y="28"/>
                </a:lnTo>
                <a:lnTo>
                  <a:pt x="10" y="27"/>
                </a:lnTo>
                <a:lnTo>
                  <a:pt x="4" y="25"/>
                </a:lnTo>
                <a:lnTo>
                  <a:pt x="1" y="21"/>
                </a:lnTo>
                <a:lnTo>
                  <a:pt x="0" y="17"/>
                </a:lnTo>
                <a:lnTo>
                  <a:pt x="0" y="15"/>
                </a:lnTo>
                <a:lnTo>
                  <a:pt x="0" y="15"/>
                </a:lnTo>
                <a:lnTo>
                  <a:pt x="0" y="15"/>
                </a:lnTo>
                <a:lnTo>
                  <a:pt x="0" y="11"/>
                </a:lnTo>
                <a:lnTo>
                  <a:pt x="1" y="9"/>
                </a:lnTo>
                <a:lnTo>
                  <a:pt x="4" y="5"/>
                </a:lnTo>
                <a:lnTo>
                  <a:pt x="10" y="1"/>
                </a:lnTo>
                <a:lnTo>
                  <a:pt x="17" y="0"/>
                </a:lnTo>
                <a:lnTo>
                  <a:pt x="17" y="0"/>
                </a:lnTo>
                <a:lnTo>
                  <a:pt x="98" y="15"/>
                </a:lnTo>
                <a:lnTo>
                  <a:pt x="152" y="24"/>
                </a:lnTo>
                <a:lnTo>
                  <a:pt x="169" y="27"/>
                </a:lnTo>
                <a:lnTo>
                  <a:pt x="172" y="28"/>
                </a:lnTo>
                <a:lnTo>
                  <a:pt x="172" y="2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6" name="Freeform 29">
            <a:extLst>
              <a:ext uri="{FF2B5EF4-FFF2-40B4-BE49-F238E27FC236}">
                <a16:creationId xmlns:a16="http://schemas.microsoft.com/office/drawing/2014/main" id="{BB15D100-4501-45A1-9D09-1C51860FBB13}"/>
              </a:ext>
            </a:extLst>
          </p:cNvPr>
          <p:cNvSpPr>
            <a:spLocks/>
          </p:cNvSpPr>
          <p:nvPr userDrawn="1"/>
        </p:nvSpPr>
        <p:spPr bwMode="auto">
          <a:xfrm>
            <a:off x="6156325" y="2354263"/>
            <a:ext cx="274637" cy="46038"/>
          </a:xfrm>
          <a:custGeom>
            <a:avLst/>
            <a:gdLst>
              <a:gd name="T0" fmla="*/ 173 w 173"/>
              <a:gd name="T1" fmla="*/ 29 h 29"/>
              <a:gd name="T2" fmla="*/ 17 w 173"/>
              <a:gd name="T3" fmla="*/ 29 h 29"/>
              <a:gd name="T4" fmla="*/ 17 w 173"/>
              <a:gd name="T5" fmla="*/ 29 h 29"/>
              <a:gd name="T6" fmla="*/ 10 w 173"/>
              <a:gd name="T7" fmla="*/ 28 h 29"/>
              <a:gd name="T8" fmla="*/ 5 w 173"/>
              <a:gd name="T9" fmla="*/ 25 h 29"/>
              <a:gd name="T10" fmla="*/ 1 w 173"/>
              <a:gd name="T11" fmla="*/ 21 h 29"/>
              <a:gd name="T12" fmla="*/ 0 w 173"/>
              <a:gd name="T13" fmla="*/ 17 h 29"/>
              <a:gd name="T14" fmla="*/ 0 w 173"/>
              <a:gd name="T15" fmla="*/ 15 h 29"/>
              <a:gd name="T16" fmla="*/ 0 w 173"/>
              <a:gd name="T17" fmla="*/ 15 h 29"/>
              <a:gd name="T18" fmla="*/ 0 w 173"/>
              <a:gd name="T19" fmla="*/ 15 h 29"/>
              <a:gd name="T20" fmla="*/ 0 w 173"/>
              <a:gd name="T21" fmla="*/ 12 h 29"/>
              <a:gd name="T22" fmla="*/ 1 w 173"/>
              <a:gd name="T23" fmla="*/ 10 h 29"/>
              <a:gd name="T24" fmla="*/ 5 w 173"/>
              <a:gd name="T25" fmla="*/ 5 h 29"/>
              <a:gd name="T26" fmla="*/ 10 w 173"/>
              <a:gd name="T27" fmla="*/ 2 h 29"/>
              <a:gd name="T28" fmla="*/ 17 w 173"/>
              <a:gd name="T29" fmla="*/ 0 h 29"/>
              <a:gd name="T30" fmla="*/ 17 w 173"/>
              <a:gd name="T31" fmla="*/ 0 h 29"/>
              <a:gd name="T32" fmla="*/ 98 w 173"/>
              <a:gd name="T33" fmla="*/ 15 h 29"/>
              <a:gd name="T34" fmla="*/ 153 w 173"/>
              <a:gd name="T35" fmla="*/ 24 h 29"/>
              <a:gd name="T36" fmla="*/ 170 w 173"/>
              <a:gd name="T37" fmla="*/ 28 h 29"/>
              <a:gd name="T38" fmla="*/ 173 w 173"/>
              <a:gd name="T39" fmla="*/ 29 h 29"/>
              <a:gd name="T40" fmla="*/ 173 w 173"/>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29">
                <a:moveTo>
                  <a:pt x="173" y="29"/>
                </a:moveTo>
                <a:lnTo>
                  <a:pt x="17" y="29"/>
                </a:lnTo>
                <a:lnTo>
                  <a:pt x="17" y="29"/>
                </a:lnTo>
                <a:lnTo>
                  <a:pt x="10" y="28"/>
                </a:lnTo>
                <a:lnTo>
                  <a:pt x="5" y="25"/>
                </a:lnTo>
                <a:lnTo>
                  <a:pt x="1" y="21"/>
                </a:lnTo>
                <a:lnTo>
                  <a:pt x="0" y="17"/>
                </a:lnTo>
                <a:lnTo>
                  <a:pt x="0" y="15"/>
                </a:lnTo>
                <a:lnTo>
                  <a:pt x="0" y="15"/>
                </a:lnTo>
                <a:lnTo>
                  <a:pt x="0" y="15"/>
                </a:lnTo>
                <a:lnTo>
                  <a:pt x="0" y="12"/>
                </a:lnTo>
                <a:lnTo>
                  <a:pt x="1" y="10"/>
                </a:lnTo>
                <a:lnTo>
                  <a:pt x="5" y="5"/>
                </a:lnTo>
                <a:lnTo>
                  <a:pt x="10" y="2"/>
                </a:lnTo>
                <a:lnTo>
                  <a:pt x="17" y="0"/>
                </a:lnTo>
                <a:lnTo>
                  <a:pt x="17" y="0"/>
                </a:lnTo>
                <a:lnTo>
                  <a:pt x="98" y="15"/>
                </a:lnTo>
                <a:lnTo>
                  <a:pt x="153" y="24"/>
                </a:lnTo>
                <a:lnTo>
                  <a:pt x="170" y="28"/>
                </a:lnTo>
                <a:lnTo>
                  <a:pt x="173" y="29"/>
                </a:lnTo>
                <a:lnTo>
                  <a:pt x="173" y="29"/>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7" name="Freeform 30">
            <a:extLst>
              <a:ext uri="{FF2B5EF4-FFF2-40B4-BE49-F238E27FC236}">
                <a16:creationId xmlns:a16="http://schemas.microsoft.com/office/drawing/2014/main" id="{CF01A92B-4D2D-43D2-93B5-1FDB4AC048E9}"/>
              </a:ext>
            </a:extLst>
          </p:cNvPr>
          <p:cNvSpPr>
            <a:spLocks/>
          </p:cNvSpPr>
          <p:nvPr userDrawn="1"/>
        </p:nvSpPr>
        <p:spPr bwMode="auto">
          <a:xfrm>
            <a:off x="6067425" y="2509838"/>
            <a:ext cx="276225" cy="44450"/>
          </a:xfrm>
          <a:custGeom>
            <a:avLst/>
            <a:gdLst>
              <a:gd name="T0" fmla="*/ 174 w 174"/>
              <a:gd name="T1" fmla="*/ 28 h 28"/>
              <a:gd name="T2" fmla="*/ 17 w 174"/>
              <a:gd name="T3" fmla="*/ 28 h 28"/>
              <a:gd name="T4" fmla="*/ 17 w 174"/>
              <a:gd name="T5" fmla="*/ 28 h 28"/>
              <a:gd name="T6" fmla="*/ 10 w 174"/>
              <a:gd name="T7" fmla="*/ 27 h 28"/>
              <a:gd name="T8" fmla="*/ 5 w 174"/>
              <a:gd name="T9" fmla="*/ 23 h 28"/>
              <a:gd name="T10" fmla="*/ 2 w 174"/>
              <a:gd name="T11" fmla="*/ 19 h 28"/>
              <a:gd name="T12" fmla="*/ 1 w 174"/>
              <a:gd name="T13" fmla="*/ 17 h 28"/>
              <a:gd name="T14" fmla="*/ 0 w 174"/>
              <a:gd name="T15" fmla="*/ 13 h 28"/>
              <a:gd name="T16" fmla="*/ 0 w 174"/>
              <a:gd name="T17" fmla="*/ 13 h 28"/>
              <a:gd name="T18" fmla="*/ 0 w 174"/>
              <a:gd name="T19" fmla="*/ 13 h 28"/>
              <a:gd name="T20" fmla="*/ 1 w 174"/>
              <a:gd name="T21" fmla="*/ 11 h 28"/>
              <a:gd name="T22" fmla="*/ 2 w 174"/>
              <a:gd name="T23" fmla="*/ 8 h 28"/>
              <a:gd name="T24" fmla="*/ 5 w 174"/>
              <a:gd name="T25" fmla="*/ 3 h 28"/>
              <a:gd name="T26" fmla="*/ 10 w 174"/>
              <a:gd name="T27" fmla="*/ 1 h 28"/>
              <a:gd name="T28" fmla="*/ 17 w 174"/>
              <a:gd name="T29" fmla="*/ 0 h 28"/>
              <a:gd name="T30" fmla="*/ 17 w 174"/>
              <a:gd name="T31" fmla="*/ 0 h 28"/>
              <a:gd name="T32" fmla="*/ 99 w 174"/>
              <a:gd name="T33" fmla="*/ 13 h 28"/>
              <a:gd name="T34" fmla="*/ 153 w 174"/>
              <a:gd name="T35" fmla="*/ 23 h 28"/>
              <a:gd name="T36" fmla="*/ 169 w 174"/>
              <a:gd name="T37" fmla="*/ 26 h 28"/>
              <a:gd name="T38" fmla="*/ 174 w 174"/>
              <a:gd name="T39" fmla="*/ 28 h 28"/>
              <a:gd name="T40" fmla="*/ 174 w 174"/>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28">
                <a:moveTo>
                  <a:pt x="174" y="28"/>
                </a:moveTo>
                <a:lnTo>
                  <a:pt x="17" y="28"/>
                </a:lnTo>
                <a:lnTo>
                  <a:pt x="17" y="28"/>
                </a:lnTo>
                <a:lnTo>
                  <a:pt x="10" y="27"/>
                </a:lnTo>
                <a:lnTo>
                  <a:pt x="5" y="23"/>
                </a:lnTo>
                <a:lnTo>
                  <a:pt x="2" y="19"/>
                </a:lnTo>
                <a:lnTo>
                  <a:pt x="1" y="17"/>
                </a:lnTo>
                <a:lnTo>
                  <a:pt x="0" y="13"/>
                </a:lnTo>
                <a:lnTo>
                  <a:pt x="0" y="13"/>
                </a:lnTo>
                <a:lnTo>
                  <a:pt x="0" y="13"/>
                </a:lnTo>
                <a:lnTo>
                  <a:pt x="1" y="11"/>
                </a:lnTo>
                <a:lnTo>
                  <a:pt x="2" y="8"/>
                </a:lnTo>
                <a:lnTo>
                  <a:pt x="5" y="3"/>
                </a:lnTo>
                <a:lnTo>
                  <a:pt x="10" y="1"/>
                </a:lnTo>
                <a:lnTo>
                  <a:pt x="17" y="0"/>
                </a:lnTo>
                <a:lnTo>
                  <a:pt x="17" y="0"/>
                </a:lnTo>
                <a:lnTo>
                  <a:pt x="99" y="13"/>
                </a:lnTo>
                <a:lnTo>
                  <a:pt x="153" y="23"/>
                </a:lnTo>
                <a:lnTo>
                  <a:pt x="169" y="26"/>
                </a:lnTo>
                <a:lnTo>
                  <a:pt x="174" y="28"/>
                </a:lnTo>
                <a:lnTo>
                  <a:pt x="174" y="28"/>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8" name="Freeform 31">
            <a:extLst>
              <a:ext uri="{FF2B5EF4-FFF2-40B4-BE49-F238E27FC236}">
                <a16:creationId xmlns:a16="http://schemas.microsoft.com/office/drawing/2014/main" id="{930FEAE7-C772-4623-B4E4-C6BCF2CDEEBD}"/>
              </a:ext>
            </a:extLst>
          </p:cNvPr>
          <p:cNvSpPr>
            <a:spLocks/>
          </p:cNvSpPr>
          <p:nvPr userDrawn="1"/>
        </p:nvSpPr>
        <p:spPr bwMode="auto">
          <a:xfrm>
            <a:off x="6350000" y="2908301"/>
            <a:ext cx="119062" cy="119063"/>
          </a:xfrm>
          <a:custGeom>
            <a:avLst/>
            <a:gdLst>
              <a:gd name="T0" fmla="*/ 75 w 75"/>
              <a:gd name="T1" fmla="*/ 63 h 75"/>
              <a:gd name="T2" fmla="*/ 75 w 75"/>
              <a:gd name="T3" fmla="*/ 63 h 75"/>
              <a:gd name="T4" fmla="*/ 75 w 75"/>
              <a:gd name="T5" fmla="*/ 67 h 75"/>
              <a:gd name="T6" fmla="*/ 71 w 75"/>
              <a:gd name="T7" fmla="*/ 72 h 75"/>
              <a:gd name="T8" fmla="*/ 68 w 75"/>
              <a:gd name="T9" fmla="*/ 74 h 75"/>
              <a:gd name="T10" fmla="*/ 62 w 75"/>
              <a:gd name="T11" fmla="*/ 75 h 75"/>
              <a:gd name="T12" fmla="*/ 14 w 75"/>
              <a:gd name="T13" fmla="*/ 75 h 75"/>
              <a:gd name="T14" fmla="*/ 14 w 75"/>
              <a:gd name="T15" fmla="*/ 75 h 75"/>
              <a:gd name="T16" fmla="*/ 8 w 75"/>
              <a:gd name="T17" fmla="*/ 74 h 75"/>
              <a:gd name="T18" fmla="*/ 5 w 75"/>
              <a:gd name="T19" fmla="*/ 72 h 75"/>
              <a:gd name="T20" fmla="*/ 1 w 75"/>
              <a:gd name="T21" fmla="*/ 67 h 75"/>
              <a:gd name="T22" fmla="*/ 0 w 75"/>
              <a:gd name="T23" fmla="*/ 63 h 75"/>
              <a:gd name="T24" fmla="*/ 0 w 75"/>
              <a:gd name="T25" fmla="*/ 13 h 75"/>
              <a:gd name="T26" fmla="*/ 0 w 75"/>
              <a:gd name="T27" fmla="*/ 13 h 75"/>
              <a:gd name="T28" fmla="*/ 1 w 75"/>
              <a:gd name="T29" fmla="*/ 8 h 75"/>
              <a:gd name="T30" fmla="*/ 5 w 75"/>
              <a:gd name="T31" fmla="*/ 4 h 75"/>
              <a:gd name="T32" fmla="*/ 8 w 75"/>
              <a:gd name="T33" fmla="*/ 2 h 75"/>
              <a:gd name="T34" fmla="*/ 14 w 75"/>
              <a:gd name="T35" fmla="*/ 0 h 75"/>
              <a:gd name="T36" fmla="*/ 62 w 75"/>
              <a:gd name="T37" fmla="*/ 0 h 75"/>
              <a:gd name="T38" fmla="*/ 62 w 75"/>
              <a:gd name="T39" fmla="*/ 0 h 75"/>
              <a:gd name="T40" fmla="*/ 68 w 75"/>
              <a:gd name="T41" fmla="*/ 2 h 75"/>
              <a:gd name="T42" fmla="*/ 71 w 75"/>
              <a:gd name="T43" fmla="*/ 4 h 75"/>
              <a:gd name="T44" fmla="*/ 75 w 75"/>
              <a:gd name="T45" fmla="*/ 8 h 75"/>
              <a:gd name="T46" fmla="*/ 75 w 75"/>
              <a:gd name="T47" fmla="*/ 13 h 75"/>
              <a:gd name="T48" fmla="*/ 75 w 75"/>
              <a:gd name="T4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5">
                <a:moveTo>
                  <a:pt x="75" y="63"/>
                </a:moveTo>
                <a:lnTo>
                  <a:pt x="75" y="63"/>
                </a:lnTo>
                <a:lnTo>
                  <a:pt x="75" y="67"/>
                </a:lnTo>
                <a:lnTo>
                  <a:pt x="71" y="72"/>
                </a:lnTo>
                <a:lnTo>
                  <a:pt x="68" y="74"/>
                </a:lnTo>
                <a:lnTo>
                  <a:pt x="62" y="75"/>
                </a:lnTo>
                <a:lnTo>
                  <a:pt x="14" y="75"/>
                </a:lnTo>
                <a:lnTo>
                  <a:pt x="14" y="75"/>
                </a:lnTo>
                <a:lnTo>
                  <a:pt x="8" y="74"/>
                </a:lnTo>
                <a:lnTo>
                  <a:pt x="5" y="72"/>
                </a:lnTo>
                <a:lnTo>
                  <a:pt x="1" y="67"/>
                </a:lnTo>
                <a:lnTo>
                  <a:pt x="0" y="63"/>
                </a:lnTo>
                <a:lnTo>
                  <a:pt x="0" y="13"/>
                </a:lnTo>
                <a:lnTo>
                  <a:pt x="0" y="13"/>
                </a:lnTo>
                <a:lnTo>
                  <a:pt x="1" y="8"/>
                </a:lnTo>
                <a:lnTo>
                  <a:pt x="5" y="4"/>
                </a:lnTo>
                <a:lnTo>
                  <a:pt x="8" y="2"/>
                </a:lnTo>
                <a:lnTo>
                  <a:pt x="14" y="0"/>
                </a:lnTo>
                <a:lnTo>
                  <a:pt x="62" y="0"/>
                </a:lnTo>
                <a:lnTo>
                  <a:pt x="62" y="0"/>
                </a:lnTo>
                <a:lnTo>
                  <a:pt x="68" y="2"/>
                </a:lnTo>
                <a:lnTo>
                  <a:pt x="71" y="4"/>
                </a:lnTo>
                <a:lnTo>
                  <a:pt x="75" y="8"/>
                </a:lnTo>
                <a:lnTo>
                  <a:pt x="75" y="13"/>
                </a:lnTo>
                <a:lnTo>
                  <a:pt x="75" y="6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9" name="Line 32">
            <a:extLst>
              <a:ext uri="{FF2B5EF4-FFF2-40B4-BE49-F238E27FC236}">
                <a16:creationId xmlns:a16="http://schemas.microsoft.com/office/drawing/2014/main" id="{4B46A115-98D1-4B46-B01B-378FD1CF5269}"/>
              </a:ext>
            </a:extLst>
          </p:cNvPr>
          <p:cNvSpPr>
            <a:spLocks noChangeShapeType="1"/>
          </p:cNvSpPr>
          <p:nvPr userDrawn="1"/>
        </p:nvSpPr>
        <p:spPr bwMode="auto">
          <a:xfrm>
            <a:off x="5870575" y="2984501"/>
            <a:ext cx="0" cy="1174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60" name="Group 1059">
            <a:extLst>
              <a:ext uri="{FF2B5EF4-FFF2-40B4-BE49-F238E27FC236}">
                <a16:creationId xmlns:a16="http://schemas.microsoft.com/office/drawing/2014/main" id="{F501FA8D-33BE-4524-8BE4-B63193E2C655}"/>
              </a:ext>
            </a:extLst>
          </p:cNvPr>
          <p:cNvGrpSpPr/>
          <p:nvPr userDrawn="1"/>
        </p:nvGrpSpPr>
        <p:grpSpPr>
          <a:xfrm>
            <a:off x="5859463" y="2711451"/>
            <a:ext cx="336550" cy="338138"/>
            <a:chOff x="5224463" y="2054226"/>
            <a:chExt cx="336550" cy="338138"/>
          </a:xfrm>
        </p:grpSpPr>
        <p:sp>
          <p:nvSpPr>
            <p:cNvPr id="1061" name="Freeform 24">
              <a:extLst>
                <a:ext uri="{FF2B5EF4-FFF2-40B4-BE49-F238E27FC236}">
                  <a16:creationId xmlns:a16="http://schemas.microsoft.com/office/drawing/2014/main" id="{87494A18-3961-4548-8F87-5B675AEAC68E}"/>
                </a:ext>
              </a:extLst>
            </p:cNvPr>
            <p:cNvSpPr>
              <a:spLocks/>
            </p:cNvSpPr>
            <p:nvPr userDrawn="1"/>
          </p:nvSpPr>
          <p:spPr bwMode="auto">
            <a:xfrm>
              <a:off x="5272088" y="2098676"/>
              <a:ext cx="242887" cy="242888"/>
            </a:xfrm>
            <a:custGeom>
              <a:avLst/>
              <a:gdLst>
                <a:gd name="T0" fmla="*/ 153 w 153"/>
                <a:gd name="T1" fmla="*/ 77 h 153"/>
                <a:gd name="T2" fmla="*/ 150 w 153"/>
                <a:gd name="T3" fmla="*/ 92 h 153"/>
                <a:gd name="T4" fmla="*/ 146 w 153"/>
                <a:gd name="T5" fmla="*/ 107 h 153"/>
                <a:gd name="T6" fmla="*/ 139 w 153"/>
                <a:gd name="T7" fmla="*/ 119 h 153"/>
                <a:gd name="T8" fmla="*/ 130 w 153"/>
                <a:gd name="T9" fmla="*/ 130 h 153"/>
                <a:gd name="T10" fmla="*/ 119 w 153"/>
                <a:gd name="T11" fmla="*/ 139 h 153"/>
                <a:gd name="T12" fmla="*/ 106 w 153"/>
                <a:gd name="T13" fmla="*/ 147 h 153"/>
                <a:gd name="T14" fmla="*/ 92 w 153"/>
                <a:gd name="T15" fmla="*/ 152 h 153"/>
                <a:gd name="T16" fmla="*/ 76 w 153"/>
                <a:gd name="T17" fmla="*/ 153 h 153"/>
                <a:gd name="T18" fmla="*/ 69 w 153"/>
                <a:gd name="T19" fmla="*/ 153 h 153"/>
                <a:gd name="T20" fmla="*/ 53 w 153"/>
                <a:gd name="T21" fmla="*/ 150 h 153"/>
                <a:gd name="T22" fmla="*/ 40 w 153"/>
                <a:gd name="T23" fmla="*/ 144 h 153"/>
                <a:gd name="T24" fmla="*/ 29 w 153"/>
                <a:gd name="T25" fmla="*/ 136 h 153"/>
                <a:gd name="T26" fmla="*/ 17 w 153"/>
                <a:gd name="T27" fmla="*/ 125 h 153"/>
                <a:gd name="T28" fmla="*/ 9 w 153"/>
                <a:gd name="T29" fmla="*/ 113 h 153"/>
                <a:gd name="T30" fmla="*/ 4 w 153"/>
                <a:gd name="T31" fmla="*/ 100 h 153"/>
                <a:gd name="T32" fmla="*/ 0 w 153"/>
                <a:gd name="T33" fmla="*/ 85 h 153"/>
                <a:gd name="T34" fmla="*/ 0 w 153"/>
                <a:gd name="T35" fmla="*/ 77 h 153"/>
                <a:gd name="T36" fmla="*/ 1 w 153"/>
                <a:gd name="T37" fmla="*/ 61 h 153"/>
                <a:gd name="T38" fmla="*/ 6 w 153"/>
                <a:gd name="T39" fmla="*/ 47 h 153"/>
                <a:gd name="T40" fmla="*/ 14 w 153"/>
                <a:gd name="T41" fmla="*/ 34 h 153"/>
                <a:gd name="T42" fmla="*/ 23 w 153"/>
                <a:gd name="T43" fmla="*/ 23 h 153"/>
                <a:gd name="T44" fmla="*/ 34 w 153"/>
                <a:gd name="T45" fmla="*/ 14 h 153"/>
                <a:gd name="T46" fmla="*/ 47 w 153"/>
                <a:gd name="T47" fmla="*/ 7 h 153"/>
                <a:gd name="T48" fmla="*/ 61 w 153"/>
                <a:gd name="T49" fmla="*/ 3 h 153"/>
                <a:gd name="T50" fmla="*/ 76 w 153"/>
                <a:gd name="T51" fmla="*/ 0 h 153"/>
                <a:gd name="T52" fmla="*/ 84 w 153"/>
                <a:gd name="T53" fmla="*/ 2 h 153"/>
                <a:gd name="T54" fmla="*/ 99 w 153"/>
                <a:gd name="T55" fmla="*/ 4 h 153"/>
                <a:gd name="T56" fmla="*/ 113 w 153"/>
                <a:gd name="T57" fmla="*/ 9 h 153"/>
                <a:gd name="T58" fmla="*/ 124 w 153"/>
                <a:gd name="T59" fmla="*/ 19 h 153"/>
                <a:gd name="T60" fmla="*/ 135 w 153"/>
                <a:gd name="T61" fmla="*/ 29 h 153"/>
                <a:gd name="T62" fmla="*/ 144 w 153"/>
                <a:gd name="T63" fmla="*/ 41 h 153"/>
                <a:gd name="T64" fmla="*/ 149 w 153"/>
                <a:gd name="T65" fmla="*/ 55 h 153"/>
                <a:gd name="T66" fmla="*/ 152 w 153"/>
                <a:gd name="T67" fmla="*/ 69 h 153"/>
                <a:gd name="T68" fmla="*/ 153 w 153"/>
                <a:gd name="T69"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53">
                  <a:moveTo>
                    <a:pt x="153" y="77"/>
                  </a:moveTo>
                  <a:lnTo>
                    <a:pt x="153" y="77"/>
                  </a:lnTo>
                  <a:lnTo>
                    <a:pt x="152" y="85"/>
                  </a:lnTo>
                  <a:lnTo>
                    <a:pt x="150" y="92"/>
                  </a:lnTo>
                  <a:lnTo>
                    <a:pt x="149" y="100"/>
                  </a:lnTo>
                  <a:lnTo>
                    <a:pt x="146" y="107"/>
                  </a:lnTo>
                  <a:lnTo>
                    <a:pt x="144" y="113"/>
                  </a:lnTo>
                  <a:lnTo>
                    <a:pt x="139" y="119"/>
                  </a:lnTo>
                  <a:lnTo>
                    <a:pt x="135" y="125"/>
                  </a:lnTo>
                  <a:lnTo>
                    <a:pt x="130" y="130"/>
                  </a:lnTo>
                  <a:lnTo>
                    <a:pt x="124" y="136"/>
                  </a:lnTo>
                  <a:lnTo>
                    <a:pt x="119" y="139"/>
                  </a:lnTo>
                  <a:lnTo>
                    <a:pt x="113" y="144"/>
                  </a:lnTo>
                  <a:lnTo>
                    <a:pt x="106" y="147"/>
                  </a:lnTo>
                  <a:lnTo>
                    <a:pt x="99" y="150"/>
                  </a:lnTo>
                  <a:lnTo>
                    <a:pt x="92" y="152"/>
                  </a:lnTo>
                  <a:lnTo>
                    <a:pt x="84" y="153"/>
                  </a:lnTo>
                  <a:lnTo>
                    <a:pt x="76" y="153"/>
                  </a:lnTo>
                  <a:lnTo>
                    <a:pt x="76" y="153"/>
                  </a:lnTo>
                  <a:lnTo>
                    <a:pt x="69" y="153"/>
                  </a:lnTo>
                  <a:lnTo>
                    <a:pt x="61" y="152"/>
                  </a:lnTo>
                  <a:lnTo>
                    <a:pt x="53" y="150"/>
                  </a:lnTo>
                  <a:lnTo>
                    <a:pt x="47" y="147"/>
                  </a:lnTo>
                  <a:lnTo>
                    <a:pt x="40" y="144"/>
                  </a:lnTo>
                  <a:lnTo>
                    <a:pt x="34" y="139"/>
                  </a:lnTo>
                  <a:lnTo>
                    <a:pt x="29" y="136"/>
                  </a:lnTo>
                  <a:lnTo>
                    <a:pt x="23" y="130"/>
                  </a:lnTo>
                  <a:lnTo>
                    <a:pt x="17" y="125"/>
                  </a:lnTo>
                  <a:lnTo>
                    <a:pt x="14" y="119"/>
                  </a:lnTo>
                  <a:lnTo>
                    <a:pt x="9" y="113"/>
                  </a:lnTo>
                  <a:lnTo>
                    <a:pt x="6" y="107"/>
                  </a:lnTo>
                  <a:lnTo>
                    <a:pt x="4" y="100"/>
                  </a:lnTo>
                  <a:lnTo>
                    <a:pt x="1" y="92"/>
                  </a:lnTo>
                  <a:lnTo>
                    <a:pt x="0" y="85"/>
                  </a:lnTo>
                  <a:lnTo>
                    <a:pt x="0" y="77"/>
                  </a:lnTo>
                  <a:lnTo>
                    <a:pt x="0" y="77"/>
                  </a:lnTo>
                  <a:lnTo>
                    <a:pt x="0" y="69"/>
                  </a:lnTo>
                  <a:lnTo>
                    <a:pt x="1" y="61"/>
                  </a:lnTo>
                  <a:lnTo>
                    <a:pt x="4" y="55"/>
                  </a:lnTo>
                  <a:lnTo>
                    <a:pt x="6" y="47"/>
                  </a:lnTo>
                  <a:lnTo>
                    <a:pt x="9" y="41"/>
                  </a:lnTo>
                  <a:lnTo>
                    <a:pt x="14" y="34"/>
                  </a:lnTo>
                  <a:lnTo>
                    <a:pt x="17" y="29"/>
                  </a:lnTo>
                  <a:lnTo>
                    <a:pt x="23" y="23"/>
                  </a:lnTo>
                  <a:lnTo>
                    <a:pt x="29" y="19"/>
                  </a:lnTo>
                  <a:lnTo>
                    <a:pt x="34" y="14"/>
                  </a:lnTo>
                  <a:lnTo>
                    <a:pt x="40" y="9"/>
                  </a:lnTo>
                  <a:lnTo>
                    <a:pt x="47" y="7"/>
                  </a:lnTo>
                  <a:lnTo>
                    <a:pt x="53" y="4"/>
                  </a:lnTo>
                  <a:lnTo>
                    <a:pt x="61" y="3"/>
                  </a:lnTo>
                  <a:lnTo>
                    <a:pt x="69" y="2"/>
                  </a:lnTo>
                  <a:lnTo>
                    <a:pt x="76" y="0"/>
                  </a:lnTo>
                  <a:lnTo>
                    <a:pt x="76" y="0"/>
                  </a:lnTo>
                  <a:lnTo>
                    <a:pt x="84" y="2"/>
                  </a:lnTo>
                  <a:lnTo>
                    <a:pt x="92" y="3"/>
                  </a:lnTo>
                  <a:lnTo>
                    <a:pt x="99" y="4"/>
                  </a:lnTo>
                  <a:lnTo>
                    <a:pt x="106" y="7"/>
                  </a:lnTo>
                  <a:lnTo>
                    <a:pt x="113" y="9"/>
                  </a:lnTo>
                  <a:lnTo>
                    <a:pt x="119" y="14"/>
                  </a:lnTo>
                  <a:lnTo>
                    <a:pt x="124" y="19"/>
                  </a:lnTo>
                  <a:lnTo>
                    <a:pt x="130" y="23"/>
                  </a:lnTo>
                  <a:lnTo>
                    <a:pt x="135" y="29"/>
                  </a:lnTo>
                  <a:lnTo>
                    <a:pt x="139" y="34"/>
                  </a:lnTo>
                  <a:lnTo>
                    <a:pt x="144" y="41"/>
                  </a:lnTo>
                  <a:lnTo>
                    <a:pt x="146" y="47"/>
                  </a:lnTo>
                  <a:lnTo>
                    <a:pt x="149" y="55"/>
                  </a:lnTo>
                  <a:lnTo>
                    <a:pt x="150" y="61"/>
                  </a:lnTo>
                  <a:lnTo>
                    <a:pt x="152" y="69"/>
                  </a:lnTo>
                  <a:lnTo>
                    <a:pt x="153" y="77"/>
                  </a:lnTo>
                  <a:lnTo>
                    <a:pt x="153" y="7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2" name="Freeform 25">
              <a:extLst>
                <a:ext uri="{FF2B5EF4-FFF2-40B4-BE49-F238E27FC236}">
                  <a16:creationId xmlns:a16="http://schemas.microsoft.com/office/drawing/2014/main" id="{5A0B5E2E-F4D8-47B9-8ADE-01BF0D3F8464}"/>
                </a:ext>
              </a:extLst>
            </p:cNvPr>
            <p:cNvSpPr>
              <a:spLocks/>
            </p:cNvSpPr>
            <p:nvPr userDrawn="1"/>
          </p:nvSpPr>
          <p:spPr bwMode="auto">
            <a:xfrm>
              <a:off x="5224463" y="2054226"/>
              <a:ext cx="336550" cy="338138"/>
            </a:xfrm>
            <a:custGeom>
              <a:avLst/>
              <a:gdLst>
                <a:gd name="T0" fmla="*/ 212 w 212"/>
                <a:gd name="T1" fmla="*/ 106 h 213"/>
                <a:gd name="T2" fmla="*/ 211 w 212"/>
                <a:gd name="T3" fmla="*/ 128 h 213"/>
                <a:gd name="T4" fmla="*/ 204 w 212"/>
                <a:gd name="T5" fmla="*/ 148 h 213"/>
                <a:gd name="T6" fmla="*/ 194 w 212"/>
                <a:gd name="T7" fmla="*/ 166 h 213"/>
                <a:gd name="T8" fmla="*/ 182 w 212"/>
                <a:gd name="T9" fmla="*/ 181 h 213"/>
                <a:gd name="T10" fmla="*/ 166 w 212"/>
                <a:gd name="T11" fmla="*/ 194 h 213"/>
                <a:gd name="T12" fmla="*/ 148 w 212"/>
                <a:gd name="T13" fmla="*/ 205 h 213"/>
                <a:gd name="T14" fmla="*/ 127 w 212"/>
                <a:gd name="T15" fmla="*/ 210 h 213"/>
                <a:gd name="T16" fmla="*/ 106 w 212"/>
                <a:gd name="T17" fmla="*/ 213 h 213"/>
                <a:gd name="T18" fmla="*/ 96 w 212"/>
                <a:gd name="T19" fmla="*/ 213 h 213"/>
                <a:gd name="T20" fmla="*/ 74 w 212"/>
                <a:gd name="T21" fmla="*/ 208 h 213"/>
                <a:gd name="T22" fmla="*/ 56 w 212"/>
                <a:gd name="T23" fmla="*/ 200 h 213"/>
                <a:gd name="T24" fmla="*/ 39 w 212"/>
                <a:gd name="T25" fmla="*/ 189 h 213"/>
                <a:gd name="T26" fmla="*/ 25 w 212"/>
                <a:gd name="T27" fmla="*/ 174 h 213"/>
                <a:gd name="T28" fmla="*/ 13 w 212"/>
                <a:gd name="T29" fmla="*/ 157 h 213"/>
                <a:gd name="T30" fmla="*/ 5 w 212"/>
                <a:gd name="T31" fmla="*/ 138 h 213"/>
                <a:gd name="T32" fmla="*/ 1 w 212"/>
                <a:gd name="T33" fmla="*/ 118 h 213"/>
                <a:gd name="T34" fmla="*/ 0 w 212"/>
                <a:gd name="T35" fmla="*/ 106 h 213"/>
                <a:gd name="T36" fmla="*/ 2 w 212"/>
                <a:gd name="T37" fmla="*/ 85 h 213"/>
                <a:gd name="T38" fmla="*/ 9 w 212"/>
                <a:gd name="T39" fmla="*/ 65 h 213"/>
                <a:gd name="T40" fmla="*/ 18 w 212"/>
                <a:gd name="T41" fmla="*/ 47 h 213"/>
                <a:gd name="T42" fmla="*/ 31 w 212"/>
                <a:gd name="T43" fmla="*/ 32 h 213"/>
                <a:gd name="T44" fmla="*/ 47 w 212"/>
                <a:gd name="T45" fmla="*/ 18 h 213"/>
                <a:gd name="T46" fmla="*/ 65 w 212"/>
                <a:gd name="T47" fmla="*/ 8 h 213"/>
                <a:gd name="T48" fmla="*/ 85 w 212"/>
                <a:gd name="T49" fmla="*/ 2 h 213"/>
                <a:gd name="T50" fmla="*/ 106 w 212"/>
                <a:gd name="T51" fmla="*/ 0 h 213"/>
                <a:gd name="T52" fmla="*/ 117 w 212"/>
                <a:gd name="T53" fmla="*/ 0 h 213"/>
                <a:gd name="T54" fmla="*/ 138 w 212"/>
                <a:gd name="T55" fmla="*/ 5 h 213"/>
                <a:gd name="T56" fmla="*/ 157 w 212"/>
                <a:gd name="T57" fmla="*/ 13 h 213"/>
                <a:gd name="T58" fmla="*/ 174 w 212"/>
                <a:gd name="T59" fmla="*/ 24 h 213"/>
                <a:gd name="T60" fmla="*/ 188 w 212"/>
                <a:gd name="T61" fmla="*/ 39 h 213"/>
                <a:gd name="T62" fmla="*/ 200 w 212"/>
                <a:gd name="T63" fmla="*/ 56 h 213"/>
                <a:gd name="T64" fmla="*/ 208 w 212"/>
                <a:gd name="T65" fmla="*/ 75 h 213"/>
                <a:gd name="T66" fmla="*/ 212 w 212"/>
                <a:gd name="T67" fmla="*/ 95 h 213"/>
                <a:gd name="T68" fmla="*/ 212 w 212"/>
                <a:gd name="T69" fmla="*/ 10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3">
                  <a:moveTo>
                    <a:pt x="212" y="106"/>
                  </a:moveTo>
                  <a:lnTo>
                    <a:pt x="212" y="106"/>
                  </a:lnTo>
                  <a:lnTo>
                    <a:pt x="212" y="118"/>
                  </a:lnTo>
                  <a:lnTo>
                    <a:pt x="211" y="128"/>
                  </a:lnTo>
                  <a:lnTo>
                    <a:pt x="208" y="138"/>
                  </a:lnTo>
                  <a:lnTo>
                    <a:pt x="204" y="148"/>
                  </a:lnTo>
                  <a:lnTo>
                    <a:pt x="200" y="157"/>
                  </a:lnTo>
                  <a:lnTo>
                    <a:pt x="194" y="166"/>
                  </a:lnTo>
                  <a:lnTo>
                    <a:pt x="188" y="174"/>
                  </a:lnTo>
                  <a:lnTo>
                    <a:pt x="182" y="181"/>
                  </a:lnTo>
                  <a:lnTo>
                    <a:pt x="174" y="189"/>
                  </a:lnTo>
                  <a:lnTo>
                    <a:pt x="166" y="194"/>
                  </a:lnTo>
                  <a:lnTo>
                    <a:pt x="157" y="200"/>
                  </a:lnTo>
                  <a:lnTo>
                    <a:pt x="148" y="205"/>
                  </a:lnTo>
                  <a:lnTo>
                    <a:pt x="138" y="208"/>
                  </a:lnTo>
                  <a:lnTo>
                    <a:pt x="127" y="210"/>
                  </a:lnTo>
                  <a:lnTo>
                    <a:pt x="117" y="213"/>
                  </a:lnTo>
                  <a:lnTo>
                    <a:pt x="106" y="213"/>
                  </a:lnTo>
                  <a:lnTo>
                    <a:pt x="106" y="213"/>
                  </a:lnTo>
                  <a:lnTo>
                    <a:pt x="96" y="213"/>
                  </a:lnTo>
                  <a:lnTo>
                    <a:pt x="85" y="210"/>
                  </a:lnTo>
                  <a:lnTo>
                    <a:pt x="74" y="208"/>
                  </a:lnTo>
                  <a:lnTo>
                    <a:pt x="65" y="205"/>
                  </a:lnTo>
                  <a:lnTo>
                    <a:pt x="56" y="200"/>
                  </a:lnTo>
                  <a:lnTo>
                    <a:pt x="47" y="194"/>
                  </a:lnTo>
                  <a:lnTo>
                    <a:pt x="39" y="189"/>
                  </a:lnTo>
                  <a:lnTo>
                    <a:pt x="31" y="181"/>
                  </a:lnTo>
                  <a:lnTo>
                    <a:pt x="25" y="174"/>
                  </a:lnTo>
                  <a:lnTo>
                    <a:pt x="18" y="166"/>
                  </a:lnTo>
                  <a:lnTo>
                    <a:pt x="13" y="157"/>
                  </a:lnTo>
                  <a:lnTo>
                    <a:pt x="9" y="148"/>
                  </a:lnTo>
                  <a:lnTo>
                    <a:pt x="5" y="138"/>
                  </a:lnTo>
                  <a:lnTo>
                    <a:pt x="2" y="128"/>
                  </a:lnTo>
                  <a:lnTo>
                    <a:pt x="1" y="118"/>
                  </a:lnTo>
                  <a:lnTo>
                    <a:pt x="0" y="106"/>
                  </a:lnTo>
                  <a:lnTo>
                    <a:pt x="0" y="106"/>
                  </a:lnTo>
                  <a:lnTo>
                    <a:pt x="1" y="95"/>
                  </a:lnTo>
                  <a:lnTo>
                    <a:pt x="2" y="85"/>
                  </a:lnTo>
                  <a:lnTo>
                    <a:pt x="5" y="75"/>
                  </a:lnTo>
                  <a:lnTo>
                    <a:pt x="9" y="65"/>
                  </a:lnTo>
                  <a:lnTo>
                    <a:pt x="13" y="56"/>
                  </a:lnTo>
                  <a:lnTo>
                    <a:pt x="18" y="47"/>
                  </a:lnTo>
                  <a:lnTo>
                    <a:pt x="25" y="39"/>
                  </a:lnTo>
                  <a:lnTo>
                    <a:pt x="31" y="32"/>
                  </a:lnTo>
                  <a:lnTo>
                    <a:pt x="39" y="24"/>
                  </a:lnTo>
                  <a:lnTo>
                    <a:pt x="47" y="18"/>
                  </a:lnTo>
                  <a:lnTo>
                    <a:pt x="56" y="13"/>
                  </a:lnTo>
                  <a:lnTo>
                    <a:pt x="65" y="8"/>
                  </a:lnTo>
                  <a:lnTo>
                    <a:pt x="74" y="5"/>
                  </a:lnTo>
                  <a:lnTo>
                    <a:pt x="85" y="2"/>
                  </a:lnTo>
                  <a:lnTo>
                    <a:pt x="96" y="0"/>
                  </a:lnTo>
                  <a:lnTo>
                    <a:pt x="106" y="0"/>
                  </a:lnTo>
                  <a:lnTo>
                    <a:pt x="106" y="0"/>
                  </a:lnTo>
                  <a:lnTo>
                    <a:pt x="117" y="0"/>
                  </a:lnTo>
                  <a:lnTo>
                    <a:pt x="127" y="2"/>
                  </a:lnTo>
                  <a:lnTo>
                    <a:pt x="138" y="5"/>
                  </a:lnTo>
                  <a:lnTo>
                    <a:pt x="148" y="8"/>
                  </a:lnTo>
                  <a:lnTo>
                    <a:pt x="157" y="13"/>
                  </a:lnTo>
                  <a:lnTo>
                    <a:pt x="166" y="18"/>
                  </a:lnTo>
                  <a:lnTo>
                    <a:pt x="174" y="24"/>
                  </a:lnTo>
                  <a:lnTo>
                    <a:pt x="182" y="32"/>
                  </a:lnTo>
                  <a:lnTo>
                    <a:pt x="188" y="39"/>
                  </a:lnTo>
                  <a:lnTo>
                    <a:pt x="194" y="47"/>
                  </a:lnTo>
                  <a:lnTo>
                    <a:pt x="200" y="56"/>
                  </a:lnTo>
                  <a:lnTo>
                    <a:pt x="204" y="65"/>
                  </a:lnTo>
                  <a:lnTo>
                    <a:pt x="208" y="75"/>
                  </a:lnTo>
                  <a:lnTo>
                    <a:pt x="211" y="85"/>
                  </a:lnTo>
                  <a:lnTo>
                    <a:pt x="212" y="95"/>
                  </a:lnTo>
                  <a:lnTo>
                    <a:pt x="212" y="106"/>
                  </a:lnTo>
                  <a:lnTo>
                    <a:pt x="212" y="10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3" name="Freeform 33">
              <a:extLst>
                <a:ext uri="{FF2B5EF4-FFF2-40B4-BE49-F238E27FC236}">
                  <a16:creationId xmlns:a16="http://schemas.microsoft.com/office/drawing/2014/main" id="{0BBF4BC6-8A5A-450B-8563-5A931303D2F0}"/>
                </a:ext>
              </a:extLst>
            </p:cNvPr>
            <p:cNvSpPr>
              <a:spLocks/>
            </p:cNvSpPr>
            <p:nvPr userDrawn="1"/>
          </p:nvSpPr>
          <p:spPr bwMode="auto">
            <a:xfrm>
              <a:off x="5375275" y="2144713"/>
              <a:ext cx="31750" cy="150813"/>
            </a:xfrm>
            <a:custGeom>
              <a:avLst/>
              <a:gdLst>
                <a:gd name="T0" fmla="*/ 20 w 20"/>
                <a:gd name="T1" fmla="*/ 84 h 95"/>
                <a:gd name="T2" fmla="*/ 20 w 20"/>
                <a:gd name="T3" fmla="*/ 84 h 95"/>
                <a:gd name="T4" fmla="*/ 20 w 20"/>
                <a:gd name="T5" fmla="*/ 89 h 95"/>
                <a:gd name="T6" fmla="*/ 18 w 20"/>
                <a:gd name="T7" fmla="*/ 91 h 95"/>
                <a:gd name="T8" fmla="*/ 14 w 20"/>
                <a:gd name="T9" fmla="*/ 93 h 95"/>
                <a:gd name="T10" fmla="*/ 10 w 20"/>
                <a:gd name="T11" fmla="*/ 95 h 95"/>
                <a:gd name="T12" fmla="*/ 10 w 20"/>
                <a:gd name="T13" fmla="*/ 95 h 95"/>
                <a:gd name="T14" fmla="*/ 10 w 20"/>
                <a:gd name="T15" fmla="*/ 95 h 95"/>
                <a:gd name="T16" fmla="*/ 6 w 20"/>
                <a:gd name="T17" fmla="*/ 93 h 95"/>
                <a:gd name="T18" fmla="*/ 3 w 20"/>
                <a:gd name="T19" fmla="*/ 91 h 95"/>
                <a:gd name="T20" fmla="*/ 1 w 20"/>
                <a:gd name="T21" fmla="*/ 89 h 95"/>
                <a:gd name="T22" fmla="*/ 0 w 20"/>
                <a:gd name="T23" fmla="*/ 84 h 95"/>
                <a:gd name="T24" fmla="*/ 0 w 20"/>
                <a:gd name="T25" fmla="*/ 10 h 95"/>
                <a:gd name="T26" fmla="*/ 0 w 20"/>
                <a:gd name="T27" fmla="*/ 10 h 95"/>
                <a:gd name="T28" fmla="*/ 1 w 20"/>
                <a:gd name="T29" fmla="*/ 5 h 95"/>
                <a:gd name="T30" fmla="*/ 3 w 20"/>
                <a:gd name="T31" fmla="*/ 3 h 95"/>
                <a:gd name="T32" fmla="*/ 6 w 20"/>
                <a:gd name="T33" fmla="*/ 1 h 95"/>
                <a:gd name="T34" fmla="*/ 10 w 20"/>
                <a:gd name="T35" fmla="*/ 0 h 95"/>
                <a:gd name="T36" fmla="*/ 10 w 20"/>
                <a:gd name="T37" fmla="*/ 0 h 95"/>
                <a:gd name="T38" fmla="*/ 10 w 20"/>
                <a:gd name="T39" fmla="*/ 0 h 95"/>
                <a:gd name="T40" fmla="*/ 14 w 20"/>
                <a:gd name="T41" fmla="*/ 1 h 95"/>
                <a:gd name="T42" fmla="*/ 18 w 20"/>
                <a:gd name="T43" fmla="*/ 3 h 95"/>
                <a:gd name="T44" fmla="*/ 20 w 20"/>
                <a:gd name="T45" fmla="*/ 5 h 95"/>
                <a:gd name="T46" fmla="*/ 20 w 20"/>
                <a:gd name="T47" fmla="*/ 10 h 95"/>
                <a:gd name="T48" fmla="*/ 20 w 20"/>
                <a:gd name="T49" fmla="*/ 8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95">
                  <a:moveTo>
                    <a:pt x="20" y="84"/>
                  </a:moveTo>
                  <a:lnTo>
                    <a:pt x="20" y="84"/>
                  </a:lnTo>
                  <a:lnTo>
                    <a:pt x="20" y="89"/>
                  </a:lnTo>
                  <a:lnTo>
                    <a:pt x="18" y="91"/>
                  </a:lnTo>
                  <a:lnTo>
                    <a:pt x="14" y="93"/>
                  </a:lnTo>
                  <a:lnTo>
                    <a:pt x="10" y="95"/>
                  </a:lnTo>
                  <a:lnTo>
                    <a:pt x="10" y="95"/>
                  </a:lnTo>
                  <a:lnTo>
                    <a:pt x="10" y="95"/>
                  </a:lnTo>
                  <a:lnTo>
                    <a:pt x="6" y="93"/>
                  </a:lnTo>
                  <a:lnTo>
                    <a:pt x="3" y="91"/>
                  </a:lnTo>
                  <a:lnTo>
                    <a:pt x="1" y="89"/>
                  </a:lnTo>
                  <a:lnTo>
                    <a:pt x="0" y="84"/>
                  </a:lnTo>
                  <a:lnTo>
                    <a:pt x="0" y="10"/>
                  </a:lnTo>
                  <a:lnTo>
                    <a:pt x="0" y="10"/>
                  </a:lnTo>
                  <a:lnTo>
                    <a:pt x="1" y="5"/>
                  </a:lnTo>
                  <a:lnTo>
                    <a:pt x="3" y="3"/>
                  </a:lnTo>
                  <a:lnTo>
                    <a:pt x="6" y="1"/>
                  </a:lnTo>
                  <a:lnTo>
                    <a:pt x="10" y="0"/>
                  </a:lnTo>
                  <a:lnTo>
                    <a:pt x="10" y="0"/>
                  </a:lnTo>
                  <a:lnTo>
                    <a:pt x="10" y="0"/>
                  </a:lnTo>
                  <a:lnTo>
                    <a:pt x="14" y="1"/>
                  </a:lnTo>
                  <a:lnTo>
                    <a:pt x="18" y="3"/>
                  </a:lnTo>
                  <a:lnTo>
                    <a:pt x="20" y="5"/>
                  </a:lnTo>
                  <a:lnTo>
                    <a:pt x="20" y="10"/>
                  </a:lnTo>
                  <a:lnTo>
                    <a:pt x="20" y="84"/>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64" name="Freeform 34">
            <a:extLst>
              <a:ext uri="{FF2B5EF4-FFF2-40B4-BE49-F238E27FC236}">
                <a16:creationId xmlns:a16="http://schemas.microsoft.com/office/drawing/2014/main" id="{5D8FD188-865B-49DA-9D8B-60B3C4D69FA2}"/>
              </a:ext>
            </a:extLst>
          </p:cNvPr>
          <p:cNvSpPr>
            <a:spLocks/>
          </p:cNvSpPr>
          <p:nvPr userDrawn="1"/>
        </p:nvSpPr>
        <p:spPr bwMode="auto">
          <a:xfrm>
            <a:off x="6372225" y="2930526"/>
            <a:ext cx="74612" cy="74613"/>
          </a:xfrm>
          <a:custGeom>
            <a:avLst/>
            <a:gdLst>
              <a:gd name="T0" fmla="*/ 47 w 47"/>
              <a:gd name="T1" fmla="*/ 35 h 47"/>
              <a:gd name="T2" fmla="*/ 47 w 47"/>
              <a:gd name="T3" fmla="*/ 35 h 47"/>
              <a:gd name="T4" fmla="*/ 47 w 47"/>
              <a:gd name="T5" fmla="*/ 40 h 47"/>
              <a:gd name="T6" fmla="*/ 44 w 47"/>
              <a:gd name="T7" fmla="*/ 44 h 47"/>
              <a:gd name="T8" fmla="*/ 40 w 47"/>
              <a:gd name="T9" fmla="*/ 46 h 47"/>
              <a:gd name="T10" fmla="*/ 35 w 47"/>
              <a:gd name="T11" fmla="*/ 47 h 47"/>
              <a:gd name="T12" fmla="*/ 13 w 47"/>
              <a:gd name="T13" fmla="*/ 47 h 47"/>
              <a:gd name="T14" fmla="*/ 13 w 47"/>
              <a:gd name="T15" fmla="*/ 47 h 47"/>
              <a:gd name="T16" fmla="*/ 8 w 47"/>
              <a:gd name="T17" fmla="*/ 46 h 47"/>
              <a:gd name="T18" fmla="*/ 4 w 47"/>
              <a:gd name="T19" fmla="*/ 44 h 47"/>
              <a:gd name="T20" fmla="*/ 1 w 47"/>
              <a:gd name="T21" fmla="*/ 40 h 47"/>
              <a:gd name="T22" fmla="*/ 0 w 47"/>
              <a:gd name="T23" fmla="*/ 35 h 47"/>
              <a:gd name="T24" fmla="*/ 0 w 47"/>
              <a:gd name="T25" fmla="*/ 12 h 47"/>
              <a:gd name="T26" fmla="*/ 0 w 47"/>
              <a:gd name="T27" fmla="*/ 12 h 47"/>
              <a:gd name="T28" fmla="*/ 1 w 47"/>
              <a:gd name="T29" fmla="*/ 8 h 47"/>
              <a:gd name="T30" fmla="*/ 4 w 47"/>
              <a:gd name="T31" fmla="*/ 3 h 47"/>
              <a:gd name="T32" fmla="*/ 8 w 47"/>
              <a:gd name="T33" fmla="*/ 1 h 47"/>
              <a:gd name="T34" fmla="*/ 13 w 47"/>
              <a:gd name="T35" fmla="*/ 0 h 47"/>
              <a:gd name="T36" fmla="*/ 35 w 47"/>
              <a:gd name="T37" fmla="*/ 0 h 47"/>
              <a:gd name="T38" fmla="*/ 35 w 47"/>
              <a:gd name="T39" fmla="*/ 0 h 47"/>
              <a:gd name="T40" fmla="*/ 40 w 47"/>
              <a:gd name="T41" fmla="*/ 1 h 47"/>
              <a:gd name="T42" fmla="*/ 44 w 47"/>
              <a:gd name="T43" fmla="*/ 3 h 47"/>
              <a:gd name="T44" fmla="*/ 47 w 47"/>
              <a:gd name="T45" fmla="*/ 8 h 47"/>
              <a:gd name="T46" fmla="*/ 47 w 47"/>
              <a:gd name="T47" fmla="*/ 12 h 47"/>
              <a:gd name="T48" fmla="*/ 47 w 47"/>
              <a:gd name="T4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7">
                <a:moveTo>
                  <a:pt x="47" y="35"/>
                </a:moveTo>
                <a:lnTo>
                  <a:pt x="47" y="35"/>
                </a:lnTo>
                <a:lnTo>
                  <a:pt x="47" y="40"/>
                </a:lnTo>
                <a:lnTo>
                  <a:pt x="44" y="44"/>
                </a:lnTo>
                <a:lnTo>
                  <a:pt x="40" y="46"/>
                </a:lnTo>
                <a:lnTo>
                  <a:pt x="35" y="47"/>
                </a:lnTo>
                <a:lnTo>
                  <a:pt x="13" y="47"/>
                </a:lnTo>
                <a:lnTo>
                  <a:pt x="13" y="47"/>
                </a:lnTo>
                <a:lnTo>
                  <a:pt x="8" y="46"/>
                </a:lnTo>
                <a:lnTo>
                  <a:pt x="4" y="44"/>
                </a:lnTo>
                <a:lnTo>
                  <a:pt x="1" y="40"/>
                </a:lnTo>
                <a:lnTo>
                  <a:pt x="0" y="35"/>
                </a:lnTo>
                <a:lnTo>
                  <a:pt x="0" y="12"/>
                </a:lnTo>
                <a:lnTo>
                  <a:pt x="0" y="12"/>
                </a:lnTo>
                <a:lnTo>
                  <a:pt x="1" y="8"/>
                </a:lnTo>
                <a:lnTo>
                  <a:pt x="4" y="3"/>
                </a:lnTo>
                <a:lnTo>
                  <a:pt x="8" y="1"/>
                </a:lnTo>
                <a:lnTo>
                  <a:pt x="13" y="0"/>
                </a:lnTo>
                <a:lnTo>
                  <a:pt x="35" y="0"/>
                </a:lnTo>
                <a:lnTo>
                  <a:pt x="35" y="0"/>
                </a:lnTo>
                <a:lnTo>
                  <a:pt x="40" y="1"/>
                </a:lnTo>
                <a:lnTo>
                  <a:pt x="44" y="3"/>
                </a:lnTo>
                <a:lnTo>
                  <a:pt x="47" y="8"/>
                </a:lnTo>
                <a:lnTo>
                  <a:pt x="47" y="12"/>
                </a:lnTo>
                <a:lnTo>
                  <a:pt x="47"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5" name="Line 35">
            <a:extLst>
              <a:ext uri="{FF2B5EF4-FFF2-40B4-BE49-F238E27FC236}">
                <a16:creationId xmlns:a16="http://schemas.microsoft.com/office/drawing/2014/main" id="{A84B260A-4DD0-428D-BDE6-B196B389D59F}"/>
              </a:ext>
            </a:extLst>
          </p:cNvPr>
          <p:cNvSpPr>
            <a:spLocks noChangeShapeType="1"/>
          </p:cNvSpPr>
          <p:nvPr userDrawn="1"/>
        </p:nvSpPr>
        <p:spPr bwMode="auto">
          <a:xfrm>
            <a:off x="6481763" y="2944813"/>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6" name="Line 36">
            <a:extLst>
              <a:ext uri="{FF2B5EF4-FFF2-40B4-BE49-F238E27FC236}">
                <a16:creationId xmlns:a16="http://schemas.microsoft.com/office/drawing/2014/main" id="{A2707C43-9185-4516-AEBD-F19CC16725D2}"/>
              </a:ext>
            </a:extLst>
          </p:cNvPr>
          <p:cNvSpPr>
            <a:spLocks noChangeShapeType="1"/>
          </p:cNvSpPr>
          <p:nvPr userDrawn="1"/>
        </p:nvSpPr>
        <p:spPr bwMode="auto">
          <a:xfrm>
            <a:off x="6481763" y="2968626"/>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7" name="Line 37">
            <a:extLst>
              <a:ext uri="{FF2B5EF4-FFF2-40B4-BE49-F238E27FC236}">
                <a16:creationId xmlns:a16="http://schemas.microsoft.com/office/drawing/2014/main" id="{91DE1F76-A69F-4C86-A69D-FEA6C4C9C6BF}"/>
              </a:ext>
            </a:extLst>
          </p:cNvPr>
          <p:cNvSpPr>
            <a:spLocks noChangeShapeType="1"/>
          </p:cNvSpPr>
          <p:nvPr userDrawn="1"/>
        </p:nvSpPr>
        <p:spPr bwMode="auto">
          <a:xfrm>
            <a:off x="6481763" y="2990851"/>
            <a:ext cx="730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8" name="Freeform 38">
            <a:extLst>
              <a:ext uri="{FF2B5EF4-FFF2-40B4-BE49-F238E27FC236}">
                <a16:creationId xmlns:a16="http://schemas.microsoft.com/office/drawing/2014/main" id="{D37F1ABF-5217-4AE4-8027-BA947E55F905}"/>
              </a:ext>
            </a:extLst>
          </p:cNvPr>
          <p:cNvSpPr>
            <a:spLocks/>
          </p:cNvSpPr>
          <p:nvPr userDrawn="1"/>
        </p:nvSpPr>
        <p:spPr bwMode="auto">
          <a:xfrm>
            <a:off x="6338888" y="2822576"/>
            <a:ext cx="39687" cy="68263"/>
          </a:xfrm>
          <a:custGeom>
            <a:avLst/>
            <a:gdLst>
              <a:gd name="T0" fmla="*/ 25 w 25"/>
              <a:gd name="T1" fmla="*/ 43 h 43"/>
              <a:gd name="T2" fmla="*/ 25 w 25"/>
              <a:gd name="T3" fmla="*/ 0 h 43"/>
              <a:gd name="T4" fmla="*/ 0 w 25"/>
              <a:gd name="T5" fmla="*/ 0 h 43"/>
            </a:gdLst>
            <a:ahLst/>
            <a:cxnLst>
              <a:cxn ang="0">
                <a:pos x="T0" y="T1"/>
              </a:cxn>
              <a:cxn ang="0">
                <a:pos x="T2" y="T3"/>
              </a:cxn>
              <a:cxn ang="0">
                <a:pos x="T4" y="T5"/>
              </a:cxn>
            </a:cxnLst>
            <a:rect l="0" t="0" r="r" b="b"/>
            <a:pathLst>
              <a:path w="25" h="43">
                <a:moveTo>
                  <a:pt x="25" y="43"/>
                </a:moveTo>
                <a:lnTo>
                  <a:pt x="25"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9" name="Freeform 39">
            <a:extLst>
              <a:ext uri="{FF2B5EF4-FFF2-40B4-BE49-F238E27FC236}">
                <a16:creationId xmlns:a16="http://schemas.microsoft.com/office/drawing/2014/main" id="{9891AE40-38F4-49BC-8304-407710CD6F87}"/>
              </a:ext>
            </a:extLst>
          </p:cNvPr>
          <p:cNvSpPr>
            <a:spLocks/>
          </p:cNvSpPr>
          <p:nvPr userDrawn="1"/>
        </p:nvSpPr>
        <p:spPr bwMode="auto">
          <a:xfrm>
            <a:off x="6342063" y="2803526"/>
            <a:ext cx="61912" cy="85725"/>
          </a:xfrm>
          <a:custGeom>
            <a:avLst/>
            <a:gdLst>
              <a:gd name="T0" fmla="*/ 39 w 39"/>
              <a:gd name="T1" fmla="*/ 54 h 54"/>
              <a:gd name="T2" fmla="*/ 39 w 39"/>
              <a:gd name="T3" fmla="*/ 0 h 54"/>
              <a:gd name="T4" fmla="*/ 0 w 39"/>
              <a:gd name="T5" fmla="*/ 0 h 54"/>
            </a:gdLst>
            <a:ahLst/>
            <a:cxnLst>
              <a:cxn ang="0">
                <a:pos x="T0" y="T1"/>
              </a:cxn>
              <a:cxn ang="0">
                <a:pos x="T2" y="T3"/>
              </a:cxn>
              <a:cxn ang="0">
                <a:pos x="T4" y="T5"/>
              </a:cxn>
            </a:cxnLst>
            <a:rect l="0" t="0" r="r" b="b"/>
            <a:pathLst>
              <a:path w="39" h="54">
                <a:moveTo>
                  <a:pt x="39" y="54"/>
                </a:moveTo>
                <a:lnTo>
                  <a:pt x="39"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0" name="Freeform 40">
            <a:extLst>
              <a:ext uri="{FF2B5EF4-FFF2-40B4-BE49-F238E27FC236}">
                <a16:creationId xmlns:a16="http://schemas.microsoft.com/office/drawing/2014/main" id="{F0C9E06A-A5B8-4772-A6C8-93CCB2E11AAB}"/>
              </a:ext>
            </a:extLst>
          </p:cNvPr>
          <p:cNvSpPr>
            <a:spLocks/>
          </p:cNvSpPr>
          <p:nvPr userDrawn="1"/>
        </p:nvSpPr>
        <p:spPr bwMode="auto">
          <a:xfrm>
            <a:off x="6399213" y="3038476"/>
            <a:ext cx="120650" cy="26988"/>
          </a:xfrm>
          <a:custGeom>
            <a:avLst/>
            <a:gdLst>
              <a:gd name="T0" fmla="*/ 0 w 76"/>
              <a:gd name="T1" fmla="*/ 0 h 17"/>
              <a:gd name="T2" fmla="*/ 0 w 76"/>
              <a:gd name="T3" fmla="*/ 17 h 17"/>
              <a:gd name="T4" fmla="*/ 76 w 76"/>
              <a:gd name="T5" fmla="*/ 17 h 17"/>
            </a:gdLst>
            <a:ahLst/>
            <a:cxnLst>
              <a:cxn ang="0">
                <a:pos x="T0" y="T1"/>
              </a:cxn>
              <a:cxn ang="0">
                <a:pos x="T2" y="T3"/>
              </a:cxn>
              <a:cxn ang="0">
                <a:pos x="T4" y="T5"/>
              </a:cxn>
            </a:cxnLst>
            <a:rect l="0" t="0" r="r" b="b"/>
            <a:pathLst>
              <a:path w="76" h="17">
                <a:moveTo>
                  <a:pt x="0" y="0"/>
                </a:moveTo>
                <a:lnTo>
                  <a:pt x="0" y="17"/>
                </a:lnTo>
                <a:lnTo>
                  <a:pt x="76"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1" name="Freeform 41">
            <a:extLst>
              <a:ext uri="{FF2B5EF4-FFF2-40B4-BE49-F238E27FC236}">
                <a16:creationId xmlns:a16="http://schemas.microsoft.com/office/drawing/2014/main" id="{8D34DED1-4721-4B23-8BC5-2CF4D7094418}"/>
              </a:ext>
            </a:extLst>
          </p:cNvPr>
          <p:cNvSpPr>
            <a:spLocks/>
          </p:cNvSpPr>
          <p:nvPr userDrawn="1"/>
        </p:nvSpPr>
        <p:spPr bwMode="auto">
          <a:xfrm>
            <a:off x="5930900" y="2589213"/>
            <a:ext cx="36512" cy="36513"/>
          </a:xfrm>
          <a:custGeom>
            <a:avLst/>
            <a:gdLst>
              <a:gd name="T0" fmla="*/ 23 w 23"/>
              <a:gd name="T1" fmla="*/ 12 h 23"/>
              <a:gd name="T2" fmla="*/ 23 w 23"/>
              <a:gd name="T3" fmla="*/ 12 h 23"/>
              <a:gd name="T4" fmla="*/ 23 w 23"/>
              <a:gd name="T5" fmla="*/ 16 h 23"/>
              <a:gd name="T6" fmla="*/ 20 w 23"/>
              <a:gd name="T7" fmla="*/ 20 h 23"/>
              <a:gd name="T8" fmla="*/ 16 w 23"/>
              <a:gd name="T9" fmla="*/ 22 h 23"/>
              <a:gd name="T10" fmla="*/ 11 w 23"/>
              <a:gd name="T11" fmla="*/ 23 h 23"/>
              <a:gd name="T12" fmla="*/ 11 w 23"/>
              <a:gd name="T13" fmla="*/ 23 h 23"/>
              <a:gd name="T14" fmla="*/ 8 w 23"/>
              <a:gd name="T15" fmla="*/ 22 h 23"/>
              <a:gd name="T16" fmla="*/ 3 w 23"/>
              <a:gd name="T17" fmla="*/ 20 h 23"/>
              <a:gd name="T18" fmla="*/ 1 w 23"/>
              <a:gd name="T19" fmla="*/ 16 h 23"/>
              <a:gd name="T20" fmla="*/ 0 w 23"/>
              <a:gd name="T21" fmla="*/ 12 h 23"/>
              <a:gd name="T22" fmla="*/ 0 w 23"/>
              <a:gd name="T23" fmla="*/ 12 h 23"/>
              <a:gd name="T24" fmla="*/ 1 w 23"/>
              <a:gd name="T25" fmla="*/ 7 h 23"/>
              <a:gd name="T26" fmla="*/ 3 w 23"/>
              <a:gd name="T27" fmla="*/ 4 h 23"/>
              <a:gd name="T28" fmla="*/ 8 w 23"/>
              <a:gd name="T29" fmla="*/ 2 h 23"/>
              <a:gd name="T30" fmla="*/ 11 w 23"/>
              <a:gd name="T31" fmla="*/ 0 h 23"/>
              <a:gd name="T32" fmla="*/ 11 w 23"/>
              <a:gd name="T33" fmla="*/ 0 h 23"/>
              <a:gd name="T34" fmla="*/ 16 w 23"/>
              <a:gd name="T35" fmla="*/ 2 h 23"/>
              <a:gd name="T36" fmla="*/ 20 w 23"/>
              <a:gd name="T37" fmla="*/ 4 h 23"/>
              <a:gd name="T38" fmla="*/ 23 w 23"/>
              <a:gd name="T39" fmla="*/ 7 h 23"/>
              <a:gd name="T40" fmla="*/ 23 w 23"/>
              <a:gd name="T41" fmla="*/ 12 h 23"/>
              <a:gd name="T42" fmla="*/ 23 w 23"/>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23" y="12"/>
                </a:moveTo>
                <a:lnTo>
                  <a:pt x="23" y="12"/>
                </a:lnTo>
                <a:lnTo>
                  <a:pt x="23" y="16"/>
                </a:lnTo>
                <a:lnTo>
                  <a:pt x="20" y="20"/>
                </a:lnTo>
                <a:lnTo>
                  <a:pt x="16" y="22"/>
                </a:lnTo>
                <a:lnTo>
                  <a:pt x="11" y="23"/>
                </a:lnTo>
                <a:lnTo>
                  <a:pt x="11" y="23"/>
                </a:lnTo>
                <a:lnTo>
                  <a:pt x="8" y="22"/>
                </a:lnTo>
                <a:lnTo>
                  <a:pt x="3" y="20"/>
                </a:lnTo>
                <a:lnTo>
                  <a:pt x="1" y="16"/>
                </a:lnTo>
                <a:lnTo>
                  <a:pt x="0" y="12"/>
                </a:lnTo>
                <a:lnTo>
                  <a:pt x="0" y="12"/>
                </a:lnTo>
                <a:lnTo>
                  <a:pt x="1" y="7"/>
                </a:lnTo>
                <a:lnTo>
                  <a:pt x="3" y="4"/>
                </a:lnTo>
                <a:lnTo>
                  <a:pt x="8" y="2"/>
                </a:lnTo>
                <a:lnTo>
                  <a:pt x="11" y="0"/>
                </a:lnTo>
                <a:lnTo>
                  <a:pt x="11" y="0"/>
                </a:lnTo>
                <a:lnTo>
                  <a:pt x="16" y="2"/>
                </a:lnTo>
                <a:lnTo>
                  <a:pt x="20" y="4"/>
                </a:lnTo>
                <a:lnTo>
                  <a:pt x="23" y="7"/>
                </a:lnTo>
                <a:lnTo>
                  <a:pt x="23" y="12"/>
                </a:lnTo>
                <a:lnTo>
                  <a:pt x="23"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2" name="Freeform 42">
            <a:extLst>
              <a:ext uri="{FF2B5EF4-FFF2-40B4-BE49-F238E27FC236}">
                <a16:creationId xmlns:a16="http://schemas.microsoft.com/office/drawing/2014/main" id="{57993C7B-EE98-4A7B-AD4D-657928C6AB26}"/>
              </a:ext>
            </a:extLst>
          </p:cNvPr>
          <p:cNvSpPr>
            <a:spLocks/>
          </p:cNvSpPr>
          <p:nvPr userDrawn="1"/>
        </p:nvSpPr>
        <p:spPr bwMode="auto">
          <a:xfrm>
            <a:off x="5984875" y="2587626"/>
            <a:ext cx="34925" cy="36513"/>
          </a:xfrm>
          <a:custGeom>
            <a:avLst/>
            <a:gdLst>
              <a:gd name="T0" fmla="*/ 22 w 22"/>
              <a:gd name="T1" fmla="*/ 12 h 23"/>
              <a:gd name="T2" fmla="*/ 22 w 22"/>
              <a:gd name="T3" fmla="*/ 12 h 23"/>
              <a:gd name="T4" fmla="*/ 22 w 22"/>
              <a:gd name="T5" fmla="*/ 16 h 23"/>
              <a:gd name="T6" fmla="*/ 20 w 22"/>
              <a:gd name="T7" fmla="*/ 19 h 23"/>
              <a:gd name="T8" fmla="*/ 16 w 22"/>
              <a:gd name="T9" fmla="*/ 23 h 23"/>
              <a:gd name="T10" fmla="*/ 11 w 22"/>
              <a:gd name="T11" fmla="*/ 23 h 23"/>
              <a:gd name="T12" fmla="*/ 11 w 22"/>
              <a:gd name="T13" fmla="*/ 23 h 23"/>
              <a:gd name="T14" fmla="*/ 8 w 22"/>
              <a:gd name="T15" fmla="*/ 23 h 23"/>
              <a:gd name="T16" fmla="*/ 3 w 22"/>
              <a:gd name="T17" fmla="*/ 19 h 23"/>
              <a:gd name="T18" fmla="*/ 1 w 22"/>
              <a:gd name="T19" fmla="*/ 16 h 23"/>
              <a:gd name="T20" fmla="*/ 0 w 22"/>
              <a:gd name="T21" fmla="*/ 12 h 23"/>
              <a:gd name="T22" fmla="*/ 0 w 22"/>
              <a:gd name="T23" fmla="*/ 12 h 23"/>
              <a:gd name="T24" fmla="*/ 1 w 22"/>
              <a:gd name="T25" fmla="*/ 7 h 23"/>
              <a:gd name="T26" fmla="*/ 3 w 22"/>
              <a:gd name="T27" fmla="*/ 4 h 23"/>
              <a:gd name="T28" fmla="*/ 8 w 22"/>
              <a:gd name="T29" fmla="*/ 1 h 23"/>
              <a:gd name="T30" fmla="*/ 11 w 22"/>
              <a:gd name="T31" fmla="*/ 0 h 23"/>
              <a:gd name="T32" fmla="*/ 11 w 22"/>
              <a:gd name="T33" fmla="*/ 0 h 23"/>
              <a:gd name="T34" fmla="*/ 16 w 22"/>
              <a:gd name="T35" fmla="*/ 1 h 23"/>
              <a:gd name="T36" fmla="*/ 20 w 22"/>
              <a:gd name="T37" fmla="*/ 4 h 23"/>
              <a:gd name="T38" fmla="*/ 22 w 22"/>
              <a:gd name="T39" fmla="*/ 7 h 23"/>
              <a:gd name="T40" fmla="*/ 22 w 22"/>
              <a:gd name="T41" fmla="*/ 12 h 23"/>
              <a:gd name="T42" fmla="*/ 22 w 22"/>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3">
                <a:moveTo>
                  <a:pt x="22" y="12"/>
                </a:moveTo>
                <a:lnTo>
                  <a:pt x="22" y="12"/>
                </a:lnTo>
                <a:lnTo>
                  <a:pt x="22" y="16"/>
                </a:lnTo>
                <a:lnTo>
                  <a:pt x="20" y="19"/>
                </a:lnTo>
                <a:lnTo>
                  <a:pt x="16" y="23"/>
                </a:lnTo>
                <a:lnTo>
                  <a:pt x="11" y="23"/>
                </a:lnTo>
                <a:lnTo>
                  <a:pt x="11" y="23"/>
                </a:lnTo>
                <a:lnTo>
                  <a:pt x="8" y="23"/>
                </a:lnTo>
                <a:lnTo>
                  <a:pt x="3" y="19"/>
                </a:lnTo>
                <a:lnTo>
                  <a:pt x="1" y="16"/>
                </a:lnTo>
                <a:lnTo>
                  <a:pt x="0" y="12"/>
                </a:lnTo>
                <a:lnTo>
                  <a:pt x="0" y="12"/>
                </a:lnTo>
                <a:lnTo>
                  <a:pt x="1" y="7"/>
                </a:lnTo>
                <a:lnTo>
                  <a:pt x="3" y="4"/>
                </a:lnTo>
                <a:lnTo>
                  <a:pt x="8" y="1"/>
                </a:lnTo>
                <a:lnTo>
                  <a:pt x="11" y="0"/>
                </a:lnTo>
                <a:lnTo>
                  <a:pt x="11" y="0"/>
                </a:lnTo>
                <a:lnTo>
                  <a:pt x="16" y="1"/>
                </a:lnTo>
                <a:lnTo>
                  <a:pt x="20" y="4"/>
                </a:lnTo>
                <a:lnTo>
                  <a:pt x="22" y="7"/>
                </a:lnTo>
                <a:lnTo>
                  <a:pt x="22" y="12"/>
                </a:lnTo>
                <a:lnTo>
                  <a:pt x="22"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3" name="Freeform 43">
            <a:extLst>
              <a:ext uri="{FF2B5EF4-FFF2-40B4-BE49-F238E27FC236}">
                <a16:creationId xmlns:a16="http://schemas.microsoft.com/office/drawing/2014/main" id="{1FE5EBAC-39DB-479D-817A-D6C28BE3752B}"/>
              </a:ext>
            </a:extLst>
          </p:cNvPr>
          <p:cNvSpPr>
            <a:spLocks/>
          </p:cNvSpPr>
          <p:nvPr userDrawn="1"/>
        </p:nvSpPr>
        <p:spPr bwMode="auto">
          <a:xfrm>
            <a:off x="6038850" y="2587626"/>
            <a:ext cx="34925" cy="36513"/>
          </a:xfrm>
          <a:custGeom>
            <a:avLst/>
            <a:gdLst>
              <a:gd name="T0" fmla="*/ 22 w 22"/>
              <a:gd name="T1" fmla="*/ 12 h 23"/>
              <a:gd name="T2" fmla="*/ 22 w 22"/>
              <a:gd name="T3" fmla="*/ 12 h 23"/>
              <a:gd name="T4" fmla="*/ 22 w 22"/>
              <a:gd name="T5" fmla="*/ 16 h 23"/>
              <a:gd name="T6" fmla="*/ 20 w 22"/>
              <a:gd name="T7" fmla="*/ 19 h 23"/>
              <a:gd name="T8" fmla="*/ 16 w 22"/>
              <a:gd name="T9" fmla="*/ 22 h 23"/>
              <a:gd name="T10" fmla="*/ 11 w 22"/>
              <a:gd name="T11" fmla="*/ 23 h 23"/>
              <a:gd name="T12" fmla="*/ 11 w 22"/>
              <a:gd name="T13" fmla="*/ 23 h 23"/>
              <a:gd name="T14" fmla="*/ 8 w 22"/>
              <a:gd name="T15" fmla="*/ 22 h 23"/>
              <a:gd name="T16" fmla="*/ 3 w 22"/>
              <a:gd name="T17" fmla="*/ 19 h 23"/>
              <a:gd name="T18" fmla="*/ 1 w 22"/>
              <a:gd name="T19" fmla="*/ 16 h 23"/>
              <a:gd name="T20" fmla="*/ 0 w 22"/>
              <a:gd name="T21" fmla="*/ 12 h 23"/>
              <a:gd name="T22" fmla="*/ 0 w 22"/>
              <a:gd name="T23" fmla="*/ 12 h 23"/>
              <a:gd name="T24" fmla="*/ 1 w 22"/>
              <a:gd name="T25" fmla="*/ 7 h 23"/>
              <a:gd name="T26" fmla="*/ 3 w 22"/>
              <a:gd name="T27" fmla="*/ 4 h 23"/>
              <a:gd name="T28" fmla="*/ 8 w 22"/>
              <a:gd name="T29" fmla="*/ 0 h 23"/>
              <a:gd name="T30" fmla="*/ 11 w 22"/>
              <a:gd name="T31" fmla="*/ 0 h 23"/>
              <a:gd name="T32" fmla="*/ 11 w 22"/>
              <a:gd name="T33" fmla="*/ 0 h 23"/>
              <a:gd name="T34" fmla="*/ 16 w 22"/>
              <a:gd name="T35" fmla="*/ 0 h 23"/>
              <a:gd name="T36" fmla="*/ 20 w 22"/>
              <a:gd name="T37" fmla="*/ 4 h 23"/>
              <a:gd name="T38" fmla="*/ 22 w 22"/>
              <a:gd name="T39" fmla="*/ 7 h 23"/>
              <a:gd name="T40" fmla="*/ 22 w 22"/>
              <a:gd name="T41" fmla="*/ 12 h 23"/>
              <a:gd name="T42" fmla="*/ 22 w 22"/>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3">
                <a:moveTo>
                  <a:pt x="22" y="12"/>
                </a:moveTo>
                <a:lnTo>
                  <a:pt x="22" y="12"/>
                </a:lnTo>
                <a:lnTo>
                  <a:pt x="22" y="16"/>
                </a:lnTo>
                <a:lnTo>
                  <a:pt x="20" y="19"/>
                </a:lnTo>
                <a:lnTo>
                  <a:pt x="16" y="22"/>
                </a:lnTo>
                <a:lnTo>
                  <a:pt x="11" y="23"/>
                </a:lnTo>
                <a:lnTo>
                  <a:pt x="11" y="23"/>
                </a:lnTo>
                <a:lnTo>
                  <a:pt x="8" y="22"/>
                </a:lnTo>
                <a:lnTo>
                  <a:pt x="3" y="19"/>
                </a:lnTo>
                <a:lnTo>
                  <a:pt x="1" y="16"/>
                </a:lnTo>
                <a:lnTo>
                  <a:pt x="0" y="12"/>
                </a:lnTo>
                <a:lnTo>
                  <a:pt x="0" y="12"/>
                </a:lnTo>
                <a:lnTo>
                  <a:pt x="1" y="7"/>
                </a:lnTo>
                <a:lnTo>
                  <a:pt x="3" y="4"/>
                </a:lnTo>
                <a:lnTo>
                  <a:pt x="8" y="0"/>
                </a:lnTo>
                <a:lnTo>
                  <a:pt x="11" y="0"/>
                </a:lnTo>
                <a:lnTo>
                  <a:pt x="11" y="0"/>
                </a:lnTo>
                <a:lnTo>
                  <a:pt x="16" y="0"/>
                </a:lnTo>
                <a:lnTo>
                  <a:pt x="20" y="4"/>
                </a:lnTo>
                <a:lnTo>
                  <a:pt x="22" y="7"/>
                </a:lnTo>
                <a:lnTo>
                  <a:pt x="22" y="12"/>
                </a:lnTo>
                <a:lnTo>
                  <a:pt x="22"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74" name="Group 1073">
            <a:extLst>
              <a:ext uri="{FF2B5EF4-FFF2-40B4-BE49-F238E27FC236}">
                <a16:creationId xmlns:a16="http://schemas.microsoft.com/office/drawing/2014/main" id="{B9BA967F-07E8-4D05-B369-E28D879336EB}"/>
              </a:ext>
            </a:extLst>
          </p:cNvPr>
          <p:cNvGrpSpPr/>
          <p:nvPr userDrawn="1"/>
        </p:nvGrpSpPr>
        <p:grpSpPr>
          <a:xfrm>
            <a:off x="4743450" y="3238501"/>
            <a:ext cx="3355975" cy="571500"/>
            <a:chOff x="4108450" y="2581276"/>
            <a:chExt cx="3355975" cy="571500"/>
          </a:xfrm>
        </p:grpSpPr>
        <p:sp>
          <p:nvSpPr>
            <p:cNvPr id="1075" name="Rectangle 44">
              <a:extLst>
                <a:ext uri="{FF2B5EF4-FFF2-40B4-BE49-F238E27FC236}">
                  <a16:creationId xmlns:a16="http://schemas.microsoft.com/office/drawing/2014/main" id="{FA57A542-5A7A-4B09-89FC-58310ABA4CB9}"/>
                </a:ext>
              </a:extLst>
            </p:cNvPr>
            <p:cNvSpPr>
              <a:spLocks noChangeArrowheads="1"/>
            </p:cNvSpPr>
            <p:nvPr userDrawn="1"/>
          </p:nvSpPr>
          <p:spPr bwMode="auto">
            <a:xfrm>
              <a:off x="4108450" y="2581276"/>
              <a:ext cx="4079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6" name="Rectangle 45">
              <a:extLst>
                <a:ext uri="{FF2B5EF4-FFF2-40B4-BE49-F238E27FC236}">
                  <a16:creationId xmlns:a16="http://schemas.microsoft.com/office/drawing/2014/main" id="{C90C97F8-3AEC-4FE6-AE04-D27FE1BFB205}"/>
                </a:ext>
              </a:extLst>
            </p:cNvPr>
            <p:cNvSpPr>
              <a:spLocks noChangeArrowheads="1"/>
            </p:cNvSpPr>
            <p:nvPr userDrawn="1"/>
          </p:nvSpPr>
          <p:spPr bwMode="auto">
            <a:xfrm>
              <a:off x="4308475" y="2581276"/>
              <a:ext cx="1027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OMO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7" name="Rectangle 46">
              <a:extLst>
                <a:ext uri="{FF2B5EF4-FFF2-40B4-BE49-F238E27FC236}">
                  <a16:creationId xmlns:a16="http://schemas.microsoft.com/office/drawing/2014/main" id="{FCA84F0F-5D16-4D1E-84B9-D467838E8DED}"/>
                </a:ext>
              </a:extLst>
            </p:cNvPr>
            <p:cNvSpPr>
              <a:spLocks noChangeArrowheads="1"/>
            </p:cNvSpPr>
            <p:nvPr userDrawn="1"/>
          </p:nvSpPr>
          <p:spPr bwMode="auto">
            <a:xfrm>
              <a:off x="5106988" y="2581276"/>
              <a:ext cx="4302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8" name="Rectangle 47">
              <a:extLst>
                <a:ext uri="{FF2B5EF4-FFF2-40B4-BE49-F238E27FC236}">
                  <a16:creationId xmlns:a16="http://schemas.microsoft.com/office/drawing/2014/main" id="{E86EB753-DC0A-4E44-99AB-840263149D11}"/>
                </a:ext>
              </a:extLst>
            </p:cNvPr>
            <p:cNvSpPr>
              <a:spLocks noChangeArrowheads="1"/>
            </p:cNvSpPr>
            <p:nvPr userDrawn="1"/>
          </p:nvSpPr>
          <p:spPr bwMode="auto">
            <a:xfrm>
              <a:off x="5337175" y="2581276"/>
              <a:ext cx="4302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9" name="Rectangle 48">
              <a:extLst>
                <a:ext uri="{FF2B5EF4-FFF2-40B4-BE49-F238E27FC236}">
                  <a16:creationId xmlns:a16="http://schemas.microsoft.com/office/drawing/2014/main" id="{08FC1160-7561-430D-85FA-24D9B0C5FAC5}"/>
                </a:ext>
              </a:extLst>
            </p:cNvPr>
            <p:cNvSpPr>
              <a:spLocks noChangeArrowheads="1"/>
            </p:cNvSpPr>
            <p:nvPr userDrawn="1"/>
          </p:nvSpPr>
          <p:spPr bwMode="auto">
            <a:xfrm>
              <a:off x="5559425" y="2581276"/>
              <a:ext cx="4587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0" name="Rectangle 49">
              <a:extLst>
                <a:ext uri="{FF2B5EF4-FFF2-40B4-BE49-F238E27FC236}">
                  <a16:creationId xmlns:a16="http://schemas.microsoft.com/office/drawing/2014/main" id="{1EBA95BD-D5EC-46E8-9419-F3F7D53FDA46}"/>
                </a:ext>
              </a:extLst>
            </p:cNvPr>
            <p:cNvSpPr>
              <a:spLocks noChangeArrowheads="1"/>
            </p:cNvSpPr>
            <p:nvPr userDrawn="1"/>
          </p:nvSpPr>
          <p:spPr bwMode="auto">
            <a:xfrm>
              <a:off x="5802313" y="2581276"/>
              <a:ext cx="8651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1" name="Rectangle 50">
              <a:extLst>
                <a:ext uri="{FF2B5EF4-FFF2-40B4-BE49-F238E27FC236}">
                  <a16:creationId xmlns:a16="http://schemas.microsoft.com/office/drawing/2014/main" id="{EB8767B4-63DE-47C7-8D1F-24CC10BFBBF4}"/>
                </a:ext>
              </a:extLst>
            </p:cNvPr>
            <p:cNvSpPr>
              <a:spLocks noChangeArrowheads="1"/>
            </p:cNvSpPr>
            <p:nvPr userDrawn="1"/>
          </p:nvSpPr>
          <p:spPr bwMode="auto">
            <a:xfrm>
              <a:off x="6523038" y="2581276"/>
              <a:ext cx="4302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2" name="Rectangle 51">
              <a:extLst>
                <a:ext uri="{FF2B5EF4-FFF2-40B4-BE49-F238E27FC236}">
                  <a16:creationId xmlns:a16="http://schemas.microsoft.com/office/drawing/2014/main" id="{07D511DC-2F8F-4497-A90F-E6A874A48F31}"/>
                </a:ext>
              </a:extLst>
            </p:cNvPr>
            <p:cNvSpPr>
              <a:spLocks noChangeArrowheads="1"/>
            </p:cNvSpPr>
            <p:nvPr userDrawn="1"/>
          </p:nvSpPr>
          <p:spPr bwMode="auto">
            <a:xfrm>
              <a:off x="6745288" y="2581276"/>
              <a:ext cx="4254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3" name="Rectangle 52">
              <a:extLst>
                <a:ext uri="{FF2B5EF4-FFF2-40B4-BE49-F238E27FC236}">
                  <a16:creationId xmlns:a16="http://schemas.microsoft.com/office/drawing/2014/main" id="{EA00318C-5B59-479D-B6C1-936E36F1EC6B}"/>
                </a:ext>
              </a:extLst>
            </p:cNvPr>
            <p:cNvSpPr>
              <a:spLocks noChangeArrowheads="1"/>
            </p:cNvSpPr>
            <p:nvPr userDrawn="1"/>
          </p:nvSpPr>
          <p:spPr bwMode="auto">
            <a:xfrm>
              <a:off x="6964363" y="2581276"/>
              <a:ext cx="5000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FFFFFF"/>
                  </a:solidFill>
                  <a:effectLst/>
                  <a:latin typeface="Prelo Bold" panose="02000506040000020004" pitchFamily="50"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084" name="Group 1083">
            <a:extLst>
              <a:ext uri="{FF2B5EF4-FFF2-40B4-BE49-F238E27FC236}">
                <a16:creationId xmlns:a16="http://schemas.microsoft.com/office/drawing/2014/main" id="{A9D13904-26A4-4D07-83D6-53BEA8CD289D}"/>
              </a:ext>
            </a:extLst>
          </p:cNvPr>
          <p:cNvGrpSpPr/>
          <p:nvPr userDrawn="1"/>
        </p:nvGrpSpPr>
        <p:grpSpPr>
          <a:xfrm>
            <a:off x="5599113" y="2825751"/>
            <a:ext cx="50799" cy="338138"/>
            <a:chOff x="4964113" y="2168526"/>
            <a:chExt cx="50799" cy="338138"/>
          </a:xfrm>
        </p:grpSpPr>
        <p:sp>
          <p:nvSpPr>
            <p:cNvPr id="1085" name="Freeform 53">
              <a:extLst>
                <a:ext uri="{FF2B5EF4-FFF2-40B4-BE49-F238E27FC236}">
                  <a16:creationId xmlns:a16="http://schemas.microsoft.com/office/drawing/2014/main" id="{84CED30C-3A93-4EDC-920C-8AB8475201EE}"/>
                </a:ext>
              </a:extLst>
            </p:cNvPr>
            <p:cNvSpPr>
              <a:spLocks/>
            </p:cNvSpPr>
            <p:nvPr userDrawn="1"/>
          </p:nvSpPr>
          <p:spPr bwMode="auto">
            <a:xfrm>
              <a:off x="4964113" y="2168526"/>
              <a:ext cx="36512" cy="295275"/>
            </a:xfrm>
            <a:custGeom>
              <a:avLst/>
              <a:gdLst>
                <a:gd name="T0" fmla="*/ 23 w 23"/>
                <a:gd name="T1" fmla="*/ 186 h 186"/>
                <a:gd name="T2" fmla="*/ 23 w 23"/>
                <a:gd name="T3" fmla="*/ 151 h 186"/>
                <a:gd name="T4" fmla="*/ 0 w 23"/>
                <a:gd name="T5" fmla="*/ 121 h 186"/>
                <a:gd name="T6" fmla="*/ 0 w 23"/>
                <a:gd name="T7" fmla="*/ 0 h 186"/>
              </a:gdLst>
              <a:ahLst/>
              <a:cxnLst>
                <a:cxn ang="0">
                  <a:pos x="T0" y="T1"/>
                </a:cxn>
                <a:cxn ang="0">
                  <a:pos x="T2" y="T3"/>
                </a:cxn>
                <a:cxn ang="0">
                  <a:pos x="T4" y="T5"/>
                </a:cxn>
                <a:cxn ang="0">
                  <a:pos x="T6" y="T7"/>
                </a:cxn>
              </a:cxnLst>
              <a:rect l="0" t="0" r="r" b="b"/>
              <a:pathLst>
                <a:path w="23" h="186">
                  <a:moveTo>
                    <a:pt x="23" y="186"/>
                  </a:moveTo>
                  <a:lnTo>
                    <a:pt x="23" y="151"/>
                  </a:lnTo>
                  <a:lnTo>
                    <a:pt x="0" y="121"/>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6" name="Freeform 57">
              <a:extLst>
                <a:ext uri="{FF2B5EF4-FFF2-40B4-BE49-F238E27FC236}">
                  <a16:creationId xmlns:a16="http://schemas.microsoft.com/office/drawing/2014/main" id="{0B78F999-9579-47A7-928E-4A2880310721}"/>
                </a:ext>
              </a:extLst>
            </p:cNvPr>
            <p:cNvSpPr>
              <a:spLocks/>
            </p:cNvSpPr>
            <p:nvPr userDrawn="1"/>
          </p:nvSpPr>
          <p:spPr bwMode="auto">
            <a:xfrm>
              <a:off x="4975225" y="2466976"/>
              <a:ext cx="39687" cy="39688"/>
            </a:xfrm>
            <a:custGeom>
              <a:avLst/>
              <a:gdLst>
                <a:gd name="T0" fmla="*/ 0 w 25"/>
                <a:gd name="T1" fmla="*/ 12 h 25"/>
                <a:gd name="T2" fmla="*/ 0 w 25"/>
                <a:gd name="T3" fmla="*/ 12 h 25"/>
                <a:gd name="T4" fmla="*/ 1 w 25"/>
                <a:gd name="T5" fmla="*/ 7 h 25"/>
                <a:gd name="T6" fmla="*/ 3 w 25"/>
                <a:gd name="T7" fmla="*/ 3 h 25"/>
                <a:gd name="T8" fmla="*/ 8 w 25"/>
                <a:gd name="T9" fmla="*/ 0 h 25"/>
                <a:gd name="T10" fmla="*/ 12 w 25"/>
                <a:gd name="T11" fmla="*/ 0 h 25"/>
                <a:gd name="T12" fmla="*/ 12 w 25"/>
                <a:gd name="T13" fmla="*/ 0 h 25"/>
                <a:gd name="T14" fmla="*/ 18 w 25"/>
                <a:gd name="T15" fmla="*/ 0 h 25"/>
                <a:gd name="T16" fmla="*/ 21 w 25"/>
                <a:gd name="T17" fmla="*/ 3 h 25"/>
                <a:gd name="T18" fmla="*/ 25 w 25"/>
                <a:gd name="T19" fmla="*/ 7 h 25"/>
                <a:gd name="T20" fmla="*/ 25 w 25"/>
                <a:gd name="T21" fmla="*/ 12 h 25"/>
                <a:gd name="T22" fmla="*/ 25 w 25"/>
                <a:gd name="T23" fmla="*/ 12 h 25"/>
                <a:gd name="T24" fmla="*/ 25 w 25"/>
                <a:gd name="T25" fmla="*/ 17 h 25"/>
                <a:gd name="T26" fmla="*/ 21 w 25"/>
                <a:gd name="T27" fmla="*/ 21 h 25"/>
                <a:gd name="T28" fmla="*/ 18 w 25"/>
                <a:gd name="T29" fmla="*/ 24 h 25"/>
                <a:gd name="T30" fmla="*/ 12 w 25"/>
                <a:gd name="T31" fmla="*/ 25 h 25"/>
                <a:gd name="T32" fmla="*/ 12 w 25"/>
                <a:gd name="T33" fmla="*/ 25 h 25"/>
                <a:gd name="T34" fmla="*/ 8 w 25"/>
                <a:gd name="T35" fmla="*/ 24 h 25"/>
                <a:gd name="T36" fmla="*/ 3 w 25"/>
                <a:gd name="T37" fmla="*/ 21 h 25"/>
                <a:gd name="T38" fmla="*/ 1 w 25"/>
                <a:gd name="T39" fmla="*/ 17 h 25"/>
                <a:gd name="T40" fmla="*/ 0 w 25"/>
                <a:gd name="T41" fmla="*/ 12 h 25"/>
                <a:gd name="T42" fmla="*/ 0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0" y="12"/>
                  </a:moveTo>
                  <a:lnTo>
                    <a:pt x="0" y="12"/>
                  </a:lnTo>
                  <a:lnTo>
                    <a:pt x="1" y="7"/>
                  </a:lnTo>
                  <a:lnTo>
                    <a:pt x="3" y="3"/>
                  </a:lnTo>
                  <a:lnTo>
                    <a:pt x="8" y="0"/>
                  </a:lnTo>
                  <a:lnTo>
                    <a:pt x="12" y="0"/>
                  </a:lnTo>
                  <a:lnTo>
                    <a:pt x="12" y="0"/>
                  </a:lnTo>
                  <a:lnTo>
                    <a:pt x="18" y="0"/>
                  </a:lnTo>
                  <a:lnTo>
                    <a:pt x="21" y="3"/>
                  </a:lnTo>
                  <a:lnTo>
                    <a:pt x="25" y="7"/>
                  </a:lnTo>
                  <a:lnTo>
                    <a:pt x="25" y="12"/>
                  </a:lnTo>
                  <a:lnTo>
                    <a:pt x="25" y="12"/>
                  </a:lnTo>
                  <a:lnTo>
                    <a:pt x="25" y="17"/>
                  </a:lnTo>
                  <a:lnTo>
                    <a:pt x="21" y="21"/>
                  </a:lnTo>
                  <a:lnTo>
                    <a:pt x="18" y="24"/>
                  </a:lnTo>
                  <a:lnTo>
                    <a:pt x="12" y="25"/>
                  </a:lnTo>
                  <a:lnTo>
                    <a:pt x="12" y="25"/>
                  </a:lnTo>
                  <a:lnTo>
                    <a:pt x="8" y="24"/>
                  </a:lnTo>
                  <a:lnTo>
                    <a:pt x="3" y="21"/>
                  </a:lnTo>
                  <a:lnTo>
                    <a:pt x="1" y="17"/>
                  </a:lnTo>
                  <a:lnTo>
                    <a:pt x="0" y="12"/>
                  </a:lnTo>
                  <a:lnTo>
                    <a:pt x="0"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87" name="Group 1086">
            <a:extLst>
              <a:ext uri="{FF2B5EF4-FFF2-40B4-BE49-F238E27FC236}">
                <a16:creationId xmlns:a16="http://schemas.microsoft.com/office/drawing/2014/main" id="{6F12FA07-5E70-4A1D-B239-94DE07D12284}"/>
              </a:ext>
            </a:extLst>
          </p:cNvPr>
          <p:cNvGrpSpPr/>
          <p:nvPr userDrawn="1"/>
        </p:nvGrpSpPr>
        <p:grpSpPr>
          <a:xfrm>
            <a:off x="5481638" y="2876551"/>
            <a:ext cx="53974" cy="236538"/>
            <a:chOff x="4846638" y="2219326"/>
            <a:chExt cx="53974" cy="236538"/>
          </a:xfrm>
        </p:grpSpPr>
        <p:sp>
          <p:nvSpPr>
            <p:cNvPr id="1088" name="Freeform 56">
              <a:extLst>
                <a:ext uri="{FF2B5EF4-FFF2-40B4-BE49-F238E27FC236}">
                  <a16:creationId xmlns:a16="http://schemas.microsoft.com/office/drawing/2014/main" id="{470BE569-9A5D-41EC-8D50-B75EAA78D6CA}"/>
                </a:ext>
              </a:extLst>
            </p:cNvPr>
            <p:cNvSpPr>
              <a:spLocks/>
            </p:cNvSpPr>
            <p:nvPr userDrawn="1"/>
          </p:nvSpPr>
          <p:spPr bwMode="auto">
            <a:xfrm>
              <a:off x="4870450" y="2219326"/>
              <a:ext cx="30162" cy="193675"/>
            </a:xfrm>
            <a:custGeom>
              <a:avLst/>
              <a:gdLst>
                <a:gd name="T0" fmla="*/ 0 w 19"/>
                <a:gd name="T1" fmla="*/ 122 h 122"/>
                <a:gd name="T2" fmla="*/ 0 w 19"/>
                <a:gd name="T3" fmla="*/ 106 h 122"/>
                <a:gd name="T4" fmla="*/ 19 w 19"/>
                <a:gd name="T5" fmla="*/ 81 h 122"/>
                <a:gd name="T6" fmla="*/ 19 w 19"/>
                <a:gd name="T7" fmla="*/ 0 h 122"/>
              </a:gdLst>
              <a:ahLst/>
              <a:cxnLst>
                <a:cxn ang="0">
                  <a:pos x="T0" y="T1"/>
                </a:cxn>
                <a:cxn ang="0">
                  <a:pos x="T2" y="T3"/>
                </a:cxn>
                <a:cxn ang="0">
                  <a:pos x="T4" y="T5"/>
                </a:cxn>
                <a:cxn ang="0">
                  <a:pos x="T6" y="T7"/>
                </a:cxn>
              </a:cxnLst>
              <a:rect l="0" t="0" r="r" b="b"/>
              <a:pathLst>
                <a:path w="19" h="122">
                  <a:moveTo>
                    <a:pt x="0" y="122"/>
                  </a:moveTo>
                  <a:lnTo>
                    <a:pt x="0" y="106"/>
                  </a:lnTo>
                  <a:lnTo>
                    <a:pt x="19" y="81"/>
                  </a:lnTo>
                  <a:lnTo>
                    <a:pt x="1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9" name="Freeform 58">
              <a:extLst>
                <a:ext uri="{FF2B5EF4-FFF2-40B4-BE49-F238E27FC236}">
                  <a16:creationId xmlns:a16="http://schemas.microsoft.com/office/drawing/2014/main" id="{7EB5CC96-897B-4866-B1DD-532B3A5B40EF}"/>
                </a:ext>
              </a:extLst>
            </p:cNvPr>
            <p:cNvSpPr>
              <a:spLocks/>
            </p:cNvSpPr>
            <p:nvPr userDrawn="1"/>
          </p:nvSpPr>
          <p:spPr bwMode="auto">
            <a:xfrm>
              <a:off x="4846638" y="2416176"/>
              <a:ext cx="38100" cy="39688"/>
            </a:xfrm>
            <a:custGeom>
              <a:avLst/>
              <a:gdLst>
                <a:gd name="T0" fmla="*/ 0 w 24"/>
                <a:gd name="T1" fmla="*/ 13 h 25"/>
                <a:gd name="T2" fmla="*/ 0 w 24"/>
                <a:gd name="T3" fmla="*/ 13 h 25"/>
                <a:gd name="T4" fmla="*/ 1 w 24"/>
                <a:gd name="T5" fmla="*/ 7 h 25"/>
                <a:gd name="T6" fmla="*/ 3 w 24"/>
                <a:gd name="T7" fmla="*/ 4 h 25"/>
                <a:gd name="T8" fmla="*/ 8 w 24"/>
                <a:gd name="T9" fmla="*/ 0 h 25"/>
                <a:gd name="T10" fmla="*/ 12 w 24"/>
                <a:gd name="T11" fmla="*/ 0 h 25"/>
                <a:gd name="T12" fmla="*/ 12 w 24"/>
                <a:gd name="T13" fmla="*/ 0 h 25"/>
                <a:gd name="T14" fmla="*/ 18 w 24"/>
                <a:gd name="T15" fmla="*/ 0 h 25"/>
                <a:gd name="T16" fmla="*/ 21 w 24"/>
                <a:gd name="T17" fmla="*/ 4 h 25"/>
                <a:gd name="T18" fmla="*/ 24 w 24"/>
                <a:gd name="T19" fmla="*/ 7 h 25"/>
                <a:gd name="T20" fmla="*/ 24 w 24"/>
                <a:gd name="T21" fmla="*/ 13 h 25"/>
                <a:gd name="T22" fmla="*/ 24 w 24"/>
                <a:gd name="T23" fmla="*/ 13 h 25"/>
                <a:gd name="T24" fmla="*/ 24 w 24"/>
                <a:gd name="T25" fmla="*/ 17 h 25"/>
                <a:gd name="T26" fmla="*/ 21 w 24"/>
                <a:gd name="T27" fmla="*/ 22 h 25"/>
                <a:gd name="T28" fmla="*/ 18 w 24"/>
                <a:gd name="T29" fmla="*/ 24 h 25"/>
                <a:gd name="T30" fmla="*/ 12 w 24"/>
                <a:gd name="T31" fmla="*/ 25 h 25"/>
                <a:gd name="T32" fmla="*/ 12 w 24"/>
                <a:gd name="T33" fmla="*/ 25 h 25"/>
                <a:gd name="T34" fmla="*/ 8 w 24"/>
                <a:gd name="T35" fmla="*/ 24 h 25"/>
                <a:gd name="T36" fmla="*/ 3 w 24"/>
                <a:gd name="T37" fmla="*/ 22 h 25"/>
                <a:gd name="T38" fmla="*/ 1 w 24"/>
                <a:gd name="T39" fmla="*/ 17 h 25"/>
                <a:gd name="T40" fmla="*/ 0 w 24"/>
                <a:gd name="T41" fmla="*/ 13 h 25"/>
                <a:gd name="T42" fmla="*/ 0 w 24"/>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0" y="13"/>
                  </a:moveTo>
                  <a:lnTo>
                    <a:pt x="0" y="13"/>
                  </a:lnTo>
                  <a:lnTo>
                    <a:pt x="1" y="7"/>
                  </a:lnTo>
                  <a:lnTo>
                    <a:pt x="3" y="4"/>
                  </a:lnTo>
                  <a:lnTo>
                    <a:pt x="8" y="0"/>
                  </a:lnTo>
                  <a:lnTo>
                    <a:pt x="12" y="0"/>
                  </a:lnTo>
                  <a:lnTo>
                    <a:pt x="12" y="0"/>
                  </a:lnTo>
                  <a:lnTo>
                    <a:pt x="18" y="0"/>
                  </a:lnTo>
                  <a:lnTo>
                    <a:pt x="21" y="4"/>
                  </a:lnTo>
                  <a:lnTo>
                    <a:pt x="24" y="7"/>
                  </a:lnTo>
                  <a:lnTo>
                    <a:pt x="24" y="13"/>
                  </a:lnTo>
                  <a:lnTo>
                    <a:pt x="24" y="13"/>
                  </a:lnTo>
                  <a:lnTo>
                    <a:pt x="24" y="17"/>
                  </a:lnTo>
                  <a:lnTo>
                    <a:pt x="21" y="22"/>
                  </a:lnTo>
                  <a:lnTo>
                    <a:pt x="18" y="24"/>
                  </a:lnTo>
                  <a:lnTo>
                    <a:pt x="12" y="25"/>
                  </a:lnTo>
                  <a:lnTo>
                    <a:pt x="12" y="25"/>
                  </a:lnTo>
                  <a:lnTo>
                    <a:pt x="8" y="24"/>
                  </a:lnTo>
                  <a:lnTo>
                    <a:pt x="3" y="22"/>
                  </a:lnTo>
                  <a:lnTo>
                    <a:pt x="1" y="17"/>
                  </a:lnTo>
                  <a:lnTo>
                    <a:pt x="0" y="13"/>
                  </a:lnTo>
                  <a:lnTo>
                    <a:pt x="0" y="1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90" name="Group 1089">
            <a:extLst>
              <a:ext uri="{FF2B5EF4-FFF2-40B4-BE49-F238E27FC236}">
                <a16:creationId xmlns:a16="http://schemas.microsoft.com/office/drawing/2014/main" id="{6725D694-8AEE-4CBC-B364-1A5204593125}"/>
              </a:ext>
            </a:extLst>
          </p:cNvPr>
          <p:cNvGrpSpPr/>
          <p:nvPr userDrawn="1"/>
        </p:nvGrpSpPr>
        <p:grpSpPr>
          <a:xfrm>
            <a:off x="5627688" y="2862263"/>
            <a:ext cx="71437" cy="250826"/>
            <a:chOff x="4992688" y="2205038"/>
            <a:chExt cx="71437" cy="250826"/>
          </a:xfrm>
        </p:grpSpPr>
        <p:sp>
          <p:nvSpPr>
            <p:cNvPr id="1091" name="Freeform 55">
              <a:extLst>
                <a:ext uri="{FF2B5EF4-FFF2-40B4-BE49-F238E27FC236}">
                  <a16:creationId xmlns:a16="http://schemas.microsoft.com/office/drawing/2014/main" id="{04EF3D94-9BB8-4D1C-8743-3EC65B45A7DB}"/>
                </a:ext>
              </a:extLst>
            </p:cNvPr>
            <p:cNvSpPr>
              <a:spLocks/>
            </p:cNvSpPr>
            <p:nvPr userDrawn="1"/>
          </p:nvSpPr>
          <p:spPr bwMode="auto">
            <a:xfrm>
              <a:off x="4992688" y="2205038"/>
              <a:ext cx="57150" cy="207963"/>
            </a:xfrm>
            <a:custGeom>
              <a:avLst/>
              <a:gdLst>
                <a:gd name="T0" fmla="*/ 36 w 36"/>
                <a:gd name="T1" fmla="*/ 131 h 131"/>
                <a:gd name="T2" fmla="*/ 36 w 36"/>
                <a:gd name="T3" fmla="*/ 110 h 131"/>
                <a:gd name="T4" fmla="*/ 0 w 36"/>
                <a:gd name="T5" fmla="*/ 75 h 131"/>
                <a:gd name="T6" fmla="*/ 0 w 36"/>
                <a:gd name="T7" fmla="*/ 0 h 131"/>
              </a:gdLst>
              <a:ahLst/>
              <a:cxnLst>
                <a:cxn ang="0">
                  <a:pos x="T0" y="T1"/>
                </a:cxn>
                <a:cxn ang="0">
                  <a:pos x="T2" y="T3"/>
                </a:cxn>
                <a:cxn ang="0">
                  <a:pos x="T4" y="T5"/>
                </a:cxn>
                <a:cxn ang="0">
                  <a:pos x="T6" y="T7"/>
                </a:cxn>
              </a:cxnLst>
              <a:rect l="0" t="0" r="r" b="b"/>
              <a:pathLst>
                <a:path w="36" h="131">
                  <a:moveTo>
                    <a:pt x="36" y="131"/>
                  </a:moveTo>
                  <a:lnTo>
                    <a:pt x="36" y="110"/>
                  </a:lnTo>
                  <a:lnTo>
                    <a:pt x="0" y="75"/>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2" name="Freeform 59">
              <a:extLst>
                <a:ext uri="{FF2B5EF4-FFF2-40B4-BE49-F238E27FC236}">
                  <a16:creationId xmlns:a16="http://schemas.microsoft.com/office/drawing/2014/main" id="{F19EA8B7-D2DF-45AA-844C-2DDF02647ADB}"/>
                </a:ext>
              </a:extLst>
            </p:cNvPr>
            <p:cNvSpPr>
              <a:spLocks/>
            </p:cNvSpPr>
            <p:nvPr userDrawn="1"/>
          </p:nvSpPr>
          <p:spPr bwMode="auto">
            <a:xfrm>
              <a:off x="5026025" y="2416176"/>
              <a:ext cx="38100" cy="39688"/>
            </a:xfrm>
            <a:custGeom>
              <a:avLst/>
              <a:gdLst>
                <a:gd name="T0" fmla="*/ 0 w 24"/>
                <a:gd name="T1" fmla="*/ 13 h 25"/>
                <a:gd name="T2" fmla="*/ 0 w 24"/>
                <a:gd name="T3" fmla="*/ 13 h 25"/>
                <a:gd name="T4" fmla="*/ 1 w 24"/>
                <a:gd name="T5" fmla="*/ 7 h 25"/>
                <a:gd name="T6" fmla="*/ 3 w 24"/>
                <a:gd name="T7" fmla="*/ 4 h 25"/>
                <a:gd name="T8" fmla="*/ 7 w 24"/>
                <a:gd name="T9" fmla="*/ 0 h 25"/>
                <a:gd name="T10" fmla="*/ 12 w 24"/>
                <a:gd name="T11" fmla="*/ 0 h 25"/>
                <a:gd name="T12" fmla="*/ 12 w 24"/>
                <a:gd name="T13" fmla="*/ 0 h 25"/>
                <a:gd name="T14" fmla="*/ 18 w 24"/>
                <a:gd name="T15" fmla="*/ 0 h 25"/>
                <a:gd name="T16" fmla="*/ 21 w 24"/>
                <a:gd name="T17" fmla="*/ 4 h 25"/>
                <a:gd name="T18" fmla="*/ 24 w 24"/>
                <a:gd name="T19" fmla="*/ 7 h 25"/>
                <a:gd name="T20" fmla="*/ 24 w 24"/>
                <a:gd name="T21" fmla="*/ 13 h 25"/>
                <a:gd name="T22" fmla="*/ 24 w 24"/>
                <a:gd name="T23" fmla="*/ 13 h 25"/>
                <a:gd name="T24" fmla="*/ 24 w 24"/>
                <a:gd name="T25" fmla="*/ 17 h 25"/>
                <a:gd name="T26" fmla="*/ 21 w 24"/>
                <a:gd name="T27" fmla="*/ 22 h 25"/>
                <a:gd name="T28" fmla="*/ 18 w 24"/>
                <a:gd name="T29" fmla="*/ 24 h 25"/>
                <a:gd name="T30" fmla="*/ 12 w 24"/>
                <a:gd name="T31" fmla="*/ 25 h 25"/>
                <a:gd name="T32" fmla="*/ 12 w 24"/>
                <a:gd name="T33" fmla="*/ 25 h 25"/>
                <a:gd name="T34" fmla="*/ 7 w 24"/>
                <a:gd name="T35" fmla="*/ 24 h 25"/>
                <a:gd name="T36" fmla="*/ 3 w 24"/>
                <a:gd name="T37" fmla="*/ 22 h 25"/>
                <a:gd name="T38" fmla="*/ 1 w 24"/>
                <a:gd name="T39" fmla="*/ 17 h 25"/>
                <a:gd name="T40" fmla="*/ 0 w 24"/>
                <a:gd name="T41" fmla="*/ 13 h 25"/>
                <a:gd name="T42" fmla="*/ 0 w 24"/>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0" y="13"/>
                  </a:moveTo>
                  <a:lnTo>
                    <a:pt x="0" y="13"/>
                  </a:lnTo>
                  <a:lnTo>
                    <a:pt x="1" y="7"/>
                  </a:lnTo>
                  <a:lnTo>
                    <a:pt x="3" y="4"/>
                  </a:lnTo>
                  <a:lnTo>
                    <a:pt x="7" y="0"/>
                  </a:lnTo>
                  <a:lnTo>
                    <a:pt x="12" y="0"/>
                  </a:lnTo>
                  <a:lnTo>
                    <a:pt x="12" y="0"/>
                  </a:lnTo>
                  <a:lnTo>
                    <a:pt x="18" y="0"/>
                  </a:lnTo>
                  <a:lnTo>
                    <a:pt x="21" y="4"/>
                  </a:lnTo>
                  <a:lnTo>
                    <a:pt x="24" y="7"/>
                  </a:lnTo>
                  <a:lnTo>
                    <a:pt x="24" y="13"/>
                  </a:lnTo>
                  <a:lnTo>
                    <a:pt x="24" y="13"/>
                  </a:lnTo>
                  <a:lnTo>
                    <a:pt x="24" y="17"/>
                  </a:lnTo>
                  <a:lnTo>
                    <a:pt x="21" y="22"/>
                  </a:lnTo>
                  <a:lnTo>
                    <a:pt x="18" y="24"/>
                  </a:lnTo>
                  <a:lnTo>
                    <a:pt x="12" y="25"/>
                  </a:lnTo>
                  <a:lnTo>
                    <a:pt x="12" y="25"/>
                  </a:lnTo>
                  <a:lnTo>
                    <a:pt x="7" y="24"/>
                  </a:lnTo>
                  <a:lnTo>
                    <a:pt x="3" y="22"/>
                  </a:lnTo>
                  <a:lnTo>
                    <a:pt x="1" y="17"/>
                  </a:lnTo>
                  <a:lnTo>
                    <a:pt x="0" y="13"/>
                  </a:lnTo>
                  <a:lnTo>
                    <a:pt x="0" y="1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93" name="Group 1092">
            <a:extLst>
              <a:ext uri="{FF2B5EF4-FFF2-40B4-BE49-F238E27FC236}">
                <a16:creationId xmlns:a16="http://schemas.microsoft.com/office/drawing/2014/main" id="{CF3BAF31-DAB4-4F4A-A007-ADE116C82847}"/>
              </a:ext>
            </a:extLst>
          </p:cNvPr>
          <p:cNvGrpSpPr/>
          <p:nvPr userDrawn="1"/>
        </p:nvGrpSpPr>
        <p:grpSpPr>
          <a:xfrm>
            <a:off x="5526088" y="2847976"/>
            <a:ext cx="44450" cy="358775"/>
            <a:chOff x="4891088" y="2190751"/>
            <a:chExt cx="44450" cy="358775"/>
          </a:xfrm>
        </p:grpSpPr>
        <p:sp>
          <p:nvSpPr>
            <p:cNvPr id="1094" name="Freeform 54">
              <a:extLst>
                <a:ext uri="{FF2B5EF4-FFF2-40B4-BE49-F238E27FC236}">
                  <a16:creationId xmlns:a16="http://schemas.microsoft.com/office/drawing/2014/main" id="{FBFE6CBA-882D-446F-B23B-2EB03D0C197C}"/>
                </a:ext>
              </a:extLst>
            </p:cNvPr>
            <p:cNvSpPr>
              <a:spLocks/>
            </p:cNvSpPr>
            <p:nvPr userDrawn="1"/>
          </p:nvSpPr>
          <p:spPr bwMode="auto">
            <a:xfrm>
              <a:off x="4906963" y="2190751"/>
              <a:ext cx="28575" cy="315913"/>
            </a:xfrm>
            <a:custGeom>
              <a:avLst/>
              <a:gdLst>
                <a:gd name="T0" fmla="*/ 0 w 18"/>
                <a:gd name="T1" fmla="*/ 199 h 199"/>
                <a:gd name="T2" fmla="*/ 0 w 18"/>
                <a:gd name="T3" fmla="*/ 155 h 199"/>
                <a:gd name="T4" fmla="*/ 18 w 18"/>
                <a:gd name="T5" fmla="*/ 125 h 199"/>
                <a:gd name="T6" fmla="*/ 18 w 18"/>
                <a:gd name="T7" fmla="*/ 0 h 199"/>
              </a:gdLst>
              <a:ahLst/>
              <a:cxnLst>
                <a:cxn ang="0">
                  <a:pos x="T0" y="T1"/>
                </a:cxn>
                <a:cxn ang="0">
                  <a:pos x="T2" y="T3"/>
                </a:cxn>
                <a:cxn ang="0">
                  <a:pos x="T4" y="T5"/>
                </a:cxn>
                <a:cxn ang="0">
                  <a:pos x="T6" y="T7"/>
                </a:cxn>
              </a:cxnLst>
              <a:rect l="0" t="0" r="r" b="b"/>
              <a:pathLst>
                <a:path w="18" h="199">
                  <a:moveTo>
                    <a:pt x="0" y="199"/>
                  </a:moveTo>
                  <a:lnTo>
                    <a:pt x="0" y="155"/>
                  </a:lnTo>
                  <a:lnTo>
                    <a:pt x="18" y="125"/>
                  </a:lnTo>
                  <a:lnTo>
                    <a:pt x="1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5" name="Freeform 60">
              <a:extLst>
                <a:ext uri="{FF2B5EF4-FFF2-40B4-BE49-F238E27FC236}">
                  <a16:creationId xmlns:a16="http://schemas.microsoft.com/office/drawing/2014/main" id="{40BB8691-0003-485A-BF27-872954BC9415}"/>
                </a:ext>
              </a:extLst>
            </p:cNvPr>
            <p:cNvSpPr>
              <a:spLocks/>
            </p:cNvSpPr>
            <p:nvPr userDrawn="1"/>
          </p:nvSpPr>
          <p:spPr bwMode="auto">
            <a:xfrm>
              <a:off x="4891088" y="2509838"/>
              <a:ext cx="39687" cy="39688"/>
            </a:xfrm>
            <a:custGeom>
              <a:avLst/>
              <a:gdLst>
                <a:gd name="T0" fmla="*/ 25 w 25"/>
                <a:gd name="T1" fmla="*/ 12 h 25"/>
                <a:gd name="T2" fmla="*/ 25 w 25"/>
                <a:gd name="T3" fmla="*/ 12 h 25"/>
                <a:gd name="T4" fmla="*/ 25 w 25"/>
                <a:gd name="T5" fmla="*/ 7 h 25"/>
                <a:gd name="T6" fmla="*/ 21 w 25"/>
                <a:gd name="T7" fmla="*/ 3 h 25"/>
                <a:gd name="T8" fmla="*/ 18 w 25"/>
                <a:gd name="T9" fmla="*/ 0 h 25"/>
                <a:gd name="T10" fmla="*/ 12 w 25"/>
                <a:gd name="T11" fmla="*/ 0 h 25"/>
                <a:gd name="T12" fmla="*/ 12 w 25"/>
                <a:gd name="T13" fmla="*/ 0 h 25"/>
                <a:gd name="T14" fmla="*/ 8 w 25"/>
                <a:gd name="T15" fmla="*/ 0 h 25"/>
                <a:gd name="T16" fmla="*/ 3 w 25"/>
                <a:gd name="T17" fmla="*/ 3 h 25"/>
                <a:gd name="T18" fmla="*/ 1 w 25"/>
                <a:gd name="T19" fmla="*/ 7 h 25"/>
                <a:gd name="T20" fmla="*/ 0 w 25"/>
                <a:gd name="T21" fmla="*/ 12 h 25"/>
                <a:gd name="T22" fmla="*/ 0 w 25"/>
                <a:gd name="T23" fmla="*/ 12 h 25"/>
                <a:gd name="T24" fmla="*/ 1 w 25"/>
                <a:gd name="T25" fmla="*/ 17 h 25"/>
                <a:gd name="T26" fmla="*/ 3 w 25"/>
                <a:gd name="T27" fmla="*/ 22 h 25"/>
                <a:gd name="T28" fmla="*/ 8 w 25"/>
                <a:gd name="T29" fmla="*/ 24 h 25"/>
                <a:gd name="T30" fmla="*/ 12 w 25"/>
                <a:gd name="T31" fmla="*/ 25 h 25"/>
                <a:gd name="T32" fmla="*/ 12 w 25"/>
                <a:gd name="T33" fmla="*/ 25 h 25"/>
                <a:gd name="T34" fmla="*/ 18 w 25"/>
                <a:gd name="T35" fmla="*/ 24 h 25"/>
                <a:gd name="T36" fmla="*/ 21 w 25"/>
                <a:gd name="T37" fmla="*/ 22 h 25"/>
                <a:gd name="T38" fmla="*/ 25 w 25"/>
                <a:gd name="T39" fmla="*/ 17 h 25"/>
                <a:gd name="T40" fmla="*/ 25 w 25"/>
                <a:gd name="T41" fmla="*/ 12 h 25"/>
                <a:gd name="T42" fmla="*/ 25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2"/>
                  </a:moveTo>
                  <a:lnTo>
                    <a:pt x="25" y="12"/>
                  </a:lnTo>
                  <a:lnTo>
                    <a:pt x="25" y="7"/>
                  </a:lnTo>
                  <a:lnTo>
                    <a:pt x="21" y="3"/>
                  </a:lnTo>
                  <a:lnTo>
                    <a:pt x="18" y="0"/>
                  </a:lnTo>
                  <a:lnTo>
                    <a:pt x="12" y="0"/>
                  </a:lnTo>
                  <a:lnTo>
                    <a:pt x="12" y="0"/>
                  </a:lnTo>
                  <a:lnTo>
                    <a:pt x="8" y="0"/>
                  </a:lnTo>
                  <a:lnTo>
                    <a:pt x="3" y="3"/>
                  </a:lnTo>
                  <a:lnTo>
                    <a:pt x="1" y="7"/>
                  </a:lnTo>
                  <a:lnTo>
                    <a:pt x="0" y="12"/>
                  </a:lnTo>
                  <a:lnTo>
                    <a:pt x="0" y="12"/>
                  </a:lnTo>
                  <a:lnTo>
                    <a:pt x="1" y="17"/>
                  </a:lnTo>
                  <a:lnTo>
                    <a:pt x="3" y="22"/>
                  </a:lnTo>
                  <a:lnTo>
                    <a:pt x="8" y="24"/>
                  </a:lnTo>
                  <a:lnTo>
                    <a:pt x="12" y="25"/>
                  </a:lnTo>
                  <a:lnTo>
                    <a:pt x="12" y="25"/>
                  </a:lnTo>
                  <a:lnTo>
                    <a:pt x="18" y="24"/>
                  </a:lnTo>
                  <a:lnTo>
                    <a:pt x="21" y="22"/>
                  </a:lnTo>
                  <a:lnTo>
                    <a:pt x="25" y="17"/>
                  </a:lnTo>
                  <a:lnTo>
                    <a:pt x="25" y="12"/>
                  </a:lnTo>
                  <a:lnTo>
                    <a:pt x="25" y="1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96" name="Freeform 61">
            <a:extLst>
              <a:ext uri="{FF2B5EF4-FFF2-40B4-BE49-F238E27FC236}">
                <a16:creationId xmlns:a16="http://schemas.microsoft.com/office/drawing/2014/main" id="{7E4D56F5-4BC5-490F-97D2-47BC1881CD11}"/>
              </a:ext>
            </a:extLst>
          </p:cNvPr>
          <p:cNvSpPr>
            <a:spLocks noEditPoints="1"/>
          </p:cNvSpPr>
          <p:nvPr userDrawn="1"/>
        </p:nvSpPr>
        <p:spPr bwMode="auto">
          <a:xfrm>
            <a:off x="6203950" y="1663701"/>
            <a:ext cx="174625" cy="174625"/>
          </a:xfrm>
          <a:custGeom>
            <a:avLst/>
            <a:gdLst>
              <a:gd name="T0" fmla="*/ 109 w 110"/>
              <a:gd name="T1" fmla="*/ 47 h 110"/>
              <a:gd name="T2" fmla="*/ 96 w 110"/>
              <a:gd name="T3" fmla="*/ 45 h 110"/>
              <a:gd name="T4" fmla="*/ 100 w 110"/>
              <a:gd name="T5" fmla="*/ 22 h 110"/>
              <a:gd name="T6" fmla="*/ 76 w 110"/>
              <a:gd name="T7" fmla="*/ 19 h 110"/>
              <a:gd name="T8" fmla="*/ 67 w 110"/>
              <a:gd name="T9" fmla="*/ 14 h 110"/>
              <a:gd name="T10" fmla="*/ 47 w 110"/>
              <a:gd name="T11" fmla="*/ 0 h 110"/>
              <a:gd name="T12" fmla="*/ 45 w 110"/>
              <a:gd name="T13" fmla="*/ 14 h 110"/>
              <a:gd name="T14" fmla="*/ 22 w 110"/>
              <a:gd name="T15" fmla="*/ 9 h 110"/>
              <a:gd name="T16" fmla="*/ 19 w 110"/>
              <a:gd name="T17" fmla="*/ 32 h 110"/>
              <a:gd name="T18" fmla="*/ 14 w 110"/>
              <a:gd name="T19" fmla="*/ 41 h 110"/>
              <a:gd name="T20" fmla="*/ 0 w 110"/>
              <a:gd name="T21" fmla="*/ 62 h 110"/>
              <a:gd name="T22" fmla="*/ 14 w 110"/>
              <a:gd name="T23" fmla="*/ 65 h 110"/>
              <a:gd name="T24" fmla="*/ 9 w 110"/>
              <a:gd name="T25" fmla="*/ 87 h 110"/>
              <a:gd name="T26" fmla="*/ 32 w 110"/>
              <a:gd name="T27" fmla="*/ 91 h 110"/>
              <a:gd name="T28" fmla="*/ 41 w 110"/>
              <a:gd name="T29" fmla="*/ 94 h 110"/>
              <a:gd name="T30" fmla="*/ 62 w 110"/>
              <a:gd name="T31" fmla="*/ 109 h 110"/>
              <a:gd name="T32" fmla="*/ 65 w 110"/>
              <a:gd name="T33" fmla="*/ 96 h 110"/>
              <a:gd name="T34" fmla="*/ 87 w 110"/>
              <a:gd name="T35" fmla="*/ 100 h 110"/>
              <a:gd name="T36" fmla="*/ 91 w 110"/>
              <a:gd name="T37" fmla="*/ 76 h 110"/>
              <a:gd name="T38" fmla="*/ 94 w 110"/>
              <a:gd name="T39" fmla="*/ 67 h 110"/>
              <a:gd name="T40" fmla="*/ 55 w 110"/>
              <a:gd name="T41" fmla="*/ 79 h 110"/>
              <a:gd name="T42" fmla="*/ 50 w 110"/>
              <a:gd name="T43" fmla="*/ 79 h 110"/>
              <a:gd name="T44" fmla="*/ 41 w 110"/>
              <a:gd name="T45" fmla="*/ 75 h 110"/>
              <a:gd name="T46" fmla="*/ 35 w 110"/>
              <a:gd name="T47" fmla="*/ 68 h 110"/>
              <a:gd name="T48" fmla="*/ 31 w 110"/>
              <a:gd name="T49" fmla="*/ 59 h 110"/>
              <a:gd name="T50" fmla="*/ 30 w 110"/>
              <a:gd name="T51" fmla="*/ 55 h 110"/>
              <a:gd name="T52" fmla="*/ 32 w 110"/>
              <a:gd name="T53" fmla="*/ 46 h 110"/>
              <a:gd name="T54" fmla="*/ 37 w 110"/>
              <a:gd name="T55" fmla="*/ 38 h 110"/>
              <a:gd name="T56" fmla="*/ 45 w 110"/>
              <a:gd name="T57" fmla="*/ 32 h 110"/>
              <a:gd name="T58" fmla="*/ 54 w 110"/>
              <a:gd name="T59" fmla="*/ 30 h 110"/>
              <a:gd name="T60" fmla="*/ 59 w 110"/>
              <a:gd name="T61" fmla="*/ 30 h 110"/>
              <a:gd name="T62" fmla="*/ 67 w 110"/>
              <a:gd name="T63" fmla="*/ 35 h 110"/>
              <a:gd name="T64" fmla="*/ 74 w 110"/>
              <a:gd name="T65" fmla="*/ 40 h 110"/>
              <a:gd name="T66" fmla="*/ 79 w 110"/>
              <a:gd name="T67" fmla="*/ 49 h 110"/>
              <a:gd name="T68" fmla="*/ 79 w 110"/>
              <a:gd name="T69" fmla="*/ 54 h 110"/>
              <a:gd name="T70" fmla="*/ 77 w 110"/>
              <a:gd name="T71" fmla="*/ 64 h 110"/>
              <a:gd name="T72" fmla="*/ 72 w 110"/>
              <a:gd name="T73" fmla="*/ 72 h 110"/>
              <a:gd name="T74" fmla="*/ 64 w 110"/>
              <a:gd name="T75" fmla="*/ 76 h 110"/>
              <a:gd name="T76" fmla="*/ 55 w 110"/>
              <a:gd name="T77" fmla="*/ 7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10">
                <a:moveTo>
                  <a:pt x="110" y="64"/>
                </a:moveTo>
                <a:lnTo>
                  <a:pt x="109" y="47"/>
                </a:lnTo>
                <a:lnTo>
                  <a:pt x="96" y="45"/>
                </a:lnTo>
                <a:lnTo>
                  <a:pt x="96" y="45"/>
                </a:lnTo>
                <a:lnTo>
                  <a:pt x="92" y="36"/>
                </a:lnTo>
                <a:lnTo>
                  <a:pt x="100" y="22"/>
                </a:lnTo>
                <a:lnTo>
                  <a:pt x="89" y="11"/>
                </a:lnTo>
                <a:lnTo>
                  <a:pt x="76" y="19"/>
                </a:lnTo>
                <a:lnTo>
                  <a:pt x="76" y="19"/>
                </a:lnTo>
                <a:lnTo>
                  <a:pt x="67" y="14"/>
                </a:lnTo>
                <a:lnTo>
                  <a:pt x="64" y="0"/>
                </a:lnTo>
                <a:lnTo>
                  <a:pt x="47" y="0"/>
                </a:lnTo>
                <a:lnTo>
                  <a:pt x="45" y="14"/>
                </a:lnTo>
                <a:lnTo>
                  <a:pt x="45" y="14"/>
                </a:lnTo>
                <a:lnTo>
                  <a:pt x="36" y="18"/>
                </a:lnTo>
                <a:lnTo>
                  <a:pt x="22" y="9"/>
                </a:lnTo>
                <a:lnTo>
                  <a:pt x="11" y="21"/>
                </a:lnTo>
                <a:lnTo>
                  <a:pt x="19" y="32"/>
                </a:lnTo>
                <a:lnTo>
                  <a:pt x="19" y="32"/>
                </a:lnTo>
                <a:lnTo>
                  <a:pt x="14" y="41"/>
                </a:lnTo>
                <a:lnTo>
                  <a:pt x="0" y="45"/>
                </a:lnTo>
                <a:lnTo>
                  <a:pt x="0" y="62"/>
                </a:lnTo>
                <a:lnTo>
                  <a:pt x="14" y="65"/>
                </a:lnTo>
                <a:lnTo>
                  <a:pt x="14" y="65"/>
                </a:lnTo>
                <a:lnTo>
                  <a:pt x="17" y="74"/>
                </a:lnTo>
                <a:lnTo>
                  <a:pt x="9" y="87"/>
                </a:lnTo>
                <a:lnTo>
                  <a:pt x="21" y="99"/>
                </a:lnTo>
                <a:lnTo>
                  <a:pt x="32" y="91"/>
                </a:lnTo>
                <a:lnTo>
                  <a:pt x="32" y="91"/>
                </a:lnTo>
                <a:lnTo>
                  <a:pt x="41" y="94"/>
                </a:lnTo>
                <a:lnTo>
                  <a:pt x="45" y="110"/>
                </a:lnTo>
                <a:lnTo>
                  <a:pt x="62" y="109"/>
                </a:lnTo>
                <a:lnTo>
                  <a:pt x="65" y="96"/>
                </a:lnTo>
                <a:lnTo>
                  <a:pt x="65" y="96"/>
                </a:lnTo>
                <a:lnTo>
                  <a:pt x="73" y="92"/>
                </a:lnTo>
                <a:lnTo>
                  <a:pt x="87" y="100"/>
                </a:lnTo>
                <a:lnTo>
                  <a:pt x="99" y="89"/>
                </a:lnTo>
                <a:lnTo>
                  <a:pt x="91" y="76"/>
                </a:lnTo>
                <a:lnTo>
                  <a:pt x="91" y="76"/>
                </a:lnTo>
                <a:lnTo>
                  <a:pt x="94" y="67"/>
                </a:lnTo>
                <a:lnTo>
                  <a:pt x="110" y="64"/>
                </a:lnTo>
                <a:close/>
                <a:moveTo>
                  <a:pt x="55" y="79"/>
                </a:moveTo>
                <a:lnTo>
                  <a:pt x="55" y="79"/>
                </a:lnTo>
                <a:lnTo>
                  <a:pt x="50" y="79"/>
                </a:lnTo>
                <a:lnTo>
                  <a:pt x="46" y="78"/>
                </a:lnTo>
                <a:lnTo>
                  <a:pt x="41" y="75"/>
                </a:lnTo>
                <a:lnTo>
                  <a:pt x="38" y="72"/>
                </a:lnTo>
                <a:lnTo>
                  <a:pt x="35" y="68"/>
                </a:lnTo>
                <a:lnTo>
                  <a:pt x="32" y="64"/>
                </a:lnTo>
                <a:lnTo>
                  <a:pt x="31" y="59"/>
                </a:lnTo>
                <a:lnTo>
                  <a:pt x="30" y="55"/>
                </a:lnTo>
                <a:lnTo>
                  <a:pt x="30" y="55"/>
                </a:lnTo>
                <a:lnTo>
                  <a:pt x="30" y="50"/>
                </a:lnTo>
                <a:lnTo>
                  <a:pt x="32" y="46"/>
                </a:lnTo>
                <a:lnTo>
                  <a:pt x="35" y="41"/>
                </a:lnTo>
                <a:lnTo>
                  <a:pt x="37" y="38"/>
                </a:lnTo>
                <a:lnTo>
                  <a:pt x="40" y="35"/>
                </a:lnTo>
                <a:lnTo>
                  <a:pt x="45" y="32"/>
                </a:lnTo>
                <a:lnTo>
                  <a:pt x="49" y="31"/>
                </a:lnTo>
                <a:lnTo>
                  <a:pt x="54" y="30"/>
                </a:lnTo>
                <a:lnTo>
                  <a:pt x="54" y="30"/>
                </a:lnTo>
                <a:lnTo>
                  <a:pt x="59" y="30"/>
                </a:lnTo>
                <a:lnTo>
                  <a:pt x="64" y="32"/>
                </a:lnTo>
                <a:lnTo>
                  <a:pt x="67" y="35"/>
                </a:lnTo>
                <a:lnTo>
                  <a:pt x="72" y="37"/>
                </a:lnTo>
                <a:lnTo>
                  <a:pt x="74" y="40"/>
                </a:lnTo>
                <a:lnTo>
                  <a:pt x="76" y="45"/>
                </a:lnTo>
                <a:lnTo>
                  <a:pt x="79" y="49"/>
                </a:lnTo>
                <a:lnTo>
                  <a:pt x="79" y="54"/>
                </a:lnTo>
                <a:lnTo>
                  <a:pt x="79" y="54"/>
                </a:lnTo>
                <a:lnTo>
                  <a:pt x="79" y="59"/>
                </a:lnTo>
                <a:lnTo>
                  <a:pt x="77" y="64"/>
                </a:lnTo>
                <a:lnTo>
                  <a:pt x="75" y="68"/>
                </a:lnTo>
                <a:lnTo>
                  <a:pt x="72" y="72"/>
                </a:lnTo>
                <a:lnTo>
                  <a:pt x="68" y="74"/>
                </a:lnTo>
                <a:lnTo>
                  <a:pt x="64" y="76"/>
                </a:lnTo>
                <a:lnTo>
                  <a:pt x="59" y="79"/>
                </a:lnTo>
                <a:lnTo>
                  <a:pt x="55" y="79"/>
                </a:lnTo>
                <a:lnTo>
                  <a:pt x="55" y="79"/>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7" name="Freeform 62">
            <a:extLst>
              <a:ext uri="{FF2B5EF4-FFF2-40B4-BE49-F238E27FC236}">
                <a16:creationId xmlns:a16="http://schemas.microsoft.com/office/drawing/2014/main" id="{B1D4B977-BAB3-4A64-91B8-3353B32DFB6A}"/>
              </a:ext>
            </a:extLst>
          </p:cNvPr>
          <p:cNvSpPr>
            <a:spLocks/>
          </p:cNvSpPr>
          <p:nvPr userDrawn="1"/>
        </p:nvSpPr>
        <p:spPr bwMode="auto">
          <a:xfrm>
            <a:off x="5776913" y="2141538"/>
            <a:ext cx="231775" cy="104775"/>
          </a:xfrm>
          <a:custGeom>
            <a:avLst/>
            <a:gdLst>
              <a:gd name="T0" fmla="*/ 132 w 146"/>
              <a:gd name="T1" fmla="*/ 35 h 66"/>
              <a:gd name="T2" fmla="*/ 132 w 146"/>
              <a:gd name="T3" fmla="*/ 33 h 66"/>
              <a:gd name="T4" fmla="*/ 130 w 146"/>
              <a:gd name="T5" fmla="*/ 20 h 66"/>
              <a:gd name="T6" fmla="*/ 122 w 146"/>
              <a:gd name="T7" fmla="*/ 10 h 66"/>
              <a:gd name="T8" fmla="*/ 112 w 146"/>
              <a:gd name="T9" fmla="*/ 4 h 66"/>
              <a:gd name="T10" fmla="*/ 99 w 146"/>
              <a:gd name="T11" fmla="*/ 0 h 66"/>
              <a:gd name="T12" fmla="*/ 94 w 146"/>
              <a:gd name="T13" fmla="*/ 1 h 66"/>
              <a:gd name="T14" fmla="*/ 82 w 146"/>
              <a:gd name="T15" fmla="*/ 6 h 66"/>
              <a:gd name="T16" fmla="*/ 73 w 146"/>
              <a:gd name="T17" fmla="*/ 14 h 66"/>
              <a:gd name="T18" fmla="*/ 69 w 146"/>
              <a:gd name="T19" fmla="*/ 24 h 66"/>
              <a:gd name="T20" fmla="*/ 68 w 146"/>
              <a:gd name="T21" fmla="*/ 31 h 66"/>
              <a:gd name="T22" fmla="*/ 62 w 146"/>
              <a:gd name="T23" fmla="*/ 29 h 66"/>
              <a:gd name="T24" fmla="*/ 55 w 146"/>
              <a:gd name="T25" fmla="*/ 31 h 66"/>
              <a:gd name="T26" fmla="*/ 50 w 146"/>
              <a:gd name="T27" fmla="*/ 34 h 66"/>
              <a:gd name="T28" fmla="*/ 43 w 146"/>
              <a:gd name="T29" fmla="*/ 28 h 66"/>
              <a:gd name="T30" fmla="*/ 34 w 146"/>
              <a:gd name="T31" fmla="*/ 26 h 66"/>
              <a:gd name="T32" fmla="*/ 29 w 146"/>
              <a:gd name="T33" fmla="*/ 26 h 66"/>
              <a:gd name="T34" fmla="*/ 22 w 146"/>
              <a:gd name="T35" fmla="*/ 29 h 66"/>
              <a:gd name="T36" fmla="*/ 18 w 146"/>
              <a:gd name="T37" fmla="*/ 34 h 66"/>
              <a:gd name="T38" fmla="*/ 15 w 146"/>
              <a:gd name="T39" fmla="*/ 41 h 66"/>
              <a:gd name="T40" fmla="*/ 13 w 146"/>
              <a:gd name="T41" fmla="*/ 44 h 66"/>
              <a:gd name="T42" fmla="*/ 11 w 146"/>
              <a:gd name="T43" fmla="*/ 44 h 66"/>
              <a:gd name="T44" fmla="*/ 3 w 146"/>
              <a:gd name="T45" fmla="*/ 48 h 66"/>
              <a:gd name="T46" fmla="*/ 0 w 146"/>
              <a:gd name="T47" fmla="*/ 54 h 66"/>
              <a:gd name="T48" fmla="*/ 1 w 146"/>
              <a:gd name="T49" fmla="*/ 59 h 66"/>
              <a:gd name="T50" fmla="*/ 7 w 146"/>
              <a:gd name="T51" fmla="*/ 64 h 66"/>
              <a:gd name="T52" fmla="*/ 130 w 146"/>
              <a:gd name="T53" fmla="*/ 66 h 66"/>
              <a:gd name="T54" fmla="*/ 135 w 146"/>
              <a:gd name="T55" fmla="*/ 64 h 66"/>
              <a:gd name="T56" fmla="*/ 144 w 146"/>
              <a:gd name="T57" fmla="*/ 55 h 66"/>
              <a:gd name="T58" fmla="*/ 146 w 146"/>
              <a:gd name="T59" fmla="*/ 50 h 66"/>
              <a:gd name="T60" fmla="*/ 141 w 146"/>
              <a:gd name="T61" fmla="*/ 40 h 66"/>
              <a:gd name="T62" fmla="*/ 132 w 146"/>
              <a:gd name="T63" fmla="*/ 3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66">
                <a:moveTo>
                  <a:pt x="132" y="35"/>
                </a:moveTo>
                <a:lnTo>
                  <a:pt x="132" y="35"/>
                </a:lnTo>
                <a:lnTo>
                  <a:pt x="132" y="33"/>
                </a:lnTo>
                <a:lnTo>
                  <a:pt x="132" y="33"/>
                </a:lnTo>
                <a:lnTo>
                  <a:pt x="131" y="26"/>
                </a:lnTo>
                <a:lnTo>
                  <a:pt x="130" y="20"/>
                </a:lnTo>
                <a:lnTo>
                  <a:pt x="126" y="15"/>
                </a:lnTo>
                <a:lnTo>
                  <a:pt x="122" y="10"/>
                </a:lnTo>
                <a:lnTo>
                  <a:pt x="117" y="6"/>
                </a:lnTo>
                <a:lnTo>
                  <a:pt x="112" y="4"/>
                </a:lnTo>
                <a:lnTo>
                  <a:pt x="106" y="1"/>
                </a:lnTo>
                <a:lnTo>
                  <a:pt x="99" y="0"/>
                </a:lnTo>
                <a:lnTo>
                  <a:pt x="99" y="0"/>
                </a:lnTo>
                <a:lnTo>
                  <a:pt x="94" y="1"/>
                </a:lnTo>
                <a:lnTo>
                  <a:pt x="88" y="2"/>
                </a:lnTo>
                <a:lnTo>
                  <a:pt x="82" y="6"/>
                </a:lnTo>
                <a:lnTo>
                  <a:pt x="78" y="9"/>
                </a:lnTo>
                <a:lnTo>
                  <a:pt x="73" y="14"/>
                </a:lnTo>
                <a:lnTo>
                  <a:pt x="71" y="18"/>
                </a:lnTo>
                <a:lnTo>
                  <a:pt x="69" y="24"/>
                </a:lnTo>
                <a:lnTo>
                  <a:pt x="68" y="31"/>
                </a:lnTo>
                <a:lnTo>
                  <a:pt x="68" y="31"/>
                </a:lnTo>
                <a:lnTo>
                  <a:pt x="62" y="29"/>
                </a:lnTo>
                <a:lnTo>
                  <a:pt x="62" y="29"/>
                </a:lnTo>
                <a:lnTo>
                  <a:pt x="59" y="29"/>
                </a:lnTo>
                <a:lnTo>
                  <a:pt x="55" y="31"/>
                </a:lnTo>
                <a:lnTo>
                  <a:pt x="50" y="34"/>
                </a:lnTo>
                <a:lnTo>
                  <a:pt x="50" y="34"/>
                </a:lnTo>
                <a:lnTo>
                  <a:pt x="46" y="31"/>
                </a:lnTo>
                <a:lnTo>
                  <a:pt x="43" y="28"/>
                </a:lnTo>
                <a:lnTo>
                  <a:pt x="38" y="26"/>
                </a:lnTo>
                <a:lnTo>
                  <a:pt x="34" y="26"/>
                </a:lnTo>
                <a:lnTo>
                  <a:pt x="34" y="26"/>
                </a:lnTo>
                <a:lnTo>
                  <a:pt x="29" y="26"/>
                </a:lnTo>
                <a:lnTo>
                  <a:pt x="26" y="27"/>
                </a:lnTo>
                <a:lnTo>
                  <a:pt x="22" y="29"/>
                </a:lnTo>
                <a:lnTo>
                  <a:pt x="20" y="32"/>
                </a:lnTo>
                <a:lnTo>
                  <a:pt x="18" y="34"/>
                </a:lnTo>
                <a:lnTo>
                  <a:pt x="16" y="37"/>
                </a:lnTo>
                <a:lnTo>
                  <a:pt x="15" y="41"/>
                </a:lnTo>
                <a:lnTo>
                  <a:pt x="13" y="44"/>
                </a:lnTo>
                <a:lnTo>
                  <a:pt x="13" y="44"/>
                </a:lnTo>
                <a:lnTo>
                  <a:pt x="11" y="44"/>
                </a:lnTo>
                <a:lnTo>
                  <a:pt x="11" y="44"/>
                </a:lnTo>
                <a:lnTo>
                  <a:pt x="7" y="45"/>
                </a:lnTo>
                <a:lnTo>
                  <a:pt x="3" y="48"/>
                </a:lnTo>
                <a:lnTo>
                  <a:pt x="1" y="51"/>
                </a:lnTo>
                <a:lnTo>
                  <a:pt x="0" y="54"/>
                </a:lnTo>
                <a:lnTo>
                  <a:pt x="0" y="54"/>
                </a:lnTo>
                <a:lnTo>
                  <a:pt x="1" y="59"/>
                </a:lnTo>
                <a:lnTo>
                  <a:pt x="3" y="62"/>
                </a:lnTo>
                <a:lnTo>
                  <a:pt x="7" y="64"/>
                </a:lnTo>
                <a:lnTo>
                  <a:pt x="11" y="66"/>
                </a:lnTo>
                <a:lnTo>
                  <a:pt x="130" y="66"/>
                </a:lnTo>
                <a:lnTo>
                  <a:pt x="130" y="66"/>
                </a:lnTo>
                <a:lnTo>
                  <a:pt x="135" y="64"/>
                </a:lnTo>
                <a:lnTo>
                  <a:pt x="141" y="61"/>
                </a:lnTo>
                <a:lnTo>
                  <a:pt x="144" y="55"/>
                </a:lnTo>
                <a:lnTo>
                  <a:pt x="146" y="50"/>
                </a:lnTo>
                <a:lnTo>
                  <a:pt x="146" y="50"/>
                </a:lnTo>
                <a:lnTo>
                  <a:pt x="144" y="44"/>
                </a:lnTo>
                <a:lnTo>
                  <a:pt x="141" y="40"/>
                </a:lnTo>
                <a:lnTo>
                  <a:pt x="137" y="36"/>
                </a:lnTo>
                <a:lnTo>
                  <a:pt x="132" y="35"/>
                </a:lnTo>
                <a:lnTo>
                  <a:pt x="132"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8" name="Line 63">
            <a:extLst>
              <a:ext uri="{FF2B5EF4-FFF2-40B4-BE49-F238E27FC236}">
                <a16:creationId xmlns:a16="http://schemas.microsoft.com/office/drawing/2014/main" id="{1E000A59-142E-4221-9B39-1F8053475C79}"/>
              </a:ext>
            </a:extLst>
          </p:cNvPr>
          <p:cNvSpPr>
            <a:spLocks noChangeShapeType="1"/>
          </p:cNvSpPr>
          <p:nvPr userDrawn="1"/>
        </p:nvSpPr>
        <p:spPr bwMode="auto">
          <a:xfrm flipH="1">
            <a:off x="5049838" y="1930401"/>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9" name="Line 64">
            <a:extLst>
              <a:ext uri="{FF2B5EF4-FFF2-40B4-BE49-F238E27FC236}">
                <a16:creationId xmlns:a16="http://schemas.microsoft.com/office/drawing/2014/main" id="{FFEA3A48-0115-4ABA-AB57-BC3EC4F4EC45}"/>
              </a:ext>
            </a:extLst>
          </p:cNvPr>
          <p:cNvSpPr>
            <a:spLocks noChangeShapeType="1"/>
          </p:cNvSpPr>
          <p:nvPr userDrawn="1"/>
        </p:nvSpPr>
        <p:spPr bwMode="auto">
          <a:xfrm flipH="1">
            <a:off x="5008563" y="1930401"/>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0" name="Line 65">
            <a:extLst>
              <a:ext uri="{FF2B5EF4-FFF2-40B4-BE49-F238E27FC236}">
                <a16:creationId xmlns:a16="http://schemas.microsoft.com/office/drawing/2014/main" id="{777FB059-FA77-446F-ABCF-BDDC1836358D}"/>
              </a:ext>
            </a:extLst>
          </p:cNvPr>
          <p:cNvSpPr>
            <a:spLocks noChangeShapeType="1"/>
          </p:cNvSpPr>
          <p:nvPr userDrawn="1"/>
        </p:nvSpPr>
        <p:spPr bwMode="auto">
          <a:xfrm flipH="1">
            <a:off x="4965700" y="1930401"/>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1" name="Line 66">
            <a:extLst>
              <a:ext uri="{FF2B5EF4-FFF2-40B4-BE49-F238E27FC236}">
                <a16:creationId xmlns:a16="http://schemas.microsoft.com/office/drawing/2014/main" id="{7A4CB066-7A2D-4F84-89B5-84C0E6331351}"/>
              </a:ext>
            </a:extLst>
          </p:cNvPr>
          <p:cNvSpPr>
            <a:spLocks noChangeShapeType="1"/>
          </p:cNvSpPr>
          <p:nvPr userDrawn="1"/>
        </p:nvSpPr>
        <p:spPr bwMode="auto">
          <a:xfrm flipH="1">
            <a:off x="4940300" y="1930401"/>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2" name="Freeform 67">
            <a:extLst>
              <a:ext uri="{FF2B5EF4-FFF2-40B4-BE49-F238E27FC236}">
                <a16:creationId xmlns:a16="http://schemas.microsoft.com/office/drawing/2014/main" id="{8BD0CC67-137F-4E43-8393-04149D921E5D}"/>
              </a:ext>
            </a:extLst>
          </p:cNvPr>
          <p:cNvSpPr>
            <a:spLocks/>
          </p:cNvSpPr>
          <p:nvPr userDrawn="1"/>
        </p:nvSpPr>
        <p:spPr bwMode="auto">
          <a:xfrm>
            <a:off x="4732338" y="1774826"/>
            <a:ext cx="365125" cy="155575"/>
          </a:xfrm>
          <a:custGeom>
            <a:avLst/>
            <a:gdLst>
              <a:gd name="T0" fmla="*/ 18 w 230"/>
              <a:gd name="T1" fmla="*/ 98 h 98"/>
              <a:gd name="T2" fmla="*/ 5 w 230"/>
              <a:gd name="T3" fmla="*/ 93 h 98"/>
              <a:gd name="T4" fmla="*/ 1 w 230"/>
              <a:gd name="T5" fmla="*/ 84 h 98"/>
              <a:gd name="T6" fmla="*/ 0 w 230"/>
              <a:gd name="T7" fmla="*/ 82 h 98"/>
              <a:gd name="T8" fmla="*/ 2 w 230"/>
              <a:gd name="T9" fmla="*/ 75 h 98"/>
              <a:gd name="T10" fmla="*/ 11 w 230"/>
              <a:gd name="T11" fmla="*/ 66 h 98"/>
              <a:gd name="T12" fmla="*/ 18 w 230"/>
              <a:gd name="T13" fmla="*/ 65 h 98"/>
              <a:gd name="T14" fmla="*/ 22 w 230"/>
              <a:gd name="T15" fmla="*/ 66 h 98"/>
              <a:gd name="T16" fmla="*/ 25 w 230"/>
              <a:gd name="T17" fmla="*/ 55 h 98"/>
              <a:gd name="T18" fmla="*/ 31 w 230"/>
              <a:gd name="T19" fmla="*/ 46 h 98"/>
              <a:gd name="T20" fmla="*/ 42 w 230"/>
              <a:gd name="T21" fmla="*/ 40 h 98"/>
              <a:gd name="T22" fmla="*/ 53 w 230"/>
              <a:gd name="T23" fmla="*/ 38 h 98"/>
              <a:gd name="T24" fmla="*/ 61 w 230"/>
              <a:gd name="T25" fmla="*/ 39 h 98"/>
              <a:gd name="T26" fmla="*/ 74 w 230"/>
              <a:gd name="T27" fmla="*/ 46 h 98"/>
              <a:gd name="T28" fmla="*/ 79 w 230"/>
              <a:gd name="T29" fmla="*/ 50 h 98"/>
              <a:gd name="T30" fmla="*/ 88 w 230"/>
              <a:gd name="T31" fmla="*/ 45 h 98"/>
              <a:gd name="T32" fmla="*/ 98 w 230"/>
              <a:gd name="T33" fmla="*/ 44 h 98"/>
              <a:gd name="T34" fmla="*/ 107 w 230"/>
              <a:gd name="T35" fmla="*/ 45 h 98"/>
              <a:gd name="T36" fmla="*/ 108 w 230"/>
              <a:gd name="T37" fmla="*/ 36 h 98"/>
              <a:gd name="T38" fmla="*/ 117 w 230"/>
              <a:gd name="T39" fmla="*/ 19 h 98"/>
              <a:gd name="T40" fmla="*/ 131 w 230"/>
              <a:gd name="T41" fmla="*/ 8 h 98"/>
              <a:gd name="T42" fmla="*/ 148 w 230"/>
              <a:gd name="T43" fmla="*/ 1 h 98"/>
              <a:gd name="T44" fmla="*/ 158 w 230"/>
              <a:gd name="T45" fmla="*/ 0 h 98"/>
              <a:gd name="T46" fmla="*/ 178 w 230"/>
              <a:gd name="T47" fmla="*/ 3 h 98"/>
              <a:gd name="T48" fmla="*/ 194 w 230"/>
              <a:gd name="T49" fmla="*/ 14 h 98"/>
              <a:gd name="T50" fmla="*/ 205 w 230"/>
              <a:gd name="T51" fmla="*/ 29 h 98"/>
              <a:gd name="T52" fmla="*/ 209 w 230"/>
              <a:gd name="T53" fmla="*/ 48 h 98"/>
              <a:gd name="T54" fmla="*/ 209 w 230"/>
              <a:gd name="T55" fmla="*/ 52 h 98"/>
              <a:gd name="T56" fmla="*/ 213 w 230"/>
              <a:gd name="T57" fmla="*/ 53 h 98"/>
              <a:gd name="T58" fmla="*/ 221 w 230"/>
              <a:gd name="T59" fmla="*/ 56 h 98"/>
              <a:gd name="T60" fmla="*/ 227 w 230"/>
              <a:gd name="T61" fmla="*/ 63 h 98"/>
              <a:gd name="T62" fmla="*/ 230 w 230"/>
              <a:gd name="T63" fmla="*/ 71 h 98"/>
              <a:gd name="T64" fmla="*/ 230 w 230"/>
              <a:gd name="T65" fmla="*/ 74 h 98"/>
              <a:gd name="T66" fmla="*/ 228 w 230"/>
              <a:gd name="T67" fmla="*/ 83 h 98"/>
              <a:gd name="T68" fmla="*/ 223 w 230"/>
              <a:gd name="T69" fmla="*/ 91 h 98"/>
              <a:gd name="T70" fmla="*/ 215 w 230"/>
              <a:gd name="T71" fmla="*/ 96 h 98"/>
              <a:gd name="T72" fmla="*/ 206 w 230"/>
              <a:gd name="T7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0" h="98">
                <a:moveTo>
                  <a:pt x="18" y="98"/>
                </a:moveTo>
                <a:lnTo>
                  <a:pt x="18" y="98"/>
                </a:lnTo>
                <a:lnTo>
                  <a:pt x="11" y="97"/>
                </a:lnTo>
                <a:lnTo>
                  <a:pt x="5" y="93"/>
                </a:lnTo>
                <a:lnTo>
                  <a:pt x="2" y="88"/>
                </a:lnTo>
                <a:lnTo>
                  <a:pt x="1" y="84"/>
                </a:lnTo>
                <a:lnTo>
                  <a:pt x="0" y="82"/>
                </a:lnTo>
                <a:lnTo>
                  <a:pt x="0" y="82"/>
                </a:lnTo>
                <a:lnTo>
                  <a:pt x="1" y="79"/>
                </a:lnTo>
                <a:lnTo>
                  <a:pt x="2" y="75"/>
                </a:lnTo>
                <a:lnTo>
                  <a:pt x="5" y="70"/>
                </a:lnTo>
                <a:lnTo>
                  <a:pt x="11" y="66"/>
                </a:lnTo>
                <a:lnTo>
                  <a:pt x="18" y="65"/>
                </a:lnTo>
                <a:lnTo>
                  <a:pt x="18" y="65"/>
                </a:lnTo>
                <a:lnTo>
                  <a:pt x="22" y="66"/>
                </a:lnTo>
                <a:lnTo>
                  <a:pt x="22" y="66"/>
                </a:lnTo>
                <a:lnTo>
                  <a:pt x="22" y="61"/>
                </a:lnTo>
                <a:lnTo>
                  <a:pt x="25" y="55"/>
                </a:lnTo>
                <a:lnTo>
                  <a:pt x="28" y="50"/>
                </a:lnTo>
                <a:lnTo>
                  <a:pt x="31" y="46"/>
                </a:lnTo>
                <a:lnTo>
                  <a:pt x="36" y="43"/>
                </a:lnTo>
                <a:lnTo>
                  <a:pt x="42" y="40"/>
                </a:lnTo>
                <a:lnTo>
                  <a:pt x="47" y="38"/>
                </a:lnTo>
                <a:lnTo>
                  <a:pt x="53" y="38"/>
                </a:lnTo>
                <a:lnTo>
                  <a:pt x="53" y="38"/>
                </a:lnTo>
                <a:lnTo>
                  <a:pt x="61" y="39"/>
                </a:lnTo>
                <a:lnTo>
                  <a:pt x="67" y="41"/>
                </a:lnTo>
                <a:lnTo>
                  <a:pt x="74" y="46"/>
                </a:lnTo>
                <a:lnTo>
                  <a:pt x="79" y="50"/>
                </a:lnTo>
                <a:lnTo>
                  <a:pt x="79" y="50"/>
                </a:lnTo>
                <a:lnTo>
                  <a:pt x="83" y="48"/>
                </a:lnTo>
                <a:lnTo>
                  <a:pt x="88" y="45"/>
                </a:lnTo>
                <a:lnTo>
                  <a:pt x="92" y="44"/>
                </a:lnTo>
                <a:lnTo>
                  <a:pt x="98" y="44"/>
                </a:lnTo>
                <a:lnTo>
                  <a:pt x="98" y="44"/>
                </a:lnTo>
                <a:lnTo>
                  <a:pt x="107" y="45"/>
                </a:lnTo>
                <a:lnTo>
                  <a:pt x="107" y="45"/>
                </a:lnTo>
                <a:lnTo>
                  <a:pt x="108" y="36"/>
                </a:lnTo>
                <a:lnTo>
                  <a:pt x="112" y="27"/>
                </a:lnTo>
                <a:lnTo>
                  <a:pt x="117" y="19"/>
                </a:lnTo>
                <a:lnTo>
                  <a:pt x="123" y="12"/>
                </a:lnTo>
                <a:lnTo>
                  <a:pt x="131" y="8"/>
                </a:lnTo>
                <a:lnTo>
                  <a:pt x="139" y="3"/>
                </a:lnTo>
                <a:lnTo>
                  <a:pt x="148" y="1"/>
                </a:lnTo>
                <a:lnTo>
                  <a:pt x="158" y="0"/>
                </a:lnTo>
                <a:lnTo>
                  <a:pt x="158" y="0"/>
                </a:lnTo>
                <a:lnTo>
                  <a:pt x="168" y="1"/>
                </a:lnTo>
                <a:lnTo>
                  <a:pt x="178" y="3"/>
                </a:lnTo>
                <a:lnTo>
                  <a:pt x="186" y="8"/>
                </a:lnTo>
                <a:lnTo>
                  <a:pt x="194" y="14"/>
                </a:lnTo>
                <a:lnTo>
                  <a:pt x="201" y="21"/>
                </a:lnTo>
                <a:lnTo>
                  <a:pt x="205" y="29"/>
                </a:lnTo>
                <a:lnTo>
                  <a:pt x="207" y="39"/>
                </a:lnTo>
                <a:lnTo>
                  <a:pt x="209" y="48"/>
                </a:lnTo>
                <a:lnTo>
                  <a:pt x="209" y="48"/>
                </a:lnTo>
                <a:lnTo>
                  <a:pt x="209" y="52"/>
                </a:lnTo>
                <a:lnTo>
                  <a:pt x="209" y="52"/>
                </a:lnTo>
                <a:lnTo>
                  <a:pt x="213" y="53"/>
                </a:lnTo>
                <a:lnTo>
                  <a:pt x="218" y="54"/>
                </a:lnTo>
                <a:lnTo>
                  <a:pt x="221" y="56"/>
                </a:lnTo>
                <a:lnTo>
                  <a:pt x="224" y="59"/>
                </a:lnTo>
                <a:lnTo>
                  <a:pt x="227" y="63"/>
                </a:lnTo>
                <a:lnTo>
                  <a:pt x="229" y="66"/>
                </a:lnTo>
                <a:lnTo>
                  <a:pt x="230" y="71"/>
                </a:lnTo>
                <a:lnTo>
                  <a:pt x="230" y="74"/>
                </a:lnTo>
                <a:lnTo>
                  <a:pt x="230" y="74"/>
                </a:lnTo>
                <a:lnTo>
                  <a:pt x="230" y="80"/>
                </a:lnTo>
                <a:lnTo>
                  <a:pt x="228" y="83"/>
                </a:lnTo>
                <a:lnTo>
                  <a:pt x="226" y="88"/>
                </a:lnTo>
                <a:lnTo>
                  <a:pt x="223" y="91"/>
                </a:lnTo>
                <a:lnTo>
                  <a:pt x="220" y="93"/>
                </a:lnTo>
                <a:lnTo>
                  <a:pt x="215" y="96"/>
                </a:lnTo>
                <a:lnTo>
                  <a:pt x="211" y="98"/>
                </a:lnTo>
                <a:lnTo>
                  <a:pt x="206" y="9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3" name="Freeform 68">
            <a:extLst>
              <a:ext uri="{FF2B5EF4-FFF2-40B4-BE49-F238E27FC236}">
                <a16:creationId xmlns:a16="http://schemas.microsoft.com/office/drawing/2014/main" id="{CC2BE3E6-2E36-4C39-9D46-337EBA58C160}"/>
              </a:ext>
            </a:extLst>
          </p:cNvPr>
          <p:cNvSpPr>
            <a:spLocks/>
          </p:cNvSpPr>
          <p:nvPr userDrawn="1"/>
        </p:nvSpPr>
        <p:spPr bwMode="auto">
          <a:xfrm>
            <a:off x="4841875" y="2005013"/>
            <a:ext cx="9525" cy="1588"/>
          </a:xfrm>
          <a:custGeom>
            <a:avLst/>
            <a:gdLst>
              <a:gd name="T0" fmla="*/ 0 w 6"/>
              <a:gd name="T1" fmla="*/ 0 h 1"/>
              <a:gd name="T2" fmla="*/ 0 w 6"/>
              <a:gd name="T3" fmla="*/ 0 h 1"/>
              <a:gd name="T4" fmla="*/ 2 w 6"/>
              <a:gd name="T5" fmla="*/ 1 h 1"/>
              <a:gd name="T6" fmla="*/ 6 w 6"/>
              <a:gd name="T7" fmla="*/ 1 h 1"/>
            </a:gdLst>
            <a:ahLst/>
            <a:cxnLst>
              <a:cxn ang="0">
                <a:pos x="T0" y="T1"/>
              </a:cxn>
              <a:cxn ang="0">
                <a:pos x="T2" y="T3"/>
              </a:cxn>
              <a:cxn ang="0">
                <a:pos x="T4" y="T5"/>
              </a:cxn>
              <a:cxn ang="0">
                <a:pos x="T6" y="T7"/>
              </a:cxn>
            </a:cxnLst>
            <a:rect l="0" t="0" r="r" b="b"/>
            <a:pathLst>
              <a:path w="6" h="1">
                <a:moveTo>
                  <a:pt x="0" y="0"/>
                </a:moveTo>
                <a:lnTo>
                  <a:pt x="0" y="0"/>
                </a:lnTo>
                <a:lnTo>
                  <a:pt x="2" y="1"/>
                </a:lnTo>
                <a:lnTo>
                  <a:pt x="6" y="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4" name="Line 69">
            <a:extLst>
              <a:ext uri="{FF2B5EF4-FFF2-40B4-BE49-F238E27FC236}">
                <a16:creationId xmlns:a16="http://schemas.microsoft.com/office/drawing/2014/main" id="{65531174-4D4A-4D89-A26E-F308F19052A7}"/>
              </a:ext>
            </a:extLst>
          </p:cNvPr>
          <p:cNvSpPr>
            <a:spLocks noChangeShapeType="1"/>
          </p:cNvSpPr>
          <p:nvPr userDrawn="1"/>
        </p:nvSpPr>
        <p:spPr bwMode="auto">
          <a:xfrm>
            <a:off x="4876800" y="2006601"/>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5" name="Line 70">
            <a:extLst>
              <a:ext uri="{FF2B5EF4-FFF2-40B4-BE49-F238E27FC236}">
                <a16:creationId xmlns:a16="http://schemas.microsoft.com/office/drawing/2014/main" id="{AEB03DD6-AD90-4F05-B013-B6AC80E6EF37}"/>
              </a:ext>
            </a:extLst>
          </p:cNvPr>
          <p:cNvSpPr>
            <a:spLocks noChangeShapeType="1"/>
          </p:cNvSpPr>
          <p:nvPr userDrawn="1"/>
        </p:nvSpPr>
        <p:spPr bwMode="auto">
          <a:xfrm>
            <a:off x="4919663" y="2006601"/>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6" name="Line 71">
            <a:extLst>
              <a:ext uri="{FF2B5EF4-FFF2-40B4-BE49-F238E27FC236}">
                <a16:creationId xmlns:a16="http://schemas.microsoft.com/office/drawing/2014/main" id="{0D31D239-08A3-46C5-874A-D57ECD7D6742}"/>
              </a:ext>
            </a:extLst>
          </p:cNvPr>
          <p:cNvSpPr>
            <a:spLocks noChangeShapeType="1"/>
          </p:cNvSpPr>
          <p:nvPr userDrawn="1"/>
        </p:nvSpPr>
        <p:spPr bwMode="auto">
          <a:xfrm>
            <a:off x="4962525" y="2006601"/>
            <a:ext cx="222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7" name="Line 72">
            <a:extLst>
              <a:ext uri="{FF2B5EF4-FFF2-40B4-BE49-F238E27FC236}">
                <a16:creationId xmlns:a16="http://schemas.microsoft.com/office/drawing/2014/main" id="{A755C7C5-3438-4C1B-A492-F7ECB1F41E81}"/>
              </a:ext>
            </a:extLst>
          </p:cNvPr>
          <p:cNvSpPr>
            <a:spLocks noChangeShapeType="1"/>
          </p:cNvSpPr>
          <p:nvPr userDrawn="1"/>
        </p:nvSpPr>
        <p:spPr bwMode="auto">
          <a:xfrm>
            <a:off x="5005388" y="2006601"/>
            <a:ext cx="476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8" name="Line 73">
            <a:extLst>
              <a:ext uri="{FF2B5EF4-FFF2-40B4-BE49-F238E27FC236}">
                <a16:creationId xmlns:a16="http://schemas.microsoft.com/office/drawing/2014/main" id="{F86836C8-EF32-4662-AC2D-6529DEB06502}"/>
              </a:ext>
            </a:extLst>
          </p:cNvPr>
          <p:cNvSpPr>
            <a:spLocks noChangeShapeType="1"/>
          </p:cNvSpPr>
          <p:nvPr userDrawn="1"/>
        </p:nvSpPr>
        <p:spPr bwMode="auto">
          <a:xfrm>
            <a:off x="5022850" y="2006601"/>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9" name="Freeform 74">
            <a:extLst>
              <a:ext uri="{FF2B5EF4-FFF2-40B4-BE49-F238E27FC236}">
                <a16:creationId xmlns:a16="http://schemas.microsoft.com/office/drawing/2014/main" id="{F9DF61BE-7775-476D-9DD3-47747ED6DB03}"/>
              </a:ext>
            </a:extLst>
          </p:cNvPr>
          <p:cNvSpPr>
            <a:spLocks/>
          </p:cNvSpPr>
          <p:nvPr userDrawn="1"/>
        </p:nvSpPr>
        <p:spPr bwMode="auto">
          <a:xfrm>
            <a:off x="4818063" y="1909763"/>
            <a:ext cx="125412" cy="95250"/>
          </a:xfrm>
          <a:custGeom>
            <a:avLst/>
            <a:gdLst>
              <a:gd name="T0" fmla="*/ 79 w 79"/>
              <a:gd name="T1" fmla="*/ 14 h 60"/>
              <a:gd name="T2" fmla="*/ 79 w 79"/>
              <a:gd name="T3" fmla="*/ 14 h 60"/>
              <a:gd name="T4" fmla="*/ 74 w 79"/>
              <a:gd name="T5" fmla="*/ 8 h 60"/>
              <a:gd name="T6" fmla="*/ 68 w 79"/>
              <a:gd name="T7" fmla="*/ 4 h 60"/>
              <a:gd name="T8" fmla="*/ 61 w 79"/>
              <a:gd name="T9" fmla="*/ 2 h 60"/>
              <a:gd name="T10" fmla="*/ 53 w 79"/>
              <a:gd name="T11" fmla="*/ 0 h 60"/>
              <a:gd name="T12" fmla="*/ 53 w 79"/>
              <a:gd name="T13" fmla="*/ 0 h 60"/>
              <a:gd name="T14" fmla="*/ 47 w 79"/>
              <a:gd name="T15" fmla="*/ 2 h 60"/>
              <a:gd name="T16" fmla="*/ 42 w 79"/>
              <a:gd name="T17" fmla="*/ 3 h 60"/>
              <a:gd name="T18" fmla="*/ 36 w 79"/>
              <a:gd name="T19" fmla="*/ 6 h 60"/>
              <a:gd name="T20" fmla="*/ 32 w 79"/>
              <a:gd name="T21" fmla="*/ 9 h 60"/>
              <a:gd name="T22" fmla="*/ 28 w 79"/>
              <a:gd name="T23" fmla="*/ 13 h 60"/>
              <a:gd name="T24" fmla="*/ 25 w 79"/>
              <a:gd name="T25" fmla="*/ 17 h 60"/>
              <a:gd name="T26" fmla="*/ 23 w 79"/>
              <a:gd name="T27" fmla="*/ 23 h 60"/>
              <a:gd name="T28" fmla="*/ 21 w 79"/>
              <a:gd name="T29" fmla="*/ 29 h 60"/>
              <a:gd name="T30" fmla="*/ 21 w 79"/>
              <a:gd name="T31" fmla="*/ 29 h 60"/>
              <a:gd name="T32" fmla="*/ 17 w 79"/>
              <a:gd name="T33" fmla="*/ 29 h 60"/>
              <a:gd name="T34" fmla="*/ 17 w 79"/>
              <a:gd name="T35" fmla="*/ 29 h 60"/>
              <a:gd name="T36" fmla="*/ 11 w 79"/>
              <a:gd name="T37" fmla="*/ 30 h 60"/>
              <a:gd name="T38" fmla="*/ 6 w 79"/>
              <a:gd name="T39" fmla="*/ 33 h 60"/>
              <a:gd name="T40" fmla="*/ 2 w 79"/>
              <a:gd name="T41" fmla="*/ 38 h 60"/>
              <a:gd name="T42" fmla="*/ 1 w 79"/>
              <a:gd name="T43" fmla="*/ 41 h 60"/>
              <a:gd name="T44" fmla="*/ 0 w 79"/>
              <a:gd name="T45" fmla="*/ 44 h 60"/>
              <a:gd name="T46" fmla="*/ 0 w 79"/>
              <a:gd name="T47" fmla="*/ 44 h 60"/>
              <a:gd name="T48" fmla="*/ 1 w 79"/>
              <a:gd name="T49" fmla="*/ 50 h 60"/>
              <a:gd name="T50" fmla="*/ 4 w 79"/>
              <a:gd name="T51" fmla="*/ 56 h 60"/>
              <a:gd name="T52" fmla="*/ 9 w 79"/>
              <a:gd name="T53" fmla="*/ 59 h 60"/>
              <a:gd name="T54" fmla="*/ 15 w 79"/>
              <a:gd name="T5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60">
                <a:moveTo>
                  <a:pt x="79" y="14"/>
                </a:moveTo>
                <a:lnTo>
                  <a:pt x="79" y="14"/>
                </a:lnTo>
                <a:lnTo>
                  <a:pt x="74" y="8"/>
                </a:lnTo>
                <a:lnTo>
                  <a:pt x="68" y="4"/>
                </a:lnTo>
                <a:lnTo>
                  <a:pt x="61" y="2"/>
                </a:lnTo>
                <a:lnTo>
                  <a:pt x="53" y="0"/>
                </a:lnTo>
                <a:lnTo>
                  <a:pt x="53" y="0"/>
                </a:lnTo>
                <a:lnTo>
                  <a:pt x="47" y="2"/>
                </a:lnTo>
                <a:lnTo>
                  <a:pt x="42" y="3"/>
                </a:lnTo>
                <a:lnTo>
                  <a:pt x="36" y="6"/>
                </a:lnTo>
                <a:lnTo>
                  <a:pt x="32" y="9"/>
                </a:lnTo>
                <a:lnTo>
                  <a:pt x="28" y="13"/>
                </a:lnTo>
                <a:lnTo>
                  <a:pt x="25" y="17"/>
                </a:lnTo>
                <a:lnTo>
                  <a:pt x="23" y="23"/>
                </a:lnTo>
                <a:lnTo>
                  <a:pt x="21" y="29"/>
                </a:lnTo>
                <a:lnTo>
                  <a:pt x="21" y="29"/>
                </a:lnTo>
                <a:lnTo>
                  <a:pt x="17" y="29"/>
                </a:lnTo>
                <a:lnTo>
                  <a:pt x="17" y="29"/>
                </a:lnTo>
                <a:lnTo>
                  <a:pt x="11" y="30"/>
                </a:lnTo>
                <a:lnTo>
                  <a:pt x="6" y="33"/>
                </a:lnTo>
                <a:lnTo>
                  <a:pt x="2" y="38"/>
                </a:lnTo>
                <a:lnTo>
                  <a:pt x="1" y="41"/>
                </a:lnTo>
                <a:lnTo>
                  <a:pt x="0" y="44"/>
                </a:lnTo>
                <a:lnTo>
                  <a:pt x="0" y="44"/>
                </a:lnTo>
                <a:lnTo>
                  <a:pt x="1" y="50"/>
                </a:lnTo>
                <a:lnTo>
                  <a:pt x="4" y="56"/>
                </a:lnTo>
                <a:lnTo>
                  <a:pt x="9" y="59"/>
                </a:lnTo>
                <a:lnTo>
                  <a:pt x="15" y="6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0" name="Freeform 75">
            <a:extLst>
              <a:ext uri="{FF2B5EF4-FFF2-40B4-BE49-F238E27FC236}">
                <a16:creationId xmlns:a16="http://schemas.microsoft.com/office/drawing/2014/main" id="{5824DE8C-CB9A-49CE-B64D-040AD5B41CC5}"/>
              </a:ext>
            </a:extLst>
          </p:cNvPr>
          <p:cNvSpPr>
            <a:spLocks/>
          </p:cNvSpPr>
          <p:nvPr userDrawn="1"/>
        </p:nvSpPr>
        <p:spPr bwMode="auto">
          <a:xfrm>
            <a:off x="6818313" y="2420938"/>
            <a:ext cx="128587" cy="279400"/>
          </a:xfrm>
          <a:custGeom>
            <a:avLst/>
            <a:gdLst>
              <a:gd name="T0" fmla="*/ 81 w 81"/>
              <a:gd name="T1" fmla="*/ 123 h 176"/>
              <a:gd name="T2" fmla="*/ 81 w 81"/>
              <a:gd name="T3" fmla="*/ 123 h 176"/>
              <a:gd name="T4" fmla="*/ 75 w 81"/>
              <a:gd name="T5" fmla="*/ 122 h 176"/>
              <a:gd name="T6" fmla="*/ 71 w 81"/>
              <a:gd name="T7" fmla="*/ 120 h 176"/>
              <a:gd name="T8" fmla="*/ 65 w 81"/>
              <a:gd name="T9" fmla="*/ 118 h 176"/>
              <a:gd name="T10" fmla="*/ 60 w 81"/>
              <a:gd name="T11" fmla="*/ 113 h 176"/>
              <a:gd name="T12" fmla="*/ 55 w 81"/>
              <a:gd name="T13" fmla="*/ 108 h 176"/>
              <a:gd name="T14" fmla="*/ 52 w 81"/>
              <a:gd name="T15" fmla="*/ 102 h 176"/>
              <a:gd name="T16" fmla="*/ 49 w 81"/>
              <a:gd name="T17" fmla="*/ 95 h 176"/>
              <a:gd name="T18" fmla="*/ 49 w 81"/>
              <a:gd name="T19" fmla="*/ 88 h 176"/>
              <a:gd name="T20" fmla="*/ 49 w 81"/>
              <a:gd name="T21" fmla="*/ 88 h 176"/>
              <a:gd name="T22" fmla="*/ 49 w 81"/>
              <a:gd name="T23" fmla="*/ 82 h 176"/>
              <a:gd name="T24" fmla="*/ 52 w 81"/>
              <a:gd name="T25" fmla="*/ 75 h 176"/>
              <a:gd name="T26" fmla="*/ 54 w 81"/>
              <a:gd name="T27" fmla="*/ 69 h 176"/>
              <a:gd name="T28" fmla="*/ 58 w 81"/>
              <a:gd name="T29" fmla="*/ 64 h 176"/>
              <a:gd name="T30" fmla="*/ 63 w 81"/>
              <a:gd name="T31" fmla="*/ 59 h 176"/>
              <a:gd name="T32" fmla="*/ 69 w 81"/>
              <a:gd name="T33" fmla="*/ 56 h 176"/>
              <a:gd name="T34" fmla="*/ 74 w 81"/>
              <a:gd name="T35" fmla="*/ 54 h 176"/>
              <a:gd name="T36" fmla="*/ 81 w 81"/>
              <a:gd name="T37" fmla="*/ 53 h 176"/>
              <a:gd name="T38" fmla="*/ 81 w 81"/>
              <a:gd name="T39" fmla="*/ 53 h 176"/>
              <a:gd name="T40" fmla="*/ 81 w 81"/>
              <a:gd name="T41" fmla="*/ 53 h 176"/>
              <a:gd name="T42" fmla="*/ 81 w 81"/>
              <a:gd name="T43" fmla="*/ 0 h 176"/>
              <a:gd name="T44" fmla="*/ 78 w 81"/>
              <a:gd name="T45" fmla="*/ 0 h 176"/>
              <a:gd name="T46" fmla="*/ 75 w 81"/>
              <a:gd name="T47" fmla="*/ 13 h 176"/>
              <a:gd name="T48" fmla="*/ 75 w 81"/>
              <a:gd name="T49" fmla="*/ 13 h 176"/>
              <a:gd name="T50" fmla="*/ 65 w 81"/>
              <a:gd name="T51" fmla="*/ 15 h 176"/>
              <a:gd name="T52" fmla="*/ 56 w 81"/>
              <a:gd name="T53" fmla="*/ 5 h 176"/>
              <a:gd name="T54" fmla="*/ 36 w 81"/>
              <a:gd name="T55" fmla="*/ 17 h 176"/>
              <a:gd name="T56" fmla="*/ 39 w 81"/>
              <a:gd name="T57" fmla="*/ 29 h 176"/>
              <a:gd name="T58" fmla="*/ 39 w 81"/>
              <a:gd name="T59" fmla="*/ 29 h 176"/>
              <a:gd name="T60" fmla="*/ 31 w 81"/>
              <a:gd name="T61" fmla="*/ 36 h 176"/>
              <a:gd name="T62" fmla="*/ 20 w 81"/>
              <a:gd name="T63" fmla="*/ 33 h 176"/>
              <a:gd name="T64" fmla="*/ 9 w 81"/>
              <a:gd name="T65" fmla="*/ 53 h 176"/>
              <a:gd name="T66" fmla="*/ 16 w 81"/>
              <a:gd name="T67" fmla="*/ 60 h 176"/>
              <a:gd name="T68" fmla="*/ 16 w 81"/>
              <a:gd name="T69" fmla="*/ 60 h 176"/>
              <a:gd name="T70" fmla="*/ 13 w 81"/>
              <a:gd name="T71" fmla="*/ 66 h 176"/>
              <a:gd name="T72" fmla="*/ 11 w 81"/>
              <a:gd name="T73" fmla="*/ 73 h 176"/>
              <a:gd name="T74" fmla="*/ 0 w 81"/>
              <a:gd name="T75" fmla="*/ 75 h 176"/>
              <a:gd name="T76" fmla="*/ 0 w 81"/>
              <a:gd name="T77" fmla="*/ 99 h 176"/>
              <a:gd name="T78" fmla="*/ 10 w 81"/>
              <a:gd name="T79" fmla="*/ 101 h 176"/>
              <a:gd name="T80" fmla="*/ 10 w 81"/>
              <a:gd name="T81" fmla="*/ 101 h 176"/>
              <a:gd name="T82" fmla="*/ 12 w 81"/>
              <a:gd name="T83" fmla="*/ 106 h 176"/>
              <a:gd name="T84" fmla="*/ 14 w 81"/>
              <a:gd name="T85" fmla="*/ 113 h 176"/>
              <a:gd name="T86" fmla="*/ 7 w 81"/>
              <a:gd name="T87" fmla="*/ 120 h 176"/>
              <a:gd name="T88" fmla="*/ 19 w 81"/>
              <a:gd name="T89" fmla="*/ 140 h 176"/>
              <a:gd name="T90" fmla="*/ 28 w 81"/>
              <a:gd name="T91" fmla="*/ 137 h 176"/>
              <a:gd name="T92" fmla="*/ 28 w 81"/>
              <a:gd name="T93" fmla="*/ 137 h 176"/>
              <a:gd name="T94" fmla="*/ 38 w 81"/>
              <a:gd name="T95" fmla="*/ 147 h 176"/>
              <a:gd name="T96" fmla="*/ 35 w 81"/>
              <a:gd name="T97" fmla="*/ 156 h 176"/>
              <a:gd name="T98" fmla="*/ 55 w 81"/>
              <a:gd name="T99" fmla="*/ 169 h 176"/>
              <a:gd name="T100" fmla="*/ 62 w 81"/>
              <a:gd name="T101" fmla="*/ 161 h 176"/>
              <a:gd name="T102" fmla="*/ 62 w 81"/>
              <a:gd name="T103" fmla="*/ 161 h 176"/>
              <a:gd name="T104" fmla="*/ 69 w 81"/>
              <a:gd name="T105" fmla="*/ 163 h 176"/>
              <a:gd name="T106" fmla="*/ 74 w 81"/>
              <a:gd name="T107" fmla="*/ 164 h 176"/>
              <a:gd name="T108" fmla="*/ 75 w 81"/>
              <a:gd name="T109" fmla="*/ 176 h 176"/>
              <a:gd name="T110" fmla="*/ 81 w 81"/>
              <a:gd name="T111" fmla="*/ 176 h 176"/>
              <a:gd name="T112" fmla="*/ 81 w 81"/>
              <a:gd name="T113" fmla="*/ 123 h 176"/>
              <a:gd name="T114" fmla="*/ 81 w 81"/>
              <a:gd name="T115" fmla="*/ 123 h 176"/>
              <a:gd name="T116" fmla="*/ 81 w 81"/>
              <a:gd name="T117" fmla="*/ 123 h 176"/>
              <a:gd name="T118" fmla="*/ 81 w 81"/>
              <a:gd name="T119" fmla="*/ 12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 h="176">
                <a:moveTo>
                  <a:pt x="81" y="123"/>
                </a:moveTo>
                <a:lnTo>
                  <a:pt x="81" y="123"/>
                </a:lnTo>
                <a:lnTo>
                  <a:pt x="75" y="122"/>
                </a:lnTo>
                <a:lnTo>
                  <a:pt x="71" y="120"/>
                </a:lnTo>
                <a:lnTo>
                  <a:pt x="65" y="118"/>
                </a:lnTo>
                <a:lnTo>
                  <a:pt x="60" y="113"/>
                </a:lnTo>
                <a:lnTo>
                  <a:pt x="55" y="108"/>
                </a:lnTo>
                <a:lnTo>
                  <a:pt x="52" y="102"/>
                </a:lnTo>
                <a:lnTo>
                  <a:pt x="49" y="95"/>
                </a:lnTo>
                <a:lnTo>
                  <a:pt x="49" y="88"/>
                </a:lnTo>
                <a:lnTo>
                  <a:pt x="49" y="88"/>
                </a:lnTo>
                <a:lnTo>
                  <a:pt x="49" y="82"/>
                </a:lnTo>
                <a:lnTo>
                  <a:pt x="52" y="75"/>
                </a:lnTo>
                <a:lnTo>
                  <a:pt x="54" y="69"/>
                </a:lnTo>
                <a:lnTo>
                  <a:pt x="58" y="64"/>
                </a:lnTo>
                <a:lnTo>
                  <a:pt x="63" y="59"/>
                </a:lnTo>
                <a:lnTo>
                  <a:pt x="69" y="56"/>
                </a:lnTo>
                <a:lnTo>
                  <a:pt x="74" y="54"/>
                </a:lnTo>
                <a:lnTo>
                  <a:pt x="81" y="53"/>
                </a:lnTo>
                <a:lnTo>
                  <a:pt x="81" y="53"/>
                </a:lnTo>
                <a:lnTo>
                  <a:pt x="81" y="53"/>
                </a:lnTo>
                <a:lnTo>
                  <a:pt x="81" y="0"/>
                </a:lnTo>
                <a:lnTo>
                  <a:pt x="78" y="0"/>
                </a:lnTo>
                <a:lnTo>
                  <a:pt x="75" y="13"/>
                </a:lnTo>
                <a:lnTo>
                  <a:pt x="75" y="13"/>
                </a:lnTo>
                <a:lnTo>
                  <a:pt x="65" y="15"/>
                </a:lnTo>
                <a:lnTo>
                  <a:pt x="56" y="5"/>
                </a:lnTo>
                <a:lnTo>
                  <a:pt x="36" y="17"/>
                </a:lnTo>
                <a:lnTo>
                  <a:pt x="39" y="29"/>
                </a:lnTo>
                <a:lnTo>
                  <a:pt x="39" y="29"/>
                </a:lnTo>
                <a:lnTo>
                  <a:pt x="31" y="36"/>
                </a:lnTo>
                <a:lnTo>
                  <a:pt x="20" y="33"/>
                </a:lnTo>
                <a:lnTo>
                  <a:pt x="9" y="53"/>
                </a:lnTo>
                <a:lnTo>
                  <a:pt x="16" y="60"/>
                </a:lnTo>
                <a:lnTo>
                  <a:pt x="16" y="60"/>
                </a:lnTo>
                <a:lnTo>
                  <a:pt x="13" y="66"/>
                </a:lnTo>
                <a:lnTo>
                  <a:pt x="11" y="73"/>
                </a:lnTo>
                <a:lnTo>
                  <a:pt x="0" y="75"/>
                </a:lnTo>
                <a:lnTo>
                  <a:pt x="0" y="99"/>
                </a:lnTo>
                <a:lnTo>
                  <a:pt x="10" y="101"/>
                </a:lnTo>
                <a:lnTo>
                  <a:pt x="10" y="101"/>
                </a:lnTo>
                <a:lnTo>
                  <a:pt x="12" y="106"/>
                </a:lnTo>
                <a:lnTo>
                  <a:pt x="14" y="113"/>
                </a:lnTo>
                <a:lnTo>
                  <a:pt x="7" y="120"/>
                </a:lnTo>
                <a:lnTo>
                  <a:pt x="19" y="140"/>
                </a:lnTo>
                <a:lnTo>
                  <a:pt x="28" y="137"/>
                </a:lnTo>
                <a:lnTo>
                  <a:pt x="28" y="137"/>
                </a:lnTo>
                <a:lnTo>
                  <a:pt x="38" y="147"/>
                </a:lnTo>
                <a:lnTo>
                  <a:pt x="35" y="156"/>
                </a:lnTo>
                <a:lnTo>
                  <a:pt x="55" y="169"/>
                </a:lnTo>
                <a:lnTo>
                  <a:pt x="62" y="161"/>
                </a:lnTo>
                <a:lnTo>
                  <a:pt x="62" y="161"/>
                </a:lnTo>
                <a:lnTo>
                  <a:pt x="69" y="163"/>
                </a:lnTo>
                <a:lnTo>
                  <a:pt x="74" y="164"/>
                </a:lnTo>
                <a:lnTo>
                  <a:pt x="75" y="176"/>
                </a:lnTo>
                <a:lnTo>
                  <a:pt x="81" y="176"/>
                </a:lnTo>
                <a:lnTo>
                  <a:pt x="81" y="123"/>
                </a:lnTo>
                <a:lnTo>
                  <a:pt x="81" y="123"/>
                </a:lnTo>
                <a:lnTo>
                  <a:pt x="81" y="123"/>
                </a:lnTo>
                <a:lnTo>
                  <a:pt x="81" y="12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1" name="Line 76">
            <a:extLst>
              <a:ext uri="{FF2B5EF4-FFF2-40B4-BE49-F238E27FC236}">
                <a16:creationId xmlns:a16="http://schemas.microsoft.com/office/drawing/2014/main" id="{2CFC4630-2433-4214-A0B9-D58C3183D141}"/>
              </a:ext>
            </a:extLst>
          </p:cNvPr>
          <p:cNvSpPr>
            <a:spLocks noChangeShapeType="1"/>
          </p:cNvSpPr>
          <p:nvPr userDrawn="1"/>
        </p:nvSpPr>
        <p:spPr bwMode="auto">
          <a:xfrm>
            <a:off x="6975475" y="2425701"/>
            <a:ext cx="0" cy="271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2" name="Freeform 77">
            <a:extLst>
              <a:ext uri="{FF2B5EF4-FFF2-40B4-BE49-F238E27FC236}">
                <a16:creationId xmlns:a16="http://schemas.microsoft.com/office/drawing/2014/main" id="{046485C1-8E31-4BB2-AE7E-DEE3686E456F}"/>
              </a:ext>
            </a:extLst>
          </p:cNvPr>
          <p:cNvSpPr>
            <a:spLocks/>
          </p:cNvSpPr>
          <p:nvPr userDrawn="1"/>
        </p:nvSpPr>
        <p:spPr bwMode="auto">
          <a:xfrm>
            <a:off x="6978650" y="2430463"/>
            <a:ext cx="20637" cy="14288"/>
          </a:xfrm>
          <a:custGeom>
            <a:avLst/>
            <a:gdLst>
              <a:gd name="T0" fmla="*/ 0 w 13"/>
              <a:gd name="T1" fmla="*/ 0 h 9"/>
              <a:gd name="T2" fmla="*/ 0 w 13"/>
              <a:gd name="T3" fmla="*/ 0 h 9"/>
              <a:gd name="T4" fmla="*/ 6 w 13"/>
              <a:gd name="T5" fmla="*/ 2 h 9"/>
              <a:gd name="T6" fmla="*/ 11 w 13"/>
              <a:gd name="T7" fmla="*/ 4 h 9"/>
              <a:gd name="T8" fmla="*/ 12 w 13"/>
              <a:gd name="T9" fmla="*/ 6 h 9"/>
              <a:gd name="T10" fmla="*/ 13 w 13"/>
              <a:gd name="T11" fmla="*/ 9 h 9"/>
            </a:gdLst>
            <a:ahLst/>
            <a:cxnLst>
              <a:cxn ang="0">
                <a:pos x="T0" y="T1"/>
              </a:cxn>
              <a:cxn ang="0">
                <a:pos x="T2" y="T3"/>
              </a:cxn>
              <a:cxn ang="0">
                <a:pos x="T4" y="T5"/>
              </a:cxn>
              <a:cxn ang="0">
                <a:pos x="T6" y="T7"/>
              </a:cxn>
              <a:cxn ang="0">
                <a:pos x="T8" y="T9"/>
              </a:cxn>
              <a:cxn ang="0">
                <a:pos x="T10" y="T11"/>
              </a:cxn>
            </a:cxnLst>
            <a:rect l="0" t="0" r="r" b="b"/>
            <a:pathLst>
              <a:path w="13" h="9">
                <a:moveTo>
                  <a:pt x="0" y="0"/>
                </a:moveTo>
                <a:lnTo>
                  <a:pt x="0" y="0"/>
                </a:lnTo>
                <a:lnTo>
                  <a:pt x="6" y="2"/>
                </a:lnTo>
                <a:lnTo>
                  <a:pt x="11" y="4"/>
                </a:lnTo>
                <a:lnTo>
                  <a:pt x="12" y="6"/>
                </a:lnTo>
                <a:lnTo>
                  <a:pt x="13" y="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3" name="Freeform 78">
            <a:extLst>
              <a:ext uri="{FF2B5EF4-FFF2-40B4-BE49-F238E27FC236}">
                <a16:creationId xmlns:a16="http://schemas.microsoft.com/office/drawing/2014/main" id="{DEA719F7-0F15-4B8E-99C5-C4B1676CD3E7}"/>
              </a:ext>
            </a:extLst>
          </p:cNvPr>
          <p:cNvSpPr>
            <a:spLocks/>
          </p:cNvSpPr>
          <p:nvPr userDrawn="1"/>
        </p:nvSpPr>
        <p:spPr bwMode="auto">
          <a:xfrm>
            <a:off x="6983413" y="2446338"/>
            <a:ext cx="47625" cy="46038"/>
          </a:xfrm>
          <a:custGeom>
            <a:avLst/>
            <a:gdLst>
              <a:gd name="T0" fmla="*/ 0 w 30"/>
              <a:gd name="T1" fmla="*/ 3 h 29"/>
              <a:gd name="T2" fmla="*/ 0 w 30"/>
              <a:gd name="T3" fmla="*/ 3 h 29"/>
              <a:gd name="T4" fmla="*/ 5 w 30"/>
              <a:gd name="T5" fmla="*/ 1 h 29"/>
              <a:gd name="T6" fmla="*/ 11 w 30"/>
              <a:gd name="T7" fmla="*/ 0 h 29"/>
              <a:gd name="T8" fmla="*/ 18 w 30"/>
              <a:gd name="T9" fmla="*/ 0 h 29"/>
              <a:gd name="T10" fmla="*/ 21 w 30"/>
              <a:gd name="T11" fmla="*/ 0 h 29"/>
              <a:gd name="T12" fmla="*/ 23 w 30"/>
              <a:gd name="T13" fmla="*/ 1 h 29"/>
              <a:gd name="T14" fmla="*/ 26 w 30"/>
              <a:gd name="T15" fmla="*/ 3 h 29"/>
              <a:gd name="T16" fmla="*/ 28 w 30"/>
              <a:gd name="T17" fmla="*/ 7 h 29"/>
              <a:gd name="T18" fmla="*/ 29 w 30"/>
              <a:gd name="T19" fmla="*/ 10 h 29"/>
              <a:gd name="T20" fmla="*/ 30 w 30"/>
              <a:gd name="T21" fmla="*/ 16 h 29"/>
              <a:gd name="T22" fmla="*/ 30 w 30"/>
              <a:gd name="T23" fmla="*/ 22 h 29"/>
              <a:gd name="T24" fmla="*/ 29 w 30"/>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9">
                <a:moveTo>
                  <a:pt x="0" y="3"/>
                </a:moveTo>
                <a:lnTo>
                  <a:pt x="0" y="3"/>
                </a:lnTo>
                <a:lnTo>
                  <a:pt x="5" y="1"/>
                </a:lnTo>
                <a:lnTo>
                  <a:pt x="11" y="0"/>
                </a:lnTo>
                <a:lnTo>
                  <a:pt x="18" y="0"/>
                </a:lnTo>
                <a:lnTo>
                  <a:pt x="21" y="0"/>
                </a:lnTo>
                <a:lnTo>
                  <a:pt x="23" y="1"/>
                </a:lnTo>
                <a:lnTo>
                  <a:pt x="26" y="3"/>
                </a:lnTo>
                <a:lnTo>
                  <a:pt x="28" y="7"/>
                </a:lnTo>
                <a:lnTo>
                  <a:pt x="29" y="10"/>
                </a:lnTo>
                <a:lnTo>
                  <a:pt x="30" y="16"/>
                </a:lnTo>
                <a:lnTo>
                  <a:pt x="30" y="22"/>
                </a:lnTo>
                <a:lnTo>
                  <a:pt x="29" y="2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4" name="Freeform 79">
            <a:extLst>
              <a:ext uri="{FF2B5EF4-FFF2-40B4-BE49-F238E27FC236}">
                <a16:creationId xmlns:a16="http://schemas.microsoft.com/office/drawing/2014/main" id="{C1147A43-47FB-4A47-B75F-171EF9AEADA4}"/>
              </a:ext>
            </a:extLst>
          </p:cNvPr>
          <p:cNvSpPr>
            <a:spLocks/>
          </p:cNvSpPr>
          <p:nvPr userDrawn="1"/>
        </p:nvSpPr>
        <p:spPr bwMode="auto">
          <a:xfrm>
            <a:off x="7037388" y="2481263"/>
            <a:ext cx="33337" cy="74613"/>
          </a:xfrm>
          <a:custGeom>
            <a:avLst/>
            <a:gdLst>
              <a:gd name="T0" fmla="*/ 0 w 21"/>
              <a:gd name="T1" fmla="*/ 0 h 47"/>
              <a:gd name="T2" fmla="*/ 0 w 21"/>
              <a:gd name="T3" fmla="*/ 0 h 47"/>
              <a:gd name="T4" fmla="*/ 5 w 21"/>
              <a:gd name="T5" fmla="*/ 1 h 47"/>
              <a:gd name="T6" fmla="*/ 10 w 21"/>
              <a:gd name="T7" fmla="*/ 4 h 47"/>
              <a:gd name="T8" fmla="*/ 15 w 21"/>
              <a:gd name="T9" fmla="*/ 7 h 47"/>
              <a:gd name="T10" fmla="*/ 19 w 21"/>
              <a:gd name="T11" fmla="*/ 13 h 47"/>
              <a:gd name="T12" fmla="*/ 20 w 21"/>
              <a:gd name="T13" fmla="*/ 18 h 47"/>
              <a:gd name="T14" fmla="*/ 21 w 21"/>
              <a:gd name="T15" fmla="*/ 22 h 47"/>
              <a:gd name="T16" fmla="*/ 21 w 21"/>
              <a:gd name="T17" fmla="*/ 27 h 47"/>
              <a:gd name="T18" fmla="*/ 20 w 21"/>
              <a:gd name="T19" fmla="*/ 32 h 47"/>
              <a:gd name="T20" fmla="*/ 18 w 21"/>
              <a:gd name="T21" fmla="*/ 39 h 47"/>
              <a:gd name="T22" fmla="*/ 14 w 21"/>
              <a:gd name="T2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7">
                <a:moveTo>
                  <a:pt x="0" y="0"/>
                </a:moveTo>
                <a:lnTo>
                  <a:pt x="0" y="0"/>
                </a:lnTo>
                <a:lnTo>
                  <a:pt x="5" y="1"/>
                </a:lnTo>
                <a:lnTo>
                  <a:pt x="10" y="4"/>
                </a:lnTo>
                <a:lnTo>
                  <a:pt x="15" y="7"/>
                </a:lnTo>
                <a:lnTo>
                  <a:pt x="19" y="13"/>
                </a:lnTo>
                <a:lnTo>
                  <a:pt x="20" y="18"/>
                </a:lnTo>
                <a:lnTo>
                  <a:pt x="21" y="22"/>
                </a:lnTo>
                <a:lnTo>
                  <a:pt x="21" y="27"/>
                </a:lnTo>
                <a:lnTo>
                  <a:pt x="20" y="32"/>
                </a:lnTo>
                <a:lnTo>
                  <a:pt x="18" y="39"/>
                </a:lnTo>
                <a:lnTo>
                  <a:pt x="14" y="4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5" name="Freeform 80">
            <a:extLst>
              <a:ext uri="{FF2B5EF4-FFF2-40B4-BE49-F238E27FC236}">
                <a16:creationId xmlns:a16="http://schemas.microsoft.com/office/drawing/2014/main" id="{570DCEAB-29E2-4C45-9C7F-268284C4022F}"/>
              </a:ext>
            </a:extLst>
          </p:cNvPr>
          <p:cNvSpPr>
            <a:spLocks/>
          </p:cNvSpPr>
          <p:nvPr userDrawn="1"/>
        </p:nvSpPr>
        <p:spPr bwMode="auto">
          <a:xfrm>
            <a:off x="6996113" y="2474913"/>
            <a:ext cx="23812" cy="50800"/>
          </a:xfrm>
          <a:custGeom>
            <a:avLst/>
            <a:gdLst>
              <a:gd name="T0" fmla="*/ 10 w 15"/>
              <a:gd name="T1" fmla="*/ 0 h 32"/>
              <a:gd name="T2" fmla="*/ 10 w 15"/>
              <a:gd name="T3" fmla="*/ 0 h 32"/>
              <a:gd name="T4" fmla="*/ 6 w 15"/>
              <a:gd name="T5" fmla="*/ 4 h 32"/>
              <a:gd name="T6" fmla="*/ 3 w 15"/>
              <a:gd name="T7" fmla="*/ 8 h 32"/>
              <a:gd name="T8" fmla="*/ 1 w 15"/>
              <a:gd name="T9" fmla="*/ 13 h 32"/>
              <a:gd name="T10" fmla="*/ 0 w 15"/>
              <a:gd name="T11" fmla="*/ 18 h 32"/>
              <a:gd name="T12" fmla="*/ 0 w 15"/>
              <a:gd name="T13" fmla="*/ 20 h 32"/>
              <a:gd name="T14" fmla="*/ 1 w 15"/>
              <a:gd name="T15" fmla="*/ 23 h 32"/>
              <a:gd name="T16" fmla="*/ 3 w 15"/>
              <a:gd name="T17" fmla="*/ 25 h 32"/>
              <a:gd name="T18" fmla="*/ 6 w 15"/>
              <a:gd name="T19" fmla="*/ 27 h 32"/>
              <a:gd name="T20" fmla="*/ 11 w 15"/>
              <a:gd name="T21" fmla="*/ 30 h 32"/>
              <a:gd name="T22" fmla="*/ 15 w 15"/>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2">
                <a:moveTo>
                  <a:pt x="10" y="0"/>
                </a:moveTo>
                <a:lnTo>
                  <a:pt x="10" y="0"/>
                </a:lnTo>
                <a:lnTo>
                  <a:pt x="6" y="4"/>
                </a:lnTo>
                <a:lnTo>
                  <a:pt x="3" y="8"/>
                </a:lnTo>
                <a:lnTo>
                  <a:pt x="1" y="13"/>
                </a:lnTo>
                <a:lnTo>
                  <a:pt x="0" y="18"/>
                </a:lnTo>
                <a:lnTo>
                  <a:pt x="0" y="20"/>
                </a:lnTo>
                <a:lnTo>
                  <a:pt x="1" y="23"/>
                </a:lnTo>
                <a:lnTo>
                  <a:pt x="3" y="25"/>
                </a:lnTo>
                <a:lnTo>
                  <a:pt x="6" y="27"/>
                </a:lnTo>
                <a:lnTo>
                  <a:pt x="11" y="30"/>
                </a:lnTo>
                <a:lnTo>
                  <a:pt x="15" y="3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6" name="Freeform 81">
            <a:extLst>
              <a:ext uri="{FF2B5EF4-FFF2-40B4-BE49-F238E27FC236}">
                <a16:creationId xmlns:a16="http://schemas.microsoft.com/office/drawing/2014/main" id="{1EAC0671-FC12-4667-8695-DE49998E39FE}"/>
              </a:ext>
            </a:extLst>
          </p:cNvPr>
          <p:cNvSpPr>
            <a:spLocks/>
          </p:cNvSpPr>
          <p:nvPr userDrawn="1"/>
        </p:nvSpPr>
        <p:spPr bwMode="auto">
          <a:xfrm>
            <a:off x="7037388" y="2525713"/>
            <a:ext cx="17462" cy="30163"/>
          </a:xfrm>
          <a:custGeom>
            <a:avLst/>
            <a:gdLst>
              <a:gd name="T0" fmla="*/ 3 w 11"/>
              <a:gd name="T1" fmla="*/ 0 h 19"/>
              <a:gd name="T2" fmla="*/ 3 w 11"/>
              <a:gd name="T3" fmla="*/ 0 h 19"/>
              <a:gd name="T4" fmla="*/ 2 w 11"/>
              <a:gd name="T5" fmla="*/ 2 h 19"/>
              <a:gd name="T6" fmla="*/ 0 w 11"/>
              <a:gd name="T7" fmla="*/ 8 h 19"/>
              <a:gd name="T8" fmla="*/ 0 w 11"/>
              <a:gd name="T9" fmla="*/ 11 h 19"/>
              <a:gd name="T10" fmla="*/ 1 w 11"/>
              <a:gd name="T11" fmla="*/ 14 h 19"/>
              <a:gd name="T12" fmla="*/ 4 w 11"/>
              <a:gd name="T13" fmla="*/ 17 h 19"/>
              <a:gd name="T14" fmla="*/ 11 w 11"/>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3" y="0"/>
                </a:moveTo>
                <a:lnTo>
                  <a:pt x="3" y="0"/>
                </a:lnTo>
                <a:lnTo>
                  <a:pt x="2" y="2"/>
                </a:lnTo>
                <a:lnTo>
                  <a:pt x="0" y="8"/>
                </a:lnTo>
                <a:lnTo>
                  <a:pt x="0" y="11"/>
                </a:lnTo>
                <a:lnTo>
                  <a:pt x="1" y="14"/>
                </a:lnTo>
                <a:lnTo>
                  <a:pt x="4" y="17"/>
                </a:lnTo>
                <a:lnTo>
                  <a:pt x="11" y="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7" name="Freeform 82">
            <a:extLst>
              <a:ext uri="{FF2B5EF4-FFF2-40B4-BE49-F238E27FC236}">
                <a16:creationId xmlns:a16="http://schemas.microsoft.com/office/drawing/2014/main" id="{B4FEFD4A-5896-4934-97B5-25AA03CFE0E1}"/>
              </a:ext>
            </a:extLst>
          </p:cNvPr>
          <p:cNvSpPr>
            <a:spLocks/>
          </p:cNvSpPr>
          <p:nvPr userDrawn="1"/>
        </p:nvSpPr>
        <p:spPr bwMode="auto">
          <a:xfrm>
            <a:off x="7019925" y="2559051"/>
            <a:ext cx="50800" cy="69850"/>
          </a:xfrm>
          <a:custGeom>
            <a:avLst/>
            <a:gdLst>
              <a:gd name="T0" fmla="*/ 24 w 32"/>
              <a:gd name="T1" fmla="*/ 0 h 44"/>
              <a:gd name="T2" fmla="*/ 24 w 32"/>
              <a:gd name="T3" fmla="*/ 0 h 44"/>
              <a:gd name="T4" fmla="*/ 27 w 32"/>
              <a:gd name="T5" fmla="*/ 6 h 44"/>
              <a:gd name="T6" fmla="*/ 30 w 32"/>
              <a:gd name="T7" fmla="*/ 13 h 44"/>
              <a:gd name="T8" fmla="*/ 32 w 32"/>
              <a:gd name="T9" fmla="*/ 21 h 44"/>
              <a:gd name="T10" fmla="*/ 32 w 32"/>
              <a:gd name="T11" fmla="*/ 24 h 44"/>
              <a:gd name="T12" fmla="*/ 31 w 32"/>
              <a:gd name="T13" fmla="*/ 28 h 44"/>
              <a:gd name="T14" fmla="*/ 29 w 32"/>
              <a:gd name="T15" fmla="*/ 32 h 44"/>
              <a:gd name="T16" fmla="*/ 26 w 32"/>
              <a:gd name="T17" fmla="*/ 35 h 44"/>
              <a:gd name="T18" fmla="*/ 22 w 32"/>
              <a:gd name="T19" fmla="*/ 39 h 44"/>
              <a:gd name="T20" fmla="*/ 16 w 32"/>
              <a:gd name="T21" fmla="*/ 41 h 44"/>
              <a:gd name="T22" fmla="*/ 9 w 32"/>
              <a:gd name="T23" fmla="*/ 43 h 44"/>
              <a:gd name="T24" fmla="*/ 0 w 32"/>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4">
                <a:moveTo>
                  <a:pt x="24" y="0"/>
                </a:moveTo>
                <a:lnTo>
                  <a:pt x="24" y="0"/>
                </a:lnTo>
                <a:lnTo>
                  <a:pt x="27" y="6"/>
                </a:lnTo>
                <a:lnTo>
                  <a:pt x="30" y="13"/>
                </a:lnTo>
                <a:lnTo>
                  <a:pt x="32" y="21"/>
                </a:lnTo>
                <a:lnTo>
                  <a:pt x="32" y="24"/>
                </a:lnTo>
                <a:lnTo>
                  <a:pt x="31" y="28"/>
                </a:lnTo>
                <a:lnTo>
                  <a:pt x="29" y="32"/>
                </a:lnTo>
                <a:lnTo>
                  <a:pt x="26" y="35"/>
                </a:lnTo>
                <a:lnTo>
                  <a:pt x="22" y="39"/>
                </a:lnTo>
                <a:lnTo>
                  <a:pt x="16" y="41"/>
                </a:lnTo>
                <a:lnTo>
                  <a:pt x="9" y="43"/>
                </a:lnTo>
                <a:lnTo>
                  <a:pt x="0" y="4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8" name="Freeform 83">
            <a:extLst>
              <a:ext uri="{FF2B5EF4-FFF2-40B4-BE49-F238E27FC236}">
                <a16:creationId xmlns:a16="http://schemas.microsoft.com/office/drawing/2014/main" id="{309D6095-0A99-493C-AF85-D43446DFF1A1}"/>
              </a:ext>
            </a:extLst>
          </p:cNvPr>
          <p:cNvSpPr>
            <a:spLocks/>
          </p:cNvSpPr>
          <p:nvPr userDrawn="1"/>
        </p:nvSpPr>
        <p:spPr bwMode="auto">
          <a:xfrm>
            <a:off x="6996113" y="2608263"/>
            <a:ext cx="17462" cy="26988"/>
          </a:xfrm>
          <a:custGeom>
            <a:avLst/>
            <a:gdLst>
              <a:gd name="T0" fmla="*/ 11 w 11"/>
              <a:gd name="T1" fmla="*/ 0 h 17"/>
              <a:gd name="T2" fmla="*/ 11 w 11"/>
              <a:gd name="T3" fmla="*/ 0 h 17"/>
              <a:gd name="T4" fmla="*/ 9 w 11"/>
              <a:gd name="T5" fmla="*/ 0 h 17"/>
              <a:gd name="T6" fmla="*/ 4 w 11"/>
              <a:gd name="T7" fmla="*/ 2 h 17"/>
              <a:gd name="T8" fmla="*/ 2 w 11"/>
              <a:gd name="T9" fmla="*/ 4 h 17"/>
              <a:gd name="T10" fmla="*/ 0 w 11"/>
              <a:gd name="T11" fmla="*/ 6 h 17"/>
              <a:gd name="T12" fmla="*/ 0 w 11"/>
              <a:gd name="T13" fmla="*/ 11 h 17"/>
              <a:gd name="T14" fmla="*/ 0 w 1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0"/>
                </a:moveTo>
                <a:lnTo>
                  <a:pt x="11" y="0"/>
                </a:lnTo>
                <a:lnTo>
                  <a:pt x="9" y="0"/>
                </a:lnTo>
                <a:lnTo>
                  <a:pt x="4" y="2"/>
                </a:lnTo>
                <a:lnTo>
                  <a:pt x="2" y="4"/>
                </a:lnTo>
                <a:lnTo>
                  <a:pt x="0" y="6"/>
                </a:lnTo>
                <a:lnTo>
                  <a:pt x="0" y="11"/>
                </a:lnTo>
                <a:lnTo>
                  <a:pt x="0"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9" name="Freeform 84">
            <a:extLst>
              <a:ext uri="{FF2B5EF4-FFF2-40B4-BE49-F238E27FC236}">
                <a16:creationId xmlns:a16="http://schemas.microsoft.com/office/drawing/2014/main" id="{2954AB4A-710A-4DB1-BD4F-C462F7B5CFAE}"/>
              </a:ext>
            </a:extLst>
          </p:cNvPr>
          <p:cNvSpPr>
            <a:spLocks/>
          </p:cNvSpPr>
          <p:nvPr userDrawn="1"/>
        </p:nvSpPr>
        <p:spPr bwMode="auto">
          <a:xfrm>
            <a:off x="6986588" y="2543176"/>
            <a:ext cx="12700" cy="23813"/>
          </a:xfrm>
          <a:custGeom>
            <a:avLst/>
            <a:gdLst>
              <a:gd name="T0" fmla="*/ 8 w 8"/>
              <a:gd name="T1" fmla="*/ 0 h 15"/>
              <a:gd name="T2" fmla="*/ 8 w 8"/>
              <a:gd name="T3" fmla="*/ 0 h 15"/>
              <a:gd name="T4" fmla="*/ 6 w 8"/>
              <a:gd name="T5" fmla="*/ 0 h 15"/>
              <a:gd name="T6" fmla="*/ 2 w 8"/>
              <a:gd name="T7" fmla="*/ 3 h 15"/>
              <a:gd name="T8" fmla="*/ 0 w 8"/>
              <a:gd name="T9" fmla="*/ 5 h 15"/>
              <a:gd name="T10" fmla="*/ 0 w 8"/>
              <a:gd name="T11" fmla="*/ 8 h 15"/>
              <a:gd name="T12" fmla="*/ 0 w 8"/>
              <a:gd name="T13" fmla="*/ 11 h 15"/>
              <a:gd name="T14" fmla="*/ 2 w 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8" y="0"/>
                </a:moveTo>
                <a:lnTo>
                  <a:pt x="8" y="0"/>
                </a:lnTo>
                <a:lnTo>
                  <a:pt x="6" y="0"/>
                </a:lnTo>
                <a:lnTo>
                  <a:pt x="2" y="3"/>
                </a:lnTo>
                <a:lnTo>
                  <a:pt x="0" y="5"/>
                </a:lnTo>
                <a:lnTo>
                  <a:pt x="0" y="8"/>
                </a:lnTo>
                <a:lnTo>
                  <a:pt x="0" y="11"/>
                </a:lnTo>
                <a:lnTo>
                  <a:pt x="2" y="1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0" name="Freeform 85">
            <a:extLst>
              <a:ext uri="{FF2B5EF4-FFF2-40B4-BE49-F238E27FC236}">
                <a16:creationId xmlns:a16="http://schemas.microsoft.com/office/drawing/2014/main" id="{086A8D0A-AAE4-4F8D-965B-D8110585C264}"/>
              </a:ext>
            </a:extLst>
          </p:cNvPr>
          <p:cNvSpPr>
            <a:spLocks/>
          </p:cNvSpPr>
          <p:nvPr userDrawn="1"/>
        </p:nvSpPr>
        <p:spPr bwMode="auto">
          <a:xfrm>
            <a:off x="7013575" y="2566988"/>
            <a:ext cx="31750" cy="20638"/>
          </a:xfrm>
          <a:custGeom>
            <a:avLst/>
            <a:gdLst>
              <a:gd name="T0" fmla="*/ 0 w 20"/>
              <a:gd name="T1" fmla="*/ 0 h 13"/>
              <a:gd name="T2" fmla="*/ 0 w 20"/>
              <a:gd name="T3" fmla="*/ 0 h 13"/>
              <a:gd name="T4" fmla="*/ 0 w 20"/>
              <a:gd name="T5" fmla="*/ 3 h 13"/>
              <a:gd name="T6" fmla="*/ 3 w 20"/>
              <a:gd name="T7" fmla="*/ 9 h 13"/>
              <a:gd name="T8" fmla="*/ 5 w 20"/>
              <a:gd name="T9" fmla="*/ 11 h 13"/>
              <a:gd name="T10" fmla="*/ 9 w 20"/>
              <a:gd name="T11" fmla="*/ 13 h 13"/>
              <a:gd name="T12" fmla="*/ 13 w 20"/>
              <a:gd name="T13" fmla="*/ 13 h 13"/>
              <a:gd name="T14" fmla="*/ 20 w 20"/>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0" y="0"/>
                </a:moveTo>
                <a:lnTo>
                  <a:pt x="0" y="0"/>
                </a:lnTo>
                <a:lnTo>
                  <a:pt x="0" y="3"/>
                </a:lnTo>
                <a:lnTo>
                  <a:pt x="3" y="9"/>
                </a:lnTo>
                <a:lnTo>
                  <a:pt x="5" y="11"/>
                </a:lnTo>
                <a:lnTo>
                  <a:pt x="9" y="13"/>
                </a:lnTo>
                <a:lnTo>
                  <a:pt x="13" y="13"/>
                </a:lnTo>
                <a:lnTo>
                  <a:pt x="20"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1" name="Freeform 86">
            <a:extLst>
              <a:ext uri="{FF2B5EF4-FFF2-40B4-BE49-F238E27FC236}">
                <a16:creationId xmlns:a16="http://schemas.microsoft.com/office/drawing/2014/main" id="{255E40C9-7248-4773-8C0E-F293425C6721}"/>
              </a:ext>
            </a:extLst>
          </p:cNvPr>
          <p:cNvSpPr>
            <a:spLocks/>
          </p:cNvSpPr>
          <p:nvPr userDrawn="1"/>
        </p:nvSpPr>
        <p:spPr bwMode="auto">
          <a:xfrm>
            <a:off x="6972300" y="2654301"/>
            <a:ext cx="23812" cy="34925"/>
          </a:xfrm>
          <a:custGeom>
            <a:avLst/>
            <a:gdLst>
              <a:gd name="T0" fmla="*/ 12 w 15"/>
              <a:gd name="T1" fmla="*/ 0 h 22"/>
              <a:gd name="T2" fmla="*/ 12 w 15"/>
              <a:gd name="T3" fmla="*/ 0 h 22"/>
              <a:gd name="T4" fmla="*/ 13 w 15"/>
              <a:gd name="T5" fmla="*/ 3 h 22"/>
              <a:gd name="T6" fmla="*/ 15 w 15"/>
              <a:gd name="T7" fmla="*/ 7 h 22"/>
              <a:gd name="T8" fmla="*/ 15 w 15"/>
              <a:gd name="T9" fmla="*/ 11 h 22"/>
              <a:gd name="T10" fmla="*/ 13 w 15"/>
              <a:gd name="T11" fmla="*/ 16 h 22"/>
              <a:gd name="T12" fmla="*/ 11 w 15"/>
              <a:gd name="T13" fmla="*/ 19 h 22"/>
              <a:gd name="T14" fmla="*/ 7 w 15"/>
              <a:gd name="T15" fmla="*/ 20 h 22"/>
              <a:gd name="T16" fmla="*/ 0 w 1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12" y="0"/>
                </a:moveTo>
                <a:lnTo>
                  <a:pt x="12" y="0"/>
                </a:lnTo>
                <a:lnTo>
                  <a:pt x="13" y="3"/>
                </a:lnTo>
                <a:lnTo>
                  <a:pt x="15" y="7"/>
                </a:lnTo>
                <a:lnTo>
                  <a:pt x="15" y="11"/>
                </a:lnTo>
                <a:lnTo>
                  <a:pt x="13" y="16"/>
                </a:lnTo>
                <a:lnTo>
                  <a:pt x="11" y="19"/>
                </a:lnTo>
                <a:lnTo>
                  <a:pt x="7" y="20"/>
                </a:lnTo>
                <a:lnTo>
                  <a:pt x="0" y="2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Freeform 87">
            <a:extLst>
              <a:ext uri="{FF2B5EF4-FFF2-40B4-BE49-F238E27FC236}">
                <a16:creationId xmlns:a16="http://schemas.microsoft.com/office/drawing/2014/main" id="{E1BF1F2E-F329-404D-9ACC-0742372D9B9F}"/>
              </a:ext>
            </a:extLst>
          </p:cNvPr>
          <p:cNvSpPr>
            <a:spLocks/>
          </p:cNvSpPr>
          <p:nvPr userDrawn="1"/>
        </p:nvSpPr>
        <p:spPr bwMode="auto">
          <a:xfrm>
            <a:off x="6999288" y="2628901"/>
            <a:ext cx="39687" cy="42863"/>
          </a:xfrm>
          <a:custGeom>
            <a:avLst/>
            <a:gdLst>
              <a:gd name="T0" fmla="*/ 24 w 25"/>
              <a:gd name="T1" fmla="*/ 0 h 27"/>
              <a:gd name="T2" fmla="*/ 24 w 25"/>
              <a:gd name="T3" fmla="*/ 0 h 27"/>
              <a:gd name="T4" fmla="*/ 25 w 25"/>
              <a:gd name="T5" fmla="*/ 6 h 27"/>
              <a:gd name="T6" fmla="*/ 25 w 25"/>
              <a:gd name="T7" fmla="*/ 10 h 27"/>
              <a:gd name="T8" fmla="*/ 24 w 25"/>
              <a:gd name="T9" fmla="*/ 16 h 27"/>
              <a:gd name="T10" fmla="*/ 20 w 25"/>
              <a:gd name="T11" fmla="*/ 21 h 27"/>
              <a:gd name="T12" fmla="*/ 19 w 25"/>
              <a:gd name="T13" fmla="*/ 23 h 27"/>
              <a:gd name="T14" fmla="*/ 17 w 25"/>
              <a:gd name="T15" fmla="*/ 25 h 27"/>
              <a:gd name="T16" fmla="*/ 13 w 25"/>
              <a:gd name="T17" fmla="*/ 26 h 27"/>
              <a:gd name="T18" fmla="*/ 10 w 25"/>
              <a:gd name="T19" fmla="*/ 27 h 27"/>
              <a:gd name="T20" fmla="*/ 5 w 25"/>
              <a:gd name="T21" fmla="*/ 27 h 27"/>
              <a:gd name="T22" fmla="*/ 0 w 25"/>
              <a:gd name="T2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7">
                <a:moveTo>
                  <a:pt x="24" y="0"/>
                </a:moveTo>
                <a:lnTo>
                  <a:pt x="24" y="0"/>
                </a:lnTo>
                <a:lnTo>
                  <a:pt x="25" y="6"/>
                </a:lnTo>
                <a:lnTo>
                  <a:pt x="25" y="10"/>
                </a:lnTo>
                <a:lnTo>
                  <a:pt x="24" y="16"/>
                </a:lnTo>
                <a:lnTo>
                  <a:pt x="20" y="21"/>
                </a:lnTo>
                <a:lnTo>
                  <a:pt x="19" y="23"/>
                </a:lnTo>
                <a:lnTo>
                  <a:pt x="17" y="25"/>
                </a:lnTo>
                <a:lnTo>
                  <a:pt x="13" y="26"/>
                </a:lnTo>
                <a:lnTo>
                  <a:pt x="10" y="27"/>
                </a:lnTo>
                <a:lnTo>
                  <a:pt x="5" y="27"/>
                </a:lnTo>
                <a:lnTo>
                  <a:pt x="0" y="2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Rectangle 88">
            <a:extLst>
              <a:ext uri="{FF2B5EF4-FFF2-40B4-BE49-F238E27FC236}">
                <a16:creationId xmlns:a16="http://schemas.microsoft.com/office/drawing/2014/main" id="{4A328E72-ADD7-414C-AFBA-1EF3B3330502}"/>
              </a:ext>
            </a:extLst>
          </p:cNvPr>
          <p:cNvSpPr>
            <a:spLocks noChangeArrowheads="1"/>
          </p:cNvSpPr>
          <p:nvPr userDrawn="1"/>
        </p:nvSpPr>
        <p:spPr bwMode="auto">
          <a:xfrm>
            <a:off x="6884988" y="2817813"/>
            <a:ext cx="134937" cy="7302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13">
            <a:extLst>
              <a:ext uri="{FF2B5EF4-FFF2-40B4-BE49-F238E27FC236}">
                <a16:creationId xmlns:a16="http://schemas.microsoft.com/office/drawing/2014/main" id="{0D41D423-6141-4DBC-B900-639AFED83E77}"/>
              </a:ext>
            </a:extLst>
          </p:cNvPr>
          <p:cNvSpPr>
            <a:spLocks noChangeShapeType="1"/>
          </p:cNvSpPr>
          <p:nvPr userDrawn="1"/>
        </p:nvSpPr>
        <p:spPr bwMode="auto">
          <a:xfrm>
            <a:off x="6873875" y="2832101"/>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14">
            <a:extLst>
              <a:ext uri="{FF2B5EF4-FFF2-40B4-BE49-F238E27FC236}">
                <a16:creationId xmlns:a16="http://schemas.microsoft.com/office/drawing/2014/main" id="{83F7E09E-CB08-40A4-98ED-F2CDD0066C74}"/>
              </a:ext>
            </a:extLst>
          </p:cNvPr>
          <p:cNvSpPr>
            <a:spLocks noChangeShapeType="1"/>
          </p:cNvSpPr>
          <p:nvPr userDrawn="1"/>
        </p:nvSpPr>
        <p:spPr bwMode="auto">
          <a:xfrm>
            <a:off x="6873875" y="2849563"/>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15">
            <a:extLst>
              <a:ext uri="{FF2B5EF4-FFF2-40B4-BE49-F238E27FC236}">
                <a16:creationId xmlns:a16="http://schemas.microsoft.com/office/drawing/2014/main" id="{F6128E1D-9D9A-4589-9BD7-6E74963A0F4D}"/>
              </a:ext>
            </a:extLst>
          </p:cNvPr>
          <p:cNvSpPr>
            <a:spLocks noChangeShapeType="1"/>
          </p:cNvSpPr>
          <p:nvPr userDrawn="1"/>
        </p:nvSpPr>
        <p:spPr bwMode="auto">
          <a:xfrm>
            <a:off x="6873875" y="2865438"/>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16">
            <a:extLst>
              <a:ext uri="{FF2B5EF4-FFF2-40B4-BE49-F238E27FC236}">
                <a16:creationId xmlns:a16="http://schemas.microsoft.com/office/drawing/2014/main" id="{6E6EFCDC-B2F6-406C-9D74-E51B764783D7}"/>
              </a:ext>
            </a:extLst>
          </p:cNvPr>
          <p:cNvSpPr>
            <a:spLocks noChangeShapeType="1"/>
          </p:cNvSpPr>
          <p:nvPr userDrawn="1"/>
        </p:nvSpPr>
        <p:spPr bwMode="auto">
          <a:xfrm>
            <a:off x="6873875" y="2879726"/>
            <a:ext cx="1587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28" name="Group 1127">
            <a:extLst>
              <a:ext uri="{FF2B5EF4-FFF2-40B4-BE49-F238E27FC236}">
                <a16:creationId xmlns:a16="http://schemas.microsoft.com/office/drawing/2014/main" id="{04EFA5BE-BD1B-484B-AE26-BE40BAF8A15F}"/>
              </a:ext>
            </a:extLst>
          </p:cNvPr>
          <p:cNvGrpSpPr/>
          <p:nvPr userDrawn="1"/>
        </p:nvGrpSpPr>
        <p:grpSpPr>
          <a:xfrm>
            <a:off x="6719888" y="2324101"/>
            <a:ext cx="465137" cy="425450"/>
            <a:chOff x="6084888" y="1666876"/>
            <a:chExt cx="465137" cy="425450"/>
          </a:xfrm>
        </p:grpSpPr>
        <p:sp>
          <p:nvSpPr>
            <p:cNvPr id="1129" name="Line 89">
              <a:extLst>
                <a:ext uri="{FF2B5EF4-FFF2-40B4-BE49-F238E27FC236}">
                  <a16:creationId xmlns:a16="http://schemas.microsoft.com/office/drawing/2014/main" id="{7D89E11A-AFD0-4D9D-A97E-82C8A2F62572}"/>
                </a:ext>
              </a:extLst>
            </p:cNvPr>
            <p:cNvSpPr>
              <a:spLocks noChangeShapeType="1"/>
            </p:cNvSpPr>
            <p:nvPr userDrawn="1"/>
          </p:nvSpPr>
          <p:spPr bwMode="auto">
            <a:xfrm flipV="1">
              <a:off x="6402388" y="1687513"/>
              <a:ext cx="9525"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90">
              <a:extLst>
                <a:ext uri="{FF2B5EF4-FFF2-40B4-BE49-F238E27FC236}">
                  <a16:creationId xmlns:a16="http://schemas.microsoft.com/office/drawing/2014/main" id="{556502B4-338F-4AA0-A276-7E92098EC260}"/>
                </a:ext>
              </a:extLst>
            </p:cNvPr>
            <p:cNvSpPr>
              <a:spLocks noChangeShapeType="1"/>
            </p:cNvSpPr>
            <p:nvPr userDrawn="1"/>
          </p:nvSpPr>
          <p:spPr bwMode="auto">
            <a:xfrm flipV="1">
              <a:off x="6440488" y="1712913"/>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91">
              <a:extLst>
                <a:ext uri="{FF2B5EF4-FFF2-40B4-BE49-F238E27FC236}">
                  <a16:creationId xmlns:a16="http://schemas.microsoft.com/office/drawing/2014/main" id="{94645F25-9447-45FB-80FB-BA44B8C78C76}"/>
                </a:ext>
              </a:extLst>
            </p:cNvPr>
            <p:cNvSpPr>
              <a:spLocks noChangeShapeType="1"/>
            </p:cNvSpPr>
            <p:nvPr userDrawn="1"/>
          </p:nvSpPr>
          <p:spPr bwMode="auto">
            <a:xfrm flipV="1">
              <a:off x="6473825" y="1744663"/>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92">
              <a:extLst>
                <a:ext uri="{FF2B5EF4-FFF2-40B4-BE49-F238E27FC236}">
                  <a16:creationId xmlns:a16="http://schemas.microsoft.com/office/drawing/2014/main" id="{AD24418E-81E1-4A74-9F3D-688302C47BF9}"/>
                </a:ext>
              </a:extLst>
            </p:cNvPr>
            <p:cNvSpPr>
              <a:spLocks noChangeShapeType="1"/>
            </p:cNvSpPr>
            <p:nvPr userDrawn="1"/>
          </p:nvSpPr>
          <p:spPr bwMode="auto">
            <a:xfrm flipV="1">
              <a:off x="6497638" y="1784351"/>
              <a:ext cx="22225"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93">
              <a:extLst>
                <a:ext uri="{FF2B5EF4-FFF2-40B4-BE49-F238E27FC236}">
                  <a16:creationId xmlns:a16="http://schemas.microsoft.com/office/drawing/2014/main" id="{D2792C62-3DC7-404E-B651-A4FC3CF7C25F}"/>
                </a:ext>
              </a:extLst>
            </p:cNvPr>
            <p:cNvSpPr>
              <a:spLocks noChangeShapeType="1"/>
            </p:cNvSpPr>
            <p:nvPr userDrawn="1"/>
          </p:nvSpPr>
          <p:spPr bwMode="auto">
            <a:xfrm flipV="1">
              <a:off x="6516688" y="1830388"/>
              <a:ext cx="22225"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94">
              <a:extLst>
                <a:ext uri="{FF2B5EF4-FFF2-40B4-BE49-F238E27FC236}">
                  <a16:creationId xmlns:a16="http://schemas.microsoft.com/office/drawing/2014/main" id="{8F7FE884-D975-4FDB-9591-AADB92485DA3}"/>
                </a:ext>
              </a:extLst>
            </p:cNvPr>
            <p:cNvSpPr>
              <a:spLocks noChangeShapeType="1"/>
            </p:cNvSpPr>
            <p:nvPr userDrawn="1"/>
          </p:nvSpPr>
          <p:spPr bwMode="auto">
            <a:xfrm flipV="1">
              <a:off x="6524625" y="1876426"/>
              <a:ext cx="25400"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95">
              <a:extLst>
                <a:ext uri="{FF2B5EF4-FFF2-40B4-BE49-F238E27FC236}">
                  <a16:creationId xmlns:a16="http://schemas.microsoft.com/office/drawing/2014/main" id="{22E033DC-5BF0-4762-A3D8-19B255DB3A99}"/>
                </a:ext>
              </a:extLst>
            </p:cNvPr>
            <p:cNvSpPr>
              <a:spLocks noChangeShapeType="1"/>
            </p:cNvSpPr>
            <p:nvPr userDrawn="1"/>
          </p:nvSpPr>
          <p:spPr bwMode="auto">
            <a:xfrm>
              <a:off x="6524625" y="1924051"/>
              <a:ext cx="25400"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96">
              <a:extLst>
                <a:ext uri="{FF2B5EF4-FFF2-40B4-BE49-F238E27FC236}">
                  <a16:creationId xmlns:a16="http://schemas.microsoft.com/office/drawing/2014/main" id="{8F2E6D89-C103-4CC9-9677-606C716E27A4}"/>
                </a:ext>
              </a:extLst>
            </p:cNvPr>
            <p:cNvSpPr>
              <a:spLocks noChangeShapeType="1"/>
            </p:cNvSpPr>
            <p:nvPr userDrawn="1"/>
          </p:nvSpPr>
          <p:spPr bwMode="auto">
            <a:xfrm>
              <a:off x="6516688" y="1966913"/>
              <a:ext cx="22225"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97">
              <a:extLst>
                <a:ext uri="{FF2B5EF4-FFF2-40B4-BE49-F238E27FC236}">
                  <a16:creationId xmlns:a16="http://schemas.microsoft.com/office/drawing/2014/main" id="{333948F6-F054-402E-B72D-2E9833DF1CF3}"/>
                </a:ext>
              </a:extLst>
            </p:cNvPr>
            <p:cNvSpPr>
              <a:spLocks noChangeShapeType="1"/>
            </p:cNvSpPr>
            <p:nvPr userDrawn="1"/>
          </p:nvSpPr>
          <p:spPr bwMode="auto">
            <a:xfrm>
              <a:off x="6497638" y="2006601"/>
              <a:ext cx="22225"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98">
              <a:extLst>
                <a:ext uri="{FF2B5EF4-FFF2-40B4-BE49-F238E27FC236}">
                  <a16:creationId xmlns:a16="http://schemas.microsoft.com/office/drawing/2014/main" id="{C6288FD1-405A-4B0F-9724-21C77ECF0D92}"/>
                </a:ext>
              </a:extLst>
            </p:cNvPr>
            <p:cNvSpPr>
              <a:spLocks noChangeShapeType="1"/>
            </p:cNvSpPr>
            <p:nvPr userDrawn="1"/>
          </p:nvSpPr>
          <p:spPr bwMode="auto">
            <a:xfrm>
              <a:off x="6473825" y="2041526"/>
              <a:ext cx="1905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99">
              <a:extLst>
                <a:ext uri="{FF2B5EF4-FFF2-40B4-BE49-F238E27FC236}">
                  <a16:creationId xmlns:a16="http://schemas.microsoft.com/office/drawing/2014/main" id="{171D62DD-A80C-4726-9DC1-59307E5861F9}"/>
                </a:ext>
              </a:extLst>
            </p:cNvPr>
            <p:cNvSpPr>
              <a:spLocks noChangeShapeType="1"/>
            </p:cNvSpPr>
            <p:nvPr userDrawn="1"/>
          </p:nvSpPr>
          <p:spPr bwMode="auto">
            <a:xfrm>
              <a:off x="6440488" y="2073276"/>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Line 100">
              <a:extLst>
                <a:ext uri="{FF2B5EF4-FFF2-40B4-BE49-F238E27FC236}">
                  <a16:creationId xmlns:a16="http://schemas.microsoft.com/office/drawing/2014/main" id="{A13D2AF6-A0E9-4EFC-91FF-3BFB0AD48FE8}"/>
                </a:ext>
              </a:extLst>
            </p:cNvPr>
            <p:cNvSpPr>
              <a:spLocks noChangeShapeType="1"/>
            </p:cNvSpPr>
            <p:nvPr userDrawn="1"/>
          </p:nvSpPr>
          <p:spPr bwMode="auto">
            <a:xfrm flipV="1">
              <a:off x="6316663" y="1666876"/>
              <a:ext cx="0" cy="238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1" name="Line 101">
              <a:extLst>
                <a:ext uri="{FF2B5EF4-FFF2-40B4-BE49-F238E27FC236}">
                  <a16:creationId xmlns:a16="http://schemas.microsoft.com/office/drawing/2014/main" id="{ABB5E6B5-AA96-4496-9476-7B36580CDE96}"/>
                </a:ext>
              </a:extLst>
            </p:cNvPr>
            <p:cNvSpPr>
              <a:spLocks noChangeShapeType="1"/>
            </p:cNvSpPr>
            <p:nvPr userDrawn="1"/>
          </p:nvSpPr>
          <p:spPr bwMode="auto">
            <a:xfrm flipH="1" flipV="1">
              <a:off x="6269038" y="1673226"/>
              <a:ext cx="4762"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2" name="Line 102">
              <a:extLst>
                <a:ext uri="{FF2B5EF4-FFF2-40B4-BE49-F238E27FC236}">
                  <a16:creationId xmlns:a16="http://schemas.microsoft.com/office/drawing/2014/main" id="{480BB07C-4902-4917-8A50-DB3508F10232}"/>
                </a:ext>
              </a:extLst>
            </p:cNvPr>
            <p:cNvSpPr>
              <a:spLocks noChangeShapeType="1"/>
            </p:cNvSpPr>
            <p:nvPr userDrawn="1"/>
          </p:nvSpPr>
          <p:spPr bwMode="auto">
            <a:xfrm flipH="1" flipV="1">
              <a:off x="6223000" y="1687513"/>
              <a:ext cx="7937"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3" name="Line 103">
              <a:extLst>
                <a:ext uri="{FF2B5EF4-FFF2-40B4-BE49-F238E27FC236}">
                  <a16:creationId xmlns:a16="http://schemas.microsoft.com/office/drawing/2014/main" id="{E49D98F7-F373-4644-8205-13F26F5C54DC}"/>
                </a:ext>
              </a:extLst>
            </p:cNvPr>
            <p:cNvSpPr>
              <a:spLocks noChangeShapeType="1"/>
            </p:cNvSpPr>
            <p:nvPr userDrawn="1"/>
          </p:nvSpPr>
          <p:spPr bwMode="auto">
            <a:xfrm flipH="1" flipV="1">
              <a:off x="6180138" y="1712913"/>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4" name="Line 104">
              <a:extLst>
                <a:ext uri="{FF2B5EF4-FFF2-40B4-BE49-F238E27FC236}">
                  <a16:creationId xmlns:a16="http://schemas.microsoft.com/office/drawing/2014/main" id="{41EF7B71-E64B-484B-9588-CD89FE9E712B}"/>
                </a:ext>
              </a:extLst>
            </p:cNvPr>
            <p:cNvSpPr>
              <a:spLocks noChangeShapeType="1"/>
            </p:cNvSpPr>
            <p:nvPr userDrawn="1"/>
          </p:nvSpPr>
          <p:spPr bwMode="auto">
            <a:xfrm flipH="1" flipV="1">
              <a:off x="6143625" y="1744663"/>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5" name="Line 105">
              <a:extLst>
                <a:ext uri="{FF2B5EF4-FFF2-40B4-BE49-F238E27FC236}">
                  <a16:creationId xmlns:a16="http://schemas.microsoft.com/office/drawing/2014/main" id="{B198F4DC-7F6D-49FD-9EE4-F821704BC864}"/>
                </a:ext>
              </a:extLst>
            </p:cNvPr>
            <p:cNvSpPr>
              <a:spLocks noChangeShapeType="1"/>
            </p:cNvSpPr>
            <p:nvPr userDrawn="1"/>
          </p:nvSpPr>
          <p:spPr bwMode="auto">
            <a:xfrm flipH="1" flipV="1">
              <a:off x="6115050" y="1784351"/>
              <a:ext cx="20637"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6" name="Line 106">
              <a:extLst>
                <a:ext uri="{FF2B5EF4-FFF2-40B4-BE49-F238E27FC236}">
                  <a16:creationId xmlns:a16="http://schemas.microsoft.com/office/drawing/2014/main" id="{07C209B9-A202-4005-8A7F-BDEC12AAD81B}"/>
                </a:ext>
              </a:extLst>
            </p:cNvPr>
            <p:cNvSpPr>
              <a:spLocks noChangeShapeType="1"/>
            </p:cNvSpPr>
            <p:nvPr userDrawn="1"/>
          </p:nvSpPr>
          <p:spPr bwMode="auto">
            <a:xfrm flipH="1" flipV="1">
              <a:off x="6092825" y="1830388"/>
              <a:ext cx="25400"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7" name="Line 107">
              <a:extLst>
                <a:ext uri="{FF2B5EF4-FFF2-40B4-BE49-F238E27FC236}">
                  <a16:creationId xmlns:a16="http://schemas.microsoft.com/office/drawing/2014/main" id="{197EC393-762C-456A-8C74-3891DAC82A2D}"/>
                </a:ext>
              </a:extLst>
            </p:cNvPr>
            <p:cNvSpPr>
              <a:spLocks noChangeShapeType="1"/>
            </p:cNvSpPr>
            <p:nvPr userDrawn="1"/>
          </p:nvSpPr>
          <p:spPr bwMode="auto">
            <a:xfrm flipH="1" flipV="1">
              <a:off x="6084888" y="1876426"/>
              <a:ext cx="22225"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8" name="Line 108">
              <a:extLst>
                <a:ext uri="{FF2B5EF4-FFF2-40B4-BE49-F238E27FC236}">
                  <a16:creationId xmlns:a16="http://schemas.microsoft.com/office/drawing/2014/main" id="{D584384B-0F37-4BC2-BACB-0CF49EA65757}"/>
                </a:ext>
              </a:extLst>
            </p:cNvPr>
            <p:cNvSpPr>
              <a:spLocks noChangeShapeType="1"/>
            </p:cNvSpPr>
            <p:nvPr userDrawn="1"/>
          </p:nvSpPr>
          <p:spPr bwMode="auto">
            <a:xfrm flipH="1">
              <a:off x="6084888" y="1924051"/>
              <a:ext cx="22225" cy="31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9" name="Line 109">
              <a:extLst>
                <a:ext uri="{FF2B5EF4-FFF2-40B4-BE49-F238E27FC236}">
                  <a16:creationId xmlns:a16="http://schemas.microsoft.com/office/drawing/2014/main" id="{D18D539C-E591-4F23-BA25-4361EA478803}"/>
                </a:ext>
              </a:extLst>
            </p:cNvPr>
            <p:cNvSpPr>
              <a:spLocks noChangeShapeType="1"/>
            </p:cNvSpPr>
            <p:nvPr userDrawn="1"/>
          </p:nvSpPr>
          <p:spPr bwMode="auto">
            <a:xfrm flipH="1">
              <a:off x="6092825" y="1966913"/>
              <a:ext cx="25400"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0" name="Line 110">
              <a:extLst>
                <a:ext uri="{FF2B5EF4-FFF2-40B4-BE49-F238E27FC236}">
                  <a16:creationId xmlns:a16="http://schemas.microsoft.com/office/drawing/2014/main" id="{094AD6AB-EBCD-454D-B020-1DD9332ABB37}"/>
                </a:ext>
              </a:extLst>
            </p:cNvPr>
            <p:cNvSpPr>
              <a:spLocks noChangeShapeType="1"/>
            </p:cNvSpPr>
            <p:nvPr userDrawn="1"/>
          </p:nvSpPr>
          <p:spPr bwMode="auto">
            <a:xfrm flipH="1">
              <a:off x="6115050" y="2006601"/>
              <a:ext cx="1905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1" name="Line 111">
              <a:extLst>
                <a:ext uri="{FF2B5EF4-FFF2-40B4-BE49-F238E27FC236}">
                  <a16:creationId xmlns:a16="http://schemas.microsoft.com/office/drawing/2014/main" id="{277B0961-E971-446A-BEBD-BF4C4B2B724E}"/>
                </a:ext>
              </a:extLst>
            </p:cNvPr>
            <p:cNvSpPr>
              <a:spLocks noChangeShapeType="1"/>
            </p:cNvSpPr>
            <p:nvPr userDrawn="1"/>
          </p:nvSpPr>
          <p:spPr bwMode="auto">
            <a:xfrm flipH="1">
              <a:off x="6142038" y="2041526"/>
              <a:ext cx="1905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Line 112">
              <a:extLst>
                <a:ext uri="{FF2B5EF4-FFF2-40B4-BE49-F238E27FC236}">
                  <a16:creationId xmlns:a16="http://schemas.microsoft.com/office/drawing/2014/main" id="{BEB1F0AD-975E-4FA3-9FA5-CC807BCECDFD}"/>
                </a:ext>
              </a:extLst>
            </p:cNvPr>
            <p:cNvSpPr>
              <a:spLocks noChangeShapeType="1"/>
            </p:cNvSpPr>
            <p:nvPr userDrawn="1"/>
          </p:nvSpPr>
          <p:spPr bwMode="auto">
            <a:xfrm flipH="1">
              <a:off x="6180138" y="2073276"/>
              <a:ext cx="14287"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3" name="Line 117">
              <a:extLst>
                <a:ext uri="{FF2B5EF4-FFF2-40B4-BE49-F238E27FC236}">
                  <a16:creationId xmlns:a16="http://schemas.microsoft.com/office/drawing/2014/main" id="{7C23CCEF-B869-481A-8409-25A7ED17A44E}"/>
                </a:ext>
              </a:extLst>
            </p:cNvPr>
            <p:cNvSpPr>
              <a:spLocks noChangeShapeType="1"/>
            </p:cNvSpPr>
            <p:nvPr userDrawn="1"/>
          </p:nvSpPr>
          <p:spPr bwMode="auto">
            <a:xfrm flipV="1">
              <a:off x="6361113" y="1673226"/>
              <a:ext cx="4762"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154" name="Freeform 118">
            <a:extLst>
              <a:ext uri="{FF2B5EF4-FFF2-40B4-BE49-F238E27FC236}">
                <a16:creationId xmlns:a16="http://schemas.microsoft.com/office/drawing/2014/main" id="{0744D5A5-B8FC-4A6C-BD36-55E9284F9382}"/>
              </a:ext>
            </a:extLst>
          </p:cNvPr>
          <p:cNvSpPr>
            <a:spLocks noEditPoints="1"/>
          </p:cNvSpPr>
          <p:nvPr userDrawn="1"/>
        </p:nvSpPr>
        <p:spPr bwMode="auto">
          <a:xfrm>
            <a:off x="6777038" y="2384426"/>
            <a:ext cx="350837" cy="541338"/>
          </a:xfrm>
          <a:custGeom>
            <a:avLst/>
            <a:gdLst>
              <a:gd name="T0" fmla="*/ 110 w 221"/>
              <a:gd name="T1" fmla="*/ 0 h 341"/>
              <a:gd name="T2" fmla="*/ 88 w 221"/>
              <a:gd name="T3" fmla="*/ 2 h 341"/>
              <a:gd name="T4" fmla="*/ 68 w 221"/>
              <a:gd name="T5" fmla="*/ 9 h 341"/>
              <a:gd name="T6" fmla="*/ 48 w 221"/>
              <a:gd name="T7" fmla="*/ 19 h 341"/>
              <a:gd name="T8" fmla="*/ 33 w 221"/>
              <a:gd name="T9" fmla="*/ 31 h 341"/>
              <a:gd name="T10" fmla="*/ 19 w 221"/>
              <a:gd name="T11" fmla="*/ 48 h 341"/>
              <a:gd name="T12" fmla="*/ 9 w 221"/>
              <a:gd name="T13" fmla="*/ 67 h 341"/>
              <a:gd name="T14" fmla="*/ 2 w 221"/>
              <a:gd name="T15" fmla="*/ 88 h 341"/>
              <a:gd name="T16" fmla="*/ 0 w 221"/>
              <a:gd name="T17" fmla="*/ 110 h 341"/>
              <a:gd name="T18" fmla="*/ 1 w 221"/>
              <a:gd name="T19" fmla="*/ 122 h 341"/>
              <a:gd name="T20" fmla="*/ 5 w 221"/>
              <a:gd name="T21" fmla="*/ 144 h 341"/>
              <a:gd name="T22" fmla="*/ 15 w 221"/>
              <a:gd name="T23" fmla="*/ 166 h 341"/>
              <a:gd name="T24" fmla="*/ 28 w 221"/>
              <a:gd name="T25" fmla="*/ 184 h 341"/>
              <a:gd name="T26" fmla="*/ 36 w 221"/>
              <a:gd name="T27" fmla="*/ 192 h 341"/>
              <a:gd name="T28" fmla="*/ 39 w 221"/>
              <a:gd name="T29" fmla="*/ 194 h 341"/>
              <a:gd name="T30" fmla="*/ 51 w 221"/>
              <a:gd name="T31" fmla="*/ 207 h 341"/>
              <a:gd name="T32" fmla="*/ 60 w 221"/>
              <a:gd name="T33" fmla="*/ 222 h 341"/>
              <a:gd name="T34" fmla="*/ 65 w 221"/>
              <a:gd name="T35" fmla="*/ 240 h 341"/>
              <a:gd name="T36" fmla="*/ 68 w 221"/>
              <a:gd name="T37" fmla="*/ 258 h 341"/>
              <a:gd name="T38" fmla="*/ 110 w 221"/>
              <a:gd name="T39" fmla="*/ 273 h 341"/>
              <a:gd name="T40" fmla="*/ 153 w 221"/>
              <a:gd name="T41" fmla="*/ 258 h 341"/>
              <a:gd name="T42" fmla="*/ 154 w 221"/>
              <a:gd name="T43" fmla="*/ 249 h 341"/>
              <a:gd name="T44" fmla="*/ 158 w 221"/>
              <a:gd name="T45" fmla="*/ 231 h 341"/>
              <a:gd name="T46" fmla="*/ 166 w 221"/>
              <a:gd name="T47" fmla="*/ 214 h 341"/>
              <a:gd name="T48" fmla="*/ 176 w 221"/>
              <a:gd name="T49" fmla="*/ 201 h 341"/>
              <a:gd name="T50" fmla="*/ 182 w 221"/>
              <a:gd name="T51" fmla="*/ 194 h 341"/>
              <a:gd name="T52" fmla="*/ 185 w 221"/>
              <a:gd name="T53" fmla="*/ 192 h 341"/>
              <a:gd name="T54" fmla="*/ 200 w 221"/>
              <a:gd name="T55" fmla="*/ 175 h 341"/>
              <a:gd name="T56" fmla="*/ 211 w 221"/>
              <a:gd name="T57" fmla="*/ 155 h 341"/>
              <a:gd name="T58" fmla="*/ 219 w 221"/>
              <a:gd name="T59" fmla="*/ 134 h 341"/>
              <a:gd name="T60" fmla="*/ 221 w 221"/>
              <a:gd name="T61" fmla="*/ 110 h 341"/>
              <a:gd name="T62" fmla="*/ 221 w 221"/>
              <a:gd name="T63" fmla="*/ 99 h 341"/>
              <a:gd name="T64" fmla="*/ 217 w 221"/>
              <a:gd name="T65" fmla="*/ 77 h 341"/>
              <a:gd name="T66" fmla="*/ 208 w 221"/>
              <a:gd name="T67" fmla="*/ 57 h 341"/>
              <a:gd name="T68" fmla="*/ 196 w 221"/>
              <a:gd name="T69" fmla="*/ 39 h 341"/>
              <a:gd name="T70" fmla="*/ 180 w 221"/>
              <a:gd name="T71" fmla="*/ 24 h 341"/>
              <a:gd name="T72" fmla="*/ 164 w 221"/>
              <a:gd name="T73" fmla="*/ 13 h 341"/>
              <a:gd name="T74" fmla="*/ 143 w 221"/>
              <a:gd name="T75" fmla="*/ 4 h 341"/>
              <a:gd name="T76" fmla="*/ 122 w 221"/>
              <a:gd name="T77" fmla="*/ 0 h 341"/>
              <a:gd name="T78" fmla="*/ 110 w 221"/>
              <a:gd name="T79" fmla="*/ 0 h 341"/>
              <a:gd name="T80" fmla="*/ 101 w 221"/>
              <a:gd name="T81" fmla="*/ 341 h 341"/>
              <a:gd name="T82" fmla="*/ 118 w 221"/>
              <a:gd name="T83" fmla="*/ 333 h 341"/>
              <a:gd name="T84" fmla="*/ 129 w 221"/>
              <a:gd name="T85" fmla="*/ 333 h 341"/>
              <a:gd name="T86" fmla="*/ 92 w 221"/>
              <a:gd name="T87" fmla="*/ 311 h 341"/>
              <a:gd name="T88" fmla="*/ 129 w 221"/>
              <a:gd name="T89" fmla="*/ 33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341">
                <a:moveTo>
                  <a:pt x="110" y="0"/>
                </a:moveTo>
                <a:lnTo>
                  <a:pt x="110" y="0"/>
                </a:lnTo>
                <a:lnTo>
                  <a:pt x="99" y="0"/>
                </a:lnTo>
                <a:lnTo>
                  <a:pt x="88" y="2"/>
                </a:lnTo>
                <a:lnTo>
                  <a:pt x="78" y="4"/>
                </a:lnTo>
                <a:lnTo>
                  <a:pt x="68" y="9"/>
                </a:lnTo>
                <a:lnTo>
                  <a:pt x="57" y="13"/>
                </a:lnTo>
                <a:lnTo>
                  <a:pt x="48" y="19"/>
                </a:lnTo>
                <a:lnTo>
                  <a:pt x="40" y="24"/>
                </a:lnTo>
                <a:lnTo>
                  <a:pt x="33" y="31"/>
                </a:lnTo>
                <a:lnTo>
                  <a:pt x="25" y="39"/>
                </a:lnTo>
                <a:lnTo>
                  <a:pt x="19" y="48"/>
                </a:lnTo>
                <a:lnTo>
                  <a:pt x="13" y="57"/>
                </a:lnTo>
                <a:lnTo>
                  <a:pt x="9" y="67"/>
                </a:lnTo>
                <a:lnTo>
                  <a:pt x="5" y="77"/>
                </a:lnTo>
                <a:lnTo>
                  <a:pt x="2" y="88"/>
                </a:lnTo>
                <a:lnTo>
                  <a:pt x="1" y="99"/>
                </a:lnTo>
                <a:lnTo>
                  <a:pt x="0" y="110"/>
                </a:lnTo>
                <a:lnTo>
                  <a:pt x="0" y="110"/>
                </a:lnTo>
                <a:lnTo>
                  <a:pt x="1" y="122"/>
                </a:lnTo>
                <a:lnTo>
                  <a:pt x="2" y="134"/>
                </a:lnTo>
                <a:lnTo>
                  <a:pt x="5" y="144"/>
                </a:lnTo>
                <a:lnTo>
                  <a:pt x="10" y="155"/>
                </a:lnTo>
                <a:lnTo>
                  <a:pt x="15" y="166"/>
                </a:lnTo>
                <a:lnTo>
                  <a:pt x="21" y="175"/>
                </a:lnTo>
                <a:lnTo>
                  <a:pt x="28" y="184"/>
                </a:lnTo>
                <a:lnTo>
                  <a:pt x="36" y="192"/>
                </a:lnTo>
                <a:lnTo>
                  <a:pt x="36" y="192"/>
                </a:lnTo>
                <a:lnTo>
                  <a:pt x="39" y="194"/>
                </a:lnTo>
                <a:lnTo>
                  <a:pt x="39" y="194"/>
                </a:lnTo>
                <a:lnTo>
                  <a:pt x="45" y="201"/>
                </a:lnTo>
                <a:lnTo>
                  <a:pt x="51" y="207"/>
                </a:lnTo>
                <a:lnTo>
                  <a:pt x="55" y="214"/>
                </a:lnTo>
                <a:lnTo>
                  <a:pt x="60" y="222"/>
                </a:lnTo>
                <a:lnTo>
                  <a:pt x="63" y="231"/>
                </a:lnTo>
                <a:lnTo>
                  <a:pt x="65" y="240"/>
                </a:lnTo>
                <a:lnTo>
                  <a:pt x="66" y="249"/>
                </a:lnTo>
                <a:lnTo>
                  <a:pt x="68" y="258"/>
                </a:lnTo>
                <a:lnTo>
                  <a:pt x="68" y="273"/>
                </a:lnTo>
                <a:lnTo>
                  <a:pt x="110" y="273"/>
                </a:lnTo>
                <a:lnTo>
                  <a:pt x="153" y="273"/>
                </a:lnTo>
                <a:lnTo>
                  <a:pt x="153" y="258"/>
                </a:lnTo>
                <a:lnTo>
                  <a:pt x="153" y="258"/>
                </a:lnTo>
                <a:lnTo>
                  <a:pt x="154" y="249"/>
                </a:lnTo>
                <a:lnTo>
                  <a:pt x="156" y="240"/>
                </a:lnTo>
                <a:lnTo>
                  <a:pt x="158" y="231"/>
                </a:lnTo>
                <a:lnTo>
                  <a:pt x="161" y="222"/>
                </a:lnTo>
                <a:lnTo>
                  <a:pt x="166" y="214"/>
                </a:lnTo>
                <a:lnTo>
                  <a:pt x="170" y="207"/>
                </a:lnTo>
                <a:lnTo>
                  <a:pt x="176" y="201"/>
                </a:lnTo>
                <a:lnTo>
                  <a:pt x="182" y="194"/>
                </a:lnTo>
                <a:lnTo>
                  <a:pt x="182" y="194"/>
                </a:lnTo>
                <a:lnTo>
                  <a:pt x="185" y="192"/>
                </a:lnTo>
                <a:lnTo>
                  <a:pt x="185" y="192"/>
                </a:lnTo>
                <a:lnTo>
                  <a:pt x="193" y="184"/>
                </a:lnTo>
                <a:lnTo>
                  <a:pt x="200" y="175"/>
                </a:lnTo>
                <a:lnTo>
                  <a:pt x="206" y="166"/>
                </a:lnTo>
                <a:lnTo>
                  <a:pt x="211" y="155"/>
                </a:lnTo>
                <a:lnTo>
                  <a:pt x="215" y="144"/>
                </a:lnTo>
                <a:lnTo>
                  <a:pt x="219" y="134"/>
                </a:lnTo>
                <a:lnTo>
                  <a:pt x="220" y="122"/>
                </a:lnTo>
                <a:lnTo>
                  <a:pt x="221" y="110"/>
                </a:lnTo>
                <a:lnTo>
                  <a:pt x="221" y="110"/>
                </a:lnTo>
                <a:lnTo>
                  <a:pt x="221" y="99"/>
                </a:lnTo>
                <a:lnTo>
                  <a:pt x="219" y="88"/>
                </a:lnTo>
                <a:lnTo>
                  <a:pt x="217" y="77"/>
                </a:lnTo>
                <a:lnTo>
                  <a:pt x="212" y="67"/>
                </a:lnTo>
                <a:lnTo>
                  <a:pt x="208" y="57"/>
                </a:lnTo>
                <a:lnTo>
                  <a:pt x="202" y="48"/>
                </a:lnTo>
                <a:lnTo>
                  <a:pt x="196" y="39"/>
                </a:lnTo>
                <a:lnTo>
                  <a:pt x="188" y="31"/>
                </a:lnTo>
                <a:lnTo>
                  <a:pt x="180" y="24"/>
                </a:lnTo>
                <a:lnTo>
                  <a:pt x="173" y="19"/>
                </a:lnTo>
                <a:lnTo>
                  <a:pt x="164" y="13"/>
                </a:lnTo>
                <a:lnTo>
                  <a:pt x="153" y="9"/>
                </a:lnTo>
                <a:lnTo>
                  <a:pt x="143" y="4"/>
                </a:lnTo>
                <a:lnTo>
                  <a:pt x="133" y="2"/>
                </a:lnTo>
                <a:lnTo>
                  <a:pt x="122" y="0"/>
                </a:lnTo>
                <a:lnTo>
                  <a:pt x="110" y="0"/>
                </a:lnTo>
                <a:lnTo>
                  <a:pt x="110" y="0"/>
                </a:lnTo>
                <a:close/>
                <a:moveTo>
                  <a:pt x="118" y="341"/>
                </a:moveTo>
                <a:lnTo>
                  <a:pt x="101" y="341"/>
                </a:lnTo>
                <a:lnTo>
                  <a:pt x="101" y="333"/>
                </a:lnTo>
                <a:lnTo>
                  <a:pt x="118" y="333"/>
                </a:lnTo>
                <a:lnTo>
                  <a:pt x="118" y="341"/>
                </a:lnTo>
                <a:close/>
                <a:moveTo>
                  <a:pt x="129" y="333"/>
                </a:moveTo>
                <a:lnTo>
                  <a:pt x="92" y="333"/>
                </a:lnTo>
                <a:lnTo>
                  <a:pt x="92" y="311"/>
                </a:lnTo>
                <a:lnTo>
                  <a:pt x="129" y="311"/>
                </a:lnTo>
                <a:lnTo>
                  <a:pt x="129" y="33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5" name="Freeform 119">
            <a:extLst>
              <a:ext uri="{FF2B5EF4-FFF2-40B4-BE49-F238E27FC236}">
                <a16:creationId xmlns:a16="http://schemas.microsoft.com/office/drawing/2014/main" id="{64776F6D-3EA1-4130-9BD7-1D25C5C32EBC}"/>
              </a:ext>
            </a:extLst>
          </p:cNvPr>
          <p:cNvSpPr>
            <a:spLocks/>
          </p:cNvSpPr>
          <p:nvPr userDrawn="1"/>
        </p:nvSpPr>
        <p:spPr bwMode="auto">
          <a:xfrm>
            <a:off x="7262813" y="2727326"/>
            <a:ext cx="381000" cy="382588"/>
          </a:xfrm>
          <a:custGeom>
            <a:avLst/>
            <a:gdLst>
              <a:gd name="T0" fmla="*/ 240 w 240"/>
              <a:gd name="T1" fmla="*/ 120 h 241"/>
              <a:gd name="T2" fmla="*/ 238 w 240"/>
              <a:gd name="T3" fmla="*/ 145 h 241"/>
              <a:gd name="T4" fmla="*/ 230 w 240"/>
              <a:gd name="T5" fmla="*/ 168 h 241"/>
              <a:gd name="T6" fmla="*/ 220 w 240"/>
              <a:gd name="T7" fmla="*/ 188 h 241"/>
              <a:gd name="T8" fmla="*/ 205 w 240"/>
              <a:gd name="T9" fmla="*/ 206 h 241"/>
              <a:gd name="T10" fmla="*/ 187 w 240"/>
              <a:gd name="T11" fmla="*/ 221 h 241"/>
              <a:gd name="T12" fmla="*/ 167 w 240"/>
              <a:gd name="T13" fmla="*/ 231 h 241"/>
              <a:gd name="T14" fmla="*/ 144 w 240"/>
              <a:gd name="T15" fmla="*/ 239 h 241"/>
              <a:gd name="T16" fmla="*/ 119 w 240"/>
              <a:gd name="T17" fmla="*/ 241 h 241"/>
              <a:gd name="T18" fmla="*/ 107 w 240"/>
              <a:gd name="T19" fmla="*/ 240 h 241"/>
              <a:gd name="T20" fmla="*/ 83 w 240"/>
              <a:gd name="T21" fmla="*/ 235 h 241"/>
              <a:gd name="T22" fmla="*/ 62 w 240"/>
              <a:gd name="T23" fmla="*/ 226 h 241"/>
              <a:gd name="T24" fmla="*/ 43 w 240"/>
              <a:gd name="T25" fmla="*/ 213 h 241"/>
              <a:gd name="T26" fmla="*/ 27 w 240"/>
              <a:gd name="T27" fmla="*/ 197 h 241"/>
              <a:gd name="T28" fmla="*/ 13 w 240"/>
              <a:gd name="T29" fmla="*/ 178 h 241"/>
              <a:gd name="T30" fmla="*/ 4 w 240"/>
              <a:gd name="T31" fmla="*/ 156 h 241"/>
              <a:gd name="T32" fmla="*/ 0 w 240"/>
              <a:gd name="T33" fmla="*/ 133 h 241"/>
              <a:gd name="T34" fmla="*/ 0 w 240"/>
              <a:gd name="T35" fmla="*/ 120 h 241"/>
              <a:gd name="T36" fmla="*/ 2 w 240"/>
              <a:gd name="T37" fmla="*/ 92 h 241"/>
              <a:gd name="T38" fmla="*/ 12 w 240"/>
              <a:gd name="T39" fmla="*/ 67 h 241"/>
              <a:gd name="T40" fmla="*/ 27 w 240"/>
              <a:gd name="T41" fmla="*/ 44 h 241"/>
              <a:gd name="T42" fmla="*/ 46 w 240"/>
              <a:gd name="T43" fmla="*/ 25 h 241"/>
              <a:gd name="T44" fmla="*/ 54 w 240"/>
              <a:gd name="T45" fmla="*/ 20 h 241"/>
              <a:gd name="T46" fmla="*/ 71 w 240"/>
              <a:gd name="T47" fmla="*/ 11 h 241"/>
              <a:gd name="T48" fmla="*/ 89 w 240"/>
              <a:gd name="T49" fmla="*/ 4 h 241"/>
              <a:gd name="T50" fmla="*/ 109 w 240"/>
              <a:gd name="T51" fmla="*/ 0 h 241"/>
              <a:gd name="T52" fmla="*/ 119 w 240"/>
              <a:gd name="T53" fmla="*/ 0 h 241"/>
              <a:gd name="T54" fmla="*/ 144 w 240"/>
              <a:gd name="T55" fmla="*/ 3 h 241"/>
              <a:gd name="T56" fmla="*/ 167 w 240"/>
              <a:gd name="T57" fmla="*/ 9 h 241"/>
              <a:gd name="T58" fmla="*/ 187 w 240"/>
              <a:gd name="T59" fmla="*/ 21 h 241"/>
              <a:gd name="T60" fmla="*/ 205 w 240"/>
              <a:gd name="T61" fmla="*/ 35 h 241"/>
              <a:gd name="T62" fmla="*/ 220 w 240"/>
              <a:gd name="T63" fmla="*/ 53 h 241"/>
              <a:gd name="T64" fmla="*/ 230 w 240"/>
              <a:gd name="T65" fmla="*/ 74 h 241"/>
              <a:gd name="T66" fmla="*/ 238 w 240"/>
              <a:gd name="T67" fmla="*/ 96 h 241"/>
              <a:gd name="T68" fmla="*/ 240 w 240"/>
              <a:gd name="T69"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241">
                <a:moveTo>
                  <a:pt x="240" y="120"/>
                </a:moveTo>
                <a:lnTo>
                  <a:pt x="240" y="120"/>
                </a:lnTo>
                <a:lnTo>
                  <a:pt x="239" y="133"/>
                </a:lnTo>
                <a:lnTo>
                  <a:pt x="238" y="145"/>
                </a:lnTo>
                <a:lnTo>
                  <a:pt x="235" y="156"/>
                </a:lnTo>
                <a:lnTo>
                  <a:pt x="230" y="168"/>
                </a:lnTo>
                <a:lnTo>
                  <a:pt x="226" y="178"/>
                </a:lnTo>
                <a:lnTo>
                  <a:pt x="220" y="188"/>
                </a:lnTo>
                <a:lnTo>
                  <a:pt x="212" y="197"/>
                </a:lnTo>
                <a:lnTo>
                  <a:pt x="205" y="206"/>
                </a:lnTo>
                <a:lnTo>
                  <a:pt x="196" y="213"/>
                </a:lnTo>
                <a:lnTo>
                  <a:pt x="187" y="221"/>
                </a:lnTo>
                <a:lnTo>
                  <a:pt x="177" y="226"/>
                </a:lnTo>
                <a:lnTo>
                  <a:pt x="167" y="231"/>
                </a:lnTo>
                <a:lnTo>
                  <a:pt x="156" y="235"/>
                </a:lnTo>
                <a:lnTo>
                  <a:pt x="144" y="239"/>
                </a:lnTo>
                <a:lnTo>
                  <a:pt x="132" y="240"/>
                </a:lnTo>
                <a:lnTo>
                  <a:pt x="119" y="241"/>
                </a:lnTo>
                <a:lnTo>
                  <a:pt x="119" y="241"/>
                </a:lnTo>
                <a:lnTo>
                  <a:pt x="107" y="240"/>
                </a:lnTo>
                <a:lnTo>
                  <a:pt x="96" y="239"/>
                </a:lnTo>
                <a:lnTo>
                  <a:pt x="83" y="235"/>
                </a:lnTo>
                <a:lnTo>
                  <a:pt x="73" y="231"/>
                </a:lnTo>
                <a:lnTo>
                  <a:pt x="62" y="226"/>
                </a:lnTo>
                <a:lnTo>
                  <a:pt x="53" y="221"/>
                </a:lnTo>
                <a:lnTo>
                  <a:pt x="43" y="213"/>
                </a:lnTo>
                <a:lnTo>
                  <a:pt x="35" y="206"/>
                </a:lnTo>
                <a:lnTo>
                  <a:pt x="27" y="197"/>
                </a:lnTo>
                <a:lnTo>
                  <a:pt x="20" y="188"/>
                </a:lnTo>
                <a:lnTo>
                  <a:pt x="13" y="178"/>
                </a:lnTo>
                <a:lnTo>
                  <a:pt x="9" y="168"/>
                </a:lnTo>
                <a:lnTo>
                  <a:pt x="4" y="156"/>
                </a:lnTo>
                <a:lnTo>
                  <a:pt x="2" y="145"/>
                </a:lnTo>
                <a:lnTo>
                  <a:pt x="0" y="133"/>
                </a:lnTo>
                <a:lnTo>
                  <a:pt x="0" y="120"/>
                </a:lnTo>
                <a:lnTo>
                  <a:pt x="0" y="120"/>
                </a:lnTo>
                <a:lnTo>
                  <a:pt x="0" y="107"/>
                </a:lnTo>
                <a:lnTo>
                  <a:pt x="2" y="92"/>
                </a:lnTo>
                <a:lnTo>
                  <a:pt x="7" y="79"/>
                </a:lnTo>
                <a:lnTo>
                  <a:pt x="12" y="67"/>
                </a:lnTo>
                <a:lnTo>
                  <a:pt x="19" y="55"/>
                </a:lnTo>
                <a:lnTo>
                  <a:pt x="27" y="44"/>
                </a:lnTo>
                <a:lnTo>
                  <a:pt x="36" y="34"/>
                </a:lnTo>
                <a:lnTo>
                  <a:pt x="46" y="25"/>
                </a:lnTo>
                <a:lnTo>
                  <a:pt x="46" y="25"/>
                </a:lnTo>
                <a:lnTo>
                  <a:pt x="54" y="20"/>
                </a:lnTo>
                <a:lnTo>
                  <a:pt x="62" y="15"/>
                </a:lnTo>
                <a:lnTo>
                  <a:pt x="71" y="11"/>
                </a:lnTo>
                <a:lnTo>
                  <a:pt x="80" y="7"/>
                </a:lnTo>
                <a:lnTo>
                  <a:pt x="89" y="4"/>
                </a:lnTo>
                <a:lnTo>
                  <a:pt x="99" y="2"/>
                </a:lnTo>
                <a:lnTo>
                  <a:pt x="109" y="0"/>
                </a:lnTo>
                <a:lnTo>
                  <a:pt x="119" y="0"/>
                </a:lnTo>
                <a:lnTo>
                  <a:pt x="119" y="0"/>
                </a:lnTo>
                <a:lnTo>
                  <a:pt x="132" y="0"/>
                </a:lnTo>
                <a:lnTo>
                  <a:pt x="144" y="3"/>
                </a:lnTo>
                <a:lnTo>
                  <a:pt x="156" y="5"/>
                </a:lnTo>
                <a:lnTo>
                  <a:pt x="167" y="9"/>
                </a:lnTo>
                <a:lnTo>
                  <a:pt x="177" y="14"/>
                </a:lnTo>
                <a:lnTo>
                  <a:pt x="187" y="21"/>
                </a:lnTo>
                <a:lnTo>
                  <a:pt x="196" y="27"/>
                </a:lnTo>
                <a:lnTo>
                  <a:pt x="205" y="35"/>
                </a:lnTo>
                <a:lnTo>
                  <a:pt x="212" y="43"/>
                </a:lnTo>
                <a:lnTo>
                  <a:pt x="220" y="53"/>
                </a:lnTo>
                <a:lnTo>
                  <a:pt x="226" y="62"/>
                </a:lnTo>
                <a:lnTo>
                  <a:pt x="230" y="74"/>
                </a:lnTo>
                <a:lnTo>
                  <a:pt x="235" y="85"/>
                </a:lnTo>
                <a:lnTo>
                  <a:pt x="238" y="96"/>
                </a:lnTo>
                <a:lnTo>
                  <a:pt x="239" y="108"/>
                </a:lnTo>
                <a:lnTo>
                  <a:pt x="240" y="120"/>
                </a:lnTo>
                <a:lnTo>
                  <a:pt x="240" y="12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56" name="Group 1155">
            <a:extLst>
              <a:ext uri="{FF2B5EF4-FFF2-40B4-BE49-F238E27FC236}">
                <a16:creationId xmlns:a16="http://schemas.microsoft.com/office/drawing/2014/main" id="{AD566292-C6B9-4AA0-A2CF-BF150F9EDEA7}"/>
              </a:ext>
            </a:extLst>
          </p:cNvPr>
          <p:cNvGrpSpPr/>
          <p:nvPr userDrawn="1"/>
        </p:nvGrpSpPr>
        <p:grpSpPr>
          <a:xfrm>
            <a:off x="7116763" y="2586038"/>
            <a:ext cx="666750" cy="666750"/>
            <a:chOff x="6481763" y="1928813"/>
            <a:chExt cx="666750" cy="666750"/>
          </a:xfrm>
        </p:grpSpPr>
        <p:sp>
          <p:nvSpPr>
            <p:cNvPr id="1157" name="Freeform 148">
              <a:extLst>
                <a:ext uri="{FF2B5EF4-FFF2-40B4-BE49-F238E27FC236}">
                  <a16:creationId xmlns:a16="http://schemas.microsoft.com/office/drawing/2014/main" id="{007E9BBE-EEC8-44C6-8647-BF48A2B8F299}"/>
                </a:ext>
              </a:extLst>
            </p:cNvPr>
            <p:cNvSpPr>
              <a:spLocks/>
            </p:cNvSpPr>
            <p:nvPr userDrawn="1"/>
          </p:nvSpPr>
          <p:spPr bwMode="auto">
            <a:xfrm>
              <a:off x="6502400" y="2187576"/>
              <a:ext cx="19050" cy="17463"/>
            </a:xfrm>
            <a:custGeom>
              <a:avLst/>
              <a:gdLst>
                <a:gd name="T0" fmla="*/ 12 w 12"/>
                <a:gd name="T1" fmla="*/ 5 h 11"/>
                <a:gd name="T2" fmla="*/ 12 w 12"/>
                <a:gd name="T3" fmla="*/ 5 h 11"/>
                <a:gd name="T4" fmla="*/ 12 w 12"/>
                <a:gd name="T5" fmla="*/ 8 h 11"/>
                <a:gd name="T6" fmla="*/ 10 w 12"/>
                <a:gd name="T7" fmla="*/ 10 h 11"/>
                <a:gd name="T8" fmla="*/ 9 w 12"/>
                <a:gd name="T9" fmla="*/ 11 h 11"/>
                <a:gd name="T10" fmla="*/ 7 w 12"/>
                <a:gd name="T11" fmla="*/ 11 h 11"/>
                <a:gd name="T12" fmla="*/ 7 w 12"/>
                <a:gd name="T13" fmla="*/ 11 h 11"/>
                <a:gd name="T14" fmla="*/ 4 w 12"/>
                <a:gd name="T15" fmla="*/ 11 h 11"/>
                <a:gd name="T16" fmla="*/ 2 w 12"/>
                <a:gd name="T17" fmla="*/ 10 h 11"/>
                <a:gd name="T18" fmla="*/ 1 w 12"/>
                <a:gd name="T19" fmla="*/ 8 h 11"/>
                <a:gd name="T20" fmla="*/ 0 w 12"/>
                <a:gd name="T21" fmla="*/ 5 h 11"/>
                <a:gd name="T22" fmla="*/ 0 w 12"/>
                <a:gd name="T23" fmla="*/ 5 h 11"/>
                <a:gd name="T24" fmla="*/ 1 w 12"/>
                <a:gd name="T25" fmla="*/ 3 h 11"/>
                <a:gd name="T26" fmla="*/ 2 w 12"/>
                <a:gd name="T27" fmla="*/ 1 h 11"/>
                <a:gd name="T28" fmla="*/ 4 w 12"/>
                <a:gd name="T29" fmla="*/ 0 h 11"/>
                <a:gd name="T30" fmla="*/ 7 w 12"/>
                <a:gd name="T31" fmla="*/ 0 h 11"/>
                <a:gd name="T32" fmla="*/ 7 w 12"/>
                <a:gd name="T33" fmla="*/ 0 h 11"/>
                <a:gd name="T34" fmla="*/ 9 w 12"/>
                <a:gd name="T35" fmla="*/ 0 h 11"/>
                <a:gd name="T36" fmla="*/ 10 w 12"/>
                <a:gd name="T37" fmla="*/ 1 h 11"/>
                <a:gd name="T38" fmla="*/ 12 w 12"/>
                <a:gd name="T39" fmla="*/ 3 h 11"/>
                <a:gd name="T40" fmla="*/ 12 w 12"/>
                <a:gd name="T41" fmla="*/ 5 h 11"/>
                <a:gd name="T42" fmla="*/ 12 w 12"/>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5"/>
                  </a:moveTo>
                  <a:lnTo>
                    <a:pt x="12" y="5"/>
                  </a:lnTo>
                  <a:lnTo>
                    <a:pt x="12" y="8"/>
                  </a:lnTo>
                  <a:lnTo>
                    <a:pt x="10" y="10"/>
                  </a:lnTo>
                  <a:lnTo>
                    <a:pt x="9" y="11"/>
                  </a:lnTo>
                  <a:lnTo>
                    <a:pt x="7" y="11"/>
                  </a:lnTo>
                  <a:lnTo>
                    <a:pt x="7" y="11"/>
                  </a:lnTo>
                  <a:lnTo>
                    <a:pt x="4" y="11"/>
                  </a:lnTo>
                  <a:lnTo>
                    <a:pt x="2" y="10"/>
                  </a:lnTo>
                  <a:lnTo>
                    <a:pt x="1" y="8"/>
                  </a:lnTo>
                  <a:lnTo>
                    <a:pt x="0" y="5"/>
                  </a:lnTo>
                  <a:lnTo>
                    <a:pt x="0" y="5"/>
                  </a:lnTo>
                  <a:lnTo>
                    <a:pt x="1" y="3"/>
                  </a:lnTo>
                  <a:lnTo>
                    <a:pt x="2" y="1"/>
                  </a:lnTo>
                  <a:lnTo>
                    <a:pt x="4" y="0"/>
                  </a:lnTo>
                  <a:lnTo>
                    <a:pt x="7" y="0"/>
                  </a:lnTo>
                  <a:lnTo>
                    <a:pt x="7" y="0"/>
                  </a:lnTo>
                  <a:lnTo>
                    <a:pt x="9" y="0"/>
                  </a:lnTo>
                  <a:lnTo>
                    <a:pt x="10" y="1"/>
                  </a:lnTo>
                  <a:lnTo>
                    <a:pt x="12" y="3"/>
                  </a:lnTo>
                  <a:lnTo>
                    <a:pt x="12" y="5"/>
                  </a:lnTo>
                  <a:lnTo>
                    <a:pt x="12"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58" name="Group 1157">
              <a:extLst>
                <a:ext uri="{FF2B5EF4-FFF2-40B4-BE49-F238E27FC236}">
                  <a16:creationId xmlns:a16="http://schemas.microsoft.com/office/drawing/2014/main" id="{02240E46-6F18-464E-B0A6-DFF3333AC1F2}"/>
                </a:ext>
              </a:extLst>
            </p:cNvPr>
            <p:cNvGrpSpPr/>
            <p:nvPr userDrawn="1"/>
          </p:nvGrpSpPr>
          <p:grpSpPr>
            <a:xfrm>
              <a:off x="6481763" y="1928813"/>
              <a:ext cx="666750" cy="666750"/>
              <a:chOff x="6481763" y="1928813"/>
              <a:chExt cx="666750" cy="666750"/>
            </a:xfrm>
          </p:grpSpPr>
          <p:sp>
            <p:nvSpPr>
              <p:cNvPr id="1159" name="Line 120">
                <a:extLst>
                  <a:ext uri="{FF2B5EF4-FFF2-40B4-BE49-F238E27FC236}">
                    <a16:creationId xmlns:a16="http://schemas.microsoft.com/office/drawing/2014/main" id="{A0E0800C-179A-4F07-B3B3-B9D4CC8F5C5D}"/>
                  </a:ext>
                </a:extLst>
              </p:cNvPr>
              <p:cNvSpPr>
                <a:spLocks noChangeShapeType="1"/>
              </p:cNvSpPr>
              <p:nvPr userDrawn="1"/>
            </p:nvSpPr>
            <p:spPr bwMode="auto">
              <a:xfrm>
                <a:off x="6816725" y="2452688"/>
                <a:ext cx="0" cy="1143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0" name="Line 121">
                <a:extLst>
                  <a:ext uri="{FF2B5EF4-FFF2-40B4-BE49-F238E27FC236}">
                    <a16:creationId xmlns:a16="http://schemas.microsoft.com/office/drawing/2014/main" id="{C6ECDFBB-E7CD-4652-B48C-61735A1FFC5D}"/>
                  </a:ext>
                </a:extLst>
              </p:cNvPr>
              <p:cNvSpPr>
                <a:spLocks noChangeShapeType="1"/>
              </p:cNvSpPr>
              <p:nvPr userDrawn="1"/>
            </p:nvSpPr>
            <p:spPr bwMode="auto">
              <a:xfrm>
                <a:off x="6869113" y="2444751"/>
                <a:ext cx="0" cy="936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1" name="Line 122">
                <a:extLst>
                  <a:ext uri="{FF2B5EF4-FFF2-40B4-BE49-F238E27FC236}">
                    <a16:creationId xmlns:a16="http://schemas.microsoft.com/office/drawing/2014/main" id="{42232E51-A1F5-4121-9046-CF65C8594061}"/>
                  </a:ext>
                </a:extLst>
              </p:cNvPr>
              <p:cNvSpPr>
                <a:spLocks noChangeShapeType="1"/>
              </p:cNvSpPr>
              <p:nvPr userDrawn="1"/>
            </p:nvSpPr>
            <p:spPr bwMode="auto">
              <a:xfrm>
                <a:off x="6769100" y="2443163"/>
                <a:ext cx="0" cy="666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2" name="Freeform 123">
                <a:extLst>
                  <a:ext uri="{FF2B5EF4-FFF2-40B4-BE49-F238E27FC236}">
                    <a16:creationId xmlns:a16="http://schemas.microsoft.com/office/drawing/2014/main" id="{67A34ED1-F230-4558-B732-52E0D3B469AD}"/>
                  </a:ext>
                </a:extLst>
              </p:cNvPr>
              <p:cNvSpPr>
                <a:spLocks/>
              </p:cNvSpPr>
              <p:nvPr userDrawn="1"/>
            </p:nvSpPr>
            <p:spPr bwMode="auto">
              <a:xfrm>
                <a:off x="6940550" y="2406651"/>
                <a:ext cx="107950" cy="87313"/>
              </a:xfrm>
              <a:custGeom>
                <a:avLst/>
                <a:gdLst>
                  <a:gd name="T0" fmla="*/ 0 w 68"/>
                  <a:gd name="T1" fmla="*/ 0 h 55"/>
                  <a:gd name="T2" fmla="*/ 49 w 68"/>
                  <a:gd name="T3" fmla="*/ 55 h 55"/>
                  <a:gd name="T4" fmla="*/ 68 w 68"/>
                  <a:gd name="T5" fmla="*/ 48 h 55"/>
                </a:gdLst>
                <a:ahLst/>
                <a:cxnLst>
                  <a:cxn ang="0">
                    <a:pos x="T0" y="T1"/>
                  </a:cxn>
                  <a:cxn ang="0">
                    <a:pos x="T2" y="T3"/>
                  </a:cxn>
                  <a:cxn ang="0">
                    <a:pos x="T4" y="T5"/>
                  </a:cxn>
                </a:cxnLst>
                <a:rect l="0" t="0" r="r" b="b"/>
                <a:pathLst>
                  <a:path w="68" h="55">
                    <a:moveTo>
                      <a:pt x="0" y="0"/>
                    </a:moveTo>
                    <a:lnTo>
                      <a:pt x="49" y="55"/>
                    </a:lnTo>
                    <a:lnTo>
                      <a:pt x="68" y="4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3" name="Line 124">
                <a:extLst>
                  <a:ext uri="{FF2B5EF4-FFF2-40B4-BE49-F238E27FC236}">
                    <a16:creationId xmlns:a16="http://schemas.microsoft.com/office/drawing/2014/main" id="{9FCD6E41-BCAD-443C-9B91-B476628C59DF}"/>
                  </a:ext>
                </a:extLst>
              </p:cNvPr>
              <p:cNvSpPr>
                <a:spLocks noChangeShapeType="1"/>
              </p:cNvSpPr>
              <p:nvPr userDrawn="1"/>
            </p:nvSpPr>
            <p:spPr bwMode="auto">
              <a:xfrm>
                <a:off x="6916738" y="2424113"/>
                <a:ext cx="39687" cy="539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4" name="Line 125">
                <a:extLst>
                  <a:ext uri="{FF2B5EF4-FFF2-40B4-BE49-F238E27FC236}">
                    <a16:creationId xmlns:a16="http://schemas.microsoft.com/office/drawing/2014/main" id="{1864C9B8-C527-498A-AB65-AD0E13FE8A87}"/>
                  </a:ext>
                </a:extLst>
              </p:cNvPr>
              <p:cNvSpPr>
                <a:spLocks noChangeShapeType="1"/>
              </p:cNvSpPr>
              <p:nvPr userDrawn="1"/>
            </p:nvSpPr>
            <p:spPr bwMode="auto">
              <a:xfrm>
                <a:off x="6635750" y="2078038"/>
                <a:ext cx="39687" cy="539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5" name="Line 126">
                <a:extLst>
                  <a:ext uri="{FF2B5EF4-FFF2-40B4-BE49-F238E27FC236}">
                    <a16:creationId xmlns:a16="http://schemas.microsoft.com/office/drawing/2014/main" id="{AA6A54B6-1C1B-4684-810F-07E033959BF1}"/>
                  </a:ext>
                </a:extLst>
              </p:cNvPr>
              <p:cNvSpPr>
                <a:spLocks noChangeShapeType="1"/>
              </p:cNvSpPr>
              <p:nvPr userDrawn="1"/>
            </p:nvSpPr>
            <p:spPr bwMode="auto">
              <a:xfrm flipV="1">
                <a:off x="6816725" y="1979613"/>
                <a:ext cx="0" cy="904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6" name="Line 127">
                <a:extLst>
                  <a:ext uri="{FF2B5EF4-FFF2-40B4-BE49-F238E27FC236}">
                    <a16:creationId xmlns:a16="http://schemas.microsoft.com/office/drawing/2014/main" id="{D666E8E6-EE1A-4DFD-8E92-5FE697CF0FED}"/>
                  </a:ext>
                </a:extLst>
              </p:cNvPr>
              <p:cNvSpPr>
                <a:spLocks noChangeShapeType="1"/>
              </p:cNvSpPr>
              <p:nvPr userDrawn="1"/>
            </p:nvSpPr>
            <p:spPr bwMode="auto">
              <a:xfrm flipV="1">
                <a:off x="6788150" y="2024063"/>
                <a:ext cx="0" cy="492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7" name="Line 128">
                <a:extLst>
                  <a:ext uri="{FF2B5EF4-FFF2-40B4-BE49-F238E27FC236}">
                    <a16:creationId xmlns:a16="http://schemas.microsoft.com/office/drawing/2014/main" id="{9145B944-08A8-4774-81B8-9B0EC9534ABE}"/>
                  </a:ext>
                </a:extLst>
              </p:cNvPr>
              <p:cNvSpPr>
                <a:spLocks noChangeShapeType="1"/>
              </p:cNvSpPr>
              <p:nvPr userDrawn="1"/>
            </p:nvSpPr>
            <p:spPr bwMode="auto">
              <a:xfrm flipV="1">
                <a:off x="6843713" y="2009776"/>
                <a:ext cx="6350" cy="635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8" name="Line 129">
                <a:extLst>
                  <a:ext uri="{FF2B5EF4-FFF2-40B4-BE49-F238E27FC236}">
                    <a16:creationId xmlns:a16="http://schemas.microsoft.com/office/drawing/2014/main" id="{BA3206B7-CDB1-4653-9271-D23C7177B844}"/>
                  </a:ext>
                </a:extLst>
              </p:cNvPr>
              <p:cNvSpPr>
                <a:spLocks noChangeShapeType="1"/>
              </p:cNvSpPr>
              <p:nvPr userDrawn="1"/>
            </p:nvSpPr>
            <p:spPr bwMode="auto">
              <a:xfrm flipV="1">
                <a:off x="6910388" y="1995488"/>
                <a:ext cx="96837" cy="984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9" name="Line 130">
                <a:extLst>
                  <a:ext uri="{FF2B5EF4-FFF2-40B4-BE49-F238E27FC236}">
                    <a16:creationId xmlns:a16="http://schemas.microsoft.com/office/drawing/2014/main" id="{AE496D4A-3799-400F-8C04-5B9D5CFEF0E1}"/>
                  </a:ext>
                </a:extLst>
              </p:cNvPr>
              <p:cNvSpPr>
                <a:spLocks noChangeShapeType="1"/>
              </p:cNvSpPr>
              <p:nvPr userDrawn="1"/>
            </p:nvSpPr>
            <p:spPr bwMode="auto">
              <a:xfrm>
                <a:off x="7007225" y="2233613"/>
                <a:ext cx="5080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0" name="Line 131">
                <a:extLst>
                  <a:ext uri="{FF2B5EF4-FFF2-40B4-BE49-F238E27FC236}">
                    <a16:creationId xmlns:a16="http://schemas.microsoft.com/office/drawing/2014/main" id="{49E88B3A-35B5-445E-912B-E3041BCE2793}"/>
                  </a:ext>
                </a:extLst>
              </p:cNvPr>
              <p:cNvSpPr>
                <a:spLocks noChangeShapeType="1"/>
              </p:cNvSpPr>
              <p:nvPr userDrawn="1"/>
            </p:nvSpPr>
            <p:spPr bwMode="auto">
              <a:xfrm>
                <a:off x="7008813" y="2260601"/>
                <a:ext cx="12065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1" name="Line 132">
                <a:extLst>
                  <a:ext uri="{FF2B5EF4-FFF2-40B4-BE49-F238E27FC236}">
                    <a16:creationId xmlns:a16="http://schemas.microsoft.com/office/drawing/2014/main" id="{849C8DBB-B5CD-479E-B9F8-B196302AA3B3}"/>
                  </a:ext>
                </a:extLst>
              </p:cNvPr>
              <p:cNvSpPr>
                <a:spLocks noChangeShapeType="1"/>
              </p:cNvSpPr>
              <p:nvPr userDrawn="1"/>
            </p:nvSpPr>
            <p:spPr bwMode="auto">
              <a:xfrm>
                <a:off x="7008813" y="2290763"/>
                <a:ext cx="587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2" name="Line 133">
                <a:extLst>
                  <a:ext uri="{FF2B5EF4-FFF2-40B4-BE49-F238E27FC236}">
                    <a16:creationId xmlns:a16="http://schemas.microsoft.com/office/drawing/2014/main" id="{0353354B-29A4-4A4F-AF02-0E933F543B72}"/>
                  </a:ext>
                </a:extLst>
              </p:cNvPr>
              <p:cNvSpPr>
                <a:spLocks noChangeShapeType="1"/>
              </p:cNvSpPr>
              <p:nvPr userDrawn="1"/>
            </p:nvSpPr>
            <p:spPr bwMode="auto">
              <a:xfrm>
                <a:off x="6973888" y="2151063"/>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3" name="Freeform 134">
                <a:extLst>
                  <a:ext uri="{FF2B5EF4-FFF2-40B4-BE49-F238E27FC236}">
                    <a16:creationId xmlns:a16="http://schemas.microsoft.com/office/drawing/2014/main" id="{31C3C8C4-35FF-4CB0-B930-FF31D8CEBE60}"/>
                  </a:ext>
                </a:extLst>
              </p:cNvPr>
              <p:cNvSpPr>
                <a:spLocks/>
              </p:cNvSpPr>
              <p:nvPr userDrawn="1"/>
            </p:nvSpPr>
            <p:spPr bwMode="auto">
              <a:xfrm>
                <a:off x="6521450" y="2195513"/>
                <a:ext cx="107950" cy="31750"/>
              </a:xfrm>
              <a:custGeom>
                <a:avLst/>
                <a:gdLst>
                  <a:gd name="T0" fmla="*/ 68 w 68"/>
                  <a:gd name="T1" fmla="*/ 20 h 20"/>
                  <a:gd name="T2" fmla="*/ 37 w 68"/>
                  <a:gd name="T3" fmla="*/ 20 h 20"/>
                  <a:gd name="T4" fmla="*/ 37 w 68"/>
                  <a:gd name="T5" fmla="*/ 0 h 20"/>
                  <a:gd name="T6" fmla="*/ 0 w 68"/>
                  <a:gd name="T7" fmla="*/ 0 h 20"/>
                </a:gdLst>
                <a:ahLst/>
                <a:cxnLst>
                  <a:cxn ang="0">
                    <a:pos x="T0" y="T1"/>
                  </a:cxn>
                  <a:cxn ang="0">
                    <a:pos x="T2" y="T3"/>
                  </a:cxn>
                  <a:cxn ang="0">
                    <a:pos x="T4" y="T5"/>
                  </a:cxn>
                  <a:cxn ang="0">
                    <a:pos x="T6" y="T7"/>
                  </a:cxn>
                </a:cxnLst>
                <a:rect l="0" t="0" r="r" b="b"/>
                <a:pathLst>
                  <a:path w="68" h="20">
                    <a:moveTo>
                      <a:pt x="68" y="20"/>
                    </a:moveTo>
                    <a:lnTo>
                      <a:pt x="37" y="20"/>
                    </a:lnTo>
                    <a:lnTo>
                      <a:pt x="37"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4" name="Freeform 135">
                <a:extLst>
                  <a:ext uri="{FF2B5EF4-FFF2-40B4-BE49-F238E27FC236}">
                    <a16:creationId xmlns:a16="http://schemas.microsoft.com/office/drawing/2014/main" id="{FB094185-ECC1-45D1-93BA-D40E9E31803D}"/>
                  </a:ext>
                </a:extLst>
              </p:cNvPr>
              <p:cNvSpPr>
                <a:spLocks/>
              </p:cNvSpPr>
              <p:nvPr userDrawn="1"/>
            </p:nvSpPr>
            <p:spPr bwMode="auto">
              <a:xfrm>
                <a:off x="6502400" y="2254251"/>
                <a:ext cx="125412" cy="30163"/>
              </a:xfrm>
              <a:custGeom>
                <a:avLst/>
                <a:gdLst>
                  <a:gd name="T0" fmla="*/ 79 w 79"/>
                  <a:gd name="T1" fmla="*/ 0 h 19"/>
                  <a:gd name="T2" fmla="*/ 31 w 79"/>
                  <a:gd name="T3" fmla="*/ 0 h 19"/>
                  <a:gd name="T4" fmla="*/ 31 w 79"/>
                  <a:gd name="T5" fmla="*/ 19 h 19"/>
                  <a:gd name="T6" fmla="*/ 0 w 79"/>
                  <a:gd name="T7" fmla="*/ 19 h 19"/>
                </a:gdLst>
                <a:ahLst/>
                <a:cxnLst>
                  <a:cxn ang="0">
                    <a:pos x="T0" y="T1"/>
                  </a:cxn>
                  <a:cxn ang="0">
                    <a:pos x="T2" y="T3"/>
                  </a:cxn>
                  <a:cxn ang="0">
                    <a:pos x="T4" y="T5"/>
                  </a:cxn>
                  <a:cxn ang="0">
                    <a:pos x="T6" y="T7"/>
                  </a:cxn>
                </a:cxnLst>
                <a:rect l="0" t="0" r="r" b="b"/>
                <a:pathLst>
                  <a:path w="79" h="19">
                    <a:moveTo>
                      <a:pt x="79" y="0"/>
                    </a:moveTo>
                    <a:lnTo>
                      <a:pt x="31" y="0"/>
                    </a:lnTo>
                    <a:lnTo>
                      <a:pt x="31" y="19"/>
                    </a:lnTo>
                    <a:lnTo>
                      <a:pt x="0" y="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5" name="Line 136">
                <a:extLst>
                  <a:ext uri="{FF2B5EF4-FFF2-40B4-BE49-F238E27FC236}">
                    <a16:creationId xmlns:a16="http://schemas.microsoft.com/office/drawing/2014/main" id="{65268FD6-5354-4A20-BB52-EB956CD45814}"/>
                  </a:ext>
                </a:extLst>
              </p:cNvPr>
              <p:cNvSpPr>
                <a:spLocks noChangeShapeType="1"/>
              </p:cNvSpPr>
              <p:nvPr userDrawn="1"/>
            </p:nvSpPr>
            <p:spPr bwMode="auto">
              <a:xfrm flipH="1">
                <a:off x="6588125" y="2300288"/>
                <a:ext cx="42862"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6" name="Freeform 137">
                <a:extLst>
                  <a:ext uri="{FF2B5EF4-FFF2-40B4-BE49-F238E27FC236}">
                    <a16:creationId xmlns:a16="http://schemas.microsoft.com/office/drawing/2014/main" id="{0CC7E75A-02BF-4BF1-88DE-DABFC6B7009F}"/>
                  </a:ext>
                </a:extLst>
              </p:cNvPr>
              <p:cNvSpPr>
                <a:spLocks/>
              </p:cNvSpPr>
              <p:nvPr userDrawn="1"/>
            </p:nvSpPr>
            <p:spPr bwMode="auto">
              <a:xfrm>
                <a:off x="6973888" y="2089151"/>
                <a:ext cx="146050" cy="61913"/>
              </a:xfrm>
              <a:custGeom>
                <a:avLst/>
                <a:gdLst>
                  <a:gd name="T0" fmla="*/ 0 w 92"/>
                  <a:gd name="T1" fmla="*/ 39 h 39"/>
                  <a:gd name="T2" fmla="*/ 53 w 92"/>
                  <a:gd name="T3" fmla="*/ 6 h 39"/>
                  <a:gd name="T4" fmla="*/ 59 w 92"/>
                  <a:gd name="T5" fmla="*/ 15 h 39"/>
                  <a:gd name="T6" fmla="*/ 92 w 92"/>
                  <a:gd name="T7" fmla="*/ 0 h 39"/>
                </a:gdLst>
                <a:ahLst/>
                <a:cxnLst>
                  <a:cxn ang="0">
                    <a:pos x="T0" y="T1"/>
                  </a:cxn>
                  <a:cxn ang="0">
                    <a:pos x="T2" y="T3"/>
                  </a:cxn>
                  <a:cxn ang="0">
                    <a:pos x="T4" y="T5"/>
                  </a:cxn>
                  <a:cxn ang="0">
                    <a:pos x="T6" y="T7"/>
                  </a:cxn>
                </a:cxnLst>
                <a:rect l="0" t="0" r="r" b="b"/>
                <a:pathLst>
                  <a:path w="92" h="39">
                    <a:moveTo>
                      <a:pt x="0" y="39"/>
                    </a:moveTo>
                    <a:lnTo>
                      <a:pt x="53" y="6"/>
                    </a:lnTo>
                    <a:lnTo>
                      <a:pt x="59" y="15"/>
                    </a:lnTo>
                    <a:lnTo>
                      <a:pt x="9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7" name="Line 138">
                <a:extLst>
                  <a:ext uri="{FF2B5EF4-FFF2-40B4-BE49-F238E27FC236}">
                    <a16:creationId xmlns:a16="http://schemas.microsoft.com/office/drawing/2014/main" id="{D9FDD4EC-3D64-4DCB-826B-0E8F1E91C4D7}"/>
                  </a:ext>
                </a:extLst>
              </p:cNvPr>
              <p:cNvSpPr>
                <a:spLocks noChangeShapeType="1"/>
              </p:cNvSpPr>
              <p:nvPr userDrawn="1"/>
            </p:nvSpPr>
            <p:spPr bwMode="auto">
              <a:xfrm flipV="1">
                <a:off x="6956425" y="2097088"/>
                <a:ext cx="53975" cy="349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8" name="Freeform 139">
                <a:extLst>
                  <a:ext uri="{FF2B5EF4-FFF2-40B4-BE49-F238E27FC236}">
                    <a16:creationId xmlns:a16="http://schemas.microsoft.com/office/drawing/2014/main" id="{EA9D2AC0-8E93-4A1C-8856-96CB75246D6F}"/>
                  </a:ext>
                </a:extLst>
              </p:cNvPr>
              <p:cNvSpPr>
                <a:spLocks/>
              </p:cNvSpPr>
              <p:nvPr userDrawn="1"/>
            </p:nvSpPr>
            <p:spPr bwMode="auto">
              <a:xfrm>
                <a:off x="6594475" y="2395538"/>
                <a:ext cx="87312" cy="103188"/>
              </a:xfrm>
              <a:custGeom>
                <a:avLst/>
                <a:gdLst>
                  <a:gd name="T0" fmla="*/ 55 w 55"/>
                  <a:gd name="T1" fmla="*/ 0 h 65"/>
                  <a:gd name="T2" fmla="*/ 0 w 55"/>
                  <a:gd name="T3" fmla="*/ 42 h 65"/>
                  <a:gd name="T4" fmla="*/ 11 w 55"/>
                  <a:gd name="T5" fmla="*/ 55 h 65"/>
                  <a:gd name="T6" fmla="*/ 0 w 55"/>
                  <a:gd name="T7" fmla="*/ 65 h 65"/>
                </a:gdLst>
                <a:ahLst/>
                <a:cxnLst>
                  <a:cxn ang="0">
                    <a:pos x="T0" y="T1"/>
                  </a:cxn>
                  <a:cxn ang="0">
                    <a:pos x="T2" y="T3"/>
                  </a:cxn>
                  <a:cxn ang="0">
                    <a:pos x="T4" y="T5"/>
                  </a:cxn>
                  <a:cxn ang="0">
                    <a:pos x="T6" y="T7"/>
                  </a:cxn>
                </a:cxnLst>
                <a:rect l="0" t="0" r="r" b="b"/>
                <a:pathLst>
                  <a:path w="55" h="65">
                    <a:moveTo>
                      <a:pt x="55" y="0"/>
                    </a:moveTo>
                    <a:lnTo>
                      <a:pt x="0" y="42"/>
                    </a:lnTo>
                    <a:lnTo>
                      <a:pt x="11" y="55"/>
                    </a:lnTo>
                    <a:lnTo>
                      <a:pt x="0" y="6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9" name="Line 140">
                <a:extLst>
                  <a:ext uri="{FF2B5EF4-FFF2-40B4-BE49-F238E27FC236}">
                    <a16:creationId xmlns:a16="http://schemas.microsoft.com/office/drawing/2014/main" id="{404EE58D-6DE2-42B9-ACB0-69910539D3AE}"/>
                  </a:ext>
                </a:extLst>
              </p:cNvPr>
              <p:cNvSpPr>
                <a:spLocks noChangeShapeType="1"/>
              </p:cNvSpPr>
              <p:nvPr userDrawn="1"/>
            </p:nvSpPr>
            <p:spPr bwMode="auto">
              <a:xfrm flipH="1">
                <a:off x="6602413" y="2368551"/>
                <a:ext cx="57150" cy="381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0" name="Freeform 141">
                <a:extLst>
                  <a:ext uri="{FF2B5EF4-FFF2-40B4-BE49-F238E27FC236}">
                    <a16:creationId xmlns:a16="http://schemas.microsoft.com/office/drawing/2014/main" id="{B962D41F-473B-4EDD-8EF3-50F8D49C17E3}"/>
                  </a:ext>
                </a:extLst>
              </p:cNvPr>
              <p:cNvSpPr>
                <a:spLocks/>
              </p:cNvSpPr>
              <p:nvPr userDrawn="1"/>
            </p:nvSpPr>
            <p:spPr bwMode="auto">
              <a:xfrm>
                <a:off x="6648450" y="1944688"/>
                <a:ext cx="71437" cy="149225"/>
              </a:xfrm>
              <a:custGeom>
                <a:avLst/>
                <a:gdLst>
                  <a:gd name="T0" fmla="*/ 45 w 45"/>
                  <a:gd name="T1" fmla="*/ 94 h 94"/>
                  <a:gd name="T2" fmla="*/ 0 w 45"/>
                  <a:gd name="T3" fmla="*/ 33 h 94"/>
                  <a:gd name="T4" fmla="*/ 23 w 45"/>
                  <a:gd name="T5" fmla="*/ 22 h 94"/>
                  <a:gd name="T6" fmla="*/ 5 w 45"/>
                  <a:gd name="T7" fmla="*/ 0 h 94"/>
                </a:gdLst>
                <a:ahLst/>
                <a:cxnLst>
                  <a:cxn ang="0">
                    <a:pos x="T0" y="T1"/>
                  </a:cxn>
                  <a:cxn ang="0">
                    <a:pos x="T2" y="T3"/>
                  </a:cxn>
                  <a:cxn ang="0">
                    <a:pos x="T4" y="T5"/>
                  </a:cxn>
                  <a:cxn ang="0">
                    <a:pos x="T6" y="T7"/>
                  </a:cxn>
                </a:cxnLst>
                <a:rect l="0" t="0" r="r" b="b"/>
                <a:pathLst>
                  <a:path w="45" h="94">
                    <a:moveTo>
                      <a:pt x="45" y="94"/>
                    </a:moveTo>
                    <a:lnTo>
                      <a:pt x="0" y="33"/>
                    </a:lnTo>
                    <a:lnTo>
                      <a:pt x="23" y="22"/>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1" name="Freeform 142">
                <a:extLst>
                  <a:ext uri="{FF2B5EF4-FFF2-40B4-BE49-F238E27FC236}">
                    <a16:creationId xmlns:a16="http://schemas.microsoft.com/office/drawing/2014/main" id="{02A6D412-4E5D-4D9C-8B30-ED1C02BA5A18}"/>
                  </a:ext>
                </a:extLst>
              </p:cNvPr>
              <p:cNvSpPr>
                <a:spLocks/>
              </p:cNvSpPr>
              <p:nvPr userDrawn="1"/>
            </p:nvSpPr>
            <p:spPr bwMode="auto">
              <a:xfrm>
                <a:off x="6988175" y="2346326"/>
                <a:ext cx="123825" cy="95250"/>
              </a:xfrm>
              <a:custGeom>
                <a:avLst/>
                <a:gdLst>
                  <a:gd name="T0" fmla="*/ 0 w 78"/>
                  <a:gd name="T1" fmla="*/ 0 h 60"/>
                  <a:gd name="T2" fmla="*/ 37 w 78"/>
                  <a:gd name="T3" fmla="*/ 31 h 60"/>
                  <a:gd name="T4" fmla="*/ 44 w 78"/>
                  <a:gd name="T5" fmla="*/ 16 h 60"/>
                  <a:gd name="T6" fmla="*/ 65 w 78"/>
                  <a:gd name="T7" fmla="*/ 31 h 60"/>
                  <a:gd name="T8" fmla="*/ 61 w 78"/>
                  <a:gd name="T9" fmla="*/ 49 h 60"/>
                  <a:gd name="T10" fmla="*/ 78 w 78"/>
                  <a:gd name="T11" fmla="*/ 60 h 60"/>
                </a:gdLst>
                <a:ahLst/>
                <a:cxnLst>
                  <a:cxn ang="0">
                    <a:pos x="T0" y="T1"/>
                  </a:cxn>
                  <a:cxn ang="0">
                    <a:pos x="T2" y="T3"/>
                  </a:cxn>
                  <a:cxn ang="0">
                    <a:pos x="T4" y="T5"/>
                  </a:cxn>
                  <a:cxn ang="0">
                    <a:pos x="T6" y="T7"/>
                  </a:cxn>
                  <a:cxn ang="0">
                    <a:pos x="T8" y="T9"/>
                  </a:cxn>
                  <a:cxn ang="0">
                    <a:pos x="T10" y="T11"/>
                  </a:cxn>
                </a:cxnLst>
                <a:rect l="0" t="0" r="r" b="b"/>
                <a:pathLst>
                  <a:path w="78" h="60">
                    <a:moveTo>
                      <a:pt x="0" y="0"/>
                    </a:moveTo>
                    <a:lnTo>
                      <a:pt x="37" y="31"/>
                    </a:lnTo>
                    <a:lnTo>
                      <a:pt x="44" y="16"/>
                    </a:lnTo>
                    <a:lnTo>
                      <a:pt x="65" y="31"/>
                    </a:lnTo>
                    <a:lnTo>
                      <a:pt x="61" y="49"/>
                    </a:lnTo>
                    <a:lnTo>
                      <a:pt x="78" y="6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2" name="Line 143">
                <a:extLst>
                  <a:ext uri="{FF2B5EF4-FFF2-40B4-BE49-F238E27FC236}">
                    <a16:creationId xmlns:a16="http://schemas.microsoft.com/office/drawing/2014/main" id="{0593BCC1-249E-4040-8429-02AF918C1A6E}"/>
                  </a:ext>
                </a:extLst>
              </p:cNvPr>
              <p:cNvSpPr>
                <a:spLocks noChangeShapeType="1"/>
              </p:cNvSpPr>
              <p:nvPr userDrawn="1"/>
            </p:nvSpPr>
            <p:spPr bwMode="auto">
              <a:xfrm flipH="1" flipV="1">
                <a:off x="6548438" y="2109788"/>
                <a:ext cx="104775" cy="555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3" name="Line 144">
                <a:extLst>
                  <a:ext uri="{FF2B5EF4-FFF2-40B4-BE49-F238E27FC236}">
                    <a16:creationId xmlns:a16="http://schemas.microsoft.com/office/drawing/2014/main" id="{83A96091-0921-450E-B058-7FDEA4642DCA}"/>
                  </a:ext>
                </a:extLst>
              </p:cNvPr>
              <p:cNvSpPr>
                <a:spLocks noChangeShapeType="1"/>
              </p:cNvSpPr>
              <p:nvPr userDrawn="1"/>
            </p:nvSpPr>
            <p:spPr bwMode="auto">
              <a:xfrm flipH="1">
                <a:off x="6635750" y="2425701"/>
                <a:ext cx="84137" cy="1524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4" name="Freeform 145">
                <a:extLst>
                  <a:ext uri="{FF2B5EF4-FFF2-40B4-BE49-F238E27FC236}">
                    <a16:creationId xmlns:a16="http://schemas.microsoft.com/office/drawing/2014/main" id="{AA216F2A-1590-4F3B-9C9C-C0DF8E53FC09}"/>
                  </a:ext>
                </a:extLst>
              </p:cNvPr>
              <p:cNvSpPr>
                <a:spLocks/>
              </p:cNvSpPr>
              <p:nvPr userDrawn="1"/>
            </p:nvSpPr>
            <p:spPr bwMode="auto">
              <a:xfrm>
                <a:off x="6640513" y="1928813"/>
                <a:ext cx="19050" cy="17463"/>
              </a:xfrm>
              <a:custGeom>
                <a:avLst/>
                <a:gdLst>
                  <a:gd name="T0" fmla="*/ 12 w 12"/>
                  <a:gd name="T1" fmla="*/ 6 h 11"/>
                  <a:gd name="T2" fmla="*/ 12 w 12"/>
                  <a:gd name="T3" fmla="*/ 6 h 11"/>
                  <a:gd name="T4" fmla="*/ 11 w 12"/>
                  <a:gd name="T5" fmla="*/ 8 h 11"/>
                  <a:gd name="T6" fmla="*/ 10 w 12"/>
                  <a:gd name="T7" fmla="*/ 10 h 11"/>
                  <a:gd name="T8" fmla="*/ 8 w 12"/>
                  <a:gd name="T9" fmla="*/ 11 h 11"/>
                  <a:gd name="T10" fmla="*/ 5 w 12"/>
                  <a:gd name="T11" fmla="*/ 11 h 11"/>
                  <a:gd name="T12" fmla="*/ 5 w 12"/>
                  <a:gd name="T13" fmla="*/ 11 h 11"/>
                  <a:gd name="T14" fmla="*/ 3 w 12"/>
                  <a:gd name="T15" fmla="*/ 11 h 11"/>
                  <a:gd name="T16" fmla="*/ 1 w 12"/>
                  <a:gd name="T17" fmla="*/ 10 h 11"/>
                  <a:gd name="T18" fmla="*/ 0 w 12"/>
                  <a:gd name="T19" fmla="*/ 8 h 11"/>
                  <a:gd name="T20" fmla="*/ 0 w 12"/>
                  <a:gd name="T21" fmla="*/ 6 h 11"/>
                  <a:gd name="T22" fmla="*/ 0 w 12"/>
                  <a:gd name="T23" fmla="*/ 6 h 11"/>
                  <a:gd name="T24" fmla="*/ 0 w 12"/>
                  <a:gd name="T25" fmla="*/ 4 h 11"/>
                  <a:gd name="T26" fmla="*/ 1 w 12"/>
                  <a:gd name="T27" fmla="*/ 1 h 11"/>
                  <a:gd name="T28" fmla="*/ 3 w 12"/>
                  <a:gd name="T29" fmla="*/ 0 h 11"/>
                  <a:gd name="T30" fmla="*/ 5 w 12"/>
                  <a:gd name="T31" fmla="*/ 0 h 11"/>
                  <a:gd name="T32" fmla="*/ 5 w 12"/>
                  <a:gd name="T33" fmla="*/ 0 h 11"/>
                  <a:gd name="T34" fmla="*/ 8 w 12"/>
                  <a:gd name="T35" fmla="*/ 0 h 11"/>
                  <a:gd name="T36" fmla="*/ 10 w 12"/>
                  <a:gd name="T37" fmla="*/ 1 h 11"/>
                  <a:gd name="T38" fmla="*/ 11 w 12"/>
                  <a:gd name="T39" fmla="*/ 4 h 11"/>
                  <a:gd name="T40" fmla="*/ 12 w 12"/>
                  <a:gd name="T41" fmla="*/ 6 h 11"/>
                  <a:gd name="T42" fmla="*/ 12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6"/>
                    </a:moveTo>
                    <a:lnTo>
                      <a:pt x="12" y="6"/>
                    </a:lnTo>
                    <a:lnTo>
                      <a:pt x="11" y="8"/>
                    </a:lnTo>
                    <a:lnTo>
                      <a:pt x="10" y="10"/>
                    </a:lnTo>
                    <a:lnTo>
                      <a:pt x="8" y="11"/>
                    </a:lnTo>
                    <a:lnTo>
                      <a:pt x="5" y="11"/>
                    </a:lnTo>
                    <a:lnTo>
                      <a:pt x="5" y="11"/>
                    </a:lnTo>
                    <a:lnTo>
                      <a:pt x="3" y="11"/>
                    </a:lnTo>
                    <a:lnTo>
                      <a:pt x="1" y="10"/>
                    </a:lnTo>
                    <a:lnTo>
                      <a:pt x="0" y="8"/>
                    </a:lnTo>
                    <a:lnTo>
                      <a:pt x="0" y="6"/>
                    </a:lnTo>
                    <a:lnTo>
                      <a:pt x="0" y="6"/>
                    </a:lnTo>
                    <a:lnTo>
                      <a:pt x="0" y="4"/>
                    </a:lnTo>
                    <a:lnTo>
                      <a:pt x="1" y="1"/>
                    </a:lnTo>
                    <a:lnTo>
                      <a:pt x="3" y="0"/>
                    </a:lnTo>
                    <a:lnTo>
                      <a:pt x="5" y="0"/>
                    </a:lnTo>
                    <a:lnTo>
                      <a:pt x="5" y="0"/>
                    </a:lnTo>
                    <a:lnTo>
                      <a:pt x="8" y="0"/>
                    </a:lnTo>
                    <a:lnTo>
                      <a:pt x="10" y="1"/>
                    </a:lnTo>
                    <a:lnTo>
                      <a:pt x="11"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5" name="Freeform 146">
                <a:extLst>
                  <a:ext uri="{FF2B5EF4-FFF2-40B4-BE49-F238E27FC236}">
                    <a16:creationId xmlns:a16="http://schemas.microsoft.com/office/drawing/2014/main" id="{C88FA4B0-B15D-41AE-91CD-366C1A8F050A}"/>
                  </a:ext>
                </a:extLst>
              </p:cNvPr>
              <p:cNvSpPr>
                <a:spLocks/>
              </p:cNvSpPr>
              <p:nvPr userDrawn="1"/>
            </p:nvSpPr>
            <p:spPr bwMode="auto">
              <a:xfrm>
                <a:off x="6624638" y="2062163"/>
                <a:ext cx="17462" cy="19050"/>
              </a:xfrm>
              <a:custGeom>
                <a:avLst/>
                <a:gdLst>
                  <a:gd name="T0" fmla="*/ 11 w 11"/>
                  <a:gd name="T1" fmla="*/ 7 h 12"/>
                  <a:gd name="T2" fmla="*/ 11 w 11"/>
                  <a:gd name="T3" fmla="*/ 7 h 12"/>
                  <a:gd name="T4" fmla="*/ 11 w 11"/>
                  <a:gd name="T5" fmla="*/ 9 h 12"/>
                  <a:gd name="T6" fmla="*/ 10 w 11"/>
                  <a:gd name="T7" fmla="*/ 11 h 12"/>
                  <a:gd name="T8" fmla="*/ 7 w 11"/>
                  <a:gd name="T9" fmla="*/ 12 h 12"/>
                  <a:gd name="T10" fmla="*/ 5 w 11"/>
                  <a:gd name="T11" fmla="*/ 12 h 12"/>
                  <a:gd name="T12" fmla="*/ 5 w 11"/>
                  <a:gd name="T13" fmla="*/ 12 h 12"/>
                  <a:gd name="T14" fmla="*/ 3 w 11"/>
                  <a:gd name="T15" fmla="*/ 12 h 12"/>
                  <a:gd name="T16" fmla="*/ 1 w 11"/>
                  <a:gd name="T17" fmla="*/ 11 h 12"/>
                  <a:gd name="T18" fmla="*/ 0 w 11"/>
                  <a:gd name="T19" fmla="*/ 9 h 12"/>
                  <a:gd name="T20" fmla="*/ 0 w 11"/>
                  <a:gd name="T21" fmla="*/ 7 h 12"/>
                  <a:gd name="T22" fmla="*/ 0 w 11"/>
                  <a:gd name="T23" fmla="*/ 7 h 12"/>
                  <a:gd name="T24" fmla="*/ 0 w 11"/>
                  <a:gd name="T25" fmla="*/ 4 h 12"/>
                  <a:gd name="T26" fmla="*/ 1 w 11"/>
                  <a:gd name="T27" fmla="*/ 2 h 12"/>
                  <a:gd name="T28" fmla="*/ 3 w 11"/>
                  <a:gd name="T29" fmla="*/ 1 h 12"/>
                  <a:gd name="T30" fmla="*/ 5 w 11"/>
                  <a:gd name="T31" fmla="*/ 0 h 12"/>
                  <a:gd name="T32" fmla="*/ 5 w 11"/>
                  <a:gd name="T33" fmla="*/ 0 h 12"/>
                  <a:gd name="T34" fmla="*/ 7 w 11"/>
                  <a:gd name="T35" fmla="*/ 1 h 12"/>
                  <a:gd name="T36" fmla="*/ 10 w 11"/>
                  <a:gd name="T37" fmla="*/ 2 h 12"/>
                  <a:gd name="T38" fmla="*/ 11 w 11"/>
                  <a:gd name="T39" fmla="*/ 4 h 12"/>
                  <a:gd name="T40" fmla="*/ 11 w 11"/>
                  <a:gd name="T41" fmla="*/ 7 h 12"/>
                  <a:gd name="T42" fmla="*/ 11 w 11"/>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2">
                    <a:moveTo>
                      <a:pt x="11" y="7"/>
                    </a:moveTo>
                    <a:lnTo>
                      <a:pt x="11" y="7"/>
                    </a:lnTo>
                    <a:lnTo>
                      <a:pt x="11" y="9"/>
                    </a:lnTo>
                    <a:lnTo>
                      <a:pt x="10" y="11"/>
                    </a:lnTo>
                    <a:lnTo>
                      <a:pt x="7" y="12"/>
                    </a:lnTo>
                    <a:lnTo>
                      <a:pt x="5" y="12"/>
                    </a:lnTo>
                    <a:lnTo>
                      <a:pt x="5" y="12"/>
                    </a:lnTo>
                    <a:lnTo>
                      <a:pt x="3" y="12"/>
                    </a:lnTo>
                    <a:lnTo>
                      <a:pt x="1" y="11"/>
                    </a:lnTo>
                    <a:lnTo>
                      <a:pt x="0" y="9"/>
                    </a:lnTo>
                    <a:lnTo>
                      <a:pt x="0" y="7"/>
                    </a:lnTo>
                    <a:lnTo>
                      <a:pt x="0" y="7"/>
                    </a:lnTo>
                    <a:lnTo>
                      <a:pt x="0" y="4"/>
                    </a:lnTo>
                    <a:lnTo>
                      <a:pt x="1" y="2"/>
                    </a:lnTo>
                    <a:lnTo>
                      <a:pt x="3" y="1"/>
                    </a:lnTo>
                    <a:lnTo>
                      <a:pt x="5" y="0"/>
                    </a:lnTo>
                    <a:lnTo>
                      <a:pt x="5" y="0"/>
                    </a:lnTo>
                    <a:lnTo>
                      <a:pt x="7" y="1"/>
                    </a:lnTo>
                    <a:lnTo>
                      <a:pt x="10" y="2"/>
                    </a:lnTo>
                    <a:lnTo>
                      <a:pt x="11" y="4"/>
                    </a:lnTo>
                    <a:lnTo>
                      <a:pt x="11" y="7"/>
                    </a:lnTo>
                    <a:lnTo>
                      <a:pt x="11"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6" name="Freeform 147">
                <a:extLst>
                  <a:ext uri="{FF2B5EF4-FFF2-40B4-BE49-F238E27FC236}">
                    <a16:creationId xmlns:a16="http://schemas.microsoft.com/office/drawing/2014/main" id="{A8B5DA0E-0BD0-4191-B328-58605786A9E0}"/>
                  </a:ext>
                </a:extLst>
              </p:cNvPr>
              <p:cNvSpPr>
                <a:spLocks/>
              </p:cNvSpPr>
              <p:nvPr userDrawn="1"/>
            </p:nvSpPr>
            <p:spPr bwMode="auto">
              <a:xfrm>
                <a:off x="6530975" y="2095501"/>
                <a:ext cx="19050" cy="17463"/>
              </a:xfrm>
              <a:custGeom>
                <a:avLst/>
                <a:gdLst>
                  <a:gd name="T0" fmla="*/ 12 w 12"/>
                  <a:gd name="T1" fmla="*/ 6 h 11"/>
                  <a:gd name="T2" fmla="*/ 12 w 12"/>
                  <a:gd name="T3" fmla="*/ 6 h 11"/>
                  <a:gd name="T4" fmla="*/ 12 w 12"/>
                  <a:gd name="T5" fmla="*/ 8 h 11"/>
                  <a:gd name="T6" fmla="*/ 10 w 12"/>
                  <a:gd name="T7" fmla="*/ 10 h 11"/>
                  <a:gd name="T8" fmla="*/ 9 w 12"/>
                  <a:gd name="T9" fmla="*/ 11 h 11"/>
                  <a:gd name="T10" fmla="*/ 7 w 12"/>
                  <a:gd name="T11" fmla="*/ 11 h 11"/>
                  <a:gd name="T12" fmla="*/ 7 w 12"/>
                  <a:gd name="T13" fmla="*/ 11 h 11"/>
                  <a:gd name="T14" fmla="*/ 4 w 12"/>
                  <a:gd name="T15" fmla="*/ 11 h 11"/>
                  <a:gd name="T16" fmla="*/ 2 w 12"/>
                  <a:gd name="T17" fmla="*/ 10 h 11"/>
                  <a:gd name="T18" fmla="*/ 1 w 12"/>
                  <a:gd name="T19" fmla="*/ 8 h 11"/>
                  <a:gd name="T20" fmla="*/ 0 w 12"/>
                  <a:gd name="T21" fmla="*/ 6 h 11"/>
                  <a:gd name="T22" fmla="*/ 0 w 12"/>
                  <a:gd name="T23" fmla="*/ 6 h 11"/>
                  <a:gd name="T24" fmla="*/ 1 w 12"/>
                  <a:gd name="T25" fmla="*/ 4 h 11"/>
                  <a:gd name="T26" fmla="*/ 2 w 12"/>
                  <a:gd name="T27" fmla="*/ 1 h 11"/>
                  <a:gd name="T28" fmla="*/ 4 w 12"/>
                  <a:gd name="T29" fmla="*/ 0 h 11"/>
                  <a:gd name="T30" fmla="*/ 7 w 12"/>
                  <a:gd name="T31" fmla="*/ 0 h 11"/>
                  <a:gd name="T32" fmla="*/ 7 w 12"/>
                  <a:gd name="T33" fmla="*/ 0 h 11"/>
                  <a:gd name="T34" fmla="*/ 9 w 12"/>
                  <a:gd name="T35" fmla="*/ 0 h 11"/>
                  <a:gd name="T36" fmla="*/ 10 w 12"/>
                  <a:gd name="T37" fmla="*/ 1 h 11"/>
                  <a:gd name="T38" fmla="*/ 12 w 12"/>
                  <a:gd name="T39" fmla="*/ 4 h 11"/>
                  <a:gd name="T40" fmla="*/ 12 w 12"/>
                  <a:gd name="T41" fmla="*/ 6 h 11"/>
                  <a:gd name="T42" fmla="*/ 12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12" y="6"/>
                    </a:moveTo>
                    <a:lnTo>
                      <a:pt x="12" y="6"/>
                    </a:lnTo>
                    <a:lnTo>
                      <a:pt x="12" y="8"/>
                    </a:lnTo>
                    <a:lnTo>
                      <a:pt x="10" y="10"/>
                    </a:lnTo>
                    <a:lnTo>
                      <a:pt x="9" y="11"/>
                    </a:lnTo>
                    <a:lnTo>
                      <a:pt x="7" y="11"/>
                    </a:lnTo>
                    <a:lnTo>
                      <a:pt x="7" y="11"/>
                    </a:lnTo>
                    <a:lnTo>
                      <a:pt x="4" y="11"/>
                    </a:lnTo>
                    <a:lnTo>
                      <a:pt x="2" y="10"/>
                    </a:lnTo>
                    <a:lnTo>
                      <a:pt x="1" y="8"/>
                    </a:lnTo>
                    <a:lnTo>
                      <a:pt x="0" y="6"/>
                    </a:lnTo>
                    <a:lnTo>
                      <a:pt x="0" y="6"/>
                    </a:lnTo>
                    <a:lnTo>
                      <a:pt x="1" y="4"/>
                    </a:lnTo>
                    <a:lnTo>
                      <a:pt x="2" y="1"/>
                    </a:lnTo>
                    <a:lnTo>
                      <a:pt x="4" y="0"/>
                    </a:lnTo>
                    <a:lnTo>
                      <a:pt x="7" y="0"/>
                    </a:lnTo>
                    <a:lnTo>
                      <a:pt x="7" y="0"/>
                    </a:lnTo>
                    <a:lnTo>
                      <a:pt x="9" y="0"/>
                    </a:lnTo>
                    <a:lnTo>
                      <a:pt x="10" y="1"/>
                    </a:lnTo>
                    <a:lnTo>
                      <a:pt x="12"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7" name="Freeform 149">
                <a:extLst>
                  <a:ext uri="{FF2B5EF4-FFF2-40B4-BE49-F238E27FC236}">
                    <a16:creationId xmlns:a16="http://schemas.microsoft.com/office/drawing/2014/main" id="{F5FE80BF-627C-423D-B700-37C5E5516D41}"/>
                  </a:ext>
                </a:extLst>
              </p:cNvPr>
              <p:cNvSpPr>
                <a:spLocks/>
              </p:cNvSpPr>
              <p:nvPr userDrawn="1"/>
            </p:nvSpPr>
            <p:spPr bwMode="auto">
              <a:xfrm>
                <a:off x="6481763" y="2273301"/>
                <a:ext cx="20637" cy="19050"/>
              </a:xfrm>
              <a:custGeom>
                <a:avLst/>
                <a:gdLst>
                  <a:gd name="T0" fmla="*/ 13 w 13"/>
                  <a:gd name="T1" fmla="*/ 7 h 12"/>
                  <a:gd name="T2" fmla="*/ 13 w 13"/>
                  <a:gd name="T3" fmla="*/ 7 h 12"/>
                  <a:gd name="T4" fmla="*/ 12 w 13"/>
                  <a:gd name="T5" fmla="*/ 9 h 12"/>
                  <a:gd name="T6" fmla="*/ 10 w 13"/>
                  <a:gd name="T7" fmla="*/ 10 h 12"/>
                  <a:gd name="T8" fmla="*/ 8 w 13"/>
                  <a:gd name="T9" fmla="*/ 11 h 12"/>
                  <a:gd name="T10" fmla="*/ 6 w 13"/>
                  <a:gd name="T11" fmla="*/ 12 h 12"/>
                  <a:gd name="T12" fmla="*/ 6 w 13"/>
                  <a:gd name="T13" fmla="*/ 12 h 12"/>
                  <a:gd name="T14" fmla="*/ 4 w 13"/>
                  <a:gd name="T15" fmla="*/ 11 h 12"/>
                  <a:gd name="T16" fmla="*/ 1 w 13"/>
                  <a:gd name="T17" fmla="*/ 10 h 12"/>
                  <a:gd name="T18" fmla="*/ 0 w 13"/>
                  <a:gd name="T19" fmla="*/ 9 h 12"/>
                  <a:gd name="T20" fmla="*/ 0 w 13"/>
                  <a:gd name="T21" fmla="*/ 7 h 12"/>
                  <a:gd name="T22" fmla="*/ 0 w 13"/>
                  <a:gd name="T23" fmla="*/ 7 h 12"/>
                  <a:gd name="T24" fmla="*/ 0 w 13"/>
                  <a:gd name="T25" fmla="*/ 3 h 12"/>
                  <a:gd name="T26" fmla="*/ 1 w 13"/>
                  <a:gd name="T27" fmla="*/ 2 h 12"/>
                  <a:gd name="T28" fmla="*/ 4 w 13"/>
                  <a:gd name="T29" fmla="*/ 1 h 12"/>
                  <a:gd name="T30" fmla="*/ 6 w 13"/>
                  <a:gd name="T31" fmla="*/ 0 h 12"/>
                  <a:gd name="T32" fmla="*/ 6 w 13"/>
                  <a:gd name="T33" fmla="*/ 0 h 12"/>
                  <a:gd name="T34" fmla="*/ 8 w 13"/>
                  <a:gd name="T35" fmla="*/ 1 h 12"/>
                  <a:gd name="T36" fmla="*/ 10 w 13"/>
                  <a:gd name="T37" fmla="*/ 2 h 12"/>
                  <a:gd name="T38" fmla="*/ 12 w 13"/>
                  <a:gd name="T39" fmla="*/ 3 h 12"/>
                  <a:gd name="T40" fmla="*/ 13 w 13"/>
                  <a:gd name="T41" fmla="*/ 7 h 12"/>
                  <a:gd name="T42" fmla="*/ 13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13" y="7"/>
                    </a:moveTo>
                    <a:lnTo>
                      <a:pt x="13" y="7"/>
                    </a:lnTo>
                    <a:lnTo>
                      <a:pt x="12" y="9"/>
                    </a:lnTo>
                    <a:lnTo>
                      <a:pt x="10" y="10"/>
                    </a:lnTo>
                    <a:lnTo>
                      <a:pt x="8" y="11"/>
                    </a:lnTo>
                    <a:lnTo>
                      <a:pt x="6" y="12"/>
                    </a:lnTo>
                    <a:lnTo>
                      <a:pt x="6" y="12"/>
                    </a:lnTo>
                    <a:lnTo>
                      <a:pt x="4" y="11"/>
                    </a:lnTo>
                    <a:lnTo>
                      <a:pt x="1" y="10"/>
                    </a:lnTo>
                    <a:lnTo>
                      <a:pt x="0" y="9"/>
                    </a:lnTo>
                    <a:lnTo>
                      <a:pt x="0" y="7"/>
                    </a:lnTo>
                    <a:lnTo>
                      <a:pt x="0" y="7"/>
                    </a:lnTo>
                    <a:lnTo>
                      <a:pt x="0" y="3"/>
                    </a:lnTo>
                    <a:lnTo>
                      <a:pt x="1" y="2"/>
                    </a:lnTo>
                    <a:lnTo>
                      <a:pt x="4" y="1"/>
                    </a:lnTo>
                    <a:lnTo>
                      <a:pt x="6" y="0"/>
                    </a:lnTo>
                    <a:lnTo>
                      <a:pt x="6" y="0"/>
                    </a:lnTo>
                    <a:lnTo>
                      <a:pt x="8" y="1"/>
                    </a:lnTo>
                    <a:lnTo>
                      <a:pt x="10" y="2"/>
                    </a:lnTo>
                    <a:lnTo>
                      <a:pt x="12" y="3"/>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8" name="Freeform 150">
                <a:extLst>
                  <a:ext uri="{FF2B5EF4-FFF2-40B4-BE49-F238E27FC236}">
                    <a16:creationId xmlns:a16="http://schemas.microsoft.com/office/drawing/2014/main" id="{4438D180-D9C2-4E28-BA10-DEBB90FA181C}"/>
                  </a:ext>
                </a:extLst>
              </p:cNvPr>
              <p:cNvSpPr>
                <a:spLocks/>
              </p:cNvSpPr>
              <p:nvPr userDrawn="1"/>
            </p:nvSpPr>
            <p:spPr bwMode="auto">
              <a:xfrm>
                <a:off x="6569075" y="2297113"/>
                <a:ext cx="19050" cy="19050"/>
              </a:xfrm>
              <a:custGeom>
                <a:avLst/>
                <a:gdLst>
                  <a:gd name="T0" fmla="*/ 12 w 12"/>
                  <a:gd name="T1" fmla="*/ 5 h 12"/>
                  <a:gd name="T2" fmla="*/ 12 w 12"/>
                  <a:gd name="T3" fmla="*/ 5 h 12"/>
                  <a:gd name="T4" fmla="*/ 11 w 12"/>
                  <a:gd name="T5" fmla="*/ 9 h 12"/>
                  <a:gd name="T6" fmla="*/ 10 w 12"/>
                  <a:gd name="T7" fmla="*/ 10 h 12"/>
                  <a:gd name="T8" fmla="*/ 7 w 12"/>
                  <a:gd name="T9" fmla="*/ 11 h 12"/>
                  <a:gd name="T10" fmla="*/ 5 w 12"/>
                  <a:gd name="T11" fmla="*/ 12 h 12"/>
                  <a:gd name="T12" fmla="*/ 5 w 12"/>
                  <a:gd name="T13" fmla="*/ 12 h 12"/>
                  <a:gd name="T14" fmla="*/ 3 w 12"/>
                  <a:gd name="T15" fmla="*/ 11 h 12"/>
                  <a:gd name="T16" fmla="*/ 2 w 12"/>
                  <a:gd name="T17" fmla="*/ 10 h 12"/>
                  <a:gd name="T18" fmla="*/ 0 w 12"/>
                  <a:gd name="T19" fmla="*/ 9 h 12"/>
                  <a:gd name="T20" fmla="*/ 0 w 12"/>
                  <a:gd name="T21" fmla="*/ 5 h 12"/>
                  <a:gd name="T22" fmla="*/ 0 w 12"/>
                  <a:gd name="T23" fmla="*/ 5 h 12"/>
                  <a:gd name="T24" fmla="*/ 0 w 12"/>
                  <a:gd name="T25" fmla="*/ 3 h 12"/>
                  <a:gd name="T26" fmla="*/ 2 w 12"/>
                  <a:gd name="T27" fmla="*/ 2 h 12"/>
                  <a:gd name="T28" fmla="*/ 3 w 12"/>
                  <a:gd name="T29" fmla="*/ 1 h 12"/>
                  <a:gd name="T30" fmla="*/ 5 w 12"/>
                  <a:gd name="T31" fmla="*/ 0 h 12"/>
                  <a:gd name="T32" fmla="*/ 5 w 12"/>
                  <a:gd name="T33" fmla="*/ 0 h 12"/>
                  <a:gd name="T34" fmla="*/ 7 w 12"/>
                  <a:gd name="T35" fmla="*/ 1 h 12"/>
                  <a:gd name="T36" fmla="*/ 10 w 12"/>
                  <a:gd name="T37" fmla="*/ 2 h 12"/>
                  <a:gd name="T38" fmla="*/ 11 w 12"/>
                  <a:gd name="T39" fmla="*/ 3 h 12"/>
                  <a:gd name="T40" fmla="*/ 12 w 12"/>
                  <a:gd name="T41" fmla="*/ 5 h 12"/>
                  <a:gd name="T42" fmla="*/ 12 w 12"/>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12" y="5"/>
                    </a:moveTo>
                    <a:lnTo>
                      <a:pt x="12" y="5"/>
                    </a:lnTo>
                    <a:lnTo>
                      <a:pt x="11" y="9"/>
                    </a:lnTo>
                    <a:lnTo>
                      <a:pt x="10" y="10"/>
                    </a:lnTo>
                    <a:lnTo>
                      <a:pt x="7" y="11"/>
                    </a:lnTo>
                    <a:lnTo>
                      <a:pt x="5" y="12"/>
                    </a:lnTo>
                    <a:lnTo>
                      <a:pt x="5" y="12"/>
                    </a:lnTo>
                    <a:lnTo>
                      <a:pt x="3" y="11"/>
                    </a:lnTo>
                    <a:lnTo>
                      <a:pt x="2" y="10"/>
                    </a:lnTo>
                    <a:lnTo>
                      <a:pt x="0" y="9"/>
                    </a:lnTo>
                    <a:lnTo>
                      <a:pt x="0" y="5"/>
                    </a:lnTo>
                    <a:lnTo>
                      <a:pt x="0" y="5"/>
                    </a:lnTo>
                    <a:lnTo>
                      <a:pt x="0" y="3"/>
                    </a:lnTo>
                    <a:lnTo>
                      <a:pt x="2" y="2"/>
                    </a:lnTo>
                    <a:lnTo>
                      <a:pt x="3" y="1"/>
                    </a:lnTo>
                    <a:lnTo>
                      <a:pt x="5" y="0"/>
                    </a:lnTo>
                    <a:lnTo>
                      <a:pt x="5" y="0"/>
                    </a:lnTo>
                    <a:lnTo>
                      <a:pt x="7" y="1"/>
                    </a:lnTo>
                    <a:lnTo>
                      <a:pt x="10" y="2"/>
                    </a:lnTo>
                    <a:lnTo>
                      <a:pt x="11" y="3"/>
                    </a:lnTo>
                    <a:lnTo>
                      <a:pt x="12" y="5"/>
                    </a:lnTo>
                    <a:lnTo>
                      <a:pt x="12"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9" name="Freeform 151">
                <a:extLst>
                  <a:ext uri="{FF2B5EF4-FFF2-40B4-BE49-F238E27FC236}">
                    <a16:creationId xmlns:a16="http://schemas.microsoft.com/office/drawing/2014/main" id="{084156CF-72B4-4BAB-8CF6-30D1EDFE8B14}"/>
                  </a:ext>
                </a:extLst>
              </p:cNvPr>
              <p:cNvSpPr>
                <a:spLocks/>
              </p:cNvSpPr>
              <p:nvPr userDrawn="1"/>
            </p:nvSpPr>
            <p:spPr bwMode="auto">
              <a:xfrm>
                <a:off x="6586538" y="2401888"/>
                <a:ext cx="19050" cy="19050"/>
              </a:xfrm>
              <a:custGeom>
                <a:avLst/>
                <a:gdLst>
                  <a:gd name="T0" fmla="*/ 12 w 12"/>
                  <a:gd name="T1" fmla="*/ 6 h 12"/>
                  <a:gd name="T2" fmla="*/ 12 w 12"/>
                  <a:gd name="T3" fmla="*/ 6 h 12"/>
                  <a:gd name="T4" fmla="*/ 11 w 12"/>
                  <a:gd name="T5" fmla="*/ 8 h 12"/>
                  <a:gd name="T6" fmla="*/ 10 w 12"/>
                  <a:gd name="T7" fmla="*/ 10 h 12"/>
                  <a:gd name="T8" fmla="*/ 9 w 12"/>
                  <a:gd name="T9" fmla="*/ 12 h 12"/>
                  <a:gd name="T10" fmla="*/ 7 w 12"/>
                  <a:gd name="T11" fmla="*/ 12 h 12"/>
                  <a:gd name="T12" fmla="*/ 7 w 12"/>
                  <a:gd name="T13" fmla="*/ 12 h 12"/>
                  <a:gd name="T14" fmla="*/ 3 w 12"/>
                  <a:gd name="T15" fmla="*/ 12 h 12"/>
                  <a:gd name="T16" fmla="*/ 2 w 12"/>
                  <a:gd name="T17" fmla="*/ 10 h 12"/>
                  <a:gd name="T18" fmla="*/ 1 w 12"/>
                  <a:gd name="T19" fmla="*/ 8 h 12"/>
                  <a:gd name="T20" fmla="*/ 0 w 12"/>
                  <a:gd name="T21" fmla="*/ 6 h 12"/>
                  <a:gd name="T22" fmla="*/ 0 w 12"/>
                  <a:gd name="T23" fmla="*/ 6 h 12"/>
                  <a:gd name="T24" fmla="*/ 1 w 12"/>
                  <a:gd name="T25" fmla="*/ 4 h 12"/>
                  <a:gd name="T26" fmla="*/ 2 w 12"/>
                  <a:gd name="T27" fmla="*/ 1 h 12"/>
                  <a:gd name="T28" fmla="*/ 3 w 12"/>
                  <a:gd name="T29" fmla="*/ 0 h 12"/>
                  <a:gd name="T30" fmla="*/ 7 w 12"/>
                  <a:gd name="T31" fmla="*/ 0 h 12"/>
                  <a:gd name="T32" fmla="*/ 7 w 12"/>
                  <a:gd name="T33" fmla="*/ 0 h 12"/>
                  <a:gd name="T34" fmla="*/ 9 w 12"/>
                  <a:gd name="T35" fmla="*/ 0 h 12"/>
                  <a:gd name="T36" fmla="*/ 10 w 12"/>
                  <a:gd name="T37" fmla="*/ 1 h 12"/>
                  <a:gd name="T38" fmla="*/ 11 w 12"/>
                  <a:gd name="T39" fmla="*/ 4 h 12"/>
                  <a:gd name="T40" fmla="*/ 12 w 12"/>
                  <a:gd name="T41" fmla="*/ 6 h 12"/>
                  <a:gd name="T42" fmla="*/ 12 w 12"/>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12" y="6"/>
                    </a:moveTo>
                    <a:lnTo>
                      <a:pt x="12" y="6"/>
                    </a:lnTo>
                    <a:lnTo>
                      <a:pt x="11" y="8"/>
                    </a:lnTo>
                    <a:lnTo>
                      <a:pt x="10" y="10"/>
                    </a:lnTo>
                    <a:lnTo>
                      <a:pt x="9" y="12"/>
                    </a:lnTo>
                    <a:lnTo>
                      <a:pt x="7" y="12"/>
                    </a:lnTo>
                    <a:lnTo>
                      <a:pt x="7" y="12"/>
                    </a:lnTo>
                    <a:lnTo>
                      <a:pt x="3" y="12"/>
                    </a:lnTo>
                    <a:lnTo>
                      <a:pt x="2" y="10"/>
                    </a:lnTo>
                    <a:lnTo>
                      <a:pt x="1" y="8"/>
                    </a:lnTo>
                    <a:lnTo>
                      <a:pt x="0" y="6"/>
                    </a:lnTo>
                    <a:lnTo>
                      <a:pt x="0" y="6"/>
                    </a:lnTo>
                    <a:lnTo>
                      <a:pt x="1" y="4"/>
                    </a:lnTo>
                    <a:lnTo>
                      <a:pt x="2" y="1"/>
                    </a:lnTo>
                    <a:lnTo>
                      <a:pt x="3" y="0"/>
                    </a:lnTo>
                    <a:lnTo>
                      <a:pt x="7" y="0"/>
                    </a:lnTo>
                    <a:lnTo>
                      <a:pt x="7" y="0"/>
                    </a:lnTo>
                    <a:lnTo>
                      <a:pt x="9" y="0"/>
                    </a:lnTo>
                    <a:lnTo>
                      <a:pt x="10" y="1"/>
                    </a:lnTo>
                    <a:lnTo>
                      <a:pt x="11" y="4"/>
                    </a:lnTo>
                    <a:lnTo>
                      <a:pt x="12" y="6"/>
                    </a:lnTo>
                    <a:lnTo>
                      <a:pt x="12"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0" name="Freeform 152">
                <a:extLst>
                  <a:ext uri="{FF2B5EF4-FFF2-40B4-BE49-F238E27FC236}">
                    <a16:creationId xmlns:a16="http://schemas.microsoft.com/office/drawing/2014/main" id="{DF1EECA2-0231-476F-978D-92E30AB7DA11}"/>
                  </a:ext>
                </a:extLst>
              </p:cNvPr>
              <p:cNvSpPr>
                <a:spLocks/>
              </p:cNvSpPr>
              <p:nvPr userDrawn="1"/>
            </p:nvSpPr>
            <p:spPr bwMode="auto">
              <a:xfrm>
                <a:off x="6577013" y="2495551"/>
                <a:ext cx="20637" cy="19050"/>
              </a:xfrm>
              <a:custGeom>
                <a:avLst/>
                <a:gdLst>
                  <a:gd name="T0" fmla="*/ 13 w 13"/>
                  <a:gd name="T1" fmla="*/ 7 h 12"/>
                  <a:gd name="T2" fmla="*/ 13 w 13"/>
                  <a:gd name="T3" fmla="*/ 7 h 12"/>
                  <a:gd name="T4" fmla="*/ 11 w 13"/>
                  <a:gd name="T5" fmla="*/ 9 h 12"/>
                  <a:gd name="T6" fmla="*/ 10 w 13"/>
                  <a:gd name="T7" fmla="*/ 10 h 12"/>
                  <a:gd name="T8" fmla="*/ 8 w 13"/>
                  <a:gd name="T9" fmla="*/ 11 h 12"/>
                  <a:gd name="T10" fmla="*/ 6 w 13"/>
                  <a:gd name="T11" fmla="*/ 12 h 12"/>
                  <a:gd name="T12" fmla="*/ 6 w 13"/>
                  <a:gd name="T13" fmla="*/ 12 h 12"/>
                  <a:gd name="T14" fmla="*/ 4 w 13"/>
                  <a:gd name="T15" fmla="*/ 11 h 12"/>
                  <a:gd name="T16" fmla="*/ 1 w 13"/>
                  <a:gd name="T17" fmla="*/ 10 h 12"/>
                  <a:gd name="T18" fmla="*/ 0 w 13"/>
                  <a:gd name="T19" fmla="*/ 9 h 12"/>
                  <a:gd name="T20" fmla="*/ 0 w 13"/>
                  <a:gd name="T21" fmla="*/ 7 h 12"/>
                  <a:gd name="T22" fmla="*/ 0 w 13"/>
                  <a:gd name="T23" fmla="*/ 7 h 12"/>
                  <a:gd name="T24" fmla="*/ 0 w 13"/>
                  <a:gd name="T25" fmla="*/ 3 h 12"/>
                  <a:gd name="T26" fmla="*/ 1 w 13"/>
                  <a:gd name="T27" fmla="*/ 2 h 12"/>
                  <a:gd name="T28" fmla="*/ 4 w 13"/>
                  <a:gd name="T29" fmla="*/ 1 h 12"/>
                  <a:gd name="T30" fmla="*/ 6 w 13"/>
                  <a:gd name="T31" fmla="*/ 0 h 12"/>
                  <a:gd name="T32" fmla="*/ 6 w 13"/>
                  <a:gd name="T33" fmla="*/ 0 h 12"/>
                  <a:gd name="T34" fmla="*/ 8 w 13"/>
                  <a:gd name="T35" fmla="*/ 1 h 12"/>
                  <a:gd name="T36" fmla="*/ 10 w 13"/>
                  <a:gd name="T37" fmla="*/ 2 h 12"/>
                  <a:gd name="T38" fmla="*/ 11 w 13"/>
                  <a:gd name="T39" fmla="*/ 3 h 12"/>
                  <a:gd name="T40" fmla="*/ 13 w 13"/>
                  <a:gd name="T41" fmla="*/ 7 h 12"/>
                  <a:gd name="T42" fmla="*/ 13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13" y="7"/>
                    </a:moveTo>
                    <a:lnTo>
                      <a:pt x="13" y="7"/>
                    </a:lnTo>
                    <a:lnTo>
                      <a:pt x="11" y="9"/>
                    </a:lnTo>
                    <a:lnTo>
                      <a:pt x="10" y="10"/>
                    </a:lnTo>
                    <a:lnTo>
                      <a:pt x="8" y="11"/>
                    </a:lnTo>
                    <a:lnTo>
                      <a:pt x="6" y="12"/>
                    </a:lnTo>
                    <a:lnTo>
                      <a:pt x="6" y="12"/>
                    </a:lnTo>
                    <a:lnTo>
                      <a:pt x="4" y="11"/>
                    </a:lnTo>
                    <a:lnTo>
                      <a:pt x="1" y="10"/>
                    </a:lnTo>
                    <a:lnTo>
                      <a:pt x="0" y="9"/>
                    </a:lnTo>
                    <a:lnTo>
                      <a:pt x="0" y="7"/>
                    </a:lnTo>
                    <a:lnTo>
                      <a:pt x="0" y="7"/>
                    </a:lnTo>
                    <a:lnTo>
                      <a:pt x="0" y="3"/>
                    </a:lnTo>
                    <a:lnTo>
                      <a:pt x="1" y="2"/>
                    </a:lnTo>
                    <a:lnTo>
                      <a:pt x="4" y="1"/>
                    </a:lnTo>
                    <a:lnTo>
                      <a:pt x="6" y="0"/>
                    </a:lnTo>
                    <a:lnTo>
                      <a:pt x="6" y="0"/>
                    </a:lnTo>
                    <a:lnTo>
                      <a:pt x="8" y="1"/>
                    </a:lnTo>
                    <a:lnTo>
                      <a:pt x="10" y="2"/>
                    </a:lnTo>
                    <a:lnTo>
                      <a:pt x="11" y="3"/>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1" name="Freeform 153">
                <a:extLst>
                  <a:ext uri="{FF2B5EF4-FFF2-40B4-BE49-F238E27FC236}">
                    <a16:creationId xmlns:a16="http://schemas.microsoft.com/office/drawing/2014/main" id="{217AADC7-09C6-44B0-9029-0A075E2ED2D4}"/>
                  </a:ext>
                </a:extLst>
              </p:cNvPr>
              <p:cNvSpPr>
                <a:spLocks/>
              </p:cNvSpPr>
              <p:nvPr userDrawn="1"/>
            </p:nvSpPr>
            <p:spPr bwMode="auto">
              <a:xfrm>
                <a:off x="6757988" y="2508251"/>
                <a:ext cx="20637" cy="19050"/>
              </a:xfrm>
              <a:custGeom>
                <a:avLst/>
                <a:gdLst>
                  <a:gd name="T0" fmla="*/ 0 w 13"/>
                  <a:gd name="T1" fmla="*/ 6 h 12"/>
                  <a:gd name="T2" fmla="*/ 0 w 13"/>
                  <a:gd name="T3" fmla="*/ 6 h 12"/>
                  <a:gd name="T4" fmla="*/ 1 w 13"/>
                  <a:gd name="T5" fmla="*/ 9 h 12"/>
                  <a:gd name="T6" fmla="*/ 2 w 13"/>
                  <a:gd name="T7" fmla="*/ 10 h 12"/>
                  <a:gd name="T8" fmla="*/ 4 w 13"/>
                  <a:gd name="T9" fmla="*/ 11 h 12"/>
                  <a:gd name="T10" fmla="*/ 7 w 13"/>
                  <a:gd name="T11" fmla="*/ 12 h 12"/>
                  <a:gd name="T12" fmla="*/ 7 w 13"/>
                  <a:gd name="T13" fmla="*/ 12 h 12"/>
                  <a:gd name="T14" fmla="*/ 9 w 13"/>
                  <a:gd name="T15" fmla="*/ 11 h 12"/>
                  <a:gd name="T16" fmla="*/ 10 w 13"/>
                  <a:gd name="T17" fmla="*/ 10 h 12"/>
                  <a:gd name="T18" fmla="*/ 13 w 13"/>
                  <a:gd name="T19" fmla="*/ 9 h 12"/>
                  <a:gd name="T20" fmla="*/ 13 w 13"/>
                  <a:gd name="T21" fmla="*/ 6 h 12"/>
                  <a:gd name="T22" fmla="*/ 13 w 13"/>
                  <a:gd name="T23" fmla="*/ 6 h 12"/>
                  <a:gd name="T24" fmla="*/ 13 w 13"/>
                  <a:gd name="T25" fmla="*/ 3 h 12"/>
                  <a:gd name="T26" fmla="*/ 10 w 13"/>
                  <a:gd name="T27" fmla="*/ 2 h 12"/>
                  <a:gd name="T28" fmla="*/ 9 w 13"/>
                  <a:gd name="T29" fmla="*/ 1 h 12"/>
                  <a:gd name="T30" fmla="*/ 7 w 13"/>
                  <a:gd name="T31" fmla="*/ 0 h 12"/>
                  <a:gd name="T32" fmla="*/ 7 w 13"/>
                  <a:gd name="T33" fmla="*/ 0 h 12"/>
                  <a:gd name="T34" fmla="*/ 4 w 13"/>
                  <a:gd name="T35" fmla="*/ 1 h 12"/>
                  <a:gd name="T36" fmla="*/ 2 w 13"/>
                  <a:gd name="T37" fmla="*/ 2 h 12"/>
                  <a:gd name="T38" fmla="*/ 1 w 13"/>
                  <a:gd name="T39" fmla="*/ 3 h 12"/>
                  <a:gd name="T40" fmla="*/ 0 w 13"/>
                  <a:gd name="T41" fmla="*/ 6 h 12"/>
                  <a:gd name="T42" fmla="*/ 0 w 13"/>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6"/>
                    </a:moveTo>
                    <a:lnTo>
                      <a:pt x="0" y="6"/>
                    </a:lnTo>
                    <a:lnTo>
                      <a:pt x="1" y="9"/>
                    </a:lnTo>
                    <a:lnTo>
                      <a:pt x="2" y="10"/>
                    </a:lnTo>
                    <a:lnTo>
                      <a:pt x="4" y="11"/>
                    </a:lnTo>
                    <a:lnTo>
                      <a:pt x="7" y="12"/>
                    </a:lnTo>
                    <a:lnTo>
                      <a:pt x="7" y="12"/>
                    </a:lnTo>
                    <a:lnTo>
                      <a:pt x="9" y="11"/>
                    </a:lnTo>
                    <a:lnTo>
                      <a:pt x="10" y="10"/>
                    </a:lnTo>
                    <a:lnTo>
                      <a:pt x="13" y="9"/>
                    </a:lnTo>
                    <a:lnTo>
                      <a:pt x="13" y="6"/>
                    </a:lnTo>
                    <a:lnTo>
                      <a:pt x="13" y="6"/>
                    </a:lnTo>
                    <a:lnTo>
                      <a:pt x="13" y="3"/>
                    </a:lnTo>
                    <a:lnTo>
                      <a:pt x="10" y="2"/>
                    </a:lnTo>
                    <a:lnTo>
                      <a:pt x="9" y="1"/>
                    </a:lnTo>
                    <a:lnTo>
                      <a:pt x="7" y="0"/>
                    </a:lnTo>
                    <a:lnTo>
                      <a:pt x="7" y="0"/>
                    </a:lnTo>
                    <a:lnTo>
                      <a:pt x="4" y="1"/>
                    </a:lnTo>
                    <a:lnTo>
                      <a:pt x="2" y="2"/>
                    </a:lnTo>
                    <a:lnTo>
                      <a:pt x="1"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2" name="Freeform 154">
                <a:extLst>
                  <a:ext uri="{FF2B5EF4-FFF2-40B4-BE49-F238E27FC236}">
                    <a16:creationId xmlns:a16="http://schemas.microsoft.com/office/drawing/2014/main" id="{718C5BEE-3EB5-4623-B9A0-ED628786A76C}"/>
                  </a:ext>
                </a:extLst>
              </p:cNvPr>
              <p:cNvSpPr>
                <a:spLocks/>
              </p:cNvSpPr>
              <p:nvPr userDrawn="1"/>
            </p:nvSpPr>
            <p:spPr bwMode="auto">
              <a:xfrm>
                <a:off x="6619875" y="2576513"/>
                <a:ext cx="20637" cy="19050"/>
              </a:xfrm>
              <a:custGeom>
                <a:avLst/>
                <a:gdLst>
                  <a:gd name="T0" fmla="*/ 0 w 13"/>
                  <a:gd name="T1" fmla="*/ 5 h 12"/>
                  <a:gd name="T2" fmla="*/ 0 w 13"/>
                  <a:gd name="T3" fmla="*/ 5 h 12"/>
                  <a:gd name="T4" fmla="*/ 1 w 13"/>
                  <a:gd name="T5" fmla="*/ 8 h 12"/>
                  <a:gd name="T6" fmla="*/ 3 w 13"/>
                  <a:gd name="T7" fmla="*/ 10 h 12"/>
                  <a:gd name="T8" fmla="*/ 5 w 13"/>
                  <a:gd name="T9" fmla="*/ 11 h 12"/>
                  <a:gd name="T10" fmla="*/ 7 w 13"/>
                  <a:gd name="T11" fmla="*/ 12 h 12"/>
                  <a:gd name="T12" fmla="*/ 7 w 13"/>
                  <a:gd name="T13" fmla="*/ 12 h 12"/>
                  <a:gd name="T14" fmla="*/ 9 w 13"/>
                  <a:gd name="T15" fmla="*/ 11 h 12"/>
                  <a:gd name="T16" fmla="*/ 12 w 13"/>
                  <a:gd name="T17" fmla="*/ 10 h 12"/>
                  <a:gd name="T18" fmla="*/ 13 w 13"/>
                  <a:gd name="T19" fmla="*/ 8 h 12"/>
                  <a:gd name="T20" fmla="*/ 13 w 13"/>
                  <a:gd name="T21" fmla="*/ 5 h 12"/>
                  <a:gd name="T22" fmla="*/ 13 w 13"/>
                  <a:gd name="T23" fmla="*/ 5 h 12"/>
                  <a:gd name="T24" fmla="*/ 13 w 13"/>
                  <a:gd name="T25" fmla="*/ 3 h 12"/>
                  <a:gd name="T26" fmla="*/ 12 w 13"/>
                  <a:gd name="T27" fmla="*/ 1 h 12"/>
                  <a:gd name="T28" fmla="*/ 9 w 13"/>
                  <a:gd name="T29" fmla="*/ 0 h 12"/>
                  <a:gd name="T30" fmla="*/ 7 w 13"/>
                  <a:gd name="T31" fmla="*/ 0 h 12"/>
                  <a:gd name="T32" fmla="*/ 7 w 13"/>
                  <a:gd name="T33" fmla="*/ 0 h 12"/>
                  <a:gd name="T34" fmla="*/ 5 w 13"/>
                  <a:gd name="T35" fmla="*/ 0 h 12"/>
                  <a:gd name="T36" fmla="*/ 3 w 13"/>
                  <a:gd name="T37" fmla="*/ 1 h 12"/>
                  <a:gd name="T38" fmla="*/ 1 w 13"/>
                  <a:gd name="T39" fmla="*/ 3 h 12"/>
                  <a:gd name="T40" fmla="*/ 0 w 13"/>
                  <a:gd name="T41" fmla="*/ 5 h 12"/>
                  <a:gd name="T42" fmla="*/ 0 w 13"/>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5"/>
                    </a:moveTo>
                    <a:lnTo>
                      <a:pt x="0" y="5"/>
                    </a:lnTo>
                    <a:lnTo>
                      <a:pt x="1" y="8"/>
                    </a:lnTo>
                    <a:lnTo>
                      <a:pt x="3" y="10"/>
                    </a:lnTo>
                    <a:lnTo>
                      <a:pt x="5" y="11"/>
                    </a:lnTo>
                    <a:lnTo>
                      <a:pt x="7" y="12"/>
                    </a:lnTo>
                    <a:lnTo>
                      <a:pt x="7" y="12"/>
                    </a:lnTo>
                    <a:lnTo>
                      <a:pt x="9" y="11"/>
                    </a:lnTo>
                    <a:lnTo>
                      <a:pt x="12" y="10"/>
                    </a:lnTo>
                    <a:lnTo>
                      <a:pt x="13" y="8"/>
                    </a:lnTo>
                    <a:lnTo>
                      <a:pt x="13" y="5"/>
                    </a:lnTo>
                    <a:lnTo>
                      <a:pt x="13" y="5"/>
                    </a:lnTo>
                    <a:lnTo>
                      <a:pt x="13" y="3"/>
                    </a:lnTo>
                    <a:lnTo>
                      <a:pt x="12" y="1"/>
                    </a:lnTo>
                    <a:lnTo>
                      <a:pt x="9" y="0"/>
                    </a:lnTo>
                    <a:lnTo>
                      <a:pt x="7" y="0"/>
                    </a:lnTo>
                    <a:lnTo>
                      <a:pt x="7" y="0"/>
                    </a:lnTo>
                    <a:lnTo>
                      <a:pt x="5" y="0"/>
                    </a:lnTo>
                    <a:lnTo>
                      <a:pt x="3" y="1"/>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3" name="Freeform 155">
                <a:extLst>
                  <a:ext uri="{FF2B5EF4-FFF2-40B4-BE49-F238E27FC236}">
                    <a16:creationId xmlns:a16="http://schemas.microsoft.com/office/drawing/2014/main" id="{EFB20538-8C18-45E6-82C5-6D456458CCF6}"/>
                  </a:ext>
                </a:extLst>
              </p:cNvPr>
              <p:cNvSpPr>
                <a:spLocks/>
              </p:cNvSpPr>
              <p:nvPr userDrawn="1"/>
            </p:nvSpPr>
            <p:spPr bwMode="auto">
              <a:xfrm>
                <a:off x="6780213" y="2006601"/>
                <a:ext cx="19050" cy="19050"/>
              </a:xfrm>
              <a:custGeom>
                <a:avLst/>
                <a:gdLst>
                  <a:gd name="T0" fmla="*/ 0 w 12"/>
                  <a:gd name="T1" fmla="*/ 5 h 12"/>
                  <a:gd name="T2" fmla="*/ 0 w 12"/>
                  <a:gd name="T3" fmla="*/ 5 h 12"/>
                  <a:gd name="T4" fmla="*/ 0 w 12"/>
                  <a:gd name="T5" fmla="*/ 9 h 12"/>
                  <a:gd name="T6" fmla="*/ 2 w 12"/>
                  <a:gd name="T7" fmla="*/ 10 h 12"/>
                  <a:gd name="T8" fmla="*/ 3 w 12"/>
                  <a:gd name="T9" fmla="*/ 11 h 12"/>
                  <a:gd name="T10" fmla="*/ 5 w 12"/>
                  <a:gd name="T11" fmla="*/ 12 h 12"/>
                  <a:gd name="T12" fmla="*/ 5 w 12"/>
                  <a:gd name="T13" fmla="*/ 12 h 12"/>
                  <a:gd name="T14" fmla="*/ 8 w 12"/>
                  <a:gd name="T15" fmla="*/ 11 h 12"/>
                  <a:gd name="T16" fmla="*/ 10 w 12"/>
                  <a:gd name="T17" fmla="*/ 10 h 12"/>
                  <a:gd name="T18" fmla="*/ 11 w 12"/>
                  <a:gd name="T19" fmla="*/ 9 h 12"/>
                  <a:gd name="T20" fmla="*/ 12 w 12"/>
                  <a:gd name="T21" fmla="*/ 5 h 12"/>
                  <a:gd name="T22" fmla="*/ 12 w 12"/>
                  <a:gd name="T23" fmla="*/ 5 h 12"/>
                  <a:gd name="T24" fmla="*/ 11 w 12"/>
                  <a:gd name="T25" fmla="*/ 3 h 12"/>
                  <a:gd name="T26" fmla="*/ 10 w 12"/>
                  <a:gd name="T27" fmla="*/ 2 h 12"/>
                  <a:gd name="T28" fmla="*/ 8 w 12"/>
                  <a:gd name="T29" fmla="*/ 1 h 12"/>
                  <a:gd name="T30" fmla="*/ 5 w 12"/>
                  <a:gd name="T31" fmla="*/ 0 h 12"/>
                  <a:gd name="T32" fmla="*/ 5 w 12"/>
                  <a:gd name="T33" fmla="*/ 0 h 12"/>
                  <a:gd name="T34" fmla="*/ 3 w 12"/>
                  <a:gd name="T35" fmla="*/ 1 h 12"/>
                  <a:gd name="T36" fmla="*/ 2 w 12"/>
                  <a:gd name="T37" fmla="*/ 2 h 12"/>
                  <a:gd name="T38" fmla="*/ 0 w 12"/>
                  <a:gd name="T39" fmla="*/ 3 h 12"/>
                  <a:gd name="T40" fmla="*/ 0 w 12"/>
                  <a:gd name="T41" fmla="*/ 5 h 12"/>
                  <a:gd name="T42" fmla="*/ 0 w 12"/>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5"/>
                    </a:moveTo>
                    <a:lnTo>
                      <a:pt x="0" y="5"/>
                    </a:lnTo>
                    <a:lnTo>
                      <a:pt x="0" y="9"/>
                    </a:lnTo>
                    <a:lnTo>
                      <a:pt x="2" y="10"/>
                    </a:lnTo>
                    <a:lnTo>
                      <a:pt x="3" y="11"/>
                    </a:lnTo>
                    <a:lnTo>
                      <a:pt x="5" y="12"/>
                    </a:lnTo>
                    <a:lnTo>
                      <a:pt x="5" y="12"/>
                    </a:lnTo>
                    <a:lnTo>
                      <a:pt x="8" y="11"/>
                    </a:lnTo>
                    <a:lnTo>
                      <a:pt x="10" y="10"/>
                    </a:lnTo>
                    <a:lnTo>
                      <a:pt x="11" y="9"/>
                    </a:lnTo>
                    <a:lnTo>
                      <a:pt x="12" y="5"/>
                    </a:lnTo>
                    <a:lnTo>
                      <a:pt x="12" y="5"/>
                    </a:lnTo>
                    <a:lnTo>
                      <a:pt x="11" y="3"/>
                    </a:lnTo>
                    <a:lnTo>
                      <a:pt x="10" y="2"/>
                    </a:lnTo>
                    <a:lnTo>
                      <a:pt x="8" y="1"/>
                    </a:lnTo>
                    <a:lnTo>
                      <a:pt x="5" y="0"/>
                    </a:lnTo>
                    <a:lnTo>
                      <a:pt x="5" y="0"/>
                    </a:lnTo>
                    <a:lnTo>
                      <a:pt x="3" y="1"/>
                    </a:lnTo>
                    <a:lnTo>
                      <a:pt x="2" y="2"/>
                    </a:lnTo>
                    <a:lnTo>
                      <a:pt x="0"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4" name="Freeform 156">
                <a:extLst>
                  <a:ext uri="{FF2B5EF4-FFF2-40B4-BE49-F238E27FC236}">
                    <a16:creationId xmlns:a16="http://schemas.microsoft.com/office/drawing/2014/main" id="{9D11D722-9921-40ED-83C1-AB29546CE34C}"/>
                  </a:ext>
                </a:extLst>
              </p:cNvPr>
              <p:cNvSpPr>
                <a:spLocks/>
              </p:cNvSpPr>
              <p:nvPr userDrawn="1"/>
            </p:nvSpPr>
            <p:spPr bwMode="auto">
              <a:xfrm>
                <a:off x="6808788" y="1958976"/>
                <a:ext cx="19050" cy="20638"/>
              </a:xfrm>
              <a:custGeom>
                <a:avLst/>
                <a:gdLst>
                  <a:gd name="T0" fmla="*/ 0 w 12"/>
                  <a:gd name="T1" fmla="*/ 6 h 13"/>
                  <a:gd name="T2" fmla="*/ 0 w 12"/>
                  <a:gd name="T3" fmla="*/ 6 h 13"/>
                  <a:gd name="T4" fmla="*/ 0 w 12"/>
                  <a:gd name="T5" fmla="*/ 8 h 13"/>
                  <a:gd name="T6" fmla="*/ 1 w 12"/>
                  <a:gd name="T7" fmla="*/ 11 h 13"/>
                  <a:gd name="T8" fmla="*/ 3 w 12"/>
                  <a:gd name="T9" fmla="*/ 12 h 13"/>
                  <a:gd name="T10" fmla="*/ 5 w 12"/>
                  <a:gd name="T11" fmla="*/ 13 h 13"/>
                  <a:gd name="T12" fmla="*/ 5 w 12"/>
                  <a:gd name="T13" fmla="*/ 13 h 13"/>
                  <a:gd name="T14" fmla="*/ 8 w 12"/>
                  <a:gd name="T15" fmla="*/ 12 h 13"/>
                  <a:gd name="T16" fmla="*/ 10 w 12"/>
                  <a:gd name="T17" fmla="*/ 11 h 13"/>
                  <a:gd name="T18" fmla="*/ 11 w 12"/>
                  <a:gd name="T19" fmla="*/ 8 h 13"/>
                  <a:gd name="T20" fmla="*/ 12 w 12"/>
                  <a:gd name="T21" fmla="*/ 6 h 13"/>
                  <a:gd name="T22" fmla="*/ 12 w 12"/>
                  <a:gd name="T23" fmla="*/ 6 h 13"/>
                  <a:gd name="T24" fmla="*/ 11 w 12"/>
                  <a:gd name="T25" fmla="*/ 4 h 13"/>
                  <a:gd name="T26" fmla="*/ 10 w 12"/>
                  <a:gd name="T27" fmla="*/ 1 h 13"/>
                  <a:gd name="T28" fmla="*/ 8 w 12"/>
                  <a:gd name="T29" fmla="*/ 0 h 13"/>
                  <a:gd name="T30" fmla="*/ 5 w 12"/>
                  <a:gd name="T31" fmla="*/ 0 h 13"/>
                  <a:gd name="T32" fmla="*/ 5 w 12"/>
                  <a:gd name="T33" fmla="*/ 0 h 13"/>
                  <a:gd name="T34" fmla="*/ 3 w 12"/>
                  <a:gd name="T35" fmla="*/ 0 h 13"/>
                  <a:gd name="T36" fmla="*/ 1 w 12"/>
                  <a:gd name="T37" fmla="*/ 1 h 13"/>
                  <a:gd name="T38" fmla="*/ 0 w 12"/>
                  <a:gd name="T39" fmla="*/ 4 h 13"/>
                  <a:gd name="T40" fmla="*/ 0 w 12"/>
                  <a:gd name="T41" fmla="*/ 6 h 13"/>
                  <a:gd name="T42" fmla="*/ 0 w 12"/>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0" y="6"/>
                    </a:moveTo>
                    <a:lnTo>
                      <a:pt x="0" y="6"/>
                    </a:lnTo>
                    <a:lnTo>
                      <a:pt x="0" y="8"/>
                    </a:lnTo>
                    <a:lnTo>
                      <a:pt x="1" y="11"/>
                    </a:lnTo>
                    <a:lnTo>
                      <a:pt x="3" y="12"/>
                    </a:lnTo>
                    <a:lnTo>
                      <a:pt x="5" y="13"/>
                    </a:lnTo>
                    <a:lnTo>
                      <a:pt x="5" y="13"/>
                    </a:lnTo>
                    <a:lnTo>
                      <a:pt x="8" y="12"/>
                    </a:lnTo>
                    <a:lnTo>
                      <a:pt x="10" y="11"/>
                    </a:lnTo>
                    <a:lnTo>
                      <a:pt x="11" y="8"/>
                    </a:lnTo>
                    <a:lnTo>
                      <a:pt x="12" y="6"/>
                    </a:lnTo>
                    <a:lnTo>
                      <a:pt x="12" y="6"/>
                    </a:lnTo>
                    <a:lnTo>
                      <a:pt x="11" y="4"/>
                    </a:lnTo>
                    <a:lnTo>
                      <a:pt x="10" y="1"/>
                    </a:lnTo>
                    <a:lnTo>
                      <a:pt x="8" y="0"/>
                    </a:lnTo>
                    <a:lnTo>
                      <a:pt x="5" y="0"/>
                    </a:lnTo>
                    <a:lnTo>
                      <a:pt x="5" y="0"/>
                    </a:lnTo>
                    <a:lnTo>
                      <a:pt x="3" y="0"/>
                    </a:lnTo>
                    <a:lnTo>
                      <a:pt x="1" y="1"/>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5" name="Freeform 157">
                <a:extLst>
                  <a:ext uri="{FF2B5EF4-FFF2-40B4-BE49-F238E27FC236}">
                    <a16:creationId xmlns:a16="http://schemas.microsoft.com/office/drawing/2014/main" id="{C52D5537-F789-473F-9B1A-CB0CDF22E9DD}"/>
                  </a:ext>
                </a:extLst>
              </p:cNvPr>
              <p:cNvSpPr>
                <a:spLocks/>
              </p:cNvSpPr>
              <p:nvPr userDrawn="1"/>
            </p:nvSpPr>
            <p:spPr bwMode="auto">
              <a:xfrm>
                <a:off x="6838950" y="1990726"/>
                <a:ext cx="19050" cy="19050"/>
              </a:xfrm>
              <a:custGeom>
                <a:avLst/>
                <a:gdLst>
                  <a:gd name="T0" fmla="*/ 0 w 12"/>
                  <a:gd name="T1" fmla="*/ 6 h 12"/>
                  <a:gd name="T2" fmla="*/ 0 w 12"/>
                  <a:gd name="T3" fmla="*/ 6 h 12"/>
                  <a:gd name="T4" fmla="*/ 1 w 12"/>
                  <a:gd name="T5" fmla="*/ 9 h 12"/>
                  <a:gd name="T6" fmla="*/ 2 w 12"/>
                  <a:gd name="T7" fmla="*/ 10 h 12"/>
                  <a:gd name="T8" fmla="*/ 4 w 12"/>
                  <a:gd name="T9" fmla="*/ 11 h 12"/>
                  <a:gd name="T10" fmla="*/ 7 w 12"/>
                  <a:gd name="T11" fmla="*/ 12 h 12"/>
                  <a:gd name="T12" fmla="*/ 7 w 12"/>
                  <a:gd name="T13" fmla="*/ 12 h 12"/>
                  <a:gd name="T14" fmla="*/ 9 w 12"/>
                  <a:gd name="T15" fmla="*/ 11 h 12"/>
                  <a:gd name="T16" fmla="*/ 11 w 12"/>
                  <a:gd name="T17" fmla="*/ 10 h 12"/>
                  <a:gd name="T18" fmla="*/ 12 w 12"/>
                  <a:gd name="T19" fmla="*/ 9 h 12"/>
                  <a:gd name="T20" fmla="*/ 12 w 12"/>
                  <a:gd name="T21" fmla="*/ 6 h 12"/>
                  <a:gd name="T22" fmla="*/ 12 w 12"/>
                  <a:gd name="T23" fmla="*/ 6 h 12"/>
                  <a:gd name="T24" fmla="*/ 12 w 12"/>
                  <a:gd name="T25" fmla="*/ 3 h 12"/>
                  <a:gd name="T26" fmla="*/ 11 w 12"/>
                  <a:gd name="T27" fmla="*/ 2 h 12"/>
                  <a:gd name="T28" fmla="*/ 9 w 12"/>
                  <a:gd name="T29" fmla="*/ 1 h 12"/>
                  <a:gd name="T30" fmla="*/ 7 w 12"/>
                  <a:gd name="T31" fmla="*/ 0 h 12"/>
                  <a:gd name="T32" fmla="*/ 7 w 12"/>
                  <a:gd name="T33" fmla="*/ 0 h 12"/>
                  <a:gd name="T34" fmla="*/ 4 w 12"/>
                  <a:gd name="T35" fmla="*/ 1 h 12"/>
                  <a:gd name="T36" fmla="*/ 2 w 12"/>
                  <a:gd name="T37" fmla="*/ 2 h 12"/>
                  <a:gd name="T38" fmla="*/ 1 w 12"/>
                  <a:gd name="T39" fmla="*/ 3 h 12"/>
                  <a:gd name="T40" fmla="*/ 0 w 12"/>
                  <a:gd name="T41" fmla="*/ 6 h 12"/>
                  <a:gd name="T42" fmla="*/ 0 w 12"/>
                  <a:gd name="T4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6"/>
                    </a:moveTo>
                    <a:lnTo>
                      <a:pt x="0" y="6"/>
                    </a:lnTo>
                    <a:lnTo>
                      <a:pt x="1" y="9"/>
                    </a:lnTo>
                    <a:lnTo>
                      <a:pt x="2" y="10"/>
                    </a:lnTo>
                    <a:lnTo>
                      <a:pt x="4" y="11"/>
                    </a:lnTo>
                    <a:lnTo>
                      <a:pt x="7" y="12"/>
                    </a:lnTo>
                    <a:lnTo>
                      <a:pt x="7" y="12"/>
                    </a:lnTo>
                    <a:lnTo>
                      <a:pt x="9" y="11"/>
                    </a:lnTo>
                    <a:lnTo>
                      <a:pt x="11" y="10"/>
                    </a:lnTo>
                    <a:lnTo>
                      <a:pt x="12" y="9"/>
                    </a:lnTo>
                    <a:lnTo>
                      <a:pt x="12" y="6"/>
                    </a:lnTo>
                    <a:lnTo>
                      <a:pt x="12" y="6"/>
                    </a:lnTo>
                    <a:lnTo>
                      <a:pt x="12" y="3"/>
                    </a:lnTo>
                    <a:lnTo>
                      <a:pt x="11" y="2"/>
                    </a:lnTo>
                    <a:lnTo>
                      <a:pt x="9" y="1"/>
                    </a:lnTo>
                    <a:lnTo>
                      <a:pt x="7" y="0"/>
                    </a:lnTo>
                    <a:lnTo>
                      <a:pt x="7" y="0"/>
                    </a:lnTo>
                    <a:lnTo>
                      <a:pt x="4" y="1"/>
                    </a:lnTo>
                    <a:lnTo>
                      <a:pt x="2" y="2"/>
                    </a:lnTo>
                    <a:lnTo>
                      <a:pt x="1"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6" name="Freeform 158">
                <a:extLst>
                  <a:ext uri="{FF2B5EF4-FFF2-40B4-BE49-F238E27FC236}">
                    <a16:creationId xmlns:a16="http://schemas.microsoft.com/office/drawing/2014/main" id="{A8853E09-7167-4498-9696-E31EABF89A9D}"/>
                  </a:ext>
                </a:extLst>
              </p:cNvPr>
              <p:cNvSpPr>
                <a:spLocks/>
              </p:cNvSpPr>
              <p:nvPr userDrawn="1"/>
            </p:nvSpPr>
            <p:spPr bwMode="auto">
              <a:xfrm>
                <a:off x="7004050" y="1979613"/>
                <a:ext cx="19050" cy="17463"/>
              </a:xfrm>
              <a:custGeom>
                <a:avLst/>
                <a:gdLst>
                  <a:gd name="T0" fmla="*/ 0 w 12"/>
                  <a:gd name="T1" fmla="*/ 5 h 11"/>
                  <a:gd name="T2" fmla="*/ 0 w 12"/>
                  <a:gd name="T3" fmla="*/ 5 h 11"/>
                  <a:gd name="T4" fmla="*/ 0 w 12"/>
                  <a:gd name="T5" fmla="*/ 8 h 11"/>
                  <a:gd name="T6" fmla="*/ 2 w 12"/>
                  <a:gd name="T7" fmla="*/ 10 h 11"/>
                  <a:gd name="T8" fmla="*/ 3 w 12"/>
                  <a:gd name="T9" fmla="*/ 11 h 11"/>
                  <a:gd name="T10" fmla="*/ 5 w 12"/>
                  <a:gd name="T11" fmla="*/ 11 h 11"/>
                  <a:gd name="T12" fmla="*/ 5 w 12"/>
                  <a:gd name="T13" fmla="*/ 11 h 11"/>
                  <a:gd name="T14" fmla="*/ 9 w 12"/>
                  <a:gd name="T15" fmla="*/ 11 h 11"/>
                  <a:gd name="T16" fmla="*/ 10 w 12"/>
                  <a:gd name="T17" fmla="*/ 10 h 11"/>
                  <a:gd name="T18" fmla="*/ 11 w 12"/>
                  <a:gd name="T19" fmla="*/ 8 h 11"/>
                  <a:gd name="T20" fmla="*/ 12 w 12"/>
                  <a:gd name="T21" fmla="*/ 5 h 11"/>
                  <a:gd name="T22" fmla="*/ 12 w 12"/>
                  <a:gd name="T23" fmla="*/ 5 h 11"/>
                  <a:gd name="T24" fmla="*/ 11 w 12"/>
                  <a:gd name="T25" fmla="*/ 3 h 11"/>
                  <a:gd name="T26" fmla="*/ 10 w 12"/>
                  <a:gd name="T27" fmla="*/ 1 h 11"/>
                  <a:gd name="T28" fmla="*/ 9 w 12"/>
                  <a:gd name="T29" fmla="*/ 0 h 11"/>
                  <a:gd name="T30" fmla="*/ 5 w 12"/>
                  <a:gd name="T31" fmla="*/ 0 h 11"/>
                  <a:gd name="T32" fmla="*/ 5 w 12"/>
                  <a:gd name="T33" fmla="*/ 0 h 11"/>
                  <a:gd name="T34" fmla="*/ 3 w 12"/>
                  <a:gd name="T35" fmla="*/ 0 h 11"/>
                  <a:gd name="T36" fmla="*/ 2 w 12"/>
                  <a:gd name="T37" fmla="*/ 1 h 11"/>
                  <a:gd name="T38" fmla="*/ 0 w 12"/>
                  <a:gd name="T39" fmla="*/ 3 h 11"/>
                  <a:gd name="T40" fmla="*/ 0 w 12"/>
                  <a:gd name="T41" fmla="*/ 5 h 11"/>
                  <a:gd name="T42" fmla="*/ 0 w 12"/>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5"/>
                    </a:moveTo>
                    <a:lnTo>
                      <a:pt x="0" y="5"/>
                    </a:lnTo>
                    <a:lnTo>
                      <a:pt x="0" y="8"/>
                    </a:lnTo>
                    <a:lnTo>
                      <a:pt x="2" y="10"/>
                    </a:lnTo>
                    <a:lnTo>
                      <a:pt x="3" y="11"/>
                    </a:lnTo>
                    <a:lnTo>
                      <a:pt x="5" y="11"/>
                    </a:lnTo>
                    <a:lnTo>
                      <a:pt x="5" y="11"/>
                    </a:lnTo>
                    <a:lnTo>
                      <a:pt x="9" y="11"/>
                    </a:lnTo>
                    <a:lnTo>
                      <a:pt x="10" y="10"/>
                    </a:lnTo>
                    <a:lnTo>
                      <a:pt x="11" y="8"/>
                    </a:lnTo>
                    <a:lnTo>
                      <a:pt x="12" y="5"/>
                    </a:lnTo>
                    <a:lnTo>
                      <a:pt x="12" y="5"/>
                    </a:lnTo>
                    <a:lnTo>
                      <a:pt x="11" y="3"/>
                    </a:lnTo>
                    <a:lnTo>
                      <a:pt x="10" y="1"/>
                    </a:lnTo>
                    <a:lnTo>
                      <a:pt x="9" y="0"/>
                    </a:lnTo>
                    <a:lnTo>
                      <a:pt x="5" y="0"/>
                    </a:lnTo>
                    <a:lnTo>
                      <a:pt x="5" y="0"/>
                    </a:lnTo>
                    <a:lnTo>
                      <a:pt x="3" y="0"/>
                    </a:lnTo>
                    <a:lnTo>
                      <a:pt x="2" y="1"/>
                    </a:lnTo>
                    <a:lnTo>
                      <a:pt x="0"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7" name="Freeform 159">
                <a:extLst>
                  <a:ext uri="{FF2B5EF4-FFF2-40B4-BE49-F238E27FC236}">
                    <a16:creationId xmlns:a16="http://schemas.microsoft.com/office/drawing/2014/main" id="{F31A18A7-FCA4-4209-8ED1-0912CC4EEA1C}"/>
                  </a:ext>
                </a:extLst>
              </p:cNvPr>
              <p:cNvSpPr>
                <a:spLocks/>
              </p:cNvSpPr>
              <p:nvPr userDrawn="1"/>
            </p:nvSpPr>
            <p:spPr bwMode="auto">
              <a:xfrm>
                <a:off x="7008813" y="2081213"/>
                <a:ext cx="20637" cy="20638"/>
              </a:xfrm>
              <a:custGeom>
                <a:avLst/>
                <a:gdLst>
                  <a:gd name="T0" fmla="*/ 0 w 13"/>
                  <a:gd name="T1" fmla="*/ 6 h 13"/>
                  <a:gd name="T2" fmla="*/ 0 w 13"/>
                  <a:gd name="T3" fmla="*/ 6 h 13"/>
                  <a:gd name="T4" fmla="*/ 0 w 13"/>
                  <a:gd name="T5" fmla="*/ 9 h 13"/>
                  <a:gd name="T6" fmla="*/ 1 w 13"/>
                  <a:gd name="T7" fmla="*/ 10 h 13"/>
                  <a:gd name="T8" fmla="*/ 4 w 13"/>
                  <a:gd name="T9" fmla="*/ 11 h 13"/>
                  <a:gd name="T10" fmla="*/ 6 w 13"/>
                  <a:gd name="T11" fmla="*/ 13 h 13"/>
                  <a:gd name="T12" fmla="*/ 6 w 13"/>
                  <a:gd name="T13" fmla="*/ 13 h 13"/>
                  <a:gd name="T14" fmla="*/ 8 w 13"/>
                  <a:gd name="T15" fmla="*/ 11 h 13"/>
                  <a:gd name="T16" fmla="*/ 10 w 13"/>
                  <a:gd name="T17" fmla="*/ 10 h 13"/>
                  <a:gd name="T18" fmla="*/ 12 w 13"/>
                  <a:gd name="T19" fmla="*/ 9 h 13"/>
                  <a:gd name="T20" fmla="*/ 13 w 13"/>
                  <a:gd name="T21" fmla="*/ 6 h 13"/>
                  <a:gd name="T22" fmla="*/ 13 w 13"/>
                  <a:gd name="T23" fmla="*/ 6 h 13"/>
                  <a:gd name="T24" fmla="*/ 12 w 13"/>
                  <a:gd name="T25" fmla="*/ 4 h 13"/>
                  <a:gd name="T26" fmla="*/ 10 w 13"/>
                  <a:gd name="T27" fmla="*/ 2 h 13"/>
                  <a:gd name="T28" fmla="*/ 8 w 13"/>
                  <a:gd name="T29" fmla="*/ 1 h 13"/>
                  <a:gd name="T30" fmla="*/ 6 w 13"/>
                  <a:gd name="T31" fmla="*/ 0 h 13"/>
                  <a:gd name="T32" fmla="*/ 6 w 13"/>
                  <a:gd name="T33" fmla="*/ 0 h 13"/>
                  <a:gd name="T34" fmla="*/ 4 w 13"/>
                  <a:gd name="T35" fmla="*/ 1 h 13"/>
                  <a:gd name="T36" fmla="*/ 1 w 13"/>
                  <a:gd name="T37" fmla="*/ 2 h 13"/>
                  <a:gd name="T38" fmla="*/ 0 w 13"/>
                  <a:gd name="T39" fmla="*/ 4 h 13"/>
                  <a:gd name="T40" fmla="*/ 0 w 13"/>
                  <a:gd name="T41" fmla="*/ 6 h 13"/>
                  <a:gd name="T42" fmla="*/ 0 w 13"/>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0" y="6"/>
                    </a:moveTo>
                    <a:lnTo>
                      <a:pt x="0" y="6"/>
                    </a:lnTo>
                    <a:lnTo>
                      <a:pt x="0" y="9"/>
                    </a:lnTo>
                    <a:lnTo>
                      <a:pt x="1" y="10"/>
                    </a:lnTo>
                    <a:lnTo>
                      <a:pt x="4" y="11"/>
                    </a:lnTo>
                    <a:lnTo>
                      <a:pt x="6" y="13"/>
                    </a:lnTo>
                    <a:lnTo>
                      <a:pt x="6" y="13"/>
                    </a:lnTo>
                    <a:lnTo>
                      <a:pt x="8" y="11"/>
                    </a:lnTo>
                    <a:lnTo>
                      <a:pt x="10" y="10"/>
                    </a:lnTo>
                    <a:lnTo>
                      <a:pt x="12" y="9"/>
                    </a:lnTo>
                    <a:lnTo>
                      <a:pt x="13" y="6"/>
                    </a:lnTo>
                    <a:lnTo>
                      <a:pt x="13" y="6"/>
                    </a:lnTo>
                    <a:lnTo>
                      <a:pt x="12" y="4"/>
                    </a:lnTo>
                    <a:lnTo>
                      <a:pt x="10" y="2"/>
                    </a:lnTo>
                    <a:lnTo>
                      <a:pt x="8" y="1"/>
                    </a:lnTo>
                    <a:lnTo>
                      <a:pt x="6" y="0"/>
                    </a:lnTo>
                    <a:lnTo>
                      <a:pt x="6" y="0"/>
                    </a:lnTo>
                    <a:lnTo>
                      <a:pt x="4" y="1"/>
                    </a:lnTo>
                    <a:lnTo>
                      <a:pt x="1" y="2"/>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8" name="Freeform 160">
                <a:extLst>
                  <a:ext uri="{FF2B5EF4-FFF2-40B4-BE49-F238E27FC236}">
                    <a16:creationId xmlns:a16="http://schemas.microsoft.com/office/drawing/2014/main" id="{1A12B2F7-B074-45FA-A150-F1D5D1408E2A}"/>
                  </a:ext>
                </a:extLst>
              </p:cNvPr>
              <p:cNvSpPr>
                <a:spLocks/>
              </p:cNvSpPr>
              <p:nvPr userDrawn="1"/>
            </p:nvSpPr>
            <p:spPr bwMode="auto">
              <a:xfrm>
                <a:off x="7053263" y="2225676"/>
                <a:ext cx="20637" cy="17463"/>
              </a:xfrm>
              <a:custGeom>
                <a:avLst/>
                <a:gdLst>
                  <a:gd name="T0" fmla="*/ 0 w 13"/>
                  <a:gd name="T1" fmla="*/ 5 h 11"/>
                  <a:gd name="T2" fmla="*/ 0 w 13"/>
                  <a:gd name="T3" fmla="*/ 5 h 11"/>
                  <a:gd name="T4" fmla="*/ 2 w 13"/>
                  <a:gd name="T5" fmla="*/ 7 h 11"/>
                  <a:gd name="T6" fmla="*/ 3 w 13"/>
                  <a:gd name="T7" fmla="*/ 10 h 11"/>
                  <a:gd name="T8" fmla="*/ 5 w 13"/>
                  <a:gd name="T9" fmla="*/ 11 h 11"/>
                  <a:gd name="T10" fmla="*/ 7 w 13"/>
                  <a:gd name="T11" fmla="*/ 11 h 11"/>
                  <a:gd name="T12" fmla="*/ 7 w 13"/>
                  <a:gd name="T13" fmla="*/ 11 h 11"/>
                  <a:gd name="T14" fmla="*/ 9 w 13"/>
                  <a:gd name="T15" fmla="*/ 11 h 11"/>
                  <a:gd name="T16" fmla="*/ 12 w 13"/>
                  <a:gd name="T17" fmla="*/ 10 h 11"/>
                  <a:gd name="T18" fmla="*/ 13 w 13"/>
                  <a:gd name="T19" fmla="*/ 7 h 11"/>
                  <a:gd name="T20" fmla="*/ 13 w 13"/>
                  <a:gd name="T21" fmla="*/ 5 h 11"/>
                  <a:gd name="T22" fmla="*/ 13 w 13"/>
                  <a:gd name="T23" fmla="*/ 5 h 11"/>
                  <a:gd name="T24" fmla="*/ 13 w 13"/>
                  <a:gd name="T25" fmla="*/ 3 h 11"/>
                  <a:gd name="T26" fmla="*/ 12 w 13"/>
                  <a:gd name="T27" fmla="*/ 1 h 11"/>
                  <a:gd name="T28" fmla="*/ 9 w 13"/>
                  <a:gd name="T29" fmla="*/ 0 h 11"/>
                  <a:gd name="T30" fmla="*/ 7 w 13"/>
                  <a:gd name="T31" fmla="*/ 0 h 11"/>
                  <a:gd name="T32" fmla="*/ 7 w 13"/>
                  <a:gd name="T33" fmla="*/ 0 h 11"/>
                  <a:gd name="T34" fmla="*/ 5 w 13"/>
                  <a:gd name="T35" fmla="*/ 0 h 11"/>
                  <a:gd name="T36" fmla="*/ 3 w 13"/>
                  <a:gd name="T37" fmla="*/ 1 h 11"/>
                  <a:gd name="T38" fmla="*/ 2 w 13"/>
                  <a:gd name="T39" fmla="*/ 3 h 11"/>
                  <a:gd name="T40" fmla="*/ 0 w 13"/>
                  <a:gd name="T41" fmla="*/ 5 h 11"/>
                  <a:gd name="T42" fmla="*/ 0 w 13"/>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5"/>
                    </a:moveTo>
                    <a:lnTo>
                      <a:pt x="0" y="5"/>
                    </a:lnTo>
                    <a:lnTo>
                      <a:pt x="2" y="7"/>
                    </a:lnTo>
                    <a:lnTo>
                      <a:pt x="3" y="10"/>
                    </a:lnTo>
                    <a:lnTo>
                      <a:pt x="5" y="11"/>
                    </a:lnTo>
                    <a:lnTo>
                      <a:pt x="7" y="11"/>
                    </a:lnTo>
                    <a:lnTo>
                      <a:pt x="7" y="11"/>
                    </a:lnTo>
                    <a:lnTo>
                      <a:pt x="9" y="11"/>
                    </a:lnTo>
                    <a:lnTo>
                      <a:pt x="12" y="10"/>
                    </a:lnTo>
                    <a:lnTo>
                      <a:pt x="13" y="7"/>
                    </a:lnTo>
                    <a:lnTo>
                      <a:pt x="13" y="5"/>
                    </a:lnTo>
                    <a:lnTo>
                      <a:pt x="13" y="5"/>
                    </a:lnTo>
                    <a:lnTo>
                      <a:pt x="13" y="3"/>
                    </a:lnTo>
                    <a:lnTo>
                      <a:pt x="12" y="1"/>
                    </a:lnTo>
                    <a:lnTo>
                      <a:pt x="9" y="0"/>
                    </a:lnTo>
                    <a:lnTo>
                      <a:pt x="7" y="0"/>
                    </a:lnTo>
                    <a:lnTo>
                      <a:pt x="7" y="0"/>
                    </a:lnTo>
                    <a:lnTo>
                      <a:pt x="5" y="0"/>
                    </a:lnTo>
                    <a:lnTo>
                      <a:pt x="3" y="1"/>
                    </a:lnTo>
                    <a:lnTo>
                      <a:pt x="2"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9" name="Freeform 161">
                <a:extLst>
                  <a:ext uri="{FF2B5EF4-FFF2-40B4-BE49-F238E27FC236}">
                    <a16:creationId xmlns:a16="http://schemas.microsoft.com/office/drawing/2014/main" id="{7B5351F0-E784-40AA-9077-F13133D8D0B1}"/>
                  </a:ext>
                </a:extLst>
              </p:cNvPr>
              <p:cNvSpPr>
                <a:spLocks/>
              </p:cNvSpPr>
              <p:nvPr userDrawn="1"/>
            </p:nvSpPr>
            <p:spPr bwMode="auto">
              <a:xfrm>
                <a:off x="7118350" y="2074863"/>
                <a:ext cx="20637" cy="19050"/>
              </a:xfrm>
              <a:custGeom>
                <a:avLst/>
                <a:gdLst>
                  <a:gd name="T0" fmla="*/ 0 w 13"/>
                  <a:gd name="T1" fmla="*/ 5 h 12"/>
                  <a:gd name="T2" fmla="*/ 0 w 13"/>
                  <a:gd name="T3" fmla="*/ 5 h 12"/>
                  <a:gd name="T4" fmla="*/ 1 w 13"/>
                  <a:gd name="T5" fmla="*/ 9 h 12"/>
                  <a:gd name="T6" fmla="*/ 2 w 13"/>
                  <a:gd name="T7" fmla="*/ 10 h 12"/>
                  <a:gd name="T8" fmla="*/ 5 w 13"/>
                  <a:gd name="T9" fmla="*/ 11 h 12"/>
                  <a:gd name="T10" fmla="*/ 7 w 13"/>
                  <a:gd name="T11" fmla="*/ 12 h 12"/>
                  <a:gd name="T12" fmla="*/ 7 w 13"/>
                  <a:gd name="T13" fmla="*/ 12 h 12"/>
                  <a:gd name="T14" fmla="*/ 9 w 13"/>
                  <a:gd name="T15" fmla="*/ 11 h 12"/>
                  <a:gd name="T16" fmla="*/ 11 w 13"/>
                  <a:gd name="T17" fmla="*/ 10 h 12"/>
                  <a:gd name="T18" fmla="*/ 13 w 13"/>
                  <a:gd name="T19" fmla="*/ 9 h 12"/>
                  <a:gd name="T20" fmla="*/ 13 w 13"/>
                  <a:gd name="T21" fmla="*/ 5 h 12"/>
                  <a:gd name="T22" fmla="*/ 13 w 13"/>
                  <a:gd name="T23" fmla="*/ 5 h 12"/>
                  <a:gd name="T24" fmla="*/ 13 w 13"/>
                  <a:gd name="T25" fmla="*/ 3 h 12"/>
                  <a:gd name="T26" fmla="*/ 11 w 13"/>
                  <a:gd name="T27" fmla="*/ 2 h 12"/>
                  <a:gd name="T28" fmla="*/ 9 w 13"/>
                  <a:gd name="T29" fmla="*/ 1 h 12"/>
                  <a:gd name="T30" fmla="*/ 7 w 13"/>
                  <a:gd name="T31" fmla="*/ 0 h 12"/>
                  <a:gd name="T32" fmla="*/ 7 w 13"/>
                  <a:gd name="T33" fmla="*/ 0 h 12"/>
                  <a:gd name="T34" fmla="*/ 5 w 13"/>
                  <a:gd name="T35" fmla="*/ 1 h 12"/>
                  <a:gd name="T36" fmla="*/ 2 w 13"/>
                  <a:gd name="T37" fmla="*/ 2 h 12"/>
                  <a:gd name="T38" fmla="*/ 1 w 13"/>
                  <a:gd name="T39" fmla="*/ 3 h 12"/>
                  <a:gd name="T40" fmla="*/ 0 w 13"/>
                  <a:gd name="T41" fmla="*/ 5 h 12"/>
                  <a:gd name="T42" fmla="*/ 0 w 13"/>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5"/>
                    </a:moveTo>
                    <a:lnTo>
                      <a:pt x="0" y="5"/>
                    </a:lnTo>
                    <a:lnTo>
                      <a:pt x="1" y="9"/>
                    </a:lnTo>
                    <a:lnTo>
                      <a:pt x="2" y="10"/>
                    </a:lnTo>
                    <a:lnTo>
                      <a:pt x="5" y="11"/>
                    </a:lnTo>
                    <a:lnTo>
                      <a:pt x="7" y="12"/>
                    </a:lnTo>
                    <a:lnTo>
                      <a:pt x="7" y="12"/>
                    </a:lnTo>
                    <a:lnTo>
                      <a:pt x="9" y="11"/>
                    </a:lnTo>
                    <a:lnTo>
                      <a:pt x="11" y="10"/>
                    </a:lnTo>
                    <a:lnTo>
                      <a:pt x="13" y="9"/>
                    </a:lnTo>
                    <a:lnTo>
                      <a:pt x="13" y="5"/>
                    </a:lnTo>
                    <a:lnTo>
                      <a:pt x="13" y="5"/>
                    </a:lnTo>
                    <a:lnTo>
                      <a:pt x="13" y="3"/>
                    </a:lnTo>
                    <a:lnTo>
                      <a:pt x="11" y="2"/>
                    </a:lnTo>
                    <a:lnTo>
                      <a:pt x="9" y="1"/>
                    </a:lnTo>
                    <a:lnTo>
                      <a:pt x="7" y="0"/>
                    </a:lnTo>
                    <a:lnTo>
                      <a:pt x="7" y="0"/>
                    </a:lnTo>
                    <a:lnTo>
                      <a:pt x="5" y="1"/>
                    </a:lnTo>
                    <a:lnTo>
                      <a:pt x="2" y="2"/>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0" name="Freeform 162">
                <a:extLst>
                  <a:ext uri="{FF2B5EF4-FFF2-40B4-BE49-F238E27FC236}">
                    <a16:creationId xmlns:a16="http://schemas.microsoft.com/office/drawing/2014/main" id="{5C238120-AE2E-429E-908D-E066E65ABBB8}"/>
                  </a:ext>
                </a:extLst>
              </p:cNvPr>
              <p:cNvSpPr>
                <a:spLocks/>
              </p:cNvSpPr>
              <p:nvPr userDrawn="1"/>
            </p:nvSpPr>
            <p:spPr bwMode="auto">
              <a:xfrm>
                <a:off x="7129463" y="2251076"/>
                <a:ext cx="19050" cy="20638"/>
              </a:xfrm>
              <a:custGeom>
                <a:avLst/>
                <a:gdLst>
                  <a:gd name="T0" fmla="*/ 0 w 12"/>
                  <a:gd name="T1" fmla="*/ 6 h 13"/>
                  <a:gd name="T2" fmla="*/ 0 w 12"/>
                  <a:gd name="T3" fmla="*/ 6 h 13"/>
                  <a:gd name="T4" fmla="*/ 0 w 12"/>
                  <a:gd name="T5" fmla="*/ 8 h 13"/>
                  <a:gd name="T6" fmla="*/ 2 w 12"/>
                  <a:gd name="T7" fmla="*/ 11 h 13"/>
                  <a:gd name="T8" fmla="*/ 3 w 12"/>
                  <a:gd name="T9" fmla="*/ 12 h 13"/>
                  <a:gd name="T10" fmla="*/ 6 w 12"/>
                  <a:gd name="T11" fmla="*/ 13 h 13"/>
                  <a:gd name="T12" fmla="*/ 6 w 12"/>
                  <a:gd name="T13" fmla="*/ 13 h 13"/>
                  <a:gd name="T14" fmla="*/ 8 w 12"/>
                  <a:gd name="T15" fmla="*/ 12 h 13"/>
                  <a:gd name="T16" fmla="*/ 10 w 12"/>
                  <a:gd name="T17" fmla="*/ 11 h 13"/>
                  <a:gd name="T18" fmla="*/ 11 w 12"/>
                  <a:gd name="T19" fmla="*/ 8 h 13"/>
                  <a:gd name="T20" fmla="*/ 12 w 12"/>
                  <a:gd name="T21" fmla="*/ 6 h 13"/>
                  <a:gd name="T22" fmla="*/ 12 w 12"/>
                  <a:gd name="T23" fmla="*/ 6 h 13"/>
                  <a:gd name="T24" fmla="*/ 11 w 12"/>
                  <a:gd name="T25" fmla="*/ 4 h 13"/>
                  <a:gd name="T26" fmla="*/ 10 w 12"/>
                  <a:gd name="T27" fmla="*/ 2 h 13"/>
                  <a:gd name="T28" fmla="*/ 8 w 12"/>
                  <a:gd name="T29" fmla="*/ 0 h 13"/>
                  <a:gd name="T30" fmla="*/ 6 w 12"/>
                  <a:gd name="T31" fmla="*/ 0 h 13"/>
                  <a:gd name="T32" fmla="*/ 6 w 12"/>
                  <a:gd name="T33" fmla="*/ 0 h 13"/>
                  <a:gd name="T34" fmla="*/ 3 w 12"/>
                  <a:gd name="T35" fmla="*/ 0 h 13"/>
                  <a:gd name="T36" fmla="*/ 2 w 12"/>
                  <a:gd name="T37" fmla="*/ 2 h 13"/>
                  <a:gd name="T38" fmla="*/ 0 w 12"/>
                  <a:gd name="T39" fmla="*/ 4 h 13"/>
                  <a:gd name="T40" fmla="*/ 0 w 12"/>
                  <a:gd name="T41" fmla="*/ 6 h 13"/>
                  <a:gd name="T42" fmla="*/ 0 w 12"/>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0" y="6"/>
                    </a:moveTo>
                    <a:lnTo>
                      <a:pt x="0" y="6"/>
                    </a:lnTo>
                    <a:lnTo>
                      <a:pt x="0" y="8"/>
                    </a:lnTo>
                    <a:lnTo>
                      <a:pt x="2" y="11"/>
                    </a:lnTo>
                    <a:lnTo>
                      <a:pt x="3" y="12"/>
                    </a:lnTo>
                    <a:lnTo>
                      <a:pt x="6" y="13"/>
                    </a:lnTo>
                    <a:lnTo>
                      <a:pt x="6" y="13"/>
                    </a:lnTo>
                    <a:lnTo>
                      <a:pt x="8" y="12"/>
                    </a:lnTo>
                    <a:lnTo>
                      <a:pt x="10" y="11"/>
                    </a:lnTo>
                    <a:lnTo>
                      <a:pt x="11" y="8"/>
                    </a:lnTo>
                    <a:lnTo>
                      <a:pt x="12" y="6"/>
                    </a:lnTo>
                    <a:lnTo>
                      <a:pt x="12" y="6"/>
                    </a:lnTo>
                    <a:lnTo>
                      <a:pt x="11" y="4"/>
                    </a:lnTo>
                    <a:lnTo>
                      <a:pt x="10" y="2"/>
                    </a:lnTo>
                    <a:lnTo>
                      <a:pt x="8" y="0"/>
                    </a:lnTo>
                    <a:lnTo>
                      <a:pt x="6" y="0"/>
                    </a:lnTo>
                    <a:lnTo>
                      <a:pt x="6" y="0"/>
                    </a:lnTo>
                    <a:lnTo>
                      <a:pt x="3" y="0"/>
                    </a:lnTo>
                    <a:lnTo>
                      <a:pt x="2" y="2"/>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1" name="Freeform 163">
                <a:extLst>
                  <a:ext uri="{FF2B5EF4-FFF2-40B4-BE49-F238E27FC236}">
                    <a16:creationId xmlns:a16="http://schemas.microsoft.com/office/drawing/2014/main" id="{C4D39C89-C188-480B-A250-ED6A8393EF2A}"/>
                  </a:ext>
                </a:extLst>
              </p:cNvPr>
              <p:cNvSpPr>
                <a:spLocks/>
              </p:cNvSpPr>
              <p:nvPr userDrawn="1"/>
            </p:nvSpPr>
            <p:spPr bwMode="auto">
              <a:xfrm>
                <a:off x="7067550" y="2287588"/>
                <a:ext cx="20637" cy="17463"/>
              </a:xfrm>
              <a:custGeom>
                <a:avLst/>
                <a:gdLst>
                  <a:gd name="T0" fmla="*/ 0 w 13"/>
                  <a:gd name="T1" fmla="*/ 6 h 11"/>
                  <a:gd name="T2" fmla="*/ 0 w 13"/>
                  <a:gd name="T3" fmla="*/ 6 h 11"/>
                  <a:gd name="T4" fmla="*/ 2 w 13"/>
                  <a:gd name="T5" fmla="*/ 8 h 11"/>
                  <a:gd name="T6" fmla="*/ 3 w 13"/>
                  <a:gd name="T7" fmla="*/ 10 h 11"/>
                  <a:gd name="T8" fmla="*/ 5 w 13"/>
                  <a:gd name="T9" fmla="*/ 11 h 11"/>
                  <a:gd name="T10" fmla="*/ 7 w 13"/>
                  <a:gd name="T11" fmla="*/ 11 h 11"/>
                  <a:gd name="T12" fmla="*/ 7 w 13"/>
                  <a:gd name="T13" fmla="*/ 11 h 11"/>
                  <a:gd name="T14" fmla="*/ 10 w 13"/>
                  <a:gd name="T15" fmla="*/ 11 h 11"/>
                  <a:gd name="T16" fmla="*/ 12 w 13"/>
                  <a:gd name="T17" fmla="*/ 10 h 11"/>
                  <a:gd name="T18" fmla="*/ 13 w 13"/>
                  <a:gd name="T19" fmla="*/ 8 h 11"/>
                  <a:gd name="T20" fmla="*/ 13 w 13"/>
                  <a:gd name="T21" fmla="*/ 6 h 11"/>
                  <a:gd name="T22" fmla="*/ 13 w 13"/>
                  <a:gd name="T23" fmla="*/ 6 h 11"/>
                  <a:gd name="T24" fmla="*/ 13 w 13"/>
                  <a:gd name="T25" fmla="*/ 3 h 11"/>
                  <a:gd name="T26" fmla="*/ 12 w 13"/>
                  <a:gd name="T27" fmla="*/ 1 h 11"/>
                  <a:gd name="T28" fmla="*/ 10 w 13"/>
                  <a:gd name="T29" fmla="*/ 0 h 11"/>
                  <a:gd name="T30" fmla="*/ 7 w 13"/>
                  <a:gd name="T31" fmla="*/ 0 h 11"/>
                  <a:gd name="T32" fmla="*/ 7 w 13"/>
                  <a:gd name="T33" fmla="*/ 0 h 11"/>
                  <a:gd name="T34" fmla="*/ 5 w 13"/>
                  <a:gd name="T35" fmla="*/ 0 h 11"/>
                  <a:gd name="T36" fmla="*/ 3 w 13"/>
                  <a:gd name="T37" fmla="*/ 1 h 11"/>
                  <a:gd name="T38" fmla="*/ 2 w 13"/>
                  <a:gd name="T39" fmla="*/ 3 h 11"/>
                  <a:gd name="T40" fmla="*/ 0 w 13"/>
                  <a:gd name="T41" fmla="*/ 6 h 11"/>
                  <a:gd name="T42" fmla="*/ 0 w 13"/>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6"/>
                    </a:moveTo>
                    <a:lnTo>
                      <a:pt x="0" y="6"/>
                    </a:lnTo>
                    <a:lnTo>
                      <a:pt x="2" y="8"/>
                    </a:lnTo>
                    <a:lnTo>
                      <a:pt x="3" y="10"/>
                    </a:lnTo>
                    <a:lnTo>
                      <a:pt x="5" y="11"/>
                    </a:lnTo>
                    <a:lnTo>
                      <a:pt x="7" y="11"/>
                    </a:lnTo>
                    <a:lnTo>
                      <a:pt x="7" y="11"/>
                    </a:lnTo>
                    <a:lnTo>
                      <a:pt x="10" y="11"/>
                    </a:lnTo>
                    <a:lnTo>
                      <a:pt x="12" y="10"/>
                    </a:lnTo>
                    <a:lnTo>
                      <a:pt x="13" y="8"/>
                    </a:lnTo>
                    <a:lnTo>
                      <a:pt x="13" y="6"/>
                    </a:lnTo>
                    <a:lnTo>
                      <a:pt x="13" y="6"/>
                    </a:lnTo>
                    <a:lnTo>
                      <a:pt x="13" y="3"/>
                    </a:lnTo>
                    <a:lnTo>
                      <a:pt x="12" y="1"/>
                    </a:lnTo>
                    <a:lnTo>
                      <a:pt x="10" y="0"/>
                    </a:lnTo>
                    <a:lnTo>
                      <a:pt x="7" y="0"/>
                    </a:lnTo>
                    <a:lnTo>
                      <a:pt x="7" y="0"/>
                    </a:lnTo>
                    <a:lnTo>
                      <a:pt x="5" y="0"/>
                    </a:lnTo>
                    <a:lnTo>
                      <a:pt x="3" y="1"/>
                    </a:lnTo>
                    <a:lnTo>
                      <a:pt x="2"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2" name="Freeform 164">
                <a:extLst>
                  <a:ext uri="{FF2B5EF4-FFF2-40B4-BE49-F238E27FC236}">
                    <a16:creationId xmlns:a16="http://schemas.microsoft.com/office/drawing/2014/main" id="{C4AD4228-4737-4A11-B9C5-6FB4B75E5AD1}"/>
                  </a:ext>
                </a:extLst>
              </p:cNvPr>
              <p:cNvSpPr>
                <a:spLocks/>
              </p:cNvSpPr>
              <p:nvPr userDrawn="1"/>
            </p:nvSpPr>
            <p:spPr bwMode="auto">
              <a:xfrm>
                <a:off x="7108825" y="2436813"/>
                <a:ext cx="20637" cy="19050"/>
              </a:xfrm>
              <a:custGeom>
                <a:avLst/>
                <a:gdLst>
                  <a:gd name="T0" fmla="*/ 0 w 13"/>
                  <a:gd name="T1" fmla="*/ 7 h 12"/>
                  <a:gd name="T2" fmla="*/ 0 w 13"/>
                  <a:gd name="T3" fmla="*/ 7 h 12"/>
                  <a:gd name="T4" fmla="*/ 2 w 13"/>
                  <a:gd name="T5" fmla="*/ 9 h 12"/>
                  <a:gd name="T6" fmla="*/ 3 w 13"/>
                  <a:gd name="T7" fmla="*/ 10 h 12"/>
                  <a:gd name="T8" fmla="*/ 4 w 13"/>
                  <a:gd name="T9" fmla="*/ 12 h 12"/>
                  <a:gd name="T10" fmla="*/ 6 w 13"/>
                  <a:gd name="T11" fmla="*/ 12 h 12"/>
                  <a:gd name="T12" fmla="*/ 6 w 13"/>
                  <a:gd name="T13" fmla="*/ 12 h 12"/>
                  <a:gd name="T14" fmla="*/ 9 w 13"/>
                  <a:gd name="T15" fmla="*/ 12 h 12"/>
                  <a:gd name="T16" fmla="*/ 11 w 13"/>
                  <a:gd name="T17" fmla="*/ 10 h 12"/>
                  <a:gd name="T18" fmla="*/ 12 w 13"/>
                  <a:gd name="T19" fmla="*/ 9 h 12"/>
                  <a:gd name="T20" fmla="*/ 13 w 13"/>
                  <a:gd name="T21" fmla="*/ 7 h 12"/>
                  <a:gd name="T22" fmla="*/ 13 w 13"/>
                  <a:gd name="T23" fmla="*/ 7 h 12"/>
                  <a:gd name="T24" fmla="*/ 12 w 13"/>
                  <a:gd name="T25" fmla="*/ 4 h 12"/>
                  <a:gd name="T26" fmla="*/ 11 w 13"/>
                  <a:gd name="T27" fmla="*/ 2 h 12"/>
                  <a:gd name="T28" fmla="*/ 9 w 13"/>
                  <a:gd name="T29" fmla="*/ 1 h 12"/>
                  <a:gd name="T30" fmla="*/ 6 w 13"/>
                  <a:gd name="T31" fmla="*/ 0 h 12"/>
                  <a:gd name="T32" fmla="*/ 6 w 13"/>
                  <a:gd name="T33" fmla="*/ 0 h 12"/>
                  <a:gd name="T34" fmla="*/ 4 w 13"/>
                  <a:gd name="T35" fmla="*/ 1 h 12"/>
                  <a:gd name="T36" fmla="*/ 3 w 13"/>
                  <a:gd name="T37" fmla="*/ 2 h 12"/>
                  <a:gd name="T38" fmla="*/ 2 w 13"/>
                  <a:gd name="T39" fmla="*/ 4 h 12"/>
                  <a:gd name="T40" fmla="*/ 0 w 13"/>
                  <a:gd name="T41" fmla="*/ 7 h 12"/>
                  <a:gd name="T42" fmla="*/ 0 w 13"/>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0" y="7"/>
                    </a:moveTo>
                    <a:lnTo>
                      <a:pt x="0" y="7"/>
                    </a:lnTo>
                    <a:lnTo>
                      <a:pt x="2" y="9"/>
                    </a:lnTo>
                    <a:lnTo>
                      <a:pt x="3" y="10"/>
                    </a:lnTo>
                    <a:lnTo>
                      <a:pt x="4" y="12"/>
                    </a:lnTo>
                    <a:lnTo>
                      <a:pt x="6" y="12"/>
                    </a:lnTo>
                    <a:lnTo>
                      <a:pt x="6" y="12"/>
                    </a:lnTo>
                    <a:lnTo>
                      <a:pt x="9" y="12"/>
                    </a:lnTo>
                    <a:lnTo>
                      <a:pt x="11" y="10"/>
                    </a:lnTo>
                    <a:lnTo>
                      <a:pt x="12" y="9"/>
                    </a:lnTo>
                    <a:lnTo>
                      <a:pt x="13" y="7"/>
                    </a:lnTo>
                    <a:lnTo>
                      <a:pt x="13" y="7"/>
                    </a:lnTo>
                    <a:lnTo>
                      <a:pt x="12" y="4"/>
                    </a:lnTo>
                    <a:lnTo>
                      <a:pt x="11" y="2"/>
                    </a:lnTo>
                    <a:lnTo>
                      <a:pt x="9" y="1"/>
                    </a:lnTo>
                    <a:lnTo>
                      <a:pt x="6" y="0"/>
                    </a:lnTo>
                    <a:lnTo>
                      <a:pt x="6" y="0"/>
                    </a:lnTo>
                    <a:lnTo>
                      <a:pt x="4" y="1"/>
                    </a:lnTo>
                    <a:lnTo>
                      <a:pt x="3" y="2"/>
                    </a:lnTo>
                    <a:lnTo>
                      <a:pt x="2" y="4"/>
                    </a:lnTo>
                    <a:lnTo>
                      <a:pt x="0" y="7"/>
                    </a:lnTo>
                    <a:lnTo>
                      <a:pt x="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3" name="Freeform 165">
                <a:extLst>
                  <a:ext uri="{FF2B5EF4-FFF2-40B4-BE49-F238E27FC236}">
                    <a16:creationId xmlns:a16="http://schemas.microsoft.com/office/drawing/2014/main" id="{905CF64C-5FB6-4569-9FCE-DE3C267D9816}"/>
                  </a:ext>
                </a:extLst>
              </p:cNvPr>
              <p:cNvSpPr>
                <a:spLocks/>
              </p:cNvSpPr>
              <p:nvPr userDrawn="1"/>
            </p:nvSpPr>
            <p:spPr bwMode="auto">
              <a:xfrm>
                <a:off x="7046913" y="2466976"/>
                <a:ext cx="19050" cy="19050"/>
              </a:xfrm>
              <a:custGeom>
                <a:avLst/>
                <a:gdLst>
                  <a:gd name="T0" fmla="*/ 0 w 12"/>
                  <a:gd name="T1" fmla="*/ 7 h 12"/>
                  <a:gd name="T2" fmla="*/ 0 w 12"/>
                  <a:gd name="T3" fmla="*/ 7 h 12"/>
                  <a:gd name="T4" fmla="*/ 1 w 12"/>
                  <a:gd name="T5" fmla="*/ 9 h 12"/>
                  <a:gd name="T6" fmla="*/ 2 w 12"/>
                  <a:gd name="T7" fmla="*/ 10 h 12"/>
                  <a:gd name="T8" fmla="*/ 4 w 12"/>
                  <a:gd name="T9" fmla="*/ 11 h 12"/>
                  <a:gd name="T10" fmla="*/ 7 w 12"/>
                  <a:gd name="T11" fmla="*/ 12 h 12"/>
                  <a:gd name="T12" fmla="*/ 7 w 12"/>
                  <a:gd name="T13" fmla="*/ 12 h 12"/>
                  <a:gd name="T14" fmla="*/ 9 w 12"/>
                  <a:gd name="T15" fmla="*/ 11 h 12"/>
                  <a:gd name="T16" fmla="*/ 11 w 12"/>
                  <a:gd name="T17" fmla="*/ 10 h 12"/>
                  <a:gd name="T18" fmla="*/ 12 w 12"/>
                  <a:gd name="T19" fmla="*/ 9 h 12"/>
                  <a:gd name="T20" fmla="*/ 12 w 12"/>
                  <a:gd name="T21" fmla="*/ 7 h 12"/>
                  <a:gd name="T22" fmla="*/ 12 w 12"/>
                  <a:gd name="T23" fmla="*/ 7 h 12"/>
                  <a:gd name="T24" fmla="*/ 12 w 12"/>
                  <a:gd name="T25" fmla="*/ 3 h 12"/>
                  <a:gd name="T26" fmla="*/ 11 w 12"/>
                  <a:gd name="T27" fmla="*/ 2 h 12"/>
                  <a:gd name="T28" fmla="*/ 9 w 12"/>
                  <a:gd name="T29" fmla="*/ 1 h 12"/>
                  <a:gd name="T30" fmla="*/ 7 w 12"/>
                  <a:gd name="T31" fmla="*/ 0 h 12"/>
                  <a:gd name="T32" fmla="*/ 7 w 12"/>
                  <a:gd name="T33" fmla="*/ 0 h 12"/>
                  <a:gd name="T34" fmla="*/ 4 w 12"/>
                  <a:gd name="T35" fmla="*/ 1 h 12"/>
                  <a:gd name="T36" fmla="*/ 2 w 12"/>
                  <a:gd name="T37" fmla="*/ 2 h 12"/>
                  <a:gd name="T38" fmla="*/ 1 w 12"/>
                  <a:gd name="T39" fmla="*/ 3 h 12"/>
                  <a:gd name="T40" fmla="*/ 0 w 12"/>
                  <a:gd name="T41" fmla="*/ 7 h 12"/>
                  <a:gd name="T42" fmla="*/ 0 w 12"/>
                  <a:gd name="T4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2">
                    <a:moveTo>
                      <a:pt x="0" y="7"/>
                    </a:moveTo>
                    <a:lnTo>
                      <a:pt x="0" y="7"/>
                    </a:lnTo>
                    <a:lnTo>
                      <a:pt x="1" y="9"/>
                    </a:lnTo>
                    <a:lnTo>
                      <a:pt x="2" y="10"/>
                    </a:lnTo>
                    <a:lnTo>
                      <a:pt x="4" y="11"/>
                    </a:lnTo>
                    <a:lnTo>
                      <a:pt x="7" y="12"/>
                    </a:lnTo>
                    <a:lnTo>
                      <a:pt x="7" y="12"/>
                    </a:lnTo>
                    <a:lnTo>
                      <a:pt x="9" y="11"/>
                    </a:lnTo>
                    <a:lnTo>
                      <a:pt x="11" y="10"/>
                    </a:lnTo>
                    <a:lnTo>
                      <a:pt x="12" y="9"/>
                    </a:lnTo>
                    <a:lnTo>
                      <a:pt x="12" y="7"/>
                    </a:lnTo>
                    <a:lnTo>
                      <a:pt x="12" y="7"/>
                    </a:lnTo>
                    <a:lnTo>
                      <a:pt x="12" y="3"/>
                    </a:lnTo>
                    <a:lnTo>
                      <a:pt x="11" y="2"/>
                    </a:lnTo>
                    <a:lnTo>
                      <a:pt x="9" y="1"/>
                    </a:lnTo>
                    <a:lnTo>
                      <a:pt x="7" y="0"/>
                    </a:lnTo>
                    <a:lnTo>
                      <a:pt x="7" y="0"/>
                    </a:lnTo>
                    <a:lnTo>
                      <a:pt x="4" y="1"/>
                    </a:lnTo>
                    <a:lnTo>
                      <a:pt x="2" y="2"/>
                    </a:lnTo>
                    <a:lnTo>
                      <a:pt x="1" y="3"/>
                    </a:lnTo>
                    <a:lnTo>
                      <a:pt x="0" y="7"/>
                    </a:lnTo>
                    <a:lnTo>
                      <a:pt x="0"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4" name="Freeform 166">
                <a:extLst>
                  <a:ext uri="{FF2B5EF4-FFF2-40B4-BE49-F238E27FC236}">
                    <a16:creationId xmlns:a16="http://schemas.microsoft.com/office/drawing/2014/main" id="{DCDE30AD-7351-4C4F-8545-FA485B6E3658}"/>
                  </a:ext>
                </a:extLst>
              </p:cNvPr>
              <p:cNvSpPr>
                <a:spLocks/>
              </p:cNvSpPr>
              <p:nvPr userDrawn="1"/>
            </p:nvSpPr>
            <p:spPr bwMode="auto">
              <a:xfrm>
                <a:off x="6951663" y="2478088"/>
                <a:ext cx="20637" cy="17463"/>
              </a:xfrm>
              <a:custGeom>
                <a:avLst/>
                <a:gdLst>
                  <a:gd name="T0" fmla="*/ 0 w 13"/>
                  <a:gd name="T1" fmla="*/ 5 h 11"/>
                  <a:gd name="T2" fmla="*/ 0 w 13"/>
                  <a:gd name="T3" fmla="*/ 5 h 11"/>
                  <a:gd name="T4" fmla="*/ 1 w 13"/>
                  <a:gd name="T5" fmla="*/ 8 h 11"/>
                  <a:gd name="T6" fmla="*/ 2 w 13"/>
                  <a:gd name="T7" fmla="*/ 10 h 11"/>
                  <a:gd name="T8" fmla="*/ 3 w 13"/>
                  <a:gd name="T9" fmla="*/ 11 h 11"/>
                  <a:gd name="T10" fmla="*/ 7 w 13"/>
                  <a:gd name="T11" fmla="*/ 11 h 11"/>
                  <a:gd name="T12" fmla="*/ 7 w 13"/>
                  <a:gd name="T13" fmla="*/ 11 h 11"/>
                  <a:gd name="T14" fmla="*/ 9 w 13"/>
                  <a:gd name="T15" fmla="*/ 11 h 11"/>
                  <a:gd name="T16" fmla="*/ 10 w 13"/>
                  <a:gd name="T17" fmla="*/ 10 h 11"/>
                  <a:gd name="T18" fmla="*/ 13 w 13"/>
                  <a:gd name="T19" fmla="*/ 8 h 11"/>
                  <a:gd name="T20" fmla="*/ 13 w 13"/>
                  <a:gd name="T21" fmla="*/ 5 h 11"/>
                  <a:gd name="T22" fmla="*/ 13 w 13"/>
                  <a:gd name="T23" fmla="*/ 5 h 11"/>
                  <a:gd name="T24" fmla="*/ 13 w 13"/>
                  <a:gd name="T25" fmla="*/ 3 h 11"/>
                  <a:gd name="T26" fmla="*/ 10 w 13"/>
                  <a:gd name="T27" fmla="*/ 1 h 11"/>
                  <a:gd name="T28" fmla="*/ 9 w 13"/>
                  <a:gd name="T29" fmla="*/ 0 h 11"/>
                  <a:gd name="T30" fmla="*/ 7 w 13"/>
                  <a:gd name="T31" fmla="*/ 0 h 11"/>
                  <a:gd name="T32" fmla="*/ 7 w 13"/>
                  <a:gd name="T33" fmla="*/ 0 h 11"/>
                  <a:gd name="T34" fmla="*/ 3 w 13"/>
                  <a:gd name="T35" fmla="*/ 0 h 11"/>
                  <a:gd name="T36" fmla="*/ 2 w 13"/>
                  <a:gd name="T37" fmla="*/ 1 h 11"/>
                  <a:gd name="T38" fmla="*/ 1 w 13"/>
                  <a:gd name="T39" fmla="*/ 3 h 11"/>
                  <a:gd name="T40" fmla="*/ 0 w 13"/>
                  <a:gd name="T41" fmla="*/ 5 h 11"/>
                  <a:gd name="T42" fmla="*/ 0 w 13"/>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1">
                    <a:moveTo>
                      <a:pt x="0" y="5"/>
                    </a:moveTo>
                    <a:lnTo>
                      <a:pt x="0" y="5"/>
                    </a:lnTo>
                    <a:lnTo>
                      <a:pt x="1" y="8"/>
                    </a:lnTo>
                    <a:lnTo>
                      <a:pt x="2" y="10"/>
                    </a:lnTo>
                    <a:lnTo>
                      <a:pt x="3" y="11"/>
                    </a:lnTo>
                    <a:lnTo>
                      <a:pt x="7" y="11"/>
                    </a:lnTo>
                    <a:lnTo>
                      <a:pt x="7" y="11"/>
                    </a:lnTo>
                    <a:lnTo>
                      <a:pt x="9" y="11"/>
                    </a:lnTo>
                    <a:lnTo>
                      <a:pt x="10" y="10"/>
                    </a:lnTo>
                    <a:lnTo>
                      <a:pt x="13" y="8"/>
                    </a:lnTo>
                    <a:lnTo>
                      <a:pt x="13" y="5"/>
                    </a:lnTo>
                    <a:lnTo>
                      <a:pt x="13" y="5"/>
                    </a:lnTo>
                    <a:lnTo>
                      <a:pt x="13" y="3"/>
                    </a:lnTo>
                    <a:lnTo>
                      <a:pt x="10" y="1"/>
                    </a:lnTo>
                    <a:lnTo>
                      <a:pt x="9" y="0"/>
                    </a:lnTo>
                    <a:lnTo>
                      <a:pt x="7" y="0"/>
                    </a:lnTo>
                    <a:lnTo>
                      <a:pt x="7" y="0"/>
                    </a:lnTo>
                    <a:lnTo>
                      <a:pt x="3" y="0"/>
                    </a:lnTo>
                    <a:lnTo>
                      <a:pt x="2" y="1"/>
                    </a:lnTo>
                    <a:lnTo>
                      <a:pt x="1" y="3"/>
                    </a:lnTo>
                    <a:lnTo>
                      <a:pt x="0" y="5"/>
                    </a:lnTo>
                    <a:lnTo>
                      <a:pt x="0" y="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5" name="Freeform 167">
                <a:extLst>
                  <a:ext uri="{FF2B5EF4-FFF2-40B4-BE49-F238E27FC236}">
                    <a16:creationId xmlns:a16="http://schemas.microsoft.com/office/drawing/2014/main" id="{E80E211C-51B3-458B-BABA-52ED19F9BE4F}"/>
                  </a:ext>
                </a:extLst>
              </p:cNvPr>
              <p:cNvSpPr>
                <a:spLocks/>
              </p:cNvSpPr>
              <p:nvPr userDrawn="1"/>
            </p:nvSpPr>
            <p:spPr bwMode="auto">
              <a:xfrm>
                <a:off x="6861175" y="2538413"/>
                <a:ext cx="19050" cy="17463"/>
              </a:xfrm>
              <a:custGeom>
                <a:avLst/>
                <a:gdLst>
                  <a:gd name="T0" fmla="*/ 0 w 12"/>
                  <a:gd name="T1" fmla="*/ 6 h 11"/>
                  <a:gd name="T2" fmla="*/ 0 w 12"/>
                  <a:gd name="T3" fmla="*/ 6 h 11"/>
                  <a:gd name="T4" fmla="*/ 0 w 12"/>
                  <a:gd name="T5" fmla="*/ 8 h 11"/>
                  <a:gd name="T6" fmla="*/ 1 w 12"/>
                  <a:gd name="T7" fmla="*/ 10 h 11"/>
                  <a:gd name="T8" fmla="*/ 3 w 12"/>
                  <a:gd name="T9" fmla="*/ 11 h 11"/>
                  <a:gd name="T10" fmla="*/ 5 w 12"/>
                  <a:gd name="T11" fmla="*/ 11 h 11"/>
                  <a:gd name="T12" fmla="*/ 5 w 12"/>
                  <a:gd name="T13" fmla="*/ 11 h 11"/>
                  <a:gd name="T14" fmla="*/ 7 w 12"/>
                  <a:gd name="T15" fmla="*/ 11 h 11"/>
                  <a:gd name="T16" fmla="*/ 10 w 12"/>
                  <a:gd name="T17" fmla="*/ 10 h 11"/>
                  <a:gd name="T18" fmla="*/ 11 w 12"/>
                  <a:gd name="T19" fmla="*/ 8 h 11"/>
                  <a:gd name="T20" fmla="*/ 12 w 12"/>
                  <a:gd name="T21" fmla="*/ 6 h 11"/>
                  <a:gd name="T22" fmla="*/ 12 w 12"/>
                  <a:gd name="T23" fmla="*/ 6 h 11"/>
                  <a:gd name="T24" fmla="*/ 11 w 12"/>
                  <a:gd name="T25" fmla="*/ 4 h 11"/>
                  <a:gd name="T26" fmla="*/ 10 w 12"/>
                  <a:gd name="T27" fmla="*/ 1 h 11"/>
                  <a:gd name="T28" fmla="*/ 7 w 12"/>
                  <a:gd name="T29" fmla="*/ 0 h 11"/>
                  <a:gd name="T30" fmla="*/ 5 w 12"/>
                  <a:gd name="T31" fmla="*/ 0 h 11"/>
                  <a:gd name="T32" fmla="*/ 5 w 12"/>
                  <a:gd name="T33" fmla="*/ 0 h 11"/>
                  <a:gd name="T34" fmla="*/ 3 w 12"/>
                  <a:gd name="T35" fmla="*/ 0 h 11"/>
                  <a:gd name="T36" fmla="*/ 1 w 12"/>
                  <a:gd name="T37" fmla="*/ 1 h 11"/>
                  <a:gd name="T38" fmla="*/ 0 w 12"/>
                  <a:gd name="T39" fmla="*/ 4 h 11"/>
                  <a:gd name="T40" fmla="*/ 0 w 12"/>
                  <a:gd name="T41" fmla="*/ 6 h 11"/>
                  <a:gd name="T42" fmla="*/ 0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6"/>
                    </a:moveTo>
                    <a:lnTo>
                      <a:pt x="0" y="6"/>
                    </a:lnTo>
                    <a:lnTo>
                      <a:pt x="0" y="8"/>
                    </a:lnTo>
                    <a:lnTo>
                      <a:pt x="1" y="10"/>
                    </a:lnTo>
                    <a:lnTo>
                      <a:pt x="3" y="11"/>
                    </a:lnTo>
                    <a:lnTo>
                      <a:pt x="5" y="11"/>
                    </a:lnTo>
                    <a:lnTo>
                      <a:pt x="5" y="11"/>
                    </a:lnTo>
                    <a:lnTo>
                      <a:pt x="7" y="11"/>
                    </a:lnTo>
                    <a:lnTo>
                      <a:pt x="10" y="10"/>
                    </a:lnTo>
                    <a:lnTo>
                      <a:pt x="11" y="8"/>
                    </a:lnTo>
                    <a:lnTo>
                      <a:pt x="12" y="6"/>
                    </a:lnTo>
                    <a:lnTo>
                      <a:pt x="12" y="6"/>
                    </a:lnTo>
                    <a:lnTo>
                      <a:pt x="11" y="4"/>
                    </a:lnTo>
                    <a:lnTo>
                      <a:pt x="10" y="1"/>
                    </a:lnTo>
                    <a:lnTo>
                      <a:pt x="7" y="0"/>
                    </a:lnTo>
                    <a:lnTo>
                      <a:pt x="5" y="0"/>
                    </a:lnTo>
                    <a:lnTo>
                      <a:pt x="5" y="0"/>
                    </a:lnTo>
                    <a:lnTo>
                      <a:pt x="3" y="0"/>
                    </a:lnTo>
                    <a:lnTo>
                      <a:pt x="1" y="1"/>
                    </a:lnTo>
                    <a:lnTo>
                      <a:pt x="0" y="4"/>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6" name="Freeform 168">
                <a:extLst>
                  <a:ext uri="{FF2B5EF4-FFF2-40B4-BE49-F238E27FC236}">
                    <a16:creationId xmlns:a16="http://schemas.microsoft.com/office/drawing/2014/main" id="{E50EA7B3-F820-45BD-8BC7-A4435C542634}"/>
                  </a:ext>
                </a:extLst>
              </p:cNvPr>
              <p:cNvSpPr>
                <a:spLocks/>
              </p:cNvSpPr>
              <p:nvPr userDrawn="1"/>
            </p:nvSpPr>
            <p:spPr bwMode="auto">
              <a:xfrm>
                <a:off x="6808788" y="2563813"/>
                <a:ext cx="19050" cy="17463"/>
              </a:xfrm>
              <a:custGeom>
                <a:avLst/>
                <a:gdLst>
                  <a:gd name="T0" fmla="*/ 0 w 12"/>
                  <a:gd name="T1" fmla="*/ 6 h 11"/>
                  <a:gd name="T2" fmla="*/ 0 w 12"/>
                  <a:gd name="T3" fmla="*/ 6 h 11"/>
                  <a:gd name="T4" fmla="*/ 0 w 12"/>
                  <a:gd name="T5" fmla="*/ 8 h 11"/>
                  <a:gd name="T6" fmla="*/ 1 w 12"/>
                  <a:gd name="T7" fmla="*/ 10 h 11"/>
                  <a:gd name="T8" fmla="*/ 3 w 12"/>
                  <a:gd name="T9" fmla="*/ 11 h 11"/>
                  <a:gd name="T10" fmla="*/ 5 w 12"/>
                  <a:gd name="T11" fmla="*/ 11 h 11"/>
                  <a:gd name="T12" fmla="*/ 5 w 12"/>
                  <a:gd name="T13" fmla="*/ 11 h 11"/>
                  <a:gd name="T14" fmla="*/ 8 w 12"/>
                  <a:gd name="T15" fmla="*/ 11 h 11"/>
                  <a:gd name="T16" fmla="*/ 10 w 12"/>
                  <a:gd name="T17" fmla="*/ 10 h 11"/>
                  <a:gd name="T18" fmla="*/ 11 w 12"/>
                  <a:gd name="T19" fmla="*/ 8 h 11"/>
                  <a:gd name="T20" fmla="*/ 12 w 12"/>
                  <a:gd name="T21" fmla="*/ 6 h 11"/>
                  <a:gd name="T22" fmla="*/ 12 w 12"/>
                  <a:gd name="T23" fmla="*/ 6 h 11"/>
                  <a:gd name="T24" fmla="*/ 11 w 12"/>
                  <a:gd name="T25" fmla="*/ 3 h 11"/>
                  <a:gd name="T26" fmla="*/ 10 w 12"/>
                  <a:gd name="T27" fmla="*/ 1 h 11"/>
                  <a:gd name="T28" fmla="*/ 8 w 12"/>
                  <a:gd name="T29" fmla="*/ 0 h 11"/>
                  <a:gd name="T30" fmla="*/ 5 w 12"/>
                  <a:gd name="T31" fmla="*/ 0 h 11"/>
                  <a:gd name="T32" fmla="*/ 5 w 12"/>
                  <a:gd name="T33" fmla="*/ 0 h 11"/>
                  <a:gd name="T34" fmla="*/ 3 w 12"/>
                  <a:gd name="T35" fmla="*/ 0 h 11"/>
                  <a:gd name="T36" fmla="*/ 1 w 12"/>
                  <a:gd name="T37" fmla="*/ 1 h 11"/>
                  <a:gd name="T38" fmla="*/ 0 w 12"/>
                  <a:gd name="T39" fmla="*/ 3 h 11"/>
                  <a:gd name="T40" fmla="*/ 0 w 12"/>
                  <a:gd name="T41" fmla="*/ 6 h 11"/>
                  <a:gd name="T42" fmla="*/ 0 w 12"/>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
                    <a:moveTo>
                      <a:pt x="0" y="6"/>
                    </a:moveTo>
                    <a:lnTo>
                      <a:pt x="0" y="6"/>
                    </a:lnTo>
                    <a:lnTo>
                      <a:pt x="0" y="8"/>
                    </a:lnTo>
                    <a:lnTo>
                      <a:pt x="1" y="10"/>
                    </a:lnTo>
                    <a:lnTo>
                      <a:pt x="3" y="11"/>
                    </a:lnTo>
                    <a:lnTo>
                      <a:pt x="5" y="11"/>
                    </a:lnTo>
                    <a:lnTo>
                      <a:pt x="5" y="11"/>
                    </a:lnTo>
                    <a:lnTo>
                      <a:pt x="8" y="11"/>
                    </a:lnTo>
                    <a:lnTo>
                      <a:pt x="10" y="10"/>
                    </a:lnTo>
                    <a:lnTo>
                      <a:pt x="11" y="8"/>
                    </a:lnTo>
                    <a:lnTo>
                      <a:pt x="12" y="6"/>
                    </a:lnTo>
                    <a:lnTo>
                      <a:pt x="12" y="6"/>
                    </a:lnTo>
                    <a:lnTo>
                      <a:pt x="11" y="3"/>
                    </a:lnTo>
                    <a:lnTo>
                      <a:pt x="10" y="1"/>
                    </a:lnTo>
                    <a:lnTo>
                      <a:pt x="8" y="0"/>
                    </a:lnTo>
                    <a:lnTo>
                      <a:pt x="5" y="0"/>
                    </a:lnTo>
                    <a:lnTo>
                      <a:pt x="5" y="0"/>
                    </a:lnTo>
                    <a:lnTo>
                      <a:pt x="3" y="0"/>
                    </a:lnTo>
                    <a:lnTo>
                      <a:pt x="1" y="1"/>
                    </a:lnTo>
                    <a:lnTo>
                      <a:pt x="0" y="3"/>
                    </a:lnTo>
                    <a:lnTo>
                      <a:pt x="0" y="6"/>
                    </a:lnTo>
                    <a:lnTo>
                      <a:pt x="0" y="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1207" name="Freeform 169">
            <a:extLst>
              <a:ext uri="{FF2B5EF4-FFF2-40B4-BE49-F238E27FC236}">
                <a16:creationId xmlns:a16="http://schemas.microsoft.com/office/drawing/2014/main" id="{93654361-9E07-49CE-A09B-C7F65FB50F12}"/>
              </a:ext>
            </a:extLst>
          </p:cNvPr>
          <p:cNvSpPr>
            <a:spLocks/>
          </p:cNvSpPr>
          <p:nvPr userDrawn="1"/>
        </p:nvSpPr>
        <p:spPr bwMode="auto">
          <a:xfrm>
            <a:off x="7445375" y="2428876"/>
            <a:ext cx="23812" cy="20638"/>
          </a:xfrm>
          <a:custGeom>
            <a:avLst/>
            <a:gdLst>
              <a:gd name="T0" fmla="*/ 15 w 15"/>
              <a:gd name="T1" fmla="*/ 7 h 13"/>
              <a:gd name="T2" fmla="*/ 15 w 15"/>
              <a:gd name="T3" fmla="*/ 7 h 13"/>
              <a:gd name="T4" fmla="*/ 13 w 15"/>
              <a:gd name="T5" fmla="*/ 4 h 13"/>
              <a:gd name="T6" fmla="*/ 12 w 15"/>
              <a:gd name="T7" fmla="*/ 2 h 13"/>
              <a:gd name="T8" fmla="*/ 10 w 15"/>
              <a:gd name="T9" fmla="*/ 0 h 13"/>
              <a:gd name="T10" fmla="*/ 8 w 15"/>
              <a:gd name="T11" fmla="*/ 0 h 13"/>
              <a:gd name="T12" fmla="*/ 8 w 15"/>
              <a:gd name="T13" fmla="*/ 0 h 13"/>
              <a:gd name="T14" fmla="*/ 4 w 15"/>
              <a:gd name="T15" fmla="*/ 0 h 13"/>
              <a:gd name="T16" fmla="*/ 2 w 15"/>
              <a:gd name="T17" fmla="*/ 2 h 13"/>
              <a:gd name="T18" fmla="*/ 1 w 15"/>
              <a:gd name="T19" fmla="*/ 4 h 13"/>
              <a:gd name="T20" fmla="*/ 0 w 15"/>
              <a:gd name="T21" fmla="*/ 7 h 13"/>
              <a:gd name="T22" fmla="*/ 0 w 15"/>
              <a:gd name="T23" fmla="*/ 7 h 13"/>
              <a:gd name="T24" fmla="*/ 1 w 15"/>
              <a:gd name="T25" fmla="*/ 9 h 13"/>
              <a:gd name="T26" fmla="*/ 2 w 15"/>
              <a:gd name="T27" fmla="*/ 11 h 13"/>
              <a:gd name="T28" fmla="*/ 4 w 15"/>
              <a:gd name="T29" fmla="*/ 13 h 13"/>
              <a:gd name="T30" fmla="*/ 8 w 15"/>
              <a:gd name="T31" fmla="*/ 13 h 13"/>
              <a:gd name="T32" fmla="*/ 8 w 15"/>
              <a:gd name="T33" fmla="*/ 13 h 13"/>
              <a:gd name="T34" fmla="*/ 10 w 15"/>
              <a:gd name="T35" fmla="*/ 13 h 13"/>
              <a:gd name="T36" fmla="*/ 12 w 15"/>
              <a:gd name="T37" fmla="*/ 11 h 13"/>
              <a:gd name="T38" fmla="*/ 13 w 15"/>
              <a:gd name="T39" fmla="*/ 9 h 13"/>
              <a:gd name="T40" fmla="*/ 15 w 15"/>
              <a:gd name="T41" fmla="*/ 7 h 13"/>
              <a:gd name="T42" fmla="*/ 15 w 15"/>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3">
                <a:moveTo>
                  <a:pt x="15" y="7"/>
                </a:moveTo>
                <a:lnTo>
                  <a:pt x="15" y="7"/>
                </a:lnTo>
                <a:lnTo>
                  <a:pt x="13" y="4"/>
                </a:lnTo>
                <a:lnTo>
                  <a:pt x="12" y="2"/>
                </a:lnTo>
                <a:lnTo>
                  <a:pt x="10" y="0"/>
                </a:lnTo>
                <a:lnTo>
                  <a:pt x="8" y="0"/>
                </a:lnTo>
                <a:lnTo>
                  <a:pt x="8" y="0"/>
                </a:lnTo>
                <a:lnTo>
                  <a:pt x="4" y="0"/>
                </a:lnTo>
                <a:lnTo>
                  <a:pt x="2" y="2"/>
                </a:lnTo>
                <a:lnTo>
                  <a:pt x="1" y="4"/>
                </a:lnTo>
                <a:lnTo>
                  <a:pt x="0" y="7"/>
                </a:lnTo>
                <a:lnTo>
                  <a:pt x="0" y="7"/>
                </a:lnTo>
                <a:lnTo>
                  <a:pt x="1" y="9"/>
                </a:lnTo>
                <a:lnTo>
                  <a:pt x="2" y="11"/>
                </a:lnTo>
                <a:lnTo>
                  <a:pt x="4" y="13"/>
                </a:lnTo>
                <a:lnTo>
                  <a:pt x="8" y="13"/>
                </a:lnTo>
                <a:lnTo>
                  <a:pt x="8" y="13"/>
                </a:lnTo>
                <a:lnTo>
                  <a:pt x="10" y="13"/>
                </a:lnTo>
                <a:lnTo>
                  <a:pt x="12" y="11"/>
                </a:lnTo>
                <a:lnTo>
                  <a:pt x="13" y="9"/>
                </a:lnTo>
                <a:lnTo>
                  <a:pt x="15" y="7"/>
                </a:lnTo>
                <a:lnTo>
                  <a:pt x="15"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8" name="Freeform 170">
            <a:extLst>
              <a:ext uri="{FF2B5EF4-FFF2-40B4-BE49-F238E27FC236}">
                <a16:creationId xmlns:a16="http://schemas.microsoft.com/office/drawing/2014/main" id="{CAFE7BEB-3E1F-4B69-A7F2-F7AD7EE9C5EE}"/>
              </a:ext>
            </a:extLst>
          </p:cNvPr>
          <p:cNvSpPr>
            <a:spLocks/>
          </p:cNvSpPr>
          <p:nvPr userDrawn="1"/>
        </p:nvSpPr>
        <p:spPr bwMode="auto">
          <a:xfrm>
            <a:off x="7386638" y="2428876"/>
            <a:ext cx="20637" cy="20638"/>
          </a:xfrm>
          <a:custGeom>
            <a:avLst/>
            <a:gdLst>
              <a:gd name="T0" fmla="*/ 13 w 13"/>
              <a:gd name="T1" fmla="*/ 7 h 13"/>
              <a:gd name="T2" fmla="*/ 13 w 13"/>
              <a:gd name="T3" fmla="*/ 7 h 13"/>
              <a:gd name="T4" fmla="*/ 12 w 13"/>
              <a:gd name="T5" fmla="*/ 4 h 13"/>
              <a:gd name="T6" fmla="*/ 11 w 13"/>
              <a:gd name="T7" fmla="*/ 2 h 13"/>
              <a:gd name="T8" fmla="*/ 9 w 13"/>
              <a:gd name="T9" fmla="*/ 0 h 13"/>
              <a:gd name="T10" fmla="*/ 6 w 13"/>
              <a:gd name="T11" fmla="*/ 0 h 13"/>
              <a:gd name="T12" fmla="*/ 6 w 13"/>
              <a:gd name="T13" fmla="*/ 0 h 13"/>
              <a:gd name="T14" fmla="*/ 3 w 13"/>
              <a:gd name="T15" fmla="*/ 0 h 13"/>
              <a:gd name="T16" fmla="*/ 2 w 13"/>
              <a:gd name="T17" fmla="*/ 2 h 13"/>
              <a:gd name="T18" fmla="*/ 0 w 13"/>
              <a:gd name="T19" fmla="*/ 4 h 13"/>
              <a:gd name="T20" fmla="*/ 0 w 13"/>
              <a:gd name="T21" fmla="*/ 7 h 13"/>
              <a:gd name="T22" fmla="*/ 0 w 13"/>
              <a:gd name="T23" fmla="*/ 7 h 13"/>
              <a:gd name="T24" fmla="*/ 0 w 13"/>
              <a:gd name="T25" fmla="*/ 9 h 13"/>
              <a:gd name="T26" fmla="*/ 2 w 13"/>
              <a:gd name="T27" fmla="*/ 11 h 13"/>
              <a:gd name="T28" fmla="*/ 3 w 13"/>
              <a:gd name="T29" fmla="*/ 13 h 13"/>
              <a:gd name="T30" fmla="*/ 6 w 13"/>
              <a:gd name="T31" fmla="*/ 13 h 13"/>
              <a:gd name="T32" fmla="*/ 6 w 13"/>
              <a:gd name="T33" fmla="*/ 13 h 13"/>
              <a:gd name="T34" fmla="*/ 9 w 13"/>
              <a:gd name="T35" fmla="*/ 13 h 13"/>
              <a:gd name="T36" fmla="*/ 11 w 13"/>
              <a:gd name="T37" fmla="*/ 11 h 13"/>
              <a:gd name="T38" fmla="*/ 12 w 13"/>
              <a:gd name="T39" fmla="*/ 9 h 13"/>
              <a:gd name="T40" fmla="*/ 13 w 13"/>
              <a:gd name="T41" fmla="*/ 7 h 13"/>
              <a:gd name="T42" fmla="*/ 13 w 13"/>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13" y="7"/>
                </a:moveTo>
                <a:lnTo>
                  <a:pt x="13" y="7"/>
                </a:lnTo>
                <a:lnTo>
                  <a:pt x="12" y="4"/>
                </a:lnTo>
                <a:lnTo>
                  <a:pt x="11" y="2"/>
                </a:lnTo>
                <a:lnTo>
                  <a:pt x="9" y="0"/>
                </a:lnTo>
                <a:lnTo>
                  <a:pt x="6" y="0"/>
                </a:lnTo>
                <a:lnTo>
                  <a:pt x="6" y="0"/>
                </a:lnTo>
                <a:lnTo>
                  <a:pt x="3" y="0"/>
                </a:lnTo>
                <a:lnTo>
                  <a:pt x="2" y="2"/>
                </a:lnTo>
                <a:lnTo>
                  <a:pt x="0" y="4"/>
                </a:lnTo>
                <a:lnTo>
                  <a:pt x="0" y="7"/>
                </a:lnTo>
                <a:lnTo>
                  <a:pt x="0" y="7"/>
                </a:lnTo>
                <a:lnTo>
                  <a:pt x="0" y="9"/>
                </a:lnTo>
                <a:lnTo>
                  <a:pt x="2" y="11"/>
                </a:lnTo>
                <a:lnTo>
                  <a:pt x="3" y="13"/>
                </a:lnTo>
                <a:lnTo>
                  <a:pt x="6" y="13"/>
                </a:lnTo>
                <a:lnTo>
                  <a:pt x="6" y="13"/>
                </a:lnTo>
                <a:lnTo>
                  <a:pt x="9" y="13"/>
                </a:lnTo>
                <a:lnTo>
                  <a:pt x="11" y="11"/>
                </a:lnTo>
                <a:lnTo>
                  <a:pt x="12" y="9"/>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9" name="Freeform 171">
            <a:extLst>
              <a:ext uri="{FF2B5EF4-FFF2-40B4-BE49-F238E27FC236}">
                <a16:creationId xmlns:a16="http://schemas.microsoft.com/office/drawing/2014/main" id="{A06834B1-6ADD-44FC-ADCF-EE614A55A75E}"/>
              </a:ext>
            </a:extLst>
          </p:cNvPr>
          <p:cNvSpPr>
            <a:spLocks/>
          </p:cNvSpPr>
          <p:nvPr userDrawn="1"/>
        </p:nvSpPr>
        <p:spPr bwMode="auto">
          <a:xfrm>
            <a:off x="7419975" y="2416176"/>
            <a:ext cx="25400" cy="58738"/>
          </a:xfrm>
          <a:custGeom>
            <a:avLst/>
            <a:gdLst>
              <a:gd name="T0" fmla="*/ 2 w 16"/>
              <a:gd name="T1" fmla="*/ 0 h 37"/>
              <a:gd name="T2" fmla="*/ 0 w 16"/>
              <a:gd name="T3" fmla="*/ 37 h 37"/>
              <a:gd name="T4" fmla="*/ 16 w 16"/>
              <a:gd name="T5" fmla="*/ 37 h 37"/>
            </a:gdLst>
            <a:ahLst/>
            <a:cxnLst>
              <a:cxn ang="0">
                <a:pos x="T0" y="T1"/>
              </a:cxn>
              <a:cxn ang="0">
                <a:pos x="T2" y="T3"/>
              </a:cxn>
              <a:cxn ang="0">
                <a:pos x="T4" y="T5"/>
              </a:cxn>
            </a:cxnLst>
            <a:rect l="0" t="0" r="r" b="b"/>
            <a:pathLst>
              <a:path w="16" h="37">
                <a:moveTo>
                  <a:pt x="2" y="0"/>
                </a:moveTo>
                <a:lnTo>
                  <a:pt x="0" y="37"/>
                </a:lnTo>
                <a:lnTo>
                  <a:pt x="16" y="3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0" name="Freeform 172">
            <a:extLst>
              <a:ext uri="{FF2B5EF4-FFF2-40B4-BE49-F238E27FC236}">
                <a16:creationId xmlns:a16="http://schemas.microsoft.com/office/drawing/2014/main" id="{ADE7168E-F08C-41F3-B40A-2742AC4054F2}"/>
              </a:ext>
            </a:extLst>
          </p:cNvPr>
          <p:cNvSpPr>
            <a:spLocks/>
          </p:cNvSpPr>
          <p:nvPr userDrawn="1"/>
        </p:nvSpPr>
        <p:spPr bwMode="auto">
          <a:xfrm>
            <a:off x="7375525" y="2405063"/>
            <a:ext cx="127000" cy="142875"/>
          </a:xfrm>
          <a:custGeom>
            <a:avLst/>
            <a:gdLst>
              <a:gd name="T0" fmla="*/ 80 w 80"/>
              <a:gd name="T1" fmla="*/ 78 h 90"/>
              <a:gd name="T2" fmla="*/ 80 w 80"/>
              <a:gd name="T3" fmla="*/ 78 h 90"/>
              <a:gd name="T4" fmla="*/ 73 w 80"/>
              <a:gd name="T5" fmla="*/ 84 h 90"/>
              <a:gd name="T6" fmla="*/ 65 w 80"/>
              <a:gd name="T7" fmla="*/ 87 h 90"/>
              <a:gd name="T8" fmla="*/ 56 w 80"/>
              <a:gd name="T9" fmla="*/ 89 h 90"/>
              <a:gd name="T10" fmla="*/ 47 w 80"/>
              <a:gd name="T11" fmla="*/ 90 h 90"/>
              <a:gd name="T12" fmla="*/ 47 w 80"/>
              <a:gd name="T13" fmla="*/ 90 h 90"/>
              <a:gd name="T14" fmla="*/ 38 w 80"/>
              <a:gd name="T15" fmla="*/ 89 h 90"/>
              <a:gd name="T16" fmla="*/ 29 w 80"/>
              <a:gd name="T17" fmla="*/ 87 h 90"/>
              <a:gd name="T18" fmla="*/ 21 w 80"/>
              <a:gd name="T19" fmla="*/ 83 h 90"/>
              <a:gd name="T20" fmla="*/ 15 w 80"/>
              <a:gd name="T21" fmla="*/ 77 h 90"/>
              <a:gd name="T22" fmla="*/ 9 w 80"/>
              <a:gd name="T23" fmla="*/ 70 h 90"/>
              <a:gd name="T24" fmla="*/ 4 w 80"/>
              <a:gd name="T25" fmla="*/ 62 h 90"/>
              <a:gd name="T26" fmla="*/ 1 w 80"/>
              <a:gd name="T27" fmla="*/ 53 h 90"/>
              <a:gd name="T28" fmla="*/ 0 w 80"/>
              <a:gd name="T29" fmla="*/ 43 h 90"/>
              <a:gd name="T30" fmla="*/ 0 w 80"/>
              <a:gd name="T3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90">
                <a:moveTo>
                  <a:pt x="80" y="78"/>
                </a:moveTo>
                <a:lnTo>
                  <a:pt x="80" y="78"/>
                </a:lnTo>
                <a:lnTo>
                  <a:pt x="73" y="84"/>
                </a:lnTo>
                <a:lnTo>
                  <a:pt x="65" y="87"/>
                </a:lnTo>
                <a:lnTo>
                  <a:pt x="56" y="89"/>
                </a:lnTo>
                <a:lnTo>
                  <a:pt x="47" y="90"/>
                </a:lnTo>
                <a:lnTo>
                  <a:pt x="47" y="90"/>
                </a:lnTo>
                <a:lnTo>
                  <a:pt x="38" y="89"/>
                </a:lnTo>
                <a:lnTo>
                  <a:pt x="29" y="87"/>
                </a:lnTo>
                <a:lnTo>
                  <a:pt x="21" y="83"/>
                </a:lnTo>
                <a:lnTo>
                  <a:pt x="15" y="77"/>
                </a:lnTo>
                <a:lnTo>
                  <a:pt x="9" y="70"/>
                </a:lnTo>
                <a:lnTo>
                  <a:pt x="4" y="62"/>
                </a:lnTo>
                <a:lnTo>
                  <a:pt x="1" y="53"/>
                </a:lnTo>
                <a:lnTo>
                  <a:pt x="0" y="43"/>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1" name="Freeform 173">
            <a:extLst>
              <a:ext uri="{FF2B5EF4-FFF2-40B4-BE49-F238E27FC236}">
                <a16:creationId xmlns:a16="http://schemas.microsoft.com/office/drawing/2014/main" id="{676E8B55-2D13-4B41-BE28-3089EDEF05AC}"/>
              </a:ext>
            </a:extLst>
          </p:cNvPr>
          <p:cNvSpPr>
            <a:spLocks/>
          </p:cNvSpPr>
          <p:nvPr userDrawn="1"/>
        </p:nvSpPr>
        <p:spPr bwMode="auto">
          <a:xfrm>
            <a:off x="7361238" y="2305051"/>
            <a:ext cx="200025" cy="223838"/>
          </a:xfrm>
          <a:custGeom>
            <a:avLst/>
            <a:gdLst>
              <a:gd name="T0" fmla="*/ 75 w 126"/>
              <a:gd name="T1" fmla="*/ 54 h 141"/>
              <a:gd name="T2" fmla="*/ 78 w 126"/>
              <a:gd name="T3" fmla="*/ 56 h 141"/>
              <a:gd name="T4" fmla="*/ 81 w 126"/>
              <a:gd name="T5" fmla="*/ 68 h 141"/>
              <a:gd name="T6" fmla="*/ 79 w 126"/>
              <a:gd name="T7" fmla="*/ 74 h 141"/>
              <a:gd name="T8" fmla="*/ 78 w 126"/>
              <a:gd name="T9" fmla="*/ 80 h 141"/>
              <a:gd name="T10" fmla="*/ 79 w 126"/>
              <a:gd name="T11" fmla="*/ 90 h 141"/>
              <a:gd name="T12" fmla="*/ 81 w 126"/>
              <a:gd name="T13" fmla="*/ 95 h 141"/>
              <a:gd name="T14" fmla="*/ 85 w 126"/>
              <a:gd name="T15" fmla="*/ 106 h 141"/>
              <a:gd name="T16" fmla="*/ 85 w 126"/>
              <a:gd name="T17" fmla="*/ 113 h 141"/>
              <a:gd name="T18" fmla="*/ 80 w 126"/>
              <a:gd name="T19" fmla="*/ 120 h 141"/>
              <a:gd name="T20" fmla="*/ 78 w 126"/>
              <a:gd name="T21" fmla="*/ 123 h 141"/>
              <a:gd name="T22" fmla="*/ 78 w 126"/>
              <a:gd name="T23" fmla="*/ 130 h 141"/>
              <a:gd name="T24" fmla="*/ 80 w 126"/>
              <a:gd name="T25" fmla="*/ 135 h 141"/>
              <a:gd name="T26" fmla="*/ 85 w 126"/>
              <a:gd name="T27" fmla="*/ 140 h 141"/>
              <a:gd name="T28" fmla="*/ 89 w 126"/>
              <a:gd name="T29" fmla="*/ 141 h 141"/>
              <a:gd name="T30" fmla="*/ 120 w 126"/>
              <a:gd name="T31" fmla="*/ 141 h 141"/>
              <a:gd name="T32" fmla="*/ 118 w 126"/>
              <a:gd name="T33" fmla="*/ 139 h 141"/>
              <a:gd name="T34" fmla="*/ 116 w 126"/>
              <a:gd name="T35" fmla="*/ 125 h 141"/>
              <a:gd name="T36" fmla="*/ 118 w 126"/>
              <a:gd name="T37" fmla="*/ 118 h 141"/>
              <a:gd name="T38" fmla="*/ 123 w 126"/>
              <a:gd name="T39" fmla="*/ 113 h 141"/>
              <a:gd name="T40" fmla="*/ 126 w 126"/>
              <a:gd name="T41" fmla="*/ 102 h 141"/>
              <a:gd name="T42" fmla="*/ 125 w 126"/>
              <a:gd name="T43" fmla="*/ 95 h 141"/>
              <a:gd name="T44" fmla="*/ 123 w 126"/>
              <a:gd name="T45" fmla="*/ 91 h 141"/>
              <a:gd name="T46" fmla="*/ 116 w 126"/>
              <a:gd name="T47" fmla="*/ 78 h 141"/>
              <a:gd name="T48" fmla="*/ 115 w 126"/>
              <a:gd name="T49" fmla="*/ 69 h 141"/>
              <a:gd name="T50" fmla="*/ 120 w 126"/>
              <a:gd name="T51" fmla="*/ 60 h 141"/>
              <a:gd name="T52" fmla="*/ 122 w 126"/>
              <a:gd name="T53" fmla="*/ 56 h 141"/>
              <a:gd name="T54" fmla="*/ 124 w 126"/>
              <a:gd name="T55" fmla="*/ 45 h 141"/>
              <a:gd name="T56" fmla="*/ 121 w 126"/>
              <a:gd name="T57" fmla="*/ 30 h 141"/>
              <a:gd name="T58" fmla="*/ 113 w 126"/>
              <a:gd name="T59" fmla="*/ 21 h 141"/>
              <a:gd name="T60" fmla="*/ 105 w 126"/>
              <a:gd name="T61" fmla="*/ 17 h 141"/>
              <a:gd name="T62" fmla="*/ 99 w 126"/>
              <a:gd name="T63" fmla="*/ 16 h 141"/>
              <a:gd name="T64" fmla="*/ 81 w 126"/>
              <a:gd name="T65" fmla="*/ 10 h 141"/>
              <a:gd name="T66" fmla="*/ 63 w 126"/>
              <a:gd name="T67" fmla="*/ 2 h 141"/>
              <a:gd name="T68" fmla="*/ 52 w 126"/>
              <a:gd name="T69" fmla="*/ 0 h 141"/>
              <a:gd name="T70" fmla="*/ 45 w 126"/>
              <a:gd name="T71" fmla="*/ 1 h 141"/>
              <a:gd name="T72" fmla="*/ 29 w 126"/>
              <a:gd name="T73" fmla="*/ 6 h 141"/>
              <a:gd name="T74" fmla="*/ 15 w 126"/>
              <a:gd name="T75" fmla="*/ 16 h 141"/>
              <a:gd name="T76" fmla="*/ 4 w 126"/>
              <a:gd name="T77" fmla="*/ 31 h 141"/>
              <a:gd name="T78" fmla="*/ 0 w 126"/>
              <a:gd name="T79" fmla="*/ 52 h 141"/>
              <a:gd name="T80" fmla="*/ 1 w 126"/>
              <a:gd name="T81" fmla="*/ 57 h 141"/>
              <a:gd name="T82" fmla="*/ 3 w 126"/>
              <a:gd name="T83" fmla="*/ 60 h 141"/>
              <a:gd name="T84" fmla="*/ 13 w 126"/>
              <a:gd name="T85" fmla="*/ 59 h 141"/>
              <a:gd name="T86" fmla="*/ 31 w 126"/>
              <a:gd name="T87" fmla="*/ 52 h 141"/>
              <a:gd name="T88" fmla="*/ 37 w 126"/>
              <a:gd name="T89" fmla="*/ 51 h 141"/>
              <a:gd name="T90" fmla="*/ 51 w 126"/>
              <a:gd name="T91" fmla="*/ 51 h 141"/>
              <a:gd name="T92" fmla="*/ 75 w 126"/>
              <a:gd name="T93" fmla="*/ 53 h 141"/>
              <a:gd name="T94" fmla="*/ 86 w 126"/>
              <a:gd name="T95"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41">
                <a:moveTo>
                  <a:pt x="75" y="54"/>
                </a:moveTo>
                <a:lnTo>
                  <a:pt x="75" y="54"/>
                </a:lnTo>
                <a:lnTo>
                  <a:pt x="77" y="54"/>
                </a:lnTo>
                <a:lnTo>
                  <a:pt x="78" y="56"/>
                </a:lnTo>
                <a:lnTo>
                  <a:pt x="80" y="61"/>
                </a:lnTo>
                <a:lnTo>
                  <a:pt x="81" y="68"/>
                </a:lnTo>
                <a:lnTo>
                  <a:pt x="81" y="71"/>
                </a:lnTo>
                <a:lnTo>
                  <a:pt x="79" y="74"/>
                </a:lnTo>
                <a:lnTo>
                  <a:pt x="79" y="74"/>
                </a:lnTo>
                <a:lnTo>
                  <a:pt x="78" y="80"/>
                </a:lnTo>
                <a:lnTo>
                  <a:pt x="78" y="86"/>
                </a:lnTo>
                <a:lnTo>
                  <a:pt x="79" y="90"/>
                </a:lnTo>
                <a:lnTo>
                  <a:pt x="81" y="95"/>
                </a:lnTo>
                <a:lnTo>
                  <a:pt x="81" y="95"/>
                </a:lnTo>
                <a:lnTo>
                  <a:pt x="83" y="99"/>
                </a:lnTo>
                <a:lnTo>
                  <a:pt x="85" y="106"/>
                </a:lnTo>
                <a:lnTo>
                  <a:pt x="85" y="109"/>
                </a:lnTo>
                <a:lnTo>
                  <a:pt x="85" y="113"/>
                </a:lnTo>
                <a:lnTo>
                  <a:pt x="82" y="116"/>
                </a:lnTo>
                <a:lnTo>
                  <a:pt x="80" y="120"/>
                </a:lnTo>
                <a:lnTo>
                  <a:pt x="80" y="120"/>
                </a:lnTo>
                <a:lnTo>
                  <a:pt x="78" y="123"/>
                </a:lnTo>
                <a:lnTo>
                  <a:pt x="78" y="126"/>
                </a:lnTo>
                <a:lnTo>
                  <a:pt x="78" y="130"/>
                </a:lnTo>
                <a:lnTo>
                  <a:pt x="78" y="133"/>
                </a:lnTo>
                <a:lnTo>
                  <a:pt x="80" y="135"/>
                </a:lnTo>
                <a:lnTo>
                  <a:pt x="82" y="139"/>
                </a:lnTo>
                <a:lnTo>
                  <a:pt x="85" y="140"/>
                </a:lnTo>
                <a:lnTo>
                  <a:pt x="89" y="141"/>
                </a:lnTo>
                <a:lnTo>
                  <a:pt x="89" y="141"/>
                </a:lnTo>
                <a:lnTo>
                  <a:pt x="108" y="141"/>
                </a:lnTo>
                <a:lnTo>
                  <a:pt x="120" y="141"/>
                </a:lnTo>
                <a:lnTo>
                  <a:pt x="120" y="141"/>
                </a:lnTo>
                <a:lnTo>
                  <a:pt x="118" y="139"/>
                </a:lnTo>
                <a:lnTo>
                  <a:pt x="116" y="133"/>
                </a:lnTo>
                <a:lnTo>
                  <a:pt x="116" y="125"/>
                </a:lnTo>
                <a:lnTo>
                  <a:pt x="117" y="122"/>
                </a:lnTo>
                <a:lnTo>
                  <a:pt x="118" y="118"/>
                </a:lnTo>
                <a:lnTo>
                  <a:pt x="118" y="118"/>
                </a:lnTo>
                <a:lnTo>
                  <a:pt x="123" y="113"/>
                </a:lnTo>
                <a:lnTo>
                  <a:pt x="126" y="106"/>
                </a:lnTo>
                <a:lnTo>
                  <a:pt x="126" y="102"/>
                </a:lnTo>
                <a:lnTo>
                  <a:pt x="126" y="98"/>
                </a:lnTo>
                <a:lnTo>
                  <a:pt x="125" y="95"/>
                </a:lnTo>
                <a:lnTo>
                  <a:pt x="123" y="91"/>
                </a:lnTo>
                <a:lnTo>
                  <a:pt x="123" y="91"/>
                </a:lnTo>
                <a:lnTo>
                  <a:pt x="118" y="86"/>
                </a:lnTo>
                <a:lnTo>
                  <a:pt x="116" y="78"/>
                </a:lnTo>
                <a:lnTo>
                  <a:pt x="115" y="73"/>
                </a:lnTo>
                <a:lnTo>
                  <a:pt x="115" y="69"/>
                </a:lnTo>
                <a:lnTo>
                  <a:pt x="117" y="64"/>
                </a:lnTo>
                <a:lnTo>
                  <a:pt x="120" y="60"/>
                </a:lnTo>
                <a:lnTo>
                  <a:pt x="120" y="60"/>
                </a:lnTo>
                <a:lnTo>
                  <a:pt x="122" y="56"/>
                </a:lnTo>
                <a:lnTo>
                  <a:pt x="123" y="51"/>
                </a:lnTo>
                <a:lnTo>
                  <a:pt x="124" y="45"/>
                </a:lnTo>
                <a:lnTo>
                  <a:pt x="123" y="37"/>
                </a:lnTo>
                <a:lnTo>
                  <a:pt x="121" y="30"/>
                </a:lnTo>
                <a:lnTo>
                  <a:pt x="116" y="24"/>
                </a:lnTo>
                <a:lnTo>
                  <a:pt x="113" y="21"/>
                </a:lnTo>
                <a:lnTo>
                  <a:pt x="109" y="19"/>
                </a:lnTo>
                <a:lnTo>
                  <a:pt x="105" y="17"/>
                </a:lnTo>
                <a:lnTo>
                  <a:pt x="99" y="16"/>
                </a:lnTo>
                <a:lnTo>
                  <a:pt x="99" y="16"/>
                </a:lnTo>
                <a:lnTo>
                  <a:pt x="89" y="12"/>
                </a:lnTo>
                <a:lnTo>
                  <a:pt x="81" y="10"/>
                </a:lnTo>
                <a:lnTo>
                  <a:pt x="69" y="4"/>
                </a:lnTo>
                <a:lnTo>
                  <a:pt x="63" y="2"/>
                </a:lnTo>
                <a:lnTo>
                  <a:pt x="59" y="1"/>
                </a:lnTo>
                <a:lnTo>
                  <a:pt x="52" y="0"/>
                </a:lnTo>
                <a:lnTo>
                  <a:pt x="45" y="1"/>
                </a:lnTo>
                <a:lnTo>
                  <a:pt x="45" y="1"/>
                </a:lnTo>
                <a:lnTo>
                  <a:pt x="37" y="2"/>
                </a:lnTo>
                <a:lnTo>
                  <a:pt x="29" y="6"/>
                </a:lnTo>
                <a:lnTo>
                  <a:pt x="22" y="10"/>
                </a:lnTo>
                <a:lnTo>
                  <a:pt x="15" y="16"/>
                </a:lnTo>
                <a:lnTo>
                  <a:pt x="9" y="22"/>
                </a:lnTo>
                <a:lnTo>
                  <a:pt x="4" y="31"/>
                </a:lnTo>
                <a:lnTo>
                  <a:pt x="1" y="41"/>
                </a:lnTo>
                <a:lnTo>
                  <a:pt x="0" y="52"/>
                </a:lnTo>
                <a:lnTo>
                  <a:pt x="0" y="52"/>
                </a:lnTo>
                <a:lnTo>
                  <a:pt x="1" y="57"/>
                </a:lnTo>
                <a:lnTo>
                  <a:pt x="2" y="59"/>
                </a:lnTo>
                <a:lnTo>
                  <a:pt x="3" y="60"/>
                </a:lnTo>
                <a:lnTo>
                  <a:pt x="8" y="60"/>
                </a:lnTo>
                <a:lnTo>
                  <a:pt x="13" y="59"/>
                </a:lnTo>
                <a:lnTo>
                  <a:pt x="26" y="54"/>
                </a:lnTo>
                <a:lnTo>
                  <a:pt x="31" y="52"/>
                </a:lnTo>
                <a:lnTo>
                  <a:pt x="37" y="51"/>
                </a:lnTo>
                <a:lnTo>
                  <a:pt x="37" y="51"/>
                </a:lnTo>
                <a:lnTo>
                  <a:pt x="44" y="51"/>
                </a:lnTo>
                <a:lnTo>
                  <a:pt x="51" y="51"/>
                </a:lnTo>
                <a:lnTo>
                  <a:pt x="64" y="52"/>
                </a:lnTo>
                <a:lnTo>
                  <a:pt x="75" y="53"/>
                </a:lnTo>
                <a:lnTo>
                  <a:pt x="81" y="53"/>
                </a:lnTo>
                <a:lnTo>
                  <a:pt x="86" y="5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2" name="Freeform 174">
            <a:extLst>
              <a:ext uri="{FF2B5EF4-FFF2-40B4-BE49-F238E27FC236}">
                <a16:creationId xmlns:a16="http://schemas.microsoft.com/office/drawing/2014/main" id="{87970A54-49C8-4318-9999-B15BF0ED883C}"/>
              </a:ext>
            </a:extLst>
          </p:cNvPr>
          <p:cNvSpPr>
            <a:spLocks/>
          </p:cNvSpPr>
          <p:nvPr userDrawn="1"/>
        </p:nvSpPr>
        <p:spPr bwMode="auto">
          <a:xfrm>
            <a:off x="7015163" y="3116263"/>
            <a:ext cx="19050" cy="22225"/>
          </a:xfrm>
          <a:custGeom>
            <a:avLst/>
            <a:gdLst>
              <a:gd name="T0" fmla="*/ 12 w 12"/>
              <a:gd name="T1" fmla="*/ 7 h 14"/>
              <a:gd name="T2" fmla="*/ 12 w 12"/>
              <a:gd name="T3" fmla="*/ 7 h 14"/>
              <a:gd name="T4" fmla="*/ 12 w 12"/>
              <a:gd name="T5" fmla="*/ 5 h 14"/>
              <a:gd name="T6" fmla="*/ 11 w 12"/>
              <a:gd name="T7" fmla="*/ 3 h 14"/>
              <a:gd name="T8" fmla="*/ 9 w 12"/>
              <a:gd name="T9" fmla="*/ 2 h 14"/>
              <a:gd name="T10" fmla="*/ 6 w 12"/>
              <a:gd name="T11" fmla="*/ 0 h 14"/>
              <a:gd name="T12" fmla="*/ 6 w 12"/>
              <a:gd name="T13" fmla="*/ 0 h 14"/>
              <a:gd name="T14" fmla="*/ 3 w 12"/>
              <a:gd name="T15" fmla="*/ 2 h 14"/>
              <a:gd name="T16" fmla="*/ 1 w 12"/>
              <a:gd name="T17" fmla="*/ 3 h 14"/>
              <a:gd name="T18" fmla="*/ 0 w 12"/>
              <a:gd name="T19" fmla="*/ 5 h 14"/>
              <a:gd name="T20" fmla="*/ 0 w 12"/>
              <a:gd name="T21" fmla="*/ 7 h 14"/>
              <a:gd name="T22" fmla="*/ 0 w 12"/>
              <a:gd name="T23" fmla="*/ 7 h 14"/>
              <a:gd name="T24" fmla="*/ 0 w 12"/>
              <a:gd name="T25" fmla="*/ 9 h 14"/>
              <a:gd name="T26" fmla="*/ 1 w 12"/>
              <a:gd name="T27" fmla="*/ 12 h 14"/>
              <a:gd name="T28" fmla="*/ 3 w 12"/>
              <a:gd name="T29" fmla="*/ 13 h 14"/>
              <a:gd name="T30" fmla="*/ 6 w 12"/>
              <a:gd name="T31" fmla="*/ 14 h 14"/>
              <a:gd name="T32" fmla="*/ 6 w 12"/>
              <a:gd name="T33" fmla="*/ 14 h 14"/>
              <a:gd name="T34" fmla="*/ 9 w 12"/>
              <a:gd name="T35" fmla="*/ 13 h 14"/>
              <a:gd name="T36" fmla="*/ 11 w 12"/>
              <a:gd name="T37" fmla="*/ 12 h 14"/>
              <a:gd name="T38" fmla="*/ 12 w 12"/>
              <a:gd name="T39" fmla="*/ 9 h 14"/>
              <a:gd name="T40" fmla="*/ 12 w 12"/>
              <a:gd name="T41" fmla="*/ 7 h 14"/>
              <a:gd name="T42" fmla="*/ 12 w 12"/>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4">
                <a:moveTo>
                  <a:pt x="12" y="7"/>
                </a:moveTo>
                <a:lnTo>
                  <a:pt x="12" y="7"/>
                </a:lnTo>
                <a:lnTo>
                  <a:pt x="12" y="5"/>
                </a:lnTo>
                <a:lnTo>
                  <a:pt x="11" y="3"/>
                </a:lnTo>
                <a:lnTo>
                  <a:pt x="9" y="2"/>
                </a:lnTo>
                <a:lnTo>
                  <a:pt x="6" y="0"/>
                </a:lnTo>
                <a:lnTo>
                  <a:pt x="6" y="0"/>
                </a:lnTo>
                <a:lnTo>
                  <a:pt x="3" y="2"/>
                </a:lnTo>
                <a:lnTo>
                  <a:pt x="1" y="3"/>
                </a:lnTo>
                <a:lnTo>
                  <a:pt x="0" y="5"/>
                </a:lnTo>
                <a:lnTo>
                  <a:pt x="0" y="7"/>
                </a:lnTo>
                <a:lnTo>
                  <a:pt x="0" y="7"/>
                </a:lnTo>
                <a:lnTo>
                  <a:pt x="0" y="9"/>
                </a:lnTo>
                <a:lnTo>
                  <a:pt x="1" y="12"/>
                </a:lnTo>
                <a:lnTo>
                  <a:pt x="3" y="13"/>
                </a:lnTo>
                <a:lnTo>
                  <a:pt x="6" y="14"/>
                </a:lnTo>
                <a:lnTo>
                  <a:pt x="6" y="14"/>
                </a:lnTo>
                <a:lnTo>
                  <a:pt x="9" y="13"/>
                </a:lnTo>
                <a:lnTo>
                  <a:pt x="11" y="12"/>
                </a:lnTo>
                <a:lnTo>
                  <a:pt x="12" y="9"/>
                </a:lnTo>
                <a:lnTo>
                  <a:pt x="12" y="7"/>
                </a:lnTo>
                <a:lnTo>
                  <a:pt x="12"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3" name="Freeform 175">
            <a:extLst>
              <a:ext uri="{FF2B5EF4-FFF2-40B4-BE49-F238E27FC236}">
                <a16:creationId xmlns:a16="http://schemas.microsoft.com/office/drawing/2014/main" id="{01E9F3DB-B2CD-43E0-820C-E7DBF9E83532}"/>
              </a:ext>
            </a:extLst>
          </p:cNvPr>
          <p:cNvSpPr>
            <a:spLocks/>
          </p:cNvSpPr>
          <p:nvPr userDrawn="1"/>
        </p:nvSpPr>
        <p:spPr bwMode="auto">
          <a:xfrm>
            <a:off x="6956425" y="3116263"/>
            <a:ext cx="20637" cy="22225"/>
          </a:xfrm>
          <a:custGeom>
            <a:avLst/>
            <a:gdLst>
              <a:gd name="T0" fmla="*/ 13 w 13"/>
              <a:gd name="T1" fmla="*/ 7 h 14"/>
              <a:gd name="T2" fmla="*/ 13 w 13"/>
              <a:gd name="T3" fmla="*/ 7 h 14"/>
              <a:gd name="T4" fmla="*/ 13 w 13"/>
              <a:gd name="T5" fmla="*/ 5 h 14"/>
              <a:gd name="T6" fmla="*/ 11 w 13"/>
              <a:gd name="T7" fmla="*/ 3 h 14"/>
              <a:gd name="T8" fmla="*/ 9 w 13"/>
              <a:gd name="T9" fmla="*/ 2 h 14"/>
              <a:gd name="T10" fmla="*/ 6 w 13"/>
              <a:gd name="T11" fmla="*/ 0 h 14"/>
              <a:gd name="T12" fmla="*/ 6 w 13"/>
              <a:gd name="T13" fmla="*/ 0 h 14"/>
              <a:gd name="T14" fmla="*/ 4 w 13"/>
              <a:gd name="T15" fmla="*/ 2 h 14"/>
              <a:gd name="T16" fmla="*/ 2 w 13"/>
              <a:gd name="T17" fmla="*/ 3 h 14"/>
              <a:gd name="T18" fmla="*/ 1 w 13"/>
              <a:gd name="T19" fmla="*/ 5 h 14"/>
              <a:gd name="T20" fmla="*/ 0 w 13"/>
              <a:gd name="T21" fmla="*/ 7 h 14"/>
              <a:gd name="T22" fmla="*/ 0 w 13"/>
              <a:gd name="T23" fmla="*/ 7 h 14"/>
              <a:gd name="T24" fmla="*/ 1 w 13"/>
              <a:gd name="T25" fmla="*/ 9 h 14"/>
              <a:gd name="T26" fmla="*/ 2 w 13"/>
              <a:gd name="T27" fmla="*/ 12 h 14"/>
              <a:gd name="T28" fmla="*/ 4 w 13"/>
              <a:gd name="T29" fmla="*/ 13 h 14"/>
              <a:gd name="T30" fmla="*/ 6 w 13"/>
              <a:gd name="T31" fmla="*/ 14 h 14"/>
              <a:gd name="T32" fmla="*/ 6 w 13"/>
              <a:gd name="T33" fmla="*/ 14 h 14"/>
              <a:gd name="T34" fmla="*/ 9 w 13"/>
              <a:gd name="T35" fmla="*/ 13 h 14"/>
              <a:gd name="T36" fmla="*/ 11 w 13"/>
              <a:gd name="T37" fmla="*/ 12 h 14"/>
              <a:gd name="T38" fmla="*/ 13 w 13"/>
              <a:gd name="T39" fmla="*/ 9 h 14"/>
              <a:gd name="T40" fmla="*/ 13 w 13"/>
              <a:gd name="T41" fmla="*/ 7 h 14"/>
              <a:gd name="T42" fmla="*/ 13 w 13"/>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13" y="7"/>
                </a:moveTo>
                <a:lnTo>
                  <a:pt x="13" y="7"/>
                </a:lnTo>
                <a:lnTo>
                  <a:pt x="13" y="5"/>
                </a:lnTo>
                <a:lnTo>
                  <a:pt x="11" y="3"/>
                </a:lnTo>
                <a:lnTo>
                  <a:pt x="9" y="2"/>
                </a:lnTo>
                <a:lnTo>
                  <a:pt x="6" y="0"/>
                </a:lnTo>
                <a:lnTo>
                  <a:pt x="6" y="0"/>
                </a:lnTo>
                <a:lnTo>
                  <a:pt x="4" y="2"/>
                </a:lnTo>
                <a:lnTo>
                  <a:pt x="2" y="3"/>
                </a:lnTo>
                <a:lnTo>
                  <a:pt x="1" y="5"/>
                </a:lnTo>
                <a:lnTo>
                  <a:pt x="0" y="7"/>
                </a:lnTo>
                <a:lnTo>
                  <a:pt x="0" y="7"/>
                </a:lnTo>
                <a:lnTo>
                  <a:pt x="1" y="9"/>
                </a:lnTo>
                <a:lnTo>
                  <a:pt x="2" y="12"/>
                </a:lnTo>
                <a:lnTo>
                  <a:pt x="4" y="13"/>
                </a:lnTo>
                <a:lnTo>
                  <a:pt x="6" y="14"/>
                </a:lnTo>
                <a:lnTo>
                  <a:pt x="6" y="14"/>
                </a:lnTo>
                <a:lnTo>
                  <a:pt x="9" y="13"/>
                </a:lnTo>
                <a:lnTo>
                  <a:pt x="11" y="12"/>
                </a:lnTo>
                <a:lnTo>
                  <a:pt x="13" y="9"/>
                </a:lnTo>
                <a:lnTo>
                  <a:pt x="13" y="7"/>
                </a:lnTo>
                <a:lnTo>
                  <a:pt x="13" y="7"/>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4" name="Freeform 176">
            <a:extLst>
              <a:ext uri="{FF2B5EF4-FFF2-40B4-BE49-F238E27FC236}">
                <a16:creationId xmlns:a16="http://schemas.microsoft.com/office/drawing/2014/main" id="{DE688B2C-31D5-4CD8-A741-868ACC7FDD9E}"/>
              </a:ext>
            </a:extLst>
          </p:cNvPr>
          <p:cNvSpPr>
            <a:spLocks/>
          </p:cNvSpPr>
          <p:nvPr userDrawn="1"/>
        </p:nvSpPr>
        <p:spPr bwMode="auto">
          <a:xfrm>
            <a:off x="6989763" y="3105151"/>
            <a:ext cx="23812" cy="57150"/>
          </a:xfrm>
          <a:custGeom>
            <a:avLst/>
            <a:gdLst>
              <a:gd name="T0" fmla="*/ 2 w 15"/>
              <a:gd name="T1" fmla="*/ 0 h 36"/>
              <a:gd name="T2" fmla="*/ 0 w 15"/>
              <a:gd name="T3" fmla="*/ 36 h 36"/>
              <a:gd name="T4" fmla="*/ 15 w 15"/>
              <a:gd name="T5" fmla="*/ 36 h 36"/>
            </a:gdLst>
            <a:ahLst/>
            <a:cxnLst>
              <a:cxn ang="0">
                <a:pos x="T0" y="T1"/>
              </a:cxn>
              <a:cxn ang="0">
                <a:pos x="T2" y="T3"/>
              </a:cxn>
              <a:cxn ang="0">
                <a:pos x="T4" y="T5"/>
              </a:cxn>
            </a:cxnLst>
            <a:rect l="0" t="0" r="r" b="b"/>
            <a:pathLst>
              <a:path w="15" h="36">
                <a:moveTo>
                  <a:pt x="2" y="0"/>
                </a:moveTo>
                <a:lnTo>
                  <a:pt x="0" y="36"/>
                </a:lnTo>
                <a:lnTo>
                  <a:pt x="15" y="3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5" name="Freeform 177">
            <a:extLst>
              <a:ext uri="{FF2B5EF4-FFF2-40B4-BE49-F238E27FC236}">
                <a16:creationId xmlns:a16="http://schemas.microsoft.com/office/drawing/2014/main" id="{0773DEC0-30E6-4707-8D8A-669BCB88412F}"/>
              </a:ext>
            </a:extLst>
          </p:cNvPr>
          <p:cNvSpPr>
            <a:spLocks/>
          </p:cNvSpPr>
          <p:nvPr userDrawn="1"/>
        </p:nvSpPr>
        <p:spPr bwMode="auto">
          <a:xfrm>
            <a:off x="6946900" y="3079751"/>
            <a:ext cx="166687" cy="152400"/>
          </a:xfrm>
          <a:custGeom>
            <a:avLst/>
            <a:gdLst>
              <a:gd name="T0" fmla="*/ 90 w 105"/>
              <a:gd name="T1" fmla="*/ 0 h 96"/>
              <a:gd name="T2" fmla="*/ 90 w 105"/>
              <a:gd name="T3" fmla="*/ 0 h 96"/>
              <a:gd name="T4" fmla="*/ 90 w 105"/>
              <a:gd name="T5" fmla="*/ 9 h 96"/>
              <a:gd name="T6" fmla="*/ 90 w 105"/>
              <a:gd name="T7" fmla="*/ 17 h 96"/>
              <a:gd name="T8" fmla="*/ 90 w 105"/>
              <a:gd name="T9" fmla="*/ 17 h 96"/>
              <a:gd name="T10" fmla="*/ 93 w 105"/>
              <a:gd name="T11" fmla="*/ 17 h 96"/>
              <a:gd name="T12" fmla="*/ 93 w 105"/>
              <a:gd name="T13" fmla="*/ 17 h 96"/>
              <a:gd name="T14" fmla="*/ 97 w 105"/>
              <a:gd name="T15" fmla="*/ 18 h 96"/>
              <a:gd name="T16" fmla="*/ 102 w 105"/>
              <a:gd name="T17" fmla="*/ 20 h 96"/>
              <a:gd name="T18" fmla="*/ 104 w 105"/>
              <a:gd name="T19" fmla="*/ 25 h 96"/>
              <a:gd name="T20" fmla="*/ 105 w 105"/>
              <a:gd name="T21" fmla="*/ 30 h 96"/>
              <a:gd name="T22" fmla="*/ 105 w 105"/>
              <a:gd name="T23" fmla="*/ 30 h 96"/>
              <a:gd name="T24" fmla="*/ 104 w 105"/>
              <a:gd name="T25" fmla="*/ 36 h 96"/>
              <a:gd name="T26" fmla="*/ 102 w 105"/>
              <a:gd name="T27" fmla="*/ 42 h 96"/>
              <a:gd name="T28" fmla="*/ 97 w 105"/>
              <a:gd name="T29" fmla="*/ 44 h 96"/>
              <a:gd name="T30" fmla="*/ 93 w 105"/>
              <a:gd name="T31" fmla="*/ 45 h 96"/>
              <a:gd name="T32" fmla="*/ 93 w 105"/>
              <a:gd name="T33" fmla="*/ 45 h 96"/>
              <a:gd name="T34" fmla="*/ 90 w 105"/>
              <a:gd name="T35" fmla="*/ 45 h 96"/>
              <a:gd name="T36" fmla="*/ 90 w 105"/>
              <a:gd name="T37" fmla="*/ 51 h 96"/>
              <a:gd name="T38" fmla="*/ 90 w 105"/>
              <a:gd name="T39" fmla="*/ 51 h 96"/>
              <a:gd name="T40" fmla="*/ 90 w 105"/>
              <a:gd name="T41" fmla="*/ 60 h 96"/>
              <a:gd name="T42" fmla="*/ 87 w 105"/>
              <a:gd name="T43" fmla="*/ 69 h 96"/>
              <a:gd name="T44" fmla="*/ 84 w 105"/>
              <a:gd name="T45" fmla="*/ 77 h 96"/>
              <a:gd name="T46" fmla="*/ 78 w 105"/>
              <a:gd name="T47" fmla="*/ 83 h 96"/>
              <a:gd name="T48" fmla="*/ 71 w 105"/>
              <a:gd name="T49" fmla="*/ 88 h 96"/>
              <a:gd name="T50" fmla="*/ 63 w 105"/>
              <a:gd name="T51" fmla="*/ 92 h 96"/>
              <a:gd name="T52" fmla="*/ 54 w 105"/>
              <a:gd name="T53" fmla="*/ 96 h 96"/>
              <a:gd name="T54" fmla="*/ 45 w 105"/>
              <a:gd name="T55" fmla="*/ 96 h 96"/>
              <a:gd name="T56" fmla="*/ 45 w 105"/>
              <a:gd name="T57" fmla="*/ 96 h 96"/>
              <a:gd name="T58" fmla="*/ 36 w 105"/>
              <a:gd name="T59" fmla="*/ 96 h 96"/>
              <a:gd name="T60" fmla="*/ 28 w 105"/>
              <a:gd name="T61" fmla="*/ 92 h 96"/>
              <a:gd name="T62" fmla="*/ 20 w 105"/>
              <a:gd name="T63" fmla="*/ 88 h 96"/>
              <a:gd name="T64" fmla="*/ 14 w 105"/>
              <a:gd name="T65" fmla="*/ 83 h 96"/>
              <a:gd name="T66" fmla="*/ 8 w 105"/>
              <a:gd name="T67" fmla="*/ 77 h 96"/>
              <a:gd name="T68" fmla="*/ 3 w 105"/>
              <a:gd name="T69" fmla="*/ 69 h 96"/>
              <a:gd name="T70" fmla="*/ 1 w 105"/>
              <a:gd name="T71" fmla="*/ 60 h 96"/>
              <a:gd name="T72" fmla="*/ 0 w 105"/>
              <a:gd name="T73" fmla="*/ 51 h 96"/>
              <a:gd name="T74" fmla="*/ 0 w 105"/>
              <a:gd name="T75" fmla="*/ 9 h 96"/>
              <a:gd name="T76" fmla="*/ 0 w 105"/>
              <a:gd name="T77" fmla="*/ 9 h 96"/>
              <a:gd name="T78" fmla="*/ 1 w 105"/>
              <a:gd name="T7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96">
                <a:moveTo>
                  <a:pt x="90" y="0"/>
                </a:moveTo>
                <a:lnTo>
                  <a:pt x="90" y="0"/>
                </a:lnTo>
                <a:lnTo>
                  <a:pt x="90" y="9"/>
                </a:lnTo>
                <a:lnTo>
                  <a:pt x="90" y="17"/>
                </a:lnTo>
                <a:lnTo>
                  <a:pt x="90" y="17"/>
                </a:lnTo>
                <a:lnTo>
                  <a:pt x="93" y="17"/>
                </a:lnTo>
                <a:lnTo>
                  <a:pt x="93" y="17"/>
                </a:lnTo>
                <a:lnTo>
                  <a:pt x="97" y="18"/>
                </a:lnTo>
                <a:lnTo>
                  <a:pt x="102" y="20"/>
                </a:lnTo>
                <a:lnTo>
                  <a:pt x="104" y="25"/>
                </a:lnTo>
                <a:lnTo>
                  <a:pt x="105" y="30"/>
                </a:lnTo>
                <a:lnTo>
                  <a:pt x="105" y="30"/>
                </a:lnTo>
                <a:lnTo>
                  <a:pt x="104" y="36"/>
                </a:lnTo>
                <a:lnTo>
                  <a:pt x="102" y="42"/>
                </a:lnTo>
                <a:lnTo>
                  <a:pt x="97" y="44"/>
                </a:lnTo>
                <a:lnTo>
                  <a:pt x="93" y="45"/>
                </a:lnTo>
                <a:lnTo>
                  <a:pt x="93" y="45"/>
                </a:lnTo>
                <a:lnTo>
                  <a:pt x="90" y="45"/>
                </a:lnTo>
                <a:lnTo>
                  <a:pt x="90" y="51"/>
                </a:lnTo>
                <a:lnTo>
                  <a:pt x="90" y="51"/>
                </a:lnTo>
                <a:lnTo>
                  <a:pt x="90" y="60"/>
                </a:lnTo>
                <a:lnTo>
                  <a:pt x="87" y="69"/>
                </a:lnTo>
                <a:lnTo>
                  <a:pt x="84" y="77"/>
                </a:lnTo>
                <a:lnTo>
                  <a:pt x="78" y="83"/>
                </a:lnTo>
                <a:lnTo>
                  <a:pt x="71" y="88"/>
                </a:lnTo>
                <a:lnTo>
                  <a:pt x="63" y="92"/>
                </a:lnTo>
                <a:lnTo>
                  <a:pt x="54" y="96"/>
                </a:lnTo>
                <a:lnTo>
                  <a:pt x="45" y="96"/>
                </a:lnTo>
                <a:lnTo>
                  <a:pt x="45" y="96"/>
                </a:lnTo>
                <a:lnTo>
                  <a:pt x="36" y="96"/>
                </a:lnTo>
                <a:lnTo>
                  <a:pt x="28" y="92"/>
                </a:lnTo>
                <a:lnTo>
                  <a:pt x="20" y="88"/>
                </a:lnTo>
                <a:lnTo>
                  <a:pt x="14" y="83"/>
                </a:lnTo>
                <a:lnTo>
                  <a:pt x="8" y="77"/>
                </a:lnTo>
                <a:lnTo>
                  <a:pt x="3" y="69"/>
                </a:lnTo>
                <a:lnTo>
                  <a:pt x="1" y="60"/>
                </a:lnTo>
                <a:lnTo>
                  <a:pt x="0" y="51"/>
                </a:lnTo>
                <a:lnTo>
                  <a:pt x="0" y="9"/>
                </a:lnTo>
                <a:lnTo>
                  <a:pt x="0" y="9"/>
                </a:lnTo>
                <a:lnTo>
                  <a:pt x="1"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6" name="Freeform 178">
            <a:extLst>
              <a:ext uri="{FF2B5EF4-FFF2-40B4-BE49-F238E27FC236}">
                <a16:creationId xmlns:a16="http://schemas.microsoft.com/office/drawing/2014/main" id="{D251C600-19D2-4011-B321-973384C6FC16}"/>
              </a:ext>
            </a:extLst>
          </p:cNvPr>
          <p:cNvSpPr>
            <a:spLocks/>
          </p:cNvSpPr>
          <p:nvPr userDrawn="1"/>
        </p:nvSpPr>
        <p:spPr bwMode="auto">
          <a:xfrm>
            <a:off x="6915150" y="3005138"/>
            <a:ext cx="177800" cy="74613"/>
          </a:xfrm>
          <a:custGeom>
            <a:avLst/>
            <a:gdLst>
              <a:gd name="T0" fmla="*/ 19 w 112"/>
              <a:gd name="T1" fmla="*/ 32 h 47"/>
              <a:gd name="T2" fmla="*/ 19 w 112"/>
              <a:gd name="T3" fmla="*/ 32 h 47"/>
              <a:gd name="T4" fmla="*/ 22 w 112"/>
              <a:gd name="T5" fmla="*/ 25 h 47"/>
              <a:gd name="T6" fmla="*/ 26 w 112"/>
              <a:gd name="T7" fmla="*/ 20 h 47"/>
              <a:gd name="T8" fmla="*/ 30 w 112"/>
              <a:gd name="T9" fmla="*/ 14 h 47"/>
              <a:gd name="T10" fmla="*/ 36 w 112"/>
              <a:gd name="T11" fmla="*/ 9 h 47"/>
              <a:gd name="T12" fmla="*/ 43 w 112"/>
              <a:gd name="T13" fmla="*/ 5 h 47"/>
              <a:gd name="T14" fmla="*/ 49 w 112"/>
              <a:gd name="T15" fmla="*/ 3 h 47"/>
              <a:gd name="T16" fmla="*/ 56 w 112"/>
              <a:gd name="T17" fmla="*/ 0 h 47"/>
              <a:gd name="T18" fmla="*/ 64 w 112"/>
              <a:gd name="T19" fmla="*/ 0 h 47"/>
              <a:gd name="T20" fmla="*/ 64 w 112"/>
              <a:gd name="T21" fmla="*/ 0 h 47"/>
              <a:gd name="T22" fmla="*/ 73 w 112"/>
              <a:gd name="T23" fmla="*/ 0 h 47"/>
              <a:gd name="T24" fmla="*/ 82 w 112"/>
              <a:gd name="T25" fmla="*/ 4 h 47"/>
              <a:gd name="T26" fmla="*/ 90 w 112"/>
              <a:gd name="T27" fmla="*/ 8 h 47"/>
              <a:gd name="T28" fmla="*/ 97 w 112"/>
              <a:gd name="T29" fmla="*/ 14 h 47"/>
              <a:gd name="T30" fmla="*/ 104 w 112"/>
              <a:gd name="T31" fmla="*/ 21 h 47"/>
              <a:gd name="T32" fmla="*/ 107 w 112"/>
              <a:gd name="T33" fmla="*/ 29 h 47"/>
              <a:gd name="T34" fmla="*/ 110 w 112"/>
              <a:gd name="T35" fmla="*/ 38 h 47"/>
              <a:gd name="T36" fmla="*/ 112 w 112"/>
              <a:gd name="T37" fmla="*/ 47 h 47"/>
              <a:gd name="T38" fmla="*/ 0 w 112"/>
              <a:gd name="T39" fmla="*/ 47 h 47"/>
              <a:gd name="T40" fmla="*/ 19 w 112"/>
              <a:gd name="T41"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47">
                <a:moveTo>
                  <a:pt x="19" y="32"/>
                </a:moveTo>
                <a:lnTo>
                  <a:pt x="19" y="32"/>
                </a:lnTo>
                <a:lnTo>
                  <a:pt x="22" y="25"/>
                </a:lnTo>
                <a:lnTo>
                  <a:pt x="26" y="20"/>
                </a:lnTo>
                <a:lnTo>
                  <a:pt x="30" y="14"/>
                </a:lnTo>
                <a:lnTo>
                  <a:pt x="36" y="9"/>
                </a:lnTo>
                <a:lnTo>
                  <a:pt x="43" y="5"/>
                </a:lnTo>
                <a:lnTo>
                  <a:pt x="49" y="3"/>
                </a:lnTo>
                <a:lnTo>
                  <a:pt x="56" y="0"/>
                </a:lnTo>
                <a:lnTo>
                  <a:pt x="64" y="0"/>
                </a:lnTo>
                <a:lnTo>
                  <a:pt x="64" y="0"/>
                </a:lnTo>
                <a:lnTo>
                  <a:pt x="73" y="0"/>
                </a:lnTo>
                <a:lnTo>
                  <a:pt x="82" y="4"/>
                </a:lnTo>
                <a:lnTo>
                  <a:pt x="90" y="8"/>
                </a:lnTo>
                <a:lnTo>
                  <a:pt x="97" y="14"/>
                </a:lnTo>
                <a:lnTo>
                  <a:pt x="104" y="21"/>
                </a:lnTo>
                <a:lnTo>
                  <a:pt x="107" y="29"/>
                </a:lnTo>
                <a:lnTo>
                  <a:pt x="110" y="38"/>
                </a:lnTo>
                <a:lnTo>
                  <a:pt x="112" y="47"/>
                </a:lnTo>
                <a:lnTo>
                  <a:pt x="0" y="47"/>
                </a:lnTo>
                <a:lnTo>
                  <a:pt x="19" y="32"/>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7" name="Freeform 179">
            <a:extLst>
              <a:ext uri="{FF2B5EF4-FFF2-40B4-BE49-F238E27FC236}">
                <a16:creationId xmlns:a16="http://schemas.microsoft.com/office/drawing/2014/main" id="{DC31657F-240F-4EB4-9846-B4B13FC82154}"/>
              </a:ext>
            </a:extLst>
          </p:cNvPr>
          <p:cNvSpPr>
            <a:spLocks/>
          </p:cNvSpPr>
          <p:nvPr userDrawn="1"/>
        </p:nvSpPr>
        <p:spPr bwMode="auto">
          <a:xfrm>
            <a:off x="6985000" y="3019426"/>
            <a:ext cx="66675" cy="12700"/>
          </a:xfrm>
          <a:custGeom>
            <a:avLst/>
            <a:gdLst>
              <a:gd name="T0" fmla="*/ 0 w 42"/>
              <a:gd name="T1" fmla="*/ 8 h 8"/>
              <a:gd name="T2" fmla="*/ 0 w 42"/>
              <a:gd name="T3" fmla="*/ 8 h 8"/>
              <a:gd name="T4" fmla="*/ 4 w 42"/>
              <a:gd name="T5" fmla="*/ 5 h 8"/>
              <a:gd name="T6" fmla="*/ 9 w 42"/>
              <a:gd name="T7" fmla="*/ 3 h 8"/>
              <a:gd name="T8" fmla="*/ 14 w 42"/>
              <a:gd name="T9" fmla="*/ 2 h 8"/>
              <a:gd name="T10" fmla="*/ 20 w 42"/>
              <a:gd name="T11" fmla="*/ 0 h 8"/>
              <a:gd name="T12" fmla="*/ 20 w 42"/>
              <a:gd name="T13" fmla="*/ 0 h 8"/>
              <a:gd name="T14" fmla="*/ 26 w 42"/>
              <a:gd name="T15" fmla="*/ 2 h 8"/>
              <a:gd name="T16" fmla="*/ 31 w 42"/>
              <a:gd name="T17" fmla="*/ 3 h 8"/>
              <a:gd name="T18" fmla="*/ 37 w 42"/>
              <a:gd name="T19" fmla="*/ 5 h 8"/>
              <a:gd name="T20" fmla="*/ 42 w 42"/>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8">
                <a:moveTo>
                  <a:pt x="0" y="8"/>
                </a:moveTo>
                <a:lnTo>
                  <a:pt x="0" y="8"/>
                </a:lnTo>
                <a:lnTo>
                  <a:pt x="4" y="5"/>
                </a:lnTo>
                <a:lnTo>
                  <a:pt x="9" y="3"/>
                </a:lnTo>
                <a:lnTo>
                  <a:pt x="14" y="2"/>
                </a:lnTo>
                <a:lnTo>
                  <a:pt x="20" y="0"/>
                </a:lnTo>
                <a:lnTo>
                  <a:pt x="20" y="0"/>
                </a:lnTo>
                <a:lnTo>
                  <a:pt x="26" y="2"/>
                </a:lnTo>
                <a:lnTo>
                  <a:pt x="31" y="3"/>
                </a:lnTo>
                <a:lnTo>
                  <a:pt x="37" y="5"/>
                </a:lnTo>
                <a:lnTo>
                  <a:pt x="42" y="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8" name="Freeform 180">
            <a:extLst>
              <a:ext uri="{FF2B5EF4-FFF2-40B4-BE49-F238E27FC236}">
                <a16:creationId xmlns:a16="http://schemas.microsoft.com/office/drawing/2014/main" id="{E6D2DE9D-373B-44E1-88F6-81364D31E642}"/>
              </a:ext>
            </a:extLst>
          </p:cNvPr>
          <p:cNvSpPr>
            <a:spLocks/>
          </p:cNvSpPr>
          <p:nvPr userDrawn="1"/>
        </p:nvSpPr>
        <p:spPr bwMode="auto">
          <a:xfrm>
            <a:off x="7043738" y="3079751"/>
            <a:ext cx="46037" cy="42863"/>
          </a:xfrm>
          <a:custGeom>
            <a:avLst/>
            <a:gdLst>
              <a:gd name="T0" fmla="*/ 0 w 29"/>
              <a:gd name="T1" fmla="*/ 0 h 27"/>
              <a:gd name="T2" fmla="*/ 9 w 29"/>
              <a:gd name="T3" fmla="*/ 26 h 27"/>
              <a:gd name="T4" fmla="*/ 9 w 29"/>
              <a:gd name="T5" fmla="*/ 26 h 27"/>
              <a:gd name="T6" fmla="*/ 11 w 29"/>
              <a:gd name="T7" fmla="*/ 27 h 27"/>
              <a:gd name="T8" fmla="*/ 17 w 29"/>
              <a:gd name="T9" fmla="*/ 27 h 27"/>
              <a:gd name="T10" fmla="*/ 20 w 29"/>
              <a:gd name="T11" fmla="*/ 27 h 27"/>
              <a:gd name="T12" fmla="*/ 24 w 29"/>
              <a:gd name="T13" fmla="*/ 25 h 27"/>
              <a:gd name="T14" fmla="*/ 27 w 29"/>
              <a:gd name="T15" fmla="*/ 21 h 27"/>
              <a:gd name="T16" fmla="*/ 29 w 29"/>
              <a:gd name="T1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7">
                <a:moveTo>
                  <a:pt x="0" y="0"/>
                </a:moveTo>
                <a:lnTo>
                  <a:pt x="9" y="26"/>
                </a:lnTo>
                <a:lnTo>
                  <a:pt x="9" y="26"/>
                </a:lnTo>
                <a:lnTo>
                  <a:pt x="11" y="27"/>
                </a:lnTo>
                <a:lnTo>
                  <a:pt x="17" y="27"/>
                </a:lnTo>
                <a:lnTo>
                  <a:pt x="20" y="27"/>
                </a:lnTo>
                <a:lnTo>
                  <a:pt x="24" y="25"/>
                </a:lnTo>
                <a:lnTo>
                  <a:pt x="27" y="21"/>
                </a:lnTo>
                <a:lnTo>
                  <a:pt x="29" y="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9" name="Freeform 181">
            <a:extLst>
              <a:ext uri="{FF2B5EF4-FFF2-40B4-BE49-F238E27FC236}">
                <a16:creationId xmlns:a16="http://schemas.microsoft.com/office/drawing/2014/main" id="{1F9210EC-2F40-4435-A828-1F5BD41BD250}"/>
              </a:ext>
            </a:extLst>
          </p:cNvPr>
          <p:cNvSpPr>
            <a:spLocks/>
          </p:cNvSpPr>
          <p:nvPr userDrawn="1"/>
        </p:nvSpPr>
        <p:spPr bwMode="auto">
          <a:xfrm>
            <a:off x="6931025" y="1970088"/>
            <a:ext cx="414337" cy="350838"/>
          </a:xfrm>
          <a:custGeom>
            <a:avLst/>
            <a:gdLst>
              <a:gd name="T0" fmla="*/ 261 w 261"/>
              <a:gd name="T1" fmla="*/ 84 h 221"/>
              <a:gd name="T2" fmla="*/ 63 w 261"/>
              <a:gd name="T3" fmla="*/ 0 h 221"/>
              <a:gd name="T4" fmla="*/ 0 w 261"/>
              <a:gd name="T5" fmla="*/ 148 h 221"/>
              <a:gd name="T6" fmla="*/ 173 w 261"/>
              <a:gd name="T7" fmla="*/ 221 h 221"/>
              <a:gd name="T8" fmla="*/ 210 w 261"/>
              <a:gd name="T9" fmla="*/ 205 h 221"/>
              <a:gd name="T10" fmla="*/ 261 w 261"/>
              <a:gd name="T11" fmla="*/ 84 h 221"/>
            </a:gdLst>
            <a:ahLst/>
            <a:cxnLst>
              <a:cxn ang="0">
                <a:pos x="T0" y="T1"/>
              </a:cxn>
              <a:cxn ang="0">
                <a:pos x="T2" y="T3"/>
              </a:cxn>
              <a:cxn ang="0">
                <a:pos x="T4" y="T5"/>
              </a:cxn>
              <a:cxn ang="0">
                <a:pos x="T6" y="T7"/>
              </a:cxn>
              <a:cxn ang="0">
                <a:pos x="T8" y="T9"/>
              </a:cxn>
              <a:cxn ang="0">
                <a:pos x="T10" y="T11"/>
              </a:cxn>
            </a:cxnLst>
            <a:rect l="0" t="0" r="r" b="b"/>
            <a:pathLst>
              <a:path w="261" h="221">
                <a:moveTo>
                  <a:pt x="261" y="84"/>
                </a:moveTo>
                <a:lnTo>
                  <a:pt x="63" y="0"/>
                </a:lnTo>
                <a:lnTo>
                  <a:pt x="0" y="148"/>
                </a:lnTo>
                <a:lnTo>
                  <a:pt x="173" y="221"/>
                </a:lnTo>
                <a:lnTo>
                  <a:pt x="210" y="205"/>
                </a:lnTo>
                <a:lnTo>
                  <a:pt x="261" y="84"/>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0" name="Line 182">
            <a:extLst>
              <a:ext uri="{FF2B5EF4-FFF2-40B4-BE49-F238E27FC236}">
                <a16:creationId xmlns:a16="http://schemas.microsoft.com/office/drawing/2014/main" id="{93A6E089-5D20-48E7-8AE6-BF4BFF9A9265}"/>
              </a:ext>
            </a:extLst>
          </p:cNvPr>
          <p:cNvSpPr>
            <a:spLocks noChangeShapeType="1"/>
          </p:cNvSpPr>
          <p:nvPr userDrawn="1"/>
        </p:nvSpPr>
        <p:spPr bwMode="auto">
          <a:xfrm>
            <a:off x="7205663" y="2320926"/>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1" name="Line 183">
            <a:extLst>
              <a:ext uri="{FF2B5EF4-FFF2-40B4-BE49-F238E27FC236}">
                <a16:creationId xmlns:a16="http://schemas.microsoft.com/office/drawing/2014/main" id="{5F2A8BB2-CD4B-4C12-9733-5833A618E21D}"/>
              </a:ext>
            </a:extLst>
          </p:cNvPr>
          <p:cNvSpPr>
            <a:spLocks noChangeShapeType="1"/>
          </p:cNvSpPr>
          <p:nvPr userDrawn="1"/>
        </p:nvSpPr>
        <p:spPr bwMode="auto">
          <a:xfrm>
            <a:off x="7264400" y="2295526"/>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2" name="Freeform 184">
            <a:extLst>
              <a:ext uri="{FF2B5EF4-FFF2-40B4-BE49-F238E27FC236}">
                <a16:creationId xmlns:a16="http://schemas.microsoft.com/office/drawing/2014/main" id="{C8F76919-1C70-4ECA-95E6-1D8EF161545F}"/>
              </a:ext>
            </a:extLst>
          </p:cNvPr>
          <p:cNvSpPr>
            <a:spLocks/>
          </p:cNvSpPr>
          <p:nvPr userDrawn="1"/>
        </p:nvSpPr>
        <p:spPr bwMode="auto">
          <a:xfrm>
            <a:off x="7205663" y="2278063"/>
            <a:ext cx="58737" cy="42863"/>
          </a:xfrm>
          <a:custGeom>
            <a:avLst/>
            <a:gdLst>
              <a:gd name="T0" fmla="*/ 0 w 37"/>
              <a:gd name="T1" fmla="*/ 27 h 27"/>
              <a:gd name="T2" fmla="*/ 11 w 37"/>
              <a:gd name="T3" fmla="*/ 0 h 27"/>
              <a:gd name="T4" fmla="*/ 37 w 37"/>
              <a:gd name="T5" fmla="*/ 11 h 27"/>
            </a:gdLst>
            <a:ahLst/>
            <a:cxnLst>
              <a:cxn ang="0">
                <a:pos x="T0" y="T1"/>
              </a:cxn>
              <a:cxn ang="0">
                <a:pos x="T2" y="T3"/>
              </a:cxn>
              <a:cxn ang="0">
                <a:pos x="T4" y="T5"/>
              </a:cxn>
            </a:cxnLst>
            <a:rect l="0" t="0" r="r" b="b"/>
            <a:pathLst>
              <a:path w="37" h="27">
                <a:moveTo>
                  <a:pt x="0" y="27"/>
                </a:moveTo>
                <a:lnTo>
                  <a:pt x="11" y="0"/>
                </a:lnTo>
                <a:lnTo>
                  <a:pt x="37"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3" name="Freeform 185">
            <a:extLst>
              <a:ext uri="{FF2B5EF4-FFF2-40B4-BE49-F238E27FC236}">
                <a16:creationId xmlns:a16="http://schemas.microsoft.com/office/drawing/2014/main" id="{BC6758ED-E4B8-4D76-9AAC-2EA2E36EC559}"/>
              </a:ext>
            </a:extLst>
          </p:cNvPr>
          <p:cNvSpPr>
            <a:spLocks/>
          </p:cNvSpPr>
          <p:nvPr userDrawn="1"/>
        </p:nvSpPr>
        <p:spPr bwMode="auto">
          <a:xfrm>
            <a:off x="7046913" y="2055813"/>
            <a:ext cx="79375" cy="80963"/>
          </a:xfrm>
          <a:custGeom>
            <a:avLst/>
            <a:gdLst>
              <a:gd name="T0" fmla="*/ 49 w 50"/>
              <a:gd name="T1" fmla="*/ 35 h 51"/>
              <a:gd name="T2" fmla="*/ 40 w 50"/>
              <a:gd name="T3" fmla="*/ 37 h 51"/>
              <a:gd name="T4" fmla="*/ 39 w 50"/>
              <a:gd name="T5" fmla="*/ 46 h 51"/>
              <a:gd name="T6" fmla="*/ 30 w 50"/>
              <a:gd name="T7" fmla="*/ 44 h 51"/>
              <a:gd name="T8" fmla="*/ 23 w 50"/>
              <a:gd name="T9" fmla="*/ 51 h 51"/>
              <a:gd name="T10" fmla="*/ 18 w 50"/>
              <a:gd name="T11" fmla="*/ 43 h 51"/>
              <a:gd name="T12" fmla="*/ 9 w 50"/>
              <a:gd name="T13" fmla="*/ 44 h 51"/>
              <a:gd name="T14" fmla="*/ 9 w 50"/>
              <a:gd name="T15" fmla="*/ 35 h 51"/>
              <a:gd name="T16" fmla="*/ 0 w 50"/>
              <a:gd name="T17" fmla="*/ 30 h 51"/>
              <a:gd name="T18" fmla="*/ 6 w 50"/>
              <a:gd name="T19" fmla="*/ 24 h 51"/>
              <a:gd name="T20" fmla="*/ 3 w 50"/>
              <a:gd name="T21" fmla="*/ 15 h 51"/>
              <a:gd name="T22" fmla="*/ 12 w 50"/>
              <a:gd name="T23" fmla="*/ 12 h 51"/>
              <a:gd name="T24" fmla="*/ 13 w 50"/>
              <a:gd name="T25" fmla="*/ 3 h 51"/>
              <a:gd name="T26" fmla="*/ 22 w 50"/>
              <a:gd name="T27" fmla="*/ 7 h 51"/>
              <a:gd name="T28" fmla="*/ 27 w 50"/>
              <a:gd name="T29" fmla="*/ 0 h 51"/>
              <a:gd name="T30" fmla="*/ 33 w 50"/>
              <a:gd name="T31" fmla="*/ 8 h 51"/>
              <a:gd name="T32" fmla="*/ 42 w 50"/>
              <a:gd name="T33" fmla="*/ 6 h 51"/>
              <a:gd name="T34" fmla="*/ 42 w 50"/>
              <a:gd name="T35" fmla="*/ 15 h 51"/>
              <a:gd name="T36" fmla="*/ 50 w 50"/>
              <a:gd name="T37" fmla="*/ 19 h 51"/>
              <a:gd name="T38" fmla="*/ 44 w 50"/>
              <a:gd name="T39" fmla="*/ 27 h 51"/>
              <a:gd name="T40" fmla="*/ 49 w 50"/>
              <a:gd name="T41"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1">
                <a:moveTo>
                  <a:pt x="49" y="35"/>
                </a:moveTo>
                <a:lnTo>
                  <a:pt x="40" y="37"/>
                </a:lnTo>
                <a:lnTo>
                  <a:pt x="39" y="46"/>
                </a:lnTo>
                <a:lnTo>
                  <a:pt x="30" y="44"/>
                </a:lnTo>
                <a:lnTo>
                  <a:pt x="23" y="51"/>
                </a:lnTo>
                <a:lnTo>
                  <a:pt x="18" y="43"/>
                </a:lnTo>
                <a:lnTo>
                  <a:pt x="9" y="44"/>
                </a:lnTo>
                <a:lnTo>
                  <a:pt x="9" y="35"/>
                </a:lnTo>
                <a:lnTo>
                  <a:pt x="0" y="30"/>
                </a:lnTo>
                <a:lnTo>
                  <a:pt x="6" y="24"/>
                </a:lnTo>
                <a:lnTo>
                  <a:pt x="3" y="15"/>
                </a:lnTo>
                <a:lnTo>
                  <a:pt x="12" y="12"/>
                </a:lnTo>
                <a:lnTo>
                  <a:pt x="13" y="3"/>
                </a:lnTo>
                <a:lnTo>
                  <a:pt x="22" y="7"/>
                </a:lnTo>
                <a:lnTo>
                  <a:pt x="27" y="0"/>
                </a:lnTo>
                <a:lnTo>
                  <a:pt x="33" y="8"/>
                </a:lnTo>
                <a:lnTo>
                  <a:pt x="42" y="6"/>
                </a:lnTo>
                <a:lnTo>
                  <a:pt x="42" y="15"/>
                </a:lnTo>
                <a:lnTo>
                  <a:pt x="50" y="19"/>
                </a:lnTo>
                <a:lnTo>
                  <a:pt x="44" y="27"/>
                </a:lnTo>
                <a:lnTo>
                  <a:pt x="49" y="35"/>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4" name="Freeform 186">
            <a:extLst>
              <a:ext uri="{FF2B5EF4-FFF2-40B4-BE49-F238E27FC236}">
                <a16:creationId xmlns:a16="http://schemas.microsoft.com/office/drawing/2014/main" id="{1C1985E5-86FF-4E23-A882-A4E619E258E1}"/>
              </a:ext>
            </a:extLst>
          </p:cNvPr>
          <p:cNvSpPr>
            <a:spLocks/>
          </p:cNvSpPr>
          <p:nvPr userDrawn="1"/>
        </p:nvSpPr>
        <p:spPr bwMode="auto">
          <a:xfrm>
            <a:off x="7069138" y="2076451"/>
            <a:ext cx="38100" cy="38100"/>
          </a:xfrm>
          <a:custGeom>
            <a:avLst/>
            <a:gdLst>
              <a:gd name="T0" fmla="*/ 22 w 24"/>
              <a:gd name="T1" fmla="*/ 16 h 24"/>
              <a:gd name="T2" fmla="*/ 22 w 24"/>
              <a:gd name="T3" fmla="*/ 16 h 24"/>
              <a:gd name="T4" fmla="*/ 20 w 24"/>
              <a:gd name="T5" fmla="*/ 21 h 24"/>
              <a:gd name="T6" fmla="*/ 16 w 24"/>
              <a:gd name="T7" fmla="*/ 23 h 24"/>
              <a:gd name="T8" fmla="*/ 11 w 24"/>
              <a:gd name="T9" fmla="*/ 24 h 24"/>
              <a:gd name="T10" fmla="*/ 7 w 24"/>
              <a:gd name="T11" fmla="*/ 23 h 24"/>
              <a:gd name="T12" fmla="*/ 7 w 24"/>
              <a:gd name="T13" fmla="*/ 23 h 24"/>
              <a:gd name="T14" fmla="*/ 3 w 24"/>
              <a:gd name="T15" fmla="*/ 20 h 24"/>
              <a:gd name="T16" fmla="*/ 1 w 24"/>
              <a:gd name="T17" fmla="*/ 16 h 24"/>
              <a:gd name="T18" fmla="*/ 0 w 24"/>
              <a:gd name="T19" fmla="*/ 12 h 24"/>
              <a:gd name="T20" fmla="*/ 1 w 24"/>
              <a:gd name="T21" fmla="*/ 7 h 24"/>
              <a:gd name="T22" fmla="*/ 1 w 24"/>
              <a:gd name="T23" fmla="*/ 7 h 24"/>
              <a:gd name="T24" fmla="*/ 3 w 24"/>
              <a:gd name="T25" fmla="*/ 4 h 24"/>
              <a:gd name="T26" fmla="*/ 7 w 24"/>
              <a:gd name="T27" fmla="*/ 0 h 24"/>
              <a:gd name="T28" fmla="*/ 11 w 24"/>
              <a:gd name="T29" fmla="*/ 0 h 24"/>
              <a:gd name="T30" fmla="*/ 16 w 24"/>
              <a:gd name="T31" fmla="*/ 0 h 24"/>
              <a:gd name="T32" fmla="*/ 16 w 24"/>
              <a:gd name="T33" fmla="*/ 0 h 24"/>
              <a:gd name="T34" fmla="*/ 20 w 24"/>
              <a:gd name="T35" fmla="*/ 4 h 24"/>
              <a:gd name="T36" fmla="*/ 22 w 24"/>
              <a:gd name="T37" fmla="*/ 7 h 24"/>
              <a:gd name="T38" fmla="*/ 24 w 24"/>
              <a:gd name="T39" fmla="*/ 12 h 24"/>
              <a:gd name="T40" fmla="*/ 22 w 24"/>
              <a:gd name="T41" fmla="*/ 16 h 24"/>
              <a:gd name="T42" fmla="*/ 22 w 24"/>
              <a:gd name="T4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2" y="16"/>
                </a:moveTo>
                <a:lnTo>
                  <a:pt x="22" y="16"/>
                </a:lnTo>
                <a:lnTo>
                  <a:pt x="20" y="21"/>
                </a:lnTo>
                <a:lnTo>
                  <a:pt x="16" y="23"/>
                </a:lnTo>
                <a:lnTo>
                  <a:pt x="11" y="24"/>
                </a:lnTo>
                <a:lnTo>
                  <a:pt x="7" y="23"/>
                </a:lnTo>
                <a:lnTo>
                  <a:pt x="7" y="23"/>
                </a:lnTo>
                <a:lnTo>
                  <a:pt x="3" y="20"/>
                </a:lnTo>
                <a:lnTo>
                  <a:pt x="1" y="16"/>
                </a:lnTo>
                <a:lnTo>
                  <a:pt x="0" y="12"/>
                </a:lnTo>
                <a:lnTo>
                  <a:pt x="1" y="7"/>
                </a:lnTo>
                <a:lnTo>
                  <a:pt x="1" y="7"/>
                </a:lnTo>
                <a:lnTo>
                  <a:pt x="3" y="4"/>
                </a:lnTo>
                <a:lnTo>
                  <a:pt x="7" y="0"/>
                </a:lnTo>
                <a:lnTo>
                  <a:pt x="11" y="0"/>
                </a:lnTo>
                <a:lnTo>
                  <a:pt x="16" y="0"/>
                </a:lnTo>
                <a:lnTo>
                  <a:pt x="16" y="0"/>
                </a:lnTo>
                <a:lnTo>
                  <a:pt x="20" y="4"/>
                </a:lnTo>
                <a:lnTo>
                  <a:pt x="22" y="7"/>
                </a:lnTo>
                <a:lnTo>
                  <a:pt x="24" y="12"/>
                </a:lnTo>
                <a:lnTo>
                  <a:pt x="22" y="16"/>
                </a:lnTo>
                <a:lnTo>
                  <a:pt x="22" y="16"/>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5" name="Freeform 187">
            <a:extLst>
              <a:ext uri="{FF2B5EF4-FFF2-40B4-BE49-F238E27FC236}">
                <a16:creationId xmlns:a16="http://schemas.microsoft.com/office/drawing/2014/main" id="{B459A127-76A8-4582-8A32-89FF4829A300}"/>
              </a:ext>
            </a:extLst>
          </p:cNvPr>
          <p:cNvSpPr>
            <a:spLocks/>
          </p:cNvSpPr>
          <p:nvPr userDrawn="1"/>
        </p:nvSpPr>
        <p:spPr bwMode="auto">
          <a:xfrm>
            <a:off x="7016750" y="2108201"/>
            <a:ext cx="84137" cy="104775"/>
          </a:xfrm>
          <a:custGeom>
            <a:avLst/>
            <a:gdLst>
              <a:gd name="T0" fmla="*/ 53 w 53"/>
              <a:gd name="T1" fmla="*/ 13 h 66"/>
              <a:gd name="T2" fmla="*/ 31 w 53"/>
              <a:gd name="T3" fmla="*/ 66 h 66"/>
              <a:gd name="T4" fmla="*/ 18 w 53"/>
              <a:gd name="T5" fmla="*/ 53 h 66"/>
              <a:gd name="T6" fmla="*/ 0 w 53"/>
              <a:gd name="T7" fmla="*/ 54 h 66"/>
              <a:gd name="T8" fmla="*/ 23 w 53"/>
              <a:gd name="T9" fmla="*/ 0 h 66"/>
            </a:gdLst>
            <a:ahLst/>
            <a:cxnLst>
              <a:cxn ang="0">
                <a:pos x="T0" y="T1"/>
              </a:cxn>
              <a:cxn ang="0">
                <a:pos x="T2" y="T3"/>
              </a:cxn>
              <a:cxn ang="0">
                <a:pos x="T4" y="T5"/>
              </a:cxn>
              <a:cxn ang="0">
                <a:pos x="T6" y="T7"/>
              </a:cxn>
              <a:cxn ang="0">
                <a:pos x="T8" y="T9"/>
              </a:cxn>
            </a:cxnLst>
            <a:rect l="0" t="0" r="r" b="b"/>
            <a:pathLst>
              <a:path w="53" h="66">
                <a:moveTo>
                  <a:pt x="53" y="13"/>
                </a:moveTo>
                <a:lnTo>
                  <a:pt x="31" y="66"/>
                </a:lnTo>
                <a:lnTo>
                  <a:pt x="18" y="53"/>
                </a:lnTo>
                <a:lnTo>
                  <a:pt x="0" y="54"/>
                </a:lnTo>
                <a:lnTo>
                  <a:pt x="2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6" name="Line 188">
            <a:extLst>
              <a:ext uri="{FF2B5EF4-FFF2-40B4-BE49-F238E27FC236}">
                <a16:creationId xmlns:a16="http://schemas.microsoft.com/office/drawing/2014/main" id="{86251183-F0E6-4AD5-824A-FF6DACEB92E6}"/>
              </a:ext>
            </a:extLst>
          </p:cNvPr>
          <p:cNvSpPr>
            <a:spLocks noChangeShapeType="1"/>
          </p:cNvSpPr>
          <p:nvPr userDrawn="1"/>
        </p:nvSpPr>
        <p:spPr bwMode="auto">
          <a:xfrm flipH="1">
            <a:off x="7032625" y="2125663"/>
            <a:ext cx="28575" cy="682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7" name="Line 189">
            <a:extLst>
              <a:ext uri="{FF2B5EF4-FFF2-40B4-BE49-F238E27FC236}">
                <a16:creationId xmlns:a16="http://schemas.microsoft.com/office/drawing/2014/main" id="{170D288B-77DB-4711-AF16-F0A27BDA7E11}"/>
              </a:ext>
            </a:extLst>
          </p:cNvPr>
          <p:cNvSpPr>
            <a:spLocks noChangeShapeType="1"/>
          </p:cNvSpPr>
          <p:nvPr userDrawn="1"/>
        </p:nvSpPr>
        <p:spPr bwMode="auto">
          <a:xfrm flipH="1">
            <a:off x="7054850" y="2136776"/>
            <a:ext cx="28575" cy="666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8" name="Line 190">
            <a:extLst>
              <a:ext uri="{FF2B5EF4-FFF2-40B4-BE49-F238E27FC236}">
                <a16:creationId xmlns:a16="http://schemas.microsoft.com/office/drawing/2014/main" id="{F3B70759-3154-4A8F-9FF6-8DE0075466E8}"/>
              </a:ext>
            </a:extLst>
          </p:cNvPr>
          <p:cNvSpPr>
            <a:spLocks noChangeShapeType="1"/>
          </p:cNvSpPr>
          <p:nvPr userDrawn="1"/>
        </p:nvSpPr>
        <p:spPr bwMode="auto">
          <a:xfrm>
            <a:off x="7156450" y="2111376"/>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9" name="Line 191">
            <a:extLst>
              <a:ext uri="{FF2B5EF4-FFF2-40B4-BE49-F238E27FC236}">
                <a16:creationId xmlns:a16="http://schemas.microsoft.com/office/drawing/2014/main" id="{74EEA730-1C66-43C9-AF56-CF425233708F}"/>
              </a:ext>
            </a:extLst>
          </p:cNvPr>
          <p:cNvSpPr>
            <a:spLocks noChangeShapeType="1"/>
          </p:cNvSpPr>
          <p:nvPr userDrawn="1"/>
        </p:nvSpPr>
        <p:spPr bwMode="auto">
          <a:xfrm>
            <a:off x="7138988" y="2152651"/>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0" name="Line 192">
            <a:extLst>
              <a:ext uri="{FF2B5EF4-FFF2-40B4-BE49-F238E27FC236}">
                <a16:creationId xmlns:a16="http://schemas.microsoft.com/office/drawing/2014/main" id="{CFD868CB-863B-45D4-9F8E-B95A0CE250AC}"/>
              </a:ext>
            </a:extLst>
          </p:cNvPr>
          <p:cNvSpPr>
            <a:spLocks noChangeShapeType="1"/>
          </p:cNvSpPr>
          <p:nvPr userDrawn="1"/>
        </p:nvSpPr>
        <p:spPr bwMode="auto">
          <a:xfrm>
            <a:off x="7129463" y="2173288"/>
            <a:ext cx="95250"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1" name="Line 193">
            <a:extLst>
              <a:ext uri="{FF2B5EF4-FFF2-40B4-BE49-F238E27FC236}">
                <a16:creationId xmlns:a16="http://schemas.microsoft.com/office/drawing/2014/main" id="{828670E7-1212-42AF-9042-CE8350AF869C}"/>
              </a:ext>
            </a:extLst>
          </p:cNvPr>
          <p:cNvSpPr>
            <a:spLocks noChangeShapeType="1"/>
          </p:cNvSpPr>
          <p:nvPr userDrawn="1"/>
        </p:nvSpPr>
        <p:spPr bwMode="auto">
          <a:xfrm>
            <a:off x="7121525" y="2195513"/>
            <a:ext cx="93662" cy="412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2" name="Freeform 194">
            <a:extLst>
              <a:ext uri="{FF2B5EF4-FFF2-40B4-BE49-F238E27FC236}">
                <a16:creationId xmlns:a16="http://schemas.microsoft.com/office/drawing/2014/main" id="{A4A01111-9E65-4504-8FBE-135FB32A0C0F}"/>
              </a:ext>
            </a:extLst>
          </p:cNvPr>
          <p:cNvSpPr>
            <a:spLocks/>
          </p:cNvSpPr>
          <p:nvPr userDrawn="1"/>
        </p:nvSpPr>
        <p:spPr bwMode="auto">
          <a:xfrm>
            <a:off x="6964363" y="2006601"/>
            <a:ext cx="344487" cy="292100"/>
          </a:xfrm>
          <a:custGeom>
            <a:avLst/>
            <a:gdLst>
              <a:gd name="T0" fmla="*/ 157 w 217"/>
              <a:gd name="T1" fmla="*/ 184 h 184"/>
              <a:gd name="T2" fmla="*/ 0 w 217"/>
              <a:gd name="T3" fmla="*/ 118 h 184"/>
              <a:gd name="T4" fmla="*/ 50 w 217"/>
              <a:gd name="T5" fmla="*/ 0 h 184"/>
              <a:gd name="T6" fmla="*/ 217 w 217"/>
              <a:gd name="T7" fmla="*/ 72 h 184"/>
              <a:gd name="T8" fmla="*/ 173 w 217"/>
              <a:gd name="T9" fmla="*/ 175 h 184"/>
            </a:gdLst>
            <a:ahLst/>
            <a:cxnLst>
              <a:cxn ang="0">
                <a:pos x="T0" y="T1"/>
              </a:cxn>
              <a:cxn ang="0">
                <a:pos x="T2" y="T3"/>
              </a:cxn>
              <a:cxn ang="0">
                <a:pos x="T4" y="T5"/>
              </a:cxn>
              <a:cxn ang="0">
                <a:pos x="T6" y="T7"/>
              </a:cxn>
              <a:cxn ang="0">
                <a:pos x="T8" y="T9"/>
              </a:cxn>
            </a:cxnLst>
            <a:rect l="0" t="0" r="r" b="b"/>
            <a:pathLst>
              <a:path w="217" h="184">
                <a:moveTo>
                  <a:pt x="157" y="184"/>
                </a:moveTo>
                <a:lnTo>
                  <a:pt x="0" y="118"/>
                </a:lnTo>
                <a:lnTo>
                  <a:pt x="50" y="0"/>
                </a:lnTo>
                <a:lnTo>
                  <a:pt x="217" y="72"/>
                </a:lnTo>
                <a:lnTo>
                  <a:pt x="173" y="17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3" name="Freeform 195">
            <a:extLst>
              <a:ext uri="{FF2B5EF4-FFF2-40B4-BE49-F238E27FC236}">
                <a16:creationId xmlns:a16="http://schemas.microsoft.com/office/drawing/2014/main" id="{AC871537-1DCA-4BF1-90C4-452666AAFDC5}"/>
              </a:ext>
            </a:extLst>
          </p:cNvPr>
          <p:cNvSpPr>
            <a:spLocks/>
          </p:cNvSpPr>
          <p:nvPr userDrawn="1"/>
        </p:nvSpPr>
        <p:spPr bwMode="auto">
          <a:xfrm>
            <a:off x="6734175" y="3179763"/>
            <a:ext cx="98425" cy="11113"/>
          </a:xfrm>
          <a:custGeom>
            <a:avLst/>
            <a:gdLst>
              <a:gd name="T0" fmla="*/ 61 w 62"/>
              <a:gd name="T1" fmla="*/ 0 h 7"/>
              <a:gd name="T2" fmla="*/ 61 w 62"/>
              <a:gd name="T3" fmla="*/ 0 h 7"/>
              <a:gd name="T4" fmla="*/ 62 w 62"/>
              <a:gd name="T5" fmla="*/ 2 h 7"/>
              <a:gd name="T6" fmla="*/ 62 w 62"/>
              <a:gd name="T7" fmla="*/ 2 h 7"/>
              <a:gd name="T8" fmla="*/ 61 w 62"/>
              <a:gd name="T9" fmla="*/ 3 h 7"/>
              <a:gd name="T10" fmla="*/ 60 w 62"/>
              <a:gd name="T11" fmla="*/ 4 h 7"/>
              <a:gd name="T12" fmla="*/ 2 w 62"/>
              <a:gd name="T13" fmla="*/ 7 h 7"/>
              <a:gd name="T14" fmla="*/ 2 w 62"/>
              <a:gd name="T15" fmla="*/ 7 h 7"/>
              <a:gd name="T16" fmla="*/ 0 w 62"/>
              <a:gd name="T17" fmla="*/ 7 h 7"/>
              <a:gd name="T18" fmla="*/ 0 w 62"/>
              <a:gd name="T19" fmla="*/ 4 h 7"/>
              <a:gd name="T20" fmla="*/ 0 w 62"/>
              <a:gd name="T21" fmla="*/ 4 h 7"/>
              <a:gd name="T22" fmla="*/ 0 w 62"/>
              <a:gd name="T23" fmla="*/ 3 h 7"/>
              <a:gd name="T24" fmla="*/ 2 w 62"/>
              <a:gd name="T25" fmla="*/ 2 h 7"/>
              <a:gd name="T26" fmla="*/ 60 w 62"/>
              <a:gd name="T27" fmla="*/ 0 h 7"/>
              <a:gd name="T28" fmla="*/ 60 w 62"/>
              <a:gd name="T29" fmla="*/ 0 h 7"/>
              <a:gd name="T30" fmla="*/ 61 w 62"/>
              <a:gd name="T31" fmla="*/ 0 h 7"/>
              <a:gd name="T32" fmla="*/ 61 w 62"/>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
                <a:moveTo>
                  <a:pt x="61" y="0"/>
                </a:moveTo>
                <a:lnTo>
                  <a:pt x="61" y="0"/>
                </a:lnTo>
                <a:lnTo>
                  <a:pt x="62" y="2"/>
                </a:lnTo>
                <a:lnTo>
                  <a:pt x="62" y="2"/>
                </a:lnTo>
                <a:lnTo>
                  <a:pt x="61" y="3"/>
                </a:lnTo>
                <a:lnTo>
                  <a:pt x="60" y="4"/>
                </a:lnTo>
                <a:lnTo>
                  <a:pt x="2" y="7"/>
                </a:lnTo>
                <a:lnTo>
                  <a:pt x="2" y="7"/>
                </a:lnTo>
                <a:lnTo>
                  <a:pt x="0" y="7"/>
                </a:lnTo>
                <a:lnTo>
                  <a:pt x="0" y="4"/>
                </a:lnTo>
                <a:lnTo>
                  <a:pt x="0" y="4"/>
                </a:lnTo>
                <a:lnTo>
                  <a:pt x="0" y="3"/>
                </a:lnTo>
                <a:lnTo>
                  <a:pt x="2" y="2"/>
                </a:lnTo>
                <a:lnTo>
                  <a:pt x="60" y="0"/>
                </a:lnTo>
                <a:lnTo>
                  <a:pt x="60" y="0"/>
                </a:lnTo>
                <a:lnTo>
                  <a:pt x="61"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4" name="Freeform 196">
            <a:extLst>
              <a:ext uri="{FF2B5EF4-FFF2-40B4-BE49-F238E27FC236}">
                <a16:creationId xmlns:a16="http://schemas.microsoft.com/office/drawing/2014/main" id="{B71331E0-9F57-4360-B384-8BAFEB3901CE}"/>
              </a:ext>
            </a:extLst>
          </p:cNvPr>
          <p:cNvSpPr>
            <a:spLocks/>
          </p:cNvSpPr>
          <p:nvPr userDrawn="1"/>
        </p:nvSpPr>
        <p:spPr bwMode="auto">
          <a:xfrm>
            <a:off x="6678613" y="3149601"/>
            <a:ext cx="90487" cy="76200"/>
          </a:xfrm>
          <a:custGeom>
            <a:avLst/>
            <a:gdLst>
              <a:gd name="T0" fmla="*/ 54 w 57"/>
              <a:gd name="T1" fmla="*/ 5 h 48"/>
              <a:gd name="T2" fmla="*/ 55 w 57"/>
              <a:gd name="T3" fmla="*/ 8 h 48"/>
              <a:gd name="T4" fmla="*/ 55 w 57"/>
              <a:gd name="T5" fmla="*/ 11 h 48"/>
              <a:gd name="T6" fmla="*/ 54 w 57"/>
              <a:gd name="T7" fmla="*/ 11 h 48"/>
              <a:gd name="T8" fmla="*/ 52 w 57"/>
              <a:gd name="T9" fmla="*/ 10 h 48"/>
              <a:gd name="T10" fmla="*/ 45 w 57"/>
              <a:gd name="T11" fmla="*/ 5 h 48"/>
              <a:gd name="T12" fmla="*/ 38 w 57"/>
              <a:gd name="T13" fmla="*/ 4 h 48"/>
              <a:gd name="T14" fmla="*/ 21 w 57"/>
              <a:gd name="T15" fmla="*/ 5 h 48"/>
              <a:gd name="T16" fmla="*/ 14 w 57"/>
              <a:gd name="T17" fmla="*/ 7 h 48"/>
              <a:gd name="T18" fmla="*/ 5 w 57"/>
              <a:gd name="T19" fmla="*/ 17 h 48"/>
              <a:gd name="T20" fmla="*/ 4 w 57"/>
              <a:gd name="T21" fmla="*/ 25 h 48"/>
              <a:gd name="T22" fmla="*/ 4 w 57"/>
              <a:gd name="T23" fmla="*/ 26 h 48"/>
              <a:gd name="T24" fmla="*/ 7 w 57"/>
              <a:gd name="T25" fmla="*/ 33 h 48"/>
              <a:gd name="T26" fmla="*/ 16 w 57"/>
              <a:gd name="T27" fmla="*/ 43 h 48"/>
              <a:gd name="T28" fmla="*/ 23 w 57"/>
              <a:gd name="T29" fmla="*/ 44 h 48"/>
              <a:gd name="T30" fmla="*/ 39 w 57"/>
              <a:gd name="T31" fmla="*/ 43 h 48"/>
              <a:gd name="T32" fmla="*/ 47 w 57"/>
              <a:gd name="T33" fmla="*/ 40 h 48"/>
              <a:gd name="T34" fmla="*/ 53 w 57"/>
              <a:gd name="T35" fmla="*/ 36 h 48"/>
              <a:gd name="T36" fmla="*/ 55 w 57"/>
              <a:gd name="T37" fmla="*/ 35 h 48"/>
              <a:gd name="T38" fmla="*/ 56 w 57"/>
              <a:gd name="T39" fmla="*/ 35 h 48"/>
              <a:gd name="T40" fmla="*/ 56 w 57"/>
              <a:gd name="T41" fmla="*/ 38 h 48"/>
              <a:gd name="T42" fmla="*/ 53 w 57"/>
              <a:gd name="T43" fmla="*/ 42 h 48"/>
              <a:gd name="T44" fmla="*/ 45 w 57"/>
              <a:gd name="T45" fmla="*/ 46 h 48"/>
              <a:gd name="T46" fmla="*/ 23 w 57"/>
              <a:gd name="T47" fmla="*/ 48 h 48"/>
              <a:gd name="T48" fmla="*/ 19 w 57"/>
              <a:gd name="T49" fmla="*/ 47 h 48"/>
              <a:gd name="T50" fmla="*/ 10 w 57"/>
              <a:gd name="T51" fmla="*/ 45 h 48"/>
              <a:gd name="T52" fmla="*/ 4 w 57"/>
              <a:gd name="T53" fmla="*/ 39 h 48"/>
              <a:gd name="T54" fmla="*/ 0 w 57"/>
              <a:gd name="T55" fmla="*/ 31 h 48"/>
              <a:gd name="T56" fmla="*/ 0 w 57"/>
              <a:gd name="T57" fmla="*/ 25 h 48"/>
              <a:gd name="T58" fmla="*/ 0 w 57"/>
              <a:gd name="T59" fmla="*/ 20 h 48"/>
              <a:gd name="T60" fmla="*/ 3 w 57"/>
              <a:gd name="T61" fmla="*/ 11 h 48"/>
              <a:gd name="T62" fmla="*/ 9 w 57"/>
              <a:gd name="T63" fmla="*/ 5 h 48"/>
              <a:gd name="T64" fmla="*/ 17 w 57"/>
              <a:gd name="T65" fmla="*/ 1 h 48"/>
              <a:gd name="T66" fmla="*/ 38 w 57"/>
              <a:gd name="T67" fmla="*/ 0 h 48"/>
              <a:gd name="T68" fmla="*/ 42 w 57"/>
              <a:gd name="T69" fmla="*/ 0 h 48"/>
              <a:gd name="T70" fmla="*/ 51 w 57"/>
              <a:gd name="T71" fmla="*/ 3 h 48"/>
              <a:gd name="T72" fmla="*/ 54 w 57"/>
              <a:gd name="T73"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48">
                <a:moveTo>
                  <a:pt x="54" y="5"/>
                </a:moveTo>
                <a:lnTo>
                  <a:pt x="54" y="5"/>
                </a:lnTo>
                <a:lnTo>
                  <a:pt x="55" y="8"/>
                </a:lnTo>
                <a:lnTo>
                  <a:pt x="55" y="8"/>
                </a:lnTo>
                <a:lnTo>
                  <a:pt x="56" y="9"/>
                </a:lnTo>
                <a:lnTo>
                  <a:pt x="55" y="11"/>
                </a:lnTo>
                <a:lnTo>
                  <a:pt x="55" y="11"/>
                </a:lnTo>
                <a:lnTo>
                  <a:pt x="54" y="11"/>
                </a:lnTo>
                <a:lnTo>
                  <a:pt x="52" y="10"/>
                </a:lnTo>
                <a:lnTo>
                  <a:pt x="52" y="10"/>
                </a:lnTo>
                <a:lnTo>
                  <a:pt x="49" y="8"/>
                </a:lnTo>
                <a:lnTo>
                  <a:pt x="45" y="5"/>
                </a:lnTo>
                <a:lnTo>
                  <a:pt x="42" y="5"/>
                </a:lnTo>
                <a:lnTo>
                  <a:pt x="38" y="4"/>
                </a:lnTo>
                <a:lnTo>
                  <a:pt x="21" y="5"/>
                </a:lnTo>
                <a:lnTo>
                  <a:pt x="21" y="5"/>
                </a:lnTo>
                <a:lnTo>
                  <a:pt x="18" y="5"/>
                </a:lnTo>
                <a:lnTo>
                  <a:pt x="14" y="7"/>
                </a:lnTo>
                <a:lnTo>
                  <a:pt x="9" y="11"/>
                </a:lnTo>
                <a:lnTo>
                  <a:pt x="5" y="17"/>
                </a:lnTo>
                <a:lnTo>
                  <a:pt x="4" y="20"/>
                </a:lnTo>
                <a:lnTo>
                  <a:pt x="4" y="25"/>
                </a:lnTo>
                <a:lnTo>
                  <a:pt x="4" y="26"/>
                </a:lnTo>
                <a:lnTo>
                  <a:pt x="4" y="26"/>
                </a:lnTo>
                <a:lnTo>
                  <a:pt x="4" y="30"/>
                </a:lnTo>
                <a:lnTo>
                  <a:pt x="7" y="33"/>
                </a:lnTo>
                <a:lnTo>
                  <a:pt x="10" y="38"/>
                </a:lnTo>
                <a:lnTo>
                  <a:pt x="16" y="43"/>
                </a:lnTo>
                <a:lnTo>
                  <a:pt x="19" y="43"/>
                </a:lnTo>
                <a:lnTo>
                  <a:pt x="23" y="44"/>
                </a:lnTo>
                <a:lnTo>
                  <a:pt x="39" y="43"/>
                </a:lnTo>
                <a:lnTo>
                  <a:pt x="39" y="43"/>
                </a:lnTo>
                <a:lnTo>
                  <a:pt x="44" y="42"/>
                </a:lnTo>
                <a:lnTo>
                  <a:pt x="47" y="40"/>
                </a:lnTo>
                <a:lnTo>
                  <a:pt x="51" y="38"/>
                </a:lnTo>
                <a:lnTo>
                  <a:pt x="53" y="36"/>
                </a:lnTo>
                <a:lnTo>
                  <a:pt x="53" y="36"/>
                </a:lnTo>
                <a:lnTo>
                  <a:pt x="55" y="35"/>
                </a:lnTo>
                <a:lnTo>
                  <a:pt x="56" y="35"/>
                </a:lnTo>
                <a:lnTo>
                  <a:pt x="56" y="35"/>
                </a:lnTo>
                <a:lnTo>
                  <a:pt x="57" y="37"/>
                </a:lnTo>
                <a:lnTo>
                  <a:pt x="56" y="38"/>
                </a:lnTo>
                <a:lnTo>
                  <a:pt x="56" y="38"/>
                </a:lnTo>
                <a:lnTo>
                  <a:pt x="53" y="42"/>
                </a:lnTo>
                <a:lnTo>
                  <a:pt x="49" y="45"/>
                </a:lnTo>
                <a:lnTo>
                  <a:pt x="45" y="46"/>
                </a:lnTo>
                <a:lnTo>
                  <a:pt x="39" y="47"/>
                </a:lnTo>
                <a:lnTo>
                  <a:pt x="23" y="48"/>
                </a:lnTo>
                <a:lnTo>
                  <a:pt x="23" y="48"/>
                </a:lnTo>
                <a:lnTo>
                  <a:pt x="19" y="47"/>
                </a:lnTo>
                <a:lnTo>
                  <a:pt x="14" y="46"/>
                </a:lnTo>
                <a:lnTo>
                  <a:pt x="10" y="45"/>
                </a:lnTo>
                <a:lnTo>
                  <a:pt x="7" y="42"/>
                </a:lnTo>
                <a:lnTo>
                  <a:pt x="4" y="39"/>
                </a:lnTo>
                <a:lnTo>
                  <a:pt x="2" y="35"/>
                </a:lnTo>
                <a:lnTo>
                  <a:pt x="0" y="31"/>
                </a:lnTo>
                <a:lnTo>
                  <a:pt x="0" y="26"/>
                </a:lnTo>
                <a:lnTo>
                  <a:pt x="0" y="25"/>
                </a:lnTo>
                <a:lnTo>
                  <a:pt x="0" y="25"/>
                </a:lnTo>
                <a:lnTo>
                  <a:pt x="0" y="20"/>
                </a:lnTo>
                <a:lnTo>
                  <a:pt x="1" y="16"/>
                </a:lnTo>
                <a:lnTo>
                  <a:pt x="3" y="11"/>
                </a:lnTo>
                <a:lnTo>
                  <a:pt x="5" y="8"/>
                </a:lnTo>
                <a:lnTo>
                  <a:pt x="9" y="5"/>
                </a:lnTo>
                <a:lnTo>
                  <a:pt x="12" y="3"/>
                </a:lnTo>
                <a:lnTo>
                  <a:pt x="17" y="1"/>
                </a:lnTo>
                <a:lnTo>
                  <a:pt x="21" y="1"/>
                </a:lnTo>
                <a:lnTo>
                  <a:pt x="38" y="0"/>
                </a:lnTo>
                <a:lnTo>
                  <a:pt x="38" y="0"/>
                </a:lnTo>
                <a:lnTo>
                  <a:pt x="42" y="0"/>
                </a:lnTo>
                <a:lnTo>
                  <a:pt x="46" y="1"/>
                </a:lnTo>
                <a:lnTo>
                  <a:pt x="51" y="3"/>
                </a:lnTo>
                <a:lnTo>
                  <a:pt x="54" y="5"/>
                </a:lnTo>
                <a:lnTo>
                  <a:pt x="5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5" name="Freeform 197">
            <a:extLst>
              <a:ext uri="{FF2B5EF4-FFF2-40B4-BE49-F238E27FC236}">
                <a16:creationId xmlns:a16="http://schemas.microsoft.com/office/drawing/2014/main" id="{1DC50CE1-D4B5-4266-AD97-5E24486CB41B}"/>
              </a:ext>
            </a:extLst>
          </p:cNvPr>
          <p:cNvSpPr>
            <a:spLocks/>
          </p:cNvSpPr>
          <p:nvPr userDrawn="1"/>
        </p:nvSpPr>
        <p:spPr bwMode="auto">
          <a:xfrm>
            <a:off x="6792913" y="3143251"/>
            <a:ext cx="92075" cy="77788"/>
          </a:xfrm>
          <a:custGeom>
            <a:avLst/>
            <a:gdLst>
              <a:gd name="T0" fmla="*/ 51 w 58"/>
              <a:gd name="T1" fmla="*/ 7 h 49"/>
              <a:gd name="T2" fmla="*/ 55 w 58"/>
              <a:gd name="T3" fmla="*/ 14 h 49"/>
              <a:gd name="T4" fmla="*/ 58 w 58"/>
              <a:gd name="T5" fmla="*/ 23 h 49"/>
              <a:gd name="T6" fmla="*/ 58 w 58"/>
              <a:gd name="T7" fmla="*/ 24 h 49"/>
              <a:gd name="T8" fmla="*/ 56 w 58"/>
              <a:gd name="T9" fmla="*/ 33 h 49"/>
              <a:gd name="T10" fmla="*/ 52 w 58"/>
              <a:gd name="T11" fmla="*/ 41 h 49"/>
              <a:gd name="T12" fmla="*/ 49 w 58"/>
              <a:gd name="T13" fmla="*/ 43 h 49"/>
              <a:gd name="T14" fmla="*/ 41 w 58"/>
              <a:gd name="T15" fmla="*/ 48 h 49"/>
              <a:gd name="T16" fmla="*/ 20 w 58"/>
              <a:gd name="T17" fmla="*/ 49 h 49"/>
              <a:gd name="T18" fmla="*/ 15 w 58"/>
              <a:gd name="T19" fmla="*/ 49 h 49"/>
              <a:gd name="T20" fmla="*/ 6 w 58"/>
              <a:gd name="T21" fmla="*/ 44 h 49"/>
              <a:gd name="T22" fmla="*/ 2 w 58"/>
              <a:gd name="T23" fmla="*/ 41 h 49"/>
              <a:gd name="T24" fmla="*/ 2 w 58"/>
              <a:gd name="T25" fmla="*/ 39 h 49"/>
              <a:gd name="T26" fmla="*/ 5 w 58"/>
              <a:gd name="T27" fmla="*/ 38 h 49"/>
              <a:gd name="T28" fmla="*/ 6 w 58"/>
              <a:gd name="T29" fmla="*/ 39 h 49"/>
              <a:gd name="T30" fmla="*/ 12 w 58"/>
              <a:gd name="T31" fmla="*/ 43 h 49"/>
              <a:gd name="T32" fmla="*/ 19 w 58"/>
              <a:gd name="T33" fmla="*/ 44 h 49"/>
              <a:gd name="T34" fmla="*/ 36 w 58"/>
              <a:gd name="T35" fmla="*/ 43 h 49"/>
              <a:gd name="T36" fmla="*/ 43 w 58"/>
              <a:gd name="T37" fmla="*/ 42 h 49"/>
              <a:gd name="T38" fmla="*/ 49 w 58"/>
              <a:gd name="T39" fmla="*/ 38 h 49"/>
              <a:gd name="T40" fmla="*/ 51 w 58"/>
              <a:gd name="T41" fmla="*/ 34 h 49"/>
              <a:gd name="T42" fmla="*/ 53 w 58"/>
              <a:gd name="T43" fmla="*/ 29 h 49"/>
              <a:gd name="T44" fmla="*/ 53 w 58"/>
              <a:gd name="T45" fmla="*/ 23 h 49"/>
              <a:gd name="T46" fmla="*/ 53 w 58"/>
              <a:gd name="T47" fmla="*/ 20 h 49"/>
              <a:gd name="T48" fmla="*/ 47 w 58"/>
              <a:gd name="T49" fmla="*/ 11 h 49"/>
              <a:gd name="T50" fmla="*/ 38 w 58"/>
              <a:gd name="T51" fmla="*/ 6 h 49"/>
              <a:gd name="T52" fmla="*/ 18 w 58"/>
              <a:gd name="T53" fmla="*/ 6 h 49"/>
              <a:gd name="T54" fmla="*/ 14 w 58"/>
              <a:gd name="T55" fmla="*/ 7 h 49"/>
              <a:gd name="T56" fmla="*/ 7 w 58"/>
              <a:gd name="T57" fmla="*/ 11 h 49"/>
              <a:gd name="T58" fmla="*/ 5 w 58"/>
              <a:gd name="T59" fmla="*/ 13 h 49"/>
              <a:gd name="T60" fmla="*/ 1 w 58"/>
              <a:gd name="T61" fmla="*/ 14 h 49"/>
              <a:gd name="T62" fmla="*/ 0 w 58"/>
              <a:gd name="T63" fmla="*/ 13 h 49"/>
              <a:gd name="T64" fmla="*/ 1 w 58"/>
              <a:gd name="T65" fmla="*/ 11 h 49"/>
              <a:gd name="T66" fmla="*/ 8 w 58"/>
              <a:gd name="T67" fmla="*/ 4 h 49"/>
              <a:gd name="T68" fmla="*/ 18 w 58"/>
              <a:gd name="T69" fmla="*/ 2 h 49"/>
              <a:gd name="T70" fmla="*/ 34 w 58"/>
              <a:gd name="T71" fmla="*/ 0 h 49"/>
              <a:gd name="T72" fmla="*/ 43 w 58"/>
              <a:gd name="T73" fmla="*/ 3 h 49"/>
              <a:gd name="T74" fmla="*/ 51 w 58"/>
              <a:gd name="T7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9">
                <a:moveTo>
                  <a:pt x="51" y="7"/>
                </a:moveTo>
                <a:lnTo>
                  <a:pt x="51" y="7"/>
                </a:lnTo>
                <a:lnTo>
                  <a:pt x="53" y="11"/>
                </a:lnTo>
                <a:lnTo>
                  <a:pt x="55" y="14"/>
                </a:lnTo>
                <a:lnTo>
                  <a:pt x="58" y="18"/>
                </a:lnTo>
                <a:lnTo>
                  <a:pt x="58" y="23"/>
                </a:lnTo>
                <a:lnTo>
                  <a:pt x="58" y="24"/>
                </a:lnTo>
                <a:lnTo>
                  <a:pt x="58" y="24"/>
                </a:lnTo>
                <a:lnTo>
                  <a:pt x="58" y="29"/>
                </a:lnTo>
                <a:lnTo>
                  <a:pt x="56" y="33"/>
                </a:lnTo>
                <a:lnTo>
                  <a:pt x="54" y="38"/>
                </a:lnTo>
                <a:lnTo>
                  <a:pt x="52" y="41"/>
                </a:lnTo>
                <a:lnTo>
                  <a:pt x="52" y="41"/>
                </a:lnTo>
                <a:lnTo>
                  <a:pt x="49" y="43"/>
                </a:lnTo>
                <a:lnTo>
                  <a:pt x="45" y="46"/>
                </a:lnTo>
                <a:lnTo>
                  <a:pt x="41" y="48"/>
                </a:lnTo>
                <a:lnTo>
                  <a:pt x="36" y="48"/>
                </a:lnTo>
                <a:lnTo>
                  <a:pt x="20" y="49"/>
                </a:lnTo>
                <a:lnTo>
                  <a:pt x="20" y="49"/>
                </a:lnTo>
                <a:lnTo>
                  <a:pt x="15" y="49"/>
                </a:lnTo>
                <a:lnTo>
                  <a:pt x="10" y="47"/>
                </a:lnTo>
                <a:lnTo>
                  <a:pt x="6" y="44"/>
                </a:lnTo>
                <a:lnTo>
                  <a:pt x="2" y="41"/>
                </a:lnTo>
                <a:lnTo>
                  <a:pt x="2" y="41"/>
                </a:lnTo>
                <a:lnTo>
                  <a:pt x="1" y="40"/>
                </a:lnTo>
                <a:lnTo>
                  <a:pt x="2" y="39"/>
                </a:lnTo>
                <a:lnTo>
                  <a:pt x="2" y="39"/>
                </a:lnTo>
                <a:lnTo>
                  <a:pt x="5" y="38"/>
                </a:lnTo>
                <a:lnTo>
                  <a:pt x="6" y="39"/>
                </a:lnTo>
                <a:lnTo>
                  <a:pt x="6" y="39"/>
                </a:lnTo>
                <a:lnTo>
                  <a:pt x="9" y="41"/>
                </a:lnTo>
                <a:lnTo>
                  <a:pt x="12" y="43"/>
                </a:lnTo>
                <a:lnTo>
                  <a:pt x="16" y="44"/>
                </a:lnTo>
                <a:lnTo>
                  <a:pt x="19" y="44"/>
                </a:lnTo>
                <a:lnTo>
                  <a:pt x="36" y="43"/>
                </a:lnTo>
                <a:lnTo>
                  <a:pt x="36" y="43"/>
                </a:lnTo>
                <a:lnTo>
                  <a:pt x="40" y="43"/>
                </a:lnTo>
                <a:lnTo>
                  <a:pt x="43" y="42"/>
                </a:lnTo>
                <a:lnTo>
                  <a:pt x="46" y="40"/>
                </a:lnTo>
                <a:lnTo>
                  <a:pt x="49" y="38"/>
                </a:lnTo>
                <a:lnTo>
                  <a:pt x="49" y="38"/>
                </a:lnTo>
                <a:lnTo>
                  <a:pt x="51" y="34"/>
                </a:lnTo>
                <a:lnTo>
                  <a:pt x="52" y="32"/>
                </a:lnTo>
                <a:lnTo>
                  <a:pt x="53" y="29"/>
                </a:lnTo>
                <a:lnTo>
                  <a:pt x="53" y="24"/>
                </a:lnTo>
                <a:lnTo>
                  <a:pt x="53" y="23"/>
                </a:lnTo>
                <a:lnTo>
                  <a:pt x="53" y="23"/>
                </a:lnTo>
                <a:lnTo>
                  <a:pt x="53" y="20"/>
                </a:lnTo>
                <a:lnTo>
                  <a:pt x="52" y="16"/>
                </a:lnTo>
                <a:lnTo>
                  <a:pt x="47" y="11"/>
                </a:lnTo>
                <a:lnTo>
                  <a:pt x="42" y="7"/>
                </a:lnTo>
                <a:lnTo>
                  <a:pt x="38" y="6"/>
                </a:lnTo>
                <a:lnTo>
                  <a:pt x="34" y="6"/>
                </a:lnTo>
                <a:lnTo>
                  <a:pt x="18" y="6"/>
                </a:lnTo>
                <a:lnTo>
                  <a:pt x="18" y="6"/>
                </a:lnTo>
                <a:lnTo>
                  <a:pt x="14" y="7"/>
                </a:lnTo>
                <a:lnTo>
                  <a:pt x="10" y="8"/>
                </a:lnTo>
                <a:lnTo>
                  <a:pt x="7" y="11"/>
                </a:lnTo>
                <a:lnTo>
                  <a:pt x="5" y="13"/>
                </a:lnTo>
                <a:lnTo>
                  <a:pt x="5" y="13"/>
                </a:lnTo>
                <a:lnTo>
                  <a:pt x="3" y="14"/>
                </a:lnTo>
                <a:lnTo>
                  <a:pt x="1" y="14"/>
                </a:lnTo>
                <a:lnTo>
                  <a:pt x="1" y="14"/>
                </a:lnTo>
                <a:lnTo>
                  <a:pt x="0" y="13"/>
                </a:lnTo>
                <a:lnTo>
                  <a:pt x="1" y="11"/>
                </a:lnTo>
                <a:lnTo>
                  <a:pt x="1" y="11"/>
                </a:lnTo>
                <a:lnTo>
                  <a:pt x="5" y="7"/>
                </a:lnTo>
                <a:lnTo>
                  <a:pt x="8" y="4"/>
                </a:lnTo>
                <a:lnTo>
                  <a:pt x="12" y="3"/>
                </a:lnTo>
                <a:lnTo>
                  <a:pt x="18" y="2"/>
                </a:lnTo>
                <a:lnTo>
                  <a:pt x="34" y="0"/>
                </a:lnTo>
                <a:lnTo>
                  <a:pt x="34" y="0"/>
                </a:lnTo>
                <a:lnTo>
                  <a:pt x="38" y="2"/>
                </a:lnTo>
                <a:lnTo>
                  <a:pt x="43" y="3"/>
                </a:lnTo>
                <a:lnTo>
                  <a:pt x="47" y="4"/>
                </a:lnTo>
                <a:lnTo>
                  <a:pt x="51" y="7"/>
                </a:ln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6" name="Freeform 198">
            <a:extLst>
              <a:ext uri="{FF2B5EF4-FFF2-40B4-BE49-F238E27FC236}">
                <a16:creationId xmlns:a16="http://schemas.microsoft.com/office/drawing/2014/main" id="{72DC553B-7A36-479E-B728-DCE4DB654869}"/>
              </a:ext>
            </a:extLst>
          </p:cNvPr>
          <p:cNvSpPr>
            <a:spLocks noEditPoints="1"/>
          </p:cNvSpPr>
          <p:nvPr userDrawn="1"/>
        </p:nvSpPr>
        <p:spPr bwMode="auto">
          <a:xfrm>
            <a:off x="5721350" y="1816101"/>
            <a:ext cx="168275" cy="169863"/>
          </a:xfrm>
          <a:custGeom>
            <a:avLst/>
            <a:gdLst>
              <a:gd name="T0" fmla="*/ 44 w 106"/>
              <a:gd name="T1" fmla="*/ 106 h 107"/>
              <a:gd name="T2" fmla="*/ 44 w 106"/>
              <a:gd name="T3" fmla="*/ 103 h 107"/>
              <a:gd name="T4" fmla="*/ 46 w 106"/>
              <a:gd name="T5" fmla="*/ 88 h 107"/>
              <a:gd name="T6" fmla="*/ 41 w 106"/>
              <a:gd name="T7" fmla="*/ 73 h 107"/>
              <a:gd name="T8" fmla="*/ 34 w 106"/>
              <a:gd name="T9" fmla="*/ 72 h 107"/>
              <a:gd name="T10" fmla="*/ 33 w 106"/>
              <a:gd name="T11" fmla="*/ 65 h 107"/>
              <a:gd name="T12" fmla="*/ 18 w 106"/>
              <a:gd name="T13" fmla="*/ 61 h 107"/>
              <a:gd name="T14" fmla="*/ 3 w 106"/>
              <a:gd name="T15" fmla="*/ 63 h 107"/>
              <a:gd name="T16" fmla="*/ 0 w 106"/>
              <a:gd name="T17" fmla="*/ 62 h 107"/>
              <a:gd name="T18" fmla="*/ 0 w 106"/>
              <a:gd name="T19" fmla="*/ 59 h 107"/>
              <a:gd name="T20" fmla="*/ 7 w 106"/>
              <a:gd name="T21" fmla="*/ 48 h 107"/>
              <a:gd name="T22" fmla="*/ 29 w 106"/>
              <a:gd name="T23" fmla="*/ 38 h 107"/>
              <a:gd name="T24" fmla="*/ 43 w 106"/>
              <a:gd name="T25" fmla="*/ 28 h 107"/>
              <a:gd name="T26" fmla="*/ 60 w 106"/>
              <a:gd name="T27" fmla="*/ 11 h 107"/>
              <a:gd name="T28" fmla="*/ 92 w 106"/>
              <a:gd name="T29" fmla="*/ 0 h 107"/>
              <a:gd name="T30" fmla="*/ 103 w 106"/>
              <a:gd name="T31" fmla="*/ 1 h 107"/>
              <a:gd name="T32" fmla="*/ 105 w 106"/>
              <a:gd name="T33" fmla="*/ 3 h 107"/>
              <a:gd name="T34" fmla="*/ 105 w 106"/>
              <a:gd name="T35" fmla="*/ 23 h 107"/>
              <a:gd name="T36" fmla="*/ 97 w 106"/>
              <a:gd name="T37" fmla="*/ 44 h 107"/>
              <a:gd name="T38" fmla="*/ 88 w 106"/>
              <a:gd name="T39" fmla="*/ 55 h 107"/>
              <a:gd name="T40" fmla="*/ 68 w 106"/>
              <a:gd name="T41" fmla="*/ 68 h 107"/>
              <a:gd name="T42" fmla="*/ 63 w 106"/>
              <a:gd name="T43" fmla="*/ 92 h 107"/>
              <a:gd name="T44" fmla="*/ 53 w 106"/>
              <a:gd name="T45" fmla="*/ 103 h 107"/>
              <a:gd name="T46" fmla="*/ 46 w 106"/>
              <a:gd name="T47" fmla="*/ 107 h 107"/>
              <a:gd name="T48" fmla="*/ 38 w 106"/>
              <a:gd name="T49" fmla="*/ 68 h 107"/>
              <a:gd name="T50" fmla="*/ 44 w 106"/>
              <a:gd name="T51" fmla="*/ 70 h 107"/>
              <a:gd name="T52" fmla="*/ 50 w 106"/>
              <a:gd name="T53" fmla="*/ 83 h 107"/>
              <a:gd name="T54" fmla="*/ 50 w 106"/>
              <a:gd name="T55" fmla="*/ 99 h 107"/>
              <a:gd name="T56" fmla="*/ 59 w 106"/>
              <a:gd name="T57" fmla="*/ 90 h 107"/>
              <a:gd name="T58" fmla="*/ 62 w 106"/>
              <a:gd name="T59" fmla="*/ 67 h 107"/>
              <a:gd name="T60" fmla="*/ 64 w 106"/>
              <a:gd name="T61" fmla="*/ 65 h 107"/>
              <a:gd name="T62" fmla="*/ 85 w 106"/>
              <a:gd name="T63" fmla="*/ 52 h 107"/>
              <a:gd name="T64" fmla="*/ 92 w 106"/>
              <a:gd name="T65" fmla="*/ 41 h 107"/>
              <a:gd name="T66" fmla="*/ 99 w 106"/>
              <a:gd name="T67" fmla="*/ 23 h 107"/>
              <a:gd name="T68" fmla="*/ 100 w 106"/>
              <a:gd name="T69" fmla="*/ 5 h 107"/>
              <a:gd name="T70" fmla="*/ 88 w 106"/>
              <a:gd name="T71" fmla="*/ 5 h 107"/>
              <a:gd name="T72" fmla="*/ 70 w 106"/>
              <a:gd name="T73" fmla="*/ 11 h 107"/>
              <a:gd name="T74" fmla="*/ 54 w 106"/>
              <a:gd name="T75" fmla="*/ 22 h 107"/>
              <a:gd name="T76" fmla="*/ 41 w 106"/>
              <a:gd name="T77" fmla="*/ 41 h 107"/>
              <a:gd name="T78" fmla="*/ 38 w 106"/>
              <a:gd name="T79" fmla="*/ 44 h 107"/>
              <a:gd name="T80" fmla="*/ 24 w 106"/>
              <a:gd name="T81" fmla="*/ 44 h 107"/>
              <a:gd name="T82" fmla="*/ 10 w 106"/>
              <a:gd name="T83" fmla="*/ 52 h 107"/>
              <a:gd name="T84" fmla="*/ 15 w 106"/>
              <a:gd name="T85" fmla="*/ 55 h 107"/>
              <a:gd name="T86" fmla="*/ 36 w 106"/>
              <a:gd name="T87" fmla="*/ 63 h 107"/>
              <a:gd name="T88" fmla="*/ 37 w 106"/>
              <a:gd name="T89" fmla="*/ 6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07">
                <a:moveTo>
                  <a:pt x="46" y="107"/>
                </a:moveTo>
                <a:lnTo>
                  <a:pt x="46" y="107"/>
                </a:lnTo>
                <a:lnTo>
                  <a:pt x="44" y="106"/>
                </a:lnTo>
                <a:lnTo>
                  <a:pt x="44" y="106"/>
                </a:lnTo>
                <a:lnTo>
                  <a:pt x="43" y="105"/>
                </a:lnTo>
                <a:lnTo>
                  <a:pt x="44" y="103"/>
                </a:lnTo>
                <a:lnTo>
                  <a:pt x="44" y="103"/>
                </a:lnTo>
                <a:lnTo>
                  <a:pt x="45" y="96"/>
                </a:lnTo>
                <a:lnTo>
                  <a:pt x="46" y="88"/>
                </a:lnTo>
                <a:lnTo>
                  <a:pt x="44" y="80"/>
                </a:lnTo>
                <a:lnTo>
                  <a:pt x="41" y="73"/>
                </a:lnTo>
                <a:lnTo>
                  <a:pt x="41" y="73"/>
                </a:lnTo>
                <a:lnTo>
                  <a:pt x="35" y="73"/>
                </a:lnTo>
                <a:lnTo>
                  <a:pt x="35" y="73"/>
                </a:lnTo>
                <a:lnTo>
                  <a:pt x="34" y="72"/>
                </a:lnTo>
                <a:lnTo>
                  <a:pt x="34" y="71"/>
                </a:lnTo>
                <a:lnTo>
                  <a:pt x="34" y="71"/>
                </a:lnTo>
                <a:lnTo>
                  <a:pt x="33" y="65"/>
                </a:lnTo>
                <a:lnTo>
                  <a:pt x="33" y="65"/>
                </a:lnTo>
                <a:lnTo>
                  <a:pt x="26" y="62"/>
                </a:lnTo>
                <a:lnTo>
                  <a:pt x="18" y="61"/>
                </a:lnTo>
                <a:lnTo>
                  <a:pt x="10" y="61"/>
                </a:lnTo>
                <a:lnTo>
                  <a:pt x="3" y="63"/>
                </a:lnTo>
                <a:lnTo>
                  <a:pt x="3" y="63"/>
                </a:lnTo>
                <a:lnTo>
                  <a:pt x="1" y="63"/>
                </a:lnTo>
                <a:lnTo>
                  <a:pt x="0" y="62"/>
                </a:lnTo>
                <a:lnTo>
                  <a:pt x="0" y="62"/>
                </a:lnTo>
                <a:lnTo>
                  <a:pt x="0" y="61"/>
                </a:lnTo>
                <a:lnTo>
                  <a:pt x="0" y="59"/>
                </a:lnTo>
                <a:lnTo>
                  <a:pt x="0" y="59"/>
                </a:lnTo>
                <a:lnTo>
                  <a:pt x="3" y="53"/>
                </a:lnTo>
                <a:lnTo>
                  <a:pt x="7" y="48"/>
                </a:lnTo>
                <a:lnTo>
                  <a:pt x="7" y="48"/>
                </a:lnTo>
                <a:lnTo>
                  <a:pt x="13" y="42"/>
                </a:lnTo>
                <a:lnTo>
                  <a:pt x="21" y="39"/>
                </a:lnTo>
                <a:lnTo>
                  <a:pt x="29" y="38"/>
                </a:lnTo>
                <a:lnTo>
                  <a:pt x="37" y="38"/>
                </a:lnTo>
                <a:lnTo>
                  <a:pt x="37" y="38"/>
                </a:lnTo>
                <a:lnTo>
                  <a:pt x="43" y="28"/>
                </a:lnTo>
                <a:lnTo>
                  <a:pt x="51" y="19"/>
                </a:lnTo>
                <a:lnTo>
                  <a:pt x="51" y="19"/>
                </a:lnTo>
                <a:lnTo>
                  <a:pt x="60" y="11"/>
                </a:lnTo>
                <a:lnTo>
                  <a:pt x="70" y="5"/>
                </a:lnTo>
                <a:lnTo>
                  <a:pt x="81" y="1"/>
                </a:lnTo>
                <a:lnTo>
                  <a:pt x="92" y="0"/>
                </a:lnTo>
                <a:lnTo>
                  <a:pt x="92" y="0"/>
                </a:lnTo>
                <a:lnTo>
                  <a:pt x="103" y="1"/>
                </a:lnTo>
                <a:lnTo>
                  <a:pt x="103" y="1"/>
                </a:lnTo>
                <a:lnTo>
                  <a:pt x="104" y="2"/>
                </a:lnTo>
                <a:lnTo>
                  <a:pt x="105" y="3"/>
                </a:lnTo>
                <a:lnTo>
                  <a:pt x="105" y="3"/>
                </a:lnTo>
                <a:lnTo>
                  <a:pt x="106" y="10"/>
                </a:lnTo>
                <a:lnTo>
                  <a:pt x="106" y="17"/>
                </a:lnTo>
                <a:lnTo>
                  <a:pt x="105" y="23"/>
                </a:lnTo>
                <a:lnTo>
                  <a:pt x="103" y="30"/>
                </a:lnTo>
                <a:lnTo>
                  <a:pt x="100" y="37"/>
                </a:lnTo>
                <a:lnTo>
                  <a:pt x="97" y="44"/>
                </a:lnTo>
                <a:lnTo>
                  <a:pt x="92" y="49"/>
                </a:lnTo>
                <a:lnTo>
                  <a:pt x="88" y="55"/>
                </a:lnTo>
                <a:lnTo>
                  <a:pt x="88" y="55"/>
                </a:lnTo>
                <a:lnTo>
                  <a:pt x="78" y="63"/>
                </a:lnTo>
                <a:lnTo>
                  <a:pt x="68" y="68"/>
                </a:lnTo>
                <a:lnTo>
                  <a:pt x="68" y="68"/>
                </a:lnTo>
                <a:lnTo>
                  <a:pt x="68" y="76"/>
                </a:lnTo>
                <a:lnTo>
                  <a:pt x="67" y="85"/>
                </a:lnTo>
                <a:lnTo>
                  <a:pt x="63" y="92"/>
                </a:lnTo>
                <a:lnTo>
                  <a:pt x="57" y="99"/>
                </a:lnTo>
                <a:lnTo>
                  <a:pt x="57" y="99"/>
                </a:lnTo>
                <a:lnTo>
                  <a:pt x="53" y="103"/>
                </a:lnTo>
                <a:lnTo>
                  <a:pt x="46" y="106"/>
                </a:lnTo>
                <a:lnTo>
                  <a:pt x="46" y="106"/>
                </a:lnTo>
                <a:lnTo>
                  <a:pt x="46" y="107"/>
                </a:lnTo>
                <a:lnTo>
                  <a:pt x="46" y="107"/>
                </a:lnTo>
                <a:close/>
                <a:moveTo>
                  <a:pt x="38" y="68"/>
                </a:moveTo>
                <a:lnTo>
                  <a:pt x="38" y="68"/>
                </a:lnTo>
                <a:lnTo>
                  <a:pt x="42" y="68"/>
                </a:lnTo>
                <a:lnTo>
                  <a:pt x="42" y="68"/>
                </a:lnTo>
                <a:lnTo>
                  <a:pt x="44" y="70"/>
                </a:lnTo>
                <a:lnTo>
                  <a:pt x="44" y="70"/>
                </a:lnTo>
                <a:lnTo>
                  <a:pt x="47" y="76"/>
                </a:lnTo>
                <a:lnTo>
                  <a:pt x="50" y="83"/>
                </a:lnTo>
                <a:lnTo>
                  <a:pt x="51" y="91"/>
                </a:lnTo>
                <a:lnTo>
                  <a:pt x="50" y="99"/>
                </a:lnTo>
                <a:lnTo>
                  <a:pt x="50" y="99"/>
                </a:lnTo>
                <a:lnTo>
                  <a:pt x="54" y="96"/>
                </a:lnTo>
                <a:lnTo>
                  <a:pt x="54" y="96"/>
                </a:lnTo>
                <a:lnTo>
                  <a:pt x="59" y="90"/>
                </a:lnTo>
                <a:lnTo>
                  <a:pt x="62" y="82"/>
                </a:lnTo>
                <a:lnTo>
                  <a:pt x="63" y="75"/>
                </a:lnTo>
                <a:lnTo>
                  <a:pt x="62" y="67"/>
                </a:lnTo>
                <a:lnTo>
                  <a:pt x="62" y="67"/>
                </a:lnTo>
                <a:lnTo>
                  <a:pt x="63" y="66"/>
                </a:lnTo>
                <a:lnTo>
                  <a:pt x="64" y="65"/>
                </a:lnTo>
                <a:lnTo>
                  <a:pt x="64" y="65"/>
                </a:lnTo>
                <a:lnTo>
                  <a:pt x="74" y="59"/>
                </a:lnTo>
                <a:lnTo>
                  <a:pt x="85" y="52"/>
                </a:lnTo>
                <a:lnTo>
                  <a:pt x="85" y="52"/>
                </a:lnTo>
                <a:lnTo>
                  <a:pt x="88" y="47"/>
                </a:lnTo>
                <a:lnTo>
                  <a:pt x="92" y="41"/>
                </a:lnTo>
                <a:lnTo>
                  <a:pt x="96" y="36"/>
                </a:lnTo>
                <a:lnTo>
                  <a:pt x="98" y="30"/>
                </a:lnTo>
                <a:lnTo>
                  <a:pt x="99" y="23"/>
                </a:lnTo>
                <a:lnTo>
                  <a:pt x="100" y="18"/>
                </a:lnTo>
                <a:lnTo>
                  <a:pt x="100" y="12"/>
                </a:lnTo>
                <a:lnTo>
                  <a:pt x="100" y="5"/>
                </a:lnTo>
                <a:lnTo>
                  <a:pt x="100" y="5"/>
                </a:lnTo>
                <a:lnTo>
                  <a:pt x="95" y="5"/>
                </a:lnTo>
                <a:lnTo>
                  <a:pt x="88" y="5"/>
                </a:lnTo>
                <a:lnTo>
                  <a:pt x="82" y="6"/>
                </a:lnTo>
                <a:lnTo>
                  <a:pt x="76" y="7"/>
                </a:lnTo>
                <a:lnTo>
                  <a:pt x="70" y="11"/>
                </a:lnTo>
                <a:lnTo>
                  <a:pt x="64" y="13"/>
                </a:lnTo>
                <a:lnTo>
                  <a:pt x="59" y="18"/>
                </a:lnTo>
                <a:lnTo>
                  <a:pt x="54" y="22"/>
                </a:lnTo>
                <a:lnTo>
                  <a:pt x="54" y="22"/>
                </a:lnTo>
                <a:lnTo>
                  <a:pt x="46" y="31"/>
                </a:lnTo>
                <a:lnTo>
                  <a:pt x="41" y="41"/>
                </a:lnTo>
                <a:lnTo>
                  <a:pt x="41" y="41"/>
                </a:lnTo>
                <a:lnTo>
                  <a:pt x="39" y="42"/>
                </a:lnTo>
                <a:lnTo>
                  <a:pt x="38" y="44"/>
                </a:lnTo>
                <a:lnTo>
                  <a:pt x="38" y="44"/>
                </a:lnTo>
                <a:lnTo>
                  <a:pt x="30" y="42"/>
                </a:lnTo>
                <a:lnTo>
                  <a:pt x="24" y="44"/>
                </a:lnTo>
                <a:lnTo>
                  <a:pt x="17" y="47"/>
                </a:lnTo>
                <a:lnTo>
                  <a:pt x="10" y="52"/>
                </a:lnTo>
                <a:lnTo>
                  <a:pt x="10" y="52"/>
                </a:lnTo>
                <a:lnTo>
                  <a:pt x="7" y="56"/>
                </a:lnTo>
                <a:lnTo>
                  <a:pt x="7" y="56"/>
                </a:lnTo>
                <a:lnTo>
                  <a:pt x="15" y="55"/>
                </a:lnTo>
                <a:lnTo>
                  <a:pt x="22" y="56"/>
                </a:lnTo>
                <a:lnTo>
                  <a:pt x="29" y="58"/>
                </a:lnTo>
                <a:lnTo>
                  <a:pt x="36" y="63"/>
                </a:lnTo>
                <a:lnTo>
                  <a:pt x="36" y="63"/>
                </a:lnTo>
                <a:lnTo>
                  <a:pt x="37" y="64"/>
                </a:lnTo>
                <a:lnTo>
                  <a:pt x="37" y="64"/>
                </a:lnTo>
                <a:lnTo>
                  <a:pt x="38" y="68"/>
                </a:lnTo>
                <a:lnTo>
                  <a:pt x="38"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7" name="Freeform 199">
            <a:extLst>
              <a:ext uri="{FF2B5EF4-FFF2-40B4-BE49-F238E27FC236}">
                <a16:creationId xmlns:a16="http://schemas.microsoft.com/office/drawing/2014/main" id="{5C9D6849-B3AB-4138-BC92-CE2486154F7A}"/>
              </a:ext>
            </a:extLst>
          </p:cNvPr>
          <p:cNvSpPr>
            <a:spLocks noEditPoints="1"/>
          </p:cNvSpPr>
          <p:nvPr userDrawn="1"/>
        </p:nvSpPr>
        <p:spPr bwMode="auto">
          <a:xfrm>
            <a:off x="5822950" y="1843088"/>
            <a:ext cx="39687" cy="38100"/>
          </a:xfrm>
          <a:custGeom>
            <a:avLst/>
            <a:gdLst>
              <a:gd name="T0" fmla="*/ 13 w 25"/>
              <a:gd name="T1" fmla="*/ 24 h 24"/>
              <a:gd name="T2" fmla="*/ 13 w 25"/>
              <a:gd name="T3" fmla="*/ 24 h 24"/>
              <a:gd name="T4" fmla="*/ 8 w 25"/>
              <a:gd name="T5" fmla="*/ 23 h 24"/>
              <a:gd name="T6" fmla="*/ 4 w 25"/>
              <a:gd name="T7" fmla="*/ 21 h 24"/>
              <a:gd name="T8" fmla="*/ 4 w 25"/>
              <a:gd name="T9" fmla="*/ 21 h 24"/>
              <a:gd name="T10" fmla="*/ 1 w 25"/>
              <a:gd name="T11" fmla="*/ 16 h 24"/>
              <a:gd name="T12" fmla="*/ 0 w 25"/>
              <a:gd name="T13" fmla="*/ 12 h 24"/>
              <a:gd name="T14" fmla="*/ 1 w 25"/>
              <a:gd name="T15" fmla="*/ 7 h 24"/>
              <a:gd name="T16" fmla="*/ 4 w 25"/>
              <a:gd name="T17" fmla="*/ 3 h 24"/>
              <a:gd name="T18" fmla="*/ 4 w 25"/>
              <a:gd name="T19" fmla="*/ 3 h 24"/>
              <a:gd name="T20" fmla="*/ 8 w 25"/>
              <a:gd name="T21" fmla="*/ 1 h 24"/>
              <a:gd name="T22" fmla="*/ 13 w 25"/>
              <a:gd name="T23" fmla="*/ 0 h 24"/>
              <a:gd name="T24" fmla="*/ 17 w 25"/>
              <a:gd name="T25" fmla="*/ 1 h 24"/>
              <a:gd name="T26" fmla="*/ 22 w 25"/>
              <a:gd name="T27" fmla="*/ 3 h 24"/>
              <a:gd name="T28" fmla="*/ 22 w 25"/>
              <a:gd name="T29" fmla="*/ 3 h 24"/>
              <a:gd name="T30" fmla="*/ 24 w 25"/>
              <a:gd name="T31" fmla="*/ 7 h 24"/>
              <a:gd name="T32" fmla="*/ 25 w 25"/>
              <a:gd name="T33" fmla="*/ 12 h 24"/>
              <a:gd name="T34" fmla="*/ 25 w 25"/>
              <a:gd name="T35" fmla="*/ 12 h 24"/>
              <a:gd name="T36" fmla="*/ 24 w 25"/>
              <a:gd name="T37" fmla="*/ 16 h 24"/>
              <a:gd name="T38" fmla="*/ 22 w 25"/>
              <a:gd name="T39" fmla="*/ 21 h 24"/>
              <a:gd name="T40" fmla="*/ 22 w 25"/>
              <a:gd name="T41" fmla="*/ 21 h 24"/>
              <a:gd name="T42" fmla="*/ 17 w 25"/>
              <a:gd name="T43" fmla="*/ 23 h 24"/>
              <a:gd name="T44" fmla="*/ 13 w 25"/>
              <a:gd name="T45" fmla="*/ 24 h 24"/>
              <a:gd name="T46" fmla="*/ 13 w 25"/>
              <a:gd name="T47" fmla="*/ 24 h 24"/>
              <a:gd name="T48" fmla="*/ 13 w 25"/>
              <a:gd name="T49" fmla="*/ 5 h 24"/>
              <a:gd name="T50" fmla="*/ 13 w 25"/>
              <a:gd name="T51" fmla="*/ 5 h 24"/>
              <a:gd name="T52" fmla="*/ 10 w 25"/>
              <a:gd name="T53" fmla="*/ 5 h 24"/>
              <a:gd name="T54" fmla="*/ 7 w 25"/>
              <a:gd name="T55" fmla="*/ 6 h 24"/>
              <a:gd name="T56" fmla="*/ 7 w 25"/>
              <a:gd name="T57" fmla="*/ 6 h 24"/>
              <a:gd name="T58" fmla="*/ 6 w 25"/>
              <a:gd name="T59" fmla="*/ 10 h 24"/>
              <a:gd name="T60" fmla="*/ 6 w 25"/>
              <a:gd name="T61" fmla="*/ 12 h 24"/>
              <a:gd name="T62" fmla="*/ 6 w 25"/>
              <a:gd name="T63" fmla="*/ 15 h 24"/>
              <a:gd name="T64" fmla="*/ 7 w 25"/>
              <a:gd name="T65" fmla="*/ 18 h 24"/>
              <a:gd name="T66" fmla="*/ 7 w 25"/>
              <a:gd name="T67" fmla="*/ 18 h 24"/>
              <a:gd name="T68" fmla="*/ 10 w 25"/>
              <a:gd name="T69" fmla="*/ 19 h 24"/>
              <a:gd name="T70" fmla="*/ 13 w 25"/>
              <a:gd name="T71" fmla="*/ 20 h 24"/>
              <a:gd name="T72" fmla="*/ 16 w 25"/>
              <a:gd name="T73" fmla="*/ 19 h 24"/>
              <a:gd name="T74" fmla="*/ 18 w 25"/>
              <a:gd name="T75" fmla="*/ 18 h 24"/>
              <a:gd name="T76" fmla="*/ 18 w 25"/>
              <a:gd name="T77" fmla="*/ 18 h 24"/>
              <a:gd name="T78" fmla="*/ 19 w 25"/>
              <a:gd name="T79" fmla="*/ 15 h 24"/>
              <a:gd name="T80" fmla="*/ 21 w 25"/>
              <a:gd name="T81" fmla="*/ 12 h 24"/>
              <a:gd name="T82" fmla="*/ 21 w 25"/>
              <a:gd name="T83" fmla="*/ 12 h 24"/>
              <a:gd name="T84" fmla="*/ 19 w 25"/>
              <a:gd name="T85" fmla="*/ 10 h 24"/>
              <a:gd name="T86" fmla="*/ 18 w 25"/>
              <a:gd name="T87" fmla="*/ 6 h 24"/>
              <a:gd name="T88" fmla="*/ 18 w 25"/>
              <a:gd name="T89" fmla="*/ 6 h 24"/>
              <a:gd name="T90" fmla="*/ 16 w 25"/>
              <a:gd name="T91" fmla="*/ 5 h 24"/>
              <a:gd name="T92" fmla="*/ 13 w 25"/>
              <a:gd name="T93" fmla="*/ 5 h 24"/>
              <a:gd name="T94" fmla="*/ 13 w 25"/>
              <a:gd name="T95"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24">
                <a:moveTo>
                  <a:pt x="13" y="24"/>
                </a:moveTo>
                <a:lnTo>
                  <a:pt x="13" y="24"/>
                </a:lnTo>
                <a:lnTo>
                  <a:pt x="8" y="23"/>
                </a:lnTo>
                <a:lnTo>
                  <a:pt x="4" y="21"/>
                </a:lnTo>
                <a:lnTo>
                  <a:pt x="4" y="21"/>
                </a:lnTo>
                <a:lnTo>
                  <a:pt x="1" y="16"/>
                </a:lnTo>
                <a:lnTo>
                  <a:pt x="0" y="12"/>
                </a:lnTo>
                <a:lnTo>
                  <a:pt x="1" y="7"/>
                </a:lnTo>
                <a:lnTo>
                  <a:pt x="4" y="3"/>
                </a:lnTo>
                <a:lnTo>
                  <a:pt x="4" y="3"/>
                </a:lnTo>
                <a:lnTo>
                  <a:pt x="8" y="1"/>
                </a:lnTo>
                <a:lnTo>
                  <a:pt x="13" y="0"/>
                </a:lnTo>
                <a:lnTo>
                  <a:pt x="17" y="1"/>
                </a:lnTo>
                <a:lnTo>
                  <a:pt x="22" y="3"/>
                </a:lnTo>
                <a:lnTo>
                  <a:pt x="22" y="3"/>
                </a:lnTo>
                <a:lnTo>
                  <a:pt x="24" y="7"/>
                </a:lnTo>
                <a:lnTo>
                  <a:pt x="25" y="12"/>
                </a:lnTo>
                <a:lnTo>
                  <a:pt x="25" y="12"/>
                </a:lnTo>
                <a:lnTo>
                  <a:pt x="24" y="16"/>
                </a:lnTo>
                <a:lnTo>
                  <a:pt x="22" y="21"/>
                </a:lnTo>
                <a:lnTo>
                  <a:pt x="22" y="21"/>
                </a:lnTo>
                <a:lnTo>
                  <a:pt x="17" y="23"/>
                </a:lnTo>
                <a:lnTo>
                  <a:pt x="13" y="24"/>
                </a:lnTo>
                <a:lnTo>
                  <a:pt x="13" y="24"/>
                </a:lnTo>
                <a:close/>
                <a:moveTo>
                  <a:pt x="13" y="5"/>
                </a:moveTo>
                <a:lnTo>
                  <a:pt x="13" y="5"/>
                </a:lnTo>
                <a:lnTo>
                  <a:pt x="10" y="5"/>
                </a:lnTo>
                <a:lnTo>
                  <a:pt x="7" y="6"/>
                </a:lnTo>
                <a:lnTo>
                  <a:pt x="7" y="6"/>
                </a:lnTo>
                <a:lnTo>
                  <a:pt x="6" y="10"/>
                </a:lnTo>
                <a:lnTo>
                  <a:pt x="6" y="12"/>
                </a:lnTo>
                <a:lnTo>
                  <a:pt x="6" y="15"/>
                </a:lnTo>
                <a:lnTo>
                  <a:pt x="7" y="18"/>
                </a:lnTo>
                <a:lnTo>
                  <a:pt x="7" y="18"/>
                </a:lnTo>
                <a:lnTo>
                  <a:pt x="10" y="19"/>
                </a:lnTo>
                <a:lnTo>
                  <a:pt x="13" y="20"/>
                </a:lnTo>
                <a:lnTo>
                  <a:pt x="16" y="19"/>
                </a:lnTo>
                <a:lnTo>
                  <a:pt x="18" y="18"/>
                </a:lnTo>
                <a:lnTo>
                  <a:pt x="18" y="18"/>
                </a:lnTo>
                <a:lnTo>
                  <a:pt x="19" y="15"/>
                </a:lnTo>
                <a:lnTo>
                  <a:pt x="21" y="12"/>
                </a:lnTo>
                <a:lnTo>
                  <a:pt x="21" y="12"/>
                </a:lnTo>
                <a:lnTo>
                  <a:pt x="19" y="10"/>
                </a:lnTo>
                <a:lnTo>
                  <a:pt x="18" y="6"/>
                </a:lnTo>
                <a:lnTo>
                  <a:pt x="18" y="6"/>
                </a:lnTo>
                <a:lnTo>
                  <a:pt x="16" y="5"/>
                </a:lnTo>
                <a:lnTo>
                  <a:pt x="13" y="5"/>
                </a:lnTo>
                <a:lnTo>
                  <a:pt x="1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8" name="Freeform 200">
            <a:extLst>
              <a:ext uri="{FF2B5EF4-FFF2-40B4-BE49-F238E27FC236}">
                <a16:creationId xmlns:a16="http://schemas.microsoft.com/office/drawing/2014/main" id="{C48E95C3-8271-4BEE-9B0E-686D48C49D0C}"/>
              </a:ext>
            </a:extLst>
          </p:cNvPr>
          <p:cNvSpPr>
            <a:spLocks/>
          </p:cNvSpPr>
          <p:nvPr userDrawn="1"/>
        </p:nvSpPr>
        <p:spPr bwMode="auto">
          <a:xfrm>
            <a:off x="5741988" y="1912938"/>
            <a:ext cx="50800" cy="49213"/>
          </a:xfrm>
          <a:custGeom>
            <a:avLst/>
            <a:gdLst>
              <a:gd name="T0" fmla="*/ 8 w 32"/>
              <a:gd name="T1" fmla="*/ 31 h 31"/>
              <a:gd name="T2" fmla="*/ 8 w 32"/>
              <a:gd name="T3" fmla="*/ 31 h 31"/>
              <a:gd name="T4" fmla="*/ 3 w 32"/>
              <a:gd name="T5" fmla="*/ 31 h 31"/>
              <a:gd name="T6" fmla="*/ 3 w 32"/>
              <a:gd name="T7" fmla="*/ 31 h 31"/>
              <a:gd name="T8" fmla="*/ 2 w 32"/>
              <a:gd name="T9" fmla="*/ 30 h 31"/>
              <a:gd name="T10" fmla="*/ 2 w 32"/>
              <a:gd name="T11" fmla="*/ 29 h 31"/>
              <a:gd name="T12" fmla="*/ 2 w 32"/>
              <a:gd name="T13" fmla="*/ 29 h 31"/>
              <a:gd name="T14" fmla="*/ 0 w 32"/>
              <a:gd name="T15" fmla="*/ 21 h 31"/>
              <a:gd name="T16" fmla="*/ 3 w 32"/>
              <a:gd name="T17" fmla="*/ 13 h 31"/>
              <a:gd name="T18" fmla="*/ 6 w 32"/>
              <a:gd name="T19" fmla="*/ 6 h 31"/>
              <a:gd name="T20" fmla="*/ 11 w 32"/>
              <a:gd name="T21" fmla="*/ 0 h 31"/>
              <a:gd name="T22" fmla="*/ 11 w 32"/>
              <a:gd name="T23" fmla="*/ 0 h 31"/>
              <a:gd name="T24" fmla="*/ 13 w 32"/>
              <a:gd name="T25" fmla="*/ 0 h 31"/>
              <a:gd name="T26" fmla="*/ 14 w 32"/>
              <a:gd name="T27" fmla="*/ 0 h 31"/>
              <a:gd name="T28" fmla="*/ 14 w 32"/>
              <a:gd name="T29" fmla="*/ 0 h 31"/>
              <a:gd name="T30" fmla="*/ 15 w 32"/>
              <a:gd name="T31" fmla="*/ 2 h 31"/>
              <a:gd name="T32" fmla="*/ 14 w 32"/>
              <a:gd name="T33" fmla="*/ 4 h 31"/>
              <a:gd name="T34" fmla="*/ 14 w 32"/>
              <a:gd name="T35" fmla="*/ 4 h 31"/>
              <a:gd name="T36" fmla="*/ 11 w 32"/>
              <a:gd name="T37" fmla="*/ 9 h 31"/>
              <a:gd name="T38" fmla="*/ 7 w 32"/>
              <a:gd name="T39" fmla="*/ 14 h 31"/>
              <a:gd name="T40" fmla="*/ 6 w 32"/>
              <a:gd name="T41" fmla="*/ 20 h 31"/>
              <a:gd name="T42" fmla="*/ 6 w 32"/>
              <a:gd name="T43" fmla="*/ 26 h 31"/>
              <a:gd name="T44" fmla="*/ 6 w 32"/>
              <a:gd name="T45" fmla="*/ 26 h 31"/>
              <a:gd name="T46" fmla="*/ 12 w 32"/>
              <a:gd name="T47" fmla="*/ 26 h 31"/>
              <a:gd name="T48" fmla="*/ 17 w 32"/>
              <a:gd name="T49" fmla="*/ 24 h 31"/>
              <a:gd name="T50" fmla="*/ 23 w 32"/>
              <a:gd name="T51" fmla="*/ 21 h 31"/>
              <a:gd name="T52" fmla="*/ 29 w 32"/>
              <a:gd name="T53" fmla="*/ 18 h 31"/>
              <a:gd name="T54" fmla="*/ 29 w 32"/>
              <a:gd name="T55" fmla="*/ 18 h 31"/>
              <a:gd name="T56" fmla="*/ 30 w 32"/>
              <a:gd name="T57" fmla="*/ 17 h 31"/>
              <a:gd name="T58" fmla="*/ 32 w 32"/>
              <a:gd name="T59" fmla="*/ 18 h 31"/>
              <a:gd name="T60" fmla="*/ 32 w 32"/>
              <a:gd name="T61" fmla="*/ 18 h 31"/>
              <a:gd name="T62" fmla="*/ 32 w 32"/>
              <a:gd name="T63" fmla="*/ 19 h 31"/>
              <a:gd name="T64" fmla="*/ 32 w 32"/>
              <a:gd name="T65" fmla="*/ 21 h 31"/>
              <a:gd name="T66" fmla="*/ 32 w 32"/>
              <a:gd name="T67" fmla="*/ 21 h 31"/>
              <a:gd name="T68" fmla="*/ 26 w 32"/>
              <a:gd name="T69" fmla="*/ 26 h 31"/>
              <a:gd name="T70" fmla="*/ 21 w 32"/>
              <a:gd name="T71" fmla="*/ 29 h 31"/>
              <a:gd name="T72" fmla="*/ 14 w 32"/>
              <a:gd name="T73" fmla="*/ 30 h 31"/>
              <a:gd name="T74" fmla="*/ 8 w 32"/>
              <a:gd name="T75" fmla="*/ 31 h 31"/>
              <a:gd name="T76" fmla="*/ 8 w 32"/>
              <a:gd name="T7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31">
                <a:moveTo>
                  <a:pt x="8" y="31"/>
                </a:moveTo>
                <a:lnTo>
                  <a:pt x="8" y="31"/>
                </a:lnTo>
                <a:lnTo>
                  <a:pt x="3" y="31"/>
                </a:lnTo>
                <a:lnTo>
                  <a:pt x="3" y="31"/>
                </a:lnTo>
                <a:lnTo>
                  <a:pt x="2" y="30"/>
                </a:lnTo>
                <a:lnTo>
                  <a:pt x="2" y="29"/>
                </a:lnTo>
                <a:lnTo>
                  <a:pt x="2" y="29"/>
                </a:lnTo>
                <a:lnTo>
                  <a:pt x="0" y="21"/>
                </a:lnTo>
                <a:lnTo>
                  <a:pt x="3" y="13"/>
                </a:lnTo>
                <a:lnTo>
                  <a:pt x="6" y="6"/>
                </a:lnTo>
                <a:lnTo>
                  <a:pt x="11" y="0"/>
                </a:lnTo>
                <a:lnTo>
                  <a:pt x="11" y="0"/>
                </a:lnTo>
                <a:lnTo>
                  <a:pt x="13" y="0"/>
                </a:lnTo>
                <a:lnTo>
                  <a:pt x="14" y="0"/>
                </a:lnTo>
                <a:lnTo>
                  <a:pt x="14" y="0"/>
                </a:lnTo>
                <a:lnTo>
                  <a:pt x="15" y="2"/>
                </a:lnTo>
                <a:lnTo>
                  <a:pt x="14" y="4"/>
                </a:lnTo>
                <a:lnTo>
                  <a:pt x="14" y="4"/>
                </a:lnTo>
                <a:lnTo>
                  <a:pt x="11" y="9"/>
                </a:lnTo>
                <a:lnTo>
                  <a:pt x="7" y="14"/>
                </a:lnTo>
                <a:lnTo>
                  <a:pt x="6" y="20"/>
                </a:lnTo>
                <a:lnTo>
                  <a:pt x="6" y="26"/>
                </a:lnTo>
                <a:lnTo>
                  <a:pt x="6" y="26"/>
                </a:lnTo>
                <a:lnTo>
                  <a:pt x="12" y="26"/>
                </a:lnTo>
                <a:lnTo>
                  <a:pt x="17" y="24"/>
                </a:lnTo>
                <a:lnTo>
                  <a:pt x="23" y="21"/>
                </a:lnTo>
                <a:lnTo>
                  <a:pt x="29" y="18"/>
                </a:lnTo>
                <a:lnTo>
                  <a:pt x="29" y="18"/>
                </a:lnTo>
                <a:lnTo>
                  <a:pt x="30" y="17"/>
                </a:lnTo>
                <a:lnTo>
                  <a:pt x="32" y="18"/>
                </a:lnTo>
                <a:lnTo>
                  <a:pt x="32" y="18"/>
                </a:lnTo>
                <a:lnTo>
                  <a:pt x="32" y="19"/>
                </a:lnTo>
                <a:lnTo>
                  <a:pt x="32" y="21"/>
                </a:lnTo>
                <a:lnTo>
                  <a:pt x="32" y="21"/>
                </a:lnTo>
                <a:lnTo>
                  <a:pt x="26" y="26"/>
                </a:lnTo>
                <a:lnTo>
                  <a:pt x="21" y="29"/>
                </a:lnTo>
                <a:lnTo>
                  <a:pt x="14" y="30"/>
                </a:lnTo>
                <a:lnTo>
                  <a:pt x="8" y="31"/>
                </a:lnTo>
                <a:lnTo>
                  <a:pt x="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9" name="Freeform 201">
            <a:extLst>
              <a:ext uri="{FF2B5EF4-FFF2-40B4-BE49-F238E27FC236}">
                <a16:creationId xmlns:a16="http://schemas.microsoft.com/office/drawing/2014/main" id="{3FF1824F-B0C6-40D0-8D15-5FACBFB4E3F3}"/>
              </a:ext>
            </a:extLst>
          </p:cNvPr>
          <p:cNvSpPr>
            <a:spLocks/>
          </p:cNvSpPr>
          <p:nvPr userDrawn="1"/>
        </p:nvSpPr>
        <p:spPr bwMode="auto">
          <a:xfrm>
            <a:off x="4576763" y="2554288"/>
            <a:ext cx="55562" cy="506413"/>
          </a:xfrm>
          <a:custGeom>
            <a:avLst/>
            <a:gdLst>
              <a:gd name="T0" fmla="*/ 35 w 35"/>
              <a:gd name="T1" fmla="*/ 319 h 319"/>
              <a:gd name="T2" fmla="*/ 35 w 35"/>
              <a:gd name="T3" fmla="*/ 0 h 319"/>
              <a:gd name="T4" fmla="*/ 35 w 35"/>
              <a:gd name="T5" fmla="*/ 0 h 319"/>
              <a:gd name="T6" fmla="*/ 20 w 35"/>
              <a:gd name="T7" fmla="*/ 0 h 319"/>
              <a:gd name="T8" fmla="*/ 7 w 35"/>
              <a:gd name="T9" fmla="*/ 1 h 319"/>
              <a:gd name="T10" fmla="*/ 3 w 35"/>
              <a:gd name="T11" fmla="*/ 3 h 319"/>
              <a:gd name="T12" fmla="*/ 0 w 35"/>
              <a:gd name="T13" fmla="*/ 4 h 319"/>
              <a:gd name="T14" fmla="*/ 0 w 35"/>
              <a:gd name="T15" fmla="*/ 319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9">
                <a:moveTo>
                  <a:pt x="35" y="319"/>
                </a:moveTo>
                <a:lnTo>
                  <a:pt x="35" y="0"/>
                </a:lnTo>
                <a:lnTo>
                  <a:pt x="35" y="0"/>
                </a:lnTo>
                <a:lnTo>
                  <a:pt x="20" y="0"/>
                </a:lnTo>
                <a:lnTo>
                  <a:pt x="7" y="1"/>
                </a:lnTo>
                <a:lnTo>
                  <a:pt x="3" y="3"/>
                </a:lnTo>
                <a:lnTo>
                  <a:pt x="0" y="4"/>
                </a:lnTo>
                <a:lnTo>
                  <a:pt x="0" y="31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0" name="Freeform 202">
            <a:extLst>
              <a:ext uri="{FF2B5EF4-FFF2-40B4-BE49-F238E27FC236}">
                <a16:creationId xmlns:a16="http://schemas.microsoft.com/office/drawing/2014/main" id="{22F37FB0-31A1-41CD-B935-619AB8B2B5D8}"/>
              </a:ext>
            </a:extLst>
          </p:cNvPr>
          <p:cNvSpPr>
            <a:spLocks/>
          </p:cNvSpPr>
          <p:nvPr userDrawn="1"/>
        </p:nvSpPr>
        <p:spPr bwMode="auto">
          <a:xfrm>
            <a:off x="4633913" y="2606676"/>
            <a:ext cx="128587" cy="349250"/>
          </a:xfrm>
          <a:custGeom>
            <a:avLst/>
            <a:gdLst>
              <a:gd name="T0" fmla="*/ 0 w 81"/>
              <a:gd name="T1" fmla="*/ 0 h 220"/>
              <a:gd name="T2" fmla="*/ 0 w 81"/>
              <a:gd name="T3" fmla="*/ 0 h 220"/>
              <a:gd name="T4" fmla="*/ 8 w 81"/>
              <a:gd name="T5" fmla="*/ 3 h 220"/>
              <a:gd name="T6" fmla="*/ 17 w 81"/>
              <a:gd name="T7" fmla="*/ 7 h 220"/>
              <a:gd name="T8" fmla="*/ 28 w 81"/>
              <a:gd name="T9" fmla="*/ 12 h 220"/>
              <a:gd name="T10" fmla="*/ 40 w 81"/>
              <a:gd name="T11" fmla="*/ 17 h 220"/>
              <a:gd name="T12" fmla="*/ 54 w 81"/>
              <a:gd name="T13" fmla="*/ 19 h 220"/>
              <a:gd name="T14" fmla="*/ 67 w 81"/>
              <a:gd name="T15" fmla="*/ 20 h 220"/>
              <a:gd name="T16" fmla="*/ 74 w 81"/>
              <a:gd name="T17" fmla="*/ 20 h 220"/>
              <a:gd name="T18" fmla="*/ 81 w 81"/>
              <a:gd name="T19" fmla="*/ 19 h 220"/>
              <a:gd name="T20" fmla="*/ 81 w 81"/>
              <a:gd name="T21"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220">
                <a:moveTo>
                  <a:pt x="0" y="0"/>
                </a:moveTo>
                <a:lnTo>
                  <a:pt x="0" y="0"/>
                </a:lnTo>
                <a:lnTo>
                  <a:pt x="8" y="3"/>
                </a:lnTo>
                <a:lnTo>
                  <a:pt x="17" y="7"/>
                </a:lnTo>
                <a:lnTo>
                  <a:pt x="28" y="12"/>
                </a:lnTo>
                <a:lnTo>
                  <a:pt x="40" y="17"/>
                </a:lnTo>
                <a:lnTo>
                  <a:pt x="54" y="19"/>
                </a:lnTo>
                <a:lnTo>
                  <a:pt x="67" y="20"/>
                </a:lnTo>
                <a:lnTo>
                  <a:pt x="74" y="20"/>
                </a:lnTo>
                <a:lnTo>
                  <a:pt x="81" y="19"/>
                </a:lnTo>
                <a:lnTo>
                  <a:pt x="81" y="22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1" name="Freeform 203">
            <a:extLst>
              <a:ext uri="{FF2B5EF4-FFF2-40B4-BE49-F238E27FC236}">
                <a16:creationId xmlns:a16="http://schemas.microsoft.com/office/drawing/2014/main" id="{3547E3F7-FEB7-4C51-BFD4-FCE7E90A7953}"/>
              </a:ext>
            </a:extLst>
          </p:cNvPr>
          <p:cNvSpPr>
            <a:spLocks/>
          </p:cNvSpPr>
          <p:nvPr userDrawn="1"/>
        </p:nvSpPr>
        <p:spPr bwMode="auto">
          <a:xfrm>
            <a:off x="4497388" y="2560638"/>
            <a:ext cx="79375" cy="500063"/>
          </a:xfrm>
          <a:custGeom>
            <a:avLst/>
            <a:gdLst>
              <a:gd name="T0" fmla="*/ 0 w 50"/>
              <a:gd name="T1" fmla="*/ 315 h 315"/>
              <a:gd name="T2" fmla="*/ 0 w 50"/>
              <a:gd name="T3" fmla="*/ 29 h 315"/>
              <a:gd name="T4" fmla="*/ 0 w 50"/>
              <a:gd name="T5" fmla="*/ 29 h 315"/>
              <a:gd name="T6" fmla="*/ 1 w 50"/>
              <a:gd name="T7" fmla="*/ 25 h 315"/>
              <a:gd name="T8" fmla="*/ 2 w 50"/>
              <a:gd name="T9" fmla="*/ 22 h 315"/>
              <a:gd name="T10" fmla="*/ 4 w 50"/>
              <a:gd name="T11" fmla="*/ 20 h 315"/>
              <a:gd name="T12" fmla="*/ 8 w 50"/>
              <a:gd name="T13" fmla="*/ 16 h 315"/>
              <a:gd name="T14" fmla="*/ 16 w 50"/>
              <a:gd name="T15" fmla="*/ 12 h 315"/>
              <a:gd name="T16" fmla="*/ 25 w 50"/>
              <a:gd name="T17" fmla="*/ 8 h 315"/>
              <a:gd name="T18" fmla="*/ 42 w 50"/>
              <a:gd name="T19" fmla="*/ 3 h 315"/>
              <a:gd name="T20" fmla="*/ 50 w 50"/>
              <a:gd name="T21"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315">
                <a:moveTo>
                  <a:pt x="0" y="315"/>
                </a:moveTo>
                <a:lnTo>
                  <a:pt x="0" y="29"/>
                </a:lnTo>
                <a:lnTo>
                  <a:pt x="0" y="29"/>
                </a:lnTo>
                <a:lnTo>
                  <a:pt x="1" y="25"/>
                </a:lnTo>
                <a:lnTo>
                  <a:pt x="2" y="22"/>
                </a:lnTo>
                <a:lnTo>
                  <a:pt x="4" y="20"/>
                </a:lnTo>
                <a:lnTo>
                  <a:pt x="8" y="16"/>
                </a:lnTo>
                <a:lnTo>
                  <a:pt x="16" y="12"/>
                </a:lnTo>
                <a:lnTo>
                  <a:pt x="25" y="8"/>
                </a:lnTo>
                <a:lnTo>
                  <a:pt x="42" y="3"/>
                </a:lnTo>
                <a:lnTo>
                  <a:pt x="5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2" name="Rectangle 204">
            <a:extLst>
              <a:ext uri="{FF2B5EF4-FFF2-40B4-BE49-F238E27FC236}">
                <a16:creationId xmlns:a16="http://schemas.microsoft.com/office/drawing/2014/main" id="{97DEB32E-47F5-4ECD-940A-5BACBA0183CC}"/>
              </a:ext>
            </a:extLst>
          </p:cNvPr>
          <p:cNvSpPr>
            <a:spLocks noChangeArrowheads="1"/>
          </p:cNvSpPr>
          <p:nvPr userDrawn="1"/>
        </p:nvSpPr>
        <p:spPr bwMode="auto">
          <a:xfrm>
            <a:off x="4595813" y="2711451"/>
            <a:ext cx="12700" cy="8890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3" name="Rectangle 206">
            <a:extLst>
              <a:ext uri="{FF2B5EF4-FFF2-40B4-BE49-F238E27FC236}">
                <a16:creationId xmlns:a16="http://schemas.microsoft.com/office/drawing/2014/main" id="{DBECFF05-15A8-4284-A258-40A6F82CA9B1}"/>
              </a:ext>
            </a:extLst>
          </p:cNvPr>
          <p:cNvSpPr>
            <a:spLocks noChangeArrowheads="1"/>
          </p:cNvSpPr>
          <p:nvPr userDrawn="1"/>
        </p:nvSpPr>
        <p:spPr bwMode="auto">
          <a:xfrm>
            <a:off x="4595673" y="2592406"/>
            <a:ext cx="12700" cy="857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4" name="Rectangle 207">
            <a:extLst>
              <a:ext uri="{FF2B5EF4-FFF2-40B4-BE49-F238E27FC236}">
                <a16:creationId xmlns:a16="http://schemas.microsoft.com/office/drawing/2014/main" id="{E5F11B44-3D28-45DB-8EEB-00CC8E9ECF50}"/>
              </a:ext>
            </a:extLst>
          </p:cNvPr>
          <p:cNvSpPr>
            <a:spLocks noChangeArrowheads="1"/>
          </p:cNvSpPr>
          <p:nvPr userDrawn="1"/>
        </p:nvSpPr>
        <p:spPr bwMode="auto">
          <a:xfrm>
            <a:off x="4595673" y="2833708"/>
            <a:ext cx="12700" cy="87313"/>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5" name="Rectangle 208">
            <a:extLst>
              <a:ext uri="{FF2B5EF4-FFF2-40B4-BE49-F238E27FC236}">
                <a16:creationId xmlns:a16="http://schemas.microsoft.com/office/drawing/2014/main" id="{6F0E6FFA-E96F-4A14-87F3-9CC5D1DCFB0E}"/>
              </a:ext>
            </a:extLst>
          </p:cNvPr>
          <p:cNvSpPr>
            <a:spLocks noChangeArrowheads="1"/>
          </p:cNvSpPr>
          <p:nvPr userDrawn="1"/>
        </p:nvSpPr>
        <p:spPr bwMode="auto">
          <a:xfrm>
            <a:off x="4595673" y="2955947"/>
            <a:ext cx="12700" cy="857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6" name="Freeform 209">
            <a:extLst>
              <a:ext uri="{FF2B5EF4-FFF2-40B4-BE49-F238E27FC236}">
                <a16:creationId xmlns:a16="http://schemas.microsoft.com/office/drawing/2014/main" id="{CAFD8834-C0D5-45AF-9CB7-BA63951C62A7}"/>
              </a:ext>
            </a:extLst>
          </p:cNvPr>
          <p:cNvSpPr>
            <a:spLocks/>
          </p:cNvSpPr>
          <p:nvPr userDrawn="1"/>
        </p:nvSpPr>
        <p:spPr bwMode="auto">
          <a:xfrm>
            <a:off x="4973484" y="2398729"/>
            <a:ext cx="76197" cy="661994"/>
          </a:xfrm>
          <a:custGeom>
            <a:avLst/>
            <a:gdLst>
              <a:gd name="T0" fmla="*/ 48 w 48"/>
              <a:gd name="T1" fmla="*/ 417 h 417"/>
              <a:gd name="T2" fmla="*/ 48 w 48"/>
              <a:gd name="T3" fmla="*/ 5 h 417"/>
              <a:gd name="T4" fmla="*/ 48 w 48"/>
              <a:gd name="T5" fmla="*/ 5 h 417"/>
              <a:gd name="T6" fmla="*/ 43 w 48"/>
              <a:gd name="T7" fmla="*/ 3 h 417"/>
              <a:gd name="T8" fmla="*/ 36 w 48"/>
              <a:gd name="T9" fmla="*/ 1 h 417"/>
              <a:gd name="T10" fmla="*/ 28 w 48"/>
              <a:gd name="T11" fmla="*/ 0 h 417"/>
              <a:gd name="T12" fmla="*/ 20 w 48"/>
              <a:gd name="T13" fmla="*/ 0 h 417"/>
              <a:gd name="T14" fmla="*/ 7 w 48"/>
              <a:gd name="T15" fmla="*/ 0 h 417"/>
              <a:gd name="T16" fmla="*/ 0 w 48"/>
              <a:gd name="T17" fmla="*/ 0 h 417"/>
              <a:gd name="T18" fmla="*/ 0 w 48"/>
              <a:gd name="T1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17">
                <a:moveTo>
                  <a:pt x="48" y="417"/>
                </a:moveTo>
                <a:lnTo>
                  <a:pt x="48" y="5"/>
                </a:lnTo>
                <a:lnTo>
                  <a:pt x="48" y="5"/>
                </a:lnTo>
                <a:lnTo>
                  <a:pt x="43" y="3"/>
                </a:lnTo>
                <a:lnTo>
                  <a:pt x="36" y="1"/>
                </a:lnTo>
                <a:lnTo>
                  <a:pt x="28" y="0"/>
                </a:lnTo>
                <a:lnTo>
                  <a:pt x="20" y="0"/>
                </a:lnTo>
                <a:lnTo>
                  <a:pt x="7" y="0"/>
                </a:lnTo>
                <a:lnTo>
                  <a:pt x="0" y="0"/>
                </a:lnTo>
                <a:lnTo>
                  <a:pt x="0" y="41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7" name="Freeform 210">
            <a:extLst>
              <a:ext uri="{FF2B5EF4-FFF2-40B4-BE49-F238E27FC236}">
                <a16:creationId xmlns:a16="http://schemas.microsoft.com/office/drawing/2014/main" id="{C8746912-7F88-4293-A3C2-CF943872C1C5}"/>
              </a:ext>
            </a:extLst>
          </p:cNvPr>
          <p:cNvSpPr>
            <a:spLocks/>
          </p:cNvSpPr>
          <p:nvPr userDrawn="1"/>
        </p:nvSpPr>
        <p:spPr bwMode="auto">
          <a:xfrm>
            <a:off x="4805215" y="2470167"/>
            <a:ext cx="157157" cy="500068"/>
          </a:xfrm>
          <a:custGeom>
            <a:avLst/>
            <a:gdLst>
              <a:gd name="T0" fmla="*/ 0 w 99"/>
              <a:gd name="T1" fmla="*/ 315 h 315"/>
              <a:gd name="T2" fmla="*/ 0 w 99"/>
              <a:gd name="T3" fmla="*/ 21 h 315"/>
              <a:gd name="T4" fmla="*/ 0 w 99"/>
              <a:gd name="T5" fmla="*/ 21 h 315"/>
              <a:gd name="T6" fmla="*/ 7 w 99"/>
              <a:gd name="T7" fmla="*/ 22 h 315"/>
              <a:gd name="T8" fmla="*/ 14 w 99"/>
              <a:gd name="T9" fmla="*/ 23 h 315"/>
              <a:gd name="T10" fmla="*/ 28 w 99"/>
              <a:gd name="T11" fmla="*/ 22 h 315"/>
              <a:gd name="T12" fmla="*/ 42 w 99"/>
              <a:gd name="T13" fmla="*/ 21 h 315"/>
              <a:gd name="T14" fmla="*/ 56 w 99"/>
              <a:gd name="T15" fmla="*/ 17 h 315"/>
              <a:gd name="T16" fmla="*/ 70 w 99"/>
              <a:gd name="T17" fmla="*/ 12 h 315"/>
              <a:gd name="T18" fmla="*/ 81 w 99"/>
              <a:gd name="T19" fmla="*/ 8 h 315"/>
              <a:gd name="T20" fmla="*/ 99 w 99"/>
              <a:gd name="T21" fmla="*/ 0 h 315"/>
              <a:gd name="T22" fmla="*/ 99 w 99"/>
              <a:gd name="T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15">
                <a:moveTo>
                  <a:pt x="0" y="315"/>
                </a:moveTo>
                <a:lnTo>
                  <a:pt x="0" y="21"/>
                </a:lnTo>
                <a:lnTo>
                  <a:pt x="0" y="21"/>
                </a:lnTo>
                <a:lnTo>
                  <a:pt x="7" y="22"/>
                </a:lnTo>
                <a:lnTo>
                  <a:pt x="14" y="23"/>
                </a:lnTo>
                <a:lnTo>
                  <a:pt x="28" y="22"/>
                </a:lnTo>
                <a:lnTo>
                  <a:pt x="42" y="21"/>
                </a:lnTo>
                <a:lnTo>
                  <a:pt x="56" y="17"/>
                </a:lnTo>
                <a:lnTo>
                  <a:pt x="70" y="12"/>
                </a:lnTo>
                <a:lnTo>
                  <a:pt x="81" y="8"/>
                </a:lnTo>
                <a:lnTo>
                  <a:pt x="99" y="0"/>
                </a:lnTo>
                <a:lnTo>
                  <a:pt x="9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8" name="Freeform 211">
            <a:extLst>
              <a:ext uri="{FF2B5EF4-FFF2-40B4-BE49-F238E27FC236}">
                <a16:creationId xmlns:a16="http://schemas.microsoft.com/office/drawing/2014/main" id="{06BBCA5F-8A74-489F-9464-4B9C19D622DF}"/>
              </a:ext>
            </a:extLst>
          </p:cNvPr>
          <p:cNvSpPr>
            <a:spLocks/>
          </p:cNvSpPr>
          <p:nvPr userDrawn="1"/>
        </p:nvSpPr>
        <p:spPr bwMode="auto">
          <a:xfrm>
            <a:off x="5049681" y="2406666"/>
            <a:ext cx="101596" cy="654057"/>
          </a:xfrm>
          <a:custGeom>
            <a:avLst/>
            <a:gdLst>
              <a:gd name="T0" fmla="*/ 0 w 64"/>
              <a:gd name="T1" fmla="*/ 0 h 412"/>
              <a:gd name="T2" fmla="*/ 0 w 64"/>
              <a:gd name="T3" fmla="*/ 0 h 412"/>
              <a:gd name="T4" fmla="*/ 9 w 64"/>
              <a:gd name="T5" fmla="*/ 3 h 412"/>
              <a:gd name="T6" fmla="*/ 20 w 64"/>
              <a:gd name="T7" fmla="*/ 6 h 412"/>
              <a:gd name="T8" fmla="*/ 31 w 64"/>
              <a:gd name="T9" fmla="*/ 9 h 412"/>
              <a:gd name="T10" fmla="*/ 44 w 64"/>
              <a:gd name="T11" fmla="*/ 15 h 412"/>
              <a:gd name="T12" fmla="*/ 54 w 64"/>
              <a:gd name="T13" fmla="*/ 21 h 412"/>
              <a:gd name="T14" fmla="*/ 58 w 64"/>
              <a:gd name="T15" fmla="*/ 24 h 412"/>
              <a:gd name="T16" fmla="*/ 61 w 64"/>
              <a:gd name="T17" fmla="*/ 27 h 412"/>
              <a:gd name="T18" fmla="*/ 63 w 64"/>
              <a:gd name="T19" fmla="*/ 32 h 412"/>
              <a:gd name="T20" fmla="*/ 64 w 64"/>
              <a:gd name="T21" fmla="*/ 36 h 412"/>
              <a:gd name="T22" fmla="*/ 64 w 64"/>
              <a:gd name="T23"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412">
                <a:moveTo>
                  <a:pt x="0" y="0"/>
                </a:moveTo>
                <a:lnTo>
                  <a:pt x="0" y="0"/>
                </a:lnTo>
                <a:lnTo>
                  <a:pt x="9" y="3"/>
                </a:lnTo>
                <a:lnTo>
                  <a:pt x="20" y="6"/>
                </a:lnTo>
                <a:lnTo>
                  <a:pt x="31" y="9"/>
                </a:lnTo>
                <a:lnTo>
                  <a:pt x="44" y="15"/>
                </a:lnTo>
                <a:lnTo>
                  <a:pt x="54" y="21"/>
                </a:lnTo>
                <a:lnTo>
                  <a:pt x="58" y="24"/>
                </a:lnTo>
                <a:lnTo>
                  <a:pt x="61" y="27"/>
                </a:lnTo>
                <a:lnTo>
                  <a:pt x="63" y="32"/>
                </a:lnTo>
                <a:lnTo>
                  <a:pt x="64" y="36"/>
                </a:lnTo>
                <a:lnTo>
                  <a:pt x="64" y="4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9" name="Rectangle 212">
            <a:extLst>
              <a:ext uri="{FF2B5EF4-FFF2-40B4-BE49-F238E27FC236}">
                <a16:creationId xmlns:a16="http://schemas.microsoft.com/office/drawing/2014/main" id="{BB400189-45C4-4B48-AB91-B0E87322EC39}"/>
              </a:ext>
            </a:extLst>
          </p:cNvPr>
          <p:cNvSpPr>
            <a:spLocks noChangeArrowheads="1"/>
          </p:cNvSpPr>
          <p:nvPr userDrawn="1"/>
        </p:nvSpPr>
        <p:spPr bwMode="auto">
          <a:xfrm>
            <a:off x="5005233" y="2603518"/>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0" name="Rectangle 213">
            <a:extLst>
              <a:ext uri="{FF2B5EF4-FFF2-40B4-BE49-F238E27FC236}">
                <a16:creationId xmlns:a16="http://schemas.microsoft.com/office/drawing/2014/main" id="{995CA137-9346-4353-96A3-2DA6FCD7C78E}"/>
              </a:ext>
            </a:extLst>
          </p:cNvPr>
          <p:cNvSpPr>
            <a:spLocks noChangeArrowheads="1"/>
          </p:cNvSpPr>
          <p:nvPr userDrawn="1"/>
        </p:nvSpPr>
        <p:spPr bwMode="auto">
          <a:xfrm>
            <a:off x="5005233" y="2444767"/>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1" name="Rectangle 214">
            <a:extLst>
              <a:ext uri="{FF2B5EF4-FFF2-40B4-BE49-F238E27FC236}">
                <a16:creationId xmlns:a16="http://schemas.microsoft.com/office/drawing/2014/main" id="{6546B59A-C549-4665-B63F-77024277092A}"/>
              </a:ext>
            </a:extLst>
          </p:cNvPr>
          <p:cNvSpPr>
            <a:spLocks noChangeArrowheads="1"/>
          </p:cNvSpPr>
          <p:nvPr userDrawn="1"/>
        </p:nvSpPr>
        <p:spPr bwMode="auto">
          <a:xfrm>
            <a:off x="5005233" y="2762270"/>
            <a:ext cx="17462" cy="112714"/>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2" name="Rectangle 215">
            <a:extLst>
              <a:ext uri="{FF2B5EF4-FFF2-40B4-BE49-F238E27FC236}">
                <a16:creationId xmlns:a16="http://schemas.microsoft.com/office/drawing/2014/main" id="{AC170E38-14C3-4237-BD1B-9A8448AB6FEF}"/>
              </a:ext>
            </a:extLst>
          </p:cNvPr>
          <p:cNvSpPr>
            <a:spLocks noChangeArrowheads="1"/>
          </p:cNvSpPr>
          <p:nvPr userDrawn="1"/>
        </p:nvSpPr>
        <p:spPr bwMode="auto">
          <a:xfrm>
            <a:off x="5005233" y="2919434"/>
            <a:ext cx="17462" cy="1143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3" name="Rectangle 216">
            <a:extLst>
              <a:ext uri="{FF2B5EF4-FFF2-40B4-BE49-F238E27FC236}">
                <a16:creationId xmlns:a16="http://schemas.microsoft.com/office/drawing/2014/main" id="{74C22FB6-A983-4D36-8160-8F1CF268A39F}"/>
              </a:ext>
            </a:extLst>
          </p:cNvPr>
          <p:cNvSpPr>
            <a:spLocks noChangeArrowheads="1"/>
          </p:cNvSpPr>
          <p:nvPr userDrawn="1"/>
        </p:nvSpPr>
        <p:spPr bwMode="auto">
          <a:xfrm>
            <a:off x="4471852" y="3060723"/>
            <a:ext cx="692125" cy="106364"/>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4" name="Freeform 217">
            <a:extLst>
              <a:ext uri="{FF2B5EF4-FFF2-40B4-BE49-F238E27FC236}">
                <a16:creationId xmlns:a16="http://schemas.microsoft.com/office/drawing/2014/main" id="{07A32329-E8FB-4D4A-A150-D3A2FA32906F}"/>
              </a:ext>
            </a:extLst>
          </p:cNvPr>
          <p:cNvSpPr>
            <a:spLocks/>
          </p:cNvSpPr>
          <p:nvPr userDrawn="1"/>
        </p:nvSpPr>
        <p:spPr bwMode="auto">
          <a:xfrm>
            <a:off x="4648058" y="2976585"/>
            <a:ext cx="285740" cy="73026"/>
          </a:xfrm>
          <a:custGeom>
            <a:avLst/>
            <a:gdLst>
              <a:gd name="T0" fmla="*/ 180 w 180"/>
              <a:gd name="T1" fmla="*/ 23 h 46"/>
              <a:gd name="T2" fmla="*/ 180 w 180"/>
              <a:gd name="T3" fmla="*/ 23 h 46"/>
              <a:gd name="T4" fmla="*/ 174 w 180"/>
              <a:gd name="T5" fmla="*/ 26 h 46"/>
              <a:gd name="T6" fmla="*/ 154 w 180"/>
              <a:gd name="T7" fmla="*/ 34 h 46"/>
              <a:gd name="T8" fmla="*/ 141 w 180"/>
              <a:gd name="T9" fmla="*/ 39 h 46"/>
              <a:gd name="T10" fmla="*/ 125 w 180"/>
              <a:gd name="T11" fmla="*/ 42 h 46"/>
              <a:gd name="T12" fmla="*/ 108 w 180"/>
              <a:gd name="T13" fmla="*/ 44 h 46"/>
              <a:gd name="T14" fmla="*/ 90 w 180"/>
              <a:gd name="T15" fmla="*/ 46 h 46"/>
              <a:gd name="T16" fmla="*/ 90 w 180"/>
              <a:gd name="T17" fmla="*/ 46 h 46"/>
              <a:gd name="T18" fmla="*/ 72 w 180"/>
              <a:gd name="T19" fmla="*/ 44 h 46"/>
              <a:gd name="T20" fmla="*/ 55 w 180"/>
              <a:gd name="T21" fmla="*/ 42 h 46"/>
              <a:gd name="T22" fmla="*/ 39 w 180"/>
              <a:gd name="T23" fmla="*/ 39 h 46"/>
              <a:gd name="T24" fmla="*/ 26 w 180"/>
              <a:gd name="T25" fmla="*/ 34 h 46"/>
              <a:gd name="T26" fmla="*/ 6 w 180"/>
              <a:gd name="T27" fmla="*/ 26 h 46"/>
              <a:gd name="T28" fmla="*/ 0 w 180"/>
              <a:gd name="T29" fmla="*/ 23 h 46"/>
              <a:gd name="T30" fmla="*/ 0 w 180"/>
              <a:gd name="T31" fmla="*/ 23 h 46"/>
              <a:gd name="T32" fmla="*/ 6 w 180"/>
              <a:gd name="T33" fmla="*/ 20 h 46"/>
              <a:gd name="T34" fmla="*/ 26 w 180"/>
              <a:gd name="T35" fmla="*/ 12 h 46"/>
              <a:gd name="T36" fmla="*/ 39 w 180"/>
              <a:gd name="T37" fmla="*/ 8 h 46"/>
              <a:gd name="T38" fmla="*/ 55 w 180"/>
              <a:gd name="T39" fmla="*/ 4 h 46"/>
              <a:gd name="T40" fmla="*/ 72 w 180"/>
              <a:gd name="T41" fmla="*/ 1 h 46"/>
              <a:gd name="T42" fmla="*/ 90 w 180"/>
              <a:gd name="T43" fmla="*/ 0 h 46"/>
              <a:gd name="T44" fmla="*/ 90 w 180"/>
              <a:gd name="T45" fmla="*/ 0 h 46"/>
              <a:gd name="T46" fmla="*/ 108 w 180"/>
              <a:gd name="T47" fmla="*/ 1 h 46"/>
              <a:gd name="T48" fmla="*/ 125 w 180"/>
              <a:gd name="T49" fmla="*/ 4 h 46"/>
              <a:gd name="T50" fmla="*/ 141 w 180"/>
              <a:gd name="T51" fmla="*/ 8 h 46"/>
              <a:gd name="T52" fmla="*/ 154 w 180"/>
              <a:gd name="T53" fmla="*/ 12 h 46"/>
              <a:gd name="T54" fmla="*/ 174 w 180"/>
              <a:gd name="T55" fmla="*/ 20 h 46"/>
              <a:gd name="T56" fmla="*/ 180 w 180"/>
              <a:gd name="T57" fmla="*/ 23 h 46"/>
              <a:gd name="T58" fmla="*/ 180 w 180"/>
              <a:gd name="T5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46">
                <a:moveTo>
                  <a:pt x="180" y="23"/>
                </a:moveTo>
                <a:lnTo>
                  <a:pt x="180" y="23"/>
                </a:lnTo>
                <a:lnTo>
                  <a:pt x="174" y="26"/>
                </a:lnTo>
                <a:lnTo>
                  <a:pt x="154" y="34"/>
                </a:lnTo>
                <a:lnTo>
                  <a:pt x="141" y="39"/>
                </a:lnTo>
                <a:lnTo>
                  <a:pt x="125" y="42"/>
                </a:lnTo>
                <a:lnTo>
                  <a:pt x="108" y="44"/>
                </a:lnTo>
                <a:lnTo>
                  <a:pt x="90" y="46"/>
                </a:lnTo>
                <a:lnTo>
                  <a:pt x="90" y="46"/>
                </a:lnTo>
                <a:lnTo>
                  <a:pt x="72" y="44"/>
                </a:lnTo>
                <a:lnTo>
                  <a:pt x="55" y="42"/>
                </a:lnTo>
                <a:lnTo>
                  <a:pt x="39" y="39"/>
                </a:lnTo>
                <a:lnTo>
                  <a:pt x="26" y="34"/>
                </a:lnTo>
                <a:lnTo>
                  <a:pt x="6" y="26"/>
                </a:lnTo>
                <a:lnTo>
                  <a:pt x="0" y="23"/>
                </a:lnTo>
                <a:lnTo>
                  <a:pt x="0" y="23"/>
                </a:lnTo>
                <a:lnTo>
                  <a:pt x="6" y="20"/>
                </a:lnTo>
                <a:lnTo>
                  <a:pt x="26" y="12"/>
                </a:lnTo>
                <a:lnTo>
                  <a:pt x="39" y="8"/>
                </a:lnTo>
                <a:lnTo>
                  <a:pt x="55" y="4"/>
                </a:lnTo>
                <a:lnTo>
                  <a:pt x="72" y="1"/>
                </a:lnTo>
                <a:lnTo>
                  <a:pt x="90" y="0"/>
                </a:lnTo>
                <a:lnTo>
                  <a:pt x="90" y="0"/>
                </a:lnTo>
                <a:lnTo>
                  <a:pt x="108" y="1"/>
                </a:lnTo>
                <a:lnTo>
                  <a:pt x="125" y="4"/>
                </a:lnTo>
                <a:lnTo>
                  <a:pt x="141" y="8"/>
                </a:lnTo>
                <a:lnTo>
                  <a:pt x="154" y="12"/>
                </a:lnTo>
                <a:lnTo>
                  <a:pt x="174" y="20"/>
                </a:lnTo>
                <a:lnTo>
                  <a:pt x="180" y="23"/>
                </a:lnTo>
                <a:lnTo>
                  <a:pt x="180" y="2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5" name="Rectangle 218">
            <a:extLst>
              <a:ext uri="{FF2B5EF4-FFF2-40B4-BE49-F238E27FC236}">
                <a16:creationId xmlns:a16="http://schemas.microsoft.com/office/drawing/2014/main" id="{3873F958-F418-478C-9A62-9949223A1B99}"/>
              </a:ext>
            </a:extLst>
          </p:cNvPr>
          <p:cNvSpPr>
            <a:spLocks noChangeArrowheads="1"/>
          </p:cNvSpPr>
          <p:nvPr userDrawn="1"/>
        </p:nvSpPr>
        <p:spPr bwMode="auto">
          <a:xfrm>
            <a:off x="4706794" y="2686069"/>
            <a:ext cx="31749" cy="3492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6" name="Rectangle 219">
            <a:extLst>
              <a:ext uri="{FF2B5EF4-FFF2-40B4-BE49-F238E27FC236}">
                <a16:creationId xmlns:a16="http://schemas.microsoft.com/office/drawing/2014/main" id="{BB6C8890-EBF4-4194-B1FD-3D7A30AD41DE}"/>
              </a:ext>
            </a:extLst>
          </p:cNvPr>
          <p:cNvSpPr>
            <a:spLocks noChangeArrowheads="1"/>
          </p:cNvSpPr>
          <p:nvPr userDrawn="1"/>
        </p:nvSpPr>
        <p:spPr bwMode="auto">
          <a:xfrm>
            <a:off x="4706794" y="2744807"/>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7" name="Rectangle 220">
            <a:extLst>
              <a:ext uri="{FF2B5EF4-FFF2-40B4-BE49-F238E27FC236}">
                <a16:creationId xmlns:a16="http://schemas.microsoft.com/office/drawing/2014/main" id="{0B481966-B0B6-4983-BF4D-E63740EF21C6}"/>
              </a:ext>
            </a:extLst>
          </p:cNvPr>
          <p:cNvSpPr>
            <a:spLocks noChangeArrowheads="1"/>
          </p:cNvSpPr>
          <p:nvPr userDrawn="1"/>
        </p:nvSpPr>
        <p:spPr bwMode="auto">
          <a:xfrm>
            <a:off x="4706794" y="2800370"/>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8" name="Rectangle 221">
            <a:extLst>
              <a:ext uri="{FF2B5EF4-FFF2-40B4-BE49-F238E27FC236}">
                <a16:creationId xmlns:a16="http://schemas.microsoft.com/office/drawing/2014/main" id="{A454A40F-EB33-4A39-BADE-AE064DACBE32}"/>
              </a:ext>
            </a:extLst>
          </p:cNvPr>
          <p:cNvSpPr>
            <a:spLocks noChangeArrowheads="1"/>
          </p:cNvSpPr>
          <p:nvPr userDrawn="1"/>
        </p:nvSpPr>
        <p:spPr bwMode="auto">
          <a:xfrm>
            <a:off x="5086193" y="2897209"/>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9" name="Rectangle 222">
            <a:extLst>
              <a:ext uri="{FF2B5EF4-FFF2-40B4-BE49-F238E27FC236}">
                <a16:creationId xmlns:a16="http://schemas.microsoft.com/office/drawing/2014/main" id="{AE02A853-7979-4C91-AB99-FDA2D315385D}"/>
              </a:ext>
            </a:extLst>
          </p:cNvPr>
          <p:cNvSpPr>
            <a:spLocks noChangeArrowheads="1"/>
          </p:cNvSpPr>
          <p:nvPr userDrawn="1"/>
        </p:nvSpPr>
        <p:spPr bwMode="auto">
          <a:xfrm>
            <a:off x="5086193" y="2952772"/>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0" name="Rectangle 223">
            <a:extLst>
              <a:ext uri="{FF2B5EF4-FFF2-40B4-BE49-F238E27FC236}">
                <a16:creationId xmlns:a16="http://schemas.microsoft.com/office/drawing/2014/main" id="{F09DEA50-F82F-4355-B3A8-DFC2E106DA7B}"/>
              </a:ext>
            </a:extLst>
          </p:cNvPr>
          <p:cNvSpPr>
            <a:spLocks noChangeArrowheads="1"/>
          </p:cNvSpPr>
          <p:nvPr userDrawn="1"/>
        </p:nvSpPr>
        <p:spPr bwMode="auto">
          <a:xfrm>
            <a:off x="5086193" y="3008335"/>
            <a:ext cx="33336"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1" name="Rectangle 224">
            <a:extLst>
              <a:ext uri="{FF2B5EF4-FFF2-40B4-BE49-F238E27FC236}">
                <a16:creationId xmlns:a16="http://schemas.microsoft.com/office/drawing/2014/main" id="{67D1222D-8DB5-4523-BCD7-57C98AF05ED4}"/>
              </a:ext>
            </a:extLst>
          </p:cNvPr>
          <p:cNvSpPr>
            <a:spLocks noChangeArrowheads="1"/>
          </p:cNvSpPr>
          <p:nvPr userDrawn="1"/>
        </p:nvSpPr>
        <p:spPr bwMode="auto">
          <a:xfrm>
            <a:off x="4706794" y="2855933"/>
            <a:ext cx="31749" cy="317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2" name="Rectangle 225">
            <a:extLst>
              <a:ext uri="{FF2B5EF4-FFF2-40B4-BE49-F238E27FC236}">
                <a16:creationId xmlns:a16="http://schemas.microsoft.com/office/drawing/2014/main" id="{B50D8200-936A-4333-9645-B1EC18014381}"/>
              </a:ext>
            </a:extLst>
          </p:cNvPr>
          <p:cNvSpPr>
            <a:spLocks noChangeArrowheads="1"/>
          </p:cNvSpPr>
          <p:nvPr userDrawn="1"/>
        </p:nvSpPr>
        <p:spPr bwMode="auto">
          <a:xfrm>
            <a:off x="4498839" y="3087711"/>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3" name="Rectangle 226">
            <a:extLst>
              <a:ext uri="{FF2B5EF4-FFF2-40B4-BE49-F238E27FC236}">
                <a16:creationId xmlns:a16="http://schemas.microsoft.com/office/drawing/2014/main" id="{165C1E0C-CA75-40DE-A4A4-8470684AFEF8}"/>
              </a:ext>
            </a:extLst>
          </p:cNvPr>
          <p:cNvSpPr>
            <a:spLocks noChangeArrowheads="1"/>
          </p:cNvSpPr>
          <p:nvPr userDrawn="1"/>
        </p:nvSpPr>
        <p:spPr bwMode="auto">
          <a:xfrm>
            <a:off x="4549637" y="3087711"/>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4" name="Rectangle 227">
            <a:extLst>
              <a:ext uri="{FF2B5EF4-FFF2-40B4-BE49-F238E27FC236}">
                <a16:creationId xmlns:a16="http://schemas.microsoft.com/office/drawing/2014/main" id="{E6C15CE5-DD87-46D7-8B93-878DAA45A0E7}"/>
              </a:ext>
            </a:extLst>
          </p:cNvPr>
          <p:cNvSpPr>
            <a:spLocks noChangeArrowheads="1"/>
          </p:cNvSpPr>
          <p:nvPr userDrawn="1"/>
        </p:nvSpPr>
        <p:spPr bwMode="auto">
          <a:xfrm>
            <a:off x="4598848" y="3087711"/>
            <a:ext cx="19049"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5" name="Rectangle 228">
            <a:extLst>
              <a:ext uri="{FF2B5EF4-FFF2-40B4-BE49-F238E27FC236}">
                <a16:creationId xmlns:a16="http://schemas.microsoft.com/office/drawing/2014/main" id="{16DBBCC3-B4E0-4376-A482-200847015B8B}"/>
              </a:ext>
            </a:extLst>
          </p:cNvPr>
          <p:cNvSpPr>
            <a:spLocks noChangeArrowheads="1"/>
          </p:cNvSpPr>
          <p:nvPr userDrawn="1"/>
        </p:nvSpPr>
        <p:spPr bwMode="auto">
          <a:xfrm>
            <a:off x="4649646" y="3087711"/>
            <a:ext cx="17462" cy="60326"/>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6" name="Line 229">
            <a:extLst>
              <a:ext uri="{FF2B5EF4-FFF2-40B4-BE49-F238E27FC236}">
                <a16:creationId xmlns:a16="http://schemas.microsoft.com/office/drawing/2014/main" id="{AC4C17C6-8940-4CD8-BB4D-0E76D2C38CF5}"/>
              </a:ext>
            </a:extLst>
          </p:cNvPr>
          <p:cNvSpPr>
            <a:spLocks noChangeShapeType="1"/>
          </p:cNvSpPr>
          <p:nvPr userDrawn="1"/>
        </p:nvSpPr>
        <p:spPr bwMode="auto">
          <a:xfrm>
            <a:off x="4695682" y="3143274"/>
            <a:ext cx="41591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7" name="Freeform 230">
            <a:extLst>
              <a:ext uri="{FF2B5EF4-FFF2-40B4-BE49-F238E27FC236}">
                <a16:creationId xmlns:a16="http://schemas.microsoft.com/office/drawing/2014/main" id="{3EB5B4A6-A571-428A-8743-9EE12A6FB60D}"/>
              </a:ext>
            </a:extLst>
          </p:cNvPr>
          <p:cNvSpPr>
            <a:spLocks/>
          </p:cNvSpPr>
          <p:nvPr userDrawn="1"/>
        </p:nvSpPr>
        <p:spPr bwMode="auto">
          <a:xfrm>
            <a:off x="5263986" y="1957399"/>
            <a:ext cx="107946" cy="1195400"/>
          </a:xfrm>
          <a:custGeom>
            <a:avLst/>
            <a:gdLst>
              <a:gd name="T0" fmla="*/ 68 w 68"/>
              <a:gd name="T1" fmla="*/ 753 h 753"/>
              <a:gd name="T2" fmla="*/ 0 w 68"/>
              <a:gd name="T3" fmla="*/ 753 h 753"/>
              <a:gd name="T4" fmla="*/ 17 w 68"/>
              <a:gd name="T5" fmla="*/ 0 h 753"/>
              <a:gd name="T6" fmla="*/ 38 w 68"/>
              <a:gd name="T7" fmla="*/ 0 h 753"/>
              <a:gd name="T8" fmla="*/ 68 w 68"/>
              <a:gd name="T9" fmla="*/ 753 h 753"/>
            </a:gdLst>
            <a:ahLst/>
            <a:cxnLst>
              <a:cxn ang="0">
                <a:pos x="T0" y="T1"/>
              </a:cxn>
              <a:cxn ang="0">
                <a:pos x="T2" y="T3"/>
              </a:cxn>
              <a:cxn ang="0">
                <a:pos x="T4" y="T5"/>
              </a:cxn>
              <a:cxn ang="0">
                <a:pos x="T6" y="T7"/>
              </a:cxn>
              <a:cxn ang="0">
                <a:pos x="T8" y="T9"/>
              </a:cxn>
            </a:cxnLst>
            <a:rect l="0" t="0" r="r" b="b"/>
            <a:pathLst>
              <a:path w="68" h="753">
                <a:moveTo>
                  <a:pt x="68" y="753"/>
                </a:moveTo>
                <a:lnTo>
                  <a:pt x="0" y="753"/>
                </a:lnTo>
                <a:lnTo>
                  <a:pt x="17" y="0"/>
                </a:lnTo>
                <a:lnTo>
                  <a:pt x="38" y="0"/>
                </a:lnTo>
                <a:lnTo>
                  <a:pt x="68" y="75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8" name="Line 231">
            <a:extLst>
              <a:ext uri="{FF2B5EF4-FFF2-40B4-BE49-F238E27FC236}">
                <a16:creationId xmlns:a16="http://schemas.microsoft.com/office/drawing/2014/main" id="{CA2B191B-0AFC-4CA9-B212-A9E788E0D3C7}"/>
              </a:ext>
            </a:extLst>
          </p:cNvPr>
          <p:cNvSpPr>
            <a:spLocks noChangeShapeType="1"/>
          </p:cNvSpPr>
          <p:nvPr userDrawn="1"/>
        </p:nvSpPr>
        <p:spPr bwMode="auto">
          <a:xfrm flipH="1">
            <a:off x="5232237" y="1960574"/>
            <a:ext cx="30161" cy="11954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9" name="Freeform 232">
            <a:extLst>
              <a:ext uri="{FF2B5EF4-FFF2-40B4-BE49-F238E27FC236}">
                <a16:creationId xmlns:a16="http://schemas.microsoft.com/office/drawing/2014/main" id="{0AD0FBF2-FC2E-4A77-A866-CDC40ECB17A2}"/>
              </a:ext>
            </a:extLst>
          </p:cNvPr>
          <p:cNvSpPr>
            <a:spLocks/>
          </p:cNvSpPr>
          <p:nvPr userDrawn="1"/>
        </p:nvSpPr>
        <p:spPr bwMode="auto">
          <a:xfrm>
            <a:off x="5202076" y="1914536"/>
            <a:ext cx="184143" cy="30163"/>
          </a:xfrm>
          <a:custGeom>
            <a:avLst/>
            <a:gdLst>
              <a:gd name="T0" fmla="*/ 116 w 116"/>
              <a:gd name="T1" fmla="*/ 10 h 19"/>
              <a:gd name="T2" fmla="*/ 116 w 116"/>
              <a:gd name="T3" fmla="*/ 10 h 19"/>
              <a:gd name="T4" fmla="*/ 116 w 116"/>
              <a:gd name="T5" fmla="*/ 13 h 19"/>
              <a:gd name="T6" fmla="*/ 114 w 116"/>
              <a:gd name="T7" fmla="*/ 17 h 19"/>
              <a:gd name="T8" fmla="*/ 110 w 116"/>
              <a:gd name="T9" fmla="*/ 19 h 19"/>
              <a:gd name="T10" fmla="*/ 107 w 116"/>
              <a:gd name="T11" fmla="*/ 19 h 19"/>
              <a:gd name="T12" fmla="*/ 10 w 116"/>
              <a:gd name="T13" fmla="*/ 19 h 19"/>
              <a:gd name="T14" fmla="*/ 10 w 116"/>
              <a:gd name="T15" fmla="*/ 19 h 19"/>
              <a:gd name="T16" fmla="*/ 5 w 116"/>
              <a:gd name="T17" fmla="*/ 19 h 19"/>
              <a:gd name="T18" fmla="*/ 3 w 116"/>
              <a:gd name="T19" fmla="*/ 17 h 19"/>
              <a:gd name="T20" fmla="*/ 1 w 116"/>
              <a:gd name="T21" fmla="*/ 13 h 19"/>
              <a:gd name="T22" fmla="*/ 0 w 116"/>
              <a:gd name="T23" fmla="*/ 10 h 19"/>
              <a:gd name="T24" fmla="*/ 0 w 116"/>
              <a:gd name="T25" fmla="*/ 10 h 19"/>
              <a:gd name="T26" fmla="*/ 0 w 116"/>
              <a:gd name="T27" fmla="*/ 10 h 19"/>
              <a:gd name="T28" fmla="*/ 1 w 116"/>
              <a:gd name="T29" fmla="*/ 5 h 19"/>
              <a:gd name="T30" fmla="*/ 3 w 116"/>
              <a:gd name="T31" fmla="*/ 2 h 19"/>
              <a:gd name="T32" fmla="*/ 5 w 116"/>
              <a:gd name="T33" fmla="*/ 1 h 19"/>
              <a:gd name="T34" fmla="*/ 10 w 116"/>
              <a:gd name="T35" fmla="*/ 0 h 19"/>
              <a:gd name="T36" fmla="*/ 107 w 116"/>
              <a:gd name="T37" fmla="*/ 0 h 19"/>
              <a:gd name="T38" fmla="*/ 107 w 116"/>
              <a:gd name="T39" fmla="*/ 0 h 19"/>
              <a:gd name="T40" fmla="*/ 110 w 116"/>
              <a:gd name="T41" fmla="*/ 1 h 19"/>
              <a:gd name="T42" fmla="*/ 114 w 116"/>
              <a:gd name="T43" fmla="*/ 2 h 19"/>
              <a:gd name="T44" fmla="*/ 116 w 116"/>
              <a:gd name="T45" fmla="*/ 5 h 19"/>
              <a:gd name="T46" fmla="*/ 116 w 116"/>
              <a:gd name="T47" fmla="*/ 10 h 19"/>
              <a:gd name="T48" fmla="*/ 116 w 116"/>
              <a:gd name="T4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9">
                <a:moveTo>
                  <a:pt x="116" y="10"/>
                </a:moveTo>
                <a:lnTo>
                  <a:pt x="116" y="10"/>
                </a:lnTo>
                <a:lnTo>
                  <a:pt x="116" y="13"/>
                </a:lnTo>
                <a:lnTo>
                  <a:pt x="114" y="17"/>
                </a:lnTo>
                <a:lnTo>
                  <a:pt x="110" y="19"/>
                </a:lnTo>
                <a:lnTo>
                  <a:pt x="107" y="19"/>
                </a:lnTo>
                <a:lnTo>
                  <a:pt x="10" y="19"/>
                </a:lnTo>
                <a:lnTo>
                  <a:pt x="10" y="19"/>
                </a:lnTo>
                <a:lnTo>
                  <a:pt x="5" y="19"/>
                </a:lnTo>
                <a:lnTo>
                  <a:pt x="3" y="17"/>
                </a:lnTo>
                <a:lnTo>
                  <a:pt x="1" y="13"/>
                </a:lnTo>
                <a:lnTo>
                  <a:pt x="0" y="10"/>
                </a:lnTo>
                <a:lnTo>
                  <a:pt x="0" y="10"/>
                </a:lnTo>
                <a:lnTo>
                  <a:pt x="0" y="10"/>
                </a:lnTo>
                <a:lnTo>
                  <a:pt x="1" y="5"/>
                </a:lnTo>
                <a:lnTo>
                  <a:pt x="3" y="2"/>
                </a:lnTo>
                <a:lnTo>
                  <a:pt x="5" y="1"/>
                </a:lnTo>
                <a:lnTo>
                  <a:pt x="10" y="0"/>
                </a:lnTo>
                <a:lnTo>
                  <a:pt x="107" y="0"/>
                </a:lnTo>
                <a:lnTo>
                  <a:pt x="107" y="0"/>
                </a:lnTo>
                <a:lnTo>
                  <a:pt x="110" y="1"/>
                </a:lnTo>
                <a:lnTo>
                  <a:pt x="114" y="2"/>
                </a:lnTo>
                <a:lnTo>
                  <a:pt x="116" y="5"/>
                </a:lnTo>
                <a:lnTo>
                  <a:pt x="116" y="10"/>
                </a:lnTo>
                <a:lnTo>
                  <a:pt x="116" y="1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0" name="Freeform 233">
            <a:extLst>
              <a:ext uri="{FF2B5EF4-FFF2-40B4-BE49-F238E27FC236}">
                <a16:creationId xmlns:a16="http://schemas.microsoft.com/office/drawing/2014/main" id="{5D97A982-A97F-4AF2-B34B-B6E3BDD552F0}"/>
              </a:ext>
            </a:extLst>
          </p:cNvPr>
          <p:cNvSpPr>
            <a:spLocks/>
          </p:cNvSpPr>
          <p:nvPr userDrawn="1"/>
        </p:nvSpPr>
        <p:spPr bwMode="auto">
          <a:xfrm>
            <a:off x="5195726" y="1811348"/>
            <a:ext cx="196843" cy="87313"/>
          </a:xfrm>
          <a:custGeom>
            <a:avLst/>
            <a:gdLst>
              <a:gd name="T0" fmla="*/ 124 w 124"/>
              <a:gd name="T1" fmla="*/ 33 h 55"/>
              <a:gd name="T2" fmla="*/ 124 w 124"/>
              <a:gd name="T3" fmla="*/ 33 h 55"/>
              <a:gd name="T4" fmla="*/ 123 w 124"/>
              <a:gd name="T5" fmla="*/ 38 h 55"/>
              <a:gd name="T6" fmla="*/ 122 w 124"/>
              <a:gd name="T7" fmla="*/ 42 h 55"/>
              <a:gd name="T8" fmla="*/ 121 w 124"/>
              <a:gd name="T9" fmla="*/ 45 h 55"/>
              <a:gd name="T10" fmla="*/ 118 w 124"/>
              <a:gd name="T11" fmla="*/ 49 h 55"/>
              <a:gd name="T12" fmla="*/ 114 w 124"/>
              <a:gd name="T13" fmla="*/ 51 h 55"/>
              <a:gd name="T14" fmla="*/ 111 w 124"/>
              <a:gd name="T15" fmla="*/ 53 h 55"/>
              <a:gd name="T16" fmla="*/ 107 w 124"/>
              <a:gd name="T17" fmla="*/ 55 h 55"/>
              <a:gd name="T18" fmla="*/ 103 w 124"/>
              <a:gd name="T19" fmla="*/ 55 h 55"/>
              <a:gd name="T20" fmla="*/ 22 w 124"/>
              <a:gd name="T21" fmla="*/ 55 h 55"/>
              <a:gd name="T22" fmla="*/ 22 w 124"/>
              <a:gd name="T23" fmla="*/ 55 h 55"/>
              <a:gd name="T24" fmla="*/ 17 w 124"/>
              <a:gd name="T25" fmla="*/ 55 h 55"/>
              <a:gd name="T26" fmla="*/ 13 w 124"/>
              <a:gd name="T27" fmla="*/ 53 h 55"/>
              <a:gd name="T28" fmla="*/ 9 w 124"/>
              <a:gd name="T29" fmla="*/ 51 h 55"/>
              <a:gd name="T30" fmla="*/ 6 w 124"/>
              <a:gd name="T31" fmla="*/ 49 h 55"/>
              <a:gd name="T32" fmla="*/ 4 w 124"/>
              <a:gd name="T33" fmla="*/ 45 h 55"/>
              <a:gd name="T34" fmla="*/ 1 w 124"/>
              <a:gd name="T35" fmla="*/ 42 h 55"/>
              <a:gd name="T36" fmla="*/ 0 w 124"/>
              <a:gd name="T37" fmla="*/ 38 h 55"/>
              <a:gd name="T38" fmla="*/ 0 w 124"/>
              <a:gd name="T39" fmla="*/ 33 h 55"/>
              <a:gd name="T40" fmla="*/ 0 w 124"/>
              <a:gd name="T41" fmla="*/ 33 h 55"/>
              <a:gd name="T42" fmla="*/ 0 w 124"/>
              <a:gd name="T43" fmla="*/ 29 h 55"/>
              <a:gd name="T44" fmla="*/ 1 w 124"/>
              <a:gd name="T45" fmla="*/ 25 h 55"/>
              <a:gd name="T46" fmla="*/ 4 w 124"/>
              <a:gd name="T47" fmla="*/ 21 h 55"/>
              <a:gd name="T48" fmla="*/ 6 w 124"/>
              <a:gd name="T49" fmla="*/ 18 h 55"/>
              <a:gd name="T50" fmla="*/ 6 w 124"/>
              <a:gd name="T51" fmla="*/ 18 h 55"/>
              <a:gd name="T52" fmla="*/ 10 w 124"/>
              <a:gd name="T53" fmla="*/ 15 h 55"/>
              <a:gd name="T54" fmla="*/ 15 w 124"/>
              <a:gd name="T55" fmla="*/ 13 h 55"/>
              <a:gd name="T56" fmla="*/ 15 w 124"/>
              <a:gd name="T57" fmla="*/ 0 h 55"/>
              <a:gd name="T58" fmla="*/ 109 w 124"/>
              <a:gd name="T59" fmla="*/ 0 h 55"/>
              <a:gd name="T60" fmla="*/ 109 w 124"/>
              <a:gd name="T61" fmla="*/ 13 h 55"/>
              <a:gd name="T62" fmla="*/ 109 w 124"/>
              <a:gd name="T63" fmla="*/ 13 h 55"/>
              <a:gd name="T64" fmla="*/ 115 w 124"/>
              <a:gd name="T65" fmla="*/ 15 h 55"/>
              <a:gd name="T66" fmla="*/ 120 w 124"/>
              <a:gd name="T67" fmla="*/ 21 h 55"/>
              <a:gd name="T68" fmla="*/ 123 w 124"/>
              <a:gd name="T69" fmla="*/ 26 h 55"/>
              <a:gd name="T70" fmla="*/ 124 w 124"/>
              <a:gd name="T71" fmla="*/ 33 h 55"/>
              <a:gd name="T72" fmla="*/ 124 w 124"/>
              <a:gd name="T7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55">
                <a:moveTo>
                  <a:pt x="124" y="33"/>
                </a:moveTo>
                <a:lnTo>
                  <a:pt x="124" y="33"/>
                </a:lnTo>
                <a:lnTo>
                  <a:pt x="123" y="38"/>
                </a:lnTo>
                <a:lnTo>
                  <a:pt x="122" y="42"/>
                </a:lnTo>
                <a:lnTo>
                  <a:pt x="121" y="45"/>
                </a:lnTo>
                <a:lnTo>
                  <a:pt x="118" y="49"/>
                </a:lnTo>
                <a:lnTo>
                  <a:pt x="114" y="51"/>
                </a:lnTo>
                <a:lnTo>
                  <a:pt x="111" y="53"/>
                </a:lnTo>
                <a:lnTo>
                  <a:pt x="107" y="55"/>
                </a:lnTo>
                <a:lnTo>
                  <a:pt x="103" y="55"/>
                </a:lnTo>
                <a:lnTo>
                  <a:pt x="22" y="55"/>
                </a:lnTo>
                <a:lnTo>
                  <a:pt x="22" y="55"/>
                </a:lnTo>
                <a:lnTo>
                  <a:pt x="17" y="55"/>
                </a:lnTo>
                <a:lnTo>
                  <a:pt x="13" y="53"/>
                </a:lnTo>
                <a:lnTo>
                  <a:pt x="9" y="51"/>
                </a:lnTo>
                <a:lnTo>
                  <a:pt x="6" y="49"/>
                </a:lnTo>
                <a:lnTo>
                  <a:pt x="4" y="45"/>
                </a:lnTo>
                <a:lnTo>
                  <a:pt x="1" y="42"/>
                </a:lnTo>
                <a:lnTo>
                  <a:pt x="0" y="38"/>
                </a:lnTo>
                <a:lnTo>
                  <a:pt x="0" y="33"/>
                </a:lnTo>
                <a:lnTo>
                  <a:pt x="0" y="33"/>
                </a:lnTo>
                <a:lnTo>
                  <a:pt x="0" y="29"/>
                </a:lnTo>
                <a:lnTo>
                  <a:pt x="1" y="25"/>
                </a:lnTo>
                <a:lnTo>
                  <a:pt x="4" y="21"/>
                </a:lnTo>
                <a:lnTo>
                  <a:pt x="6" y="18"/>
                </a:lnTo>
                <a:lnTo>
                  <a:pt x="6" y="18"/>
                </a:lnTo>
                <a:lnTo>
                  <a:pt x="10" y="15"/>
                </a:lnTo>
                <a:lnTo>
                  <a:pt x="15" y="13"/>
                </a:lnTo>
                <a:lnTo>
                  <a:pt x="15" y="0"/>
                </a:lnTo>
                <a:lnTo>
                  <a:pt x="109" y="0"/>
                </a:lnTo>
                <a:lnTo>
                  <a:pt x="109" y="13"/>
                </a:lnTo>
                <a:lnTo>
                  <a:pt x="109" y="13"/>
                </a:lnTo>
                <a:lnTo>
                  <a:pt x="115" y="15"/>
                </a:lnTo>
                <a:lnTo>
                  <a:pt x="120" y="21"/>
                </a:lnTo>
                <a:lnTo>
                  <a:pt x="123" y="26"/>
                </a:lnTo>
                <a:lnTo>
                  <a:pt x="124" y="33"/>
                </a:lnTo>
                <a:lnTo>
                  <a:pt x="124" y="33"/>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1" name="Freeform 234">
            <a:extLst>
              <a:ext uri="{FF2B5EF4-FFF2-40B4-BE49-F238E27FC236}">
                <a16:creationId xmlns:a16="http://schemas.microsoft.com/office/drawing/2014/main" id="{9837FB8A-8E74-49A3-9198-420E2AB46D98}"/>
              </a:ext>
            </a:extLst>
          </p:cNvPr>
          <p:cNvSpPr>
            <a:spLocks/>
          </p:cNvSpPr>
          <p:nvPr userDrawn="1"/>
        </p:nvSpPr>
        <p:spPr bwMode="auto">
          <a:xfrm>
            <a:off x="5259224" y="1770072"/>
            <a:ext cx="69848" cy="41275"/>
          </a:xfrm>
          <a:custGeom>
            <a:avLst/>
            <a:gdLst>
              <a:gd name="T0" fmla="*/ 0 w 44"/>
              <a:gd name="T1" fmla="*/ 26 h 26"/>
              <a:gd name="T2" fmla="*/ 0 w 44"/>
              <a:gd name="T3" fmla="*/ 0 h 26"/>
              <a:gd name="T4" fmla="*/ 44 w 44"/>
              <a:gd name="T5" fmla="*/ 0 h 26"/>
              <a:gd name="T6" fmla="*/ 44 w 44"/>
              <a:gd name="T7" fmla="*/ 26 h 26"/>
            </a:gdLst>
            <a:ahLst/>
            <a:cxnLst>
              <a:cxn ang="0">
                <a:pos x="T0" y="T1"/>
              </a:cxn>
              <a:cxn ang="0">
                <a:pos x="T2" y="T3"/>
              </a:cxn>
              <a:cxn ang="0">
                <a:pos x="T4" y="T5"/>
              </a:cxn>
              <a:cxn ang="0">
                <a:pos x="T6" y="T7"/>
              </a:cxn>
            </a:cxnLst>
            <a:rect l="0" t="0" r="r" b="b"/>
            <a:pathLst>
              <a:path w="44" h="26">
                <a:moveTo>
                  <a:pt x="0" y="26"/>
                </a:moveTo>
                <a:lnTo>
                  <a:pt x="0" y="0"/>
                </a:lnTo>
                <a:lnTo>
                  <a:pt x="44" y="0"/>
                </a:lnTo>
                <a:lnTo>
                  <a:pt x="44" y="2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2" name="Rectangle 235">
            <a:extLst>
              <a:ext uri="{FF2B5EF4-FFF2-40B4-BE49-F238E27FC236}">
                <a16:creationId xmlns:a16="http://schemas.microsoft.com/office/drawing/2014/main" id="{F6D60F7E-D4B3-49D8-9EF7-DCBE1F9A5472}"/>
              </a:ext>
            </a:extLst>
          </p:cNvPr>
          <p:cNvSpPr>
            <a:spLocks noChangeArrowheads="1"/>
          </p:cNvSpPr>
          <p:nvPr userDrawn="1"/>
        </p:nvSpPr>
        <p:spPr bwMode="auto">
          <a:xfrm>
            <a:off x="5271923" y="1471619"/>
            <a:ext cx="46036" cy="282578"/>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3" name="Freeform 236">
            <a:extLst>
              <a:ext uri="{FF2B5EF4-FFF2-40B4-BE49-F238E27FC236}">
                <a16:creationId xmlns:a16="http://schemas.microsoft.com/office/drawing/2014/main" id="{475986A5-CCC4-409B-9AA3-264D740C4669}"/>
              </a:ext>
            </a:extLst>
          </p:cNvPr>
          <p:cNvSpPr>
            <a:spLocks/>
          </p:cNvSpPr>
          <p:nvPr userDrawn="1"/>
        </p:nvSpPr>
        <p:spPr bwMode="auto">
          <a:xfrm>
            <a:off x="5257637" y="1423993"/>
            <a:ext cx="73022" cy="33338"/>
          </a:xfrm>
          <a:custGeom>
            <a:avLst/>
            <a:gdLst>
              <a:gd name="T0" fmla="*/ 46 w 46"/>
              <a:gd name="T1" fmla="*/ 11 h 21"/>
              <a:gd name="T2" fmla="*/ 46 w 46"/>
              <a:gd name="T3" fmla="*/ 11 h 21"/>
              <a:gd name="T4" fmla="*/ 46 w 46"/>
              <a:gd name="T5" fmla="*/ 15 h 21"/>
              <a:gd name="T6" fmla="*/ 44 w 46"/>
              <a:gd name="T7" fmla="*/ 17 h 21"/>
              <a:gd name="T8" fmla="*/ 40 w 46"/>
              <a:gd name="T9" fmla="*/ 20 h 21"/>
              <a:gd name="T10" fmla="*/ 37 w 46"/>
              <a:gd name="T11" fmla="*/ 21 h 21"/>
              <a:gd name="T12" fmla="*/ 10 w 46"/>
              <a:gd name="T13" fmla="*/ 21 h 21"/>
              <a:gd name="T14" fmla="*/ 10 w 46"/>
              <a:gd name="T15" fmla="*/ 21 h 21"/>
              <a:gd name="T16" fmla="*/ 5 w 46"/>
              <a:gd name="T17" fmla="*/ 20 h 21"/>
              <a:gd name="T18" fmla="*/ 3 w 46"/>
              <a:gd name="T19" fmla="*/ 17 h 21"/>
              <a:gd name="T20" fmla="*/ 1 w 46"/>
              <a:gd name="T21" fmla="*/ 15 h 21"/>
              <a:gd name="T22" fmla="*/ 0 w 46"/>
              <a:gd name="T23" fmla="*/ 11 h 21"/>
              <a:gd name="T24" fmla="*/ 0 w 46"/>
              <a:gd name="T25" fmla="*/ 11 h 21"/>
              <a:gd name="T26" fmla="*/ 0 w 46"/>
              <a:gd name="T27" fmla="*/ 11 h 21"/>
              <a:gd name="T28" fmla="*/ 1 w 46"/>
              <a:gd name="T29" fmla="*/ 7 h 21"/>
              <a:gd name="T30" fmla="*/ 3 w 46"/>
              <a:gd name="T31" fmla="*/ 4 h 21"/>
              <a:gd name="T32" fmla="*/ 5 w 46"/>
              <a:gd name="T33" fmla="*/ 2 h 21"/>
              <a:gd name="T34" fmla="*/ 10 w 46"/>
              <a:gd name="T35" fmla="*/ 0 h 21"/>
              <a:gd name="T36" fmla="*/ 37 w 46"/>
              <a:gd name="T37" fmla="*/ 0 h 21"/>
              <a:gd name="T38" fmla="*/ 37 w 46"/>
              <a:gd name="T39" fmla="*/ 0 h 21"/>
              <a:gd name="T40" fmla="*/ 40 w 46"/>
              <a:gd name="T41" fmla="*/ 2 h 21"/>
              <a:gd name="T42" fmla="*/ 44 w 46"/>
              <a:gd name="T43" fmla="*/ 4 h 21"/>
              <a:gd name="T44" fmla="*/ 46 w 46"/>
              <a:gd name="T45" fmla="*/ 7 h 21"/>
              <a:gd name="T46" fmla="*/ 46 w 46"/>
              <a:gd name="T47" fmla="*/ 11 h 21"/>
              <a:gd name="T48" fmla="*/ 46 w 46"/>
              <a:gd name="T4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1">
                <a:moveTo>
                  <a:pt x="46" y="11"/>
                </a:moveTo>
                <a:lnTo>
                  <a:pt x="46" y="11"/>
                </a:lnTo>
                <a:lnTo>
                  <a:pt x="46" y="15"/>
                </a:lnTo>
                <a:lnTo>
                  <a:pt x="44" y="17"/>
                </a:lnTo>
                <a:lnTo>
                  <a:pt x="40" y="20"/>
                </a:lnTo>
                <a:lnTo>
                  <a:pt x="37" y="21"/>
                </a:lnTo>
                <a:lnTo>
                  <a:pt x="10" y="21"/>
                </a:lnTo>
                <a:lnTo>
                  <a:pt x="10" y="21"/>
                </a:lnTo>
                <a:lnTo>
                  <a:pt x="5" y="20"/>
                </a:lnTo>
                <a:lnTo>
                  <a:pt x="3" y="17"/>
                </a:lnTo>
                <a:lnTo>
                  <a:pt x="1" y="15"/>
                </a:lnTo>
                <a:lnTo>
                  <a:pt x="0" y="11"/>
                </a:lnTo>
                <a:lnTo>
                  <a:pt x="0" y="11"/>
                </a:lnTo>
                <a:lnTo>
                  <a:pt x="0" y="11"/>
                </a:lnTo>
                <a:lnTo>
                  <a:pt x="1" y="7"/>
                </a:lnTo>
                <a:lnTo>
                  <a:pt x="3" y="4"/>
                </a:lnTo>
                <a:lnTo>
                  <a:pt x="5" y="2"/>
                </a:lnTo>
                <a:lnTo>
                  <a:pt x="10" y="0"/>
                </a:lnTo>
                <a:lnTo>
                  <a:pt x="37" y="0"/>
                </a:lnTo>
                <a:lnTo>
                  <a:pt x="37" y="0"/>
                </a:lnTo>
                <a:lnTo>
                  <a:pt x="40" y="2"/>
                </a:lnTo>
                <a:lnTo>
                  <a:pt x="44" y="4"/>
                </a:lnTo>
                <a:lnTo>
                  <a:pt x="46" y="7"/>
                </a:lnTo>
                <a:lnTo>
                  <a:pt x="46" y="11"/>
                </a:lnTo>
                <a:lnTo>
                  <a:pt x="46" y="11"/>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4" name="Rectangle 237">
            <a:extLst>
              <a:ext uri="{FF2B5EF4-FFF2-40B4-BE49-F238E27FC236}">
                <a16:creationId xmlns:a16="http://schemas.microsoft.com/office/drawing/2014/main" id="{7D085B08-CEE9-48CB-B80C-2A603434A5A0}"/>
              </a:ext>
            </a:extLst>
          </p:cNvPr>
          <p:cNvSpPr>
            <a:spLocks noChangeArrowheads="1"/>
          </p:cNvSpPr>
          <p:nvPr userDrawn="1"/>
        </p:nvSpPr>
        <p:spPr bwMode="auto">
          <a:xfrm>
            <a:off x="5276686" y="1219204"/>
            <a:ext cx="33336" cy="195265"/>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5" name="Rectangle 238">
            <a:extLst>
              <a:ext uri="{FF2B5EF4-FFF2-40B4-BE49-F238E27FC236}">
                <a16:creationId xmlns:a16="http://schemas.microsoft.com/office/drawing/2014/main" id="{88C1DBD9-D1B0-497E-B4A1-E5394224459E}"/>
              </a:ext>
            </a:extLst>
          </p:cNvPr>
          <p:cNvSpPr>
            <a:spLocks noChangeArrowheads="1"/>
          </p:cNvSpPr>
          <p:nvPr userDrawn="1"/>
        </p:nvSpPr>
        <p:spPr bwMode="auto">
          <a:xfrm>
            <a:off x="5281448" y="1155703"/>
            <a:ext cx="25399" cy="44450"/>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6" name="Line 239">
            <a:extLst>
              <a:ext uri="{FF2B5EF4-FFF2-40B4-BE49-F238E27FC236}">
                <a16:creationId xmlns:a16="http://schemas.microsoft.com/office/drawing/2014/main" id="{5BD5B599-1ADC-4E7B-9623-2D87AC7EA201}"/>
              </a:ext>
            </a:extLst>
          </p:cNvPr>
          <p:cNvSpPr>
            <a:spLocks noChangeShapeType="1"/>
          </p:cNvSpPr>
          <p:nvPr userDrawn="1"/>
        </p:nvSpPr>
        <p:spPr bwMode="auto">
          <a:xfrm>
            <a:off x="5294148" y="1047752"/>
            <a:ext cx="0" cy="92076"/>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7" name="Line 240">
            <a:extLst>
              <a:ext uri="{FF2B5EF4-FFF2-40B4-BE49-F238E27FC236}">
                <a16:creationId xmlns:a16="http://schemas.microsoft.com/office/drawing/2014/main" id="{14F2A06C-11C2-4A3C-AA55-69E57058FBC1}"/>
              </a:ext>
            </a:extLst>
          </p:cNvPr>
          <p:cNvSpPr>
            <a:spLocks noChangeShapeType="1"/>
          </p:cNvSpPr>
          <p:nvPr userDrawn="1"/>
        </p:nvSpPr>
        <p:spPr bwMode="auto">
          <a:xfrm>
            <a:off x="5232237" y="1854210"/>
            <a:ext cx="13334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8" name="Line 241">
            <a:extLst>
              <a:ext uri="{FF2B5EF4-FFF2-40B4-BE49-F238E27FC236}">
                <a16:creationId xmlns:a16="http://schemas.microsoft.com/office/drawing/2014/main" id="{4E463623-3B2C-4E19-8C5F-0B644B32CD03}"/>
              </a:ext>
            </a:extLst>
          </p:cNvPr>
          <p:cNvSpPr>
            <a:spLocks noChangeShapeType="1"/>
          </p:cNvSpPr>
          <p:nvPr userDrawn="1"/>
        </p:nvSpPr>
        <p:spPr bwMode="auto">
          <a:xfrm>
            <a:off x="5287798" y="1873261"/>
            <a:ext cx="8096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9" name="Line 242">
            <a:extLst>
              <a:ext uri="{FF2B5EF4-FFF2-40B4-BE49-F238E27FC236}">
                <a16:creationId xmlns:a16="http://schemas.microsoft.com/office/drawing/2014/main" id="{A8C3BFC7-0F76-4171-9339-1CCCF7A61B0D}"/>
              </a:ext>
            </a:extLst>
          </p:cNvPr>
          <p:cNvSpPr>
            <a:spLocks noChangeShapeType="1"/>
          </p:cNvSpPr>
          <p:nvPr userDrawn="1"/>
        </p:nvSpPr>
        <p:spPr bwMode="auto">
          <a:xfrm>
            <a:off x="5314784" y="2532080"/>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0" name="Line 243">
            <a:extLst>
              <a:ext uri="{FF2B5EF4-FFF2-40B4-BE49-F238E27FC236}">
                <a16:creationId xmlns:a16="http://schemas.microsoft.com/office/drawing/2014/main" id="{F1A81282-A17C-429E-89EA-5D4C91CD6B06}"/>
              </a:ext>
            </a:extLst>
          </p:cNvPr>
          <p:cNvSpPr>
            <a:spLocks noChangeShapeType="1"/>
          </p:cNvSpPr>
          <p:nvPr userDrawn="1"/>
        </p:nvSpPr>
        <p:spPr bwMode="auto">
          <a:xfrm>
            <a:off x="5314784" y="2560655"/>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1" name="Line 244">
            <a:extLst>
              <a:ext uri="{FF2B5EF4-FFF2-40B4-BE49-F238E27FC236}">
                <a16:creationId xmlns:a16="http://schemas.microsoft.com/office/drawing/2014/main" id="{0DEE020D-516B-4BA1-82ED-B91824D24EB5}"/>
              </a:ext>
            </a:extLst>
          </p:cNvPr>
          <p:cNvSpPr>
            <a:spLocks noChangeShapeType="1"/>
          </p:cNvSpPr>
          <p:nvPr userDrawn="1"/>
        </p:nvSpPr>
        <p:spPr bwMode="auto">
          <a:xfrm>
            <a:off x="5316372" y="2592406"/>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2" name="Line 245">
            <a:extLst>
              <a:ext uri="{FF2B5EF4-FFF2-40B4-BE49-F238E27FC236}">
                <a16:creationId xmlns:a16="http://schemas.microsoft.com/office/drawing/2014/main" id="{9BB6FDFF-D0CD-4112-ADF2-82DA04DF0329}"/>
              </a:ext>
            </a:extLst>
          </p:cNvPr>
          <p:cNvSpPr>
            <a:spLocks noChangeShapeType="1"/>
          </p:cNvSpPr>
          <p:nvPr userDrawn="1"/>
        </p:nvSpPr>
        <p:spPr bwMode="auto">
          <a:xfrm>
            <a:off x="5314784" y="2622569"/>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3" name="Line 246">
            <a:extLst>
              <a:ext uri="{FF2B5EF4-FFF2-40B4-BE49-F238E27FC236}">
                <a16:creationId xmlns:a16="http://schemas.microsoft.com/office/drawing/2014/main" id="{C25FCCE9-9F3B-4572-8F28-9AF11437A7F1}"/>
              </a:ext>
            </a:extLst>
          </p:cNvPr>
          <p:cNvSpPr>
            <a:spLocks noChangeShapeType="1"/>
          </p:cNvSpPr>
          <p:nvPr userDrawn="1"/>
        </p:nvSpPr>
        <p:spPr bwMode="auto">
          <a:xfrm>
            <a:off x="5313197" y="2652731"/>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4" name="Line 247">
            <a:extLst>
              <a:ext uri="{FF2B5EF4-FFF2-40B4-BE49-F238E27FC236}">
                <a16:creationId xmlns:a16="http://schemas.microsoft.com/office/drawing/2014/main" id="{C1CB686C-512F-4997-9E0A-DF96921C7858}"/>
              </a:ext>
            </a:extLst>
          </p:cNvPr>
          <p:cNvSpPr>
            <a:spLocks noChangeShapeType="1"/>
          </p:cNvSpPr>
          <p:nvPr userDrawn="1"/>
        </p:nvSpPr>
        <p:spPr bwMode="auto">
          <a:xfrm>
            <a:off x="5314784" y="2684482"/>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5" name="Line 248">
            <a:extLst>
              <a:ext uri="{FF2B5EF4-FFF2-40B4-BE49-F238E27FC236}">
                <a16:creationId xmlns:a16="http://schemas.microsoft.com/office/drawing/2014/main" id="{B2CD984A-1BF9-4853-8BEA-4DA803EA4BC1}"/>
              </a:ext>
            </a:extLst>
          </p:cNvPr>
          <p:cNvSpPr>
            <a:spLocks noChangeShapeType="1"/>
          </p:cNvSpPr>
          <p:nvPr userDrawn="1"/>
        </p:nvSpPr>
        <p:spPr bwMode="auto">
          <a:xfrm>
            <a:off x="5319547" y="2713057"/>
            <a:ext cx="31749"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6" name="Line 249">
            <a:extLst>
              <a:ext uri="{FF2B5EF4-FFF2-40B4-BE49-F238E27FC236}">
                <a16:creationId xmlns:a16="http://schemas.microsoft.com/office/drawing/2014/main" id="{5A8AB784-6986-4C89-8E10-7F739BC6DD4A}"/>
              </a:ext>
            </a:extLst>
          </p:cNvPr>
          <p:cNvSpPr>
            <a:spLocks noChangeShapeType="1"/>
          </p:cNvSpPr>
          <p:nvPr userDrawn="1"/>
        </p:nvSpPr>
        <p:spPr bwMode="auto">
          <a:xfrm>
            <a:off x="5317959" y="2744807"/>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7" name="Line 250">
            <a:extLst>
              <a:ext uri="{FF2B5EF4-FFF2-40B4-BE49-F238E27FC236}">
                <a16:creationId xmlns:a16="http://schemas.microsoft.com/office/drawing/2014/main" id="{0D8393BD-75C6-4137-9CDB-7105B34BDE69}"/>
              </a:ext>
            </a:extLst>
          </p:cNvPr>
          <p:cNvSpPr>
            <a:spLocks noChangeShapeType="1"/>
          </p:cNvSpPr>
          <p:nvPr userDrawn="1"/>
        </p:nvSpPr>
        <p:spPr bwMode="auto">
          <a:xfrm>
            <a:off x="5317959" y="2774970"/>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8" name="Line 251">
            <a:extLst>
              <a:ext uri="{FF2B5EF4-FFF2-40B4-BE49-F238E27FC236}">
                <a16:creationId xmlns:a16="http://schemas.microsoft.com/office/drawing/2014/main" id="{1289F5CC-09F9-4685-949D-3C497EA6B9F5}"/>
              </a:ext>
            </a:extLst>
          </p:cNvPr>
          <p:cNvSpPr>
            <a:spLocks noChangeShapeType="1"/>
          </p:cNvSpPr>
          <p:nvPr userDrawn="1"/>
        </p:nvSpPr>
        <p:spPr bwMode="auto">
          <a:xfrm>
            <a:off x="5319547" y="2805133"/>
            <a:ext cx="33336"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9" name="Freeform 252">
            <a:extLst>
              <a:ext uri="{FF2B5EF4-FFF2-40B4-BE49-F238E27FC236}">
                <a16:creationId xmlns:a16="http://schemas.microsoft.com/office/drawing/2014/main" id="{E8F38495-80BB-47A9-A3F9-C43BA2F82043}"/>
              </a:ext>
            </a:extLst>
          </p:cNvPr>
          <p:cNvSpPr>
            <a:spLocks/>
          </p:cNvSpPr>
          <p:nvPr userDrawn="1"/>
        </p:nvSpPr>
        <p:spPr bwMode="auto">
          <a:xfrm>
            <a:off x="5471941" y="2103451"/>
            <a:ext cx="225417" cy="825509"/>
          </a:xfrm>
          <a:custGeom>
            <a:avLst/>
            <a:gdLst>
              <a:gd name="T0" fmla="*/ 142 w 142"/>
              <a:gd name="T1" fmla="*/ 0 h 520"/>
              <a:gd name="T2" fmla="*/ 142 w 142"/>
              <a:gd name="T3" fmla="*/ 520 h 520"/>
              <a:gd name="T4" fmla="*/ 0 w 142"/>
              <a:gd name="T5" fmla="*/ 520 h 520"/>
              <a:gd name="T6" fmla="*/ 0 w 142"/>
              <a:gd name="T7" fmla="*/ 0 h 520"/>
              <a:gd name="T8" fmla="*/ 17 w 142"/>
              <a:gd name="T9" fmla="*/ 0 h 520"/>
              <a:gd name="T10" fmla="*/ 17 w 142"/>
              <a:gd name="T11" fmla="*/ 15 h 520"/>
              <a:gd name="T12" fmla="*/ 125 w 142"/>
              <a:gd name="T13" fmla="*/ 15 h 520"/>
              <a:gd name="T14" fmla="*/ 125 w 142"/>
              <a:gd name="T15" fmla="*/ 0 h 520"/>
              <a:gd name="T16" fmla="*/ 142 w 142"/>
              <a:gd name="T1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520">
                <a:moveTo>
                  <a:pt x="142" y="0"/>
                </a:moveTo>
                <a:lnTo>
                  <a:pt x="142" y="520"/>
                </a:lnTo>
                <a:lnTo>
                  <a:pt x="0" y="520"/>
                </a:lnTo>
                <a:lnTo>
                  <a:pt x="0" y="0"/>
                </a:lnTo>
                <a:lnTo>
                  <a:pt x="17" y="0"/>
                </a:lnTo>
                <a:lnTo>
                  <a:pt x="17" y="15"/>
                </a:lnTo>
                <a:lnTo>
                  <a:pt x="125" y="15"/>
                </a:lnTo>
                <a:lnTo>
                  <a:pt x="125" y="0"/>
                </a:lnTo>
                <a:lnTo>
                  <a:pt x="142"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0" name="Freeform 253">
            <a:extLst>
              <a:ext uri="{FF2B5EF4-FFF2-40B4-BE49-F238E27FC236}">
                <a16:creationId xmlns:a16="http://schemas.microsoft.com/office/drawing/2014/main" id="{89479B84-4694-4654-988B-F1D1EED957D3}"/>
              </a:ext>
            </a:extLst>
          </p:cNvPr>
          <p:cNvSpPr>
            <a:spLocks/>
          </p:cNvSpPr>
          <p:nvPr userDrawn="1"/>
        </p:nvSpPr>
        <p:spPr bwMode="auto">
          <a:xfrm>
            <a:off x="5498928" y="2065350"/>
            <a:ext cx="25399" cy="38100"/>
          </a:xfrm>
          <a:custGeom>
            <a:avLst/>
            <a:gdLst>
              <a:gd name="T0" fmla="*/ 0 w 16"/>
              <a:gd name="T1" fmla="*/ 24 h 24"/>
              <a:gd name="T2" fmla="*/ 0 w 16"/>
              <a:gd name="T3" fmla="*/ 0 h 24"/>
              <a:gd name="T4" fmla="*/ 16 w 16"/>
              <a:gd name="T5" fmla="*/ 0 h 24"/>
            </a:gdLst>
            <a:ahLst/>
            <a:cxnLst>
              <a:cxn ang="0">
                <a:pos x="T0" y="T1"/>
              </a:cxn>
              <a:cxn ang="0">
                <a:pos x="T2" y="T3"/>
              </a:cxn>
              <a:cxn ang="0">
                <a:pos x="T4" y="T5"/>
              </a:cxn>
            </a:cxnLst>
            <a:rect l="0" t="0" r="r" b="b"/>
            <a:pathLst>
              <a:path w="16" h="24">
                <a:moveTo>
                  <a:pt x="0" y="24"/>
                </a:moveTo>
                <a:lnTo>
                  <a:pt x="0" y="0"/>
                </a:lnTo>
                <a:lnTo>
                  <a:pt x="16"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1" name="Freeform 254">
            <a:extLst>
              <a:ext uri="{FF2B5EF4-FFF2-40B4-BE49-F238E27FC236}">
                <a16:creationId xmlns:a16="http://schemas.microsoft.com/office/drawing/2014/main" id="{07D97D9E-E62D-4188-89AC-DCB2B7785544}"/>
              </a:ext>
            </a:extLst>
          </p:cNvPr>
          <p:cNvSpPr>
            <a:spLocks/>
          </p:cNvSpPr>
          <p:nvPr userDrawn="1"/>
        </p:nvSpPr>
        <p:spPr bwMode="auto">
          <a:xfrm>
            <a:off x="5644973" y="2065350"/>
            <a:ext cx="25399" cy="38100"/>
          </a:xfrm>
          <a:custGeom>
            <a:avLst/>
            <a:gdLst>
              <a:gd name="T0" fmla="*/ 0 w 16"/>
              <a:gd name="T1" fmla="*/ 0 h 24"/>
              <a:gd name="T2" fmla="*/ 16 w 16"/>
              <a:gd name="T3" fmla="*/ 0 h 24"/>
              <a:gd name="T4" fmla="*/ 16 w 16"/>
              <a:gd name="T5" fmla="*/ 24 h 24"/>
            </a:gdLst>
            <a:ahLst/>
            <a:cxnLst>
              <a:cxn ang="0">
                <a:pos x="T0" y="T1"/>
              </a:cxn>
              <a:cxn ang="0">
                <a:pos x="T2" y="T3"/>
              </a:cxn>
              <a:cxn ang="0">
                <a:pos x="T4" y="T5"/>
              </a:cxn>
            </a:cxnLst>
            <a:rect l="0" t="0" r="r" b="b"/>
            <a:pathLst>
              <a:path w="16" h="24">
                <a:moveTo>
                  <a:pt x="0" y="0"/>
                </a:moveTo>
                <a:lnTo>
                  <a:pt x="16" y="0"/>
                </a:lnTo>
                <a:lnTo>
                  <a:pt x="16" y="2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2" name="Freeform 255">
            <a:extLst>
              <a:ext uri="{FF2B5EF4-FFF2-40B4-BE49-F238E27FC236}">
                <a16:creationId xmlns:a16="http://schemas.microsoft.com/office/drawing/2014/main" id="{78553C4C-0F8B-4CD5-B6B1-DA4369A5FC4C}"/>
              </a:ext>
            </a:extLst>
          </p:cNvPr>
          <p:cNvSpPr>
            <a:spLocks/>
          </p:cNvSpPr>
          <p:nvPr userDrawn="1"/>
        </p:nvSpPr>
        <p:spPr bwMode="auto">
          <a:xfrm>
            <a:off x="5524327" y="2019312"/>
            <a:ext cx="120646" cy="63501"/>
          </a:xfrm>
          <a:custGeom>
            <a:avLst/>
            <a:gdLst>
              <a:gd name="T0" fmla="*/ 76 w 76"/>
              <a:gd name="T1" fmla="*/ 0 h 40"/>
              <a:gd name="T2" fmla="*/ 76 w 76"/>
              <a:gd name="T3" fmla="*/ 40 h 40"/>
              <a:gd name="T4" fmla="*/ 0 w 76"/>
              <a:gd name="T5" fmla="*/ 40 h 40"/>
              <a:gd name="T6" fmla="*/ 0 w 76"/>
              <a:gd name="T7" fmla="*/ 0 h 40"/>
              <a:gd name="T8" fmla="*/ 13 w 76"/>
              <a:gd name="T9" fmla="*/ 0 h 40"/>
              <a:gd name="T10" fmla="*/ 13 w 76"/>
              <a:gd name="T11" fmla="*/ 16 h 40"/>
              <a:gd name="T12" fmla="*/ 62 w 76"/>
              <a:gd name="T13" fmla="*/ 16 h 40"/>
              <a:gd name="T14" fmla="*/ 62 w 76"/>
              <a:gd name="T15" fmla="*/ 0 h 40"/>
              <a:gd name="T16" fmla="*/ 76 w 7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0">
                <a:moveTo>
                  <a:pt x="76" y="0"/>
                </a:moveTo>
                <a:lnTo>
                  <a:pt x="76" y="40"/>
                </a:lnTo>
                <a:lnTo>
                  <a:pt x="0" y="40"/>
                </a:lnTo>
                <a:lnTo>
                  <a:pt x="0" y="0"/>
                </a:lnTo>
                <a:lnTo>
                  <a:pt x="13" y="0"/>
                </a:lnTo>
                <a:lnTo>
                  <a:pt x="13" y="16"/>
                </a:lnTo>
                <a:lnTo>
                  <a:pt x="62" y="16"/>
                </a:lnTo>
                <a:lnTo>
                  <a:pt x="62" y="0"/>
                </a:lnTo>
                <a:lnTo>
                  <a:pt x="76"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3" name="Freeform 256">
            <a:extLst>
              <a:ext uri="{FF2B5EF4-FFF2-40B4-BE49-F238E27FC236}">
                <a16:creationId xmlns:a16="http://schemas.microsoft.com/office/drawing/2014/main" id="{FF8DD02E-B035-4DB6-A0BF-C902F91F6D85}"/>
              </a:ext>
            </a:extLst>
          </p:cNvPr>
          <p:cNvSpPr>
            <a:spLocks/>
          </p:cNvSpPr>
          <p:nvPr userDrawn="1"/>
        </p:nvSpPr>
        <p:spPr bwMode="auto">
          <a:xfrm>
            <a:off x="5544964" y="1982799"/>
            <a:ext cx="77785" cy="36513"/>
          </a:xfrm>
          <a:custGeom>
            <a:avLst/>
            <a:gdLst>
              <a:gd name="T0" fmla="*/ 49 w 49"/>
              <a:gd name="T1" fmla="*/ 23 h 23"/>
              <a:gd name="T2" fmla="*/ 49 w 49"/>
              <a:gd name="T3" fmla="*/ 0 h 23"/>
              <a:gd name="T4" fmla="*/ 0 w 49"/>
              <a:gd name="T5" fmla="*/ 0 h 23"/>
              <a:gd name="T6" fmla="*/ 0 w 49"/>
              <a:gd name="T7" fmla="*/ 23 h 23"/>
            </a:gdLst>
            <a:ahLst/>
            <a:cxnLst>
              <a:cxn ang="0">
                <a:pos x="T0" y="T1"/>
              </a:cxn>
              <a:cxn ang="0">
                <a:pos x="T2" y="T3"/>
              </a:cxn>
              <a:cxn ang="0">
                <a:pos x="T4" y="T5"/>
              </a:cxn>
              <a:cxn ang="0">
                <a:pos x="T6" y="T7"/>
              </a:cxn>
            </a:cxnLst>
            <a:rect l="0" t="0" r="r" b="b"/>
            <a:pathLst>
              <a:path w="49" h="23">
                <a:moveTo>
                  <a:pt x="49" y="23"/>
                </a:moveTo>
                <a:lnTo>
                  <a:pt x="49" y="0"/>
                </a:lnTo>
                <a:lnTo>
                  <a:pt x="0" y="0"/>
                </a:lnTo>
                <a:lnTo>
                  <a:pt x="0" y="2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4" name="Rectangle 257">
            <a:extLst>
              <a:ext uri="{FF2B5EF4-FFF2-40B4-BE49-F238E27FC236}">
                <a16:creationId xmlns:a16="http://schemas.microsoft.com/office/drawing/2014/main" id="{262A6788-5BE7-4CE0-937A-D4CF56D52576}"/>
              </a:ext>
            </a:extLst>
          </p:cNvPr>
          <p:cNvSpPr>
            <a:spLocks noChangeArrowheads="1"/>
          </p:cNvSpPr>
          <p:nvPr userDrawn="1"/>
        </p:nvSpPr>
        <p:spPr bwMode="auto">
          <a:xfrm>
            <a:off x="5579887" y="1901836"/>
            <a:ext cx="7937" cy="76201"/>
          </a:xfrm>
          <a:prstGeom prst="rect">
            <a:avLst/>
          </a:prstGeom>
          <a:noFill/>
          <a:ln w="793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5" name="Line 258">
            <a:extLst>
              <a:ext uri="{FF2B5EF4-FFF2-40B4-BE49-F238E27FC236}">
                <a16:creationId xmlns:a16="http://schemas.microsoft.com/office/drawing/2014/main" id="{028D7E92-BA17-4F31-BF46-0C836CE54283}"/>
              </a:ext>
            </a:extLst>
          </p:cNvPr>
          <p:cNvSpPr>
            <a:spLocks noChangeShapeType="1"/>
          </p:cNvSpPr>
          <p:nvPr userDrawn="1"/>
        </p:nvSpPr>
        <p:spPr bwMode="auto">
          <a:xfrm>
            <a:off x="5452892" y="2281252"/>
            <a:ext cx="0" cy="649294"/>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6" name="Line 259">
            <a:extLst>
              <a:ext uri="{FF2B5EF4-FFF2-40B4-BE49-F238E27FC236}">
                <a16:creationId xmlns:a16="http://schemas.microsoft.com/office/drawing/2014/main" id="{60E8FB32-3342-44E6-A0BF-D90EE3AE890C}"/>
              </a:ext>
            </a:extLst>
          </p:cNvPr>
          <p:cNvSpPr>
            <a:spLocks noChangeShapeType="1"/>
          </p:cNvSpPr>
          <p:nvPr userDrawn="1"/>
        </p:nvSpPr>
        <p:spPr bwMode="auto">
          <a:xfrm>
            <a:off x="5717995" y="2228864"/>
            <a:ext cx="0" cy="69692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7" name="Line 260">
            <a:extLst>
              <a:ext uri="{FF2B5EF4-FFF2-40B4-BE49-F238E27FC236}">
                <a16:creationId xmlns:a16="http://schemas.microsoft.com/office/drawing/2014/main" id="{3CCD68B0-6B9B-4951-B069-A55D07D714D0}"/>
              </a:ext>
            </a:extLst>
          </p:cNvPr>
          <p:cNvSpPr>
            <a:spLocks noChangeShapeType="1"/>
          </p:cNvSpPr>
          <p:nvPr userDrawn="1"/>
        </p:nvSpPr>
        <p:spPr bwMode="auto">
          <a:xfrm>
            <a:off x="5487816" y="220028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8" name="Line 261">
            <a:extLst>
              <a:ext uri="{FF2B5EF4-FFF2-40B4-BE49-F238E27FC236}">
                <a16:creationId xmlns:a16="http://schemas.microsoft.com/office/drawing/2014/main" id="{D71231BA-E300-4439-912E-256CD3E5EA55}"/>
              </a:ext>
            </a:extLst>
          </p:cNvPr>
          <p:cNvSpPr>
            <a:spLocks noChangeShapeType="1"/>
          </p:cNvSpPr>
          <p:nvPr userDrawn="1"/>
        </p:nvSpPr>
        <p:spPr bwMode="auto">
          <a:xfrm>
            <a:off x="5487816" y="223362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9" name="Line 262">
            <a:extLst>
              <a:ext uri="{FF2B5EF4-FFF2-40B4-BE49-F238E27FC236}">
                <a16:creationId xmlns:a16="http://schemas.microsoft.com/office/drawing/2014/main" id="{D9569151-5982-4C06-8EBB-2E8F9B200E1A}"/>
              </a:ext>
            </a:extLst>
          </p:cNvPr>
          <p:cNvSpPr>
            <a:spLocks noChangeShapeType="1"/>
          </p:cNvSpPr>
          <p:nvPr userDrawn="1"/>
        </p:nvSpPr>
        <p:spPr bwMode="auto">
          <a:xfrm>
            <a:off x="5487816" y="226537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0" name="Line 263">
            <a:extLst>
              <a:ext uri="{FF2B5EF4-FFF2-40B4-BE49-F238E27FC236}">
                <a16:creationId xmlns:a16="http://schemas.microsoft.com/office/drawing/2014/main" id="{FED53473-0680-42A3-8D73-529EA73D7CBD}"/>
              </a:ext>
            </a:extLst>
          </p:cNvPr>
          <p:cNvSpPr>
            <a:spLocks noChangeShapeType="1"/>
          </p:cNvSpPr>
          <p:nvPr userDrawn="1"/>
        </p:nvSpPr>
        <p:spPr bwMode="auto">
          <a:xfrm>
            <a:off x="5487816" y="229554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1" name="Line 264">
            <a:extLst>
              <a:ext uri="{FF2B5EF4-FFF2-40B4-BE49-F238E27FC236}">
                <a16:creationId xmlns:a16="http://schemas.microsoft.com/office/drawing/2014/main" id="{2C7C828C-7740-4F83-8301-7DCAF87452AC}"/>
              </a:ext>
            </a:extLst>
          </p:cNvPr>
          <p:cNvSpPr>
            <a:spLocks noChangeShapeType="1"/>
          </p:cNvSpPr>
          <p:nvPr userDrawn="1"/>
        </p:nvSpPr>
        <p:spPr bwMode="auto">
          <a:xfrm>
            <a:off x="5487816" y="232887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2" name="Line 265">
            <a:extLst>
              <a:ext uri="{FF2B5EF4-FFF2-40B4-BE49-F238E27FC236}">
                <a16:creationId xmlns:a16="http://schemas.microsoft.com/office/drawing/2014/main" id="{001DD42A-3909-4216-A55B-61B09DE99AAF}"/>
              </a:ext>
            </a:extLst>
          </p:cNvPr>
          <p:cNvSpPr>
            <a:spLocks noChangeShapeType="1"/>
          </p:cNvSpPr>
          <p:nvPr userDrawn="1"/>
        </p:nvSpPr>
        <p:spPr bwMode="auto">
          <a:xfrm>
            <a:off x="5487816" y="235904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3" name="Line 266">
            <a:extLst>
              <a:ext uri="{FF2B5EF4-FFF2-40B4-BE49-F238E27FC236}">
                <a16:creationId xmlns:a16="http://schemas.microsoft.com/office/drawing/2014/main" id="{04C6666D-6F03-4A71-A9DA-1B08D02DA99D}"/>
              </a:ext>
            </a:extLst>
          </p:cNvPr>
          <p:cNvSpPr>
            <a:spLocks noChangeShapeType="1"/>
          </p:cNvSpPr>
          <p:nvPr userDrawn="1"/>
        </p:nvSpPr>
        <p:spPr bwMode="auto">
          <a:xfrm>
            <a:off x="5487816" y="239079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4" name="Line 267">
            <a:extLst>
              <a:ext uri="{FF2B5EF4-FFF2-40B4-BE49-F238E27FC236}">
                <a16:creationId xmlns:a16="http://schemas.microsoft.com/office/drawing/2014/main" id="{26A10402-D3C3-4441-8C73-F2459BF8A7B3}"/>
              </a:ext>
            </a:extLst>
          </p:cNvPr>
          <p:cNvSpPr>
            <a:spLocks noChangeShapeType="1"/>
          </p:cNvSpPr>
          <p:nvPr userDrawn="1"/>
        </p:nvSpPr>
        <p:spPr bwMode="auto">
          <a:xfrm>
            <a:off x="5487816" y="242095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5" name="Line 268">
            <a:extLst>
              <a:ext uri="{FF2B5EF4-FFF2-40B4-BE49-F238E27FC236}">
                <a16:creationId xmlns:a16="http://schemas.microsoft.com/office/drawing/2014/main" id="{1CE9EAC0-ED89-40BD-80A5-F7F5E42A7D48}"/>
              </a:ext>
            </a:extLst>
          </p:cNvPr>
          <p:cNvSpPr>
            <a:spLocks noChangeShapeType="1"/>
          </p:cNvSpPr>
          <p:nvPr userDrawn="1"/>
        </p:nvSpPr>
        <p:spPr bwMode="auto">
          <a:xfrm>
            <a:off x="5487816" y="245429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6" name="Line 269">
            <a:extLst>
              <a:ext uri="{FF2B5EF4-FFF2-40B4-BE49-F238E27FC236}">
                <a16:creationId xmlns:a16="http://schemas.microsoft.com/office/drawing/2014/main" id="{5D560B77-C594-492A-B65F-499FDA786F5A}"/>
              </a:ext>
            </a:extLst>
          </p:cNvPr>
          <p:cNvSpPr>
            <a:spLocks noChangeShapeType="1"/>
          </p:cNvSpPr>
          <p:nvPr userDrawn="1"/>
        </p:nvSpPr>
        <p:spPr bwMode="auto">
          <a:xfrm>
            <a:off x="5487816" y="248445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7" name="Line 270">
            <a:extLst>
              <a:ext uri="{FF2B5EF4-FFF2-40B4-BE49-F238E27FC236}">
                <a16:creationId xmlns:a16="http://schemas.microsoft.com/office/drawing/2014/main" id="{E48ECBCA-72FD-4F3C-96D6-5F618A059B1E}"/>
              </a:ext>
            </a:extLst>
          </p:cNvPr>
          <p:cNvSpPr>
            <a:spLocks noChangeShapeType="1"/>
          </p:cNvSpPr>
          <p:nvPr userDrawn="1"/>
        </p:nvSpPr>
        <p:spPr bwMode="auto">
          <a:xfrm>
            <a:off x="5487816" y="251620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8" name="Line 271">
            <a:extLst>
              <a:ext uri="{FF2B5EF4-FFF2-40B4-BE49-F238E27FC236}">
                <a16:creationId xmlns:a16="http://schemas.microsoft.com/office/drawing/2014/main" id="{F2A80A9C-42A8-4F40-8385-1FCB9E70A7D7}"/>
              </a:ext>
            </a:extLst>
          </p:cNvPr>
          <p:cNvSpPr>
            <a:spLocks noChangeShapeType="1"/>
          </p:cNvSpPr>
          <p:nvPr userDrawn="1"/>
        </p:nvSpPr>
        <p:spPr bwMode="auto">
          <a:xfrm>
            <a:off x="5487816" y="254636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9" name="Line 272">
            <a:extLst>
              <a:ext uri="{FF2B5EF4-FFF2-40B4-BE49-F238E27FC236}">
                <a16:creationId xmlns:a16="http://schemas.microsoft.com/office/drawing/2014/main" id="{C6548C88-8166-48E1-AA18-499C9227016A}"/>
              </a:ext>
            </a:extLst>
          </p:cNvPr>
          <p:cNvSpPr>
            <a:spLocks noChangeShapeType="1"/>
          </p:cNvSpPr>
          <p:nvPr userDrawn="1"/>
        </p:nvSpPr>
        <p:spPr bwMode="auto">
          <a:xfrm>
            <a:off x="5487816" y="257970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0" name="Line 273">
            <a:extLst>
              <a:ext uri="{FF2B5EF4-FFF2-40B4-BE49-F238E27FC236}">
                <a16:creationId xmlns:a16="http://schemas.microsoft.com/office/drawing/2014/main" id="{B197D770-D563-4A01-B57B-D2B239F72EB7}"/>
              </a:ext>
            </a:extLst>
          </p:cNvPr>
          <p:cNvSpPr>
            <a:spLocks noChangeShapeType="1"/>
          </p:cNvSpPr>
          <p:nvPr userDrawn="1"/>
        </p:nvSpPr>
        <p:spPr bwMode="auto">
          <a:xfrm>
            <a:off x="5487816" y="2611456"/>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1" name="Line 274">
            <a:extLst>
              <a:ext uri="{FF2B5EF4-FFF2-40B4-BE49-F238E27FC236}">
                <a16:creationId xmlns:a16="http://schemas.microsoft.com/office/drawing/2014/main" id="{7E257449-CF2D-4F57-B951-3DF0AD81160B}"/>
              </a:ext>
            </a:extLst>
          </p:cNvPr>
          <p:cNvSpPr>
            <a:spLocks noChangeShapeType="1"/>
          </p:cNvSpPr>
          <p:nvPr userDrawn="1"/>
        </p:nvSpPr>
        <p:spPr bwMode="auto">
          <a:xfrm>
            <a:off x="5487816" y="264161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2" name="Line 275">
            <a:extLst>
              <a:ext uri="{FF2B5EF4-FFF2-40B4-BE49-F238E27FC236}">
                <a16:creationId xmlns:a16="http://schemas.microsoft.com/office/drawing/2014/main" id="{1F889323-7987-4A94-9E89-076067AA6F45}"/>
              </a:ext>
            </a:extLst>
          </p:cNvPr>
          <p:cNvSpPr>
            <a:spLocks noChangeShapeType="1"/>
          </p:cNvSpPr>
          <p:nvPr userDrawn="1"/>
        </p:nvSpPr>
        <p:spPr bwMode="auto">
          <a:xfrm>
            <a:off x="5487816" y="267495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3" name="Line 276">
            <a:extLst>
              <a:ext uri="{FF2B5EF4-FFF2-40B4-BE49-F238E27FC236}">
                <a16:creationId xmlns:a16="http://schemas.microsoft.com/office/drawing/2014/main" id="{46764BA6-EB20-447F-A712-2A1460B3924E}"/>
              </a:ext>
            </a:extLst>
          </p:cNvPr>
          <p:cNvSpPr>
            <a:spLocks noChangeShapeType="1"/>
          </p:cNvSpPr>
          <p:nvPr userDrawn="1"/>
        </p:nvSpPr>
        <p:spPr bwMode="auto">
          <a:xfrm>
            <a:off x="5487816" y="270511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4" name="Line 277">
            <a:extLst>
              <a:ext uri="{FF2B5EF4-FFF2-40B4-BE49-F238E27FC236}">
                <a16:creationId xmlns:a16="http://schemas.microsoft.com/office/drawing/2014/main" id="{E9DDB13D-2953-409D-90EE-57BB782DD7CA}"/>
              </a:ext>
            </a:extLst>
          </p:cNvPr>
          <p:cNvSpPr>
            <a:spLocks noChangeShapeType="1"/>
          </p:cNvSpPr>
          <p:nvPr userDrawn="1"/>
        </p:nvSpPr>
        <p:spPr bwMode="auto">
          <a:xfrm>
            <a:off x="5487816" y="273687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5" name="Line 278">
            <a:extLst>
              <a:ext uri="{FF2B5EF4-FFF2-40B4-BE49-F238E27FC236}">
                <a16:creationId xmlns:a16="http://schemas.microsoft.com/office/drawing/2014/main" id="{7BE14111-2266-40D2-9A38-8AF36C2F2604}"/>
              </a:ext>
            </a:extLst>
          </p:cNvPr>
          <p:cNvSpPr>
            <a:spLocks noChangeShapeType="1"/>
          </p:cNvSpPr>
          <p:nvPr userDrawn="1"/>
        </p:nvSpPr>
        <p:spPr bwMode="auto">
          <a:xfrm>
            <a:off x="5487816" y="276703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6" name="Line 279">
            <a:extLst>
              <a:ext uri="{FF2B5EF4-FFF2-40B4-BE49-F238E27FC236}">
                <a16:creationId xmlns:a16="http://schemas.microsoft.com/office/drawing/2014/main" id="{303B1839-E389-4E06-9DD1-986F69BD524A}"/>
              </a:ext>
            </a:extLst>
          </p:cNvPr>
          <p:cNvSpPr>
            <a:spLocks noChangeShapeType="1"/>
          </p:cNvSpPr>
          <p:nvPr userDrawn="1"/>
        </p:nvSpPr>
        <p:spPr bwMode="auto">
          <a:xfrm>
            <a:off x="5610049" y="220028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7" name="Line 280">
            <a:extLst>
              <a:ext uri="{FF2B5EF4-FFF2-40B4-BE49-F238E27FC236}">
                <a16:creationId xmlns:a16="http://schemas.microsoft.com/office/drawing/2014/main" id="{6167D7C0-BB6F-4B3C-BCA9-4F4BFEAA32EA}"/>
              </a:ext>
            </a:extLst>
          </p:cNvPr>
          <p:cNvSpPr>
            <a:spLocks noChangeShapeType="1"/>
          </p:cNvSpPr>
          <p:nvPr userDrawn="1"/>
        </p:nvSpPr>
        <p:spPr bwMode="auto">
          <a:xfrm>
            <a:off x="5610049" y="223203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8" name="Line 281">
            <a:extLst>
              <a:ext uri="{FF2B5EF4-FFF2-40B4-BE49-F238E27FC236}">
                <a16:creationId xmlns:a16="http://schemas.microsoft.com/office/drawing/2014/main" id="{E016C341-B80A-4DE2-BA89-DB8DC8757A1F}"/>
              </a:ext>
            </a:extLst>
          </p:cNvPr>
          <p:cNvSpPr>
            <a:spLocks noChangeShapeType="1"/>
          </p:cNvSpPr>
          <p:nvPr userDrawn="1"/>
        </p:nvSpPr>
        <p:spPr bwMode="auto">
          <a:xfrm>
            <a:off x="5610049" y="2263790"/>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9" name="Line 282">
            <a:extLst>
              <a:ext uri="{FF2B5EF4-FFF2-40B4-BE49-F238E27FC236}">
                <a16:creationId xmlns:a16="http://schemas.microsoft.com/office/drawing/2014/main" id="{FDC8770A-096F-425B-BCBC-FBB30D8A81E9}"/>
              </a:ext>
            </a:extLst>
          </p:cNvPr>
          <p:cNvSpPr>
            <a:spLocks noChangeShapeType="1"/>
          </p:cNvSpPr>
          <p:nvPr userDrawn="1"/>
        </p:nvSpPr>
        <p:spPr bwMode="auto">
          <a:xfrm>
            <a:off x="5610049" y="229395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0" name="Line 283">
            <a:extLst>
              <a:ext uri="{FF2B5EF4-FFF2-40B4-BE49-F238E27FC236}">
                <a16:creationId xmlns:a16="http://schemas.microsoft.com/office/drawing/2014/main" id="{C1BFB255-74C6-4F9D-943E-50925C85E3BE}"/>
              </a:ext>
            </a:extLst>
          </p:cNvPr>
          <p:cNvSpPr>
            <a:spLocks noChangeShapeType="1"/>
          </p:cNvSpPr>
          <p:nvPr userDrawn="1"/>
        </p:nvSpPr>
        <p:spPr bwMode="auto">
          <a:xfrm>
            <a:off x="5610049" y="232570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1" name="Line 284">
            <a:extLst>
              <a:ext uri="{FF2B5EF4-FFF2-40B4-BE49-F238E27FC236}">
                <a16:creationId xmlns:a16="http://schemas.microsoft.com/office/drawing/2014/main" id="{33274D7C-540C-4783-8DA0-0E66F0A51007}"/>
              </a:ext>
            </a:extLst>
          </p:cNvPr>
          <p:cNvSpPr>
            <a:spLocks noChangeShapeType="1"/>
          </p:cNvSpPr>
          <p:nvPr userDrawn="1"/>
        </p:nvSpPr>
        <p:spPr bwMode="auto">
          <a:xfrm>
            <a:off x="5610049" y="235745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2" name="Line 285">
            <a:extLst>
              <a:ext uri="{FF2B5EF4-FFF2-40B4-BE49-F238E27FC236}">
                <a16:creationId xmlns:a16="http://schemas.microsoft.com/office/drawing/2014/main" id="{0E6D207A-F101-4B16-BF3B-96263606F26D}"/>
              </a:ext>
            </a:extLst>
          </p:cNvPr>
          <p:cNvSpPr>
            <a:spLocks noChangeShapeType="1"/>
          </p:cNvSpPr>
          <p:nvPr userDrawn="1"/>
        </p:nvSpPr>
        <p:spPr bwMode="auto">
          <a:xfrm>
            <a:off x="5610049" y="238920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3" name="Line 286">
            <a:extLst>
              <a:ext uri="{FF2B5EF4-FFF2-40B4-BE49-F238E27FC236}">
                <a16:creationId xmlns:a16="http://schemas.microsoft.com/office/drawing/2014/main" id="{42ED405C-B7E8-4958-B1BE-A56541583043}"/>
              </a:ext>
            </a:extLst>
          </p:cNvPr>
          <p:cNvSpPr>
            <a:spLocks noChangeShapeType="1"/>
          </p:cNvSpPr>
          <p:nvPr userDrawn="1"/>
        </p:nvSpPr>
        <p:spPr bwMode="auto">
          <a:xfrm>
            <a:off x="5610049" y="2420954"/>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4" name="Line 287">
            <a:extLst>
              <a:ext uri="{FF2B5EF4-FFF2-40B4-BE49-F238E27FC236}">
                <a16:creationId xmlns:a16="http://schemas.microsoft.com/office/drawing/2014/main" id="{2F7E3EC0-74D8-4FB7-8E44-7FAD3D1A0EB4}"/>
              </a:ext>
            </a:extLst>
          </p:cNvPr>
          <p:cNvSpPr>
            <a:spLocks noChangeShapeType="1"/>
          </p:cNvSpPr>
          <p:nvPr userDrawn="1"/>
        </p:nvSpPr>
        <p:spPr bwMode="auto">
          <a:xfrm>
            <a:off x="5610049" y="245111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5" name="Line 288">
            <a:extLst>
              <a:ext uri="{FF2B5EF4-FFF2-40B4-BE49-F238E27FC236}">
                <a16:creationId xmlns:a16="http://schemas.microsoft.com/office/drawing/2014/main" id="{DB85B90A-A83E-45DA-AD11-4C2A70F55F89}"/>
              </a:ext>
            </a:extLst>
          </p:cNvPr>
          <p:cNvSpPr>
            <a:spLocks noChangeShapeType="1"/>
          </p:cNvSpPr>
          <p:nvPr userDrawn="1"/>
        </p:nvSpPr>
        <p:spPr bwMode="auto">
          <a:xfrm>
            <a:off x="5610049" y="2484455"/>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6" name="Line 289">
            <a:extLst>
              <a:ext uri="{FF2B5EF4-FFF2-40B4-BE49-F238E27FC236}">
                <a16:creationId xmlns:a16="http://schemas.microsoft.com/office/drawing/2014/main" id="{2E1FB058-C25C-463F-A817-F552B43E9878}"/>
              </a:ext>
            </a:extLst>
          </p:cNvPr>
          <p:cNvSpPr>
            <a:spLocks noChangeShapeType="1"/>
          </p:cNvSpPr>
          <p:nvPr userDrawn="1"/>
        </p:nvSpPr>
        <p:spPr bwMode="auto">
          <a:xfrm>
            <a:off x="5610049" y="2514617"/>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7" name="Line 290">
            <a:extLst>
              <a:ext uri="{FF2B5EF4-FFF2-40B4-BE49-F238E27FC236}">
                <a16:creationId xmlns:a16="http://schemas.microsoft.com/office/drawing/2014/main" id="{83E5EF9B-921B-4595-87BE-A7C49D2A36A2}"/>
              </a:ext>
            </a:extLst>
          </p:cNvPr>
          <p:cNvSpPr>
            <a:spLocks noChangeShapeType="1"/>
          </p:cNvSpPr>
          <p:nvPr userDrawn="1"/>
        </p:nvSpPr>
        <p:spPr bwMode="auto">
          <a:xfrm>
            <a:off x="5610049" y="254636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8" name="Line 291">
            <a:extLst>
              <a:ext uri="{FF2B5EF4-FFF2-40B4-BE49-F238E27FC236}">
                <a16:creationId xmlns:a16="http://schemas.microsoft.com/office/drawing/2014/main" id="{D6892B07-6206-47FD-AEE1-5A0EB6F2B705}"/>
              </a:ext>
            </a:extLst>
          </p:cNvPr>
          <p:cNvSpPr>
            <a:spLocks noChangeShapeType="1"/>
          </p:cNvSpPr>
          <p:nvPr userDrawn="1"/>
        </p:nvSpPr>
        <p:spPr bwMode="auto">
          <a:xfrm>
            <a:off x="5610049" y="257811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9" name="Line 292">
            <a:extLst>
              <a:ext uri="{FF2B5EF4-FFF2-40B4-BE49-F238E27FC236}">
                <a16:creationId xmlns:a16="http://schemas.microsoft.com/office/drawing/2014/main" id="{48662819-4B55-48ED-9A6B-2B5DD3B72352}"/>
              </a:ext>
            </a:extLst>
          </p:cNvPr>
          <p:cNvSpPr>
            <a:spLocks noChangeShapeType="1"/>
          </p:cNvSpPr>
          <p:nvPr userDrawn="1"/>
        </p:nvSpPr>
        <p:spPr bwMode="auto">
          <a:xfrm>
            <a:off x="5610049" y="2609868"/>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0" name="Line 293">
            <a:extLst>
              <a:ext uri="{FF2B5EF4-FFF2-40B4-BE49-F238E27FC236}">
                <a16:creationId xmlns:a16="http://schemas.microsoft.com/office/drawing/2014/main" id="{515129DB-A2BE-42C0-AEAD-A6F2683D90D2}"/>
              </a:ext>
            </a:extLst>
          </p:cNvPr>
          <p:cNvSpPr>
            <a:spLocks noChangeShapeType="1"/>
          </p:cNvSpPr>
          <p:nvPr userDrawn="1"/>
        </p:nvSpPr>
        <p:spPr bwMode="auto">
          <a:xfrm>
            <a:off x="5610049" y="2640031"/>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1" name="Line 294">
            <a:extLst>
              <a:ext uri="{FF2B5EF4-FFF2-40B4-BE49-F238E27FC236}">
                <a16:creationId xmlns:a16="http://schemas.microsoft.com/office/drawing/2014/main" id="{2D378845-9718-40F9-A3BB-AEA93E10ADBE}"/>
              </a:ext>
            </a:extLst>
          </p:cNvPr>
          <p:cNvSpPr>
            <a:spLocks noChangeShapeType="1"/>
          </p:cNvSpPr>
          <p:nvPr userDrawn="1"/>
        </p:nvSpPr>
        <p:spPr bwMode="auto">
          <a:xfrm>
            <a:off x="5610049" y="267178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2" name="Line 295">
            <a:extLst>
              <a:ext uri="{FF2B5EF4-FFF2-40B4-BE49-F238E27FC236}">
                <a16:creationId xmlns:a16="http://schemas.microsoft.com/office/drawing/2014/main" id="{40AF5781-3955-4BD3-B80F-90E2235C21DE}"/>
              </a:ext>
            </a:extLst>
          </p:cNvPr>
          <p:cNvSpPr>
            <a:spLocks noChangeShapeType="1"/>
          </p:cNvSpPr>
          <p:nvPr userDrawn="1"/>
        </p:nvSpPr>
        <p:spPr bwMode="auto">
          <a:xfrm>
            <a:off x="5610049" y="2705119"/>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3" name="Line 296">
            <a:extLst>
              <a:ext uri="{FF2B5EF4-FFF2-40B4-BE49-F238E27FC236}">
                <a16:creationId xmlns:a16="http://schemas.microsoft.com/office/drawing/2014/main" id="{416EEF89-CE7C-4E88-AE75-56D9067F4408}"/>
              </a:ext>
            </a:extLst>
          </p:cNvPr>
          <p:cNvSpPr>
            <a:spLocks noChangeShapeType="1"/>
          </p:cNvSpPr>
          <p:nvPr userDrawn="1"/>
        </p:nvSpPr>
        <p:spPr bwMode="auto">
          <a:xfrm>
            <a:off x="5610049" y="2735282"/>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4" name="Line 297">
            <a:extLst>
              <a:ext uri="{FF2B5EF4-FFF2-40B4-BE49-F238E27FC236}">
                <a16:creationId xmlns:a16="http://schemas.microsoft.com/office/drawing/2014/main" id="{89D9D3FC-9B52-40C2-BCD4-21B69F44B1E0}"/>
              </a:ext>
            </a:extLst>
          </p:cNvPr>
          <p:cNvSpPr>
            <a:spLocks noChangeShapeType="1"/>
          </p:cNvSpPr>
          <p:nvPr userDrawn="1"/>
        </p:nvSpPr>
        <p:spPr bwMode="auto">
          <a:xfrm>
            <a:off x="5610049" y="2767033"/>
            <a:ext cx="7143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5" name="Line 298">
            <a:extLst>
              <a:ext uri="{FF2B5EF4-FFF2-40B4-BE49-F238E27FC236}">
                <a16:creationId xmlns:a16="http://schemas.microsoft.com/office/drawing/2014/main" id="{413DDA3E-C9EE-4C06-8668-436ABEEEBD6B}"/>
              </a:ext>
            </a:extLst>
          </p:cNvPr>
          <p:cNvSpPr>
            <a:spLocks noChangeShapeType="1"/>
          </p:cNvSpPr>
          <p:nvPr userDrawn="1"/>
        </p:nvSpPr>
        <p:spPr bwMode="auto">
          <a:xfrm>
            <a:off x="5738632" y="2176476"/>
            <a:ext cx="0" cy="75407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6" name="Line 299">
            <a:extLst>
              <a:ext uri="{FF2B5EF4-FFF2-40B4-BE49-F238E27FC236}">
                <a16:creationId xmlns:a16="http://schemas.microsoft.com/office/drawing/2014/main" id="{6ABB003D-80E4-4770-BB51-3A2044D3B749}"/>
              </a:ext>
            </a:extLst>
          </p:cNvPr>
          <p:cNvSpPr>
            <a:spLocks noChangeShapeType="1"/>
          </p:cNvSpPr>
          <p:nvPr userDrawn="1"/>
        </p:nvSpPr>
        <p:spPr bwMode="auto">
          <a:xfrm>
            <a:off x="5430668" y="2176476"/>
            <a:ext cx="0" cy="75407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7" name="Freeform 300">
            <a:extLst>
              <a:ext uri="{FF2B5EF4-FFF2-40B4-BE49-F238E27FC236}">
                <a16:creationId xmlns:a16="http://schemas.microsoft.com/office/drawing/2014/main" id="{90A4CFD5-B0C1-441C-A132-DC47B44FF88A}"/>
              </a:ext>
            </a:extLst>
          </p:cNvPr>
          <p:cNvSpPr>
            <a:spLocks/>
          </p:cNvSpPr>
          <p:nvPr userDrawn="1"/>
        </p:nvSpPr>
        <p:spPr bwMode="auto">
          <a:xfrm>
            <a:off x="7430846" y="2755920"/>
            <a:ext cx="30161" cy="20638"/>
          </a:xfrm>
          <a:custGeom>
            <a:avLst/>
            <a:gdLst>
              <a:gd name="T0" fmla="*/ 3 w 19"/>
              <a:gd name="T1" fmla="*/ 0 h 13"/>
              <a:gd name="T2" fmla="*/ 3 w 19"/>
              <a:gd name="T3" fmla="*/ 0 h 13"/>
              <a:gd name="T4" fmla="*/ 1 w 19"/>
              <a:gd name="T5" fmla="*/ 0 h 13"/>
              <a:gd name="T6" fmla="*/ 0 w 19"/>
              <a:gd name="T7" fmla="*/ 3 h 13"/>
              <a:gd name="T8" fmla="*/ 0 w 19"/>
              <a:gd name="T9" fmla="*/ 11 h 13"/>
              <a:gd name="T10" fmla="*/ 0 w 19"/>
              <a:gd name="T11" fmla="*/ 11 h 13"/>
              <a:gd name="T12" fmla="*/ 1 w 19"/>
              <a:gd name="T13" fmla="*/ 13 h 13"/>
              <a:gd name="T14" fmla="*/ 3 w 19"/>
              <a:gd name="T15" fmla="*/ 13 h 13"/>
              <a:gd name="T16" fmla="*/ 7 w 19"/>
              <a:gd name="T17" fmla="*/ 13 h 13"/>
              <a:gd name="T18" fmla="*/ 7 w 19"/>
              <a:gd name="T19" fmla="*/ 13 h 13"/>
              <a:gd name="T20" fmla="*/ 9 w 19"/>
              <a:gd name="T21" fmla="*/ 13 h 13"/>
              <a:gd name="T22" fmla="*/ 9 w 19"/>
              <a:gd name="T23" fmla="*/ 11 h 13"/>
              <a:gd name="T24" fmla="*/ 9 w 19"/>
              <a:gd name="T25" fmla="*/ 9 h 13"/>
              <a:gd name="T26" fmla="*/ 9 w 19"/>
              <a:gd name="T27" fmla="*/ 9 h 13"/>
              <a:gd name="T28" fmla="*/ 10 w 19"/>
              <a:gd name="T29" fmla="*/ 7 h 13"/>
              <a:gd name="T30" fmla="*/ 12 w 19"/>
              <a:gd name="T31" fmla="*/ 6 h 13"/>
              <a:gd name="T32" fmla="*/ 16 w 19"/>
              <a:gd name="T33" fmla="*/ 6 h 13"/>
              <a:gd name="T34" fmla="*/ 16 w 19"/>
              <a:gd name="T35" fmla="*/ 6 h 13"/>
              <a:gd name="T36" fmla="*/ 18 w 19"/>
              <a:gd name="T37" fmla="*/ 6 h 13"/>
              <a:gd name="T38" fmla="*/ 19 w 19"/>
              <a:gd name="T39" fmla="*/ 4 h 13"/>
              <a:gd name="T40" fmla="*/ 19 w 19"/>
              <a:gd name="T41" fmla="*/ 3 h 13"/>
              <a:gd name="T42" fmla="*/ 19 w 19"/>
              <a:gd name="T43" fmla="*/ 3 h 13"/>
              <a:gd name="T44" fmla="*/ 18 w 19"/>
              <a:gd name="T45" fmla="*/ 0 h 13"/>
              <a:gd name="T46" fmla="*/ 16 w 19"/>
              <a:gd name="T47" fmla="*/ 0 h 13"/>
              <a:gd name="T48" fmla="*/ 3 w 19"/>
              <a:gd name="T4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13">
                <a:moveTo>
                  <a:pt x="3" y="0"/>
                </a:moveTo>
                <a:lnTo>
                  <a:pt x="3" y="0"/>
                </a:lnTo>
                <a:lnTo>
                  <a:pt x="1" y="0"/>
                </a:lnTo>
                <a:lnTo>
                  <a:pt x="0" y="3"/>
                </a:lnTo>
                <a:lnTo>
                  <a:pt x="0" y="11"/>
                </a:lnTo>
                <a:lnTo>
                  <a:pt x="0" y="11"/>
                </a:lnTo>
                <a:lnTo>
                  <a:pt x="1" y="13"/>
                </a:lnTo>
                <a:lnTo>
                  <a:pt x="3" y="13"/>
                </a:lnTo>
                <a:lnTo>
                  <a:pt x="7" y="13"/>
                </a:lnTo>
                <a:lnTo>
                  <a:pt x="7" y="13"/>
                </a:lnTo>
                <a:lnTo>
                  <a:pt x="9" y="13"/>
                </a:lnTo>
                <a:lnTo>
                  <a:pt x="9" y="11"/>
                </a:lnTo>
                <a:lnTo>
                  <a:pt x="9" y="9"/>
                </a:lnTo>
                <a:lnTo>
                  <a:pt x="9" y="9"/>
                </a:lnTo>
                <a:lnTo>
                  <a:pt x="10" y="7"/>
                </a:lnTo>
                <a:lnTo>
                  <a:pt x="12" y="6"/>
                </a:lnTo>
                <a:lnTo>
                  <a:pt x="16" y="6"/>
                </a:lnTo>
                <a:lnTo>
                  <a:pt x="16" y="6"/>
                </a:lnTo>
                <a:lnTo>
                  <a:pt x="18" y="6"/>
                </a:lnTo>
                <a:lnTo>
                  <a:pt x="19" y="4"/>
                </a:lnTo>
                <a:lnTo>
                  <a:pt x="19" y="3"/>
                </a:lnTo>
                <a:lnTo>
                  <a:pt x="19" y="3"/>
                </a:lnTo>
                <a:lnTo>
                  <a:pt x="18" y="0"/>
                </a:lnTo>
                <a:lnTo>
                  <a:pt x="16" y="0"/>
                </a:lnTo>
                <a:lnTo>
                  <a:pt x="3"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8" name="Freeform 301">
            <a:extLst>
              <a:ext uri="{FF2B5EF4-FFF2-40B4-BE49-F238E27FC236}">
                <a16:creationId xmlns:a16="http://schemas.microsoft.com/office/drawing/2014/main" id="{662DE866-312D-456E-8FF2-CF1491AAFC36}"/>
              </a:ext>
            </a:extLst>
          </p:cNvPr>
          <p:cNvSpPr>
            <a:spLocks/>
          </p:cNvSpPr>
          <p:nvPr userDrawn="1"/>
        </p:nvSpPr>
        <p:spPr bwMode="auto">
          <a:xfrm>
            <a:off x="7284802" y="2740045"/>
            <a:ext cx="158744" cy="325441"/>
          </a:xfrm>
          <a:custGeom>
            <a:avLst/>
            <a:gdLst>
              <a:gd name="T0" fmla="*/ 0 w 100"/>
              <a:gd name="T1" fmla="*/ 75 h 205"/>
              <a:gd name="T2" fmla="*/ 5 w 100"/>
              <a:gd name="T3" fmla="*/ 77 h 205"/>
              <a:gd name="T4" fmla="*/ 7 w 100"/>
              <a:gd name="T5" fmla="*/ 80 h 205"/>
              <a:gd name="T6" fmla="*/ 8 w 100"/>
              <a:gd name="T7" fmla="*/ 87 h 205"/>
              <a:gd name="T8" fmla="*/ 12 w 100"/>
              <a:gd name="T9" fmla="*/ 88 h 205"/>
              <a:gd name="T10" fmla="*/ 15 w 100"/>
              <a:gd name="T11" fmla="*/ 95 h 205"/>
              <a:gd name="T12" fmla="*/ 17 w 100"/>
              <a:gd name="T13" fmla="*/ 99 h 205"/>
              <a:gd name="T14" fmla="*/ 21 w 100"/>
              <a:gd name="T15" fmla="*/ 101 h 205"/>
              <a:gd name="T16" fmla="*/ 22 w 100"/>
              <a:gd name="T17" fmla="*/ 105 h 205"/>
              <a:gd name="T18" fmla="*/ 25 w 100"/>
              <a:gd name="T19" fmla="*/ 105 h 205"/>
              <a:gd name="T20" fmla="*/ 29 w 100"/>
              <a:gd name="T21" fmla="*/ 137 h 205"/>
              <a:gd name="T22" fmla="*/ 32 w 100"/>
              <a:gd name="T23" fmla="*/ 140 h 205"/>
              <a:gd name="T24" fmla="*/ 41 w 100"/>
              <a:gd name="T25" fmla="*/ 141 h 205"/>
              <a:gd name="T26" fmla="*/ 42 w 100"/>
              <a:gd name="T27" fmla="*/ 169 h 205"/>
              <a:gd name="T28" fmla="*/ 47 w 100"/>
              <a:gd name="T29" fmla="*/ 172 h 205"/>
              <a:gd name="T30" fmla="*/ 50 w 100"/>
              <a:gd name="T31" fmla="*/ 175 h 205"/>
              <a:gd name="T32" fmla="*/ 50 w 100"/>
              <a:gd name="T33" fmla="*/ 191 h 205"/>
              <a:gd name="T34" fmla="*/ 59 w 100"/>
              <a:gd name="T35" fmla="*/ 192 h 205"/>
              <a:gd name="T36" fmla="*/ 61 w 100"/>
              <a:gd name="T37" fmla="*/ 201 h 205"/>
              <a:gd name="T38" fmla="*/ 65 w 100"/>
              <a:gd name="T39" fmla="*/ 205 h 205"/>
              <a:gd name="T40" fmla="*/ 82 w 100"/>
              <a:gd name="T41" fmla="*/ 204 h 205"/>
              <a:gd name="T42" fmla="*/ 83 w 100"/>
              <a:gd name="T43" fmla="*/ 199 h 205"/>
              <a:gd name="T44" fmla="*/ 78 w 100"/>
              <a:gd name="T45" fmla="*/ 197 h 205"/>
              <a:gd name="T46" fmla="*/ 75 w 100"/>
              <a:gd name="T47" fmla="*/ 193 h 205"/>
              <a:gd name="T48" fmla="*/ 74 w 100"/>
              <a:gd name="T49" fmla="*/ 175 h 205"/>
              <a:gd name="T50" fmla="*/ 70 w 100"/>
              <a:gd name="T51" fmla="*/ 174 h 205"/>
              <a:gd name="T52" fmla="*/ 68 w 100"/>
              <a:gd name="T53" fmla="*/ 165 h 205"/>
              <a:gd name="T54" fmla="*/ 70 w 100"/>
              <a:gd name="T55" fmla="*/ 163 h 205"/>
              <a:gd name="T56" fmla="*/ 82 w 100"/>
              <a:gd name="T57" fmla="*/ 162 h 205"/>
              <a:gd name="T58" fmla="*/ 83 w 100"/>
              <a:gd name="T59" fmla="*/ 158 h 205"/>
              <a:gd name="T60" fmla="*/ 96 w 100"/>
              <a:gd name="T61" fmla="*/ 155 h 205"/>
              <a:gd name="T62" fmla="*/ 100 w 100"/>
              <a:gd name="T63" fmla="*/ 153 h 205"/>
              <a:gd name="T64" fmla="*/ 99 w 100"/>
              <a:gd name="T65" fmla="*/ 125 h 205"/>
              <a:gd name="T66" fmla="*/ 87 w 100"/>
              <a:gd name="T67" fmla="*/ 123 h 205"/>
              <a:gd name="T68" fmla="*/ 85 w 100"/>
              <a:gd name="T69" fmla="*/ 120 h 205"/>
              <a:gd name="T70" fmla="*/ 70 w 100"/>
              <a:gd name="T71" fmla="*/ 118 h 205"/>
              <a:gd name="T72" fmla="*/ 68 w 100"/>
              <a:gd name="T73" fmla="*/ 114 h 205"/>
              <a:gd name="T74" fmla="*/ 67 w 100"/>
              <a:gd name="T75" fmla="*/ 99 h 205"/>
              <a:gd name="T76" fmla="*/ 33 w 100"/>
              <a:gd name="T77" fmla="*/ 97 h 205"/>
              <a:gd name="T78" fmla="*/ 30 w 100"/>
              <a:gd name="T79" fmla="*/ 95 h 205"/>
              <a:gd name="T80" fmla="*/ 24 w 100"/>
              <a:gd name="T81" fmla="*/ 92 h 205"/>
              <a:gd name="T82" fmla="*/ 21 w 100"/>
              <a:gd name="T83" fmla="*/ 88 h 205"/>
              <a:gd name="T84" fmla="*/ 20 w 100"/>
              <a:gd name="T85" fmla="*/ 82 h 205"/>
              <a:gd name="T86" fmla="*/ 17 w 100"/>
              <a:gd name="T87" fmla="*/ 80 h 205"/>
              <a:gd name="T88" fmla="*/ 15 w 100"/>
              <a:gd name="T89" fmla="*/ 60 h 205"/>
              <a:gd name="T90" fmla="*/ 17 w 100"/>
              <a:gd name="T91" fmla="*/ 58 h 205"/>
              <a:gd name="T92" fmla="*/ 25 w 100"/>
              <a:gd name="T93" fmla="*/ 58 h 205"/>
              <a:gd name="T94" fmla="*/ 26 w 100"/>
              <a:gd name="T95" fmla="*/ 62 h 205"/>
              <a:gd name="T96" fmla="*/ 38 w 100"/>
              <a:gd name="T97" fmla="*/ 65 h 205"/>
              <a:gd name="T98" fmla="*/ 40 w 100"/>
              <a:gd name="T99" fmla="*/ 61 h 205"/>
              <a:gd name="T100" fmla="*/ 41 w 100"/>
              <a:gd name="T101" fmla="*/ 52 h 205"/>
              <a:gd name="T102" fmla="*/ 50 w 100"/>
              <a:gd name="T103" fmla="*/ 51 h 205"/>
              <a:gd name="T104" fmla="*/ 53 w 100"/>
              <a:gd name="T105" fmla="*/ 47 h 205"/>
              <a:gd name="T106" fmla="*/ 56 w 100"/>
              <a:gd name="T107" fmla="*/ 43 h 205"/>
              <a:gd name="T108" fmla="*/ 82 w 100"/>
              <a:gd name="T109" fmla="*/ 42 h 205"/>
              <a:gd name="T110" fmla="*/ 83 w 100"/>
              <a:gd name="T111" fmla="*/ 27 h 205"/>
              <a:gd name="T112" fmla="*/ 70 w 100"/>
              <a:gd name="T113" fmla="*/ 24 h 205"/>
              <a:gd name="T114" fmla="*/ 67 w 100"/>
              <a:gd name="T115" fmla="*/ 27 h 205"/>
              <a:gd name="T116" fmla="*/ 67 w 100"/>
              <a:gd name="T117" fmla="*/ 33 h 205"/>
              <a:gd name="T118" fmla="*/ 61 w 100"/>
              <a:gd name="T119" fmla="*/ 34 h 205"/>
              <a:gd name="T120" fmla="*/ 58 w 100"/>
              <a:gd name="T121" fmla="*/ 19 h 205"/>
              <a:gd name="T122" fmla="*/ 61 w 100"/>
              <a:gd name="T123" fmla="*/ 17 h 205"/>
              <a:gd name="T124" fmla="*/ 84 w 100"/>
              <a:gd name="T125" fmla="*/ 1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205">
                <a:moveTo>
                  <a:pt x="0" y="62"/>
                </a:moveTo>
                <a:lnTo>
                  <a:pt x="0" y="75"/>
                </a:lnTo>
                <a:lnTo>
                  <a:pt x="0" y="75"/>
                </a:lnTo>
                <a:lnTo>
                  <a:pt x="2" y="77"/>
                </a:lnTo>
                <a:lnTo>
                  <a:pt x="4" y="77"/>
                </a:lnTo>
                <a:lnTo>
                  <a:pt x="5" y="77"/>
                </a:lnTo>
                <a:lnTo>
                  <a:pt x="5" y="77"/>
                </a:lnTo>
                <a:lnTo>
                  <a:pt x="7" y="78"/>
                </a:lnTo>
                <a:lnTo>
                  <a:pt x="7" y="80"/>
                </a:lnTo>
                <a:lnTo>
                  <a:pt x="7" y="85"/>
                </a:lnTo>
                <a:lnTo>
                  <a:pt x="7" y="85"/>
                </a:lnTo>
                <a:lnTo>
                  <a:pt x="8" y="87"/>
                </a:lnTo>
                <a:lnTo>
                  <a:pt x="11" y="88"/>
                </a:lnTo>
                <a:lnTo>
                  <a:pt x="12" y="88"/>
                </a:lnTo>
                <a:lnTo>
                  <a:pt x="12" y="88"/>
                </a:lnTo>
                <a:lnTo>
                  <a:pt x="14" y="88"/>
                </a:lnTo>
                <a:lnTo>
                  <a:pt x="15" y="91"/>
                </a:lnTo>
                <a:lnTo>
                  <a:pt x="15" y="95"/>
                </a:lnTo>
                <a:lnTo>
                  <a:pt x="15" y="95"/>
                </a:lnTo>
                <a:lnTo>
                  <a:pt x="16" y="97"/>
                </a:lnTo>
                <a:lnTo>
                  <a:pt x="17" y="99"/>
                </a:lnTo>
                <a:lnTo>
                  <a:pt x="17" y="99"/>
                </a:lnTo>
                <a:lnTo>
                  <a:pt x="20" y="99"/>
                </a:lnTo>
                <a:lnTo>
                  <a:pt x="21" y="101"/>
                </a:lnTo>
                <a:lnTo>
                  <a:pt x="21" y="103"/>
                </a:lnTo>
                <a:lnTo>
                  <a:pt x="21" y="103"/>
                </a:lnTo>
                <a:lnTo>
                  <a:pt x="22" y="105"/>
                </a:lnTo>
                <a:lnTo>
                  <a:pt x="24" y="105"/>
                </a:lnTo>
                <a:lnTo>
                  <a:pt x="25" y="105"/>
                </a:lnTo>
                <a:lnTo>
                  <a:pt x="25" y="105"/>
                </a:lnTo>
                <a:lnTo>
                  <a:pt x="28" y="106"/>
                </a:lnTo>
                <a:lnTo>
                  <a:pt x="29" y="109"/>
                </a:lnTo>
                <a:lnTo>
                  <a:pt x="29" y="137"/>
                </a:lnTo>
                <a:lnTo>
                  <a:pt x="29" y="137"/>
                </a:lnTo>
                <a:lnTo>
                  <a:pt x="30" y="139"/>
                </a:lnTo>
                <a:lnTo>
                  <a:pt x="32" y="140"/>
                </a:lnTo>
                <a:lnTo>
                  <a:pt x="39" y="140"/>
                </a:lnTo>
                <a:lnTo>
                  <a:pt x="39" y="140"/>
                </a:lnTo>
                <a:lnTo>
                  <a:pt x="41" y="141"/>
                </a:lnTo>
                <a:lnTo>
                  <a:pt x="42" y="144"/>
                </a:lnTo>
                <a:lnTo>
                  <a:pt x="42" y="169"/>
                </a:lnTo>
                <a:lnTo>
                  <a:pt x="42" y="169"/>
                </a:lnTo>
                <a:lnTo>
                  <a:pt x="42" y="171"/>
                </a:lnTo>
                <a:lnTo>
                  <a:pt x="44" y="172"/>
                </a:lnTo>
                <a:lnTo>
                  <a:pt x="47" y="172"/>
                </a:lnTo>
                <a:lnTo>
                  <a:pt x="47" y="172"/>
                </a:lnTo>
                <a:lnTo>
                  <a:pt x="49" y="173"/>
                </a:lnTo>
                <a:lnTo>
                  <a:pt x="50" y="175"/>
                </a:lnTo>
                <a:lnTo>
                  <a:pt x="50" y="189"/>
                </a:lnTo>
                <a:lnTo>
                  <a:pt x="50" y="189"/>
                </a:lnTo>
                <a:lnTo>
                  <a:pt x="50" y="191"/>
                </a:lnTo>
                <a:lnTo>
                  <a:pt x="52" y="192"/>
                </a:lnTo>
                <a:lnTo>
                  <a:pt x="59" y="192"/>
                </a:lnTo>
                <a:lnTo>
                  <a:pt x="59" y="192"/>
                </a:lnTo>
                <a:lnTo>
                  <a:pt x="61" y="193"/>
                </a:lnTo>
                <a:lnTo>
                  <a:pt x="61" y="196"/>
                </a:lnTo>
                <a:lnTo>
                  <a:pt x="61" y="201"/>
                </a:lnTo>
                <a:lnTo>
                  <a:pt x="61" y="201"/>
                </a:lnTo>
                <a:lnTo>
                  <a:pt x="63" y="204"/>
                </a:lnTo>
                <a:lnTo>
                  <a:pt x="65" y="205"/>
                </a:lnTo>
                <a:lnTo>
                  <a:pt x="79" y="205"/>
                </a:lnTo>
                <a:lnTo>
                  <a:pt x="79" y="205"/>
                </a:lnTo>
                <a:lnTo>
                  <a:pt x="82" y="204"/>
                </a:lnTo>
                <a:lnTo>
                  <a:pt x="83" y="201"/>
                </a:lnTo>
                <a:lnTo>
                  <a:pt x="83" y="199"/>
                </a:lnTo>
                <a:lnTo>
                  <a:pt x="83" y="199"/>
                </a:lnTo>
                <a:lnTo>
                  <a:pt x="82" y="198"/>
                </a:lnTo>
                <a:lnTo>
                  <a:pt x="79" y="197"/>
                </a:lnTo>
                <a:lnTo>
                  <a:pt x="78" y="197"/>
                </a:lnTo>
                <a:lnTo>
                  <a:pt x="78" y="197"/>
                </a:lnTo>
                <a:lnTo>
                  <a:pt x="76" y="196"/>
                </a:lnTo>
                <a:lnTo>
                  <a:pt x="75" y="193"/>
                </a:lnTo>
                <a:lnTo>
                  <a:pt x="75" y="178"/>
                </a:lnTo>
                <a:lnTo>
                  <a:pt x="75" y="178"/>
                </a:lnTo>
                <a:lnTo>
                  <a:pt x="74" y="175"/>
                </a:lnTo>
                <a:lnTo>
                  <a:pt x="72" y="174"/>
                </a:lnTo>
                <a:lnTo>
                  <a:pt x="70" y="174"/>
                </a:lnTo>
                <a:lnTo>
                  <a:pt x="70" y="174"/>
                </a:lnTo>
                <a:lnTo>
                  <a:pt x="69" y="173"/>
                </a:lnTo>
                <a:lnTo>
                  <a:pt x="68" y="171"/>
                </a:lnTo>
                <a:lnTo>
                  <a:pt x="68" y="165"/>
                </a:lnTo>
                <a:lnTo>
                  <a:pt x="68" y="165"/>
                </a:lnTo>
                <a:lnTo>
                  <a:pt x="68" y="163"/>
                </a:lnTo>
                <a:lnTo>
                  <a:pt x="70" y="163"/>
                </a:lnTo>
                <a:lnTo>
                  <a:pt x="81" y="163"/>
                </a:lnTo>
                <a:lnTo>
                  <a:pt x="81" y="163"/>
                </a:lnTo>
                <a:lnTo>
                  <a:pt x="82" y="162"/>
                </a:lnTo>
                <a:lnTo>
                  <a:pt x="83" y="160"/>
                </a:lnTo>
                <a:lnTo>
                  <a:pt x="83" y="158"/>
                </a:lnTo>
                <a:lnTo>
                  <a:pt x="83" y="158"/>
                </a:lnTo>
                <a:lnTo>
                  <a:pt x="84" y="156"/>
                </a:lnTo>
                <a:lnTo>
                  <a:pt x="86" y="155"/>
                </a:lnTo>
                <a:lnTo>
                  <a:pt x="96" y="155"/>
                </a:lnTo>
                <a:lnTo>
                  <a:pt x="96" y="155"/>
                </a:lnTo>
                <a:lnTo>
                  <a:pt x="99" y="155"/>
                </a:lnTo>
                <a:lnTo>
                  <a:pt x="100" y="153"/>
                </a:lnTo>
                <a:lnTo>
                  <a:pt x="100" y="127"/>
                </a:lnTo>
                <a:lnTo>
                  <a:pt x="100" y="127"/>
                </a:lnTo>
                <a:lnTo>
                  <a:pt x="99" y="125"/>
                </a:lnTo>
                <a:lnTo>
                  <a:pt x="96" y="123"/>
                </a:lnTo>
                <a:lnTo>
                  <a:pt x="87" y="123"/>
                </a:lnTo>
                <a:lnTo>
                  <a:pt x="87" y="123"/>
                </a:lnTo>
                <a:lnTo>
                  <a:pt x="86" y="122"/>
                </a:lnTo>
                <a:lnTo>
                  <a:pt x="85" y="120"/>
                </a:lnTo>
                <a:lnTo>
                  <a:pt x="85" y="120"/>
                </a:lnTo>
                <a:lnTo>
                  <a:pt x="84" y="119"/>
                </a:lnTo>
                <a:lnTo>
                  <a:pt x="82" y="118"/>
                </a:lnTo>
                <a:lnTo>
                  <a:pt x="70" y="118"/>
                </a:lnTo>
                <a:lnTo>
                  <a:pt x="70" y="118"/>
                </a:lnTo>
                <a:lnTo>
                  <a:pt x="69" y="117"/>
                </a:lnTo>
                <a:lnTo>
                  <a:pt x="68" y="114"/>
                </a:lnTo>
                <a:lnTo>
                  <a:pt x="68" y="101"/>
                </a:lnTo>
                <a:lnTo>
                  <a:pt x="68" y="101"/>
                </a:lnTo>
                <a:lnTo>
                  <a:pt x="67" y="99"/>
                </a:lnTo>
                <a:lnTo>
                  <a:pt x="65" y="97"/>
                </a:lnTo>
                <a:lnTo>
                  <a:pt x="33" y="97"/>
                </a:lnTo>
                <a:lnTo>
                  <a:pt x="33" y="97"/>
                </a:lnTo>
                <a:lnTo>
                  <a:pt x="31" y="97"/>
                </a:lnTo>
                <a:lnTo>
                  <a:pt x="30" y="95"/>
                </a:lnTo>
                <a:lnTo>
                  <a:pt x="30" y="95"/>
                </a:lnTo>
                <a:lnTo>
                  <a:pt x="30" y="93"/>
                </a:lnTo>
                <a:lnTo>
                  <a:pt x="28" y="92"/>
                </a:lnTo>
                <a:lnTo>
                  <a:pt x="24" y="92"/>
                </a:lnTo>
                <a:lnTo>
                  <a:pt x="24" y="92"/>
                </a:lnTo>
                <a:lnTo>
                  <a:pt x="22" y="91"/>
                </a:lnTo>
                <a:lnTo>
                  <a:pt x="21" y="88"/>
                </a:lnTo>
                <a:lnTo>
                  <a:pt x="21" y="84"/>
                </a:lnTo>
                <a:lnTo>
                  <a:pt x="21" y="84"/>
                </a:lnTo>
                <a:lnTo>
                  <a:pt x="20" y="82"/>
                </a:lnTo>
                <a:lnTo>
                  <a:pt x="19" y="80"/>
                </a:lnTo>
                <a:lnTo>
                  <a:pt x="17" y="80"/>
                </a:lnTo>
                <a:lnTo>
                  <a:pt x="17" y="80"/>
                </a:lnTo>
                <a:lnTo>
                  <a:pt x="16" y="79"/>
                </a:lnTo>
                <a:lnTo>
                  <a:pt x="15" y="77"/>
                </a:lnTo>
                <a:lnTo>
                  <a:pt x="15" y="60"/>
                </a:lnTo>
                <a:lnTo>
                  <a:pt x="15" y="60"/>
                </a:lnTo>
                <a:lnTo>
                  <a:pt x="15" y="58"/>
                </a:lnTo>
                <a:lnTo>
                  <a:pt x="17" y="58"/>
                </a:lnTo>
                <a:lnTo>
                  <a:pt x="23" y="58"/>
                </a:lnTo>
                <a:lnTo>
                  <a:pt x="23" y="58"/>
                </a:lnTo>
                <a:lnTo>
                  <a:pt x="25" y="58"/>
                </a:lnTo>
                <a:lnTo>
                  <a:pt x="26" y="60"/>
                </a:lnTo>
                <a:lnTo>
                  <a:pt x="26" y="62"/>
                </a:lnTo>
                <a:lnTo>
                  <a:pt x="26" y="62"/>
                </a:lnTo>
                <a:lnTo>
                  <a:pt x="26" y="64"/>
                </a:lnTo>
                <a:lnTo>
                  <a:pt x="29" y="65"/>
                </a:lnTo>
                <a:lnTo>
                  <a:pt x="38" y="65"/>
                </a:lnTo>
                <a:lnTo>
                  <a:pt x="38" y="65"/>
                </a:lnTo>
                <a:lnTo>
                  <a:pt x="40" y="64"/>
                </a:lnTo>
                <a:lnTo>
                  <a:pt x="40" y="61"/>
                </a:lnTo>
                <a:lnTo>
                  <a:pt x="40" y="54"/>
                </a:lnTo>
                <a:lnTo>
                  <a:pt x="40" y="54"/>
                </a:lnTo>
                <a:lnTo>
                  <a:pt x="41" y="52"/>
                </a:lnTo>
                <a:lnTo>
                  <a:pt x="43" y="52"/>
                </a:lnTo>
                <a:lnTo>
                  <a:pt x="50" y="51"/>
                </a:lnTo>
                <a:lnTo>
                  <a:pt x="50" y="51"/>
                </a:lnTo>
                <a:lnTo>
                  <a:pt x="52" y="51"/>
                </a:lnTo>
                <a:lnTo>
                  <a:pt x="53" y="49"/>
                </a:lnTo>
                <a:lnTo>
                  <a:pt x="53" y="47"/>
                </a:lnTo>
                <a:lnTo>
                  <a:pt x="53" y="47"/>
                </a:lnTo>
                <a:lnTo>
                  <a:pt x="53" y="44"/>
                </a:lnTo>
                <a:lnTo>
                  <a:pt x="56" y="43"/>
                </a:lnTo>
                <a:lnTo>
                  <a:pt x="79" y="43"/>
                </a:lnTo>
                <a:lnTo>
                  <a:pt x="79" y="43"/>
                </a:lnTo>
                <a:lnTo>
                  <a:pt x="82" y="42"/>
                </a:lnTo>
                <a:lnTo>
                  <a:pt x="83" y="40"/>
                </a:lnTo>
                <a:lnTo>
                  <a:pt x="83" y="27"/>
                </a:lnTo>
                <a:lnTo>
                  <a:pt x="83" y="27"/>
                </a:lnTo>
                <a:lnTo>
                  <a:pt x="82" y="25"/>
                </a:lnTo>
                <a:lnTo>
                  <a:pt x="79" y="24"/>
                </a:lnTo>
                <a:lnTo>
                  <a:pt x="70" y="24"/>
                </a:lnTo>
                <a:lnTo>
                  <a:pt x="70" y="24"/>
                </a:lnTo>
                <a:lnTo>
                  <a:pt x="68" y="25"/>
                </a:lnTo>
                <a:lnTo>
                  <a:pt x="67" y="27"/>
                </a:lnTo>
                <a:lnTo>
                  <a:pt x="67" y="31"/>
                </a:lnTo>
                <a:lnTo>
                  <a:pt x="67" y="31"/>
                </a:lnTo>
                <a:lnTo>
                  <a:pt x="67" y="33"/>
                </a:lnTo>
                <a:lnTo>
                  <a:pt x="65" y="34"/>
                </a:lnTo>
                <a:lnTo>
                  <a:pt x="61" y="34"/>
                </a:lnTo>
                <a:lnTo>
                  <a:pt x="61" y="34"/>
                </a:lnTo>
                <a:lnTo>
                  <a:pt x="59" y="33"/>
                </a:lnTo>
                <a:lnTo>
                  <a:pt x="59" y="31"/>
                </a:lnTo>
                <a:lnTo>
                  <a:pt x="58" y="19"/>
                </a:lnTo>
                <a:lnTo>
                  <a:pt x="58" y="19"/>
                </a:lnTo>
                <a:lnTo>
                  <a:pt x="59" y="17"/>
                </a:lnTo>
                <a:lnTo>
                  <a:pt x="61" y="17"/>
                </a:lnTo>
                <a:lnTo>
                  <a:pt x="82" y="17"/>
                </a:lnTo>
                <a:lnTo>
                  <a:pt x="82" y="17"/>
                </a:lnTo>
                <a:lnTo>
                  <a:pt x="84" y="16"/>
                </a:lnTo>
                <a:lnTo>
                  <a:pt x="84" y="14"/>
                </a:lnTo>
                <a:lnTo>
                  <a:pt x="8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9" name="Freeform 302">
            <a:extLst>
              <a:ext uri="{FF2B5EF4-FFF2-40B4-BE49-F238E27FC236}">
                <a16:creationId xmlns:a16="http://schemas.microsoft.com/office/drawing/2014/main" id="{0F022993-9A98-42E5-9D0E-BD3D186B9575}"/>
              </a:ext>
            </a:extLst>
          </p:cNvPr>
          <p:cNvSpPr>
            <a:spLocks/>
          </p:cNvSpPr>
          <p:nvPr userDrawn="1"/>
        </p:nvSpPr>
        <p:spPr bwMode="auto">
          <a:xfrm>
            <a:off x="7483232" y="2746395"/>
            <a:ext cx="146045" cy="296866"/>
          </a:xfrm>
          <a:custGeom>
            <a:avLst/>
            <a:gdLst>
              <a:gd name="T0" fmla="*/ 9 w 92"/>
              <a:gd name="T1" fmla="*/ 18 h 187"/>
              <a:gd name="T2" fmla="*/ 20 w 92"/>
              <a:gd name="T3" fmla="*/ 21 h 187"/>
              <a:gd name="T4" fmla="*/ 23 w 92"/>
              <a:gd name="T5" fmla="*/ 25 h 187"/>
              <a:gd name="T6" fmla="*/ 22 w 92"/>
              <a:gd name="T7" fmla="*/ 37 h 187"/>
              <a:gd name="T8" fmla="*/ 11 w 92"/>
              <a:gd name="T9" fmla="*/ 38 h 187"/>
              <a:gd name="T10" fmla="*/ 8 w 92"/>
              <a:gd name="T11" fmla="*/ 50 h 187"/>
              <a:gd name="T12" fmla="*/ 11 w 92"/>
              <a:gd name="T13" fmla="*/ 53 h 187"/>
              <a:gd name="T14" fmla="*/ 20 w 92"/>
              <a:gd name="T15" fmla="*/ 53 h 187"/>
              <a:gd name="T16" fmla="*/ 20 w 92"/>
              <a:gd name="T17" fmla="*/ 49 h 187"/>
              <a:gd name="T18" fmla="*/ 39 w 92"/>
              <a:gd name="T19" fmla="*/ 46 h 187"/>
              <a:gd name="T20" fmla="*/ 43 w 92"/>
              <a:gd name="T21" fmla="*/ 49 h 187"/>
              <a:gd name="T22" fmla="*/ 45 w 92"/>
              <a:gd name="T23" fmla="*/ 52 h 187"/>
              <a:gd name="T24" fmla="*/ 55 w 92"/>
              <a:gd name="T25" fmla="*/ 53 h 187"/>
              <a:gd name="T26" fmla="*/ 56 w 92"/>
              <a:gd name="T27" fmla="*/ 60 h 187"/>
              <a:gd name="T28" fmla="*/ 45 w 92"/>
              <a:gd name="T29" fmla="*/ 63 h 187"/>
              <a:gd name="T30" fmla="*/ 41 w 92"/>
              <a:gd name="T31" fmla="*/ 60 h 187"/>
              <a:gd name="T32" fmla="*/ 38 w 92"/>
              <a:gd name="T33" fmla="*/ 57 h 187"/>
              <a:gd name="T34" fmla="*/ 21 w 92"/>
              <a:gd name="T35" fmla="*/ 58 h 187"/>
              <a:gd name="T36" fmla="*/ 21 w 92"/>
              <a:gd name="T37" fmla="*/ 62 h 187"/>
              <a:gd name="T38" fmla="*/ 3 w 92"/>
              <a:gd name="T39" fmla="*/ 65 h 187"/>
              <a:gd name="T40" fmla="*/ 0 w 92"/>
              <a:gd name="T41" fmla="*/ 69 h 187"/>
              <a:gd name="T42" fmla="*/ 1 w 92"/>
              <a:gd name="T43" fmla="*/ 102 h 187"/>
              <a:gd name="T44" fmla="*/ 15 w 92"/>
              <a:gd name="T45" fmla="*/ 104 h 187"/>
              <a:gd name="T46" fmla="*/ 18 w 92"/>
              <a:gd name="T47" fmla="*/ 106 h 187"/>
              <a:gd name="T48" fmla="*/ 32 w 92"/>
              <a:gd name="T49" fmla="*/ 109 h 187"/>
              <a:gd name="T50" fmla="*/ 35 w 92"/>
              <a:gd name="T51" fmla="*/ 107 h 187"/>
              <a:gd name="T52" fmla="*/ 38 w 92"/>
              <a:gd name="T53" fmla="*/ 104 h 187"/>
              <a:gd name="T54" fmla="*/ 45 w 92"/>
              <a:gd name="T55" fmla="*/ 105 h 187"/>
              <a:gd name="T56" fmla="*/ 46 w 92"/>
              <a:gd name="T57" fmla="*/ 139 h 187"/>
              <a:gd name="T58" fmla="*/ 40 w 92"/>
              <a:gd name="T59" fmla="*/ 142 h 187"/>
              <a:gd name="T60" fmla="*/ 38 w 92"/>
              <a:gd name="T61" fmla="*/ 144 h 187"/>
              <a:gd name="T62" fmla="*/ 37 w 92"/>
              <a:gd name="T63" fmla="*/ 153 h 187"/>
              <a:gd name="T64" fmla="*/ 32 w 92"/>
              <a:gd name="T65" fmla="*/ 156 h 187"/>
              <a:gd name="T66" fmla="*/ 32 w 92"/>
              <a:gd name="T67" fmla="*/ 177 h 187"/>
              <a:gd name="T68" fmla="*/ 40 w 92"/>
              <a:gd name="T69" fmla="*/ 179 h 187"/>
              <a:gd name="T70" fmla="*/ 43 w 92"/>
              <a:gd name="T71" fmla="*/ 183 h 187"/>
              <a:gd name="T72" fmla="*/ 44 w 92"/>
              <a:gd name="T73" fmla="*/ 186 h 187"/>
              <a:gd name="T74" fmla="*/ 49 w 92"/>
              <a:gd name="T75" fmla="*/ 187 h 187"/>
              <a:gd name="T76" fmla="*/ 53 w 92"/>
              <a:gd name="T77" fmla="*/ 180 h 187"/>
              <a:gd name="T78" fmla="*/ 55 w 92"/>
              <a:gd name="T79" fmla="*/ 177 h 187"/>
              <a:gd name="T80" fmla="*/ 59 w 92"/>
              <a:gd name="T81" fmla="*/ 176 h 187"/>
              <a:gd name="T82" fmla="*/ 61 w 92"/>
              <a:gd name="T83" fmla="*/ 168 h 187"/>
              <a:gd name="T84" fmla="*/ 61 w 92"/>
              <a:gd name="T85" fmla="*/ 154 h 187"/>
              <a:gd name="T86" fmla="*/ 73 w 92"/>
              <a:gd name="T87" fmla="*/ 152 h 187"/>
              <a:gd name="T88" fmla="*/ 76 w 92"/>
              <a:gd name="T89" fmla="*/ 149 h 187"/>
              <a:gd name="T90" fmla="*/ 78 w 92"/>
              <a:gd name="T91" fmla="*/ 14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87">
                <a:moveTo>
                  <a:pt x="9" y="0"/>
                </a:moveTo>
                <a:lnTo>
                  <a:pt x="9" y="18"/>
                </a:lnTo>
                <a:lnTo>
                  <a:pt x="9" y="18"/>
                </a:lnTo>
                <a:lnTo>
                  <a:pt x="10" y="20"/>
                </a:lnTo>
                <a:lnTo>
                  <a:pt x="12" y="21"/>
                </a:lnTo>
                <a:lnTo>
                  <a:pt x="20" y="21"/>
                </a:lnTo>
                <a:lnTo>
                  <a:pt x="20" y="21"/>
                </a:lnTo>
                <a:lnTo>
                  <a:pt x="22" y="22"/>
                </a:lnTo>
                <a:lnTo>
                  <a:pt x="23" y="25"/>
                </a:lnTo>
                <a:lnTo>
                  <a:pt x="23" y="35"/>
                </a:lnTo>
                <a:lnTo>
                  <a:pt x="23" y="35"/>
                </a:lnTo>
                <a:lnTo>
                  <a:pt x="22" y="37"/>
                </a:lnTo>
                <a:lnTo>
                  <a:pt x="20" y="38"/>
                </a:lnTo>
                <a:lnTo>
                  <a:pt x="11" y="38"/>
                </a:lnTo>
                <a:lnTo>
                  <a:pt x="11" y="38"/>
                </a:lnTo>
                <a:lnTo>
                  <a:pt x="9" y="39"/>
                </a:lnTo>
                <a:lnTo>
                  <a:pt x="8" y="41"/>
                </a:lnTo>
                <a:lnTo>
                  <a:pt x="8" y="50"/>
                </a:lnTo>
                <a:lnTo>
                  <a:pt x="8" y="50"/>
                </a:lnTo>
                <a:lnTo>
                  <a:pt x="9" y="53"/>
                </a:lnTo>
                <a:lnTo>
                  <a:pt x="11" y="53"/>
                </a:lnTo>
                <a:lnTo>
                  <a:pt x="18" y="53"/>
                </a:lnTo>
                <a:lnTo>
                  <a:pt x="18" y="53"/>
                </a:lnTo>
                <a:lnTo>
                  <a:pt x="20" y="53"/>
                </a:lnTo>
                <a:lnTo>
                  <a:pt x="20" y="50"/>
                </a:lnTo>
                <a:lnTo>
                  <a:pt x="20" y="49"/>
                </a:lnTo>
                <a:lnTo>
                  <a:pt x="20" y="49"/>
                </a:lnTo>
                <a:lnTo>
                  <a:pt x="21" y="47"/>
                </a:lnTo>
                <a:lnTo>
                  <a:pt x="23" y="47"/>
                </a:lnTo>
                <a:lnTo>
                  <a:pt x="39" y="46"/>
                </a:lnTo>
                <a:lnTo>
                  <a:pt x="39" y="46"/>
                </a:lnTo>
                <a:lnTo>
                  <a:pt x="41" y="47"/>
                </a:lnTo>
                <a:lnTo>
                  <a:pt x="43" y="49"/>
                </a:lnTo>
                <a:lnTo>
                  <a:pt x="43" y="49"/>
                </a:lnTo>
                <a:lnTo>
                  <a:pt x="44" y="50"/>
                </a:lnTo>
                <a:lnTo>
                  <a:pt x="45" y="52"/>
                </a:lnTo>
                <a:lnTo>
                  <a:pt x="54" y="52"/>
                </a:lnTo>
                <a:lnTo>
                  <a:pt x="54" y="52"/>
                </a:lnTo>
                <a:lnTo>
                  <a:pt x="55" y="53"/>
                </a:lnTo>
                <a:lnTo>
                  <a:pt x="56" y="54"/>
                </a:lnTo>
                <a:lnTo>
                  <a:pt x="56" y="60"/>
                </a:lnTo>
                <a:lnTo>
                  <a:pt x="56" y="60"/>
                </a:lnTo>
                <a:lnTo>
                  <a:pt x="55" y="62"/>
                </a:lnTo>
                <a:lnTo>
                  <a:pt x="54" y="63"/>
                </a:lnTo>
                <a:lnTo>
                  <a:pt x="45" y="63"/>
                </a:lnTo>
                <a:lnTo>
                  <a:pt x="45" y="63"/>
                </a:lnTo>
                <a:lnTo>
                  <a:pt x="43" y="62"/>
                </a:lnTo>
                <a:lnTo>
                  <a:pt x="41" y="60"/>
                </a:lnTo>
                <a:lnTo>
                  <a:pt x="41" y="60"/>
                </a:lnTo>
                <a:lnTo>
                  <a:pt x="40" y="58"/>
                </a:lnTo>
                <a:lnTo>
                  <a:pt x="38" y="57"/>
                </a:lnTo>
                <a:lnTo>
                  <a:pt x="23" y="57"/>
                </a:lnTo>
                <a:lnTo>
                  <a:pt x="23" y="57"/>
                </a:lnTo>
                <a:lnTo>
                  <a:pt x="21" y="58"/>
                </a:lnTo>
                <a:lnTo>
                  <a:pt x="21" y="61"/>
                </a:lnTo>
                <a:lnTo>
                  <a:pt x="21" y="62"/>
                </a:lnTo>
                <a:lnTo>
                  <a:pt x="21" y="62"/>
                </a:lnTo>
                <a:lnTo>
                  <a:pt x="20" y="64"/>
                </a:lnTo>
                <a:lnTo>
                  <a:pt x="18" y="65"/>
                </a:lnTo>
                <a:lnTo>
                  <a:pt x="3" y="65"/>
                </a:lnTo>
                <a:lnTo>
                  <a:pt x="3" y="65"/>
                </a:lnTo>
                <a:lnTo>
                  <a:pt x="1" y="66"/>
                </a:lnTo>
                <a:lnTo>
                  <a:pt x="0" y="69"/>
                </a:lnTo>
                <a:lnTo>
                  <a:pt x="0" y="100"/>
                </a:lnTo>
                <a:lnTo>
                  <a:pt x="0" y="100"/>
                </a:lnTo>
                <a:lnTo>
                  <a:pt x="1" y="102"/>
                </a:lnTo>
                <a:lnTo>
                  <a:pt x="3" y="104"/>
                </a:lnTo>
                <a:lnTo>
                  <a:pt x="15" y="104"/>
                </a:lnTo>
                <a:lnTo>
                  <a:pt x="15" y="104"/>
                </a:lnTo>
                <a:lnTo>
                  <a:pt x="18" y="104"/>
                </a:lnTo>
                <a:lnTo>
                  <a:pt x="18" y="106"/>
                </a:lnTo>
                <a:lnTo>
                  <a:pt x="18" y="106"/>
                </a:lnTo>
                <a:lnTo>
                  <a:pt x="19" y="108"/>
                </a:lnTo>
                <a:lnTo>
                  <a:pt x="21" y="109"/>
                </a:lnTo>
                <a:lnTo>
                  <a:pt x="32" y="109"/>
                </a:lnTo>
                <a:lnTo>
                  <a:pt x="32" y="109"/>
                </a:lnTo>
                <a:lnTo>
                  <a:pt x="35" y="108"/>
                </a:lnTo>
                <a:lnTo>
                  <a:pt x="35" y="107"/>
                </a:lnTo>
                <a:lnTo>
                  <a:pt x="35" y="107"/>
                </a:lnTo>
                <a:lnTo>
                  <a:pt x="36" y="105"/>
                </a:lnTo>
                <a:lnTo>
                  <a:pt x="38" y="104"/>
                </a:lnTo>
                <a:lnTo>
                  <a:pt x="43" y="104"/>
                </a:lnTo>
                <a:lnTo>
                  <a:pt x="43" y="104"/>
                </a:lnTo>
                <a:lnTo>
                  <a:pt x="45" y="105"/>
                </a:lnTo>
                <a:lnTo>
                  <a:pt x="46" y="107"/>
                </a:lnTo>
                <a:lnTo>
                  <a:pt x="46" y="139"/>
                </a:lnTo>
                <a:lnTo>
                  <a:pt x="46" y="139"/>
                </a:lnTo>
                <a:lnTo>
                  <a:pt x="45" y="141"/>
                </a:lnTo>
                <a:lnTo>
                  <a:pt x="43" y="142"/>
                </a:lnTo>
                <a:lnTo>
                  <a:pt x="40" y="142"/>
                </a:lnTo>
                <a:lnTo>
                  <a:pt x="40" y="142"/>
                </a:lnTo>
                <a:lnTo>
                  <a:pt x="38" y="142"/>
                </a:lnTo>
                <a:lnTo>
                  <a:pt x="38" y="144"/>
                </a:lnTo>
                <a:lnTo>
                  <a:pt x="38" y="151"/>
                </a:lnTo>
                <a:lnTo>
                  <a:pt x="38" y="151"/>
                </a:lnTo>
                <a:lnTo>
                  <a:pt x="37" y="153"/>
                </a:lnTo>
                <a:lnTo>
                  <a:pt x="35" y="154"/>
                </a:lnTo>
                <a:lnTo>
                  <a:pt x="35" y="154"/>
                </a:lnTo>
                <a:lnTo>
                  <a:pt x="32" y="156"/>
                </a:lnTo>
                <a:lnTo>
                  <a:pt x="32" y="158"/>
                </a:lnTo>
                <a:lnTo>
                  <a:pt x="32" y="177"/>
                </a:lnTo>
                <a:lnTo>
                  <a:pt x="32" y="177"/>
                </a:lnTo>
                <a:lnTo>
                  <a:pt x="32" y="179"/>
                </a:lnTo>
                <a:lnTo>
                  <a:pt x="35" y="179"/>
                </a:lnTo>
                <a:lnTo>
                  <a:pt x="40" y="179"/>
                </a:lnTo>
                <a:lnTo>
                  <a:pt x="40" y="179"/>
                </a:lnTo>
                <a:lnTo>
                  <a:pt x="43" y="180"/>
                </a:lnTo>
                <a:lnTo>
                  <a:pt x="43" y="183"/>
                </a:lnTo>
                <a:lnTo>
                  <a:pt x="43" y="184"/>
                </a:lnTo>
                <a:lnTo>
                  <a:pt x="43" y="184"/>
                </a:lnTo>
                <a:lnTo>
                  <a:pt x="44" y="186"/>
                </a:lnTo>
                <a:lnTo>
                  <a:pt x="46" y="187"/>
                </a:lnTo>
                <a:lnTo>
                  <a:pt x="49" y="187"/>
                </a:lnTo>
                <a:lnTo>
                  <a:pt x="49" y="187"/>
                </a:lnTo>
                <a:lnTo>
                  <a:pt x="52" y="186"/>
                </a:lnTo>
                <a:lnTo>
                  <a:pt x="53" y="184"/>
                </a:lnTo>
                <a:lnTo>
                  <a:pt x="53" y="180"/>
                </a:lnTo>
                <a:lnTo>
                  <a:pt x="53" y="180"/>
                </a:lnTo>
                <a:lnTo>
                  <a:pt x="53" y="178"/>
                </a:lnTo>
                <a:lnTo>
                  <a:pt x="55" y="177"/>
                </a:lnTo>
                <a:lnTo>
                  <a:pt x="58" y="177"/>
                </a:lnTo>
                <a:lnTo>
                  <a:pt x="58" y="177"/>
                </a:lnTo>
                <a:lnTo>
                  <a:pt x="59" y="176"/>
                </a:lnTo>
                <a:lnTo>
                  <a:pt x="61" y="174"/>
                </a:lnTo>
                <a:lnTo>
                  <a:pt x="61" y="168"/>
                </a:lnTo>
                <a:lnTo>
                  <a:pt x="61" y="168"/>
                </a:lnTo>
                <a:lnTo>
                  <a:pt x="61" y="162"/>
                </a:lnTo>
                <a:lnTo>
                  <a:pt x="61" y="154"/>
                </a:lnTo>
                <a:lnTo>
                  <a:pt x="61" y="154"/>
                </a:lnTo>
                <a:lnTo>
                  <a:pt x="62" y="152"/>
                </a:lnTo>
                <a:lnTo>
                  <a:pt x="64" y="152"/>
                </a:lnTo>
                <a:lnTo>
                  <a:pt x="73" y="152"/>
                </a:lnTo>
                <a:lnTo>
                  <a:pt x="73" y="152"/>
                </a:lnTo>
                <a:lnTo>
                  <a:pt x="75" y="151"/>
                </a:lnTo>
                <a:lnTo>
                  <a:pt x="76" y="149"/>
                </a:lnTo>
                <a:lnTo>
                  <a:pt x="76" y="142"/>
                </a:lnTo>
                <a:lnTo>
                  <a:pt x="76" y="142"/>
                </a:lnTo>
                <a:lnTo>
                  <a:pt x="78" y="140"/>
                </a:lnTo>
                <a:lnTo>
                  <a:pt x="80" y="140"/>
                </a:lnTo>
                <a:lnTo>
                  <a:pt x="92" y="13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340" name="Group 1339">
            <a:extLst>
              <a:ext uri="{FF2B5EF4-FFF2-40B4-BE49-F238E27FC236}">
                <a16:creationId xmlns:a16="http://schemas.microsoft.com/office/drawing/2014/main" id="{62CB908B-B70A-415A-BB1D-EC4A4FA046CD}"/>
              </a:ext>
            </a:extLst>
          </p:cNvPr>
          <p:cNvGrpSpPr/>
          <p:nvPr userDrawn="1"/>
        </p:nvGrpSpPr>
        <p:grpSpPr>
          <a:xfrm>
            <a:off x="8110272" y="3211537"/>
            <a:ext cx="173031" cy="0"/>
            <a:chOff x="7475272" y="2554312"/>
            <a:chExt cx="173031" cy="0"/>
          </a:xfrm>
        </p:grpSpPr>
        <p:sp>
          <p:nvSpPr>
            <p:cNvPr id="1341" name="Line 303">
              <a:extLst>
                <a:ext uri="{FF2B5EF4-FFF2-40B4-BE49-F238E27FC236}">
                  <a16:creationId xmlns:a16="http://schemas.microsoft.com/office/drawing/2014/main" id="{F3189A9A-1D28-4511-8895-F4BB8E7D4BAA}"/>
                </a:ext>
              </a:extLst>
            </p:cNvPr>
            <p:cNvSpPr>
              <a:spLocks noChangeShapeType="1"/>
            </p:cNvSpPr>
            <p:nvPr userDrawn="1"/>
          </p:nvSpPr>
          <p:spPr bwMode="auto">
            <a:xfrm>
              <a:off x="7475272"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2" name="Line 304">
              <a:extLst>
                <a:ext uri="{FF2B5EF4-FFF2-40B4-BE49-F238E27FC236}">
                  <a16:creationId xmlns:a16="http://schemas.microsoft.com/office/drawing/2014/main" id="{83817C67-5B66-4536-8C51-04E0B3883E33}"/>
                </a:ext>
              </a:extLst>
            </p:cNvPr>
            <p:cNvSpPr>
              <a:spLocks noChangeShapeType="1"/>
            </p:cNvSpPr>
            <p:nvPr userDrawn="1"/>
          </p:nvSpPr>
          <p:spPr bwMode="auto">
            <a:xfrm>
              <a:off x="7518133"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3" name="Line 305">
              <a:extLst>
                <a:ext uri="{FF2B5EF4-FFF2-40B4-BE49-F238E27FC236}">
                  <a16:creationId xmlns:a16="http://schemas.microsoft.com/office/drawing/2014/main" id="{74EE60F0-9B69-4781-B72F-C54A25EC0175}"/>
                </a:ext>
              </a:extLst>
            </p:cNvPr>
            <p:cNvSpPr>
              <a:spLocks noChangeShapeType="1"/>
            </p:cNvSpPr>
            <p:nvPr userDrawn="1"/>
          </p:nvSpPr>
          <p:spPr bwMode="auto">
            <a:xfrm>
              <a:off x="7560994"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4" name="Line 306">
              <a:extLst>
                <a:ext uri="{FF2B5EF4-FFF2-40B4-BE49-F238E27FC236}">
                  <a16:creationId xmlns:a16="http://schemas.microsoft.com/office/drawing/2014/main" id="{2BAC4153-51E7-48D5-8B2B-02B057BE19EB}"/>
                </a:ext>
              </a:extLst>
            </p:cNvPr>
            <p:cNvSpPr>
              <a:spLocks noChangeShapeType="1"/>
            </p:cNvSpPr>
            <p:nvPr userDrawn="1"/>
          </p:nvSpPr>
          <p:spPr bwMode="auto">
            <a:xfrm>
              <a:off x="7603855" y="2554312"/>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5" name="Line 307">
              <a:extLst>
                <a:ext uri="{FF2B5EF4-FFF2-40B4-BE49-F238E27FC236}">
                  <a16:creationId xmlns:a16="http://schemas.microsoft.com/office/drawing/2014/main" id="{B0AD0895-9D64-450C-B20A-EDD0955CD67A}"/>
                </a:ext>
              </a:extLst>
            </p:cNvPr>
            <p:cNvSpPr>
              <a:spLocks noChangeShapeType="1"/>
            </p:cNvSpPr>
            <p:nvPr userDrawn="1"/>
          </p:nvSpPr>
          <p:spPr bwMode="auto">
            <a:xfrm>
              <a:off x="7646716" y="2554312"/>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46" name="Group 1345">
            <a:extLst>
              <a:ext uri="{FF2B5EF4-FFF2-40B4-BE49-F238E27FC236}">
                <a16:creationId xmlns:a16="http://schemas.microsoft.com/office/drawing/2014/main" id="{22B783DA-6348-403A-B680-72005F6A1FDD}"/>
              </a:ext>
            </a:extLst>
          </p:cNvPr>
          <p:cNvGrpSpPr/>
          <p:nvPr userDrawn="1"/>
        </p:nvGrpSpPr>
        <p:grpSpPr>
          <a:xfrm>
            <a:off x="8149958" y="3281388"/>
            <a:ext cx="311139" cy="0"/>
            <a:chOff x="7514958" y="2624163"/>
            <a:chExt cx="311139" cy="0"/>
          </a:xfrm>
        </p:grpSpPr>
        <p:sp>
          <p:nvSpPr>
            <p:cNvPr id="1347" name="Line 308">
              <a:extLst>
                <a:ext uri="{FF2B5EF4-FFF2-40B4-BE49-F238E27FC236}">
                  <a16:creationId xmlns:a16="http://schemas.microsoft.com/office/drawing/2014/main" id="{0451E701-AAF8-4953-9018-27A96B4A0180}"/>
                </a:ext>
              </a:extLst>
            </p:cNvPr>
            <p:cNvSpPr>
              <a:spLocks noChangeShapeType="1"/>
            </p:cNvSpPr>
            <p:nvPr userDrawn="1"/>
          </p:nvSpPr>
          <p:spPr bwMode="auto">
            <a:xfrm>
              <a:off x="7514958"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8" name="Line 309">
              <a:extLst>
                <a:ext uri="{FF2B5EF4-FFF2-40B4-BE49-F238E27FC236}">
                  <a16:creationId xmlns:a16="http://schemas.microsoft.com/office/drawing/2014/main" id="{8CC6AB27-D1B5-4A37-AEA6-98E8A75275A9}"/>
                </a:ext>
              </a:extLst>
            </p:cNvPr>
            <p:cNvSpPr>
              <a:spLocks noChangeShapeType="1"/>
            </p:cNvSpPr>
            <p:nvPr userDrawn="1"/>
          </p:nvSpPr>
          <p:spPr bwMode="auto">
            <a:xfrm>
              <a:off x="7557819"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9" name="Line 310">
              <a:extLst>
                <a:ext uri="{FF2B5EF4-FFF2-40B4-BE49-F238E27FC236}">
                  <a16:creationId xmlns:a16="http://schemas.microsoft.com/office/drawing/2014/main" id="{1E8E4149-3D01-4B8E-8B2B-7CC5EBFB8FDA}"/>
                </a:ext>
              </a:extLst>
            </p:cNvPr>
            <p:cNvSpPr>
              <a:spLocks noChangeShapeType="1"/>
            </p:cNvSpPr>
            <p:nvPr userDrawn="1"/>
          </p:nvSpPr>
          <p:spPr bwMode="auto">
            <a:xfrm>
              <a:off x="7600680"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0" name="Line 311">
              <a:extLst>
                <a:ext uri="{FF2B5EF4-FFF2-40B4-BE49-F238E27FC236}">
                  <a16:creationId xmlns:a16="http://schemas.microsoft.com/office/drawing/2014/main" id="{59E1D9FA-B13E-4CFF-93C9-A6048160D84F}"/>
                </a:ext>
              </a:extLst>
            </p:cNvPr>
            <p:cNvSpPr>
              <a:spLocks noChangeShapeType="1"/>
            </p:cNvSpPr>
            <p:nvPr userDrawn="1"/>
          </p:nvSpPr>
          <p:spPr bwMode="auto">
            <a:xfrm>
              <a:off x="7643541"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1" name="Line 312">
              <a:extLst>
                <a:ext uri="{FF2B5EF4-FFF2-40B4-BE49-F238E27FC236}">
                  <a16:creationId xmlns:a16="http://schemas.microsoft.com/office/drawing/2014/main" id="{3C9DC8CF-5FB5-434A-9B7B-1C24E64AC81F}"/>
                </a:ext>
              </a:extLst>
            </p:cNvPr>
            <p:cNvSpPr>
              <a:spLocks noChangeShapeType="1"/>
            </p:cNvSpPr>
            <p:nvPr userDrawn="1"/>
          </p:nvSpPr>
          <p:spPr bwMode="auto">
            <a:xfrm>
              <a:off x="7686402"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2" name="Line 313">
              <a:extLst>
                <a:ext uri="{FF2B5EF4-FFF2-40B4-BE49-F238E27FC236}">
                  <a16:creationId xmlns:a16="http://schemas.microsoft.com/office/drawing/2014/main" id="{B7D8758A-8CAF-4F34-8B4F-A2976FC8E5E9}"/>
                </a:ext>
              </a:extLst>
            </p:cNvPr>
            <p:cNvSpPr>
              <a:spLocks noChangeShapeType="1"/>
            </p:cNvSpPr>
            <p:nvPr userDrawn="1"/>
          </p:nvSpPr>
          <p:spPr bwMode="auto">
            <a:xfrm>
              <a:off x="7729263"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3" name="Line 314">
              <a:extLst>
                <a:ext uri="{FF2B5EF4-FFF2-40B4-BE49-F238E27FC236}">
                  <a16:creationId xmlns:a16="http://schemas.microsoft.com/office/drawing/2014/main" id="{6D2A9515-0CBE-4DEE-94BA-44B33035E1CB}"/>
                </a:ext>
              </a:extLst>
            </p:cNvPr>
            <p:cNvSpPr>
              <a:spLocks noChangeShapeType="1"/>
            </p:cNvSpPr>
            <p:nvPr userDrawn="1"/>
          </p:nvSpPr>
          <p:spPr bwMode="auto">
            <a:xfrm>
              <a:off x="7772124"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4" name="Line 315">
              <a:extLst>
                <a:ext uri="{FF2B5EF4-FFF2-40B4-BE49-F238E27FC236}">
                  <a16:creationId xmlns:a16="http://schemas.microsoft.com/office/drawing/2014/main" id="{556CD1CE-9E23-43E0-A359-28B519B3EF8A}"/>
                </a:ext>
              </a:extLst>
            </p:cNvPr>
            <p:cNvSpPr>
              <a:spLocks noChangeShapeType="1"/>
            </p:cNvSpPr>
            <p:nvPr userDrawn="1"/>
          </p:nvSpPr>
          <p:spPr bwMode="auto">
            <a:xfrm>
              <a:off x="7814985" y="2624163"/>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55" name="Group 1354">
            <a:extLst>
              <a:ext uri="{FF2B5EF4-FFF2-40B4-BE49-F238E27FC236}">
                <a16:creationId xmlns:a16="http://schemas.microsoft.com/office/drawing/2014/main" id="{BFA864F8-581E-41C0-AAAF-B408B6C6F24D}"/>
              </a:ext>
            </a:extLst>
          </p:cNvPr>
          <p:cNvGrpSpPr/>
          <p:nvPr userDrawn="1"/>
        </p:nvGrpSpPr>
        <p:grpSpPr>
          <a:xfrm>
            <a:off x="8054712" y="3379814"/>
            <a:ext cx="258752" cy="0"/>
            <a:chOff x="7419712" y="2722589"/>
            <a:chExt cx="258752" cy="0"/>
          </a:xfrm>
        </p:grpSpPr>
        <p:sp>
          <p:nvSpPr>
            <p:cNvPr id="1356" name="Line 316">
              <a:extLst>
                <a:ext uri="{FF2B5EF4-FFF2-40B4-BE49-F238E27FC236}">
                  <a16:creationId xmlns:a16="http://schemas.microsoft.com/office/drawing/2014/main" id="{518E33C9-D221-4DF0-BF06-150623F6DC67}"/>
                </a:ext>
              </a:extLst>
            </p:cNvPr>
            <p:cNvSpPr>
              <a:spLocks noChangeShapeType="1"/>
            </p:cNvSpPr>
            <p:nvPr userDrawn="1"/>
          </p:nvSpPr>
          <p:spPr bwMode="auto">
            <a:xfrm>
              <a:off x="741971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7" name="Line 317">
              <a:extLst>
                <a:ext uri="{FF2B5EF4-FFF2-40B4-BE49-F238E27FC236}">
                  <a16:creationId xmlns:a16="http://schemas.microsoft.com/office/drawing/2014/main" id="{D2943C55-F484-4722-8E54-9F645B93B394}"/>
                </a:ext>
              </a:extLst>
            </p:cNvPr>
            <p:cNvSpPr>
              <a:spLocks noChangeShapeType="1"/>
            </p:cNvSpPr>
            <p:nvPr userDrawn="1"/>
          </p:nvSpPr>
          <p:spPr bwMode="auto">
            <a:xfrm>
              <a:off x="746257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8" name="Line 318">
              <a:extLst>
                <a:ext uri="{FF2B5EF4-FFF2-40B4-BE49-F238E27FC236}">
                  <a16:creationId xmlns:a16="http://schemas.microsoft.com/office/drawing/2014/main" id="{84314B92-2C0E-4B1B-943B-2B6E6F5E46B5}"/>
                </a:ext>
              </a:extLst>
            </p:cNvPr>
            <p:cNvSpPr>
              <a:spLocks noChangeShapeType="1"/>
            </p:cNvSpPr>
            <p:nvPr userDrawn="1"/>
          </p:nvSpPr>
          <p:spPr bwMode="auto">
            <a:xfrm>
              <a:off x="7505433"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9" name="Line 319">
              <a:extLst>
                <a:ext uri="{FF2B5EF4-FFF2-40B4-BE49-F238E27FC236}">
                  <a16:creationId xmlns:a16="http://schemas.microsoft.com/office/drawing/2014/main" id="{EE41E4C6-BB61-48DD-A760-D26FEC32C87A}"/>
                </a:ext>
              </a:extLst>
            </p:cNvPr>
            <p:cNvSpPr>
              <a:spLocks noChangeShapeType="1"/>
            </p:cNvSpPr>
            <p:nvPr userDrawn="1"/>
          </p:nvSpPr>
          <p:spPr bwMode="auto">
            <a:xfrm>
              <a:off x="7548294"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0" name="Line 320">
              <a:extLst>
                <a:ext uri="{FF2B5EF4-FFF2-40B4-BE49-F238E27FC236}">
                  <a16:creationId xmlns:a16="http://schemas.microsoft.com/office/drawing/2014/main" id="{7B77A5FF-6C29-4DE0-A990-4D0C26502827}"/>
                </a:ext>
              </a:extLst>
            </p:cNvPr>
            <p:cNvSpPr>
              <a:spLocks noChangeShapeType="1"/>
            </p:cNvSpPr>
            <p:nvPr userDrawn="1"/>
          </p:nvSpPr>
          <p:spPr bwMode="auto">
            <a:xfrm>
              <a:off x="7591155"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1" name="Line 321">
              <a:extLst>
                <a:ext uri="{FF2B5EF4-FFF2-40B4-BE49-F238E27FC236}">
                  <a16:creationId xmlns:a16="http://schemas.microsoft.com/office/drawing/2014/main" id="{041EBC89-864A-4598-B190-499BD46AFA21}"/>
                </a:ext>
              </a:extLst>
            </p:cNvPr>
            <p:cNvSpPr>
              <a:spLocks noChangeShapeType="1"/>
            </p:cNvSpPr>
            <p:nvPr userDrawn="1"/>
          </p:nvSpPr>
          <p:spPr bwMode="auto">
            <a:xfrm>
              <a:off x="7634016"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2" name="Line 322">
              <a:extLst>
                <a:ext uri="{FF2B5EF4-FFF2-40B4-BE49-F238E27FC236}">
                  <a16:creationId xmlns:a16="http://schemas.microsoft.com/office/drawing/2014/main" id="{09E7A53D-748F-4C66-BFB6-427D4A6B22C1}"/>
                </a:ext>
              </a:extLst>
            </p:cNvPr>
            <p:cNvSpPr>
              <a:spLocks noChangeShapeType="1"/>
            </p:cNvSpPr>
            <p:nvPr userDrawn="1"/>
          </p:nvSpPr>
          <p:spPr bwMode="auto">
            <a:xfrm>
              <a:off x="7676877" y="2722589"/>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63" name="Group 1362">
            <a:extLst>
              <a:ext uri="{FF2B5EF4-FFF2-40B4-BE49-F238E27FC236}">
                <a16:creationId xmlns:a16="http://schemas.microsoft.com/office/drawing/2014/main" id="{BBD1D928-FDAF-40BB-A9AB-CC4B90C007F3}"/>
              </a:ext>
            </a:extLst>
          </p:cNvPr>
          <p:cNvGrpSpPr/>
          <p:nvPr userDrawn="1"/>
        </p:nvGrpSpPr>
        <p:grpSpPr>
          <a:xfrm>
            <a:off x="5441780" y="1681171"/>
            <a:ext cx="95247" cy="95251"/>
            <a:chOff x="4806780" y="1023946"/>
            <a:chExt cx="95247" cy="95251"/>
          </a:xfrm>
        </p:grpSpPr>
        <p:sp>
          <p:nvSpPr>
            <p:cNvPr id="1364" name="Line 329">
              <a:extLst>
                <a:ext uri="{FF2B5EF4-FFF2-40B4-BE49-F238E27FC236}">
                  <a16:creationId xmlns:a16="http://schemas.microsoft.com/office/drawing/2014/main" id="{8121C3AB-DEF4-4583-B52F-43E6843BF2D5}"/>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5" name="Line 330">
              <a:extLst>
                <a:ext uri="{FF2B5EF4-FFF2-40B4-BE49-F238E27FC236}">
                  <a16:creationId xmlns:a16="http://schemas.microsoft.com/office/drawing/2014/main" id="{9C8D4518-8557-4E3E-986E-3E0049737412}"/>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6" name="Line 331">
              <a:extLst>
                <a:ext uri="{FF2B5EF4-FFF2-40B4-BE49-F238E27FC236}">
                  <a16:creationId xmlns:a16="http://schemas.microsoft.com/office/drawing/2014/main" id="{26723DFE-3AAC-450A-848A-E490FFA217F1}"/>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7" name="Line 332">
              <a:extLst>
                <a:ext uri="{FF2B5EF4-FFF2-40B4-BE49-F238E27FC236}">
                  <a16:creationId xmlns:a16="http://schemas.microsoft.com/office/drawing/2014/main" id="{44BE0E32-4D8D-44C9-AD41-3DBF7DF72912}"/>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8" name="Line 333">
              <a:extLst>
                <a:ext uri="{FF2B5EF4-FFF2-40B4-BE49-F238E27FC236}">
                  <a16:creationId xmlns:a16="http://schemas.microsoft.com/office/drawing/2014/main" id="{DBFAF730-802E-4D64-8FEC-2A8713542AFA}"/>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9" name="Line 334">
              <a:extLst>
                <a:ext uri="{FF2B5EF4-FFF2-40B4-BE49-F238E27FC236}">
                  <a16:creationId xmlns:a16="http://schemas.microsoft.com/office/drawing/2014/main" id="{3489A935-A8DC-4781-820C-AD436B36D8F3}"/>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70" name="Line 341">
            <a:extLst>
              <a:ext uri="{FF2B5EF4-FFF2-40B4-BE49-F238E27FC236}">
                <a16:creationId xmlns:a16="http://schemas.microsoft.com/office/drawing/2014/main" id="{A30F1553-013A-4FCE-81AA-AE161F61FAE4}"/>
              </a:ext>
            </a:extLst>
          </p:cNvPr>
          <p:cNvSpPr>
            <a:spLocks noChangeShapeType="1"/>
          </p:cNvSpPr>
          <p:nvPr userDrawn="1"/>
        </p:nvSpPr>
        <p:spPr bwMode="auto">
          <a:xfrm>
            <a:off x="8016613" y="3106761"/>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1" name="Line 342">
            <a:extLst>
              <a:ext uri="{FF2B5EF4-FFF2-40B4-BE49-F238E27FC236}">
                <a16:creationId xmlns:a16="http://schemas.microsoft.com/office/drawing/2014/main" id="{270BA6CA-55AC-4FD1-A295-99F522A25D8E}"/>
              </a:ext>
            </a:extLst>
          </p:cNvPr>
          <p:cNvSpPr>
            <a:spLocks noChangeShapeType="1"/>
          </p:cNvSpPr>
          <p:nvPr userDrawn="1"/>
        </p:nvSpPr>
        <p:spPr bwMode="auto">
          <a:xfrm>
            <a:off x="8043599" y="3106761"/>
            <a:ext cx="142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2" name="Line 343">
            <a:extLst>
              <a:ext uri="{FF2B5EF4-FFF2-40B4-BE49-F238E27FC236}">
                <a16:creationId xmlns:a16="http://schemas.microsoft.com/office/drawing/2014/main" id="{F8AE5B53-BB8C-4CDD-88D2-A2170F4A730A}"/>
              </a:ext>
            </a:extLst>
          </p:cNvPr>
          <p:cNvSpPr>
            <a:spLocks noChangeShapeType="1"/>
          </p:cNvSpPr>
          <p:nvPr userDrawn="1"/>
        </p:nvSpPr>
        <p:spPr bwMode="auto">
          <a:xfrm>
            <a:off x="8072173" y="3106761"/>
            <a:ext cx="142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3" name="Line 344">
            <a:extLst>
              <a:ext uri="{FF2B5EF4-FFF2-40B4-BE49-F238E27FC236}">
                <a16:creationId xmlns:a16="http://schemas.microsoft.com/office/drawing/2014/main" id="{D87B1F3D-567F-4B90-B48A-D1AF6D6960B2}"/>
              </a:ext>
            </a:extLst>
          </p:cNvPr>
          <p:cNvSpPr>
            <a:spLocks noChangeShapeType="1"/>
          </p:cNvSpPr>
          <p:nvPr userDrawn="1"/>
        </p:nvSpPr>
        <p:spPr bwMode="auto">
          <a:xfrm>
            <a:off x="8100747" y="3106761"/>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4" name="Line 345">
            <a:extLst>
              <a:ext uri="{FF2B5EF4-FFF2-40B4-BE49-F238E27FC236}">
                <a16:creationId xmlns:a16="http://schemas.microsoft.com/office/drawing/2014/main" id="{6750FFF6-F9AF-4328-8B43-BDE3B70EE042}"/>
              </a:ext>
            </a:extLst>
          </p:cNvPr>
          <p:cNvSpPr>
            <a:spLocks noChangeShapeType="1"/>
          </p:cNvSpPr>
          <p:nvPr userDrawn="1"/>
        </p:nvSpPr>
        <p:spPr bwMode="auto">
          <a:xfrm>
            <a:off x="8110272" y="3106761"/>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5" name="Freeform 346">
            <a:extLst>
              <a:ext uri="{FF2B5EF4-FFF2-40B4-BE49-F238E27FC236}">
                <a16:creationId xmlns:a16="http://schemas.microsoft.com/office/drawing/2014/main" id="{64DD14CF-5BAE-454F-A2BE-73E0A33246B0}"/>
              </a:ext>
            </a:extLst>
          </p:cNvPr>
          <p:cNvSpPr>
            <a:spLocks/>
          </p:cNvSpPr>
          <p:nvPr userDrawn="1"/>
        </p:nvSpPr>
        <p:spPr bwMode="auto">
          <a:xfrm>
            <a:off x="7983277" y="2970235"/>
            <a:ext cx="322251" cy="136526"/>
          </a:xfrm>
          <a:custGeom>
            <a:avLst/>
            <a:gdLst>
              <a:gd name="T0" fmla="*/ 187 w 203"/>
              <a:gd name="T1" fmla="*/ 86 h 86"/>
              <a:gd name="T2" fmla="*/ 198 w 203"/>
              <a:gd name="T3" fmla="*/ 81 h 86"/>
              <a:gd name="T4" fmla="*/ 203 w 203"/>
              <a:gd name="T5" fmla="*/ 71 h 86"/>
              <a:gd name="T6" fmla="*/ 202 w 203"/>
              <a:gd name="T7" fmla="*/ 65 h 86"/>
              <a:gd name="T8" fmla="*/ 194 w 203"/>
              <a:gd name="T9" fmla="*/ 59 h 86"/>
              <a:gd name="T10" fmla="*/ 187 w 203"/>
              <a:gd name="T11" fmla="*/ 57 h 86"/>
              <a:gd name="T12" fmla="*/ 184 w 203"/>
              <a:gd name="T13" fmla="*/ 57 h 86"/>
              <a:gd name="T14" fmla="*/ 181 w 203"/>
              <a:gd name="T15" fmla="*/ 48 h 86"/>
              <a:gd name="T16" fmla="*/ 175 w 203"/>
              <a:gd name="T17" fmla="*/ 40 h 86"/>
              <a:gd name="T18" fmla="*/ 167 w 203"/>
              <a:gd name="T19" fmla="*/ 35 h 86"/>
              <a:gd name="T20" fmla="*/ 155 w 203"/>
              <a:gd name="T21" fmla="*/ 34 h 86"/>
              <a:gd name="T22" fmla="*/ 149 w 203"/>
              <a:gd name="T23" fmla="*/ 34 h 86"/>
              <a:gd name="T24" fmla="*/ 137 w 203"/>
              <a:gd name="T25" fmla="*/ 39 h 86"/>
              <a:gd name="T26" fmla="*/ 133 w 203"/>
              <a:gd name="T27" fmla="*/ 45 h 86"/>
              <a:gd name="T28" fmla="*/ 125 w 203"/>
              <a:gd name="T29" fmla="*/ 39 h 86"/>
              <a:gd name="T30" fmla="*/ 116 w 203"/>
              <a:gd name="T31" fmla="*/ 38 h 86"/>
              <a:gd name="T32" fmla="*/ 108 w 203"/>
              <a:gd name="T33" fmla="*/ 39 h 86"/>
              <a:gd name="T34" fmla="*/ 107 w 203"/>
              <a:gd name="T35" fmla="*/ 31 h 86"/>
              <a:gd name="T36" fmla="*/ 99 w 203"/>
              <a:gd name="T37" fmla="*/ 17 h 86"/>
              <a:gd name="T38" fmla="*/ 88 w 203"/>
              <a:gd name="T39" fmla="*/ 7 h 86"/>
              <a:gd name="T40" fmla="*/ 72 w 203"/>
              <a:gd name="T41" fmla="*/ 1 h 86"/>
              <a:gd name="T42" fmla="*/ 63 w 203"/>
              <a:gd name="T43" fmla="*/ 0 h 86"/>
              <a:gd name="T44" fmla="*/ 46 w 203"/>
              <a:gd name="T45" fmla="*/ 3 h 86"/>
              <a:gd name="T46" fmla="*/ 31 w 203"/>
              <a:gd name="T47" fmla="*/ 12 h 86"/>
              <a:gd name="T48" fmla="*/ 21 w 203"/>
              <a:gd name="T49" fmla="*/ 26 h 86"/>
              <a:gd name="T50" fmla="*/ 18 w 203"/>
              <a:gd name="T51" fmla="*/ 43 h 86"/>
              <a:gd name="T52" fmla="*/ 18 w 203"/>
              <a:gd name="T53" fmla="*/ 45 h 86"/>
              <a:gd name="T54" fmla="*/ 14 w 203"/>
              <a:gd name="T55" fmla="*/ 46 h 86"/>
              <a:gd name="T56" fmla="*/ 4 w 203"/>
              <a:gd name="T57" fmla="*/ 52 h 86"/>
              <a:gd name="T58" fmla="*/ 1 w 203"/>
              <a:gd name="T59" fmla="*/ 59 h 86"/>
              <a:gd name="T60" fmla="*/ 0 w 203"/>
              <a:gd name="T61" fmla="*/ 65 h 86"/>
              <a:gd name="T62" fmla="*/ 0 w 203"/>
              <a:gd name="T63" fmla="*/ 70 h 86"/>
              <a:gd name="T64" fmla="*/ 3 w 203"/>
              <a:gd name="T65" fmla="*/ 77 h 86"/>
              <a:gd name="T66" fmla="*/ 9 w 203"/>
              <a:gd name="T67" fmla="*/ 82 h 86"/>
              <a:gd name="T68" fmla="*/ 17 w 203"/>
              <a:gd name="T6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86">
                <a:moveTo>
                  <a:pt x="187" y="86"/>
                </a:moveTo>
                <a:lnTo>
                  <a:pt x="187" y="86"/>
                </a:lnTo>
                <a:lnTo>
                  <a:pt x="194" y="85"/>
                </a:lnTo>
                <a:lnTo>
                  <a:pt x="198" y="81"/>
                </a:lnTo>
                <a:lnTo>
                  <a:pt x="202" y="77"/>
                </a:lnTo>
                <a:lnTo>
                  <a:pt x="203" y="71"/>
                </a:lnTo>
                <a:lnTo>
                  <a:pt x="203" y="71"/>
                </a:lnTo>
                <a:lnTo>
                  <a:pt x="202" y="65"/>
                </a:lnTo>
                <a:lnTo>
                  <a:pt x="198" y="61"/>
                </a:lnTo>
                <a:lnTo>
                  <a:pt x="194" y="59"/>
                </a:lnTo>
                <a:lnTo>
                  <a:pt x="187" y="57"/>
                </a:lnTo>
                <a:lnTo>
                  <a:pt x="187" y="57"/>
                </a:lnTo>
                <a:lnTo>
                  <a:pt x="184" y="57"/>
                </a:lnTo>
                <a:lnTo>
                  <a:pt x="184" y="57"/>
                </a:lnTo>
                <a:lnTo>
                  <a:pt x="182" y="53"/>
                </a:lnTo>
                <a:lnTo>
                  <a:pt x="181" y="48"/>
                </a:lnTo>
                <a:lnTo>
                  <a:pt x="178" y="44"/>
                </a:lnTo>
                <a:lnTo>
                  <a:pt x="175" y="40"/>
                </a:lnTo>
                <a:lnTo>
                  <a:pt x="171" y="37"/>
                </a:lnTo>
                <a:lnTo>
                  <a:pt x="167" y="35"/>
                </a:lnTo>
                <a:lnTo>
                  <a:pt x="161" y="34"/>
                </a:lnTo>
                <a:lnTo>
                  <a:pt x="155" y="34"/>
                </a:lnTo>
                <a:lnTo>
                  <a:pt x="155" y="34"/>
                </a:lnTo>
                <a:lnTo>
                  <a:pt x="149" y="34"/>
                </a:lnTo>
                <a:lnTo>
                  <a:pt x="143" y="36"/>
                </a:lnTo>
                <a:lnTo>
                  <a:pt x="137" y="39"/>
                </a:lnTo>
                <a:lnTo>
                  <a:pt x="133" y="45"/>
                </a:lnTo>
                <a:lnTo>
                  <a:pt x="133" y="45"/>
                </a:lnTo>
                <a:lnTo>
                  <a:pt x="129" y="42"/>
                </a:lnTo>
                <a:lnTo>
                  <a:pt x="125" y="39"/>
                </a:lnTo>
                <a:lnTo>
                  <a:pt x="120" y="38"/>
                </a:lnTo>
                <a:lnTo>
                  <a:pt x="116" y="38"/>
                </a:lnTo>
                <a:lnTo>
                  <a:pt x="116" y="38"/>
                </a:lnTo>
                <a:lnTo>
                  <a:pt x="108" y="39"/>
                </a:lnTo>
                <a:lnTo>
                  <a:pt x="108" y="39"/>
                </a:lnTo>
                <a:lnTo>
                  <a:pt x="107" y="31"/>
                </a:lnTo>
                <a:lnTo>
                  <a:pt x="103" y="24"/>
                </a:lnTo>
                <a:lnTo>
                  <a:pt x="99" y="17"/>
                </a:lnTo>
                <a:lnTo>
                  <a:pt x="94" y="11"/>
                </a:lnTo>
                <a:lnTo>
                  <a:pt x="88" y="7"/>
                </a:lnTo>
                <a:lnTo>
                  <a:pt x="80" y="3"/>
                </a:lnTo>
                <a:lnTo>
                  <a:pt x="72" y="1"/>
                </a:lnTo>
                <a:lnTo>
                  <a:pt x="63" y="0"/>
                </a:lnTo>
                <a:lnTo>
                  <a:pt x="63" y="0"/>
                </a:lnTo>
                <a:lnTo>
                  <a:pt x="54" y="1"/>
                </a:lnTo>
                <a:lnTo>
                  <a:pt x="46" y="3"/>
                </a:lnTo>
                <a:lnTo>
                  <a:pt x="38" y="7"/>
                </a:lnTo>
                <a:lnTo>
                  <a:pt x="31" y="12"/>
                </a:lnTo>
                <a:lnTo>
                  <a:pt x="26" y="19"/>
                </a:lnTo>
                <a:lnTo>
                  <a:pt x="21" y="26"/>
                </a:lnTo>
                <a:lnTo>
                  <a:pt x="19" y="34"/>
                </a:lnTo>
                <a:lnTo>
                  <a:pt x="18" y="43"/>
                </a:lnTo>
                <a:lnTo>
                  <a:pt x="18" y="43"/>
                </a:lnTo>
                <a:lnTo>
                  <a:pt x="18" y="45"/>
                </a:lnTo>
                <a:lnTo>
                  <a:pt x="18" y="45"/>
                </a:lnTo>
                <a:lnTo>
                  <a:pt x="14" y="46"/>
                </a:lnTo>
                <a:lnTo>
                  <a:pt x="11" y="47"/>
                </a:lnTo>
                <a:lnTo>
                  <a:pt x="4" y="52"/>
                </a:lnTo>
                <a:lnTo>
                  <a:pt x="2" y="55"/>
                </a:lnTo>
                <a:lnTo>
                  <a:pt x="1" y="59"/>
                </a:lnTo>
                <a:lnTo>
                  <a:pt x="0" y="62"/>
                </a:lnTo>
                <a:lnTo>
                  <a:pt x="0" y="65"/>
                </a:lnTo>
                <a:lnTo>
                  <a:pt x="0" y="65"/>
                </a:lnTo>
                <a:lnTo>
                  <a:pt x="0" y="70"/>
                </a:lnTo>
                <a:lnTo>
                  <a:pt x="1" y="73"/>
                </a:lnTo>
                <a:lnTo>
                  <a:pt x="3" y="77"/>
                </a:lnTo>
                <a:lnTo>
                  <a:pt x="5" y="80"/>
                </a:lnTo>
                <a:lnTo>
                  <a:pt x="9" y="82"/>
                </a:lnTo>
                <a:lnTo>
                  <a:pt x="12" y="85"/>
                </a:lnTo>
                <a:lnTo>
                  <a:pt x="17" y="86"/>
                </a:lnTo>
                <a:lnTo>
                  <a:pt x="21" y="8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6" name="Freeform 347">
            <a:extLst>
              <a:ext uri="{FF2B5EF4-FFF2-40B4-BE49-F238E27FC236}">
                <a16:creationId xmlns:a16="http://schemas.microsoft.com/office/drawing/2014/main" id="{F15D9C32-5B49-41DC-AFEB-F0AE85EB6ADA}"/>
              </a:ext>
            </a:extLst>
          </p:cNvPr>
          <p:cNvSpPr>
            <a:spLocks/>
          </p:cNvSpPr>
          <p:nvPr userDrawn="1"/>
        </p:nvSpPr>
        <p:spPr bwMode="auto">
          <a:xfrm>
            <a:off x="8197581" y="3171849"/>
            <a:ext cx="11112" cy="0"/>
          </a:xfrm>
          <a:custGeom>
            <a:avLst/>
            <a:gdLst>
              <a:gd name="T0" fmla="*/ 7 w 7"/>
              <a:gd name="T1" fmla="*/ 7 w 7"/>
              <a:gd name="T2" fmla="*/ 5 w 7"/>
              <a:gd name="T3" fmla="*/ 0 w 7"/>
            </a:gdLst>
            <a:ahLst/>
            <a:cxnLst>
              <a:cxn ang="0">
                <a:pos x="T0" y="0"/>
              </a:cxn>
              <a:cxn ang="0">
                <a:pos x="T1" y="0"/>
              </a:cxn>
              <a:cxn ang="0">
                <a:pos x="T2" y="0"/>
              </a:cxn>
              <a:cxn ang="0">
                <a:pos x="T3" y="0"/>
              </a:cxn>
            </a:cxnLst>
            <a:rect l="0" t="0" r="r" b="b"/>
            <a:pathLst>
              <a:path w="7">
                <a:moveTo>
                  <a:pt x="7" y="0"/>
                </a:moveTo>
                <a:lnTo>
                  <a:pt x="7" y="0"/>
                </a:lnTo>
                <a:lnTo>
                  <a:pt x="5" y="0"/>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7" name="Line 348">
            <a:extLst>
              <a:ext uri="{FF2B5EF4-FFF2-40B4-BE49-F238E27FC236}">
                <a16:creationId xmlns:a16="http://schemas.microsoft.com/office/drawing/2014/main" id="{D45C8BBC-7079-4F0A-AA4D-A18E86646708}"/>
              </a:ext>
            </a:extLst>
          </p:cNvPr>
          <p:cNvSpPr>
            <a:spLocks noChangeShapeType="1"/>
          </p:cNvSpPr>
          <p:nvPr userDrawn="1"/>
        </p:nvSpPr>
        <p:spPr bwMode="auto">
          <a:xfrm flipH="1">
            <a:off x="8154720" y="317184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8" name="Line 349">
            <a:extLst>
              <a:ext uri="{FF2B5EF4-FFF2-40B4-BE49-F238E27FC236}">
                <a16:creationId xmlns:a16="http://schemas.microsoft.com/office/drawing/2014/main" id="{B62FE105-597E-44B7-88FE-D46FC629B40A}"/>
              </a:ext>
            </a:extLst>
          </p:cNvPr>
          <p:cNvSpPr>
            <a:spLocks noChangeShapeType="1"/>
          </p:cNvSpPr>
          <p:nvPr userDrawn="1"/>
        </p:nvSpPr>
        <p:spPr bwMode="auto">
          <a:xfrm flipH="1">
            <a:off x="8111859" y="317184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9" name="Line 350">
            <a:extLst>
              <a:ext uri="{FF2B5EF4-FFF2-40B4-BE49-F238E27FC236}">
                <a16:creationId xmlns:a16="http://schemas.microsoft.com/office/drawing/2014/main" id="{AD8DB525-74AD-4A56-AFF9-B9EDB82FD9FE}"/>
              </a:ext>
            </a:extLst>
          </p:cNvPr>
          <p:cNvSpPr>
            <a:spLocks noChangeShapeType="1"/>
          </p:cNvSpPr>
          <p:nvPr userDrawn="1"/>
        </p:nvSpPr>
        <p:spPr bwMode="auto">
          <a:xfrm flipH="1">
            <a:off x="8068999" y="317184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0" name="Line 351">
            <a:extLst>
              <a:ext uri="{FF2B5EF4-FFF2-40B4-BE49-F238E27FC236}">
                <a16:creationId xmlns:a16="http://schemas.microsoft.com/office/drawing/2014/main" id="{5CC081BB-5FA5-4BDA-96F4-F190F0C55E3C}"/>
              </a:ext>
            </a:extLst>
          </p:cNvPr>
          <p:cNvSpPr>
            <a:spLocks noChangeShapeType="1"/>
          </p:cNvSpPr>
          <p:nvPr userDrawn="1"/>
        </p:nvSpPr>
        <p:spPr bwMode="auto">
          <a:xfrm flipH="1">
            <a:off x="8040425" y="3171849"/>
            <a:ext cx="952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1" name="Freeform 352">
            <a:extLst>
              <a:ext uri="{FF2B5EF4-FFF2-40B4-BE49-F238E27FC236}">
                <a16:creationId xmlns:a16="http://schemas.microsoft.com/office/drawing/2014/main" id="{A23D296F-E5ED-4C8A-8295-90F20EDDC255}"/>
              </a:ext>
            </a:extLst>
          </p:cNvPr>
          <p:cNvSpPr>
            <a:spLocks/>
          </p:cNvSpPr>
          <p:nvPr userDrawn="1"/>
        </p:nvSpPr>
        <p:spPr bwMode="auto">
          <a:xfrm>
            <a:off x="8118209" y="3089298"/>
            <a:ext cx="109534" cy="82551"/>
          </a:xfrm>
          <a:custGeom>
            <a:avLst/>
            <a:gdLst>
              <a:gd name="T0" fmla="*/ 0 w 69"/>
              <a:gd name="T1" fmla="*/ 12 h 52"/>
              <a:gd name="T2" fmla="*/ 0 w 69"/>
              <a:gd name="T3" fmla="*/ 12 h 52"/>
              <a:gd name="T4" fmla="*/ 5 w 69"/>
              <a:gd name="T5" fmla="*/ 7 h 52"/>
              <a:gd name="T6" fmla="*/ 9 w 69"/>
              <a:gd name="T7" fmla="*/ 3 h 52"/>
              <a:gd name="T8" fmla="*/ 16 w 69"/>
              <a:gd name="T9" fmla="*/ 0 h 52"/>
              <a:gd name="T10" fmla="*/ 23 w 69"/>
              <a:gd name="T11" fmla="*/ 0 h 52"/>
              <a:gd name="T12" fmla="*/ 23 w 69"/>
              <a:gd name="T13" fmla="*/ 0 h 52"/>
              <a:gd name="T14" fmla="*/ 29 w 69"/>
              <a:gd name="T15" fmla="*/ 0 h 52"/>
              <a:gd name="T16" fmla="*/ 33 w 69"/>
              <a:gd name="T17" fmla="*/ 2 h 52"/>
              <a:gd name="T18" fmla="*/ 38 w 69"/>
              <a:gd name="T19" fmla="*/ 4 h 52"/>
              <a:gd name="T20" fmla="*/ 42 w 69"/>
              <a:gd name="T21" fmla="*/ 7 h 52"/>
              <a:gd name="T22" fmla="*/ 46 w 69"/>
              <a:gd name="T23" fmla="*/ 11 h 52"/>
              <a:gd name="T24" fmla="*/ 48 w 69"/>
              <a:gd name="T25" fmla="*/ 15 h 52"/>
              <a:gd name="T26" fmla="*/ 50 w 69"/>
              <a:gd name="T27" fmla="*/ 20 h 52"/>
              <a:gd name="T28" fmla="*/ 50 w 69"/>
              <a:gd name="T29" fmla="*/ 24 h 52"/>
              <a:gd name="T30" fmla="*/ 50 w 69"/>
              <a:gd name="T31" fmla="*/ 24 h 52"/>
              <a:gd name="T32" fmla="*/ 55 w 69"/>
              <a:gd name="T33" fmla="*/ 24 h 52"/>
              <a:gd name="T34" fmla="*/ 55 w 69"/>
              <a:gd name="T35" fmla="*/ 24 h 52"/>
              <a:gd name="T36" fmla="*/ 60 w 69"/>
              <a:gd name="T37" fmla="*/ 25 h 52"/>
              <a:gd name="T38" fmla="*/ 66 w 69"/>
              <a:gd name="T39" fmla="*/ 29 h 52"/>
              <a:gd name="T40" fmla="*/ 68 w 69"/>
              <a:gd name="T41" fmla="*/ 33 h 52"/>
              <a:gd name="T42" fmla="*/ 69 w 69"/>
              <a:gd name="T43" fmla="*/ 38 h 52"/>
              <a:gd name="T44" fmla="*/ 69 w 69"/>
              <a:gd name="T45" fmla="*/ 38 h 52"/>
              <a:gd name="T46" fmla="*/ 69 w 69"/>
              <a:gd name="T47" fmla="*/ 43 h 52"/>
              <a:gd name="T48" fmla="*/ 66 w 69"/>
              <a:gd name="T49" fmla="*/ 48 h 52"/>
              <a:gd name="T50" fmla="*/ 62 w 69"/>
              <a:gd name="T51" fmla="*/ 50 h 52"/>
              <a:gd name="T52" fmla="*/ 57 w 69"/>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52">
                <a:moveTo>
                  <a:pt x="0" y="12"/>
                </a:moveTo>
                <a:lnTo>
                  <a:pt x="0" y="12"/>
                </a:lnTo>
                <a:lnTo>
                  <a:pt x="5" y="7"/>
                </a:lnTo>
                <a:lnTo>
                  <a:pt x="9" y="3"/>
                </a:lnTo>
                <a:lnTo>
                  <a:pt x="16" y="0"/>
                </a:lnTo>
                <a:lnTo>
                  <a:pt x="23" y="0"/>
                </a:lnTo>
                <a:lnTo>
                  <a:pt x="23" y="0"/>
                </a:lnTo>
                <a:lnTo>
                  <a:pt x="29" y="0"/>
                </a:lnTo>
                <a:lnTo>
                  <a:pt x="33" y="2"/>
                </a:lnTo>
                <a:lnTo>
                  <a:pt x="38" y="4"/>
                </a:lnTo>
                <a:lnTo>
                  <a:pt x="42" y="7"/>
                </a:lnTo>
                <a:lnTo>
                  <a:pt x="46" y="11"/>
                </a:lnTo>
                <a:lnTo>
                  <a:pt x="48" y="15"/>
                </a:lnTo>
                <a:lnTo>
                  <a:pt x="50" y="20"/>
                </a:lnTo>
                <a:lnTo>
                  <a:pt x="50" y="24"/>
                </a:lnTo>
                <a:lnTo>
                  <a:pt x="50" y="24"/>
                </a:lnTo>
                <a:lnTo>
                  <a:pt x="55" y="24"/>
                </a:lnTo>
                <a:lnTo>
                  <a:pt x="55" y="24"/>
                </a:lnTo>
                <a:lnTo>
                  <a:pt x="60" y="25"/>
                </a:lnTo>
                <a:lnTo>
                  <a:pt x="66" y="29"/>
                </a:lnTo>
                <a:lnTo>
                  <a:pt x="68" y="33"/>
                </a:lnTo>
                <a:lnTo>
                  <a:pt x="69" y="38"/>
                </a:lnTo>
                <a:lnTo>
                  <a:pt x="69" y="38"/>
                </a:lnTo>
                <a:lnTo>
                  <a:pt x="69" y="43"/>
                </a:lnTo>
                <a:lnTo>
                  <a:pt x="66" y="48"/>
                </a:lnTo>
                <a:lnTo>
                  <a:pt x="62" y="50"/>
                </a:lnTo>
                <a:lnTo>
                  <a:pt x="57" y="5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2" name="Freeform 353">
            <a:extLst>
              <a:ext uri="{FF2B5EF4-FFF2-40B4-BE49-F238E27FC236}">
                <a16:creationId xmlns:a16="http://schemas.microsoft.com/office/drawing/2014/main" id="{CC8539DA-64D5-472D-890F-8727F1C3AF2D}"/>
              </a:ext>
            </a:extLst>
          </p:cNvPr>
          <p:cNvSpPr>
            <a:spLocks/>
          </p:cNvSpPr>
          <p:nvPr userDrawn="1"/>
        </p:nvSpPr>
        <p:spPr bwMode="auto">
          <a:xfrm>
            <a:off x="4989359" y="2373328"/>
            <a:ext cx="7937" cy="11113"/>
          </a:xfrm>
          <a:custGeom>
            <a:avLst/>
            <a:gdLst>
              <a:gd name="T0" fmla="*/ 0 w 5"/>
              <a:gd name="T1" fmla="*/ 7 h 7"/>
              <a:gd name="T2" fmla="*/ 0 w 5"/>
              <a:gd name="T3" fmla="*/ 7 h 7"/>
              <a:gd name="T4" fmla="*/ 5 w 5"/>
              <a:gd name="T5" fmla="*/ 0 h 7"/>
            </a:gdLst>
            <a:ahLst/>
            <a:cxnLst>
              <a:cxn ang="0">
                <a:pos x="T0" y="T1"/>
              </a:cxn>
              <a:cxn ang="0">
                <a:pos x="T2" y="T3"/>
              </a:cxn>
              <a:cxn ang="0">
                <a:pos x="T4" y="T5"/>
              </a:cxn>
            </a:cxnLst>
            <a:rect l="0" t="0" r="r" b="b"/>
            <a:pathLst>
              <a:path w="5" h="7">
                <a:moveTo>
                  <a:pt x="0" y="7"/>
                </a:moveTo>
                <a:lnTo>
                  <a:pt x="0" y="7"/>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3" name="Line 354">
            <a:extLst>
              <a:ext uri="{FF2B5EF4-FFF2-40B4-BE49-F238E27FC236}">
                <a16:creationId xmlns:a16="http://schemas.microsoft.com/office/drawing/2014/main" id="{B510D9AE-AD7B-4093-A8F5-692604B099A8}"/>
              </a:ext>
            </a:extLst>
          </p:cNvPr>
          <p:cNvSpPr>
            <a:spLocks noChangeShapeType="1"/>
          </p:cNvSpPr>
          <p:nvPr userDrawn="1"/>
        </p:nvSpPr>
        <p:spPr bwMode="auto">
          <a:xfrm flipV="1">
            <a:off x="5008408" y="2336816"/>
            <a:ext cx="12700" cy="17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4" name="Freeform 355">
            <a:extLst>
              <a:ext uri="{FF2B5EF4-FFF2-40B4-BE49-F238E27FC236}">
                <a16:creationId xmlns:a16="http://schemas.microsoft.com/office/drawing/2014/main" id="{60A4CF63-30C7-4D8B-99C9-3D80335079E4}"/>
              </a:ext>
            </a:extLst>
          </p:cNvPr>
          <p:cNvSpPr>
            <a:spLocks/>
          </p:cNvSpPr>
          <p:nvPr userDrawn="1"/>
        </p:nvSpPr>
        <p:spPr bwMode="auto">
          <a:xfrm>
            <a:off x="5032220" y="2301890"/>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5" name="Freeform 356">
            <a:extLst>
              <a:ext uri="{FF2B5EF4-FFF2-40B4-BE49-F238E27FC236}">
                <a16:creationId xmlns:a16="http://schemas.microsoft.com/office/drawing/2014/main" id="{1756F1BB-ADF9-448A-9092-E5BC4744EFDE}"/>
              </a:ext>
            </a:extLst>
          </p:cNvPr>
          <p:cNvSpPr>
            <a:spLocks/>
          </p:cNvSpPr>
          <p:nvPr userDrawn="1"/>
        </p:nvSpPr>
        <p:spPr bwMode="auto">
          <a:xfrm>
            <a:off x="5057619" y="2266965"/>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6" name="Freeform 357">
            <a:extLst>
              <a:ext uri="{FF2B5EF4-FFF2-40B4-BE49-F238E27FC236}">
                <a16:creationId xmlns:a16="http://schemas.microsoft.com/office/drawing/2014/main" id="{5CB2ADD7-1A3B-4798-BE4F-20E37E8D9E1A}"/>
              </a:ext>
            </a:extLst>
          </p:cNvPr>
          <p:cNvSpPr>
            <a:spLocks/>
          </p:cNvSpPr>
          <p:nvPr userDrawn="1"/>
        </p:nvSpPr>
        <p:spPr bwMode="auto">
          <a:xfrm>
            <a:off x="5083018" y="2233627"/>
            <a:ext cx="14287" cy="17463"/>
          </a:xfrm>
          <a:custGeom>
            <a:avLst/>
            <a:gdLst>
              <a:gd name="T0" fmla="*/ 0 w 9"/>
              <a:gd name="T1" fmla="*/ 11 h 11"/>
              <a:gd name="T2" fmla="*/ 1 w 9"/>
              <a:gd name="T3" fmla="*/ 10 h 11"/>
              <a:gd name="T4" fmla="*/ 9 w 9"/>
              <a:gd name="T5" fmla="*/ 0 h 11"/>
            </a:gdLst>
            <a:ahLst/>
            <a:cxnLst>
              <a:cxn ang="0">
                <a:pos x="T0" y="T1"/>
              </a:cxn>
              <a:cxn ang="0">
                <a:pos x="T2" y="T3"/>
              </a:cxn>
              <a:cxn ang="0">
                <a:pos x="T4" y="T5"/>
              </a:cxn>
            </a:cxnLst>
            <a:rect l="0" t="0" r="r" b="b"/>
            <a:pathLst>
              <a:path w="9" h="11">
                <a:moveTo>
                  <a:pt x="0" y="11"/>
                </a:moveTo>
                <a:lnTo>
                  <a:pt x="1" y="10"/>
                </a:lnTo>
                <a:lnTo>
                  <a:pt x="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7" name="Freeform 358">
            <a:extLst>
              <a:ext uri="{FF2B5EF4-FFF2-40B4-BE49-F238E27FC236}">
                <a16:creationId xmlns:a16="http://schemas.microsoft.com/office/drawing/2014/main" id="{A3A592C4-DC80-47D7-A670-229840A42FAD}"/>
              </a:ext>
            </a:extLst>
          </p:cNvPr>
          <p:cNvSpPr>
            <a:spLocks/>
          </p:cNvSpPr>
          <p:nvPr userDrawn="1"/>
        </p:nvSpPr>
        <p:spPr bwMode="auto">
          <a:xfrm>
            <a:off x="5111592" y="2200289"/>
            <a:ext cx="12700" cy="17463"/>
          </a:xfrm>
          <a:custGeom>
            <a:avLst/>
            <a:gdLst>
              <a:gd name="T0" fmla="*/ 0 w 8"/>
              <a:gd name="T1" fmla="*/ 11 h 11"/>
              <a:gd name="T2" fmla="*/ 0 w 8"/>
              <a:gd name="T3" fmla="*/ 11 h 11"/>
              <a:gd name="T4" fmla="*/ 8 w 8"/>
              <a:gd name="T5" fmla="*/ 0 h 11"/>
            </a:gdLst>
            <a:ahLst/>
            <a:cxnLst>
              <a:cxn ang="0">
                <a:pos x="T0" y="T1"/>
              </a:cxn>
              <a:cxn ang="0">
                <a:pos x="T2" y="T3"/>
              </a:cxn>
              <a:cxn ang="0">
                <a:pos x="T4" y="T5"/>
              </a:cxn>
            </a:cxnLst>
            <a:rect l="0" t="0" r="r" b="b"/>
            <a:pathLst>
              <a:path w="8" h="11">
                <a:moveTo>
                  <a:pt x="0" y="11"/>
                </a:moveTo>
                <a:lnTo>
                  <a:pt x="0" y="11"/>
                </a:lnTo>
                <a:lnTo>
                  <a:pt x="8"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8" name="Freeform 359">
            <a:extLst>
              <a:ext uri="{FF2B5EF4-FFF2-40B4-BE49-F238E27FC236}">
                <a16:creationId xmlns:a16="http://schemas.microsoft.com/office/drawing/2014/main" id="{5B171626-8F62-4277-9233-B46A87EBB25F}"/>
              </a:ext>
            </a:extLst>
          </p:cNvPr>
          <p:cNvSpPr>
            <a:spLocks/>
          </p:cNvSpPr>
          <p:nvPr userDrawn="1"/>
        </p:nvSpPr>
        <p:spPr bwMode="auto">
          <a:xfrm>
            <a:off x="5138578" y="2168539"/>
            <a:ext cx="14287" cy="15875"/>
          </a:xfrm>
          <a:custGeom>
            <a:avLst/>
            <a:gdLst>
              <a:gd name="T0" fmla="*/ 0 w 9"/>
              <a:gd name="T1" fmla="*/ 10 h 10"/>
              <a:gd name="T2" fmla="*/ 0 w 9"/>
              <a:gd name="T3" fmla="*/ 10 h 10"/>
              <a:gd name="T4" fmla="*/ 9 w 9"/>
              <a:gd name="T5" fmla="*/ 0 h 10"/>
            </a:gdLst>
            <a:ahLst/>
            <a:cxnLst>
              <a:cxn ang="0">
                <a:pos x="T0" y="T1"/>
              </a:cxn>
              <a:cxn ang="0">
                <a:pos x="T2" y="T3"/>
              </a:cxn>
              <a:cxn ang="0">
                <a:pos x="T4" y="T5"/>
              </a:cxn>
            </a:cxnLst>
            <a:rect l="0" t="0" r="r" b="b"/>
            <a:pathLst>
              <a:path w="9" h="10">
                <a:moveTo>
                  <a:pt x="0" y="10"/>
                </a:moveTo>
                <a:lnTo>
                  <a:pt x="0" y="10"/>
                </a:lnTo>
                <a:lnTo>
                  <a:pt x="9"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9" name="Freeform 360">
            <a:extLst>
              <a:ext uri="{FF2B5EF4-FFF2-40B4-BE49-F238E27FC236}">
                <a16:creationId xmlns:a16="http://schemas.microsoft.com/office/drawing/2014/main" id="{D09B798A-EBD4-41CD-BEBB-81E494DC9C6D}"/>
              </a:ext>
            </a:extLst>
          </p:cNvPr>
          <p:cNvSpPr>
            <a:spLocks/>
          </p:cNvSpPr>
          <p:nvPr userDrawn="1"/>
        </p:nvSpPr>
        <p:spPr bwMode="auto">
          <a:xfrm>
            <a:off x="5167152" y="2136788"/>
            <a:ext cx="15874" cy="15875"/>
          </a:xfrm>
          <a:custGeom>
            <a:avLst/>
            <a:gdLst>
              <a:gd name="T0" fmla="*/ 0 w 10"/>
              <a:gd name="T1" fmla="*/ 10 h 10"/>
              <a:gd name="T2" fmla="*/ 1 w 10"/>
              <a:gd name="T3" fmla="*/ 10 h 10"/>
              <a:gd name="T4" fmla="*/ 10 w 10"/>
              <a:gd name="T5" fmla="*/ 0 h 10"/>
            </a:gdLst>
            <a:ahLst/>
            <a:cxnLst>
              <a:cxn ang="0">
                <a:pos x="T0" y="T1"/>
              </a:cxn>
              <a:cxn ang="0">
                <a:pos x="T2" y="T3"/>
              </a:cxn>
              <a:cxn ang="0">
                <a:pos x="T4" y="T5"/>
              </a:cxn>
            </a:cxnLst>
            <a:rect l="0" t="0" r="r" b="b"/>
            <a:pathLst>
              <a:path w="10" h="10">
                <a:moveTo>
                  <a:pt x="0" y="10"/>
                </a:moveTo>
                <a:lnTo>
                  <a:pt x="1" y="10"/>
                </a:lnTo>
                <a:lnTo>
                  <a:pt x="1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0" name="Freeform 361">
            <a:extLst>
              <a:ext uri="{FF2B5EF4-FFF2-40B4-BE49-F238E27FC236}">
                <a16:creationId xmlns:a16="http://schemas.microsoft.com/office/drawing/2014/main" id="{FC4699E0-E084-4852-A4AD-2AA6539F92E0}"/>
              </a:ext>
            </a:extLst>
          </p:cNvPr>
          <p:cNvSpPr>
            <a:spLocks/>
          </p:cNvSpPr>
          <p:nvPr userDrawn="1"/>
        </p:nvSpPr>
        <p:spPr bwMode="auto">
          <a:xfrm>
            <a:off x="5197314" y="2106626"/>
            <a:ext cx="15874" cy="15875"/>
          </a:xfrm>
          <a:custGeom>
            <a:avLst/>
            <a:gdLst>
              <a:gd name="T0" fmla="*/ 0 w 10"/>
              <a:gd name="T1" fmla="*/ 10 h 10"/>
              <a:gd name="T2" fmla="*/ 0 w 10"/>
              <a:gd name="T3" fmla="*/ 10 h 10"/>
              <a:gd name="T4" fmla="*/ 10 w 10"/>
              <a:gd name="T5" fmla="*/ 0 h 10"/>
            </a:gdLst>
            <a:ahLst/>
            <a:cxnLst>
              <a:cxn ang="0">
                <a:pos x="T0" y="T1"/>
              </a:cxn>
              <a:cxn ang="0">
                <a:pos x="T2" y="T3"/>
              </a:cxn>
              <a:cxn ang="0">
                <a:pos x="T4" y="T5"/>
              </a:cxn>
            </a:cxnLst>
            <a:rect l="0" t="0" r="r" b="b"/>
            <a:pathLst>
              <a:path w="10" h="10">
                <a:moveTo>
                  <a:pt x="0" y="10"/>
                </a:moveTo>
                <a:lnTo>
                  <a:pt x="0" y="10"/>
                </a:lnTo>
                <a:lnTo>
                  <a:pt x="1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1" name="Line 362">
            <a:extLst>
              <a:ext uri="{FF2B5EF4-FFF2-40B4-BE49-F238E27FC236}">
                <a16:creationId xmlns:a16="http://schemas.microsoft.com/office/drawing/2014/main" id="{BCC82A21-12FF-4EE7-95D4-E94855BB3BCD}"/>
              </a:ext>
            </a:extLst>
          </p:cNvPr>
          <p:cNvSpPr>
            <a:spLocks noChangeShapeType="1"/>
          </p:cNvSpPr>
          <p:nvPr userDrawn="1"/>
        </p:nvSpPr>
        <p:spPr bwMode="auto">
          <a:xfrm>
            <a:off x="5227475" y="2090750"/>
            <a:ext cx="3175"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2" name="Freeform 363">
            <a:extLst>
              <a:ext uri="{FF2B5EF4-FFF2-40B4-BE49-F238E27FC236}">
                <a16:creationId xmlns:a16="http://schemas.microsoft.com/office/drawing/2014/main" id="{2FA461E6-F7AC-4671-B13D-B60533483B13}"/>
              </a:ext>
            </a:extLst>
          </p:cNvPr>
          <p:cNvSpPr>
            <a:spLocks/>
          </p:cNvSpPr>
          <p:nvPr userDrawn="1"/>
        </p:nvSpPr>
        <p:spPr bwMode="auto">
          <a:xfrm>
            <a:off x="5237000" y="2074875"/>
            <a:ext cx="7937" cy="7938"/>
          </a:xfrm>
          <a:custGeom>
            <a:avLst/>
            <a:gdLst>
              <a:gd name="T0" fmla="*/ 0 w 5"/>
              <a:gd name="T1" fmla="*/ 5 h 5"/>
              <a:gd name="T2" fmla="*/ 0 w 5"/>
              <a:gd name="T3" fmla="*/ 5 h 5"/>
              <a:gd name="T4" fmla="*/ 5 w 5"/>
              <a:gd name="T5" fmla="*/ 0 h 5"/>
            </a:gdLst>
            <a:ahLst/>
            <a:cxnLst>
              <a:cxn ang="0">
                <a:pos x="T0" y="T1"/>
              </a:cxn>
              <a:cxn ang="0">
                <a:pos x="T2" y="T3"/>
              </a:cxn>
              <a:cxn ang="0">
                <a:pos x="T4" y="T5"/>
              </a:cxn>
            </a:cxnLst>
            <a:rect l="0" t="0" r="r" b="b"/>
            <a:pathLst>
              <a:path w="5" h="5">
                <a:moveTo>
                  <a:pt x="0" y="5"/>
                </a:moveTo>
                <a:lnTo>
                  <a:pt x="0" y="5"/>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3" name="Freeform 364">
            <a:extLst>
              <a:ext uri="{FF2B5EF4-FFF2-40B4-BE49-F238E27FC236}">
                <a16:creationId xmlns:a16="http://schemas.microsoft.com/office/drawing/2014/main" id="{FA79AABF-9390-417D-8791-A8DB47FE427F}"/>
              </a:ext>
            </a:extLst>
          </p:cNvPr>
          <p:cNvSpPr>
            <a:spLocks/>
          </p:cNvSpPr>
          <p:nvPr userDrawn="1"/>
        </p:nvSpPr>
        <p:spPr bwMode="auto">
          <a:xfrm>
            <a:off x="5341771" y="2011375"/>
            <a:ext cx="7937" cy="4763"/>
          </a:xfrm>
          <a:custGeom>
            <a:avLst/>
            <a:gdLst>
              <a:gd name="T0" fmla="*/ 0 w 5"/>
              <a:gd name="T1" fmla="*/ 3 h 3"/>
              <a:gd name="T2" fmla="*/ 0 w 5"/>
              <a:gd name="T3" fmla="*/ 3 h 3"/>
              <a:gd name="T4" fmla="*/ 5 w 5"/>
              <a:gd name="T5" fmla="*/ 0 h 3"/>
            </a:gdLst>
            <a:ahLst/>
            <a:cxnLst>
              <a:cxn ang="0">
                <a:pos x="T0" y="T1"/>
              </a:cxn>
              <a:cxn ang="0">
                <a:pos x="T2" y="T3"/>
              </a:cxn>
              <a:cxn ang="0">
                <a:pos x="T4" y="T5"/>
              </a:cxn>
            </a:cxnLst>
            <a:rect l="0" t="0" r="r" b="b"/>
            <a:pathLst>
              <a:path w="5" h="3">
                <a:moveTo>
                  <a:pt x="0" y="3"/>
                </a:moveTo>
                <a:lnTo>
                  <a:pt x="0" y="3"/>
                </a:lnTo>
                <a:lnTo>
                  <a:pt x="5"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4" name="Line 365">
            <a:extLst>
              <a:ext uri="{FF2B5EF4-FFF2-40B4-BE49-F238E27FC236}">
                <a16:creationId xmlns:a16="http://schemas.microsoft.com/office/drawing/2014/main" id="{825A9DEA-95E1-4EFB-93C2-300AEA8BD3E7}"/>
              </a:ext>
            </a:extLst>
          </p:cNvPr>
          <p:cNvSpPr>
            <a:spLocks noChangeShapeType="1"/>
          </p:cNvSpPr>
          <p:nvPr userDrawn="1"/>
        </p:nvSpPr>
        <p:spPr bwMode="auto">
          <a:xfrm flipV="1">
            <a:off x="5368758" y="1984387"/>
            <a:ext cx="15874"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5" name="Line 366">
            <a:extLst>
              <a:ext uri="{FF2B5EF4-FFF2-40B4-BE49-F238E27FC236}">
                <a16:creationId xmlns:a16="http://schemas.microsoft.com/office/drawing/2014/main" id="{6BA961DF-D142-49F1-A3BE-6983D8F0CAD6}"/>
              </a:ext>
            </a:extLst>
          </p:cNvPr>
          <p:cNvSpPr>
            <a:spLocks noChangeShapeType="1"/>
          </p:cNvSpPr>
          <p:nvPr userDrawn="1"/>
        </p:nvSpPr>
        <p:spPr bwMode="auto">
          <a:xfrm flipV="1">
            <a:off x="5402094" y="1958987"/>
            <a:ext cx="15874"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6" name="Line 367">
            <a:extLst>
              <a:ext uri="{FF2B5EF4-FFF2-40B4-BE49-F238E27FC236}">
                <a16:creationId xmlns:a16="http://schemas.microsoft.com/office/drawing/2014/main" id="{C6BDA49C-1F01-4637-A2EA-6389A5C3393A}"/>
              </a:ext>
            </a:extLst>
          </p:cNvPr>
          <p:cNvSpPr>
            <a:spLocks noChangeShapeType="1"/>
          </p:cNvSpPr>
          <p:nvPr userDrawn="1"/>
        </p:nvSpPr>
        <p:spPr bwMode="auto">
          <a:xfrm flipV="1">
            <a:off x="5435430" y="1933586"/>
            <a:ext cx="19049"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7" name="Line 368">
            <a:extLst>
              <a:ext uri="{FF2B5EF4-FFF2-40B4-BE49-F238E27FC236}">
                <a16:creationId xmlns:a16="http://schemas.microsoft.com/office/drawing/2014/main" id="{F50604FA-E9F5-4AFF-9DE2-5F91102552DA}"/>
              </a:ext>
            </a:extLst>
          </p:cNvPr>
          <p:cNvSpPr>
            <a:spLocks noChangeShapeType="1"/>
          </p:cNvSpPr>
          <p:nvPr userDrawn="1"/>
        </p:nvSpPr>
        <p:spPr bwMode="auto">
          <a:xfrm flipV="1">
            <a:off x="5471941" y="1909774"/>
            <a:ext cx="17462"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8" name="Line 369">
            <a:extLst>
              <a:ext uri="{FF2B5EF4-FFF2-40B4-BE49-F238E27FC236}">
                <a16:creationId xmlns:a16="http://schemas.microsoft.com/office/drawing/2014/main" id="{60A78EE1-1613-4FED-985B-83C9AD3E4FBB}"/>
              </a:ext>
            </a:extLst>
          </p:cNvPr>
          <p:cNvSpPr>
            <a:spLocks noChangeShapeType="1"/>
          </p:cNvSpPr>
          <p:nvPr userDrawn="1"/>
        </p:nvSpPr>
        <p:spPr bwMode="auto">
          <a:xfrm flipV="1">
            <a:off x="5508453" y="1887548"/>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9" name="Line 370">
            <a:extLst>
              <a:ext uri="{FF2B5EF4-FFF2-40B4-BE49-F238E27FC236}">
                <a16:creationId xmlns:a16="http://schemas.microsoft.com/office/drawing/2014/main" id="{C1D22C81-364F-4ACE-8E10-6D5F8F9975FC}"/>
              </a:ext>
            </a:extLst>
          </p:cNvPr>
          <p:cNvSpPr>
            <a:spLocks noChangeShapeType="1"/>
          </p:cNvSpPr>
          <p:nvPr userDrawn="1"/>
        </p:nvSpPr>
        <p:spPr bwMode="auto">
          <a:xfrm flipV="1">
            <a:off x="5544964" y="1865323"/>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0" name="Line 371">
            <a:extLst>
              <a:ext uri="{FF2B5EF4-FFF2-40B4-BE49-F238E27FC236}">
                <a16:creationId xmlns:a16="http://schemas.microsoft.com/office/drawing/2014/main" id="{7C6D4511-5C18-4A33-B62F-49D873667A6D}"/>
              </a:ext>
            </a:extLst>
          </p:cNvPr>
          <p:cNvSpPr>
            <a:spLocks noChangeShapeType="1"/>
          </p:cNvSpPr>
          <p:nvPr userDrawn="1"/>
        </p:nvSpPr>
        <p:spPr bwMode="auto">
          <a:xfrm flipV="1">
            <a:off x="5583062" y="1846273"/>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1" name="Freeform 372">
            <a:extLst>
              <a:ext uri="{FF2B5EF4-FFF2-40B4-BE49-F238E27FC236}">
                <a16:creationId xmlns:a16="http://schemas.microsoft.com/office/drawing/2014/main" id="{29974A0C-889E-4B16-AFB0-158233C823AB}"/>
              </a:ext>
            </a:extLst>
          </p:cNvPr>
          <p:cNvSpPr>
            <a:spLocks/>
          </p:cNvSpPr>
          <p:nvPr userDrawn="1"/>
        </p:nvSpPr>
        <p:spPr bwMode="auto">
          <a:xfrm>
            <a:off x="5621161" y="1825635"/>
            <a:ext cx="19049" cy="9525"/>
          </a:xfrm>
          <a:custGeom>
            <a:avLst/>
            <a:gdLst>
              <a:gd name="T0" fmla="*/ 0 w 12"/>
              <a:gd name="T1" fmla="*/ 6 h 6"/>
              <a:gd name="T2" fmla="*/ 11 w 12"/>
              <a:gd name="T3" fmla="*/ 1 h 6"/>
              <a:gd name="T4" fmla="*/ 12 w 12"/>
              <a:gd name="T5" fmla="*/ 0 h 6"/>
            </a:gdLst>
            <a:ahLst/>
            <a:cxnLst>
              <a:cxn ang="0">
                <a:pos x="T0" y="T1"/>
              </a:cxn>
              <a:cxn ang="0">
                <a:pos x="T2" y="T3"/>
              </a:cxn>
              <a:cxn ang="0">
                <a:pos x="T4" y="T5"/>
              </a:cxn>
            </a:cxnLst>
            <a:rect l="0" t="0" r="r" b="b"/>
            <a:pathLst>
              <a:path w="12" h="6">
                <a:moveTo>
                  <a:pt x="0" y="6"/>
                </a:moveTo>
                <a:lnTo>
                  <a:pt x="11" y="1"/>
                </a:lnTo>
                <a:lnTo>
                  <a:pt x="1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2" name="Freeform 373">
            <a:extLst>
              <a:ext uri="{FF2B5EF4-FFF2-40B4-BE49-F238E27FC236}">
                <a16:creationId xmlns:a16="http://schemas.microsoft.com/office/drawing/2014/main" id="{5EDB011A-D2A9-40BA-85DA-E4CF214AEB28}"/>
              </a:ext>
            </a:extLst>
          </p:cNvPr>
          <p:cNvSpPr>
            <a:spLocks/>
          </p:cNvSpPr>
          <p:nvPr userDrawn="1"/>
        </p:nvSpPr>
        <p:spPr bwMode="auto">
          <a:xfrm>
            <a:off x="5660847" y="1808172"/>
            <a:ext cx="19049" cy="9525"/>
          </a:xfrm>
          <a:custGeom>
            <a:avLst/>
            <a:gdLst>
              <a:gd name="T0" fmla="*/ 0 w 12"/>
              <a:gd name="T1" fmla="*/ 6 h 6"/>
              <a:gd name="T2" fmla="*/ 10 w 12"/>
              <a:gd name="T3" fmla="*/ 1 h 6"/>
              <a:gd name="T4" fmla="*/ 12 w 12"/>
              <a:gd name="T5" fmla="*/ 0 h 6"/>
            </a:gdLst>
            <a:ahLst/>
            <a:cxnLst>
              <a:cxn ang="0">
                <a:pos x="T0" y="T1"/>
              </a:cxn>
              <a:cxn ang="0">
                <a:pos x="T2" y="T3"/>
              </a:cxn>
              <a:cxn ang="0">
                <a:pos x="T4" y="T5"/>
              </a:cxn>
            </a:cxnLst>
            <a:rect l="0" t="0" r="r" b="b"/>
            <a:pathLst>
              <a:path w="12" h="6">
                <a:moveTo>
                  <a:pt x="0" y="6"/>
                </a:moveTo>
                <a:lnTo>
                  <a:pt x="10" y="1"/>
                </a:lnTo>
                <a:lnTo>
                  <a:pt x="12"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3" name="Freeform 374">
            <a:extLst>
              <a:ext uri="{FF2B5EF4-FFF2-40B4-BE49-F238E27FC236}">
                <a16:creationId xmlns:a16="http://schemas.microsoft.com/office/drawing/2014/main" id="{340FB7EA-7059-4306-B49B-A3C422AE3CF1}"/>
              </a:ext>
            </a:extLst>
          </p:cNvPr>
          <p:cNvSpPr>
            <a:spLocks/>
          </p:cNvSpPr>
          <p:nvPr userDrawn="1"/>
        </p:nvSpPr>
        <p:spPr bwMode="auto">
          <a:xfrm>
            <a:off x="5698946" y="1792297"/>
            <a:ext cx="20637" cy="6350"/>
          </a:xfrm>
          <a:custGeom>
            <a:avLst/>
            <a:gdLst>
              <a:gd name="T0" fmla="*/ 0 w 13"/>
              <a:gd name="T1" fmla="*/ 4 h 4"/>
              <a:gd name="T2" fmla="*/ 8 w 13"/>
              <a:gd name="T3" fmla="*/ 1 h 4"/>
              <a:gd name="T4" fmla="*/ 13 w 13"/>
              <a:gd name="T5" fmla="*/ 0 h 4"/>
            </a:gdLst>
            <a:ahLst/>
            <a:cxnLst>
              <a:cxn ang="0">
                <a:pos x="T0" y="T1"/>
              </a:cxn>
              <a:cxn ang="0">
                <a:pos x="T2" y="T3"/>
              </a:cxn>
              <a:cxn ang="0">
                <a:pos x="T4" y="T5"/>
              </a:cxn>
            </a:cxnLst>
            <a:rect l="0" t="0" r="r" b="b"/>
            <a:pathLst>
              <a:path w="13" h="4">
                <a:moveTo>
                  <a:pt x="0" y="4"/>
                </a:moveTo>
                <a:lnTo>
                  <a:pt x="8" y="1"/>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4" name="Freeform 375">
            <a:extLst>
              <a:ext uri="{FF2B5EF4-FFF2-40B4-BE49-F238E27FC236}">
                <a16:creationId xmlns:a16="http://schemas.microsoft.com/office/drawing/2014/main" id="{A2306892-C388-480C-9F7D-9EF62B6193CD}"/>
              </a:ext>
            </a:extLst>
          </p:cNvPr>
          <p:cNvSpPr>
            <a:spLocks/>
          </p:cNvSpPr>
          <p:nvPr userDrawn="1"/>
        </p:nvSpPr>
        <p:spPr bwMode="auto">
          <a:xfrm>
            <a:off x="5738632" y="1776422"/>
            <a:ext cx="20637" cy="6350"/>
          </a:xfrm>
          <a:custGeom>
            <a:avLst/>
            <a:gdLst>
              <a:gd name="T0" fmla="*/ 0 w 13"/>
              <a:gd name="T1" fmla="*/ 4 h 4"/>
              <a:gd name="T2" fmla="*/ 7 w 13"/>
              <a:gd name="T3" fmla="*/ 2 h 4"/>
              <a:gd name="T4" fmla="*/ 13 w 13"/>
              <a:gd name="T5" fmla="*/ 0 h 4"/>
            </a:gdLst>
            <a:ahLst/>
            <a:cxnLst>
              <a:cxn ang="0">
                <a:pos x="T0" y="T1"/>
              </a:cxn>
              <a:cxn ang="0">
                <a:pos x="T2" y="T3"/>
              </a:cxn>
              <a:cxn ang="0">
                <a:pos x="T4" y="T5"/>
              </a:cxn>
            </a:cxnLst>
            <a:rect l="0" t="0" r="r" b="b"/>
            <a:pathLst>
              <a:path w="13" h="4">
                <a:moveTo>
                  <a:pt x="0" y="4"/>
                </a:moveTo>
                <a:lnTo>
                  <a:pt x="7" y="2"/>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5" name="Freeform 376">
            <a:extLst>
              <a:ext uri="{FF2B5EF4-FFF2-40B4-BE49-F238E27FC236}">
                <a16:creationId xmlns:a16="http://schemas.microsoft.com/office/drawing/2014/main" id="{5EB04445-26A8-45B6-8312-AEFAD226210E}"/>
              </a:ext>
            </a:extLst>
          </p:cNvPr>
          <p:cNvSpPr>
            <a:spLocks/>
          </p:cNvSpPr>
          <p:nvPr userDrawn="1"/>
        </p:nvSpPr>
        <p:spPr bwMode="auto">
          <a:xfrm>
            <a:off x="5778318" y="1762135"/>
            <a:ext cx="22224" cy="6350"/>
          </a:xfrm>
          <a:custGeom>
            <a:avLst/>
            <a:gdLst>
              <a:gd name="T0" fmla="*/ 0 w 14"/>
              <a:gd name="T1" fmla="*/ 4 h 4"/>
              <a:gd name="T2" fmla="*/ 7 w 14"/>
              <a:gd name="T3" fmla="*/ 2 h 4"/>
              <a:gd name="T4" fmla="*/ 14 w 14"/>
              <a:gd name="T5" fmla="*/ 0 h 4"/>
            </a:gdLst>
            <a:ahLst/>
            <a:cxnLst>
              <a:cxn ang="0">
                <a:pos x="T0" y="T1"/>
              </a:cxn>
              <a:cxn ang="0">
                <a:pos x="T2" y="T3"/>
              </a:cxn>
              <a:cxn ang="0">
                <a:pos x="T4" y="T5"/>
              </a:cxn>
            </a:cxnLst>
            <a:rect l="0" t="0" r="r" b="b"/>
            <a:pathLst>
              <a:path w="14" h="4">
                <a:moveTo>
                  <a:pt x="0" y="4"/>
                </a:moveTo>
                <a:lnTo>
                  <a:pt x="7" y="2"/>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6" name="Freeform 377">
            <a:extLst>
              <a:ext uri="{FF2B5EF4-FFF2-40B4-BE49-F238E27FC236}">
                <a16:creationId xmlns:a16="http://schemas.microsoft.com/office/drawing/2014/main" id="{3B5DAD43-90B9-4D89-AACF-92AA55CB9435}"/>
              </a:ext>
            </a:extLst>
          </p:cNvPr>
          <p:cNvSpPr>
            <a:spLocks/>
          </p:cNvSpPr>
          <p:nvPr userDrawn="1"/>
        </p:nvSpPr>
        <p:spPr bwMode="auto">
          <a:xfrm>
            <a:off x="5819591" y="1747847"/>
            <a:ext cx="22224" cy="6350"/>
          </a:xfrm>
          <a:custGeom>
            <a:avLst/>
            <a:gdLst>
              <a:gd name="T0" fmla="*/ 0 w 14"/>
              <a:gd name="T1" fmla="*/ 4 h 4"/>
              <a:gd name="T2" fmla="*/ 5 w 14"/>
              <a:gd name="T3" fmla="*/ 2 h 4"/>
              <a:gd name="T4" fmla="*/ 14 w 14"/>
              <a:gd name="T5" fmla="*/ 0 h 4"/>
            </a:gdLst>
            <a:ahLst/>
            <a:cxnLst>
              <a:cxn ang="0">
                <a:pos x="T0" y="T1"/>
              </a:cxn>
              <a:cxn ang="0">
                <a:pos x="T2" y="T3"/>
              </a:cxn>
              <a:cxn ang="0">
                <a:pos x="T4" y="T5"/>
              </a:cxn>
            </a:cxnLst>
            <a:rect l="0" t="0" r="r" b="b"/>
            <a:pathLst>
              <a:path w="14" h="4">
                <a:moveTo>
                  <a:pt x="0" y="4"/>
                </a:moveTo>
                <a:lnTo>
                  <a:pt x="5" y="2"/>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7" name="Freeform 378">
            <a:extLst>
              <a:ext uri="{FF2B5EF4-FFF2-40B4-BE49-F238E27FC236}">
                <a16:creationId xmlns:a16="http://schemas.microsoft.com/office/drawing/2014/main" id="{6907045A-C29B-40D5-8EE5-C25B51DAD09B}"/>
              </a:ext>
            </a:extLst>
          </p:cNvPr>
          <p:cNvSpPr>
            <a:spLocks/>
          </p:cNvSpPr>
          <p:nvPr userDrawn="1"/>
        </p:nvSpPr>
        <p:spPr bwMode="auto">
          <a:xfrm>
            <a:off x="5860865" y="1735147"/>
            <a:ext cx="22224" cy="6350"/>
          </a:xfrm>
          <a:custGeom>
            <a:avLst/>
            <a:gdLst>
              <a:gd name="T0" fmla="*/ 0 w 14"/>
              <a:gd name="T1" fmla="*/ 4 h 4"/>
              <a:gd name="T2" fmla="*/ 3 w 14"/>
              <a:gd name="T3" fmla="*/ 3 h 4"/>
              <a:gd name="T4" fmla="*/ 14 w 14"/>
              <a:gd name="T5" fmla="*/ 0 h 4"/>
            </a:gdLst>
            <a:ahLst/>
            <a:cxnLst>
              <a:cxn ang="0">
                <a:pos x="T0" y="T1"/>
              </a:cxn>
              <a:cxn ang="0">
                <a:pos x="T2" y="T3"/>
              </a:cxn>
              <a:cxn ang="0">
                <a:pos x="T4" y="T5"/>
              </a:cxn>
            </a:cxnLst>
            <a:rect l="0" t="0" r="r" b="b"/>
            <a:pathLst>
              <a:path w="14" h="4">
                <a:moveTo>
                  <a:pt x="0" y="4"/>
                </a:moveTo>
                <a:lnTo>
                  <a:pt x="3" y="3"/>
                </a:lnTo>
                <a:lnTo>
                  <a:pt x="14"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8" name="Freeform 379">
            <a:extLst>
              <a:ext uri="{FF2B5EF4-FFF2-40B4-BE49-F238E27FC236}">
                <a16:creationId xmlns:a16="http://schemas.microsoft.com/office/drawing/2014/main" id="{AA20C32C-1A2E-4139-B362-E9216E289AB2}"/>
              </a:ext>
            </a:extLst>
          </p:cNvPr>
          <p:cNvSpPr>
            <a:spLocks/>
          </p:cNvSpPr>
          <p:nvPr userDrawn="1"/>
        </p:nvSpPr>
        <p:spPr bwMode="auto">
          <a:xfrm>
            <a:off x="5902138" y="1724034"/>
            <a:ext cx="20637" cy="4763"/>
          </a:xfrm>
          <a:custGeom>
            <a:avLst/>
            <a:gdLst>
              <a:gd name="T0" fmla="*/ 0 w 13"/>
              <a:gd name="T1" fmla="*/ 3 h 3"/>
              <a:gd name="T2" fmla="*/ 2 w 13"/>
              <a:gd name="T3" fmla="*/ 3 h 3"/>
              <a:gd name="T4" fmla="*/ 13 w 13"/>
              <a:gd name="T5" fmla="*/ 0 h 3"/>
            </a:gdLst>
            <a:ahLst/>
            <a:cxnLst>
              <a:cxn ang="0">
                <a:pos x="T0" y="T1"/>
              </a:cxn>
              <a:cxn ang="0">
                <a:pos x="T2" y="T3"/>
              </a:cxn>
              <a:cxn ang="0">
                <a:pos x="T4" y="T5"/>
              </a:cxn>
            </a:cxnLst>
            <a:rect l="0" t="0" r="r" b="b"/>
            <a:pathLst>
              <a:path w="13" h="3">
                <a:moveTo>
                  <a:pt x="0" y="3"/>
                </a:moveTo>
                <a:lnTo>
                  <a:pt x="2" y="3"/>
                </a:lnTo>
                <a:lnTo>
                  <a:pt x="13"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9" name="Line 380">
            <a:extLst>
              <a:ext uri="{FF2B5EF4-FFF2-40B4-BE49-F238E27FC236}">
                <a16:creationId xmlns:a16="http://schemas.microsoft.com/office/drawing/2014/main" id="{A95EF600-1F9A-4CFD-9E5A-CD213A13D248}"/>
              </a:ext>
            </a:extLst>
          </p:cNvPr>
          <p:cNvSpPr>
            <a:spLocks noChangeShapeType="1"/>
          </p:cNvSpPr>
          <p:nvPr userDrawn="1"/>
        </p:nvSpPr>
        <p:spPr bwMode="auto">
          <a:xfrm>
            <a:off x="5943412" y="1719272"/>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0" name="Freeform 381">
            <a:extLst>
              <a:ext uri="{FF2B5EF4-FFF2-40B4-BE49-F238E27FC236}">
                <a16:creationId xmlns:a16="http://schemas.microsoft.com/office/drawing/2014/main" id="{2C51D046-B9B3-42F3-AA84-126D147147B9}"/>
              </a:ext>
            </a:extLst>
          </p:cNvPr>
          <p:cNvSpPr>
            <a:spLocks/>
          </p:cNvSpPr>
          <p:nvPr userDrawn="1"/>
        </p:nvSpPr>
        <p:spPr bwMode="auto">
          <a:xfrm>
            <a:off x="5956112" y="1712921"/>
            <a:ext cx="11112" cy="3175"/>
          </a:xfrm>
          <a:custGeom>
            <a:avLst/>
            <a:gdLst>
              <a:gd name="T0" fmla="*/ 0 w 7"/>
              <a:gd name="T1" fmla="*/ 2 h 2"/>
              <a:gd name="T2" fmla="*/ 0 w 7"/>
              <a:gd name="T3" fmla="*/ 2 h 2"/>
              <a:gd name="T4" fmla="*/ 7 w 7"/>
              <a:gd name="T5" fmla="*/ 0 h 2"/>
            </a:gdLst>
            <a:ahLst/>
            <a:cxnLst>
              <a:cxn ang="0">
                <a:pos x="T0" y="T1"/>
              </a:cxn>
              <a:cxn ang="0">
                <a:pos x="T2" y="T3"/>
              </a:cxn>
              <a:cxn ang="0">
                <a:pos x="T4" y="T5"/>
              </a:cxn>
            </a:cxnLst>
            <a:rect l="0" t="0" r="r" b="b"/>
            <a:pathLst>
              <a:path w="7" h="2">
                <a:moveTo>
                  <a:pt x="0" y="2"/>
                </a:moveTo>
                <a:lnTo>
                  <a:pt x="0" y="2"/>
                </a:lnTo>
                <a:lnTo>
                  <a:pt x="7"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1" name="Line 382">
            <a:extLst>
              <a:ext uri="{FF2B5EF4-FFF2-40B4-BE49-F238E27FC236}">
                <a16:creationId xmlns:a16="http://schemas.microsoft.com/office/drawing/2014/main" id="{EAC56BB2-E295-4EB8-AFF4-7183B15066CC}"/>
              </a:ext>
            </a:extLst>
          </p:cNvPr>
          <p:cNvSpPr>
            <a:spLocks noChangeShapeType="1"/>
          </p:cNvSpPr>
          <p:nvPr userDrawn="1"/>
        </p:nvSpPr>
        <p:spPr bwMode="auto">
          <a:xfrm>
            <a:off x="4962372" y="2470167"/>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2" name="Freeform 383">
            <a:extLst>
              <a:ext uri="{FF2B5EF4-FFF2-40B4-BE49-F238E27FC236}">
                <a16:creationId xmlns:a16="http://schemas.microsoft.com/office/drawing/2014/main" id="{E06B1F9F-345D-40C5-9B5E-45FA275DF922}"/>
              </a:ext>
            </a:extLst>
          </p:cNvPr>
          <p:cNvSpPr>
            <a:spLocks/>
          </p:cNvSpPr>
          <p:nvPr userDrawn="1"/>
        </p:nvSpPr>
        <p:spPr bwMode="auto">
          <a:xfrm>
            <a:off x="4763942" y="3252813"/>
            <a:ext cx="0" cy="11113"/>
          </a:xfrm>
          <a:custGeom>
            <a:avLst/>
            <a:gdLst>
              <a:gd name="T0" fmla="*/ 7 h 7"/>
              <a:gd name="T1" fmla="*/ 7 h 7"/>
              <a:gd name="T2" fmla="*/ 0 h 7"/>
            </a:gdLst>
            <a:ahLst/>
            <a:cxnLst>
              <a:cxn ang="0">
                <a:pos x="0" y="T0"/>
              </a:cxn>
              <a:cxn ang="0">
                <a:pos x="0" y="T1"/>
              </a:cxn>
              <a:cxn ang="0">
                <a:pos x="0" y="T2"/>
              </a:cxn>
            </a:cxnLst>
            <a:rect l="0" t="0" r="r" b="b"/>
            <a:pathLst>
              <a:path h="7">
                <a:moveTo>
                  <a:pt x="0" y="7"/>
                </a:moveTo>
                <a:lnTo>
                  <a:pt x="0" y="7"/>
                </a:lnTo>
                <a:lnTo>
                  <a:pt x="0"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3" name="Line 384">
            <a:extLst>
              <a:ext uri="{FF2B5EF4-FFF2-40B4-BE49-F238E27FC236}">
                <a16:creationId xmlns:a16="http://schemas.microsoft.com/office/drawing/2014/main" id="{1FF0E44F-A898-4507-993B-743465D02D9A}"/>
              </a:ext>
            </a:extLst>
          </p:cNvPr>
          <p:cNvSpPr>
            <a:spLocks noChangeShapeType="1"/>
          </p:cNvSpPr>
          <p:nvPr userDrawn="1"/>
        </p:nvSpPr>
        <p:spPr bwMode="auto">
          <a:xfrm flipV="1">
            <a:off x="4762354" y="3222650"/>
            <a:ext cx="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4" name="Freeform 385">
            <a:extLst>
              <a:ext uri="{FF2B5EF4-FFF2-40B4-BE49-F238E27FC236}">
                <a16:creationId xmlns:a16="http://schemas.microsoft.com/office/drawing/2014/main" id="{5E76E0C7-B1EF-4498-B95A-1F99A22F09F7}"/>
              </a:ext>
            </a:extLst>
          </p:cNvPr>
          <p:cNvSpPr>
            <a:spLocks/>
          </p:cNvSpPr>
          <p:nvPr userDrawn="1"/>
        </p:nvSpPr>
        <p:spPr bwMode="auto">
          <a:xfrm>
            <a:off x="4762354" y="3195662"/>
            <a:ext cx="1587" cy="11113"/>
          </a:xfrm>
          <a:custGeom>
            <a:avLst/>
            <a:gdLst>
              <a:gd name="T0" fmla="*/ 0 w 1"/>
              <a:gd name="T1" fmla="*/ 7 h 7"/>
              <a:gd name="T2" fmla="*/ 0 w 1"/>
              <a:gd name="T3" fmla="*/ 7 h 7"/>
              <a:gd name="T4" fmla="*/ 1 w 1"/>
              <a:gd name="T5" fmla="*/ 0 h 7"/>
            </a:gdLst>
            <a:ahLst/>
            <a:cxnLst>
              <a:cxn ang="0">
                <a:pos x="T0" y="T1"/>
              </a:cxn>
              <a:cxn ang="0">
                <a:pos x="T2" y="T3"/>
              </a:cxn>
              <a:cxn ang="0">
                <a:pos x="T4" y="T5"/>
              </a:cxn>
            </a:cxnLst>
            <a:rect l="0" t="0" r="r" b="b"/>
            <a:pathLst>
              <a:path w="1" h="7">
                <a:moveTo>
                  <a:pt x="0" y="7"/>
                </a:moveTo>
                <a:lnTo>
                  <a:pt x="0" y="7"/>
                </a:lnTo>
                <a:lnTo>
                  <a:pt x="1" y="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5" name="Freeform 386">
            <a:extLst>
              <a:ext uri="{FF2B5EF4-FFF2-40B4-BE49-F238E27FC236}">
                <a16:creationId xmlns:a16="http://schemas.microsoft.com/office/drawing/2014/main" id="{2B5833BA-5B8F-48E0-9C25-D336E6C7C4AF}"/>
              </a:ext>
            </a:extLst>
          </p:cNvPr>
          <p:cNvSpPr>
            <a:spLocks/>
          </p:cNvSpPr>
          <p:nvPr userDrawn="1"/>
        </p:nvSpPr>
        <p:spPr bwMode="auto">
          <a:xfrm>
            <a:off x="6829205" y="1755784"/>
            <a:ext cx="7937" cy="4763"/>
          </a:xfrm>
          <a:custGeom>
            <a:avLst/>
            <a:gdLst>
              <a:gd name="T0" fmla="*/ 0 w 5"/>
              <a:gd name="T1" fmla="*/ 0 h 3"/>
              <a:gd name="T2" fmla="*/ 0 w 5"/>
              <a:gd name="T3" fmla="*/ 0 h 3"/>
              <a:gd name="T4" fmla="*/ 5 w 5"/>
              <a:gd name="T5" fmla="*/ 3 h 3"/>
            </a:gdLst>
            <a:ahLst/>
            <a:cxnLst>
              <a:cxn ang="0">
                <a:pos x="T0" y="T1"/>
              </a:cxn>
              <a:cxn ang="0">
                <a:pos x="T2" y="T3"/>
              </a:cxn>
              <a:cxn ang="0">
                <a:pos x="T4" y="T5"/>
              </a:cxn>
            </a:cxnLst>
            <a:rect l="0" t="0" r="r" b="b"/>
            <a:pathLst>
              <a:path w="5" h="3">
                <a:moveTo>
                  <a:pt x="0" y="0"/>
                </a:moveTo>
                <a:lnTo>
                  <a:pt x="0" y="0"/>
                </a:lnTo>
                <a:lnTo>
                  <a:pt x="5" y="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6" name="Line 387">
            <a:extLst>
              <a:ext uri="{FF2B5EF4-FFF2-40B4-BE49-F238E27FC236}">
                <a16:creationId xmlns:a16="http://schemas.microsoft.com/office/drawing/2014/main" id="{44007899-BBCB-454E-BF71-4184CE00DD8E}"/>
              </a:ext>
            </a:extLst>
          </p:cNvPr>
          <p:cNvSpPr>
            <a:spLocks noChangeShapeType="1"/>
          </p:cNvSpPr>
          <p:nvPr userDrawn="1"/>
        </p:nvSpPr>
        <p:spPr bwMode="auto">
          <a:xfrm>
            <a:off x="6859367" y="1765310"/>
            <a:ext cx="19049"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7" name="Freeform 388">
            <a:extLst>
              <a:ext uri="{FF2B5EF4-FFF2-40B4-BE49-F238E27FC236}">
                <a16:creationId xmlns:a16="http://schemas.microsoft.com/office/drawing/2014/main" id="{C807EE99-DFEB-44BB-8CFA-C67C009916F9}"/>
              </a:ext>
            </a:extLst>
          </p:cNvPr>
          <p:cNvSpPr>
            <a:spLocks/>
          </p:cNvSpPr>
          <p:nvPr userDrawn="1"/>
        </p:nvSpPr>
        <p:spPr bwMode="auto">
          <a:xfrm>
            <a:off x="6899053" y="1779597"/>
            <a:ext cx="20637" cy="7938"/>
          </a:xfrm>
          <a:custGeom>
            <a:avLst/>
            <a:gdLst>
              <a:gd name="T0" fmla="*/ 0 w 13"/>
              <a:gd name="T1" fmla="*/ 0 h 5"/>
              <a:gd name="T2" fmla="*/ 10 w 13"/>
              <a:gd name="T3" fmla="*/ 3 h 5"/>
              <a:gd name="T4" fmla="*/ 13 w 13"/>
              <a:gd name="T5" fmla="*/ 5 h 5"/>
            </a:gdLst>
            <a:ahLst/>
            <a:cxnLst>
              <a:cxn ang="0">
                <a:pos x="T0" y="T1"/>
              </a:cxn>
              <a:cxn ang="0">
                <a:pos x="T2" y="T3"/>
              </a:cxn>
              <a:cxn ang="0">
                <a:pos x="T4" y="T5"/>
              </a:cxn>
            </a:cxnLst>
            <a:rect l="0" t="0" r="r" b="b"/>
            <a:pathLst>
              <a:path w="13" h="5">
                <a:moveTo>
                  <a:pt x="0" y="0"/>
                </a:moveTo>
                <a:lnTo>
                  <a:pt x="10" y="3"/>
                </a:lnTo>
                <a:lnTo>
                  <a:pt x="13" y="5"/>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8" name="Line 389">
            <a:extLst>
              <a:ext uri="{FF2B5EF4-FFF2-40B4-BE49-F238E27FC236}">
                <a16:creationId xmlns:a16="http://schemas.microsoft.com/office/drawing/2014/main" id="{61CE9848-3D93-4F0D-9A24-DB5E29D9D21B}"/>
              </a:ext>
            </a:extLst>
          </p:cNvPr>
          <p:cNvSpPr>
            <a:spLocks noChangeShapeType="1"/>
          </p:cNvSpPr>
          <p:nvPr userDrawn="1"/>
        </p:nvSpPr>
        <p:spPr bwMode="auto">
          <a:xfrm>
            <a:off x="6940326" y="1793885"/>
            <a:ext cx="19049" cy="95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9" name="Line 390">
            <a:extLst>
              <a:ext uri="{FF2B5EF4-FFF2-40B4-BE49-F238E27FC236}">
                <a16:creationId xmlns:a16="http://schemas.microsoft.com/office/drawing/2014/main" id="{15466D5F-3B6C-45C5-8B44-0C4DDC570C2C}"/>
              </a:ext>
            </a:extLst>
          </p:cNvPr>
          <p:cNvSpPr>
            <a:spLocks noChangeShapeType="1"/>
          </p:cNvSpPr>
          <p:nvPr userDrawn="1"/>
        </p:nvSpPr>
        <p:spPr bwMode="auto">
          <a:xfrm>
            <a:off x="6978425" y="1809760"/>
            <a:ext cx="20637" cy="95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0" name="Freeform 391">
            <a:extLst>
              <a:ext uri="{FF2B5EF4-FFF2-40B4-BE49-F238E27FC236}">
                <a16:creationId xmlns:a16="http://schemas.microsoft.com/office/drawing/2014/main" id="{DBA493B5-3A1A-4D1D-A382-4612DC994F25}"/>
              </a:ext>
            </a:extLst>
          </p:cNvPr>
          <p:cNvSpPr>
            <a:spLocks/>
          </p:cNvSpPr>
          <p:nvPr userDrawn="1"/>
        </p:nvSpPr>
        <p:spPr bwMode="auto">
          <a:xfrm>
            <a:off x="7018111" y="1827223"/>
            <a:ext cx="20637" cy="9525"/>
          </a:xfrm>
          <a:custGeom>
            <a:avLst/>
            <a:gdLst>
              <a:gd name="T0" fmla="*/ 0 w 13"/>
              <a:gd name="T1" fmla="*/ 0 h 6"/>
              <a:gd name="T2" fmla="*/ 4 w 13"/>
              <a:gd name="T3" fmla="*/ 2 h 6"/>
              <a:gd name="T4" fmla="*/ 13 w 13"/>
              <a:gd name="T5" fmla="*/ 6 h 6"/>
            </a:gdLst>
            <a:ahLst/>
            <a:cxnLst>
              <a:cxn ang="0">
                <a:pos x="T0" y="T1"/>
              </a:cxn>
              <a:cxn ang="0">
                <a:pos x="T2" y="T3"/>
              </a:cxn>
              <a:cxn ang="0">
                <a:pos x="T4" y="T5"/>
              </a:cxn>
            </a:cxnLst>
            <a:rect l="0" t="0" r="r" b="b"/>
            <a:pathLst>
              <a:path w="13" h="6">
                <a:moveTo>
                  <a:pt x="0" y="0"/>
                </a:moveTo>
                <a:lnTo>
                  <a:pt x="4" y="2"/>
                </a:lnTo>
                <a:lnTo>
                  <a:pt x="13" y="6"/>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1" name="Freeform 392">
            <a:extLst>
              <a:ext uri="{FF2B5EF4-FFF2-40B4-BE49-F238E27FC236}">
                <a16:creationId xmlns:a16="http://schemas.microsoft.com/office/drawing/2014/main" id="{5F31C11B-28BE-49AE-8F3B-40C3D2C9F276}"/>
              </a:ext>
            </a:extLst>
          </p:cNvPr>
          <p:cNvSpPr>
            <a:spLocks/>
          </p:cNvSpPr>
          <p:nvPr userDrawn="1"/>
        </p:nvSpPr>
        <p:spPr bwMode="auto">
          <a:xfrm>
            <a:off x="7057797" y="1846273"/>
            <a:ext cx="19049" cy="11113"/>
          </a:xfrm>
          <a:custGeom>
            <a:avLst/>
            <a:gdLst>
              <a:gd name="T0" fmla="*/ 0 w 12"/>
              <a:gd name="T1" fmla="*/ 0 h 7"/>
              <a:gd name="T2" fmla="*/ 11 w 12"/>
              <a:gd name="T3" fmla="*/ 5 h 7"/>
              <a:gd name="T4" fmla="*/ 12 w 12"/>
              <a:gd name="T5" fmla="*/ 7 h 7"/>
            </a:gdLst>
            <a:ahLst/>
            <a:cxnLst>
              <a:cxn ang="0">
                <a:pos x="T0" y="T1"/>
              </a:cxn>
              <a:cxn ang="0">
                <a:pos x="T2" y="T3"/>
              </a:cxn>
              <a:cxn ang="0">
                <a:pos x="T4" y="T5"/>
              </a:cxn>
            </a:cxnLst>
            <a:rect l="0" t="0" r="r" b="b"/>
            <a:pathLst>
              <a:path w="12" h="7">
                <a:moveTo>
                  <a:pt x="0" y="0"/>
                </a:moveTo>
                <a:lnTo>
                  <a:pt x="11" y="5"/>
                </a:lnTo>
                <a:lnTo>
                  <a:pt x="12"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2" name="Line 393">
            <a:extLst>
              <a:ext uri="{FF2B5EF4-FFF2-40B4-BE49-F238E27FC236}">
                <a16:creationId xmlns:a16="http://schemas.microsoft.com/office/drawing/2014/main" id="{E09106DE-030C-4AE7-81C7-F4A26562CB23}"/>
              </a:ext>
            </a:extLst>
          </p:cNvPr>
          <p:cNvSpPr>
            <a:spLocks noChangeShapeType="1"/>
          </p:cNvSpPr>
          <p:nvPr userDrawn="1"/>
        </p:nvSpPr>
        <p:spPr bwMode="auto">
          <a:xfrm>
            <a:off x="7095896" y="1865323"/>
            <a:ext cx="19049"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3" name="Line 394">
            <a:extLst>
              <a:ext uri="{FF2B5EF4-FFF2-40B4-BE49-F238E27FC236}">
                <a16:creationId xmlns:a16="http://schemas.microsoft.com/office/drawing/2014/main" id="{D020722F-E607-4529-9750-40AF0E53A613}"/>
              </a:ext>
            </a:extLst>
          </p:cNvPr>
          <p:cNvSpPr>
            <a:spLocks noChangeShapeType="1"/>
          </p:cNvSpPr>
          <p:nvPr userDrawn="1"/>
        </p:nvSpPr>
        <p:spPr bwMode="auto">
          <a:xfrm>
            <a:off x="7132407" y="1887548"/>
            <a:ext cx="20637" cy="1111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4" name="Freeform 395">
            <a:extLst>
              <a:ext uri="{FF2B5EF4-FFF2-40B4-BE49-F238E27FC236}">
                <a16:creationId xmlns:a16="http://schemas.microsoft.com/office/drawing/2014/main" id="{F12FA456-52C0-425C-8D7C-824245191E5D}"/>
              </a:ext>
            </a:extLst>
          </p:cNvPr>
          <p:cNvSpPr>
            <a:spLocks/>
          </p:cNvSpPr>
          <p:nvPr userDrawn="1"/>
        </p:nvSpPr>
        <p:spPr bwMode="auto">
          <a:xfrm>
            <a:off x="7170506" y="1908186"/>
            <a:ext cx="17462" cy="11113"/>
          </a:xfrm>
          <a:custGeom>
            <a:avLst/>
            <a:gdLst>
              <a:gd name="T0" fmla="*/ 0 w 11"/>
              <a:gd name="T1" fmla="*/ 0 h 7"/>
              <a:gd name="T2" fmla="*/ 5 w 11"/>
              <a:gd name="T3" fmla="*/ 3 h 7"/>
              <a:gd name="T4" fmla="*/ 11 w 11"/>
              <a:gd name="T5" fmla="*/ 7 h 7"/>
            </a:gdLst>
            <a:ahLst/>
            <a:cxnLst>
              <a:cxn ang="0">
                <a:pos x="T0" y="T1"/>
              </a:cxn>
              <a:cxn ang="0">
                <a:pos x="T2" y="T3"/>
              </a:cxn>
              <a:cxn ang="0">
                <a:pos x="T4" y="T5"/>
              </a:cxn>
            </a:cxnLst>
            <a:rect l="0" t="0" r="r" b="b"/>
            <a:pathLst>
              <a:path w="11" h="7">
                <a:moveTo>
                  <a:pt x="0" y="0"/>
                </a:moveTo>
                <a:lnTo>
                  <a:pt x="5" y="3"/>
                </a:lnTo>
                <a:lnTo>
                  <a:pt x="11"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5" name="Line 396">
            <a:extLst>
              <a:ext uri="{FF2B5EF4-FFF2-40B4-BE49-F238E27FC236}">
                <a16:creationId xmlns:a16="http://schemas.microsoft.com/office/drawing/2014/main" id="{B68EEC95-9B05-4F79-8C31-687FF49503ED}"/>
              </a:ext>
            </a:extLst>
          </p:cNvPr>
          <p:cNvSpPr>
            <a:spLocks noChangeShapeType="1"/>
          </p:cNvSpPr>
          <p:nvPr userDrawn="1"/>
        </p:nvSpPr>
        <p:spPr bwMode="auto">
          <a:xfrm>
            <a:off x="7207017" y="1930411"/>
            <a:ext cx="17462"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6" name="Line 397">
            <a:extLst>
              <a:ext uri="{FF2B5EF4-FFF2-40B4-BE49-F238E27FC236}">
                <a16:creationId xmlns:a16="http://schemas.microsoft.com/office/drawing/2014/main" id="{9237FA4D-1A97-40BF-93BB-F8B53C058F47}"/>
              </a:ext>
            </a:extLst>
          </p:cNvPr>
          <p:cNvSpPr>
            <a:spLocks noChangeShapeType="1"/>
          </p:cNvSpPr>
          <p:nvPr userDrawn="1"/>
        </p:nvSpPr>
        <p:spPr bwMode="auto">
          <a:xfrm>
            <a:off x="7241941" y="1955812"/>
            <a:ext cx="19049"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7" name="Line 398">
            <a:extLst>
              <a:ext uri="{FF2B5EF4-FFF2-40B4-BE49-F238E27FC236}">
                <a16:creationId xmlns:a16="http://schemas.microsoft.com/office/drawing/2014/main" id="{0CC5FD36-A726-4476-BCF2-C037EFDB6054}"/>
              </a:ext>
            </a:extLst>
          </p:cNvPr>
          <p:cNvSpPr>
            <a:spLocks noChangeShapeType="1"/>
          </p:cNvSpPr>
          <p:nvPr userDrawn="1"/>
        </p:nvSpPr>
        <p:spPr bwMode="auto">
          <a:xfrm>
            <a:off x="7278452" y="1979624"/>
            <a:ext cx="17462" cy="1270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8" name="Freeform 399">
            <a:extLst>
              <a:ext uri="{FF2B5EF4-FFF2-40B4-BE49-F238E27FC236}">
                <a16:creationId xmlns:a16="http://schemas.microsoft.com/office/drawing/2014/main" id="{7E69F5EC-5801-4028-BD5F-132FC41C42AB}"/>
              </a:ext>
            </a:extLst>
          </p:cNvPr>
          <p:cNvSpPr>
            <a:spLocks/>
          </p:cNvSpPr>
          <p:nvPr userDrawn="1"/>
        </p:nvSpPr>
        <p:spPr bwMode="auto">
          <a:xfrm>
            <a:off x="7311788" y="2005025"/>
            <a:ext cx="19049" cy="12700"/>
          </a:xfrm>
          <a:custGeom>
            <a:avLst/>
            <a:gdLst>
              <a:gd name="T0" fmla="*/ 0 w 12"/>
              <a:gd name="T1" fmla="*/ 0 h 8"/>
              <a:gd name="T2" fmla="*/ 6 w 12"/>
              <a:gd name="T3" fmla="*/ 4 h 8"/>
              <a:gd name="T4" fmla="*/ 12 w 12"/>
              <a:gd name="T5" fmla="*/ 8 h 8"/>
            </a:gdLst>
            <a:ahLst/>
            <a:cxnLst>
              <a:cxn ang="0">
                <a:pos x="T0" y="T1"/>
              </a:cxn>
              <a:cxn ang="0">
                <a:pos x="T2" y="T3"/>
              </a:cxn>
              <a:cxn ang="0">
                <a:pos x="T4" y="T5"/>
              </a:cxn>
            </a:cxnLst>
            <a:rect l="0" t="0" r="r" b="b"/>
            <a:pathLst>
              <a:path w="12" h="8">
                <a:moveTo>
                  <a:pt x="0" y="0"/>
                </a:moveTo>
                <a:lnTo>
                  <a:pt x="6" y="4"/>
                </a:lnTo>
                <a:lnTo>
                  <a:pt x="12" y="8"/>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9" name="Line 400">
            <a:extLst>
              <a:ext uri="{FF2B5EF4-FFF2-40B4-BE49-F238E27FC236}">
                <a16:creationId xmlns:a16="http://schemas.microsoft.com/office/drawing/2014/main" id="{AA02CBD1-D263-4496-828E-6657D02C651A}"/>
              </a:ext>
            </a:extLst>
          </p:cNvPr>
          <p:cNvSpPr>
            <a:spLocks noChangeShapeType="1"/>
          </p:cNvSpPr>
          <p:nvPr userDrawn="1"/>
        </p:nvSpPr>
        <p:spPr bwMode="auto">
          <a:xfrm>
            <a:off x="7346712" y="2032012"/>
            <a:ext cx="15874"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0" name="Line 401">
            <a:extLst>
              <a:ext uri="{FF2B5EF4-FFF2-40B4-BE49-F238E27FC236}">
                <a16:creationId xmlns:a16="http://schemas.microsoft.com/office/drawing/2014/main" id="{E5911FE2-BF77-4542-A830-3004042C49EA}"/>
              </a:ext>
            </a:extLst>
          </p:cNvPr>
          <p:cNvSpPr>
            <a:spLocks noChangeShapeType="1"/>
          </p:cNvSpPr>
          <p:nvPr userDrawn="1"/>
        </p:nvSpPr>
        <p:spPr bwMode="auto">
          <a:xfrm>
            <a:off x="7378461" y="2059000"/>
            <a:ext cx="15874"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1" name="Line 402">
            <a:extLst>
              <a:ext uri="{FF2B5EF4-FFF2-40B4-BE49-F238E27FC236}">
                <a16:creationId xmlns:a16="http://schemas.microsoft.com/office/drawing/2014/main" id="{9FD2574F-3E09-4480-BFB2-FDBA4EB25F3A}"/>
              </a:ext>
            </a:extLst>
          </p:cNvPr>
          <p:cNvSpPr>
            <a:spLocks noChangeShapeType="1"/>
          </p:cNvSpPr>
          <p:nvPr userDrawn="1"/>
        </p:nvSpPr>
        <p:spPr bwMode="auto">
          <a:xfrm>
            <a:off x="7410210" y="2087575"/>
            <a:ext cx="17462"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2" name="Freeform 403">
            <a:extLst>
              <a:ext uri="{FF2B5EF4-FFF2-40B4-BE49-F238E27FC236}">
                <a16:creationId xmlns:a16="http://schemas.microsoft.com/office/drawing/2014/main" id="{4275AD5C-E4D8-45EB-87F3-2E4B9318F08F}"/>
              </a:ext>
            </a:extLst>
          </p:cNvPr>
          <p:cNvSpPr>
            <a:spLocks/>
          </p:cNvSpPr>
          <p:nvPr userDrawn="1"/>
        </p:nvSpPr>
        <p:spPr bwMode="auto">
          <a:xfrm>
            <a:off x="7443546" y="2117738"/>
            <a:ext cx="14287" cy="14288"/>
          </a:xfrm>
          <a:custGeom>
            <a:avLst/>
            <a:gdLst>
              <a:gd name="T0" fmla="*/ 0 w 9"/>
              <a:gd name="T1" fmla="*/ 0 h 9"/>
              <a:gd name="T2" fmla="*/ 4 w 9"/>
              <a:gd name="T3" fmla="*/ 5 h 9"/>
              <a:gd name="T4" fmla="*/ 9 w 9"/>
              <a:gd name="T5" fmla="*/ 9 h 9"/>
            </a:gdLst>
            <a:ahLst/>
            <a:cxnLst>
              <a:cxn ang="0">
                <a:pos x="T0" y="T1"/>
              </a:cxn>
              <a:cxn ang="0">
                <a:pos x="T2" y="T3"/>
              </a:cxn>
              <a:cxn ang="0">
                <a:pos x="T4" y="T5"/>
              </a:cxn>
            </a:cxnLst>
            <a:rect l="0" t="0" r="r" b="b"/>
            <a:pathLst>
              <a:path w="9" h="9">
                <a:moveTo>
                  <a:pt x="0" y="0"/>
                </a:moveTo>
                <a:lnTo>
                  <a:pt x="4" y="5"/>
                </a:lnTo>
                <a:lnTo>
                  <a:pt x="9" y="9"/>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3" name="Line 404">
            <a:extLst>
              <a:ext uri="{FF2B5EF4-FFF2-40B4-BE49-F238E27FC236}">
                <a16:creationId xmlns:a16="http://schemas.microsoft.com/office/drawing/2014/main" id="{DBA56DA2-E062-432B-8368-C77A90F5E923}"/>
              </a:ext>
            </a:extLst>
          </p:cNvPr>
          <p:cNvSpPr>
            <a:spLocks noChangeShapeType="1"/>
          </p:cNvSpPr>
          <p:nvPr userDrawn="1"/>
        </p:nvSpPr>
        <p:spPr bwMode="auto">
          <a:xfrm>
            <a:off x="7473707" y="2149489"/>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4" name="Line 405">
            <a:extLst>
              <a:ext uri="{FF2B5EF4-FFF2-40B4-BE49-F238E27FC236}">
                <a16:creationId xmlns:a16="http://schemas.microsoft.com/office/drawing/2014/main" id="{4F5A91C0-E83C-4EB2-8A61-48489B1CCEB7}"/>
              </a:ext>
            </a:extLst>
          </p:cNvPr>
          <p:cNvSpPr>
            <a:spLocks noChangeShapeType="1"/>
          </p:cNvSpPr>
          <p:nvPr userDrawn="1"/>
        </p:nvSpPr>
        <p:spPr bwMode="auto">
          <a:xfrm>
            <a:off x="7502281" y="2179651"/>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5" name="Line 407">
            <a:extLst>
              <a:ext uri="{FF2B5EF4-FFF2-40B4-BE49-F238E27FC236}">
                <a16:creationId xmlns:a16="http://schemas.microsoft.com/office/drawing/2014/main" id="{3D0E5B2B-3E40-456F-ADC5-B8B7FAFA28C1}"/>
              </a:ext>
            </a:extLst>
          </p:cNvPr>
          <p:cNvSpPr>
            <a:spLocks noChangeShapeType="1"/>
          </p:cNvSpPr>
          <p:nvPr userDrawn="1"/>
        </p:nvSpPr>
        <p:spPr bwMode="auto">
          <a:xfrm>
            <a:off x="7531100" y="2211388"/>
            <a:ext cx="14287"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6" name="Freeform 408">
            <a:extLst>
              <a:ext uri="{FF2B5EF4-FFF2-40B4-BE49-F238E27FC236}">
                <a16:creationId xmlns:a16="http://schemas.microsoft.com/office/drawing/2014/main" id="{F6CB0551-6C88-4368-98E3-F8E2D43A2106}"/>
              </a:ext>
            </a:extLst>
          </p:cNvPr>
          <p:cNvSpPr>
            <a:spLocks/>
          </p:cNvSpPr>
          <p:nvPr userDrawn="1"/>
        </p:nvSpPr>
        <p:spPr bwMode="auto">
          <a:xfrm>
            <a:off x="7558088" y="2246313"/>
            <a:ext cx="14287" cy="15875"/>
          </a:xfrm>
          <a:custGeom>
            <a:avLst/>
            <a:gdLst>
              <a:gd name="T0" fmla="*/ 0 w 9"/>
              <a:gd name="T1" fmla="*/ 0 h 10"/>
              <a:gd name="T2" fmla="*/ 6 w 9"/>
              <a:gd name="T3" fmla="*/ 5 h 10"/>
              <a:gd name="T4" fmla="*/ 9 w 9"/>
              <a:gd name="T5" fmla="*/ 10 h 10"/>
            </a:gdLst>
            <a:ahLst/>
            <a:cxnLst>
              <a:cxn ang="0">
                <a:pos x="T0" y="T1"/>
              </a:cxn>
              <a:cxn ang="0">
                <a:pos x="T2" y="T3"/>
              </a:cxn>
              <a:cxn ang="0">
                <a:pos x="T4" y="T5"/>
              </a:cxn>
            </a:cxnLst>
            <a:rect l="0" t="0" r="r" b="b"/>
            <a:pathLst>
              <a:path w="9" h="10">
                <a:moveTo>
                  <a:pt x="0" y="0"/>
                </a:moveTo>
                <a:lnTo>
                  <a:pt x="6" y="5"/>
                </a:lnTo>
                <a:lnTo>
                  <a:pt x="9" y="10"/>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7" name="Line 409">
            <a:extLst>
              <a:ext uri="{FF2B5EF4-FFF2-40B4-BE49-F238E27FC236}">
                <a16:creationId xmlns:a16="http://schemas.microsoft.com/office/drawing/2014/main" id="{AF41F1E6-414F-41E4-8C19-DC16E9069D05}"/>
              </a:ext>
            </a:extLst>
          </p:cNvPr>
          <p:cNvSpPr>
            <a:spLocks noChangeShapeType="1"/>
          </p:cNvSpPr>
          <p:nvPr userDrawn="1"/>
        </p:nvSpPr>
        <p:spPr bwMode="auto">
          <a:xfrm>
            <a:off x="7585075" y="2278063"/>
            <a:ext cx="14287" cy="174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8" name="Line 410">
            <a:extLst>
              <a:ext uri="{FF2B5EF4-FFF2-40B4-BE49-F238E27FC236}">
                <a16:creationId xmlns:a16="http://schemas.microsoft.com/office/drawing/2014/main" id="{4F15F571-7C1A-4B10-9493-FEED217E8528}"/>
              </a:ext>
            </a:extLst>
          </p:cNvPr>
          <p:cNvSpPr>
            <a:spLocks noChangeShapeType="1"/>
          </p:cNvSpPr>
          <p:nvPr userDrawn="1"/>
        </p:nvSpPr>
        <p:spPr bwMode="auto">
          <a:xfrm>
            <a:off x="7612063" y="2314575"/>
            <a:ext cx="12700" cy="1587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9" name="Freeform 411">
            <a:extLst>
              <a:ext uri="{FF2B5EF4-FFF2-40B4-BE49-F238E27FC236}">
                <a16:creationId xmlns:a16="http://schemas.microsoft.com/office/drawing/2014/main" id="{5C81F414-E9BA-44FA-AFF8-2F7BB30040CF}"/>
              </a:ext>
            </a:extLst>
          </p:cNvPr>
          <p:cNvSpPr>
            <a:spLocks/>
          </p:cNvSpPr>
          <p:nvPr userDrawn="1"/>
        </p:nvSpPr>
        <p:spPr bwMode="auto">
          <a:xfrm>
            <a:off x="7637463" y="2347913"/>
            <a:ext cx="9525" cy="17463"/>
          </a:xfrm>
          <a:custGeom>
            <a:avLst/>
            <a:gdLst>
              <a:gd name="T0" fmla="*/ 0 w 6"/>
              <a:gd name="T1" fmla="*/ 0 h 11"/>
              <a:gd name="T2" fmla="*/ 0 w 6"/>
              <a:gd name="T3" fmla="*/ 1 h 11"/>
              <a:gd name="T4" fmla="*/ 6 w 6"/>
              <a:gd name="T5" fmla="*/ 11 h 11"/>
            </a:gdLst>
            <a:ahLst/>
            <a:cxnLst>
              <a:cxn ang="0">
                <a:pos x="T0" y="T1"/>
              </a:cxn>
              <a:cxn ang="0">
                <a:pos x="T2" y="T3"/>
              </a:cxn>
              <a:cxn ang="0">
                <a:pos x="T4" y="T5"/>
              </a:cxn>
            </a:cxnLst>
            <a:rect l="0" t="0" r="r" b="b"/>
            <a:pathLst>
              <a:path w="6" h="11">
                <a:moveTo>
                  <a:pt x="0" y="0"/>
                </a:moveTo>
                <a:lnTo>
                  <a:pt x="0" y="1"/>
                </a:lnTo>
                <a:lnTo>
                  <a:pt x="6"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0" name="Freeform 412">
            <a:extLst>
              <a:ext uri="{FF2B5EF4-FFF2-40B4-BE49-F238E27FC236}">
                <a16:creationId xmlns:a16="http://schemas.microsoft.com/office/drawing/2014/main" id="{AA099634-618A-4EDA-84BE-8345110351FE}"/>
              </a:ext>
            </a:extLst>
          </p:cNvPr>
          <p:cNvSpPr>
            <a:spLocks/>
          </p:cNvSpPr>
          <p:nvPr userDrawn="1"/>
        </p:nvSpPr>
        <p:spPr bwMode="auto">
          <a:xfrm>
            <a:off x="7659688" y="2384425"/>
            <a:ext cx="11112" cy="17463"/>
          </a:xfrm>
          <a:custGeom>
            <a:avLst/>
            <a:gdLst>
              <a:gd name="T0" fmla="*/ 0 w 7"/>
              <a:gd name="T1" fmla="*/ 0 h 11"/>
              <a:gd name="T2" fmla="*/ 6 w 7"/>
              <a:gd name="T3" fmla="*/ 9 h 11"/>
              <a:gd name="T4" fmla="*/ 7 w 7"/>
              <a:gd name="T5" fmla="*/ 11 h 11"/>
            </a:gdLst>
            <a:ahLst/>
            <a:cxnLst>
              <a:cxn ang="0">
                <a:pos x="T0" y="T1"/>
              </a:cxn>
              <a:cxn ang="0">
                <a:pos x="T2" y="T3"/>
              </a:cxn>
              <a:cxn ang="0">
                <a:pos x="T4" y="T5"/>
              </a:cxn>
            </a:cxnLst>
            <a:rect l="0" t="0" r="r" b="b"/>
            <a:pathLst>
              <a:path w="7" h="11">
                <a:moveTo>
                  <a:pt x="0" y="0"/>
                </a:moveTo>
                <a:lnTo>
                  <a:pt x="6" y="9"/>
                </a:lnTo>
                <a:lnTo>
                  <a:pt x="7" y="11"/>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1" name="Line 413">
            <a:extLst>
              <a:ext uri="{FF2B5EF4-FFF2-40B4-BE49-F238E27FC236}">
                <a16:creationId xmlns:a16="http://schemas.microsoft.com/office/drawing/2014/main" id="{C49F0D20-A56F-4010-AE6A-F30F4F6C9E34}"/>
              </a:ext>
            </a:extLst>
          </p:cNvPr>
          <p:cNvSpPr>
            <a:spLocks noChangeShapeType="1"/>
          </p:cNvSpPr>
          <p:nvPr userDrawn="1"/>
        </p:nvSpPr>
        <p:spPr bwMode="auto">
          <a:xfrm>
            <a:off x="7681913" y="2420938"/>
            <a:ext cx="1270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2" name="Line 414">
            <a:extLst>
              <a:ext uri="{FF2B5EF4-FFF2-40B4-BE49-F238E27FC236}">
                <a16:creationId xmlns:a16="http://schemas.microsoft.com/office/drawing/2014/main" id="{D543B15C-EEC6-44BD-905D-B5C464049361}"/>
              </a:ext>
            </a:extLst>
          </p:cNvPr>
          <p:cNvSpPr>
            <a:spLocks noChangeShapeType="1"/>
          </p:cNvSpPr>
          <p:nvPr userDrawn="1"/>
        </p:nvSpPr>
        <p:spPr bwMode="auto">
          <a:xfrm>
            <a:off x="7702550" y="2457450"/>
            <a:ext cx="1111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3" name="Freeform 415">
            <a:extLst>
              <a:ext uri="{FF2B5EF4-FFF2-40B4-BE49-F238E27FC236}">
                <a16:creationId xmlns:a16="http://schemas.microsoft.com/office/drawing/2014/main" id="{C34AED65-560E-408A-AB4F-541B2B8533F8}"/>
              </a:ext>
            </a:extLst>
          </p:cNvPr>
          <p:cNvSpPr>
            <a:spLocks/>
          </p:cNvSpPr>
          <p:nvPr userDrawn="1"/>
        </p:nvSpPr>
        <p:spPr bwMode="auto">
          <a:xfrm>
            <a:off x="7724775" y="2495550"/>
            <a:ext cx="9525" cy="19050"/>
          </a:xfrm>
          <a:custGeom>
            <a:avLst/>
            <a:gdLst>
              <a:gd name="T0" fmla="*/ 0 w 6"/>
              <a:gd name="T1" fmla="*/ 0 h 12"/>
              <a:gd name="T2" fmla="*/ 1 w 6"/>
              <a:gd name="T3" fmla="*/ 2 h 12"/>
              <a:gd name="T4" fmla="*/ 6 w 6"/>
              <a:gd name="T5" fmla="*/ 12 h 12"/>
            </a:gdLst>
            <a:ahLst/>
            <a:cxnLst>
              <a:cxn ang="0">
                <a:pos x="T0" y="T1"/>
              </a:cxn>
              <a:cxn ang="0">
                <a:pos x="T2" y="T3"/>
              </a:cxn>
              <a:cxn ang="0">
                <a:pos x="T4" y="T5"/>
              </a:cxn>
            </a:cxnLst>
            <a:rect l="0" t="0" r="r" b="b"/>
            <a:pathLst>
              <a:path w="6" h="12">
                <a:moveTo>
                  <a:pt x="0" y="0"/>
                </a:moveTo>
                <a:lnTo>
                  <a:pt x="1" y="2"/>
                </a:lnTo>
                <a:lnTo>
                  <a:pt x="6" y="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4" name="Freeform 416">
            <a:extLst>
              <a:ext uri="{FF2B5EF4-FFF2-40B4-BE49-F238E27FC236}">
                <a16:creationId xmlns:a16="http://schemas.microsoft.com/office/drawing/2014/main" id="{33A6A8DF-416E-4649-BF1E-A513751D0638}"/>
              </a:ext>
            </a:extLst>
          </p:cNvPr>
          <p:cNvSpPr>
            <a:spLocks/>
          </p:cNvSpPr>
          <p:nvPr userDrawn="1"/>
        </p:nvSpPr>
        <p:spPr bwMode="auto">
          <a:xfrm>
            <a:off x="7743825" y="2533650"/>
            <a:ext cx="9525" cy="20638"/>
          </a:xfrm>
          <a:custGeom>
            <a:avLst/>
            <a:gdLst>
              <a:gd name="T0" fmla="*/ 0 w 6"/>
              <a:gd name="T1" fmla="*/ 0 h 13"/>
              <a:gd name="T2" fmla="*/ 5 w 6"/>
              <a:gd name="T3" fmla="*/ 11 h 13"/>
              <a:gd name="T4" fmla="*/ 6 w 6"/>
              <a:gd name="T5" fmla="*/ 13 h 13"/>
            </a:gdLst>
            <a:ahLst/>
            <a:cxnLst>
              <a:cxn ang="0">
                <a:pos x="T0" y="T1"/>
              </a:cxn>
              <a:cxn ang="0">
                <a:pos x="T2" y="T3"/>
              </a:cxn>
              <a:cxn ang="0">
                <a:pos x="T4" y="T5"/>
              </a:cxn>
            </a:cxnLst>
            <a:rect l="0" t="0" r="r" b="b"/>
            <a:pathLst>
              <a:path w="6" h="13">
                <a:moveTo>
                  <a:pt x="0" y="0"/>
                </a:moveTo>
                <a:lnTo>
                  <a:pt x="5" y="11"/>
                </a:lnTo>
                <a:lnTo>
                  <a:pt x="6"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5" name="Line 417">
            <a:extLst>
              <a:ext uri="{FF2B5EF4-FFF2-40B4-BE49-F238E27FC236}">
                <a16:creationId xmlns:a16="http://schemas.microsoft.com/office/drawing/2014/main" id="{9F993CC0-A150-4B7D-8E2F-31992AA95330}"/>
              </a:ext>
            </a:extLst>
          </p:cNvPr>
          <p:cNvSpPr>
            <a:spLocks noChangeShapeType="1"/>
          </p:cNvSpPr>
          <p:nvPr userDrawn="1"/>
        </p:nvSpPr>
        <p:spPr bwMode="auto">
          <a:xfrm>
            <a:off x="7762875" y="2573338"/>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6" name="Line 418">
            <a:extLst>
              <a:ext uri="{FF2B5EF4-FFF2-40B4-BE49-F238E27FC236}">
                <a16:creationId xmlns:a16="http://schemas.microsoft.com/office/drawing/2014/main" id="{3AF70B5D-6C26-454F-97DE-3FCED2B1F64A}"/>
              </a:ext>
            </a:extLst>
          </p:cNvPr>
          <p:cNvSpPr>
            <a:spLocks noChangeShapeType="1"/>
          </p:cNvSpPr>
          <p:nvPr userDrawn="1"/>
        </p:nvSpPr>
        <p:spPr bwMode="auto">
          <a:xfrm>
            <a:off x="7780338" y="2613025"/>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7" name="Freeform 419">
            <a:extLst>
              <a:ext uri="{FF2B5EF4-FFF2-40B4-BE49-F238E27FC236}">
                <a16:creationId xmlns:a16="http://schemas.microsoft.com/office/drawing/2014/main" id="{8588B9C0-F347-4CD4-A374-C310BF6263F2}"/>
              </a:ext>
            </a:extLst>
          </p:cNvPr>
          <p:cNvSpPr>
            <a:spLocks/>
          </p:cNvSpPr>
          <p:nvPr userDrawn="1"/>
        </p:nvSpPr>
        <p:spPr bwMode="auto">
          <a:xfrm>
            <a:off x="7796213" y="2652713"/>
            <a:ext cx="7937" cy="19050"/>
          </a:xfrm>
          <a:custGeom>
            <a:avLst/>
            <a:gdLst>
              <a:gd name="T0" fmla="*/ 0 w 5"/>
              <a:gd name="T1" fmla="*/ 0 h 12"/>
              <a:gd name="T2" fmla="*/ 1 w 5"/>
              <a:gd name="T3" fmla="*/ 4 h 12"/>
              <a:gd name="T4" fmla="*/ 5 w 5"/>
              <a:gd name="T5" fmla="*/ 12 h 12"/>
            </a:gdLst>
            <a:ahLst/>
            <a:cxnLst>
              <a:cxn ang="0">
                <a:pos x="T0" y="T1"/>
              </a:cxn>
              <a:cxn ang="0">
                <a:pos x="T2" y="T3"/>
              </a:cxn>
              <a:cxn ang="0">
                <a:pos x="T4" y="T5"/>
              </a:cxn>
            </a:cxnLst>
            <a:rect l="0" t="0" r="r" b="b"/>
            <a:pathLst>
              <a:path w="5" h="12">
                <a:moveTo>
                  <a:pt x="0" y="0"/>
                </a:moveTo>
                <a:lnTo>
                  <a:pt x="1" y="4"/>
                </a:lnTo>
                <a:lnTo>
                  <a:pt x="5" y="12"/>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8" name="Line 420">
            <a:extLst>
              <a:ext uri="{FF2B5EF4-FFF2-40B4-BE49-F238E27FC236}">
                <a16:creationId xmlns:a16="http://schemas.microsoft.com/office/drawing/2014/main" id="{2051B82C-5E95-43A3-9BC9-9E05544F9C87}"/>
              </a:ext>
            </a:extLst>
          </p:cNvPr>
          <p:cNvSpPr>
            <a:spLocks noChangeShapeType="1"/>
          </p:cNvSpPr>
          <p:nvPr userDrawn="1"/>
        </p:nvSpPr>
        <p:spPr bwMode="auto">
          <a:xfrm>
            <a:off x="7810500" y="2692400"/>
            <a:ext cx="7937"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9" name="Line 421">
            <a:extLst>
              <a:ext uri="{FF2B5EF4-FFF2-40B4-BE49-F238E27FC236}">
                <a16:creationId xmlns:a16="http://schemas.microsoft.com/office/drawing/2014/main" id="{9A9A7CDD-BF28-436C-913C-45F9C64A9B09}"/>
              </a:ext>
            </a:extLst>
          </p:cNvPr>
          <p:cNvSpPr>
            <a:spLocks noChangeShapeType="1"/>
          </p:cNvSpPr>
          <p:nvPr userDrawn="1"/>
        </p:nvSpPr>
        <p:spPr bwMode="auto">
          <a:xfrm>
            <a:off x="7824788" y="2733675"/>
            <a:ext cx="6350"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0" name="Line 422">
            <a:extLst>
              <a:ext uri="{FF2B5EF4-FFF2-40B4-BE49-F238E27FC236}">
                <a16:creationId xmlns:a16="http://schemas.microsoft.com/office/drawing/2014/main" id="{FF4E8DBF-6F96-4785-87D8-00FC9EC00F4E}"/>
              </a:ext>
            </a:extLst>
          </p:cNvPr>
          <p:cNvSpPr>
            <a:spLocks noChangeShapeType="1"/>
          </p:cNvSpPr>
          <p:nvPr userDrawn="1"/>
        </p:nvSpPr>
        <p:spPr bwMode="auto">
          <a:xfrm>
            <a:off x="7837488" y="2774950"/>
            <a:ext cx="6350"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1" name="Freeform 423">
            <a:extLst>
              <a:ext uri="{FF2B5EF4-FFF2-40B4-BE49-F238E27FC236}">
                <a16:creationId xmlns:a16="http://schemas.microsoft.com/office/drawing/2014/main" id="{012EC4AB-E0AA-4E09-A02D-C28D8885EE50}"/>
              </a:ext>
            </a:extLst>
          </p:cNvPr>
          <p:cNvSpPr>
            <a:spLocks/>
          </p:cNvSpPr>
          <p:nvPr userDrawn="1"/>
        </p:nvSpPr>
        <p:spPr bwMode="auto">
          <a:xfrm>
            <a:off x="7848600" y="2816225"/>
            <a:ext cx="4762" cy="20638"/>
          </a:xfrm>
          <a:custGeom>
            <a:avLst/>
            <a:gdLst>
              <a:gd name="T0" fmla="*/ 0 w 3"/>
              <a:gd name="T1" fmla="*/ 0 h 13"/>
              <a:gd name="T2" fmla="*/ 2 w 3"/>
              <a:gd name="T3" fmla="*/ 8 h 13"/>
              <a:gd name="T4" fmla="*/ 3 w 3"/>
              <a:gd name="T5" fmla="*/ 13 h 13"/>
            </a:gdLst>
            <a:ahLst/>
            <a:cxnLst>
              <a:cxn ang="0">
                <a:pos x="T0" y="T1"/>
              </a:cxn>
              <a:cxn ang="0">
                <a:pos x="T2" y="T3"/>
              </a:cxn>
              <a:cxn ang="0">
                <a:pos x="T4" y="T5"/>
              </a:cxn>
            </a:cxnLst>
            <a:rect l="0" t="0" r="r" b="b"/>
            <a:pathLst>
              <a:path w="3" h="13">
                <a:moveTo>
                  <a:pt x="0" y="0"/>
                </a:moveTo>
                <a:lnTo>
                  <a:pt x="2" y="8"/>
                </a:lnTo>
                <a:lnTo>
                  <a:pt x="3"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2" name="Line 424">
            <a:extLst>
              <a:ext uri="{FF2B5EF4-FFF2-40B4-BE49-F238E27FC236}">
                <a16:creationId xmlns:a16="http://schemas.microsoft.com/office/drawing/2014/main" id="{A42121D4-BCED-4BEF-A731-46620AD49A3E}"/>
              </a:ext>
            </a:extLst>
          </p:cNvPr>
          <p:cNvSpPr>
            <a:spLocks noChangeShapeType="1"/>
          </p:cNvSpPr>
          <p:nvPr userDrawn="1"/>
        </p:nvSpPr>
        <p:spPr bwMode="auto">
          <a:xfrm>
            <a:off x="7858125" y="2859088"/>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3" name="Line 425">
            <a:extLst>
              <a:ext uri="{FF2B5EF4-FFF2-40B4-BE49-F238E27FC236}">
                <a16:creationId xmlns:a16="http://schemas.microsoft.com/office/drawing/2014/main" id="{5E056686-C567-4AEB-8361-FC357F0B2C2D}"/>
              </a:ext>
            </a:extLst>
          </p:cNvPr>
          <p:cNvSpPr>
            <a:spLocks noChangeShapeType="1"/>
          </p:cNvSpPr>
          <p:nvPr userDrawn="1"/>
        </p:nvSpPr>
        <p:spPr bwMode="auto">
          <a:xfrm>
            <a:off x="7867650" y="2900363"/>
            <a:ext cx="4762"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4" name="Freeform 426">
            <a:extLst>
              <a:ext uri="{FF2B5EF4-FFF2-40B4-BE49-F238E27FC236}">
                <a16:creationId xmlns:a16="http://schemas.microsoft.com/office/drawing/2014/main" id="{B6985A8F-191D-4134-9763-E90030A4E2EF}"/>
              </a:ext>
            </a:extLst>
          </p:cNvPr>
          <p:cNvSpPr>
            <a:spLocks/>
          </p:cNvSpPr>
          <p:nvPr userDrawn="1"/>
        </p:nvSpPr>
        <p:spPr bwMode="auto">
          <a:xfrm>
            <a:off x="7875588" y="2943225"/>
            <a:ext cx="3175" cy="20638"/>
          </a:xfrm>
          <a:custGeom>
            <a:avLst/>
            <a:gdLst>
              <a:gd name="T0" fmla="*/ 0 w 2"/>
              <a:gd name="T1" fmla="*/ 0 h 13"/>
              <a:gd name="T2" fmla="*/ 0 w 2"/>
              <a:gd name="T3" fmla="*/ 2 h 13"/>
              <a:gd name="T4" fmla="*/ 2 w 2"/>
              <a:gd name="T5" fmla="*/ 13 h 13"/>
            </a:gdLst>
            <a:ahLst/>
            <a:cxnLst>
              <a:cxn ang="0">
                <a:pos x="T0" y="T1"/>
              </a:cxn>
              <a:cxn ang="0">
                <a:pos x="T2" y="T3"/>
              </a:cxn>
              <a:cxn ang="0">
                <a:pos x="T4" y="T5"/>
              </a:cxn>
            </a:cxnLst>
            <a:rect l="0" t="0" r="r" b="b"/>
            <a:pathLst>
              <a:path w="2" h="13">
                <a:moveTo>
                  <a:pt x="0" y="0"/>
                </a:moveTo>
                <a:lnTo>
                  <a:pt x="0" y="2"/>
                </a:lnTo>
                <a:lnTo>
                  <a:pt x="2" y="13"/>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5" name="Line 427">
            <a:extLst>
              <a:ext uri="{FF2B5EF4-FFF2-40B4-BE49-F238E27FC236}">
                <a16:creationId xmlns:a16="http://schemas.microsoft.com/office/drawing/2014/main" id="{90FF9A0F-F2EC-48AF-B1DF-5D0C3E24D6A9}"/>
              </a:ext>
            </a:extLst>
          </p:cNvPr>
          <p:cNvSpPr>
            <a:spLocks noChangeShapeType="1"/>
          </p:cNvSpPr>
          <p:nvPr userDrawn="1"/>
        </p:nvSpPr>
        <p:spPr bwMode="auto">
          <a:xfrm>
            <a:off x="7880350" y="2984500"/>
            <a:ext cx="3175" cy="2063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6" name="Line 428">
            <a:extLst>
              <a:ext uri="{FF2B5EF4-FFF2-40B4-BE49-F238E27FC236}">
                <a16:creationId xmlns:a16="http://schemas.microsoft.com/office/drawing/2014/main" id="{1F836F34-543E-42F4-A45A-191386B7EE42}"/>
              </a:ext>
            </a:extLst>
          </p:cNvPr>
          <p:cNvSpPr>
            <a:spLocks noChangeShapeType="1"/>
          </p:cNvSpPr>
          <p:nvPr userDrawn="1"/>
        </p:nvSpPr>
        <p:spPr bwMode="auto">
          <a:xfrm>
            <a:off x="7886700" y="3027363"/>
            <a:ext cx="3175"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7" name="Line 429">
            <a:extLst>
              <a:ext uri="{FF2B5EF4-FFF2-40B4-BE49-F238E27FC236}">
                <a16:creationId xmlns:a16="http://schemas.microsoft.com/office/drawing/2014/main" id="{1CE6172C-69CC-4D2C-A249-611B952048F6}"/>
              </a:ext>
            </a:extLst>
          </p:cNvPr>
          <p:cNvSpPr>
            <a:spLocks noChangeShapeType="1"/>
          </p:cNvSpPr>
          <p:nvPr userDrawn="1"/>
        </p:nvSpPr>
        <p:spPr bwMode="auto">
          <a:xfrm>
            <a:off x="7891463" y="3070225"/>
            <a:ext cx="0"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8" name="Freeform 430">
            <a:extLst>
              <a:ext uri="{FF2B5EF4-FFF2-40B4-BE49-F238E27FC236}">
                <a16:creationId xmlns:a16="http://schemas.microsoft.com/office/drawing/2014/main" id="{B5D31010-7B48-4039-8036-F160A742ECFB}"/>
              </a:ext>
            </a:extLst>
          </p:cNvPr>
          <p:cNvSpPr>
            <a:spLocks/>
          </p:cNvSpPr>
          <p:nvPr userDrawn="1"/>
        </p:nvSpPr>
        <p:spPr bwMode="auto">
          <a:xfrm>
            <a:off x="7893050" y="3113088"/>
            <a:ext cx="1587" cy="22225"/>
          </a:xfrm>
          <a:custGeom>
            <a:avLst/>
            <a:gdLst>
              <a:gd name="T0" fmla="*/ 0 w 1"/>
              <a:gd name="T1" fmla="*/ 0 h 14"/>
              <a:gd name="T2" fmla="*/ 1 w 1"/>
              <a:gd name="T3" fmla="*/ 10 h 14"/>
              <a:gd name="T4" fmla="*/ 1 w 1"/>
              <a:gd name="T5" fmla="*/ 14 h 14"/>
            </a:gdLst>
            <a:ahLst/>
            <a:cxnLst>
              <a:cxn ang="0">
                <a:pos x="T0" y="T1"/>
              </a:cxn>
              <a:cxn ang="0">
                <a:pos x="T2" y="T3"/>
              </a:cxn>
              <a:cxn ang="0">
                <a:pos x="T4" y="T5"/>
              </a:cxn>
            </a:cxnLst>
            <a:rect l="0" t="0" r="r" b="b"/>
            <a:pathLst>
              <a:path w="1" h="14">
                <a:moveTo>
                  <a:pt x="0" y="0"/>
                </a:moveTo>
                <a:lnTo>
                  <a:pt x="1" y="10"/>
                </a:lnTo>
                <a:lnTo>
                  <a:pt x="1" y="14"/>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9" name="Line 431">
            <a:extLst>
              <a:ext uri="{FF2B5EF4-FFF2-40B4-BE49-F238E27FC236}">
                <a16:creationId xmlns:a16="http://schemas.microsoft.com/office/drawing/2014/main" id="{297FEF1A-4B19-4AB0-9810-8206A6A027DD}"/>
              </a:ext>
            </a:extLst>
          </p:cNvPr>
          <p:cNvSpPr>
            <a:spLocks noChangeShapeType="1"/>
          </p:cNvSpPr>
          <p:nvPr userDrawn="1"/>
        </p:nvSpPr>
        <p:spPr bwMode="auto">
          <a:xfrm>
            <a:off x="7894638" y="3155950"/>
            <a:ext cx="0" cy="22225"/>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0" name="Line 432">
            <a:extLst>
              <a:ext uri="{FF2B5EF4-FFF2-40B4-BE49-F238E27FC236}">
                <a16:creationId xmlns:a16="http://schemas.microsoft.com/office/drawing/2014/main" id="{E8CE6D12-3CD7-4615-9E7F-4A44E82D4C71}"/>
              </a:ext>
            </a:extLst>
          </p:cNvPr>
          <p:cNvSpPr>
            <a:spLocks noChangeShapeType="1"/>
          </p:cNvSpPr>
          <p:nvPr userDrawn="1"/>
        </p:nvSpPr>
        <p:spPr bwMode="auto">
          <a:xfrm>
            <a:off x="7894638" y="3198813"/>
            <a:ext cx="0"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1" name="Freeform 433">
            <a:extLst>
              <a:ext uri="{FF2B5EF4-FFF2-40B4-BE49-F238E27FC236}">
                <a16:creationId xmlns:a16="http://schemas.microsoft.com/office/drawing/2014/main" id="{312D07FD-42E3-4B50-B8F4-EE2C0243E37B}"/>
              </a:ext>
            </a:extLst>
          </p:cNvPr>
          <p:cNvSpPr>
            <a:spLocks/>
          </p:cNvSpPr>
          <p:nvPr userDrawn="1"/>
        </p:nvSpPr>
        <p:spPr bwMode="auto">
          <a:xfrm>
            <a:off x="7894638" y="3224213"/>
            <a:ext cx="0" cy="11113"/>
          </a:xfrm>
          <a:custGeom>
            <a:avLst/>
            <a:gdLst>
              <a:gd name="T0" fmla="*/ 0 h 7"/>
              <a:gd name="T1" fmla="*/ 0 h 7"/>
              <a:gd name="T2" fmla="*/ 7 h 7"/>
            </a:gdLst>
            <a:ahLst/>
            <a:cxnLst>
              <a:cxn ang="0">
                <a:pos x="0" y="T0"/>
              </a:cxn>
              <a:cxn ang="0">
                <a:pos x="0" y="T1"/>
              </a:cxn>
              <a:cxn ang="0">
                <a:pos x="0" y="T2"/>
              </a:cxn>
            </a:cxnLst>
            <a:rect l="0" t="0" r="r" b="b"/>
            <a:pathLst>
              <a:path h="7">
                <a:moveTo>
                  <a:pt x="0" y="0"/>
                </a:moveTo>
                <a:lnTo>
                  <a:pt x="0" y="0"/>
                </a:lnTo>
                <a:lnTo>
                  <a:pt x="0" y="7"/>
                </a:lnTo>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2" name="Line 434">
            <a:extLst>
              <a:ext uri="{FF2B5EF4-FFF2-40B4-BE49-F238E27FC236}">
                <a16:creationId xmlns:a16="http://schemas.microsoft.com/office/drawing/2014/main" id="{BB7942C9-0CEE-47F7-9832-621211FD1EE8}"/>
              </a:ext>
            </a:extLst>
          </p:cNvPr>
          <p:cNvSpPr>
            <a:spLocks noChangeShapeType="1"/>
          </p:cNvSpPr>
          <p:nvPr userDrawn="1"/>
        </p:nvSpPr>
        <p:spPr bwMode="auto">
          <a:xfrm>
            <a:off x="4625975" y="3286125"/>
            <a:ext cx="34559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3" name="Line 435">
            <a:extLst>
              <a:ext uri="{FF2B5EF4-FFF2-40B4-BE49-F238E27FC236}">
                <a16:creationId xmlns:a16="http://schemas.microsoft.com/office/drawing/2014/main" id="{378AF2DC-BE51-4BD5-ACDB-F112F9EE3AB2}"/>
              </a:ext>
            </a:extLst>
          </p:cNvPr>
          <p:cNvSpPr>
            <a:spLocks noChangeShapeType="1"/>
          </p:cNvSpPr>
          <p:nvPr userDrawn="1"/>
        </p:nvSpPr>
        <p:spPr bwMode="auto">
          <a:xfrm>
            <a:off x="5856288" y="2973388"/>
            <a:ext cx="0"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464" name="Group 1463">
            <a:extLst>
              <a:ext uri="{FF2B5EF4-FFF2-40B4-BE49-F238E27FC236}">
                <a16:creationId xmlns:a16="http://schemas.microsoft.com/office/drawing/2014/main" id="{A92A5873-351B-40A8-B578-5B529DFAE623}"/>
              </a:ext>
            </a:extLst>
          </p:cNvPr>
          <p:cNvGrpSpPr/>
          <p:nvPr userDrawn="1"/>
        </p:nvGrpSpPr>
        <p:grpSpPr>
          <a:xfrm>
            <a:off x="4610753" y="2178058"/>
            <a:ext cx="95247" cy="95251"/>
            <a:chOff x="4806780" y="1023946"/>
            <a:chExt cx="95247" cy="95251"/>
          </a:xfrm>
        </p:grpSpPr>
        <p:sp>
          <p:nvSpPr>
            <p:cNvPr id="1465" name="Line 329">
              <a:extLst>
                <a:ext uri="{FF2B5EF4-FFF2-40B4-BE49-F238E27FC236}">
                  <a16:creationId xmlns:a16="http://schemas.microsoft.com/office/drawing/2014/main" id="{AEA5CB9C-FAA7-4C01-91B6-22DCAC9E9CFA}"/>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6" name="Line 330">
              <a:extLst>
                <a:ext uri="{FF2B5EF4-FFF2-40B4-BE49-F238E27FC236}">
                  <a16:creationId xmlns:a16="http://schemas.microsoft.com/office/drawing/2014/main" id="{87E29CC0-EE41-415B-A2DD-C1DDB5D7B75A}"/>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7" name="Line 331">
              <a:extLst>
                <a:ext uri="{FF2B5EF4-FFF2-40B4-BE49-F238E27FC236}">
                  <a16:creationId xmlns:a16="http://schemas.microsoft.com/office/drawing/2014/main" id="{6BA2DB20-75EE-4AF2-B089-C20C187ADC9A}"/>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8" name="Line 332">
              <a:extLst>
                <a:ext uri="{FF2B5EF4-FFF2-40B4-BE49-F238E27FC236}">
                  <a16:creationId xmlns:a16="http://schemas.microsoft.com/office/drawing/2014/main" id="{0FBDA21F-36AB-48D8-A319-612A8757711E}"/>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9" name="Line 333">
              <a:extLst>
                <a:ext uri="{FF2B5EF4-FFF2-40B4-BE49-F238E27FC236}">
                  <a16:creationId xmlns:a16="http://schemas.microsoft.com/office/drawing/2014/main" id="{448D4A37-3B26-4D19-96BA-89FC5E33C194}"/>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0" name="Line 334">
              <a:extLst>
                <a:ext uri="{FF2B5EF4-FFF2-40B4-BE49-F238E27FC236}">
                  <a16:creationId xmlns:a16="http://schemas.microsoft.com/office/drawing/2014/main" id="{A40B2F87-2D6D-43CB-AEB8-2A9C7997BA5B}"/>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71" name="Group 1470">
            <a:extLst>
              <a:ext uri="{FF2B5EF4-FFF2-40B4-BE49-F238E27FC236}">
                <a16:creationId xmlns:a16="http://schemas.microsoft.com/office/drawing/2014/main" id="{600913FF-00B2-4B5F-BAAB-4F62EB9C7F93}"/>
              </a:ext>
            </a:extLst>
          </p:cNvPr>
          <p:cNvGrpSpPr/>
          <p:nvPr userDrawn="1"/>
        </p:nvGrpSpPr>
        <p:grpSpPr>
          <a:xfrm>
            <a:off x="5110372" y="1030288"/>
            <a:ext cx="47630" cy="47632"/>
            <a:chOff x="4806780" y="1023946"/>
            <a:chExt cx="95247" cy="95251"/>
          </a:xfrm>
        </p:grpSpPr>
        <p:sp>
          <p:nvSpPr>
            <p:cNvPr id="1472" name="Line 329">
              <a:extLst>
                <a:ext uri="{FF2B5EF4-FFF2-40B4-BE49-F238E27FC236}">
                  <a16:creationId xmlns:a16="http://schemas.microsoft.com/office/drawing/2014/main" id="{EC8DAD2E-C72B-4539-9783-2787EBDE1BD2}"/>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3" name="Line 330">
              <a:extLst>
                <a:ext uri="{FF2B5EF4-FFF2-40B4-BE49-F238E27FC236}">
                  <a16:creationId xmlns:a16="http://schemas.microsoft.com/office/drawing/2014/main" id="{96AE1AB1-3CC8-471B-93C3-E007C10D7049}"/>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4" name="Line 331">
              <a:extLst>
                <a:ext uri="{FF2B5EF4-FFF2-40B4-BE49-F238E27FC236}">
                  <a16:creationId xmlns:a16="http://schemas.microsoft.com/office/drawing/2014/main" id="{2B817D9C-9CA9-4FBA-9BFC-B75A4CD744F6}"/>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5" name="Line 332">
              <a:extLst>
                <a:ext uri="{FF2B5EF4-FFF2-40B4-BE49-F238E27FC236}">
                  <a16:creationId xmlns:a16="http://schemas.microsoft.com/office/drawing/2014/main" id="{E4A6B86D-50E1-411A-8CD6-F0751911851B}"/>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6" name="Line 333">
              <a:extLst>
                <a:ext uri="{FF2B5EF4-FFF2-40B4-BE49-F238E27FC236}">
                  <a16:creationId xmlns:a16="http://schemas.microsoft.com/office/drawing/2014/main" id="{C6F76883-2D5C-46BA-AF3D-C714EE153419}"/>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7" name="Line 334">
              <a:extLst>
                <a:ext uri="{FF2B5EF4-FFF2-40B4-BE49-F238E27FC236}">
                  <a16:creationId xmlns:a16="http://schemas.microsoft.com/office/drawing/2014/main" id="{11A64B68-FE21-47D2-AF00-16B64A8946B7}"/>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78" name="Group 1477">
            <a:extLst>
              <a:ext uri="{FF2B5EF4-FFF2-40B4-BE49-F238E27FC236}">
                <a16:creationId xmlns:a16="http://schemas.microsoft.com/office/drawing/2014/main" id="{48EFC2CF-04A5-4564-B476-17CC9D299976}"/>
              </a:ext>
            </a:extLst>
          </p:cNvPr>
          <p:cNvGrpSpPr/>
          <p:nvPr userDrawn="1"/>
        </p:nvGrpSpPr>
        <p:grpSpPr>
          <a:xfrm>
            <a:off x="7013573" y="1733535"/>
            <a:ext cx="47630" cy="47632"/>
            <a:chOff x="4806780" y="1023946"/>
            <a:chExt cx="95247" cy="95251"/>
          </a:xfrm>
        </p:grpSpPr>
        <p:sp>
          <p:nvSpPr>
            <p:cNvPr id="1479" name="Line 329">
              <a:extLst>
                <a:ext uri="{FF2B5EF4-FFF2-40B4-BE49-F238E27FC236}">
                  <a16:creationId xmlns:a16="http://schemas.microsoft.com/office/drawing/2014/main" id="{0CF1E300-D10A-4678-858E-B2CB5AC383CA}"/>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0" name="Line 330">
              <a:extLst>
                <a:ext uri="{FF2B5EF4-FFF2-40B4-BE49-F238E27FC236}">
                  <a16:creationId xmlns:a16="http://schemas.microsoft.com/office/drawing/2014/main" id="{3BFF6BE1-0B11-401D-A240-A2C0B65D481C}"/>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1" name="Line 331">
              <a:extLst>
                <a:ext uri="{FF2B5EF4-FFF2-40B4-BE49-F238E27FC236}">
                  <a16:creationId xmlns:a16="http://schemas.microsoft.com/office/drawing/2014/main" id="{463F012C-F213-4EE3-AF92-1EFC3C787060}"/>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2" name="Line 332">
              <a:extLst>
                <a:ext uri="{FF2B5EF4-FFF2-40B4-BE49-F238E27FC236}">
                  <a16:creationId xmlns:a16="http://schemas.microsoft.com/office/drawing/2014/main" id="{CF01F510-62A7-4EB3-BF8B-5AA4D6CB9589}"/>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3" name="Line 333">
              <a:extLst>
                <a:ext uri="{FF2B5EF4-FFF2-40B4-BE49-F238E27FC236}">
                  <a16:creationId xmlns:a16="http://schemas.microsoft.com/office/drawing/2014/main" id="{DA15CE93-9E8D-429A-81C4-43F409CAD86C}"/>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4" name="Line 334">
              <a:extLst>
                <a:ext uri="{FF2B5EF4-FFF2-40B4-BE49-F238E27FC236}">
                  <a16:creationId xmlns:a16="http://schemas.microsoft.com/office/drawing/2014/main" id="{C6A257B9-F3D0-40A5-B0B7-A5CDEF346985}"/>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85" name="Group 1484">
            <a:extLst>
              <a:ext uri="{FF2B5EF4-FFF2-40B4-BE49-F238E27FC236}">
                <a16:creationId xmlns:a16="http://schemas.microsoft.com/office/drawing/2014/main" id="{0A7F3E54-12B8-4019-A050-77CD2616D036}"/>
              </a:ext>
            </a:extLst>
          </p:cNvPr>
          <p:cNvGrpSpPr/>
          <p:nvPr userDrawn="1"/>
        </p:nvGrpSpPr>
        <p:grpSpPr>
          <a:xfrm>
            <a:off x="7482685" y="1978037"/>
            <a:ext cx="95247" cy="95251"/>
            <a:chOff x="4806780" y="1023946"/>
            <a:chExt cx="95247" cy="95251"/>
          </a:xfrm>
        </p:grpSpPr>
        <p:sp>
          <p:nvSpPr>
            <p:cNvPr id="1486" name="Line 329">
              <a:extLst>
                <a:ext uri="{FF2B5EF4-FFF2-40B4-BE49-F238E27FC236}">
                  <a16:creationId xmlns:a16="http://schemas.microsoft.com/office/drawing/2014/main" id="{789B4385-4D85-489C-8428-59AB0388CD2B}"/>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7" name="Line 330">
              <a:extLst>
                <a:ext uri="{FF2B5EF4-FFF2-40B4-BE49-F238E27FC236}">
                  <a16:creationId xmlns:a16="http://schemas.microsoft.com/office/drawing/2014/main" id="{A38CACCF-48CE-467C-ACA9-34C5FCD0C9E6}"/>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8" name="Line 331">
              <a:extLst>
                <a:ext uri="{FF2B5EF4-FFF2-40B4-BE49-F238E27FC236}">
                  <a16:creationId xmlns:a16="http://schemas.microsoft.com/office/drawing/2014/main" id="{F8AE9E84-27DB-470A-A572-7A22D9AD9E61}"/>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9" name="Line 332">
              <a:extLst>
                <a:ext uri="{FF2B5EF4-FFF2-40B4-BE49-F238E27FC236}">
                  <a16:creationId xmlns:a16="http://schemas.microsoft.com/office/drawing/2014/main" id="{4F690375-8127-42CE-8D12-AA2E4B4588BE}"/>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0" name="Line 333">
              <a:extLst>
                <a:ext uri="{FF2B5EF4-FFF2-40B4-BE49-F238E27FC236}">
                  <a16:creationId xmlns:a16="http://schemas.microsoft.com/office/drawing/2014/main" id="{1CA42F11-5DDD-4D34-ACCE-3BBB20BDADDA}"/>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1" name="Line 334">
              <a:extLst>
                <a:ext uri="{FF2B5EF4-FFF2-40B4-BE49-F238E27FC236}">
                  <a16:creationId xmlns:a16="http://schemas.microsoft.com/office/drawing/2014/main" id="{8653B069-0123-4971-98C8-847931C98E6F}"/>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92" name="Group 1491">
            <a:extLst>
              <a:ext uri="{FF2B5EF4-FFF2-40B4-BE49-F238E27FC236}">
                <a16:creationId xmlns:a16="http://schemas.microsoft.com/office/drawing/2014/main" id="{FED58278-068A-446E-BE65-B30A1F92B114}"/>
              </a:ext>
            </a:extLst>
          </p:cNvPr>
          <p:cNvGrpSpPr/>
          <p:nvPr userDrawn="1"/>
        </p:nvGrpSpPr>
        <p:grpSpPr>
          <a:xfrm>
            <a:off x="4338698" y="2953341"/>
            <a:ext cx="84005" cy="84009"/>
            <a:chOff x="4806780" y="1023946"/>
            <a:chExt cx="95247" cy="95251"/>
          </a:xfrm>
        </p:grpSpPr>
        <p:sp>
          <p:nvSpPr>
            <p:cNvPr id="1493" name="Line 329">
              <a:extLst>
                <a:ext uri="{FF2B5EF4-FFF2-40B4-BE49-F238E27FC236}">
                  <a16:creationId xmlns:a16="http://schemas.microsoft.com/office/drawing/2014/main" id="{23843CFC-50B3-40BA-AB32-555154D9E840}"/>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4" name="Line 330">
              <a:extLst>
                <a:ext uri="{FF2B5EF4-FFF2-40B4-BE49-F238E27FC236}">
                  <a16:creationId xmlns:a16="http://schemas.microsoft.com/office/drawing/2014/main" id="{824B343B-2701-41BA-A99C-1BCB09D9A372}"/>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5" name="Line 331">
              <a:extLst>
                <a:ext uri="{FF2B5EF4-FFF2-40B4-BE49-F238E27FC236}">
                  <a16:creationId xmlns:a16="http://schemas.microsoft.com/office/drawing/2014/main" id="{A1F1E890-4F0B-48EB-9742-DCE27AF95E33}"/>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6" name="Line 332">
              <a:extLst>
                <a:ext uri="{FF2B5EF4-FFF2-40B4-BE49-F238E27FC236}">
                  <a16:creationId xmlns:a16="http://schemas.microsoft.com/office/drawing/2014/main" id="{EE3B43AB-0571-40EE-A5FE-3383A55D0B38}"/>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7" name="Line 333">
              <a:extLst>
                <a:ext uri="{FF2B5EF4-FFF2-40B4-BE49-F238E27FC236}">
                  <a16:creationId xmlns:a16="http://schemas.microsoft.com/office/drawing/2014/main" id="{7F98C57A-A56C-4BC5-9F85-411926247755}"/>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8" name="Line 334">
              <a:extLst>
                <a:ext uri="{FF2B5EF4-FFF2-40B4-BE49-F238E27FC236}">
                  <a16:creationId xmlns:a16="http://schemas.microsoft.com/office/drawing/2014/main" id="{95025DF0-5F26-440D-8982-3D6784D1694E}"/>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99" name="Group 1498">
            <a:extLst>
              <a:ext uri="{FF2B5EF4-FFF2-40B4-BE49-F238E27FC236}">
                <a16:creationId xmlns:a16="http://schemas.microsoft.com/office/drawing/2014/main" id="{7658ADDC-8DB9-430F-9B93-29D62FE5FA16}"/>
              </a:ext>
            </a:extLst>
          </p:cNvPr>
          <p:cNvGrpSpPr/>
          <p:nvPr userDrawn="1"/>
        </p:nvGrpSpPr>
        <p:grpSpPr>
          <a:xfrm>
            <a:off x="7922246" y="3170731"/>
            <a:ext cx="84005" cy="84009"/>
            <a:chOff x="4806780" y="1023946"/>
            <a:chExt cx="95247" cy="95251"/>
          </a:xfrm>
        </p:grpSpPr>
        <p:sp>
          <p:nvSpPr>
            <p:cNvPr id="1500" name="Line 329">
              <a:extLst>
                <a:ext uri="{FF2B5EF4-FFF2-40B4-BE49-F238E27FC236}">
                  <a16:creationId xmlns:a16="http://schemas.microsoft.com/office/drawing/2014/main" id="{BF9E0667-2DA3-4AB5-B606-ADBDF6FDC68B}"/>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1" name="Line 330">
              <a:extLst>
                <a:ext uri="{FF2B5EF4-FFF2-40B4-BE49-F238E27FC236}">
                  <a16:creationId xmlns:a16="http://schemas.microsoft.com/office/drawing/2014/main" id="{F51CBEDD-CA1E-4D2C-B64B-C7B8818531B2}"/>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2" name="Line 331">
              <a:extLst>
                <a:ext uri="{FF2B5EF4-FFF2-40B4-BE49-F238E27FC236}">
                  <a16:creationId xmlns:a16="http://schemas.microsoft.com/office/drawing/2014/main" id="{D9E1CAE5-60B2-4736-B687-A1C64F06F77C}"/>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3" name="Line 332">
              <a:extLst>
                <a:ext uri="{FF2B5EF4-FFF2-40B4-BE49-F238E27FC236}">
                  <a16:creationId xmlns:a16="http://schemas.microsoft.com/office/drawing/2014/main" id="{C63D5A3A-03C4-496A-B36D-5D364D90424C}"/>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4" name="Line 333">
              <a:extLst>
                <a:ext uri="{FF2B5EF4-FFF2-40B4-BE49-F238E27FC236}">
                  <a16:creationId xmlns:a16="http://schemas.microsoft.com/office/drawing/2014/main" id="{E4AF8CD6-99A6-4B4B-8B17-629CAA968C92}"/>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5" name="Line 334">
              <a:extLst>
                <a:ext uri="{FF2B5EF4-FFF2-40B4-BE49-F238E27FC236}">
                  <a16:creationId xmlns:a16="http://schemas.microsoft.com/office/drawing/2014/main" id="{7C69DBC0-595C-4CAF-8242-3675FDCFF6C2}"/>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06" name="Group 1505">
            <a:extLst>
              <a:ext uri="{FF2B5EF4-FFF2-40B4-BE49-F238E27FC236}">
                <a16:creationId xmlns:a16="http://schemas.microsoft.com/office/drawing/2014/main" id="{6DAE6E2F-9E78-448F-B81F-B53A4286F365}"/>
              </a:ext>
            </a:extLst>
          </p:cNvPr>
          <p:cNvGrpSpPr/>
          <p:nvPr userDrawn="1"/>
        </p:nvGrpSpPr>
        <p:grpSpPr>
          <a:xfrm>
            <a:off x="7907206" y="2538560"/>
            <a:ext cx="130792" cy="130798"/>
            <a:chOff x="4806780" y="1023946"/>
            <a:chExt cx="95247" cy="95251"/>
          </a:xfrm>
        </p:grpSpPr>
        <p:sp>
          <p:nvSpPr>
            <p:cNvPr id="1507" name="Line 329">
              <a:extLst>
                <a:ext uri="{FF2B5EF4-FFF2-40B4-BE49-F238E27FC236}">
                  <a16:creationId xmlns:a16="http://schemas.microsoft.com/office/drawing/2014/main" id="{5285F9A0-AC78-4C67-AC49-A0EE85A15411}"/>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8" name="Line 330">
              <a:extLst>
                <a:ext uri="{FF2B5EF4-FFF2-40B4-BE49-F238E27FC236}">
                  <a16:creationId xmlns:a16="http://schemas.microsoft.com/office/drawing/2014/main" id="{2D90A719-FFDF-4EE7-B853-32830102B521}"/>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9" name="Line 331">
              <a:extLst>
                <a:ext uri="{FF2B5EF4-FFF2-40B4-BE49-F238E27FC236}">
                  <a16:creationId xmlns:a16="http://schemas.microsoft.com/office/drawing/2014/main" id="{8F547426-2A87-4473-9054-CACE22C1A2F7}"/>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0" name="Line 332">
              <a:extLst>
                <a:ext uri="{FF2B5EF4-FFF2-40B4-BE49-F238E27FC236}">
                  <a16:creationId xmlns:a16="http://schemas.microsoft.com/office/drawing/2014/main" id="{C1F5BC55-47BB-4B79-A26D-BD0C184EB79E}"/>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1" name="Line 333">
              <a:extLst>
                <a:ext uri="{FF2B5EF4-FFF2-40B4-BE49-F238E27FC236}">
                  <a16:creationId xmlns:a16="http://schemas.microsoft.com/office/drawing/2014/main" id="{93ED3C1D-3223-48E3-A70E-9DA6DCCA324B}"/>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2" name="Line 334">
              <a:extLst>
                <a:ext uri="{FF2B5EF4-FFF2-40B4-BE49-F238E27FC236}">
                  <a16:creationId xmlns:a16="http://schemas.microsoft.com/office/drawing/2014/main" id="{6AFD5D33-12C4-4B6B-AB54-B3BE03D3594D}"/>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13" name="Group 1512">
            <a:extLst>
              <a:ext uri="{FF2B5EF4-FFF2-40B4-BE49-F238E27FC236}">
                <a16:creationId xmlns:a16="http://schemas.microsoft.com/office/drawing/2014/main" id="{2DBA3BE7-AB35-4707-86D6-A43AC4D76D5E}"/>
              </a:ext>
            </a:extLst>
          </p:cNvPr>
          <p:cNvGrpSpPr/>
          <p:nvPr userDrawn="1"/>
        </p:nvGrpSpPr>
        <p:grpSpPr>
          <a:xfrm>
            <a:off x="7727474" y="2115823"/>
            <a:ext cx="47630" cy="47632"/>
            <a:chOff x="4806780" y="1023946"/>
            <a:chExt cx="95247" cy="95251"/>
          </a:xfrm>
        </p:grpSpPr>
        <p:sp>
          <p:nvSpPr>
            <p:cNvPr id="1514" name="Line 329">
              <a:extLst>
                <a:ext uri="{FF2B5EF4-FFF2-40B4-BE49-F238E27FC236}">
                  <a16:creationId xmlns:a16="http://schemas.microsoft.com/office/drawing/2014/main" id="{BD967579-125E-4722-AEB0-3F89BD5D5085}"/>
                </a:ext>
              </a:extLst>
            </p:cNvPr>
            <p:cNvSpPr>
              <a:spLocks noChangeShapeType="1"/>
            </p:cNvSpPr>
            <p:nvPr userDrawn="1"/>
          </p:nvSpPr>
          <p:spPr bwMode="auto">
            <a:xfrm>
              <a:off x="4840116" y="1023946"/>
              <a:ext cx="6350"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5" name="Line 330">
              <a:extLst>
                <a:ext uri="{FF2B5EF4-FFF2-40B4-BE49-F238E27FC236}">
                  <a16:creationId xmlns:a16="http://schemas.microsoft.com/office/drawing/2014/main" id="{BBBBAB76-8B67-4364-8A8F-C2586DEE46F6}"/>
                </a:ext>
              </a:extLst>
            </p:cNvPr>
            <p:cNvSpPr>
              <a:spLocks noChangeShapeType="1"/>
            </p:cNvSpPr>
            <p:nvPr userDrawn="1"/>
          </p:nvSpPr>
          <p:spPr bwMode="auto">
            <a:xfrm flipH="1">
              <a:off x="4873453" y="1036646"/>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6" name="Line 331">
              <a:extLst>
                <a:ext uri="{FF2B5EF4-FFF2-40B4-BE49-F238E27FC236}">
                  <a16:creationId xmlns:a16="http://schemas.microsoft.com/office/drawing/2014/main" id="{6F27E567-ED09-4662-8DD7-F1FA649FC502}"/>
                </a:ext>
              </a:extLst>
            </p:cNvPr>
            <p:cNvSpPr>
              <a:spLocks noChangeShapeType="1"/>
            </p:cNvSpPr>
            <p:nvPr userDrawn="1"/>
          </p:nvSpPr>
          <p:spPr bwMode="auto">
            <a:xfrm flipH="1" flipV="1">
              <a:off x="4881390" y="1079509"/>
              <a:ext cx="20637" cy="47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7" name="Line 332">
              <a:extLst>
                <a:ext uri="{FF2B5EF4-FFF2-40B4-BE49-F238E27FC236}">
                  <a16:creationId xmlns:a16="http://schemas.microsoft.com/office/drawing/2014/main" id="{05173BA4-C720-4BF8-B345-B766F2D16E7D}"/>
                </a:ext>
              </a:extLst>
            </p:cNvPr>
            <p:cNvSpPr>
              <a:spLocks noChangeShapeType="1"/>
            </p:cNvSpPr>
            <p:nvPr userDrawn="1"/>
          </p:nvSpPr>
          <p:spPr bwMode="auto">
            <a:xfrm flipH="1" flipV="1">
              <a:off x="4860753" y="1100147"/>
              <a:ext cx="4762" cy="190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8" name="Line 333">
              <a:extLst>
                <a:ext uri="{FF2B5EF4-FFF2-40B4-BE49-F238E27FC236}">
                  <a16:creationId xmlns:a16="http://schemas.microsoft.com/office/drawing/2014/main" id="{05FE23F5-4EA0-40A7-A7AF-5BF1F1018167}"/>
                </a:ext>
              </a:extLst>
            </p:cNvPr>
            <p:cNvSpPr>
              <a:spLocks noChangeShapeType="1"/>
            </p:cNvSpPr>
            <p:nvPr userDrawn="1"/>
          </p:nvSpPr>
          <p:spPr bwMode="auto">
            <a:xfrm flipV="1">
              <a:off x="4819479" y="1092209"/>
              <a:ext cx="14287" cy="14288"/>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9" name="Line 334">
              <a:extLst>
                <a:ext uri="{FF2B5EF4-FFF2-40B4-BE49-F238E27FC236}">
                  <a16:creationId xmlns:a16="http://schemas.microsoft.com/office/drawing/2014/main" id="{F9F21C92-DA79-4C34-AFD7-E112BF0A860B}"/>
                </a:ext>
              </a:extLst>
            </p:cNvPr>
            <p:cNvSpPr>
              <a:spLocks noChangeShapeType="1"/>
            </p:cNvSpPr>
            <p:nvPr userDrawn="1"/>
          </p:nvSpPr>
          <p:spPr bwMode="auto">
            <a:xfrm>
              <a:off x="4806780" y="1058872"/>
              <a:ext cx="17462" cy="635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20" name="Group 1519">
            <a:extLst>
              <a:ext uri="{FF2B5EF4-FFF2-40B4-BE49-F238E27FC236}">
                <a16:creationId xmlns:a16="http://schemas.microsoft.com/office/drawing/2014/main" id="{955F324C-6A69-4155-B169-72E393BEA7F6}"/>
              </a:ext>
            </a:extLst>
          </p:cNvPr>
          <p:cNvGrpSpPr/>
          <p:nvPr userDrawn="1"/>
        </p:nvGrpSpPr>
        <p:grpSpPr>
          <a:xfrm>
            <a:off x="4225938" y="3235084"/>
            <a:ext cx="173031" cy="0"/>
            <a:chOff x="7475272" y="2554312"/>
            <a:chExt cx="173031" cy="0"/>
          </a:xfrm>
        </p:grpSpPr>
        <p:sp>
          <p:nvSpPr>
            <p:cNvPr id="1521" name="Line 303">
              <a:extLst>
                <a:ext uri="{FF2B5EF4-FFF2-40B4-BE49-F238E27FC236}">
                  <a16:creationId xmlns:a16="http://schemas.microsoft.com/office/drawing/2014/main" id="{84491E1B-F7B2-4A94-A0D4-911171001C87}"/>
                </a:ext>
              </a:extLst>
            </p:cNvPr>
            <p:cNvSpPr>
              <a:spLocks noChangeShapeType="1"/>
            </p:cNvSpPr>
            <p:nvPr userDrawn="1"/>
          </p:nvSpPr>
          <p:spPr bwMode="auto">
            <a:xfrm>
              <a:off x="7475272"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2" name="Line 304">
              <a:extLst>
                <a:ext uri="{FF2B5EF4-FFF2-40B4-BE49-F238E27FC236}">
                  <a16:creationId xmlns:a16="http://schemas.microsoft.com/office/drawing/2014/main" id="{D52EBB1E-603B-4206-9723-A24B84503CDC}"/>
                </a:ext>
              </a:extLst>
            </p:cNvPr>
            <p:cNvSpPr>
              <a:spLocks noChangeShapeType="1"/>
            </p:cNvSpPr>
            <p:nvPr userDrawn="1"/>
          </p:nvSpPr>
          <p:spPr bwMode="auto">
            <a:xfrm>
              <a:off x="7518133"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3" name="Line 305">
              <a:extLst>
                <a:ext uri="{FF2B5EF4-FFF2-40B4-BE49-F238E27FC236}">
                  <a16:creationId xmlns:a16="http://schemas.microsoft.com/office/drawing/2014/main" id="{0D675267-9BE4-4CE4-8F6A-5C39454F1CBA}"/>
                </a:ext>
              </a:extLst>
            </p:cNvPr>
            <p:cNvSpPr>
              <a:spLocks noChangeShapeType="1"/>
            </p:cNvSpPr>
            <p:nvPr userDrawn="1"/>
          </p:nvSpPr>
          <p:spPr bwMode="auto">
            <a:xfrm>
              <a:off x="7560994" y="2554312"/>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4" name="Line 306">
              <a:extLst>
                <a:ext uri="{FF2B5EF4-FFF2-40B4-BE49-F238E27FC236}">
                  <a16:creationId xmlns:a16="http://schemas.microsoft.com/office/drawing/2014/main" id="{82FB7E8B-E27F-4148-A8FD-BCD35AB4FC51}"/>
                </a:ext>
              </a:extLst>
            </p:cNvPr>
            <p:cNvSpPr>
              <a:spLocks noChangeShapeType="1"/>
            </p:cNvSpPr>
            <p:nvPr userDrawn="1"/>
          </p:nvSpPr>
          <p:spPr bwMode="auto">
            <a:xfrm>
              <a:off x="7603855" y="2554312"/>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5" name="Line 307">
              <a:extLst>
                <a:ext uri="{FF2B5EF4-FFF2-40B4-BE49-F238E27FC236}">
                  <a16:creationId xmlns:a16="http://schemas.microsoft.com/office/drawing/2014/main" id="{28BBEB07-80C9-43E0-B42D-01D56D8D42BE}"/>
                </a:ext>
              </a:extLst>
            </p:cNvPr>
            <p:cNvSpPr>
              <a:spLocks noChangeShapeType="1"/>
            </p:cNvSpPr>
            <p:nvPr userDrawn="1"/>
          </p:nvSpPr>
          <p:spPr bwMode="auto">
            <a:xfrm>
              <a:off x="7646716" y="2554312"/>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26" name="Group 1525">
            <a:extLst>
              <a:ext uri="{FF2B5EF4-FFF2-40B4-BE49-F238E27FC236}">
                <a16:creationId xmlns:a16="http://schemas.microsoft.com/office/drawing/2014/main" id="{59226AFF-F03E-4702-8F98-A6C59AF25244}"/>
              </a:ext>
            </a:extLst>
          </p:cNvPr>
          <p:cNvGrpSpPr/>
          <p:nvPr userDrawn="1"/>
        </p:nvGrpSpPr>
        <p:grpSpPr>
          <a:xfrm>
            <a:off x="4265624" y="3304935"/>
            <a:ext cx="311139" cy="0"/>
            <a:chOff x="7514958" y="2624163"/>
            <a:chExt cx="311139" cy="0"/>
          </a:xfrm>
        </p:grpSpPr>
        <p:sp>
          <p:nvSpPr>
            <p:cNvPr id="1527" name="Line 308">
              <a:extLst>
                <a:ext uri="{FF2B5EF4-FFF2-40B4-BE49-F238E27FC236}">
                  <a16:creationId xmlns:a16="http://schemas.microsoft.com/office/drawing/2014/main" id="{CEFBA10D-672C-4E12-86CF-E86D9B42E3F8}"/>
                </a:ext>
              </a:extLst>
            </p:cNvPr>
            <p:cNvSpPr>
              <a:spLocks noChangeShapeType="1"/>
            </p:cNvSpPr>
            <p:nvPr userDrawn="1"/>
          </p:nvSpPr>
          <p:spPr bwMode="auto">
            <a:xfrm>
              <a:off x="7514958"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8" name="Line 309">
              <a:extLst>
                <a:ext uri="{FF2B5EF4-FFF2-40B4-BE49-F238E27FC236}">
                  <a16:creationId xmlns:a16="http://schemas.microsoft.com/office/drawing/2014/main" id="{64D41BF6-9798-48FA-8FA3-F60482D12F73}"/>
                </a:ext>
              </a:extLst>
            </p:cNvPr>
            <p:cNvSpPr>
              <a:spLocks noChangeShapeType="1"/>
            </p:cNvSpPr>
            <p:nvPr userDrawn="1"/>
          </p:nvSpPr>
          <p:spPr bwMode="auto">
            <a:xfrm>
              <a:off x="7557819"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9" name="Line 310">
              <a:extLst>
                <a:ext uri="{FF2B5EF4-FFF2-40B4-BE49-F238E27FC236}">
                  <a16:creationId xmlns:a16="http://schemas.microsoft.com/office/drawing/2014/main" id="{CB010AC0-8785-468B-B0BF-D6CB11C9B59E}"/>
                </a:ext>
              </a:extLst>
            </p:cNvPr>
            <p:cNvSpPr>
              <a:spLocks noChangeShapeType="1"/>
            </p:cNvSpPr>
            <p:nvPr userDrawn="1"/>
          </p:nvSpPr>
          <p:spPr bwMode="auto">
            <a:xfrm>
              <a:off x="7600680"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0" name="Line 311">
              <a:extLst>
                <a:ext uri="{FF2B5EF4-FFF2-40B4-BE49-F238E27FC236}">
                  <a16:creationId xmlns:a16="http://schemas.microsoft.com/office/drawing/2014/main" id="{FE0C42C8-056D-46AC-BBD3-BB1EE142689C}"/>
                </a:ext>
              </a:extLst>
            </p:cNvPr>
            <p:cNvSpPr>
              <a:spLocks noChangeShapeType="1"/>
            </p:cNvSpPr>
            <p:nvPr userDrawn="1"/>
          </p:nvSpPr>
          <p:spPr bwMode="auto">
            <a:xfrm>
              <a:off x="7643541"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1" name="Line 312">
              <a:extLst>
                <a:ext uri="{FF2B5EF4-FFF2-40B4-BE49-F238E27FC236}">
                  <a16:creationId xmlns:a16="http://schemas.microsoft.com/office/drawing/2014/main" id="{589F5C57-52B9-47A7-8809-5BD1444BDBBA}"/>
                </a:ext>
              </a:extLst>
            </p:cNvPr>
            <p:cNvSpPr>
              <a:spLocks noChangeShapeType="1"/>
            </p:cNvSpPr>
            <p:nvPr userDrawn="1"/>
          </p:nvSpPr>
          <p:spPr bwMode="auto">
            <a:xfrm>
              <a:off x="7686402" y="2624163"/>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2" name="Line 313">
              <a:extLst>
                <a:ext uri="{FF2B5EF4-FFF2-40B4-BE49-F238E27FC236}">
                  <a16:creationId xmlns:a16="http://schemas.microsoft.com/office/drawing/2014/main" id="{FFF7E112-98CD-4E3C-8E93-E94B5B61713E}"/>
                </a:ext>
              </a:extLst>
            </p:cNvPr>
            <p:cNvSpPr>
              <a:spLocks noChangeShapeType="1"/>
            </p:cNvSpPr>
            <p:nvPr userDrawn="1"/>
          </p:nvSpPr>
          <p:spPr bwMode="auto">
            <a:xfrm>
              <a:off x="7729263"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3" name="Line 314">
              <a:extLst>
                <a:ext uri="{FF2B5EF4-FFF2-40B4-BE49-F238E27FC236}">
                  <a16:creationId xmlns:a16="http://schemas.microsoft.com/office/drawing/2014/main" id="{FD3DBBD2-5F7E-47EA-89B1-71F21557894E}"/>
                </a:ext>
              </a:extLst>
            </p:cNvPr>
            <p:cNvSpPr>
              <a:spLocks noChangeShapeType="1"/>
            </p:cNvSpPr>
            <p:nvPr userDrawn="1"/>
          </p:nvSpPr>
          <p:spPr bwMode="auto">
            <a:xfrm>
              <a:off x="7772124" y="2624163"/>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4" name="Line 315">
              <a:extLst>
                <a:ext uri="{FF2B5EF4-FFF2-40B4-BE49-F238E27FC236}">
                  <a16:creationId xmlns:a16="http://schemas.microsoft.com/office/drawing/2014/main" id="{6BE535C4-86DE-490B-9FFF-1FF0B063168A}"/>
                </a:ext>
              </a:extLst>
            </p:cNvPr>
            <p:cNvSpPr>
              <a:spLocks noChangeShapeType="1"/>
            </p:cNvSpPr>
            <p:nvPr userDrawn="1"/>
          </p:nvSpPr>
          <p:spPr bwMode="auto">
            <a:xfrm>
              <a:off x="7814985" y="2624163"/>
              <a:ext cx="11112"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35" name="Group 1534">
            <a:extLst>
              <a:ext uri="{FF2B5EF4-FFF2-40B4-BE49-F238E27FC236}">
                <a16:creationId xmlns:a16="http://schemas.microsoft.com/office/drawing/2014/main" id="{66981110-37C1-47FA-BDD8-F244F8079C78}"/>
              </a:ext>
            </a:extLst>
          </p:cNvPr>
          <p:cNvGrpSpPr/>
          <p:nvPr userDrawn="1"/>
        </p:nvGrpSpPr>
        <p:grpSpPr>
          <a:xfrm>
            <a:off x="4170378" y="3403361"/>
            <a:ext cx="258752" cy="0"/>
            <a:chOff x="7419712" y="2722589"/>
            <a:chExt cx="258752" cy="0"/>
          </a:xfrm>
        </p:grpSpPr>
        <p:sp>
          <p:nvSpPr>
            <p:cNvPr id="1536" name="Line 316">
              <a:extLst>
                <a:ext uri="{FF2B5EF4-FFF2-40B4-BE49-F238E27FC236}">
                  <a16:creationId xmlns:a16="http://schemas.microsoft.com/office/drawing/2014/main" id="{57EF06A0-DD8B-45EF-9CC6-648934824B22}"/>
                </a:ext>
              </a:extLst>
            </p:cNvPr>
            <p:cNvSpPr>
              <a:spLocks noChangeShapeType="1"/>
            </p:cNvSpPr>
            <p:nvPr userDrawn="1"/>
          </p:nvSpPr>
          <p:spPr bwMode="auto">
            <a:xfrm>
              <a:off x="741971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7" name="Line 317">
              <a:extLst>
                <a:ext uri="{FF2B5EF4-FFF2-40B4-BE49-F238E27FC236}">
                  <a16:creationId xmlns:a16="http://schemas.microsoft.com/office/drawing/2014/main" id="{4DE68CA6-FDDF-416D-BD42-7CA4DFB12845}"/>
                </a:ext>
              </a:extLst>
            </p:cNvPr>
            <p:cNvSpPr>
              <a:spLocks noChangeShapeType="1"/>
            </p:cNvSpPr>
            <p:nvPr userDrawn="1"/>
          </p:nvSpPr>
          <p:spPr bwMode="auto">
            <a:xfrm>
              <a:off x="7462572"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 name="Line 318">
              <a:extLst>
                <a:ext uri="{FF2B5EF4-FFF2-40B4-BE49-F238E27FC236}">
                  <a16:creationId xmlns:a16="http://schemas.microsoft.com/office/drawing/2014/main" id="{1D4A1969-36E8-4B7F-B529-CDE2C0B6816B}"/>
                </a:ext>
              </a:extLst>
            </p:cNvPr>
            <p:cNvSpPr>
              <a:spLocks noChangeShapeType="1"/>
            </p:cNvSpPr>
            <p:nvPr userDrawn="1"/>
          </p:nvSpPr>
          <p:spPr bwMode="auto">
            <a:xfrm>
              <a:off x="7505433" y="2722589"/>
              <a:ext cx="2063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9" name="Line 319">
              <a:extLst>
                <a:ext uri="{FF2B5EF4-FFF2-40B4-BE49-F238E27FC236}">
                  <a16:creationId xmlns:a16="http://schemas.microsoft.com/office/drawing/2014/main" id="{644A154C-A404-474F-AE63-E5F5B0EE3DF4}"/>
                </a:ext>
              </a:extLst>
            </p:cNvPr>
            <p:cNvSpPr>
              <a:spLocks noChangeShapeType="1"/>
            </p:cNvSpPr>
            <p:nvPr userDrawn="1"/>
          </p:nvSpPr>
          <p:spPr bwMode="auto">
            <a:xfrm>
              <a:off x="7548294"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0" name="Line 320">
              <a:extLst>
                <a:ext uri="{FF2B5EF4-FFF2-40B4-BE49-F238E27FC236}">
                  <a16:creationId xmlns:a16="http://schemas.microsoft.com/office/drawing/2014/main" id="{D4EC6EF2-F0FE-4BB3-99F0-34DD3A568249}"/>
                </a:ext>
              </a:extLst>
            </p:cNvPr>
            <p:cNvSpPr>
              <a:spLocks noChangeShapeType="1"/>
            </p:cNvSpPr>
            <p:nvPr userDrawn="1"/>
          </p:nvSpPr>
          <p:spPr bwMode="auto">
            <a:xfrm>
              <a:off x="7591155"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1" name="Line 321">
              <a:extLst>
                <a:ext uri="{FF2B5EF4-FFF2-40B4-BE49-F238E27FC236}">
                  <a16:creationId xmlns:a16="http://schemas.microsoft.com/office/drawing/2014/main" id="{F4763341-B57E-47D3-B68C-E2D317AA51CF}"/>
                </a:ext>
              </a:extLst>
            </p:cNvPr>
            <p:cNvSpPr>
              <a:spLocks noChangeShapeType="1"/>
            </p:cNvSpPr>
            <p:nvPr userDrawn="1"/>
          </p:nvSpPr>
          <p:spPr bwMode="auto">
            <a:xfrm>
              <a:off x="7634016" y="2722589"/>
              <a:ext cx="22224"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2" name="Line 322">
              <a:extLst>
                <a:ext uri="{FF2B5EF4-FFF2-40B4-BE49-F238E27FC236}">
                  <a16:creationId xmlns:a16="http://schemas.microsoft.com/office/drawing/2014/main" id="{CC6F98AF-81E0-4AD6-AE7D-ED46E75419ED}"/>
                </a:ext>
              </a:extLst>
            </p:cNvPr>
            <p:cNvSpPr>
              <a:spLocks noChangeShapeType="1"/>
            </p:cNvSpPr>
            <p:nvPr userDrawn="1"/>
          </p:nvSpPr>
          <p:spPr bwMode="auto">
            <a:xfrm>
              <a:off x="7676877" y="2722589"/>
              <a:ext cx="1587" cy="0"/>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54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06"/>
                                        </p:tgtEl>
                                      </p:cBhvr>
                                    </p:animEffect>
                                    <p:animScale>
                                      <p:cBhvr>
                                        <p:cTn id="7" dur="1000" autoRev="1" fill="hold"/>
                                        <p:tgtEl>
                                          <p:spTgt spid="1506"/>
                                        </p:tgtEl>
                                      </p:cBhvr>
                                      <p:by x="105000" y="105000"/>
                                    </p:animScale>
                                  </p:childTnLst>
                                </p:cTn>
                              </p:par>
                              <p:par>
                                <p:cTn id="8" presetID="8" presetClass="emph" presetSubtype="0" repeatCount="indefinite" fill="hold" grpId="0" nodeType="withEffect">
                                  <p:stCondLst>
                                    <p:cond delay="0"/>
                                  </p:stCondLst>
                                  <p:endCondLst>
                                    <p:cond evt="onNext" delay="0">
                                      <p:tgtEl>
                                        <p:sldTgt/>
                                      </p:tgtEl>
                                    </p:cond>
                                  </p:endCondLst>
                                  <p:childTnLst>
                                    <p:animRot by="21600000">
                                      <p:cBhvr>
                                        <p:cTn id="9" dur="2000" fill="hold"/>
                                        <p:tgtEl>
                                          <p:spTgt spid="1096"/>
                                        </p:tgtEl>
                                        <p:attrNameLst>
                                          <p:attrName>r</p:attrName>
                                        </p:attrNameLst>
                                      </p:cBhvr>
                                    </p:animRot>
                                  </p:childTnLst>
                                </p:cTn>
                              </p:par>
                              <p:par>
                                <p:cTn id="10" presetID="22" presetClass="entr" presetSubtype="4" fill="hold" nodeType="withEffect">
                                  <p:stCondLst>
                                    <p:cond delay="0"/>
                                  </p:stCondLst>
                                  <p:childTnLst>
                                    <p:set>
                                      <p:cBhvr>
                                        <p:cTn id="11" dur="1" fill="hold">
                                          <p:stCondLst>
                                            <p:cond delay="0"/>
                                          </p:stCondLst>
                                        </p:cTn>
                                        <p:tgtEl>
                                          <p:spTgt spid="1087"/>
                                        </p:tgtEl>
                                        <p:attrNameLst>
                                          <p:attrName>style.visibility</p:attrName>
                                        </p:attrNameLst>
                                      </p:cBhvr>
                                      <p:to>
                                        <p:strVal val="visible"/>
                                      </p:to>
                                    </p:set>
                                    <p:animEffect transition="in" filter="wipe(down)">
                                      <p:cBhvr>
                                        <p:cTn id="12" dur="750"/>
                                        <p:tgtEl>
                                          <p:spTgt spid="1087"/>
                                        </p:tgtEl>
                                      </p:cBhvr>
                                    </p:animEffect>
                                  </p:childTnLst>
                                </p:cTn>
                              </p:par>
                              <p:par>
                                <p:cTn id="13" presetID="22" presetClass="entr" presetSubtype="4" fill="hold" nodeType="withEffect">
                                  <p:stCondLst>
                                    <p:cond delay="0"/>
                                  </p:stCondLst>
                                  <p:childTnLst>
                                    <p:set>
                                      <p:cBhvr>
                                        <p:cTn id="14" dur="1" fill="hold">
                                          <p:stCondLst>
                                            <p:cond delay="0"/>
                                          </p:stCondLst>
                                        </p:cTn>
                                        <p:tgtEl>
                                          <p:spTgt spid="1084"/>
                                        </p:tgtEl>
                                        <p:attrNameLst>
                                          <p:attrName>style.visibility</p:attrName>
                                        </p:attrNameLst>
                                      </p:cBhvr>
                                      <p:to>
                                        <p:strVal val="visible"/>
                                      </p:to>
                                    </p:set>
                                    <p:animEffect transition="in" filter="wipe(down)">
                                      <p:cBhvr>
                                        <p:cTn id="15" dur="750"/>
                                        <p:tgtEl>
                                          <p:spTgt spid="1084"/>
                                        </p:tgtEl>
                                      </p:cBhvr>
                                    </p:animEffect>
                                  </p:childTnLst>
                                </p:cTn>
                              </p:par>
                              <p:par>
                                <p:cTn id="16" presetID="22" presetClass="entr" presetSubtype="4" fill="hold" nodeType="withEffect">
                                  <p:stCondLst>
                                    <p:cond delay="0"/>
                                  </p:stCondLst>
                                  <p:childTnLst>
                                    <p:set>
                                      <p:cBhvr>
                                        <p:cTn id="17" dur="1" fill="hold">
                                          <p:stCondLst>
                                            <p:cond delay="0"/>
                                          </p:stCondLst>
                                        </p:cTn>
                                        <p:tgtEl>
                                          <p:spTgt spid="1090"/>
                                        </p:tgtEl>
                                        <p:attrNameLst>
                                          <p:attrName>style.visibility</p:attrName>
                                        </p:attrNameLst>
                                      </p:cBhvr>
                                      <p:to>
                                        <p:strVal val="visible"/>
                                      </p:to>
                                    </p:set>
                                    <p:animEffect transition="in" filter="wipe(down)">
                                      <p:cBhvr>
                                        <p:cTn id="18" dur="750"/>
                                        <p:tgtEl>
                                          <p:spTgt spid="1090"/>
                                        </p:tgtEl>
                                      </p:cBhvr>
                                    </p:animEffect>
                                  </p:childTnLst>
                                </p:cTn>
                              </p:par>
                              <p:par>
                                <p:cTn id="19" presetID="22" presetClass="entr" presetSubtype="4" fill="hold" nodeType="withEffect">
                                  <p:stCondLst>
                                    <p:cond delay="0"/>
                                  </p:stCondLst>
                                  <p:childTnLst>
                                    <p:set>
                                      <p:cBhvr>
                                        <p:cTn id="20" dur="1" fill="hold">
                                          <p:stCondLst>
                                            <p:cond delay="0"/>
                                          </p:stCondLst>
                                        </p:cTn>
                                        <p:tgtEl>
                                          <p:spTgt spid="1093"/>
                                        </p:tgtEl>
                                        <p:attrNameLst>
                                          <p:attrName>style.visibility</p:attrName>
                                        </p:attrNameLst>
                                      </p:cBhvr>
                                      <p:to>
                                        <p:strVal val="visible"/>
                                      </p:to>
                                    </p:set>
                                    <p:animEffect transition="in" filter="wipe(down)">
                                      <p:cBhvr>
                                        <p:cTn id="21" dur="750"/>
                                        <p:tgtEl>
                                          <p:spTgt spid="1093"/>
                                        </p:tgtEl>
                                      </p:cBhvr>
                                    </p:animEffect>
                                  </p:childTnLst>
                                </p:cTn>
                              </p:par>
                              <p:par>
                                <p:cTn id="22" presetID="26" presetClass="emph" presetSubtype="0" repeatCount="indefinite" fill="hold" nodeType="withEffect">
                                  <p:stCondLst>
                                    <p:cond delay="0"/>
                                  </p:stCondLst>
                                  <p:childTnLst>
                                    <p:animEffect transition="out" filter="fade">
                                      <p:cBhvr>
                                        <p:cTn id="23" dur="1500" tmFilter="0, 0; .2, .5; .8, .5; 1, 0"/>
                                        <p:tgtEl>
                                          <p:spTgt spid="1128"/>
                                        </p:tgtEl>
                                      </p:cBhvr>
                                    </p:animEffect>
                                    <p:animScale>
                                      <p:cBhvr>
                                        <p:cTn id="24" dur="750" autoRev="1" fill="hold"/>
                                        <p:tgtEl>
                                          <p:spTgt spid="1128"/>
                                        </p:tgtEl>
                                      </p:cBhvr>
                                      <p:by x="105000" y="105000"/>
                                    </p:animScale>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2000" fill="hold"/>
                                        <p:tgtEl>
                                          <p:spTgt spid="1060"/>
                                        </p:tgtEl>
                                        <p:attrNameLst>
                                          <p:attrName>r</p:attrName>
                                        </p:attrNameLst>
                                      </p:cBhvr>
                                    </p:animRot>
                                  </p:childTnLst>
                                </p:cTn>
                              </p:par>
                              <p:par>
                                <p:cTn id="27" presetID="21" presetClass="entr" presetSubtype="1" repeatCount="indefinite" fill="hold" nodeType="withEffect">
                                  <p:stCondLst>
                                    <p:cond delay="0"/>
                                  </p:stCondLst>
                                  <p:endCondLst>
                                    <p:cond evt="onNext" delay="0">
                                      <p:tgtEl>
                                        <p:sldTgt/>
                                      </p:tgtEl>
                                    </p:cond>
                                  </p:endCondLst>
                                  <p:childTnLst>
                                    <p:set>
                                      <p:cBhvr>
                                        <p:cTn id="28" dur="1" fill="hold">
                                          <p:stCondLst>
                                            <p:cond delay="0"/>
                                          </p:stCondLst>
                                        </p:cTn>
                                        <p:tgtEl>
                                          <p:spTgt spid="1156"/>
                                        </p:tgtEl>
                                        <p:attrNameLst>
                                          <p:attrName>style.visibility</p:attrName>
                                        </p:attrNameLst>
                                      </p:cBhvr>
                                      <p:to>
                                        <p:strVal val="visible"/>
                                      </p:to>
                                    </p:set>
                                    <p:animEffect transition="in" filter="wheel(1)">
                                      <p:cBhvr>
                                        <p:cTn id="29" dur="2500"/>
                                        <p:tgtEl>
                                          <p:spTgt spid="1156"/>
                                        </p:tgtEl>
                                      </p:cBhvr>
                                    </p:animEffect>
                                  </p:childTnLst>
                                </p:cTn>
                              </p:par>
                              <p:par>
                                <p:cTn id="30" presetID="26" presetClass="emph" presetSubtype="0" repeatCount="indefinite" fill="hold" nodeType="withEffect">
                                  <p:stCondLst>
                                    <p:cond delay="0"/>
                                  </p:stCondLst>
                                  <p:endCondLst>
                                    <p:cond evt="onNext" delay="0">
                                      <p:tgtEl>
                                        <p:sldTgt/>
                                      </p:tgtEl>
                                    </p:cond>
                                  </p:endCondLst>
                                  <p:childTnLst>
                                    <p:animEffect transition="out" filter="fade">
                                      <p:cBhvr>
                                        <p:cTn id="31" dur="1000" tmFilter="0, 0; .2, .5; .8, .5; 1, 0"/>
                                        <p:tgtEl>
                                          <p:spTgt spid="1363"/>
                                        </p:tgtEl>
                                      </p:cBhvr>
                                    </p:animEffect>
                                    <p:animScale>
                                      <p:cBhvr>
                                        <p:cTn id="32" dur="500" autoRev="1" fill="hold"/>
                                        <p:tgtEl>
                                          <p:spTgt spid="1363"/>
                                        </p:tgtEl>
                                      </p:cBhvr>
                                      <p:by x="105000" y="105000"/>
                                    </p:animScale>
                                  </p:childTnLst>
                                </p:cTn>
                              </p:par>
                              <p:par>
                                <p:cTn id="33" presetID="26" presetClass="emph" presetSubtype="0" repeatCount="indefinite" fill="hold" nodeType="withEffect">
                                  <p:stCondLst>
                                    <p:cond delay="0"/>
                                  </p:stCondLst>
                                  <p:childTnLst>
                                    <p:animEffect transition="out" filter="fade">
                                      <p:cBhvr>
                                        <p:cTn id="34" dur="750" tmFilter="0, 0; .2, .5; .8, .5; 1, 0"/>
                                        <p:tgtEl>
                                          <p:spTgt spid="1464"/>
                                        </p:tgtEl>
                                      </p:cBhvr>
                                    </p:animEffect>
                                    <p:animScale>
                                      <p:cBhvr>
                                        <p:cTn id="35" dur="375" autoRev="1" fill="hold"/>
                                        <p:tgtEl>
                                          <p:spTgt spid="1464"/>
                                        </p:tgtEl>
                                      </p:cBhvr>
                                      <p:by x="105000" y="105000"/>
                                    </p:animScale>
                                  </p:childTnLst>
                                </p:cTn>
                              </p:par>
                              <p:par>
                                <p:cTn id="36" presetID="26" presetClass="emph" presetSubtype="0" repeatCount="indefinite" fill="hold" nodeType="withEffect">
                                  <p:stCondLst>
                                    <p:cond delay="0"/>
                                  </p:stCondLst>
                                  <p:endCondLst>
                                    <p:cond evt="onNext" delay="0">
                                      <p:tgtEl>
                                        <p:sldTgt/>
                                      </p:tgtEl>
                                    </p:cond>
                                  </p:endCondLst>
                                  <p:childTnLst>
                                    <p:animEffect transition="out" filter="fade">
                                      <p:cBhvr>
                                        <p:cTn id="37" dur="1000" tmFilter="0, 0; .2, .5; .8, .5; 1, 0"/>
                                        <p:tgtEl>
                                          <p:spTgt spid="1471"/>
                                        </p:tgtEl>
                                      </p:cBhvr>
                                    </p:animEffect>
                                    <p:animScale>
                                      <p:cBhvr>
                                        <p:cTn id="38" dur="500" autoRev="1" fill="hold"/>
                                        <p:tgtEl>
                                          <p:spTgt spid="1471"/>
                                        </p:tgtEl>
                                      </p:cBhvr>
                                      <p:by x="105000" y="105000"/>
                                    </p:animScale>
                                  </p:childTnLst>
                                </p:cTn>
                              </p:par>
                              <p:par>
                                <p:cTn id="39" presetID="26" presetClass="emph" presetSubtype="0" repeatCount="indefinite" fill="hold" nodeType="withEffect">
                                  <p:stCondLst>
                                    <p:cond delay="0"/>
                                  </p:stCondLst>
                                  <p:childTnLst>
                                    <p:animEffect transition="out" filter="fade">
                                      <p:cBhvr>
                                        <p:cTn id="40" dur="750" tmFilter="0, 0; .2, .5; .8, .5; 1, 0"/>
                                        <p:tgtEl>
                                          <p:spTgt spid="1478"/>
                                        </p:tgtEl>
                                      </p:cBhvr>
                                    </p:animEffect>
                                    <p:animScale>
                                      <p:cBhvr>
                                        <p:cTn id="41" dur="375" autoRev="1" fill="hold"/>
                                        <p:tgtEl>
                                          <p:spTgt spid="1478"/>
                                        </p:tgtEl>
                                      </p:cBhvr>
                                      <p:by x="105000" y="105000"/>
                                    </p:animScale>
                                  </p:childTnLst>
                                </p:cTn>
                              </p:par>
                              <p:par>
                                <p:cTn id="42" presetID="26" presetClass="emph" presetSubtype="0" repeatCount="indefinite" fill="hold" nodeType="withEffect">
                                  <p:stCondLst>
                                    <p:cond delay="0"/>
                                  </p:stCondLst>
                                  <p:endCondLst>
                                    <p:cond evt="onNext" delay="0">
                                      <p:tgtEl>
                                        <p:sldTgt/>
                                      </p:tgtEl>
                                    </p:cond>
                                  </p:endCondLst>
                                  <p:childTnLst>
                                    <p:animEffect transition="out" filter="fade">
                                      <p:cBhvr>
                                        <p:cTn id="43" dur="1000" tmFilter="0, 0; .2, .5; .8, .5; 1, 0"/>
                                        <p:tgtEl>
                                          <p:spTgt spid="1485"/>
                                        </p:tgtEl>
                                      </p:cBhvr>
                                    </p:animEffect>
                                    <p:animScale>
                                      <p:cBhvr>
                                        <p:cTn id="44" dur="500" autoRev="1" fill="hold"/>
                                        <p:tgtEl>
                                          <p:spTgt spid="1485"/>
                                        </p:tgtEl>
                                      </p:cBhvr>
                                      <p:by x="105000" y="105000"/>
                                    </p:animScale>
                                  </p:childTnLst>
                                </p:cTn>
                              </p:par>
                              <p:par>
                                <p:cTn id="45" presetID="26" presetClass="emph" presetSubtype="0" repeatCount="indefinite" fill="hold" nodeType="withEffect">
                                  <p:stCondLst>
                                    <p:cond delay="0"/>
                                  </p:stCondLst>
                                  <p:childTnLst>
                                    <p:animEffect transition="out" filter="fade">
                                      <p:cBhvr>
                                        <p:cTn id="46" dur="750" tmFilter="0, 0; .2, .5; .8, .5; 1, 0"/>
                                        <p:tgtEl>
                                          <p:spTgt spid="1492"/>
                                        </p:tgtEl>
                                      </p:cBhvr>
                                    </p:animEffect>
                                    <p:animScale>
                                      <p:cBhvr>
                                        <p:cTn id="47" dur="375" autoRev="1" fill="hold"/>
                                        <p:tgtEl>
                                          <p:spTgt spid="1492"/>
                                        </p:tgtEl>
                                      </p:cBhvr>
                                      <p:by x="105000" y="105000"/>
                                    </p:animScale>
                                  </p:childTnLst>
                                </p:cTn>
                              </p:par>
                              <p:par>
                                <p:cTn id="48" presetID="26" presetClass="emph" presetSubtype="0" repeatCount="indefinite" fill="hold" nodeType="withEffect">
                                  <p:stCondLst>
                                    <p:cond delay="0"/>
                                  </p:stCondLst>
                                  <p:endCondLst>
                                    <p:cond evt="onNext" delay="0">
                                      <p:tgtEl>
                                        <p:sldTgt/>
                                      </p:tgtEl>
                                    </p:cond>
                                  </p:endCondLst>
                                  <p:childTnLst>
                                    <p:animEffect transition="out" filter="fade">
                                      <p:cBhvr>
                                        <p:cTn id="49" dur="1000" tmFilter="0, 0; .2, .5; .8, .5; 1, 0"/>
                                        <p:tgtEl>
                                          <p:spTgt spid="1499"/>
                                        </p:tgtEl>
                                      </p:cBhvr>
                                    </p:animEffect>
                                    <p:animScale>
                                      <p:cBhvr>
                                        <p:cTn id="50" dur="500" autoRev="1" fill="hold"/>
                                        <p:tgtEl>
                                          <p:spTgt spid="1499"/>
                                        </p:tgtEl>
                                      </p:cBhvr>
                                      <p:by x="105000" y="105000"/>
                                    </p:animScale>
                                  </p:childTnLst>
                                </p:cTn>
                              </p:par>
                              <p:par>
                                <p:cTn id="51" presetID="26" presetClass="emph" presetSubtype="0" repeatCount="indefinite" fill="hold" nodeType="withEffect">
                                  <p:stCondLst>
                                    <p:cond delay="0"/>
                                  </p:stCondLst>
                                  <p:endCondLst>
                                    <p:cond evt="onNext" delay="0">
                                      <p:tgtEl>
                                        <p:sldTgt/>
                                      </p:tgtEl>
                                    </p:cond>
                                  </p:endCondLst>
                                  <p:childTnLst>
                                    <p:animEffect transition="out" filter="fade">
                                      <p:cBhvr>
                                        <p:cTn id="52" dur="1000" tmFilter="0, 0; .2, .5; .8, .5; 1, 0"/>
                                        <p:tgtEl>
                                          <p:spTgt spid="1513"/>
                                        </p:tgtEl>
                                      </p:cBhvr>
                                    </p:animEffect>
                                    <p:animScale>
                                      <p:cBhvr>
                                        <p:cTn id="53" dur="500" autoRev="1" fill="hold"/>
                                        <p:tgtEl>
                                          <p:spTgt spid="1513"/>
                                        </p:tgtEl>
                                      </p:cBhvr>
                                      <p:by x="105000" y="105000"/>
                                    </p:animScale>
                                  </p:childTnLst>
                                </p:cTn>
                              </p:par>
                              <p:par>
                                <p:cTn id="54" presetID="16" presetClass="entr" presetSubtype="37" fill="hold" nodeType="withEffect">
                                  <p:stCondLst>
                                    <p:cond delay="0"/>
                                  </p:stCondLst>
                                  <p:childTnLst>
                                    <p:set>
                                      <p:cBhvr>
                                        <p:cTn id="55" dur="1" fill="hold">
                                          <p:stCondLst>
                                            <p:cond delay="0"/>
                                          </p:stCondLst>
                                        </p:cTn>
                                        <p:tgtEl>
                                          <p:spTgt spid="1074"/>
                                        </p:tgtEl>
                                        <p:attrNameLst>
                                          <p:attrName>style.visibility</p:attrName>
                                        </p:attrNameLst>
                                      </p:cBhvr>
                                      <p:to>
                                        <p:strVal val="visible"/>
                                      </p:to>
                                    </p:set>
                                    <p:animEffect transition="in" filter="barn(outVertical)">
                                      <p:cBhvr>
                                        <p:cTn id="56" dur="1000"/>
                                        <p:tgtEl>
                                          <p:spTgt spid="1074"/>
                                        </p:tgtEl>
                                      </p:cBhvr>
                                    </p:animEffect>
                                  </p:childTnLst>
                                </p:cTn>
                              </p:par>
                              <p:par>
                                <p:cTn id="57" presetID="22" presetClass="entr" presetSubtype="8" repeatCount="indefinite" fill="hold" nodeType="withEffect">
                                  <p:stCondLst>
                                    <p:cond delay="0"/>
                                  </p:stCondLst>
                                  <p:endCondLst>
                                    <p:cond evt="onNext" delay="0">
                                      <p:tgtEl>
                                        <p:sldTgt/>
                                      </p:tgtEl>
                                    </p:cond>
                                  </p:endCondLst>
                                  <p:childTnLst>
                                    <p:set>
                                      <p:cBhvr>
                                        <p:cTn id="58" dur="1" fill="hold">
                                          <p:stCondLst>
                                            <p:cond delay="0"/>
                                          </p:stCondLst>
                                        </p:cTn>
                                        <p:tgtEl>
                                          <p:spTgt spid="1340"/>
                                        </p:tgtEl>
                                        <p:attrNameLst>
                                          <p:attrName>style.visibility</p:attrName>
                                        </p:attrNameLst>
                                      </p:cBhvr>
                                      <p:to>
                                        <p:strVal val="visible"/>
                                      </p:to>
                                    </p:set>
                                    <p:animEffect transition="in" filter="wipe(left)">
                                      <p:cBhvr>
                                        <p:cTn id="59" dur="1000"/>
                                        <p:tgtEl>
                                          <p:spTgt spid="1340"/>
                                        </p:tgtEl>
                                      </p:cBhvr>
                                    </p:animEffect>
                                  </p:childTnLst>
                                </p:cTn>
                              </p:par>
                              <p:par>
                                <p:cTn id="60" presetID="22" presetClass="entr" presetSubtype="8" repeatCount="indefinite" fill="hold" nodeType="withEffect">
                                  <p:stCondLst>
                                    <p:cond delay="0"/>
                                  </p:stCondLst>
                                  <p:endCondLst>
                                    <p:cond evt="onNext" delay="0">
                                      <p:tgtEl>
                                        <p:sldTgt/>
                                      </p:tgtEl>
                                    </p:cond>
                                  </p:endCondLst>
                                  <p:childTnLst>
                                    <p:set>
                                      <p:cBhvr>
                                        <p:cTn id="61" dur="1" fill="hold">
                                          <p:stCondLst>
                                            <p:cond delay="0"/>
                                          </p:stCondLst>
                                        </p:cTn>
                                        <p:tgtEl>
                                          <p:spTgt spid="1346"/>
                                        </p:tgtEl>
                                        <p:attrNameLst>
                                          <p:attrName>style.visibility</p:attrName>
                                        </p:attrNameLst>
                                      </p:cBhvr>
                                      <p:to>
                                        <p:strVal val="visible"/>
                                      </p:to>
                                    </p:set>
                                    <p:animEffect transition="in" filter="wipe(left)">
                                      <p:cBhvr>
                                        <p:cTn id="62" dur="1000"/>
                                        <p:tgtEl>
                                          <p:spTgt spid="1346"/>
                                        </p:tgtEl>
                                      </p:cBhvr>
                                    </p:animEffect>
                                  </p:childTnLst>
                                </p:cTn>
                              </p:par>
                              <p:par>
                                <p:cTn id="63" presetID="22" presetClass="entr" presetSubtype="2" repeatCount="indefinite" fill="hold" nodeType="withEffect">
                                  <p:stCondLst>
                                    <p:cond delay="0"/>
                                  </p:stCondLst>
                                  <p:endCondLst>
                                    <p:cond evt="onNext" delay="0">
                                      <p:tgtEl>
                                        <p:sldTgt/>
                                      </p:tgtEl>
                                    </p:cond>
                                  </p:endCondLst>
                                  <p:childTnLst>
                                    <p:set>
                                      <p:cBhvr>
                                        <p:cTn id="64" dur="1" fill="hold">
                                          <p:stCondLst>
                                            <p:cond delay="0"/>
                                          </p:stCondLst>
                                        </p:cTn>
                                        <p:tgtEl>
                                          <p:spTgt spid="1355"/>
                                        </p:tgtEl>
                                        <p:attrNameLst>
                                          <p:attrName>style.visibility</p:attrName>
                                        </p:attrNameLst>
                                      </p:cBhvr>
                                      <p:to>
                                        <p:strVal val="visible"/>
                                      </p:to>
                                    </p:set>
                                    <p:animEffect transition="in" filter="wipe(right)">
                                      <p:cBhvr>
                                        <p:cTn id="65" dur="1250"/>
                                        <p:tgtEl>
                                          <p:spTgt spid="1355"/>
                                        </p:tgtEl>
                                      </p:cBhvr>
                                    </p:animEffect>
                                  </p:childTnLst>
                                </p:cTn>
                              </p:par>
                              <p:par>
                                <p:cTn id="66" presetID="22" presetClass="entr" presetSubtype="8" repeatCount="indefinite" fill="hold" nodeType="withEffect">
                                  <p:stCondLst>
                                    <p:cond delay="0"/>
                                  </p:stCondLst>
                                  <p:endCondLst>
                                    <p:cond evt="onNext" delay="0">
                                      <p:tgtEl>
                                        <p:sldTgt/>
                                      </p:tgtEl>
                                    </p:cond>
                                  </p:endCondLst>
                                  <p:childTnLst>
                                    <p:set>
                                      <p:cBhvr>
                                        <p:cTn id="67" dur="1" fill="hold">
                                          <p:stCondLst>
                                            <p:cond delay="0"/>
                                          </p:stCondLst>
                                        </p:cTn>
                                        <p:tgtEl>
                                          <p:spTgt spid="1520"/>
                                        </p:tgtEl>
                                        <p:attrNameLst>
                                          <p:attrName>style.visibility</p:attrName>
                                        </p:attrNameLst>
                                      </p:cBhvr>
                                      <p:to>
                                        <p:strVal val="visible"/>
                                      </p:to>
                                    </p:set>
                                    <p:animEffect transition="in" filter="wipe(left)">
                                      <p:cBhvr>
                                        <p:cTn id="68" dur="1000"/>
                                        <p:tgtEl>
                                          <p:spTgt spid="1520"/>
                                        </p:tgtEl>
                                      </p:cBhvr>
                                    </p:animEffect>
                                  </p:childTnLst>
                                </p:cTn>
                              </p:par>
                              <p:par>
                                <p:cTn id="69" presetID="22" presetClass="entr" presetSubtype="8" repeatCount="indefinite" fill="hold" nodeType="withEffect">
                                  <p:stCondLst>
                                    <p:cond delay="0"/>
                                  </p:stCondLst>
                                  <p:endCondLst>
                                    <p:cond evt="onNext" delay="0">
                                      <p:tgtEl>
                                        <p:sldTgt/>
                                      </p:tgtEl>
                                    </p:cond>
                                  </p:endCondLst>
                                  <p:childTnLst>
                                    <p:set>
                                      <p:cBhvr>
                                        <p:cTn id="70" dur="1" fill="hold">
                                          <p:stCondLst>
                                            <p:cond delay="0"/>
                                          </p:stCondLst>
                                        </p:cTn>
                                        <p:tgtEl>
                                          <p:spTgt spid="1526"/>
                                        </p:tgtEl>
                                        <p:attrNameLst>
                                          <p:attrName>style.visibility</p:attrName>
                                        </p:attrNameLst>
                                      </p:cBhvr>
                                      <p:to>
                                        <p:strVal val="visible"/>
                                      </p:to>
                                    </p:set>
                                    <p:animEffect transition="in" filter="wipe(left)">
                                      <p:cBhvr>
                                        <p:cTn id="71" dur="1000"/>
                                        <p:tgtEl>
                                          <p:spTgt spid="1526"/>
                                        </p:tgtEl>
                                      </p:cBhvr>
                                    </p:animEffect>
                                  </p:childTnLst>
                                </p:cTn>
                              </p:par>
                              <p:par>
                                <p:cTn id="72" presetID="22" presetClass="entr" presetSubtype="2" repeatCount="indefinite" fill="hold" nodeType="withEffect">
                                  <p:stCondLst>
                                    <p:cond delay="0"/>
                                  </p:stCondLst>
                                  <p:endCondLst>
                                    <p:cond evt="onNext" delay="0">
                                      <p:tgtEl>
                                        <p:sldTgt/>
                                      </p:tgtEl>
                                    </p:cond>
                                  </p:endCondLst>
                                  <p:childTnLst>
                                    <p:set>
                                      <p:cBhvr>
                                        <p:cTn id="73" dur="1" fill="hold">
                                          <p:stCondLst>
                                            <p:cond delay="0"/>
                                          </p:stCondLst>
                                        </p:cTn>
                                        <p:tgtEl>
                                          <p:spTgt spid="1535"/>
                                        </p:tgtEl>
                                        <p:attrNameLst>
                                          <p:attrName>style.visibility</p:attrName>
                                        </p:attrNameLst>
                                      </p:cBhvr>
                                      <p:to>
                                        <p:strVal val="visible"/>
                                      </p:to>
                                    </p:set>
                                    <p:animEffect transition="in" filter="wipe(right)">
                                      <p:cBhvr>
                                        <p:cTn id="74" dur="1250"/>
                                        <p:tgtEl>
                                          <p:spTgt spid="1535"/>
                                        </p:tgtEl>
                                      </p:cBhvr>
                                    </p:animEffect>
                                  </p:childTnLst>
                                </p:cTn>
                              </p:par>
                              <p:par>
                                <p:cTn id="75" presetID="26" presetClass="emph" presetSubtype="0" repeatCount="indefinite" fill="hold" grpId="0" nodeType="withEffect">
                                  <p:stCondLst>
                                    <p:cond delay="0"/>
                                  </p:stCondLst>
                                  <p:endCondLst>
                                    <p:cond evt="onNext" delay="0">
                                      <p:tgtEl>
                                        <p:sldTgt/>
                                      </p:tgtEl>
                                    </p:cond>
                                  </p:endCondLst>
                                  <p:childTnLst>
                                    <p:animEffect transition="out" filter="fade">
                                      <p:cBhvr>
                                        <p:cTn id="76" dur="1000" tmFilter="0, 0; .2, .5; .8, .5; 1, 0"/>
                                        <p:tgtEl>
                                          <p:spTgt spid="1334"/>
                                        </p:tgtEl>
                                      </p:cBhvr>
                                    </p:animEffect>
                                    <p:animScale>
                                      <p:cBhvr>
                                        <p:cTn id="77" dur="500" autoRev="1" fill="hold"/>
                                        <p:tgtEl>
                                          <p:spTgt spid="1334"/>
                                        </p:tgtEl>
                                      </p:cBhvr>
                                      <p:by x="105000" y="105000"/>
                                    </p:animScale>
                                  </p:childTnLst>
                                </p:cTn>
                              </p:par>
                              <p:par>
                                <p:cTn id="78" presetID="26" presetClass="emph" presetSubtype="0" repeatCount="indefinite" fill="hold" grpId="0" nodeType="withEffect">
                                  <p:stCondLst>
                                    <p:cond delay="0"/>
                                  </p:stCondLst>
                                  <p:endCondLst>
                                    <p:cond evt="onNext" delay="0">
                                      <p:tgtEl>
                                        <p:sldTgt/>
                                      </p:tgtEl>
                                    </p:cond>
                                  </p:endCondLst>
                                  <p:childTnLst>
                                    <p:animEffect transition="out" filter="fade">
                                      <p:cBhvr>
                                        <p:cTn id="79" dur="1000" tmFilter="0, 0; .2, .5; .8, .5; 1, 0"/>
                                        <p:tgtEl>
                                          <p:spTgt spid="1333"/>
                                        </p:tgtEl>
                                      </p:cBhvr>
                                    </p:animEffect>
                                    <p:animScale>
                                      <p:cBhvr>
                                        <p:cTn id="80" dur="500" autoRev="1" fill="hold"/>
                                        <p:tgtEl>
                                          <p:spTgt spid="1333"/>
                                        </p:tgtEl>
                                      </p:cBhvr>
                                      <p:by x="105000" y="105000"/>
                                    </p:animScale>
                                  </p:childTnLst>
                                </p:cTn>
                              </p:par>
                              <p:par>
                                <p:cTn id="81" presetID="26" presetClass="emph" presetSubtype="0" repeatCount="indefinite" fill="hold" grpId="0" nodeType="withEffect">
                                  <p:stCondLst>
                                    <p:cond delay="0"/>
                                  </p:stCondLst>
                                  <p:endCondLst>
                                    <p:cond evt="onNext" delay="0">
                                      <p:tgtEl>
                                        <p:sldTgt/>
                                      </p:tgtEl>
                                    </p:cond>
                                  </p:endCondLst>
                                  <p:childTnLst>
                                    <p:animEffect transition="out" filter="fade">
                                      <p:cBhvr>
                                        <p:cTn id="82" dur="1000" tmFilter="0, 0; .2, .5; .8, .5; 1, 0"/>
                                        <p:tgtEl>
                                          <p:spTgt spid="1332"/>
                                        </p:tgtEl>
                                      </p:cBhvr>
                                    </p:animEffect>
                                    <p:animScale>
                                      <p:cBhvr>
                                        <p:cTn id="83" dur="500" autoRev="1" fill="hold"/>
                                        <p:tgtEl>
                                          <p:spTgt spid="1332"/>
                                        </p:tgtEl>
                                      </p:cBhvr>
                                      <p:by x="105000" y="105000"/>
                                    </p:animScale>
                                  </p:childTnLst>
                                </p:cTn>
                              </p:par>
                              <p:par>
                                <p:cTn id="84" presetID="26" presetClass="emph" presetSubtype="0" repeatCount="indefinite" fill="hold" grpId="0" nodeType="withEffect">
                                  <p:stCondLst>
                                    <p:cond delay="0"/>
                                  </p:stCondLst>
                                  <p:endCondLst>
                                    <p:cond evt="onNext" delay="0">
                                      <p:tgtEl>
                                        <p:sldTgt/>
                                      </p:tgtEl>
                                    </p:cond>
                                  </p:endCondLst>
                                  <p:childTnLst>
                                    <p:animEffect transition="out" filter="fade">
                                      <p:cBhvr>
                                        <p:cTn id="85" dur="1000" tmFilter="0, 0; .2, .5; .8, .5; 1, 0"/>
                                        <p:tgtEl>
                                          <p:spTgt spid="1330"/>
                                        </p:tgtEl>
                                      </p:cBhvr>
                                    </p:animEffect>
                                    <p:animScale>
                                      <p:cBhvr>
                                        <p:cTn id="86" dur="500" autoRev="1" fill="hold"/>
                                        <p:tgtEl>
                                          <p:spTgt spid="1330"/>
                                        </p:tgtEl>
                                      </p:cBhvr>
                                      <p:by x="105000" y="105000"/>
                                    </p:animScale>
                                  </p:childTnLst>
                                </p:cTn>
                              </p:par>
                              <p:par>
                                <p:cTn id="87" presetID="26" presetClass="emph" presetSubtype="0" repeatCount="indefinite" fill="hold" grpId="0" nodeType="withEffect">
                                  <p:stCondLst>
                                    <p:cond delay="0"/>
                                  </p:stCondLst>
                                  <p:endCondLst>
                                    <p:cond evt="onNext" delay="0">
                                      <p:tgtEl>
                                        <p:sldTgt/>
                                      </p:tgtEl>
                                    </p:cond>
                                  </p:endCondLst>
                                  <p:childTnLst>
                                    <p:animEffect transition="out" filter="fade">
                                      <p:cBhvr>
                                        <p:cTn id="88" dur="1000" tmFilter="0, 0; .2, .5; .8, .5; 1, 0"/>
                                        <p:tgtEl>
                                          <p:spTgt spid="1329"/>
                                        </p:tgtEl>
                                      </p:cBhvr>
                                    </p:animEffect>
                                    <p:animScale>
                                      <p:cBhvr>
                                        <p:cTn id="89" dur="500" autoRev="1" fill="hold"/>
                                        <p:tgtEl>
                                          <p:spTgt spid="1329"/>
                                        </p:tgtEl>
                                      </p:cBhvr>
                                      <p:by x="105000" y="105000"/>
                                    </p:animScale>
                                  </p:childTnLst>
                                </p:cTn>
                              </p:par>
                              <p:par>
                                <p:cTn id="90" presetID="26" presetClass="emph" presetSubtype="0" repeatCount="indefinite" fill="hold" grpId="0" nodeType="withEffect">
                                  <p:stCondLst>
                                    <p:cond delay="0"/>
                                  </p:stCondLst>
                                  <p:endCondLst>
                                    <p:cond evt="onNext" delay="0">
                                      <p:tgtEl>
                                        <p:sldTgt/>
                                      </p:tgtEl>
                                    </p:cond>
                                  </p:endCondLst>
                                  <p:childTnLst>
                                    <p:animEffect transition="out" filter="fade">
                                      <p:cBhvr>
                                        <p:cTn id="91" dur="1000" tmFilter="0, 0; .2, .5; .8, .5; 1, 0"/>
                                        <p:tgtEl>
                                          <p:spTgt spid="1327"/>
                                        </p:tgtEl>
                                      </p:cBhvr>
                                    </p:animEffect>
                                    <p:animScale>
                                      <p:cBhvr>
                                        <p:cTn id="92" dur="500" autoRev="1" fill="hold"/>
                                        <p:tgtEl>
                                          <p:spTgt spid="1327"/>
                                        </p:tgtEl>
                                      </p:cBhvr>
                                      <p:by x="105000" y="105000"/>
                                    </p:animScale>
                                  </p:childTnLst>
                                </p:cTn>
                              </p:par>
                              <p:par>
                                <p:cTn id="93" presetID="26" presetClass="emph" presetSubtype="0" repeatCount="indefinite" fill="hold" grpId="0" nodeType="withEffect">
                                  <p:stCondLst>
                                    <p:cond delay="0"/>
                                  </p:stCondLst>
                                  <p:endCondLst>
                                    <p:cond evt="onNext" delay="0">
                                      <p:tgtEl>
                                        <p:sldTgt/>
                                      </p:tgtEl>
                                    </p:cond>
                                  </p:endCondLst>
                                  <p:childTnLst>
                                    <p:animEffect transition="out" filter="fade">
                                      <p:cBhvr>
                                        <p:cTn id="94" dur="1000" tmFilter="0, 0; .2, .5; .8, .5; 1, 0"/>
                                        <p:tgtEl>
                                          <p:spTgt spid="1325"/>
                                        </p:tgtEl>
                                      </p:cBhvr>
                                    </p:animEffect>
                                    <p:animScale>
                                      <p:cBhvr>
                                        <p:cTn id="95" dur="500" autoRev="1" fill="hold"/>
                                        <p:tgtEl>
                                          <p:spTgt spid="1325"/>
                                        </p:tgtEl>
                                      </p:cBhvr>
                                      <p:by x="105000" y="105000"/>
                                    </p:animScale>
                                  </p:childTnLst>
                                </p:cTn>
                              </p:par>
                              <p:par>
                                <p:cTn id="96" presetID="26" presetClass="emph" presetSubtype="0" repeatCount="indefinite" fill="hold" grpId="0" nodeType="withEffect">
                                  <p:stCondLst>
                                    <p:cond delay="0"/>
                                  </p:stCondLst>
                                  <p:endCondLst>
                                    <p:cond evt="onNext" delay="0">
                                      <p:tgtEl>
                                        <p:sldTgt/>
                                      </p:tgtEl>
                                    </p:cond>
                                  </p:endCondLst>
                                  <p:childTnLst>
                                    <p:animEffect transition="out" filter="fade">
                                      <p:cBhvr>
                                        <p:cTn id="97" dur="1000" tmFilter="0, 0; .2, .5; .8, .5; 1, 0"/>
                                        <p:tgtEl>
                                          <p:spTgt spid="1324"/>
                                        </p:tgtEl>
                                      </p:cBhvr>
                                    </p:animEffect>
                                    <p:animScale>
                                      <p:cBhvr>
                                        <p:cTn id="98" dur="500" autoRev="1" fill="hold"/>
                                        <p:tgtEl>
                                          <p:spTgt spid="1324"/>
                                        </p:tgtEl>
                                      </p:cBhvr>
                                      <p:by x="105000" y="105000"/>
                                    </p:animScale>
                                  </p:childTnLst>
                                </p:cTn>
                              </p:par>
                              <p:par>
                                <p:cTn id="99" presetID="26" presetClass="emph" presetSubtype="0" repeatCount="indefinite" fill="hold" grpId="0" nodeType="withEffect">
                                  <p:stCondLst>
                                    <p:cond delay="0"/>
                                  </p:stCondLst>
                                  <p:endCondLst>
                                    <p:cond evt="onNext" delay="0">
                                      <p:tgtEl>
                                        <p:sldTgt/>
                                      </p:tgtEl>
                                    </p:cond>
                                  </p:endCondLst>
                                  <p:childTnLst>
                                    <p:animEffect transition="out" filter="fade">
                                      <p:cBhvr>
                                        <p:cTn id="100" dur="1000" tmFilter="0, 0; .2, .5; .8, .5; 1, 0"/>
                                        <p:tgtEl>
                                          <p:spTgt spid="1323"/>
                                        </p:tgtEl>
                                      </p:cBhvr>
                                    </p:animEffect>
                                    <p:animScale>
                                      <p:cBhvr>
                                        <p:cTn id="101" dur="500" autoRev="1" fill="hold"/>
                                        <p:tgtEl>
                                          <p:spTgt spid="1323"/>
                                        </p:tgtEl>
                                      </p:cBhvr>
                                      <p:by x="105000" y="105000"/>
                                    </p:animScale>
                                  </p:childTnLst>
                                </p:cTn>
                              </p:par>
                              <p:par>
                                <p:cTn id="102" presetID="26" presetClass="emph" presetSubtype="0" repeatCount="indefinite" fill="hold" grpId="0" nodeType="withEffect">
                                  <p:stCondLst>
                                    <p:cond delay="0"/>
                                  </p:stCondLst>
                                  <p:endCondLst>
                                    <p:cond evt="onNext" delay="0">
                                      <p:tgtEl>
                                        <p:sldTgt/>
                                      </p:tgtEl>
                                    </p:cond>
                                  </p:endCondLst>
                                  <p:childTnLst>
                                    <p:animEffect transition="out" filter="fade">
                                      <p:cBhvr>
                                        <p:cTn id="103" dur="1000" tmFilter="0, 0; .2, .5; .8, .5; 1, 0"/>
                                        <p:tgtEl>
                                          <p:spTgt spid="1321"/>
                                        </p:tgtEl>
                                      </p:cBhvr>
                                    </p:animEffect>
                                    <p:animScale>
                                      <p:cBhvr>
                                        <p:cTn id="104" dur="500" autoRev="1" fill="hold"/>
                                        <p:tgtEl>
                                          <p:spTgt spid="1321"/>
                                        </p:tgtEl>
                                      </p:cBhvr>
                                      <p:by x="105000" y="105000"/>
                                    </p:animScale>
                                  </p:childTnLst>
                                </p:cTn>
                              </p:par>
                              <p:par>
                                <p:cTn id="105" presetID="26" presetClass="emph" presetSubtype="0" repeatCount="indefinite" fill="hold" grpId="0" nodeType="withEffect">
                                  <p:stCondLst>
                                    <p:cond delay="0"/>
                                  </p:stCondLst>
                                  <p:endCondLst>
                                    <p:cond evt="onNext" delay="0">
                                      <p:tgtEl>
                                        <p:sldTgt/>
                                      </p:tgtEl>
                                    </p:cond>
                                  </p:endCondLst>
                                  <p:childTnLst>
                                    <p:animEffect transition="out" filter="fade">
                                      <p:cBhvr>
                                        <p:cTn id="106" dur="1000" tmFilter="0, 0; .2, .5; .8, .5; 1, 0"/>
                                        <p:tgtEl>
                                          <p:spTgt spid="1320"/>
                                        </p:tgtEl>
                                      </p:cBhvr>
                                    </p:animEffect>
                                    <p:animScale>
                                      <p:cBhvr>
                                        <p:cTn id="107" dur="500" autoRev="1" fill="hold"/>
                                        <p:tgtEl>
                                          <p:spTgt spid="1320"/>
                                        </p:tgtEl>
                                      </p:cBhvr>
                                      <p:by x="105000" y="105000"/>
                                    </p:animScale>
                                  </p:childTnLst>
                                </p:cTn>
                              </p:par>
                              <p:par>
                                <p:cTn id="108" presetID="26" presetClass="emph" presetSubtype="0" repeatCount="indefinite" fill="hold" grpId="0" nodeType="withEffect">
                                  <p:stCondLst>
                                    <p:cond delay="0"/>
                                  </p:stCondLst>
                                  <p:endCondLst>
                                    <p:cond evt="onNext" delay="0">
                                      <p:tgtEl>
                                        <p:sldTgt/>
                                      </p:tgtEl>
                                    </p:cond>
                                  </p:endCondLst>
                                  <p:childTnLst>
                                    <p:animEffect transition="out" filter="fade">
                                      <p:cBhvr>
                                        <p:cTn id="109" dur="1000" tmFilter="0, 0; .2, .5; .8, .5; 1, 0"/>
                                        <p:tgtEl>
                                          <p:spTgt spid="1318"/>
                                        </p:tgtEl>
                                      </p:cBhvr>
                                    </p:animEffect>
                                    <p:animScale>
                                      <p:cBhvr>
                                        <p:cTn id="110" dur="500" autoRev="1" fill="hold"/>
                                        <p:tgtEl>
                                          <p:spTgt spid="1318"/>
                                        </p:tgtEl>
                                      </p:cBhvr>
                                      <p:by x="105000" y="105000"/>
                                    </p:animScale>
                                  </p:childTnLst>
                                </p:cTn>
                              </p:par>
                              <p:par>
                                <p:cTn id="111" presetID="26" presetClass="emph" presetSubtype="0" repeatCount="indefinite" fill="hold" grpId="0" nodeType="withEffect">
                                  <p:stCondLst>
                                    <p:cond delay="0"/>
                                  </p:stCondLst>
                                  <p:endCondLst>
                                    <p:cond evt="onNext" delay="0">
                                      <p:tgtEl>
                                        <p:sldTgt/>
                                      </p:tgtEl>
                                    </p:cond>
                                  </p:endCondLst>
                                  <p:childTnLst>
                                    <p:animEffect transition="out" filter="fade">
                                      <p:cBhvr>
                                        <p:cTn id="112" dur="1000" tmFilter="0, 0; .2, .5; .8, .5; 1, 0"/>
                                        <p:tgtEl>
                                          <p:spTgt spid="1317"/>
                                        </p:tgtEl>
                                      </p:cBhvr>
                                    </p:animEffect>
                                    <p:animScale>
                                      <p:cBhvr>
                                        <p:cTn id="113" dur="500" autoRev="1" fill="hold"/>
                                        <p:tgtEl>
                                          <p:spTgt spid="1317"/>
                                        </p:tgtEl>
                                      </p:cBhvr>
                                      <p:by x="105000" y="105000"/>
                                    </p:animScale>
                                  </p:childTnLst>
                                </p:cTn>
                              </p:par>
                              <p:par>
                                <p:cTn id="114" presetID="26" presetClass="emph" presetSubtype="0" repeatCount="indefinite" fill="hold" grpId="0" nodeType="withEffect">
                                  <p:stCondLst>
                                    <p:cond delay="0"/>
                                  </p:stCondLst>
                                  <p:endCondLst>
                                    <p:cond evt="onNext" delay="0">
                                      <p:tgtEl>
                                        <p:sldTgt/>
                                      </p:tgtEl>
                                    </p:cond>
                                  </p:endCondLst>
                                  <p:childTnLst>
                                    <p:animEffect transition="out" filter="fade">
                                      <p:cBhvr>
                                        <p:cTn id="115" dur="1000" tmFilter="0, 0; .2, .5; .8, .5; 1, 0"/>
                                        <p:tgtEl>
                                          <p:spTgt spid="1315"/>
                                        </p:tgtEl>
                                      </p:cBhvr>
                                    </p:animEffect>
                                    <p:animScale>
                                      <p:cBhvr>
                                        <p:cTn id="116" dur="500" autoRev="1" fill="hold"/>
                                        <p:tgtEl>
                                          <p:spTgt spid="1315"/>
                                        </p:tgtEl>
                                      </p:cBhvr>
                                      <p:by x="105000" y="105000"/>
                                    </p:animScale>
                                  </p:childTnLst>
                                </p:cTn>
                              </p:par>
                              <p:par>
                                <p:cTn id="117" presetID="26" presetClass="emph" presetSubtype="0" repeatCount="indefinite" fill="hold" grpId="0" nodeType="withEffect">
                                  <p:stCondLst>
                                    <p:cond delay="0"/>
                                  </p:stCondLst>
                                  <p:endCondLst>
                                    <p:cond evt="onNext" delay="0">
                                      <p:tgtEl>
                                        <p:sldTgt/>
                                      </p:tgtEl>
                                    </p:cond>
                                  </p:endCondLst>
                                  <p:childTnLst>
                                    <p:animEffect transition="out" filter="fade">
                                      <p:cBhvr>
                                        <p:cTn id="118" dur="1000" tmFilter="0, 0; .2, .5; .8, .5; 1, 0"/>
                                        <p:tgtEl>
                                          <p:spTgt spid="1312"/>
                                        </p:tgtEl>
                                      </p:cBhvr>
                                    </p:animEffect>
                                    <p:animScale>
                                      <p:cBhvr>
                                        <p:cTn id="119" dur="500" autoRev="1" fill="hold"/>
                                        <p:tgtEl>
                                          <p:spTgt spid="1312"/>
                                        </p:tgtEl>
                                      </p:cBhvr>
                                      <p:by x="105000" y="105000"/>
                                    </p:animScale>
                                  </p:childTnLst>
                                </p:cTn>
                              </p:par>
                              <p:par>
                                <p:cTn id="120" presetID="26" presetClass="emph" presetSubtype="0" repeatCount="indefinite" fill="hold" grpId="0" nodeType="withEffect">
                                  <p:stCondLst>
                                    <p:cond delay="0"/>
                                  </p:stCondLst>
                                  <p:endCondLst>
                                    <p:cond evt="onNext" delay="0">
                                      <p:tgtEl>
                                        <p:sldTgt/>
                                      </p:tgtEl>
                                    </p:cond>
                                  </p:endCondLst>
                                  <p:childTnLst>
                                    <p:animEffect transition="out" filter="fade">
                                      <p:cBhvr>
                                        <p:cTn id="121" dur="1000" tmFilter="0, 0; .2, .5; .8, .5; 1, 0"/>
                                        <p:tgtEl>
                                          <p:spTgt spid="1310"/>
                                        </p:tgtEl>
                                      </p:cBhvr>
                                    </p:animEffect>
                                    <p:animScale>
                                      <p:cBhvr>
                                        <p:cTn id="122" dur="500" autoRev="1" fill="hold"/>
                                        <p:tgtEl>
                                          <p:spTgt spid="1310"/>
                                        </p:tgtEl>
                                      </p:cBhvr>
                                      <p:by x="105000" y="105000"/>
                                    </p:animScale>
                                  </p:childTnLst>
                                </p:cTn>
                              </p:par>
                              <p:par>
                                <p:cTn id="123" presetID="26" presetClass="emph" presetSubtype="0" repeatCount="indefinite" fill="hold" grpId="0" nodeType="withEffect">
                                  <p:stCondLst>
                                    <p:cond delay="0"/>
                                  </p:stCondLst>
                                  <p:endCondLst>
                                    <p:cond evt="onNext" delay="0">
                                      <p:tgtEl>
                                        <p:sldTgt/>
                                      </p:tgtEl>
                                    </p:cond>
                                  </p:endCondLst>
                                  <p:childTnLst>
                                    <p:animEffect transition="out" filter="fade">
                                      <p:cBhvr>
                                        <p:cTn id="124" dur="1000" tmFilter="0, 0; .2, .5; .8, .5; 1, 0"/>
                                        <p:tgtEl>
                                          <p:spTgt spid="1309"/>
                                        </p:tgtEl>
                                      </p:cBhvr>
                                    </p:animEffect>
                                    <p:animScale>
                                      <p:cBhvr>
                                        <p:cTn id="125" dur="500" autoRev="1" fill="hold"/>
                                        <p:tgtEl>
                                          <p:spTgt spid="1309"/>
                                        </p:tgtEl>
                                      </p:cBhvr>
                                      <p:by x="105000" y="105000"/>
                                    </p:animScale>
                                  </p:childTnLst>
                                </p:cTn>
                              </p:par>
                              <p:par>
                                <p:cTn id="126" presetID="26" presetClass="emph" presetSubtype="0" repeatCount="indefinite" fill="hold" grpId="0" nodeType="withEffect">
                                  <p:stCondLst>
                                    <p:cond delay="0"/>
                                  </p:stCondLst>
                                  <p:endCondLst>
                                    <p:cond evt="onNext" delay="0">
                                      <p:tgtEl>
                                        <p:sldTgt/>
                                      </p:tgtEl>
                                    </p:cond>
                                  </p:endCondLst>
                                  <p:childTnLst>
                                    <p:animEffect transition="out" filter="fade">
                                      <p:cBhvr>
                                        <p:cTn id="127" dur="1000" tmFilter="0, 0; .2, .5; .8, .5; 1, 0"/>
                                        <p:tgtEl>
                                          <p:spTgt spid="1306"/>
                                        </p:tgtEl>
                                      </p:cBhvr>
                                    </p:animEffect>
                                    <p:animScale>
                                      <p:cBhvr>
                                        <p:cTn id="128" dur="500" autoRev="1" fill="hold"/>
                                        <p:tgtEl>
                                          <p:spTgt spid="1306"/>
                                        </p:tgtEl>
                                      </p:cBhvr>
                                      <p:by x="105000" y="105000"/>
                                    </p:animScale>
                                  </p:childTnLst>
                                </p:cTn>
                              </p:par>
                              <p:par>
                                <p:cTn id="129" presetID="26" presetClass="emph" presetSubtype="0" repeatCount="indefinite" fill="hold" grpId="0" nodeType="withEffect">
                                  <p:stCondLst>
                                    <p:cond delay="0"/>
                                  </p:stCondLst>
                                  <p:endCondLst>
                                    <p:cond evt="onNext" delay="0">
                                      <p:tgtEl>
                                        <p:sldTgt/>
                                      </p:tgtEl>
                                    </p:cond>
                                  </p:endCondLst>
                                  <p:childTnLst>
                                    <p:animEffect transition="out" filter="fade">
                                      <p:cBhvr>
                                        <p:cTn id="130" dur="1000" tmFilter="0, 0; .2, .5; .8, .5; 1, 0"/>
                                        <p:tgtEl>
                                          <p:spTgt spid="1301"/>
                                        </p:tgtEl>
                                      </p:cBhvr>
                                    </p:animEffect>
                                    <p:animScale>
                                      <p:cBhvr>
                                        <p:cTn id="131" dur="500" autoRev="1" fill="hold"/>
                                        <p:tgtEl>
                                          <p:spTgt spid="1301"/>
                                        </p:tgtEl>
                                      </p:cBhvr>
                                      <p:by x="105000" y="105000"/>
                                    </p:animScale>
                                  </p:childTnLst>
                                </p:cTn>
                              </p:par>
                              <p:par>
                                <p:cTn id="132" presetID="26" presetClass="emph" presetSubtype="0" repeatCount="indefinite" fill="hold" grpId="0" nodeType="withEffect">
                                  <p:stCondLst>
                                    <p:cond delay="0"/>
                                  </p:stCondLst>
                                  <p:endCondLst>
                                    <p:cond evt="onNext" delay="0">
                                      <p:tgtEl>
                                        <p:sldTgt/>
                                      </p:tgtEl>
                                    </p:cond>
                                  </p:endCondLst>
                                  <p:childTnLst>
                                    <p:animEffect transition="out" filter="fade">
                                      <p:cBhvr>
                                        <p:cTn id="133" dur="1000" tmFilter="0, 0; .2, .5; .8, .5; 1, 0"/>
                                        <p:tgtEl>
                                          <p:spTgt spid="1298"/>
                                        </p:tgtEl>
                                      </p:cBhvr>
                                    </p:animEffect>
                                    <p:animScale>
                                      <p:cBhvr>
                                        <p:cTn id="134" dur="500" autoRev="1" fill="hold"/>
                                        <p:tgtEl>
                                          <p:spTgt spid="1298"/>
                                        </p:tgtEl>
                                      </p:cBhvr>
                                      <p:by x="105000" y="105000"/>
                                    </p:animScale>
                                  </p:childTnLst>
                                </p:cTn>
                              </p:par>
                              <p:par>
                                <p:cTn id="135" presetID="26" presetClass="emph" presetSubtype="0" repeatCount="indefinite" fill="hold" grpId="0" nodeType="withEffect">
                                  <p:stCondLst>
                                    <p:cond delay="0"/>
                                  </p:stCondLst>
                                  <p:endCondLst>
                                    <p:cond evt="onNext" delay="0">
                                      <p:tgtEl>
                                        <p:sldTgt/>
                                      </p:tgtEl>
                                    </p:cond>
                                  </p:endCondLst>
                                  <p:childTnLst>
                                    <p:animEffect transition="out" filter="fade">
                                      <p:cBhvr>
                                        <p:cTn id="136" dur="1000" tmFilter="0, 0; .2, .5; .8, .5; 1, 0"/>
                                        <p:tgtEl>
                                          <p:spTgt spid="1297"/>
                                        </p:tgtEl>
                                      </p:cBhvr>
                                    </p:animEffect>
                                    <p:animScale>
                                      <p:cBhvr>
                                        <p:cTn id="137" dur="500" autoRev="1" fill="hold"/>
                                        <p:tgtEl>
                                          <p:spTgt spid="12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animBg="1"/>
      <p:bldP spid="1297" grpId="0" animBg="1"/>
      <p:bldP spid="1298" grpId="0" animBg="1"/>
      <p:bldP spid="1301" grpId="0" animBg="1"/>
      <p:bldP spid="1306" grpId="0" animBg="1"/>
      <p:bldP spid="1309" grpId="0" animBg="1"/>
      <p:bldP spid="1310" grpId="0" animBg="1"/>
      <p:bldP spid="1312" grpId="0" animBg="1"/>
      <p:bldP spid="1315" grpId="0" animBg="1"/>
      <p:bldP spid="1317" grpId="0" animBg="1"/>
      <p:bldP spid="1318" grpId="0" animBg="1"/>
      <p:bldP spid="1320" grpId="0" animBg="1"/>
      <p:bldP spid="1321" grpId="0" animBg="1"/>
      <p:bldP spid="1323" grpId="0" animBg="1"/>
      <p:bldP spid="1324" grpId="0" animBg="1"/>
      <p:bldP spid="1325" grpId="0" animBg="1"/>
      <p:bldP spid="1327" grpId="0" animBg="1"/>
      <p:bldP spid="1329" grpId="0" animBg="1"/>
      <p:bldP spid="1330" grpId="0" animBg="1"/>
      <p:bldP spid="1332" grpId="0" animBg="1"/>
      <p:bldP spid="1333" grpId="0" animBg="1"/>
      <p:bldP spid="133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RSM Title Slide 2">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9"/>
          <a:stretch/>
        </p:blipFill>
        <p:spPr>
          <a:xfrm>
            <a:off x="0" y="227747"/>
            <a:ext cx="8897257" cy="3086953"/>
          </a:xfrm>
          <a:prstGeom prst="rect">
            <a:avLst/>
          </a:prstGeom>
        </p:spPr>
      </p:pic>
      <p:sp>
        <p:nvSpPr>
          <p:cNvPr id="7" name="Title 1"/>
          <p:cNvSpPr>
            <a:spLocks noGrp="1"/>
          </p:cNvSpPr>
          <p:nvPr>
            <p:ph type="title" hasCustomPrompt="1"/>
          </p:nvPr>
        </p:nvSpPr>
        <p:spPr>
          <a:xfrm>
            <a:off x="457200" y="3651870"/>
            <a:ext cx="8229600" cy="540060"/>
          </a:xfrm>
          <a:prstGeom prst="rect">
            <a:avLst/>
          </a:prstGeom>
        </p:spPr>
        <p:txBody>
          <a:bodyPr>
            <a:noAutofit/>
          </a:bodyPr>
          <a:lstStyle>
            <a:lvl1pPr algn="l">
              <a:defRPr sz="2200" b="0" i="0" cap="all" baseline="0">
                <a:solidFill>
                  <a:schemeClr val="accent1"/>
                </a:solidFill>
                <a:latin typeface="Prelo Medium" panose="02000506040000020004" pitchFamily="50" charset="0"/>
              </a:defRPr>
            </a:lvl1pPr>
          </a:lstStyle>
          <a:p>
            <a:r>
              <a:rPr lang="en-US"/>
              <a:t>Click to edit heading – 22 </a:t>
            </a:r>
            <a:r>
              <a:rPr lang="en-US" err="1"/>
              <a:t>pt</a:t>
            </a:r>
            <a:endParaRPr lang="en-GB"/>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1800" baseline="0">
                <a:solidFill>
                  <a:schemeClr val="accent2"/>
                </a:solidFill>
                <a:latin typeface="Prelo Medium" panose="02000506040000020004" pitchFamily="50" charset="0"/>
              </a:defRPr>
            </a:lvl1pPr>
          </a:lstStyle>
          <a:p>
            <a:pPr lvl="0"/>
            <a:r>
              <a:rPr lang="en-US"/>
              <a:t>Click to add presenter names – 18 </a:t>
            </a:r>
            <a:r>
              <a:rPr lang="en-US" err="1"/>
              <a:t>pt</a:t>
            </a:r>
            <a:endParaRPr lang="en-US"/>
          </a:p>
        </p:txBody>
      </p:sp>
      <p:pic>
        <p:nvPicPr>
          <p:cNvPr id="5"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656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96080" y="1147087"/>
            <a:ext cx="4951840" cy="1116329"/>
          </a:xfrm>
          <a:prstGeom prst="rect">
            <a:avLst/>
          </a:prstGeom>
        </p:spPr>
        <p:txBody>
          <a:bodyPr lIns="0" tIns="0" rIns="0" bIns="0"/>
          <a:lstStyle>
            <a:lvl1pPr>
              <a:defRPr sz="3600" b="0" i="0">
                <a:solidFill>
                  <a:schemeClr val="bg1"/>
                </a:solidFill>
                <a:latin typeface="Arial"/>
                <a:cs typeface="Arial"/>
              </a:defRPr>
            </a:lvl1pPr>
          </a:lstStyle>
          <a:p>
            <a:endParaRPr/>
          </a:p>
        </p:txBody>
      </p:sp>
      <p:sp>
        <p:nvSpPr>
          <p:cNvPr id="3" name="Holder 3"/>
          <p:cNvSpPr>
            <a:spLocks noGrp="1"/>
          </p:cNvSpPr>
          <p:nvPr>
            <p:ph type="body" idx="1"/>
          </p:nvPr>
        </p:nvSpPr>
        <p:spPr>
          <a:xfrm>
            <a:off x="363899" y="1089833"/>
            <a:ext cx="8416202" cy="2076450"/>
          </a:xfrm>
          <a:prstGeom prst="rect">
            <a:avLst/>
          </a:prstGeom>
        </p:spPr>
        <p:txBody>
          <a:bodyPr lIns="0" tIns="0" rIns="0" bIns="0"/>
          <a:lstStyle>
            <a:lvl1pPr>
              <a:defRPr sz="18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4/21/2021</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214299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4/21/2021</a:t>
            </a:fld>
            <a:endParaRPr lang="en-US"/>
          </a:p>
        </p:txBody>
      </p:sp>
      <p:sp>
        <p:nvSpPr>
          <p:cNvPr id="4" name="Holder 4"/>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46740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0" y="181223"/>
            <a:ext cx="8712968" cy="270272"/>
          </a:xfrm>
          <a:prstGeom prst="rect">
            <a:avLst/>
          </a:prstGeom>
          <a:noFill/>
        </p:spPr>
        <p:txBody>
          <a:bodyPr lIns="0" tIns="0" rIns="0" bIns="0" anchor="ctr">
            <a:noAutofit/>
          </a:bodyPr>
          <a:lstStyle>
            <a:lvl1pPr marL="0" indent="0">
              <a:buNone/>
              <a:defRPr sz="20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31" name="Straight Connector 30"/>
          <p:cNvCxnSpPr/>
          <p:nvPr userDrawn="1"/>
        </p:nvCxnSpPr>
        <p:spPr>
          <a:xfrm>
            <a:off x="251520" y="525459"/>
            <a:ext cx="144016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525459"/>
            <a:ext cx="20078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525459"/>
            <a:ext cx="496867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91639" y="4700169"/>
            <a:ext cx="672849" cy="28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Espace réservé du numéro de diapositive 2">
            <a:extLst>
              <a:ext uri="{FF2B5EF4-FFF2-40B4-BE49-F238E27FC236}">
                <a16:creationId xmlns:a16="http://schemas.microsoft.com/office/drawing/2014/main" id="{372453B4-7004-400B-A094-42F3F60E8920}"/>
              </a:ext>
            </a:extLst>
          </p:cNvPr>
          <p:cNvSpPr>
            <a:spLocks noGrp="1"/>
          </p:cNvSpPr>
          <p:nvPr>
            <p:ph type="sldNum" sz="quarter" idx="12"/>
          </p:nvPr>
        </p:nvSpPr>
        <p:spPr>
          <a:xfrm>
            <a:off x="-3368" y="4921098"/>
            <a:ext cx="468406" cy="224487"/>
          </a:xfrm>
          <a:prstGeom prst="rect">
            <a:avLst/>
          </a:prstGeom>
        </p:spPr>
        <p:txBody>
          <a:bodyPr/>
          <a:lstStyle>
            <a:lvl1pPr algn="ctr">
              <a:defRPr sz="900">
                <a:solidFill>
                  <a:schemeClr val="tx1"/>
                </a:solidFill>
              </a:defRPr>
            </a:lvl1pPr>
          </a:lstStyle>
          <a:p>
            <a:fld id="{27C6CCC6-2BE5-4E42-96A4-D1E8E81A3D8E}" type="slidenum">
              <a:rPr lang="de-DE" smtClean="0"/>
              <a:pPr/>
              <a:t>‹N°›</a:t>
            </a:fld>
            <a:endParaRPr lang="de-DE" dirty="0"/>
          </a:p>
        </p:txBody>
      </p:sp>
    </p:spTree>
    <p:extLst>
      <p:ext uri="{BB962C8B-B14F-4D97-AF65-F5344CB8AC3E}">
        <p14:creationId xmlns:p14="http://schemas.microsoft.com/office/powerpoint/2010/main" val="237763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Placeholder 16"/>
          <p:cNvSpPr>
            <a:spLocks noGrp="1"/>
          </p:cNvSpPr>
          <p:nvPr>
            <p:ph type="body" sz="quarter" idx="13" hasCustomPrompt="1"/>
          </p:nvPr>
        </p:nvSpPr>
        <p:spPr>
          <a:xfrm>
            <a:off x="251520" y="248062"/>
            <a:ext cx="8712968" cy="270272"/>
          </a:xfrm>
          <a:prstGeom prst="rect">
            <a:avLst/>
          </a:prstGeom>
          <a:noFill/>
        </p:spPr>
        <p:txBody>
          <a:bodyPr anchor="ctr">
            <a:noAutofit/>
          </a:bodyPr>
          <a:lstStyle>
            <a:lvl1pPr marL="0" indent="0">
              <a:buNone/>
              <a:defRPr sz="2200" b="0" i="0" cap="none" baseline="0">
                <a:solidFill>
                  <a:schemeClr val="bg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5" name="Straight Connector 30"/>
          <p:cNvCxnSpPr/>
          <p:nvPr userDrawn="1"/>
        </p:nvCxnSpPr>
        <p:spPr>
          <a:xfrm>
            <a:off x="251520" y="680110"/>
            <a:ext cx="14401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31"/>
          <p:cNvCxnSpPr/>
          <p:nvPr userDrawn="1"/>
        </p:nvCxnSpPr>
        <p:spPr>
          <a:xfrm>
            <a:off x="1844080" y="680110"/>
            <a:ext cx="20078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32"/>
          <p:cNvCxnSpPr/>
          <p:nvPr userDrawn="1"/>
        </p:nvCxnSpPr>
        <p:spPr>
          <a:xfrm>
            <a:off x="3995936" y="680110"/>
            <a:ext cx="49686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quarter" idx="16"/>
          </p:nvPr>
        </p:nvSpPr>
        <p:spPr>
          <a:xfrm>
            <a:off x="251520" y="915988"/>
            <a:ext cx="8712968" cy="3527425"/>
          </a:xfrm>
          <a:prstGeom prst="rect">
            <a:avLst/>
          </a:prstGeom>
        </p:spPr>
        <p:txBody>
          <a:bodyPr>
            <a:normAutofit/>
          </a:bodyPr>
          <a:lstStyle>
            <a:lvl1pPr>
              <a:defRPr sz="1600">
                <a:solidFill>
                  <a:schemeClr val="bg1"/>
                </a:solidFill>
                <a:latin typeface="Prelo Medium" panose="02000506040000020004" pitchFamily="50" charset="0"/>
              </a:defRPr>
            </a:lvl1pPr>
            <a:lvl2pPr>
              <a:defRPr sz="1600">
                <a:solidFill>
                  <a:schemeClr val="bg1"/>
                </a:solidFill>
                <a:latin typeface="Prelo Medium" panose="02000506040000020004" pitchFamily="50" charset="0"/>
              </a:defRPr>
            </a:lvl2pPr>
            <a:lvl3pPr>
              <a:defRPr sz="1600">
                <a:solidFill>
                  <a:schemeClr val="bg1"/>
                </a:solidFill>
                <a:latin typeface="Prelo Medium" panose="02000506040000020004" pitchFamily="50" charset="0"/>
              </a:defRPr>
            </a:lvl3pPr>
            <a:lvl4pPr>
              <a:defRPr sz="1600">
                <a:solidFill>
                  <a:schemeClr val="bg1"/>
                </a:solidFill>
                <a:latin typeface="Prelo Medium" panose="02000506040000020004" pitchFamily="50" charset="0"/>
              </a:defRPr>
            </a:lvl4pPr>
            <a:lvl5pPr>
              <a:defRPr sz="1600">
                <a:solidFill>
                  <a:schemeClr val="bg1"/>
                </a:solidFill>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2203" y="4606772"/>
            <a:ext cx="900000" cy="468588"/>
          </a:xfrm>
          <a:prstGeom prst="rect">
            <a:avLst/>
          </a:prstGeom>
        </p:spPr>
      </p:pic>
    </p:spTree>
    <p:extLst>
      <p:ext uri="{BB962C8B-B14F-4D97-AF65-F5344CB8AC3E}">
        <p14:creationId xmlns:p14="http://schemas.microsoft.com/office/powerpoint/2010/main" val="289411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ext Placeholder 16"/>
          <p:cNvSpPr>
            <a:spLocks noGrp="1"/>
          </p:cNvSpPr>
          <p:nvPr>
            <p:ph type="body" sz="quarter" idx="13" hasCustomPrompt="1"/>
          </p:nvPr>
        </p:nvSpPr>
        <p:spPr>
          <a:xfrm>
            <a:off x="251520" y="248062"/>
            <a:ext cx="8712968" cy="270272"/>
          </a:xfrm>
          <a:prstGeom prst="rect">
            <a:avLst/>
          </a:prstGeom>
          <a:noFill/>
        </p:spPr>
        <p:txBody>
          <a:bodyPr anchor="ctr">
            <a:noAutofit/>
          </a:bodyPr>
          <a:lstStyle>
            <a:lvl1pPr marL="0" indent="0">
              <a:buNone/>
              <a:defRPr sz="2200" b="0" i="0" cap="none" baseline="0">
                <a:solidFill>
                  <a:schemeClr val="bg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31" name="Straight Connector 30"/>
          <p:cNvCxnSpPr/>
          <p:nvPr userDrawn="1"/>
        </p:nvCxnSpPr>
        <p:spPr>
          <a:xfrm>
            <a:off x="251520" y="680110"/>
            <a:ext cx="14401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680110"/>
            <a:ext cx="20078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680110"/>
            <a:ext cx="49686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solidFill>
                  <a:schemeClr val="bg1"/>
                </a:solidFill>
                <a:latin typeface="Prelo Medium" panose="02000506040000020004" pitchFamily="50" charset="0"/>
              </a:defRPr>
            </a:lvl1pPr>
            <a:lvl2pPr>
              <a:defRPr sz="1600">
                <a:solidFill>
                  <a:schemeClr val="bg1"/>
                </a:solidFill>
                <a:latin typeface="Prelo Medium" panose="02000506040000020004" pitchFamily="50" charset="0"/>
              </a:defRPr>
            </a:lvl2pPr>
            <a:lvl3pPr>
              <a:defRPr sz="1600">
                <a:solidFill>
                  <a:schemeClr val="bg1"/>
                </a:solidFill>
                <a:latin typeface="Prelo Medium" panose="02000506040000020004" pitchFamily="50" charset="0"/>
              </a:defRPr>
            </a:lvl3pPr>
            <a:lvl4pPr>
              <a:defRPr sz="1600">
                <a:solidFill>
                  <a:schemeClr val="bg1"/>
                </a:solidFill>
                <a:latin typeface="Prelo Medium" panose="02000506040000020004" pitchFamily="50" charset="0"/>
              </a:defRPr>
            </a:lvl4pPr>
            <a:lvl5pPr>
              <a:defRPr sz="1600">
                <a:solidFill>
                  <a:schemeClr val="bg1"/>
                </a:solidFill>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2203" y="4606772"/>
            <a:ext cx="900000" cy="468588"/>
          </a:xfrm>
          <a:prstGeom prst="rect">
            <a:avLst/>
          </a:prstGeom>
        </p:spPr>
      </p:pic>
    </p:spTree>
    <p:extLst>
      <p:ext uri="{BB962C8B-B14F-4D97-AF65-F5344CB8AC3E}">
        <p14:creationId xmlns:p14="http://schemas.microsoft.com/office/powerpoint/2010/main" val="61606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ext Slide 2">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ext Placeholder 16"/>
          <p:cNvSpPr>
            <a:spLocks noGrp="1"/>
          </p:cNvSpPr>
          <p:nvPr>
            <p:ph type="body" sz="quarter" idx="13" hasCustomPrompt="1"/>
          </p:nvPr>
        </p:nvSpPr>
        <p:spPr>
          <a:xfrm>
            <a:off x="251520" y="248062"/>
            <a:ext cx="8712968" cy="270272"/>
          </a:xfrm>
          <a:prstGeom prst="rect">
            <a:avLst/>
          </a:prstGeom>
          <a:noFill/>
        </p:spPr>
        <p:txBody>
          <a:bodyPr anchor="ctr">
            <a:noAutofit/>
          </a:bodyPr>
          <a:lstStyle>
            <a:lvl1pPr marL="0" indent="0">
              <a:buNone/>
              <a:defRPr sz="2200" b="0" i="0" cap="none" baseline="0">
                <a:solidFill>
                  <a:schemeClr val="bg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a:t>
            </a:r>
          </a:p>
        </p:txBody>
      </p:sp>
      <p:cxnSp>
        <p:nvCxnSpPr>
          <p:cNvPr id="31" name="Straight Connector 30"/>
          <p:cNvCxnSpPr/>
          <p:nvPr userDrawn="1"/>
        </p:nvCxnSpPr>
        <p:spPr>
          <a:xfrm>
            <a:off x="251520" y="680110"/>
            <a:ext cx="14401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680110"/>
            <a:ext cx="20078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680110"/>
            <a:ext cx="49686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solidFill>
                  <a:schemeClr val="bg1"/>
                </a:solidFill>
                <a:latin typeface="Prelo Medium" panose="02000506040000020004" pitchFamily="50" charset="0"/>
              </a:defRPr>
            </a:lvl1pPr>
            <a:lvl2pPr>
              <a:defRPr sz="1600">
                <a:solidFill>
                  <a:schemeClr val="bg1"/>
                </a:solidFill>
                <a:latin typeface="Prelo Medium" panose="02000506040000020004" pitchFamily="50" charset="0"/>
              </a:defRPr>
            </a:lvl2pPr>
            <a:lvl3pPr>
              <a:defRPr sz="1600">
                <a:solidFill>
                  <a:schemeClr val="bg1"/>
                </a:solidFill>
                <a:latin typeface="Prelo Medium" panose="02000506040000020004" pitchFamily="50" charset="0"/>
              </a:defRPr>
            </a:lvl3pPr>
            <a:lvl4pPr>
              <a:defRPr sz="1600">
                <a:solidFill>
                  <a:schemeClr val="bg1"/>
                </a:solidFill>
                <a:latin typeface="Prelo Medium" panose="02000506040000020004" pitchFamily="50" charset="0"/>
              </a:defRPr>
            </a:lvl4pPr>
            <a:lvl5pPr>
              <a:defRPr sz="1600">
                <a:solidFill>
                  <a:schemeClr val="bg1"/>
                </a:solidFill>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2203" y="4606772"/>
            <a:ext cx="900000" cy="468588"/>
          </a:xfrm>
          <a:prstGeom prst="rect">
            <a:avLst/>
          </a:prstGeom>
        </p:spPr>
      </p:pic>
    </p:spTree>
    <p:extLst>
      <p:ext uri="{BB962C8B-B14F-4D97-AF65-F5344CB8AC3E}">
        <p14:creationId xmlns:p14="http://schemas.microsoft.com/office/powerpoint/2010/main" val="263335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0" y="248062"/>
            <a:ext cx="8712968" cy="270272"/>
          </a:xfrm>
          <a:prstGeom prst="rect">
            <a:avLst/>
          </a:prstGeom>
          <a:noFill/>
        </p:spPr>
        <p:txBody>
          <a:bodyPr anchor="ctr">
            <a:noAutofit/>
          </a:bodyPr>
          <a:lstStyle>
            <a:lvl1pPr marL="0" indent="0">
              <a:buNone/>
              <a:defRPr sz="2200" b="0" i="0" cap="none" baseline="0">
                <a:solidFill>
                  <a:schemeClr val="accent1"/>
                </a:solidFill>
                <a:latin typeface="Prelo Medium" panose="02000506040000020004" pitchFamily="50" charset="0"/>
              </a:defRPr>
            </a:lvl1pPr>
            <a:lvl2pPr>
              <a:defRPr sz="800" cap="all" baseline="0"/>
            </a:lvl2pPr>
            <a:lvl3pPr>
              <a:defRPr sz="800" cap="all" baseline="0"/>
            </a:lvl3pPr>
            <a:lvl4pPr>
              <a:defRPr sz="800" cap="all" baseline="0"/>
            </a:lvl4pPr>
            <a:lvl5pPr>
              <a:defRPr sz="800" cap="all" baseline="0"/>
            </a:lvl5pPr>
          </a:lstStyle>
          <a:p>
            <a:pPr lvl="0"/>
            <a:r>
              <a:rPr lang="en-GB"/>
              <a:t>Click to edit title </a:t>
            </a:r>
          </a:p>
        </p:txBody>
      </p:sp>
      <p:cxnSp>
        <p:nvCxnSpPr>
          <p:cNvPr id="31" name="Straight Connector 30"/>
          <p:cNvCxnSpPr/>
          <p:nvPr userDrawn="1"/>
        </p:nvCxnSpPr>
        <p:spPr>
          <a:xfrm>
            <a:off x="251520" y="680110"/>
            <a:ext cx="14401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680110"/>
            <a:ext cx="20078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680110"/>
            <a:ext cx="496867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5"/>
          </p:nvPr>
        </p:nvSpPr>
        <p:spPr>
          <a:xfrm>
            <a:off x="4643438" y="914400"/>
            <a:ext cx="4321050" cy="352901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p:cNvSpPr>
            <a:spLocks noGrp="1"/>
          </p:cNvSpPr>
          <p:nvPr>
            <p:ph sz="quarter" idx="17"/>
          </p:nvPr>
        </p:nvSpPr>
        <p:spPr>
          <a:xfrm>
            <a:off x="251520" y="914400"/>
            <a:ext cx="4248150" cy="3529013"/>
          </a:xfrm>
          <a:prstGeom prst="rect">
            <a:avLst/>
          </a:prstGeom>
        </p:spPr>
        <p:txBody>
          <a:bodyPr>
            <a:normAutofit/>
          </a:bodyPr>
          <a:lstStyle>
            <a:lvl1pPr>
              <a:defRPr sz="1600">
                <a:latin typeface="Prelo Medium" panose="02000506040000020004" pitchFamily="50" charset="0"/>
              </a:defRPr>
            </a:lvl1pPr>
            <a:lvl2pPr>
              <a:defRPr sz="1600">
                <a:latin typeface="Prelo Medium" panose="02000506040000020004" pitchFamily="50" charset="0"/>
              </a:defRPr>
            </a:lvl2pPr>
            <a:lvl3pPr>
              <a:defRPr sz="1600">
                <a:latin typeface="Prelo Medium" panose="02000506040000020004" pitchFamily="50" charset="0"/>
              </a:defRPr>
            </a:lvl3pPr>
            <a:lvl4pPr>
              <a:defRPr sz="1600">
                <a:latin typeface="Prelo Medium" panose="02000506040000020004" pitchFamily="50" charset="0"/>
              </a:defRPr>
            </a:lvl4pPr>
            <a:lvl5pPr>
              <a:defRPr sz="1600">
                <a:latin typeface="Prelo Medium" panose="020005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88" y="4679271"/>
            <a:ext cx="756000" cy="3235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4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3.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80884"/>
      </p:ext>
    </p:extLst>
  </p:cSld>
  <p:clrMap bg1="lt1" tx1="dk1" bg2="lt2" tx2="dk2" accent1="accent1" accent2="accent2" accent3="accent3" accent4="accent4" accent5="accent5" accent6="accent6" hlink="hlink" folHlink="folHlink"/>
  <p:sldLayoutIdLst>
    <p:sldLayoutId id="2147483684" r:id="rId1"/>
    <p:sldLayoutId id="2147483706" r:id="rId2"/>
    <p:sldLayoutId id="2147483709" r:id="rId3"/>
    <p:sldLayoutId id="2147483710" r:id="rId4"/>
    <p:sldLayoutId id="2147483679" r:id="rId5"/>
    <p:sldLayoutId id="2147483715" r:id="rId6"/>
    <p:sldLayoutId id="2147483712" r:id="rId7"/>
    <p:sldLayoutId id="2147483713" r:id="rId8"/>
    <p:sldLayoutId id="2147483691" r:id="rId9"/>
    <p:sldLayoutId id="2147483714" r:id="rId10"/>
    <p:sldLayoutId id="2147483683" r:id="rId11"/>
    <p:sldLayoutId id="2147483673" r:id="rId12"/>
    <p:sldLayoutId id="2147483656" r:id="rId13"/>
    <p:sldLayoutId id="2147483665" r:id="rId14"/>
    <p:sldLayoutId id="2147483654" r:id="rId15"/>
    <p:sldLayoutId id="2147483700" r:id="rId16"/>
    <p:sldLayoutId id="2147483692" r:id="rId17"/>
    <p:sldLayoutId id="2147483672" r:id="rId18"/>
    <p:sldLayoutId id="2147483740" r:id="rId19"/>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633003"/>
      </p:ext>
    </p:extLst>
  </p:cSld>
  <p:clrMap bg1="lt1" tx1="dk1" bg2="lt2" tx2="dk2" accent1="accent1" accent2="accent2" accent3="accent3" accent4="accent4" accent5="accent5" accent6="accent6" hlink="hlink" folHlink="folHlink"/>
  <p:sldLayoutIdLst>
    <p:sldLayoutId id="2147483717" r:id="rId1"/>
    <p:sldLayoutId id="2147483718"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24169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710765"/>
            <a:ext cx="8229600" cy="342205"/>
          </a:xfrm>
        </p:spPr>
        <p:txBody>
          <a:bodyPr lIns="0" tIns="0" rIns="0" bIns="0" anchor="t" anchorCtr="0">
            <a:noAutofit/>
          </a:bodyPr>
          <a:lstStyle/>
          <a:p>
            <a:r>
              <a:rPr lang="en-GB" sz="2000" dirty="0">
                <a:latin typeface="Prelo Medium"/>
              </a:rPr>
              <a:t>L’ Examen de </a:t>
            </a:r>
            <a:r>
              <a:rPr lang="en-GB" sz="2000" dirty="0" err="1">
                <a:latin typeface="Prelo Medium"/>
              </a:rPr>
              <a:t>conformité</a:t>
            </a:r>
            <a:r>
              <a:rPr lang="en-GB" sz="2000" dirty="0">
                <a:latin typeface="Prelo Medium"/>
              </a:rPr>
              <a:t> fiscal (</a:t>
            </a:r>
            <a:r>
              <a:rPr lang="en-GB" sz="2000" dirty="0" err="1">
                <a:latin typeface="Prelo Medium"/>
              </a:rPr>
              <a:t>ecf</a:t>
            </a:r>
            <a:r>
              <a:rPr lang="en-GB" sz="2000" dirty="0">
                <a:latin typeface="Prelo Medium"/>
              </a:rPr>
              <a:t>)</a:t>
            </a:r>
          </a:p>
        </p:txBody>
      </p:sp>
      <p:pic>
        <p:nvPicPr>
          <p:cNvPr id="20" name="Image 19">
            <a:extLst>
              <a:ext uri="{FF2B5EF4-FFF2-40B4-BE49-F238E27FC236}">
                <a16:creationId xmlns:a16="http://schemas.microsoft.com/office/drawing/2014/main" id="{60F5A135-C6AC-4FA0-80E7-FA8698FDC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6715" y="536743"/>
            <a:ext cx="3161518" cy="2989179"/>
          </a:xfrm>
          <a:prstGeom prst="rect">
            <a:avLst/>
          </a:prstGeom>
        </p:spPr>
      </p:pic>
      <p:cxnSp>
        <p:nvCxnSpPr>
          <p:cNvPr id="21" name="Connecteur droit 20">
            <a:extLst>
              <a:ext uri="{FF2B5EF4-FFF2-40B4-BE49-F238E27FC236}">
                <a16:creationId xmlns:a16="http://schemas.microsoft.com/office/drawing/2014/main" id="{2A472DF1-1E69-4EC7-BC53-F9EBD6696C92}"/>
              </a:ext>
            </a:extLst>
          </p:cNvPr>
          <p:cNvCxnSpPr/>
          <p:nvPr/>
        </p:nvCxnSpPr>
        <p:spPr>
          <a:xfrm flipH="1" flipV="1">
            <a:off x="2770377" y="527747"/>
            <a:ext cx="0" cy="90000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FF756680-99BB-4A38-87DB-3ED14E489505}"/>
              </a:ext>
            </a:extLst>
          </p:cNvPr>
          <p:cNvCxnSpPr>
            <a:cxnSpLocks/>
          </p:cNvCxnSpPr>
          <p:nvPr/>
        </p:nvCxnSpPr>
        <p:spPr>
          <a:xfrm flipH="1">
            <a:off x="2770377" y="481262"/>
            <a:ext cx="3719282"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89CA2BC-7BC9-4994-837E-D3EAB350C56A}"/>
              </a:ext>
            </a:extLst>
          </p:cNvPr>
          <p:cNvCxnSpPr/>
          <p:nvPr/>
        </p:nvCxnSpPr>
        <p:spPr>
          <a:xfrm flipV="1">
            <a:off x="6489658" y="481262"/>
            <a:ext cx="1" cy="21600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326BD139-81A8-4692-B08F-F9A7A3727F11}"/>
              </a:ext>
            </a:extLst>
          </p:cNvPr>
          <p:cNvSpPr txBox="1"/>
          <p:nvPr/>
        </p:nvSpPr>
        <p:spPr>
          <a:xfrm>
            <a:off x="840703" y="1860999"/>
            <a:ext cx="3859348" cy="861774"/>
          </a:xfrm>
          <a:prstGeom prst="rect">
            <a:avLst/>
          </a:prstGeom>
          <a:noFill/>
        </p:spPr>
        <p:txBody>
          <a:bodyPr wrap="square" rtlCol="0">
            <a:spAutoFit/>
          </a:bodyPr>
          <a:lstStyle/>
          <a:p>
            <a:pPr algn="ctr"/>
            <a:r>
              <a:rPr lang="fr-FR" sz="2500" dirty="0">
                <a:solidFill>
                  <a:schemeClr val="accent2"/>
                </a:solidFill>
                <a:latin typeface="Prelo Bold" panose="02000506040000020004" pitchFamily="50" charset="0"/>
              </a:rPr>
              <a:t>Comment limiter le risque d’un contrôle fiscal ?</a:t>
            </a:r>
            <a:endParaRPr lang="fr-FR" sz="2500" dirty="0">
              <a:solidFill>
                <a:schemeClr val="accent2"/>
              </a:solidFill>
              <a:latin typeface="Prelo Medium" panose="02000506040000020004" pitchFamily="50" charset="0"/>
            </a:endParaRPr>
          </a:p>
        </p:txBody>
      </p:sp>
      <p:sp>
        <p:nvSpPr>
          <p:cNvPr id="25" name="Rectangle à coins arrondis 15">
            <a:extLst>
              <a:ext uri="{FF2B5EF4-FFF2-40B4-BE49-F238E27FC236}">
                <a16:creationId xmlns:a16="http://schemas.microsoft.com/office/drawing/2014/main" id="{E393578D-3F18-40E9-B887-C79B9D16B99D}"/>
              </a:ext>
            </a:extLst>
          </p:cNvPr>
          <p:cNvSpPr/>
          <p:nvPr/>
        </p:nvSpPr>
        <p:spPr>
          <a:xfrm>
            <a:off x="720440" y="1427747"/>
            <a:ext cx="4099874" cy="1802063"/>
          </a:xfrm>
          <a:prstGeom prst="roundRect">
            <a:avLst>
              <a:gd name="adj" fmla="val 877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501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ZoneTexte 124"/>
          <p:cNvSpPr txBox="1"/>
          <p:nvPr/>
        </p:nvSpPr>
        <p:spPr>
          <a:xfrm>
            <a:off x="1772519" y="552235"/>
            <a:ext cx="2804054" cy="523220"/>
          </a:xfrm>
          <a:prstGeom prst="rect">
            <a:avLst/>
          </a:prstGeom>
          <a:noFill/>
        </p:spPr>
        <p:txBody>
          <a:bodyPr wrap="square" rtlCol="0">
            <a:spAutoFit/>
          </a:bodyPr>
          <a:lstStyle/>
          <a:p>
            <a:r>
              <a:rPr lang="fr-FR" sz="2800" b="1" dirty="0">
                <a:solidFill>
                  <a:schemeClr val="accent1"/>
                </a:solidFill>
                <a:latin typeface="Prelo Medium" panose="02000506040000020004" pitchFamily="50" charset="0"/>
              </a:rPr>
              <a:t>Vos questions</a:t>
            </a:r>
          </a:p>
        </p:txBody>
      </p:sp>
      <p:sp>
        <p:nvSpPr>
          <p:cNvPr id="6" name="Rectangle 5"/>
          <p:cNvSpPr/>
          <p:nvPr/>
        </p:nvSpPr>
        <p:spPr>
          <a:xfrm>
            <a:off x="684316" y="1596412"/>
            <a:ext cx="7704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fr-FR" sz="1200" b="1" dirty="0">
                <a:solidFill>
                  <a:schemeClr val="accent1"/>
                </a:solidFill>
                <a:latin typeface="Prelo Medium" panose="02000506040000020004" pitchFamily="50" charset="0"/>
              </a:rPr>
              <a:t>Mon entreprise déclare du CIR cette année, est-ce que l’ECF couvre ce dispositif ?</a:t>
            </a:r>
          </a:p>
        </p:txBody>
      </p:sp>
      <p:sp>
        <p:nvSpPr>
          <p:cNvPr id="3" name="Rectangle 2">
            <a:extLst>
              <a:ext uri="{FF2B5EF4-FFF2-40B4-BE49-F238E27FC236}">
                <a16:creationId xmlns:a16="http://schemas.microsoft.com/office/drawing/2014/main" id="{38F7529D-B022-43D9-BB8F-2E8FCFE19EAF}"/>
              </a:ext>
            </a:extLst>
          </p:cNvPr>
          <p:cNvSpPr/>
          <p:nvPr/>
        </p:nvSpPr>
        <p:spPr>
          <a:xfrm>
            <a:off x="661403" y="1893154"/>
            <a:ext cx="8141184" cy="600164"/>
          </a:xfrm>
          <a:prstGeom prst="rect">
            <a:avLst/>
          </a:prstGeom>
        </p:spPr>
        <p:txBody>
          <a:bodyPr wrap="square">
            <a:spAutoFit/>
          </a:bodyPr>
          <a:lstStyle/>
          <a:p>
            <a:r>
              <a:rPr lang="fr-FR" sz="1100" i="1" dirty="0">
                <a:latin typeface="Prelo Medium" panose="02000506040000020004" pitchFamily="50" charset="0"/>
                <a:sym typeface="Wingdings" panose="05000000000000000000" pitchFamily="2" charset="2"/>
              </a:rPr>
              <a:t> L’ECF ne couvre aucun dispositif de fiscalité dérogatoire dont le Crédit Impôt Recherche.  De ce fait, il ne sera pas procédé à la vérification de la bonne application du dispositif et de même l’Administration maintiendra son niveau de vigilance en propre sur ce dispositif.</a:t>
            </a:r>
          </a:p>
        </p:txBody>
      </p:sp>
      <p:sp>
        <p:nvSpPr>
          <p:cNvPr id="16" name="Rectangle 15">
            <a:extLst>
              <a:ext uri="{FF2B5EF4-FFF2-40B4-BE49-F238E27FC236}">
                <a16:creationId xmlns:a16="http://schemas.microsoft.com/office/drawing/2014/main" id="{701F10D4-D91F-4B60-80CA-A392A42A0337}"/>
              </a:ext>
            </a:extLst>
          </p:cNvPr>
          <p:cNvSpPr/>
          <p:nvPr/>
        </p:nvSpPr>
        <p:spPr>
          <a:xfrm>
            <a:off x="684316" y="2779791"/>
            <a:ext cx="7704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fr-FR" sz="1200" b="1" dirty="0">
                <a:solidFill>
                  <a:schemeClr val="accent1"/>
                </a:solidFill>
                <a:latin typeface="Prelo Medium" panose="02000506040000020004" pitchFamily="50" charset="0"/>
                <a:sym typeface="Wingdings" panose="05000000000000000000" pitchFamily="2" charset="2"/>
              </a:rPr>
              <a:t>Mon entreprise a une clôture décalée, quel est le calendrier de l’ECF dans ce cas ?</a:t>
            </a:r>
          </a:p>
        </p:txBody>
      </p:sp>
      <p:sp>
        <p:nvSpPr>
          <p:cNvPr id="17" name="Rectangle 16">
            <a:extLst>
              <a:ext uri="{FF2B5EF4-FFF2-40B4-BE49-F238E27FC236}">
                <a16:creationId xmlns:a16="http://schemas.microsoft.com/office/drawing/2014/main" id="{36D53192-5CA0-4DB0-B20B-F6A4602EDBAA}"/>
              </a:ext>
            </a:extLst>
          </p:cNvPr>
          <p:cNvSpPr/>
          <p:nvPr/>
        </p:nvSpPr>
        <p:spPr>
          <a:xfrm>
            <a:off x="684316" y="3105140"/>
            <a:ext cx="7923260" cy="430887"/>
          </a:xfrm>
          <a:prstGeom prst="rect">
            <a:avLst/>
          </a:prstGeom>
        </p:spPr>
        <p:txBody>
          <a:bodyPr wrap="square">
            <a:spAutoFit/>
          </a:bodyPr>
          <a:lstStyle/>
          <a:p>
            <a:r>
              <a:rPr lang="fr-FR" sz="1100" i="1" dirty="0">
                <a:latin typeface="Prelo Medium" panose="02000506040000020004" pitchFamily="50" charset="0"/>
                <a:sym typeface="Wingdings" panose="05000000000000000000" pitchFamily="2" charset="2"/>
              </a:rPr>
              <a:t> L’ECF est également décalé. Ainsi si votre clôture est au 30 juin, les liasses fiscales devront être déposées au 15/10 et la date limite de réalisation de l’ECF sera au 15/10 + 6 mois, soit au 15/04 de l’année suivante.</a:t>
            </a:r>
          </a:p>
        </p:txBody>
      </p:sp>
      <p:sp>
        <p:nvSpPr>
          <p:cNvPr id="19" name="Rectangle 18">
            <a:extLst>
              <a:ext uri="{FF2B5EF4-FFF2-40B4-BE49-F238E27FC236}">
                <a16:creationId xmlns:a16="http://schemas.microsoft.com/office/drawing/2014/main" id="{614A7247-2986-4286-8C41-90DC16F1B865}"/>
              </a:ext>
            </a:extLst>
          </p:cNvPr>
          <p:cNvSpPr/>
          <p:nvPr/>
        </p:nvSpPr>
        <p:spPr>
          <a:xfrm>
            <a:off x="684316" y="4132460"/>
            <a:ext cx="7923260" cy="600164"/>
          </a:xfrm>
          <a:prstGeom prst="rect">
            <a:avLst/>
          </a:prstGeom>
        </p:spPr>
        <p:txBody>
          <a:bodyPr wrap="square">
            <a:spAutoFit/>
          </a:bodyPr>
          <a:lstStyle/>
          <a:p>
            <a:r>
              <a:rPr lang="fr-FR" sz="1100" i="1" dirty="0">
                <a:latin typeface="Prelo Medium" panose="02000506040000020004" pitchFamily="50" charset="0"/>
                <a:sym typeface="Wingdings" panose="05000000000000000000" pitchFamily="2" charset="2"/>
              </a:rPr>
              <a:t> Non, l’ECF ne porte que sur l’année en lien avec la liasse fiscale et le bénéfice de cet ECF ne peut pas être étendu sur les années antérieures. Néanmoins d’un point de vue perception par l’Administration, l’ECF est un gage de bonne pratique comptable et fiscale.</a:t>
            </a:r>
            <a:r>
              <a:rPr lang="fr-FR" sz="1100" b="1" dirty="0">
                <a:solidFill>
                  <a:schemeClr val="bg1">
                    <a:lumMod val="95000"/>
                  </a:schemeClr>
                </a:solidFill>
                <a:latin typeface="Prelo Medium" panose="02000506040000020004" pitchFamily="50" charset="0"/>
                <a:sym typeface="Wingdings" panose="05000000000000000000" pitchFamily="2" charset="2"/>
              </a:rPr>
              <a:t> </a:t>
            </a:r>
            <a:endParaRPr lang="fr-FR" sz="1100" i="1" dirty="0">
              <a:latin typeface="Prelo Medium" panose="02000506040000020004" pitchFamily="50" charset="0"/>
              <a:sym typeface="Wingdings" panose="05000000000000000000" pitchFamily="2" charset="2"/>
            </a:endParaRPr>
          </a:p>
        </p:txBody>
      </p:sp>
      <p:sp>
        <p:nvSpPr>
          <p:cNvPr id="20" name="Rectangle 19">
            <a:extLst>
              <a:ext uri="{FF2B5EF4-FFF2-40B4-BE49-F238E27FC236}">
                <a16:creationId xmlns:a16="http://schemas.microsoft.com/office/drawing/2014/main" id="{B41BAEA3-D811-491E-B555-9B9C3CBDA8A2}"/>
              </a:ext>
            </a:extLst>
          </p:cNvPr>
          <p:cNvSpPr/>
          <p:nvPr/>
        </p:nvSpPr>
        <p:spPr>
          <a:xfrm>
            <a:off x="684316" y="3811472"/>
            <a:ext cx="7704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fr-FR" sz="1200" b="1" dirty="0">
                <a:solidFill>
                  <a:schemeClr val="accent1"/>
                </a:solidFill>
                <a:latin typeface="Prelo Medium" panose="02000506040000020004" pitchFamily="50" charset="0"/>
              </a:rPr>
              <a:t>Puis-je faire auditer rétroactivement les années antérieures et bénéficier de l’ECF sur ces années ?</a:t>
            </a:r>
          </a:p>
        </p:txBody>
      </p:sp>
      <p:pic>
        <p:nvPicPr>
          <p:cNvPr id="5" name="Image 4">
            <a:extLst>
              <a:ext uri="{FF2B5EF4-FFF2-40B4-BE49-F238E27FC236}">
                <a16:creationId xmlns:a16="http://schemas.microsoft.com/office/drawing/2014/main" id="{E3B0986B-F902-4F18-9C5D-300026FCBF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697" y="243490"/>
            <a:ext cx="600039" cy="907375"/>
          </a:xfrm>
          <a:prstGeom prst="rect">
            <a:avLst/>
          </a:prstGeom>
        </p:spPr>
      </p:pic>
      <p:cxnSp>
        <p:nvCxnSpPr>
          <p:cNvPr id="9" name="Connecteur droit 8">
            <a:extLst>
              <a:ext uri="{FF2B5EF4-FFF2-40B4-BE49-F238E27FC236}">
                <a16:creationId xmlns:a16="http://schemas.microsoft.com/office/drawing/2014/main" id="{260B451B-E3A1-4DFF-8532-EE9AC042D62B}"/>
              </a:ext>
            </a:extLst>
          </p:cNvPr>
          <p:cNvCxnSpPr>
            <a:cxnSpLocks/>
          </p:cNvCxnSpPr>
          <p:nvPr/>
        </p:nvCxnSpPr>
        <p:spPr>
          <a:xfrm>
            <a:off x="1041146" y="1143491"/>
            <a:ext cx="3107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DBF0056B-49BB-4C60-BA1C-22655EB7E143}"/>
              </a:ext>
            </a:extLst>
          </p:cNvPr>
          <p:cNvSpPr txBox="1"/>
          <p:nvPr/>
        </p:nvSpPr>
        <p:spPr>
          <a:xfrm>
            <a:off x="4130656" y="496740"/>
            <a:ext cx="1028700" cy="707886"/>
          </a:xfrm>
          <a:prstGeom prst="rect">
            <a:avLst/>
          </a:prstGeom>
          <a:noFill/>
        </p:spPr>
        <p:txBody>
          <a:bodyPr wrap="square" rtlCol="0">
            <a:spAutoFit/>
          </a:bodyPr>
          <a:lstStyle/>
          <a:p>
            <a:pPr algn="ctr"/>
            <a:r>
              <a:rPr lang="fr-FR" sz="4000" b="1" dirty="0">
                <a:latin typeface="Prelo Medium" panose="02000506040000020004" pitchFamily="50" charset="0"/>
              </a:rPr>
              <a:t>&amp;</a:t>
            </a:r>
          </a:p>
        </p:txBody>
      </p:sp>
      <p:sp>
        <p:nvSpPr>
          <p:cNvPr id="21" name="ZoneTexte 20">
            <a:extLst>
              <a:ext uri="{FF2B5EF4-FFF2-40B4-BE49-F238E27FC236}">
                <a16:creationId xmlns:a16="http://schemas.microsoft.com/office/drawing/2014/main" id="{90792910-EF9C-4C51-8AA3-B629E494F4D3}"/>
              </a:ext>
            </a:extLst>
          </p:cNvPr>
          <p:cNvSpPr txBox="1"/>
          <p:nvPr/>
        </p:nvSpPr>
        <p:spPr>
          <a:xfrm>
            <a:off x="5048557" y="578513"/>
            <a:ext cx="2804054" cy="523220"/>
          </a:xfrm>
          <a:prstGeom prst="rect">
            <a:avLst/>
          </a:prstGeom>
          <a:noFill/>
        </p:spPr>
        <p:txBody>
          <a:bodyPr wrap="square" rtlCol="0">
            <a:spAutoFit/>
          </a:bodyPr>
          <a:lstStyle/>
          <a:p>
            <a:r>
              <a:rPr lang="fr-FR" sz="2800" b="1" dirty="0">
                <a:solidFill>
                  <a:schemeClr val="accent2"/>
                </a:solidFill>
                <a:latin typeface="Prelo Medium" panose="02000506040000020004" pitchFamily="50" charset="0"/>
              </a:rPr>
              <a:t>Nos réponses</a:t>
            </a:r>
          </a:p>
        </p:txBody>
      </p:sp>
      <p:cxnSp>
        <p:nvCxnSpPr>
          <p:cNvPr id="24" name="Connecteur droit 23">
            <a:extLst>
              <a:ext uri="{FF2B5EF4-FFF2-40B4-BE49-F238E27FC236}">
                <a16:creationId xmlns:a16="http://schemas.microsoft.com/office/drawing/2014/main" id="{C2E3E5ED-CD2B-4AF4-9F55-7B3A47F1A31D}"/>
              </a:ext>
            </a:extLst>
          </p:cNvPr>
          <p:cNvCxnSpPr>
            <a:cxnSpLocks/>
          </p:cNvCxnSpPr>
          <p:nvPr/>
        </p:nvCxnSpPr>
        <p:spPr>
          <a:xfrm>
            <a:off x="5159356" y="1150865"/>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C9603732-950C-41B6-ABAD-1E037B2D4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309" y="358865"/>
            <a:ext cx="812572" cy="792000"/>
          </a:xfrm>
          <a:prstGeom prst="rect">
            <a:avLst/>
          </a:prstGeom>
        </p:spPr>
      </p:pic>
      <p:pic>
        <p:nvPicPr>
          <p:cNvPr id="27" name="Picture 3" descr="Z:\RSM International\1 Design\2015\Brand\Guidelines\Logos\Logos-03.png">
            <a:extLst>
              <a:ext uri="{FF2B5EF4-FFF2-40B4-BE49-F238E27FC236}">
                <a16:creationId xmlns:a16="http://schemas.microsoft.com/office/drawing/2014/main" id="{1859C308-37BA-42E4-B3B3-8FFD0237BB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1639" y="4700169"/>
            <a:ext cx="672849" cy="28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50554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ZoneTexte 124"/>
          <p:cNvSpPr txBox="1"/>
          <p:nvPr/>
        </p:nvSpPr>
        <p:spPr>
          <a:xfrm>
            <a:off x="1772519" y="552235"/>
            <a:ext cx="2804054" cy="523220"/>
          </a:xfrm>
          <a:prstGeom prst="rect">
            <a:avLst/>
          </a:prstGeom>
          <a:noFill/>
        </p:spPr>
        <p:txBody>
          <a:bodyPr wrap="square" rtlCol="0">
            <a:spAutoFit/>
          </a:bodyPr>
          <a:lstStyle/>
          <a:p>
            <a:r>
              <a:rPr lang="fr-FR" sz="2800" b="1" dirty="0">
                <a:solidFill>
                  <a:schemeClr val="accent1"/>
                </a:solidFill>
                <a:latin typeface="Prelo Medium" panose="02000506040000020004" pitchFamily="50" charset="0"/>
              </a:rPr>
              <a:t>Vos questions</a:t>
            </a:r>
          </a:p>
        </p:txBody>
      </p:sp>
      <p:sp>
        <p:nvSpPr>
          <p:cNvPr id="6" name="Rectangle 5"/>
          <p:cNvSpPr/>
          <p:nvPr/>
        </p:nvSpPr>
        <p:spPr>
          <a:xfrm>
            <a:off x="684316" y="1596412"/>
            <a:ext cx="7704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fr-FR" sz="1200" b="1" dirty="0">
                <a:solidFill>
                  <a:schemeClr val="accent1"/>
                </a:solidFill>
                <a:latin typeface="Prelo Medium" panose="02000506040000020004" pitchFamily="50" charset="0"/>
              </a:rPr>
              <a:t>Je viens de déposer ma liasse, mais je n’ai pas coché la case ECF. Puis-je rectifier et jusqu’à quand ?</a:t>
            </a:r>
          </a:p>
        </p:txBody>
      </p:sp>
      <p:sp>
        <p:nvSpPr>
          <p:cNvPr id="3" name="Rectangle 2">
            <a:extLst>
              <a:ext uri="{FF2B5EF4-FFF2-40B4-BE49-F238E27FC236}">
                <a16:creationId xmlns:a16="http://schemas.microsoft.com/office/drawing/2014/main" id="{38F7529D-B022-43D9-BB8F-2E8FCFE19EAF}"/>
              </a:ext>
            </a:extLst>
          </p:cNvPr>
          <p:cNvSpPr/>
          <p:nvPr/>
        </p:nvSpPr>
        <p:spPr>
          <a:xfrm>
            <a:off x="684316" y="1959482"/>
            <a:ext cx="8141184" cy="338554"/>
          </a:xfrm>
          <a:prstGeom prst="rect">
            <a:avLst/>
          </a:prstGeom>
        </p:spPr>
        <p:txBody>
          <a:bodyPr wrap="square" lIns="0" tIns="0" rIns="0" bIns="0">
            <a:spAutoFit/>
          </a:bodyPr>
          <a:lstStyle/>
          <a:p>
            <a:r>
              <a:rPr lang="fr-FR" sz="1100" i="1" dirty="0">
                <a:latin typeface="Prelo Medium" panose="02000506040000020004" pitchFamily="50" charset="0"/>
                <a:sym typeface="Wingdings" panose="05000000000000000000" pitchFamily="2" charset="2"/>
              </a:rPr>
              <a:t> Il est possible de déposer une liasse rectificative ne contenant que la case «  ECF » cochée comme modification. Il est néanmoins nécessaire d’agir dans un délai raisonnable.</a:t>
            </a:r>
          </a:p>
        </p:txBody>
      </p:sp>
      <p:sp>
        <p:nvSpPr>
          <p:cNvPr id="16" name="Rectangle 15">
            <a:extLst>
              <a:ext uri="{FF2B5EF4-FFF2-40B4-BE49-F238E27FC236}">
                <a16:creationId xmlns:a16="http://schemas.microsoft.com/office/drawing/2014/main" id="{701F10D4-D91F-4B60-80CA-A392A42A0337}"/>
              </a:ext>
            </a:extLst>
          </p:cNvPr>
          <p:cNvSpPr/>
          <p:nvPr/>
        </p:nvSpPr>
        <p:spPr>
          <a:xfrm>
            <a:off x="684316" y="2617085"/>
            <a:ext cx="7704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fr-FR" sz="1200" b="1" dirty="0">
                <a:solidFill>
                  <a:schemeClr val="accent1"/>
                </a:solidFill>
                <a:latin typeface="Prelo Medium" panose="02000506040000020004" pitchFamily="50" charset="0"/>
              </a:rPr>
              <a:t>En quoi la réalisation de l’ECF diffère-telle d’une mission d’audit des comptes ? L’ECF ne peut-il pas être traité par la même équipe dans le cadre d’un mandat de Commissariat aux Comptes ?</a:t>
            </a:r>
          </a:p>
        </p:txBody>
      </p:sp>
      <p:sp>
        <p:nvSpPr>
          <p:cNvPr id="17" name="Rectangle 16">
            <a:extLst>
              <a:ext uri="{FF2B5EF4-FFF2-40B4-BE49-F238E27FC236}">
                <a16:creationId xmlns:a16="http://schemas.microsoft.com/office/drawing/2014/main" id="{36D53192-5CA0-4DB0-B20B-F6A4602EDBAA}"/>
              </a:ext>
            </a:extLst>
          </p:cNvPr>
          <p:cNvSpPr/>
          <p:nvPr/>
        </p:nvSpPr>
        <p:spPr>
          <a:xfrm>
            <a:off x="684316" y="3023970"/>
            <a:ext cx="7923260" cy="507831"/>
          </a:xfrm>
          <a:prstGeom prst="rect">
            <a:avLst/>
          </a:prstGeom>
        </p:spPr>
        <p:txBody>
          <a:bodyPr wrap="square" lIns="0" tIns="0" rIns="0" bIns="0">
            <a:spAutoFit/>
          </a:bodyPr>
          <a:lstStyle/>
          <a:p>
            <a:r>
              <a:rPr lang="fr-FR" sz="1100" i="1" dirty="0">
                <a:latin typeface="Prelo Medium" panose="02000506040000020004" pitchFamily="50" charset="0"/>
                <a:sym typeface="Wingdings" panose="05000000000000000000" pitchFamily="2" charset="2"/>
              </a:rPr>
              <a:t> Les deux missions sont différentes à la fois dans les buts recherchés, les destinataires de la mission, les sujets qui sont contrôlés et les seuils de matérialité.  RSM fait intervenir par ailleurs une équipe spécifique afin de garder toute indépendance dans les conclusions apportées</a:t>
            </a:r>
          </a:p>
        </p:txBody>
      </p:sp>
      <p:sp>
        <p:nvSpPr>
          <p:cNvPr id="19" name="Rectangle 18">
            <a:extLst>
              <a:ext uri="{FF2B5EF4-FFF2-40B4-BE49-F238E27FC236}">
                <a16:creationId xmlns:a16="http://schemas.microsoft.com/office/drawing/2014/main" id="{614A7247-2986-4286-8C41-90DC16F1B865}"/>
              </a:ext>
            </a:extLst>
          </p:cNvPr>
          <p:cNvSpPr/>
          <p:nvPr/>
        </p:nvSpPr>
        <p:spPr>
          <a:xfrm>
            <a:off x="684316" y="4190284"/>
            <a:ext cx="7923260" cy="507831"/>
          </a:xfrm>
          <a:prstGeom prst="rect">
            <a:avLst/>
          </a:prstGeom>
        </p:spPr>
        <p:txBody>
          <a:bodyPr wrap="square" lIns="0" tIns="0" rIns="0" bIns="0">
            <a:spAutoFit/>
          </a:bodyPr>
          <a:lstStyle/>
          <a:p>
            <a:r>
              <a:rPr lang="fr-FR" sz="1100" i="1" dirty="0">
                <a:latin typeface="Prelo Medium" panose="02000506040000020004" pitchFamily="50" charset="0"/>
                <a:sym typeface="Wingdings" panose="05000000000000000000" pitchFamily="2" charset="2"/>
              </a:rPr>
              <a:t> Un ECF ne porte que sur une société du groupe. Nous recommandons dans cette hypothèse de réaliser l’ECF sur l’ensemble des sociétés du groupe, il y a bien évidemment une dégressivité des efforts et des coûts à prendre en compte, dans la mesure où de nombreux éléments de l’audit sont communs.</a:t>
            </a:r>
          </a:p>
        </p:txBody>
      </p:sp>
      <p:sp>
        <p:nvSpPr>
          <p:cNvPr id="20" name="Rectangle 19">
            <a:extLst>
              <a:ext uri="{FF2B5EF4-FFF2-40B4-BE49-F238E27FC236}">
                <a16:creationId xmlns:a16="http://schemas.microsoft.com/office/drawing/2014/main" id="{B41BAEA3-D811-491E-B555-9B9C3CBDA8A2}"/>
              </a:ext>
            </a:extLst>
          </p:cNvPr>
          <p:cNvSpPr/>
          <p:nvPr/>
        </p:nvSpPr>
        <p:spPr>
          <a:xfrm>
            <a:off x="684316" y="3751489"/>
            <a:ext cx="7704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fr-FR" sz="1200" b="1" dirty="0">
                <a:solidFill>
                  <a:schemeClr val="accent1"/>
                </a:solidFill>
                <a:latin typeface="Prelo Medium" panose="02000506040000020004" pitchFamily="50" charset="0"/>
              </a:rPr>
              <a:t>J’ai une holding qui contrôle plusieurs sociétés. Quelles sont vos recommandations vis-à-vis de l’ECF ? Une des sociétés du groupe qui n’aurait pas souscrit à l’ECF ne risquerait elle pas d’attirer l’attention ?</a:t>
            </a:r>
          </a:p>
        </p:txBody>
      </p:sp>
      <p:pic>
        <p:nvPicPr>
          <p:cNvPr id="5" name="Image 4">
            <a:extLst>
              <a:ext uri="{FF2B5EF4-FFF2-40B4-BE49-F238E27FC236}">
                <a16:creationId xmlns:a16="http://schemas.microsoft.com/office/drawing/2014/main" id="{E3B0986B-F902-4F18-9C5D-300026FCBF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697" y="243490"/>
            <a:ext cx="600039" cy="907375"/>
          </a:xfrm>
          <a:prstGeom prst="rect">
            <a:avLst/>
          </a:prstGeom>
        </p:spPr>
      </p:pic>
      <p:cxnSp>
        <p:nvCxnSpPr>
          <p:cNvPr id="9" name="Connecteur droit 8">
            <a:extLst>
              <a:ext uri="{FF2B5EF4-FFF2-40B4-BE49-F238E27FC236}">
                <a16:creationId xmlns:a16="http://schemas.microsoft.com/office/drawing/2014/main" id="{260B451B-E3A1-4DFF-8532-EE9AC042D62B}"/>
              </a:ext>
            </a:extLst>
          </p:cNvPr>
          <p:cNvCxnSpPr>
            <a:cxnSpLocks/>
          </p:cNvCxnSpPr>
          <p:nvPr/>
        </p:nvCxnSpPr>
        <p:spPr>
          <a:xfrm>
            <a:off x="1041146" y="1143491"/>
            <a:ext cx="3107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DBF0056B-49BB-4C60-BA1C-22655EB7E143}"/>
              </a:ext>
            </a:extLst>
          </p:cNvPr>
          <p:cNvSpPr txBox="1"/>
          <p:nvPr/>
        </p:nvSpPr>
        <p:spPr>
          <a:xfrm>
            <a:off x="4130656" y="496740"/>
            <a:ext cx="1028700" cy="707886"/>
          </a:xfrm>
          <a:prstGeom prst="rect">
            <a:avLst/>
          </a:prstGeom>
          <a:noFill/>
        </p:spPr>
        <p:txBody>
          <a:bodyPr wrap="square" rtlCol="0">
            <a:spAutoFit/>
          </a:bodyPr>
          <a:lstStyle/>
          <a:p>
            <a:pPr algn="ctr"/>
            <a:r>
              <a:rPr lang="fr-FR" sz="4000" b="1" dirty="0">
                <a:latin typeface="Prelo Medium" panose="02000506040000020004" pitchFamily="50" charset="0"/>
              </a:rPr>
              <a:t>&amp;</a:t>
            </a:r>
          </a:p>
        </p:txBody>
      </p:sp>
      <p:sp>
        <p:nvSpPr>
          <p:cNvPr id="21" name="ZoneTexte 20">
            <a:extLst>
              <a:ext uri="{FF2B5EF4-FFF2-40B4-BE49-F238E27FC236}">
                <a16:creationId xmlns:a16="http://schemas.microsoft.com/office/drawing/2014/main" id="{90792910-EF9C-4C51-8AA3-B629E494F4D3}"/>
              </a:ext>
            </a:extLst>
          </p:cNvPr>
          <p:cNvSpPr txBox="1"/>
          <p:nvPr/>
        </p:nvSpPr>
        <p:spPr>
          <a:xfrm>
            <a:off x="5048557" y="578513"/>
            <a:ext cx="2804054" cy="523220"/>
          </a:xfrm>
          <a:prstGeom prst="rect">
            <a:avLst/>
          </a:prstGeom>
          <a:noFill/>
        </p:spPr>
        <p:txBody>
          <a:bodyPr wrap="square" rtlCol="0">
            <a:spAutoFit/>
          </a:bodyPr>
          <a:lstStyle/>
          <a:p>
            <a:r>
              <a:rPr lang="fr-FR" sz="2800" b="1" dirty="0">
                <a:solidFill>
                  <a:schemeClr val="accent2"/>
                </a:solidFill>
                <a:latin typeface="Prelo Medium" panose="02000506040000020004" pitchFamily="50" charset="0"/>
              </a:rPr>
              <a:t>Nos réponses</a:t>
            </a:r>
          </a:p>
        </p:txBody>
      </p:sp>
      <p:cxnSp>
        <p:nvCxnSpPr>
          <p:cNvPr id="24" name="Connecteur droit 23">
            <a:extLst>
              <a:ext uri="{FF2B5EF4-FFF2-40B4-BE49-F238E27FC236}">
                <a16:creationId xmlns:a16="http://schemas.microsoft.com/office/drawing/2014/main" id="{C2E3E5ED-CD2B-4AF4-9F55-7B3A47F1A31D}"/>
              </a:ext>
            </a:extLst>
          </p:cNvPr>
          <p:cNvCxnSpPr>
            <a:cxnSpLocks/>
          </p:cNvCxnSpPr>
          <p:nvPr/>
        </p:nvCxnSpPr>
        <p:spPr>
          <a:xfrm>
            <a:off x="5159356" y="1150865"/>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C9603732-950C-41B6-ABAD-1E037B2D4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309" y="358865"/>
            <a:ext cx="812572" cy="792000"/>
          </a:xfrm>
          <a:prstGeom prst="rect">
            <a:avLst/>
          </a:prstGeom>
        </p:spPr>
      </p:pic>
      <p:pic>
        <p:nvPicPr>
          <p:cNvPr id="30" name="Picture 3" descr="Z:\RSM International\1 Design\2015\Brand\Guidelines\Logos\Logos-03.png">
            <a:extLst>
              <a:ext uri="{FF2B5EF4-FFF2-40B4-BE49-F238E27FC236}">
                <a16:creationId xmlns:a16="http://schemas.microsoft.com/office/drawing/2014/main" id="{FCBA6E30-8401-4F2F-9993-6296EBDC97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1639" y="4700169"/>
            <a:ext cx="672849" cy="28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3755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4" name="ZoneTexte 123"/>
          <p:cNvSpPr txBox="1"/>
          <p:nvPr/>
        </p:nvSpPr>
        <p:spPr>
          <a:xfrm>
            <a:off x="4572000" y="895384"/>
            <a:ext cx="4214875" cy="403187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effectLst/>
                <a:uLnTx/>
                <a:uFillTx/>
                <a:latin typeface="Prelo Medium" panose="02000506040000020004" pitchFamily="50" charset="0"/>
              </a:rPr>
              <a:t>Un risque sous-jacent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effectLst/>
                <a:uLnTx/>
                <a:uFillTx/>
                <a:latin typeface="Prelo Medium" panose="02000506040000020004" pitchFamily="50" charset="0"/>
              </a:rPr>
              <a:t>Tous les 4 ans pour les grosses ETI,</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effectLst/>
                <a:uLnTx/>
                <a:uFillTx/>
                <a:latin typeface="Prelo Medium" panose="02000506040000020004" pitchFamily="50" charset="0"/>
              </a:rPr>
              <a:t>Tous les 7 ans pour les ETI</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effectLst/>
                <a:uLnTx/>
                <a:uFillTx/>
                <a:latin typeface="Prelo Medium" panose="02000506040000020004" pitchFamily="50" charset="0"/>
              </a:rPr>
              <a:t>Tous les 9 ans pour les PME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effectLst/>
              <a:uLnTx/>
              <a:uFillTx/>
              <a:latin typeface="Prelo Medium" panose="0200050604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effectLst/>
                <a:uLnTx/>
                <a:uFillTx/>
                <a:latin typeface="Prelo Medium" panose="02000506040000020004" pitchFamily="50" charset="0"/>
              </a:rPr>
              <a:t>Pour une PME, le cout d’un contrôle est de plusieurs dizaines de milliers d’euros :</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effectLst/>
                <a:uLnTx/>
                <a:uFillTx/>
                <a:latin typeface="Prelo Medium" panose="02000506040000020004" pitchFamily="50" charset="0"/>
              </a:rPr>
              <a:t>Temps passé, stress</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effectLst/>
                <a:uLnTx/>
                <a:uFillTx/>
                <a:latin typeface="Prelo Medium" panose="02000506040000020004" pitchFamily="50" charset="0"/>
              </a:rPr>
              <a:t>honoraires</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effectLst/>
                <a:uLnTx/>
                <a:uFillTx/>
                <a:latin typeface="Prelo Medium" panose="02000506040000020004" pitchFamily="50" charset="0"/>
              </a:rPr>
              <a:t>Pénalités et intérêts de retard </a:t>
            </a:r>
            <a:r>
              <a:rPr lang="fr-FR" sz="1600" dirty="0">
                <a:latin typeface="Prelo Medium" panose="02000506040000020004" pitchFamily="50" charset="0"/>
              </a:rPr>
              <a:t>en cas d’anomalie</a:t>
            </a:r>
            <a:endParaRPr kumimoji="0" lang="fr-FR" sz="1600" b="0" i="0" u="none" strike="noStrike" kern="1200" cap="none" spc="0" normalizeH="0" baseline="0" noProof="0" dirty="0">
              <a:ln>
                <a:noFill/>
              </a:ln>
              <a:effectLst/>
              <a:uLnTx/>
              <a:uFillTx/>
              <a:latin typeface="Prelo Medium" panose="0200050604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effectLst/>
              <a:uLnTx/>
              <a:uFillTx/>
              <a:latin typeface="Prelo Medium" panose="0200050604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effectLst/>
                <a:uLnTx/>
                <a:uFillTx/>
                <a:latin typeface="Prelo Medium" panose="02000506040000020004" pitchFamily="50" charset="0"/>
              </a:rPr>
              <a:t>A partir de 2021, l’Administration fiscale va concentrer </a:t>
            </a:r>
            <a:r>
              <a:rPr kumimoji="0" lang="fr-FR" sz="1600" b="1" i="0" u="none" strike="noStrike" kern="1200" cap="none" spc="0" normalizeH="0" baseline="0" noProof="0" dirty="0">
                <a:ln>
                  <a:noFill/>
                </a:ln>
                <a:effectLst/>
                <a:uLnTx/>
                <a:uFillTx/>
                <a:latin typeface="Prelo Medium" panose="02000506040000020004" pitchFamily="50" charset="0"/>
              </a:rPr>
              <a:t>ses investigations</a:t>
            </a:r>
            <a:r>
              <a:rPr kumimoji="0" lang="fr-FR" sz="1600" b="0" i="0" u="none" strike="noStrike" kern="1200" cap="none" spc="0" normalizeH="0" baseline="0" noProof="0" dirty="0">
                <a:ln>
                  <a:noFill/>
                </a:ln>
                <a:effectLst/>
                <a:uLnTx/>
                <a:uFillTx/>
                <a:latin typeface="Prelo Medium" panose="02000506040000020004" pitchFamily="50" charset="0"/>
              </a:rPr>
              <a:t> sur les sociétés qui ne souscrivent pas à l’ECF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effectLst/>
              <a:uLnTx/>
              <a:uFillTx/>
              <a:latin typeface="Prelo Medium" panose="02000506040000020004" pitchFamily="50" charset="0"/>
            </a:endParaRPr>
          </a:p>
        </p:txBody>
      </p:sp>
      <p:sp>
        <p:nvSpPr>
          <p:cNvPr id="125" name="ZoneTexte 124"/>
          <p:cNvSpPr txBox="1"/>
          <p:nvPr/>
        </p:nvSpPr>
        <p:spPr>
          <a:xfrm>
            <a:off x="645026" y="525974"/>
            <a:ext cx="263808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63666A"/>
                </a:solidFill>
                <a:effectLst/>
                <a:uLnTx/>
                <a:uFillTx/>
                <a:latin typeface="Prelo Medium" panose="02000506040000020004" pitchFamily="50" charset="0"/>
              </a:rPr>
              <a:t>Vous hésitez encore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63666A"/>
                </a:solidFill>
                <a:effectLst/>
                <a:uLnTx/>
                <a:uFillTx/>
                <a:latin typeface="Prelo Medium" panose="02000506040000020004" pitchFamily="50" charset="0"/>
              </a:rPr>
              <a:t>Un </a:t>
            </a:r>
            <a:r>
              <a:rPr kumimoji="0" lang="fr-FR" sz="2800" b="1" i="0" u="none" strike="noStrike" kern="1200" cap="none" spc="0" normalizeH="0" baseline="0" noProof="0" dirty="0">
                <a:ln>
                  <a:noFill/>
                </a:ln>
                <a:solidFill>
                  <a:schemeClr val="accent1"/>
                </a:solidFill>
                <a:effectLst/>
                <a:uLnTx/>
                <a:uFillTx/>
                <a:latin typeface="Prelo Medium" panose="02000506040000020004" pitchFamily="50" charset="0"/>
              </a:rPr>
              <a:t>contrôle</a:t>
            </a:r>
            <a:r>
              <a:rPr kumimoji="0" lang="fr-FR" sz="2800" b="1" i="0" u="none" strike="noStrike" kern="1200" cap="none" spc="0" normalizeH="0" baseline="0" noProof="0" dirty="0">
                <a:ln>
                  <a:noFill/>
                </a:ln>
                <a:solidFill>
                  <a:prstClr val="white"/>
                </a:solidFill>
                <a:effectLst/>
                <a:uLnTx/>
                <a:uFillTx/>
                <a:latin typeface="Prelo Medium" panose="02000506040000020004" pitchFamily="50" charset="0"/>
              </a:rPr>
              <a:t> </a:t>
            </a:r>
            <a:r>
              <a:rPr kumimoji="0" lang="fr-FR" sz="2800" b="1" i="0" u="none" strike="noStrike" kern="1200" cap="none" spc="0" normalizeH="0" baseline="0" noProof="0" dirty="0">
                <a:ln>
                  <a:noFill/>
                </a:ln>
                <a:solidFill>
                  <a:srgbClr val="63666A"/>
                </a:solidFill>
                <a:effectLst/>
                <a:uLnTx/>
                <a:uFillTx/>
                <a:latin typeface="Prelo Medium" panose="02000506040000020004" pitchFamily="50" charset="0"/>
              </a:rPr>
              <a:t>fiscal c’est :</a:t>
            </a:r>
          </a:p>
        </p:txBody>
      </p:sp>
      <p:pic>
        <p:nvPicPr>
          <p:cNvPr id="6" name="Image 5">
            <a:extLst>
              <a:ext uri="{FF2B5EF4-FFF2-40B4-BE49-F238E27FC236}">
                <a16:creationId xmlns:a16="http://schemas.microsoft.com/office/drawing/2014/main" id="{3312B364-E545-4EDD-8A7F-DC3CACAAD1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691" y="2867830"/>
            <a:ext cx="1524003" cy="1511811"/>
          </a:xfrm>
          <a:prstGeom prst="rect">
            <a:avLst/>
          </a:prstGeom>
        </p:spPr>
      </p:pic>
      <p:pic>
        <p:nvPicPr>
          <p:cNvPr id="11" name="Picture 3" descr="Z:\RSM International\1 Design\2015\Brand\Guidelines\Logos\Logos-03.png">
            <a:extLst>
              <a:ext uri="{FF2B5EF4-FFF2-40B4-BE49-F238E27FC236}">
                <a16:creationId xmlns:a16="http://schemas.microsoft.com/office/drawing/2014/main" id="{2E2AE6F4-F5A0-48A4-8592-885409F1E8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549" y="303692"/>
            <a:ext cx="672849" cy="28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479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24" name="ZoneTexte 123"/>
          <p:cNvSpPr txBox="1"/>
          <p:nvPr/>
        </p:nvSpPr>
        <p:spPr>
          <a:xfrm>
            <a:off x="3614733" y="628393"/>
            <a:ext cx="5257446" cy="4231928"/>
          </a:xfrm>
          <a:prstGeom prst="rect">
            <a:avLst/>
          </a:prstGeom>
          <a:noFill/>
        </p:spPr>
        <p:txBody>
          <a:bodyPr wrap="square" lIns="0" tIns="0" rIns="0" bIns="0" rtlCol="0">
            <a:spAutoFit/>
          </a:bodyPr>
          <a:lstStyle/>
          <a:p>
            <a:pPr>
              <a:spcAft>
                <a:spcPts val="600"/>
              </a:spcAft>
              <a:defRPr/>
            </a:pPr>
            <a:r>
              <a:rPr lang="fr-FR" sz="1500" b="1" dirty="0">
                <a:latin typeface="Prelo Medium" panose="02000506040000020004" pitchFamily="50" charset="0"/>
              </a:rPr>
              <a:t>Du temps et coût épargné </a:t>
            </a:r>
          </a:p>
          <a:p>
            <a:pPr marL="214313" indent="-214313">
              <a:spcAft>
                <a:spcPts val="600"/>
              </a:spcAft>
              <a:buFont typeface="Arial" panose="020B0604020202020204" pitchFamily="34" charset="0"/>
              <a:buChar char="•"/>
              <a:defRPr/>
            </a:pPr>
            <a:r>
              <a:rPr lang="fr-FR" sz="1500" dirty="0">
                <a:latin typeface="Prelo Medium" panose="02000506040000020004" pitchFamily="50" charset="0"/>
              </a:rPr>
              <a:t>Temps et </a:t>
            </a:r>
            <a:r>
              <a:rPr lang="fr-FR" sz="1500" b="1" dirty="0">
                <a:latin typeface="Prelo Medium" panose="02000506040000020004" pitchFamily="50" charset="0"/>
              </a:rPr>
              <a:t>Coût</a:t>
            </a:r>
            <a:r>
              <a:rPr lang="fr-FR" sz="1500" dirty="0">
                <a:latin typeface="Prelo Medium" panose="02000506040000020004" pitchFamily="50" charset="0"/>
              </a:rPr>
              <a:t> des équipes comptables</a:t>
            </a:r>
          </a:p>
          <a:p>
            <a:pPr marL="214313" indent="-214313">
              <a:spcAft>
                <a:spcPts val="600"/>
              </a:spcAft>
              <a:buFont typeface="Arial" panose="020B0604020202020204" pitchFamily="34" charset="0"/>
              <a:buChar char="•"/>
              <a:defRPr/>
            </a:pPr>
            <a:r>
              <a:rPr lang="fr-FR" sz="1500" b="1" dirty="0">
                <a:latin typeface="Prelo Medium" panose="02000506040000020004" pitchFamily="50" charset="0"/>
              </a:rPr>
              <a:t>Temps</a:t>
            </a:r>
            <a:r>
              <a:rPr lang="fr-FR" sz="1500" dirty="0">
                <a:latin typeface="Prelo Medium" panose="02000506040000020004" pitchFamily="50" charset="0"/>
              </a:rPr>
              <a:t> du Dirigeant </a:t>
            </a:r>
          </a:p>
          <a:p>
            <a:pPr marL="214313" indent="-214313">
              <a:spcAft>
                <a:spcPts val="600"/>
              </a:spcAft>
              <a:buFont typeface="Arial" panose="020B0604020202020204" pitchFamily="34" charset="0"/>
              <a:buChar char="•"/>
              <a:defRPr/>
            </a:pPr>
            <a:r>
              <a:rPr lang="fr-FR" sz="1500" b="1" dirty="0">
                <a:latin typeface="Prelo Medium" panose="02000506040000020004" pitchFamily="50" charset="0"/>
              </a:rPr>
              <a:t>Stress</a:t>
            </a:r>
            <a:r>
              <a:rPr lang="fr-FR" sz="1500" dirty="0">
                <a:latin typeface="Prelo Medium" panose="02000506040000020004" pitchFamily="50" charset="0"/>
              </a:rPr>
              <a:t> des équipes</a:t>
            </a:r>
          </a:p>
          <a:p>
            <a:pPr>
              <a:spcAft>
                <a:spcPts val="600"/>
              </a:spcAft>
              <a:defRPr/>
            </a:pPr>
            <a:r>
              <a:rPr lang="fr-FR" sz="1500" b="1" dirty="0">
                <a:latin typeface="Prelo Medium" panose="02000506040000020004" pitchFamily="50" charset="0"/>
              </a:rPr>
              <a:t>Une limitation du risque financier </a:t>
            </a:r>
          </a:p>
          <a:p>
            <a:pPr marL="214313" indent="-214313">
              <a:spcAft>
                <a:spcPts val="600"/>
              </a:spcAft>
              <a:buFont typeface="Arial" panose="020B0604020202020204" pitchFamily="34" charset="0"/>
              <a:buChar char="•"/>
              <a:defRPr/>
            </a:pPr>
            <a:r>
              <a:rPr lang="fr-FR" sz="1500" b="1" dirty="0">
                <a:latin typeface="Prelo Medium" panose="02000506040000020004" pitchFamily="50" charset="0"/>
              </a:rPr>
              <a:t>Absence de pénalités </a:t>
            </a:r>
            <a:r>
              <a:rPr lang="fr-FR" sz="1500" dirty="0">
                <a:latin typeface="Prelo Medium" panose="02000506040000020004" pitchFamily="50" charset="0"/>
              </a:rPr>
              <a:t>et d’intérêt de retard</a:t>
            </a:r>
          </a:p>
          <a:p>
            <a:pPr marL="214313" indent="-214313">
              <a:spcAft>
                <a:spcPts val="600"/>
              </a:spcAft>
              <a:buFont typeface="Arial" panose="020B0604020202020204" pitchFamily="34" charset="0"/>
              <a:buChar char="•"/>
              <a:defRPr/>
            </a:pPr>
            <a:r>
              <a:rPr lang="fr-FR" sz="1500" b="1" dirty="0">
                <a:latin typeface="Prelo Medium" panose="02000506040000020004" pitchFamily="50" charset="0"/>
              </a:rPr>
              <a:t>Réduction</a:t>
            </a:r>
            <a:r>
              <a:rPr lang="fr-FR" sz="1500" dirty="0">
                <a:latin typeface="Prelo Medium" panose="02000506040000020004" pitchFamily="50" charset="0"/>
              </a:rPr>
              <a:t> du risque de contrôle </a:t>
            </a:r>
          </a:p>
          <a:p>
            <a:pPr marL="214313" indent="-214313">
              <a:spcAft>
                <a:spcPts val="600"/>
              </a:spcAft>
              <a:buFont typeface="Arial" panose="020B0604020202020204" pitchFamily="34" charset="0"/>
              <a:buChar char="•"/>
              <a:defRPr/>
            </a:pPr>
            <a:r>
              <a:rPr lang="fr-FR" altLang="fr-FR" sz="1500" dirty="0">
                <a:latin typeface="Prelo Medium" panose="02000506040000020004" pitchFamily="50" charset="0"/>
              </a:rPr>
              <a:t>Remboursement par le prestataire des sommes engagées dans le cadre de l’ECF, sur les points qui auront été redressés par l’Administration, s’ils n’ont pas été identifiés comme tels.</a:t>
            </a:r>
            <a:endParaRPr lang="fr-FR" sz="1500" b="1" u="sng" dirty="0">
              <a:latin typeface="Prelo Medium" panose="02000506040000020004" pitchFamily="50" charset="0"/>
            </a:endParaRPr>
          </a:p>
          <a:p>
            <a:pPr>
              <a:spcAft>
                <a:spcPts val="600"/>
              </a:spcAft>
              <a:defRPr/>
            </a:pPr>
            <a:r>
              <a:rPr lang="fr-FR" sz="1500" b="1" dirty="0">
                <a:latin typeface="Prelo Medium" panose="02000506040000020004" pitchFamily="50" charset="0"/>
              </a:rPr>
              <a:t>Un conseil avisé : </a:t>
            </a:r>
          </a:p>
          <a:p>
            <a:pPr marL="214313" indent="-214313">
              <a:spcAft>
                <a:spcPts val="600"/>
              </a:spcAft>
              <a:buFont typeface="Arial" panose="020B0604020202020204" pitchFamily="34" charset="0"/>
              <a:buChar char="•"/>
              <a:defRPr/>
            </a:pPr>
            <a:r>
              <a:rPr lang="fr-FR" sz="1500" b="1" dirty="0">
                <a:latin typeface="Prelo Medium" panose="02000506040000020004" pitchFamily="50" charset="0"/>
              </a:rPr>
              <a:t>L’Avis objectif </a:t>
            </a:r>
            <a:r>
              <a:rPr lang="fr-FR" sz="1500" dirty="0">
                <a:latin typeface="Prelo Medium" panose="02000506040000020004" pitchFamily="50" charset="0"/>
              </a:rPr>
              <a:t>et Indépendant d’un Tiers sur les pratiques de l’entreprise</a:t>
            </a:r>
          </a:p>
          <a:p>
            <a:pPr marL="214313" indent="-214313">
              <a:spcAft>
                <a:spcPts val="600"/>
              </a:spcAft>
              <a:buFont typeface="Arial" panose="020B0604020202020204" pitchFamily="34" charset="0"/>
              <a:buChar char="•"/>
              <a:defRPr/>
            </a:pPr>
            <a:r>
              <a:rPr lang="fr-FR" altLang="fr-FR" sz="1500" dirty="0">
                <a:latin typeface="Prelo Medium" panose="02000506040000020004" pitchFamily="50" charset="0"/>
              </a:rPr>
              <a:t>Une assurance de bonnes pratiques à destination des parties prenantes (investisseurs, organismes de prêts…)</a:t>
            </a:r>
            <a:endParaRPr lang="fr-FR" sz="1500" dirty="0">
              <a:latin typeface="Prelo Medium" panose="02000506040000020004" pitchFamily="50" charset="0"/>
            </a:endParaRPr>
          </a:p>
        </p:txBody>
      </p:sp>
      <p:sp>
        <p:nvSpPr>
          <p:cNvPr id="125" name="ZoneTexte 124"/>
          <p:cNvSpPr txBox="1"/>
          <p:nvPr/>
        </p:nvSpPr>
        <p:spPr>
          <a:xfrm>
            <a:off x="601045" y="734375"/>
            <a:ext cx="2299501" cy="954107"/>
          </a:xfrm>
          <a:prstGeom prst="rect">
            <a:avLst/>
          </a:prstGeom>
          <a:noFill/>
        </p:spPr>
        <p:txBody>
          <a:bodyPr wrap="square" rtlCol="0">
            <a:spAutoFit/>
          </a:bodyPr>
          <a:lstStyle/>
          <a:p>
            <a:r>
              <a:rPr lang="fr-FR" sz="2800" b="1" dirty="0">
                <a:latin typeface="Prelo Medium" panose="02000506040000020004" pitchFamily="50" charset="0"/>
              </a:rPr>
              <a:t>Recourir à l’</a:t>
            </a:r>
            <a:r>
              <a:rPr lang="fr-FR" sz="2800" b="1" dirty="0">
                <a:solidFill>
                  <a:schemeClr val="accent2"/>
                </a:solidFill>
                <a:latin typeface="Prelo Medium" panose="02000506040000020004" pitchFamily="50" charset="0"/>
              </a:rPr>
              <a:t>ECF</a:t>
            </a:r>
            <a:r>
              <a:rPr lang="fr-FR" sz="2800" b="1" dirty="0">
                <a:latin typeface="Prelo Medium" panose="02000506040000020004" pitchFamily="50" charset="0"/>
              </a:rPr>
              <a:t> c’est :</a:t>
            </a:r>
          </a:p>
        </p:txBody>
      </p:sp>
      <p:pic>
        <p:nvPicPr>
          <p:cNvPr id="128" name="Image 127"/>
          <p:cNvPicPr>
            <a:picLocks noChangeAspect="1"/>
          </p:cNvPicPr>
          <p:nvPr/>
        </p:nvPicPr>
        <p:blipFill rotWithShape="1">
          <a:blip r:embed="rId2" cstate="print">
            <a:extLst>
              <a:ext uri="{28A0092B-C50C-407E-A947-70E740481C1C}">
                <a14:useLocalDpi xmlns:a14="http://schemas.microsoft.com/office/drawing/2010/main" val="0"/>
              </a:ext>
            </a:extLst>
          </a:blip>
          <a:srcRect l="19925" t="25595" b="17725"/>
          <a:stretch/>
        </p:blipFill>
        <p:spPr>
          <a:xfrm>
            <a:off x="347580" y="2013735"/>
            <a:ext cx="2417630" cy="2276192"/>
          </a:xfrm>
          <a:prstGeom prst="rect">
            <a:avLst/>
          </a:prstGeom>
        </p:spPr>
      </p:pic>
      <p:pic>
        <p:nvPicPr>
          <p:cNvPr id="10" name="Picture 3" descr="Z:\RSM International\1 Design\2015\Brand\Guidelines\Logos\Logos-03.png">
            <a:extLst>
              <a:ext uri="{FF2B5EF4-FFF2-40B4-BE49-F238E27FC236}">
                <a16:creationId xmlns:a16="http://schemas.microsoft.com/office/drawing/2014/main" id="{15B9F15C-73A3-4300-B32D-C22CC9695C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549" y="303692"/>
            <a:ext cx="672849" cy="28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72840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29565"/>
      </p:ext>
    </p:extLst>
  </p:cSld>
  <p:clrMapOvr>
    <a:masterClrMapping/>
  </p:clrMapOvr>
  <p:transition spd="med">
    <p:fade/>
  </p:transition>
</p:sld>
</file>

<file path=ppt/theme/theme1.xml><?xml version="1.0" encoding="utf-8"?>
<a:theme xmlns:a="http://schemas.openxmlformats.org/drawingml/2006/main" name="Office Theme">
  <a:themeElements>
    <a:clrScheme name="RSM">
      <a:dk1>
        <a:srgbClr val="63666A"/>
      </a:dk1>
      <a:lt1>
        <a:sysClr val="window" lastClr="FFFFFF"/>
      </a:lt1>
      <a:dk2>
        <a:srgbClr val="888B8D"/>
      </a:dk2>
      <a:lt2>
        <a:srgbClr val="DCDDDE"/>
      </a:lt2>
      <a:accent1>
        <a:srgbClr val="009CDE"/>
      </a:accent1>
      <a:accent2>
        <a:srgbClr val="3F9C35"/>
      </a:accent2>
      <a:accent3>
        <a:srgbClr val="34A798"/>
      </a:accent3>
      <a:accent4>
        <a:srgbClr val="9F5CC0"/>
      </a:accent4>
      <a:accent5>
        <a:srgbClr val="F1B434"/>
      </a:accent5>
      <a:accent6>
        <a:srgbClr val="E40046"/>
      </a:accent6>
      <a:hlink>
        <a:srgbClr val="009CDE"/>
      </a:hlink>
      <a:folHlink>
        <a:srgbClr val="6366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ur les C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RSM">
      <a:dk1>
        <a:srgbClr val="63666A"/>
      </a:dk1>
      <a:lt1>
        <a:sysClr val="window" lastClr="FFFFFF"/>
      </a:lt1>
      <a:dk2>
        <a:srgbClr val="888B8D"/>
      </a:dk2>
      <a:lt2>
        <a:srgbClr val="DCDDDE"/>
      </a:lt2>
      <a:accent1>
        <a:srgbClr val="009CDE"/>
      </a:accent1>
      <a:accent2>
        <a:srgbClr val="3F9C35"/>
      </a:accent2>
      <a:accent3>
        <a:srgbClr val="34A798"/>
      </a:accent3>
      <a:accent4>
        <a:srgbClr val="9F5CC0"/>
      </a:accent4>
      <a:accent5>
        <a:srgbClr val="F1B434"/>
      </a:accent5>
      <a:accent6>
        <a:srgbClr val="E40046"/>
      </a:accent6>
      <a:hlink>
        <a:srgbClr val="009CDE"/>
      </a:hlink>
      <a:folHlink>
        <a:srgbClr val="6366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6FE13AEED5634AAD0FC90AB635E652" ma:contentTypeVersion="4" ma:contentTypeDescription="Crée un document." ma:contentTypeScope="" ma:versionID="22597d685e8cfb04e45bf680f99e18c5">
  <xsd:schema xmlns:xsd="http://www.w3.org/2001/XMLSchema" xmlns:xs="http://www.w3.org/2001/XMLSchema" xmlns:p="http://schemas.microsoft.com/office/2006/metadata/properties" xmlns:ns2="27a727ff-2439-4dff-a94c-345fc9030894" xmlns:ns3="8819e284-8f13-4732-add0-7a16b295bb66" targetNamespace="http://schemas.microsoft.com/office/2006/metadata/properties" ma:root="true" ma:fieldsID="6a6c5a4cb1003135ab1652cc3e8dc420" ns2:_="" ns3:_="">
    <xsd:import namespace="27a727ff-2439-4dff-a94c-345fc9030894"/>
    <xsd:import namespace="8819e284-8f13-4732-add0-7a16b295bb6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727ff-2439-4dff-a94c-345fc90308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19e284-8f13-4732-add0-7a16b295bb6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19414F-4E85-4BBA-B0A5-D01CA482D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a727ff-2439-4dff-a94c-345fc9030894"/>
    <ds:schemaRef ds:uri="8819e284-8f13-4732-add0-7a16b295b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C0CADC-CB7F-43CF-997F-1669DBA1B8C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7a727ff-2439-4dff-a94c-345fc9030894"/>
    <ds:schemaRef ds:uri="http://purl.org/dc/elements/1.1/"/>
    <ds:schemaRef ds:uri="http://schemas.microsoft.com/office/2006/metadata/properties"/>
    <ds:schemaRef ds:uri="8819e284-8f13-4732-add0-7a16b295bb66"/>
    <ds:schemaRef ds:uri="http://www.w3.org/XML/1998/namespace"/>
    <ds:schemaRef ds:uri="http://purl.org/dc/dcmitype/"/>
  </ds:schemaRefs>
</ds:datastoreItem>
</file>

<file path=customXml/itemProps3.xml><?xml version="1.0" encoding="utf-8"?>
<ds:datastoreItem xmlns:ds="http://schemas.openxmlformats.org/officeDocument/2006/customXml" ds:itemID="{7EC40CFC-380C-4168-BAB9-22BB4E805F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1485</TotalTime>
  <Words>630</Words>
  <Application>Microsoft Office PowerPoint</Application>
  <PresentationFormat>Affichage à l'écran (16:9)</PresentationFormat>
  <Paragraphs>47</Paragraphs>
  <Slides>6</Slides>
  <Notes>2</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6</vt:i4>
      </vt:variant>
    </vt:vector>
  </HeadingPairs>
  <TitlesOfParts>
    <vt:vector size="13" baseType="lpstr">
      <vt:lpstr>Arial</vt:lpstr>
      <vt:lpstr>Calibri</vt:lpstr>
      <vt:lpstr>Prelo Bold</vt:lpstr>
      <vt:lpstr>Prelo Medium</vt:lpstr>
      <vt:lpstr>Office Theme</vt:lpstr>
      <vt:lpstr>Pour les CV</vt:lpstr>
      <vt:lpstr>1_Office Theme</vt:lpstr>
      <vt:lpstr>L’ Examen de conformité fiscal (ecf)</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L2LAdmin</dc:creator>
  <cp:lastModifiedBy>Eunhee Song</cp:lastModifiedBy>
  <cp:revision>107</cp:revision>
  <cp:lastPrinted>2021-03-12T10:00:05Z</cp:lastPrinted>
  <dcterms:created xsi:type="dcterms:W3CDTF">2015-05-28T11:57:29Z</dcterms:created>
  <dcterms:modified xsi:type="dcterms:W3CDTF">2021-04-21T15:59:03Z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0x010100CF6FE13AEED5634AAD0FC90AB635E652</vt:lpwstr>
  </property>
</Properties>
</file>