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handoutMasterIdLst>
    <p:handoutMasterId r:id="rId48"/>
  </p:handoutMasterIdLst>
  <p:sldIdLst>
    <p:sldId id="258" r:id="rId2"/>
    <p:sldId id="256" r:id="rId3"/>
    <p:sldId id="386" r:id="rId4"/>
    <p:sldId id="295" r:id="rId5"/>
    <p:sldId id="345" r:id="rId6"/>
    <p:sldId id="346" r:id="rId7"/>
    <p:sldId id="347" r:id="rId8"/>
    <p:sldId id="334" r:id="rId9"/>
    <p:sldId id="392" r:id="rId10"/>
    <p:sldId id="301" r:id="rId11"/>
    <p:sldId id="300" r:id="rId12"/>
    <p:sldId id="327" r:id="rId13"/>
    <p:sldId id="328" r:id="rId14"/>
    <p:sldId id="349" r:id="rId15"/>
    <p:sldId id="335" r:id="rId16"/>
    <p:sldId id="298" r:id="rId17"/>
    <p:sldId id="326" r:id="rId18"/>
    <p:sldId id="348" r:id="rId19"/>
    <p:sldId id="319" r:id="rId20"/>
    <p:sldId id="320" r:id="rId21"/>
    <p:sldId id="340" r:id="rId22"/>
    <p:sldId id="341" r:id="rId23"/>
    <p:sldId id="323" r:id="rId24"/>
    <p:sldId id="322" r:id="rId25"/>
    <p:sldId id="321" r:id="rId26"/>
    <p:sldId id="391" r:id="rId27"/>
    <p:sldId id="343" r:id="rId28"/>
    <p:sldId id="344" r:id="rId29"/>
    <p:sldId id="390" r:id="rId30"/>
    <p:sldId id="393" r:id="rId31"/>
    <p:sldId id="394" r:id="rId32"/>
    <p:sldId id="395" r:id="rId33"/>
    <p:sldId id="396" r:id="rId34"/>
    <p:sldId id="397" r:id="rId35"/>
    <p:sldId id="398" r:id="rId36"/>
    <p:sldId id="399" r:id="rId37"/>
    <p:sldId id="400" r:id="rId38"/>
    <p:sldId id="401" r:id="rId39"/>
    <p:sldId id="402" r:id="rId40"/>
    <p:sldId id="403" r:id="rId41"/>
    <p:sldId id="404" r:id="rId42"/>
    <p:sldId id="405" r:id="rId43"/>
    <p:sldId id="280" r:id="rId44"/>
    <p:sldId id="325" r:id="rId45"/>
    <p:sldId id="281" r:id="rId4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1">
          <p15:clr>
            <a:srgbClr val="A4A3A4"/>
          </p15:clr>
        </p15:guide>
        <p15:guide id="2" orient="horz" pos="2791">
          <p15:clr>
            <a:srgbClr val="A4A3A4"/>
          </p15:clr>
        </p15:guide>
        <p15:guide id="3" orient="horz" pos="117">
          <p15:clr>
            <a:srgbClr val="A4A3A4"/>
          </p15:clr>
        </p15:guide>
        <p15:guide id="4" orient="horz">
          <p15:clr>
            <a:srgbClr val="A4A3A4"/>
          </p15:clr>
        </p15:guide>
        <p15:guide id="5" orient="horz" pos="239">
          <p15:clr>
            <a:srgbClr val="A4A3A4"/>
          </p15:clr>
        </p15:guide>
        <p15:guide id="6" orient="horz" pos="486">
          <p15:clr>
            <a:srgbClr val="A4A3A4"/>
          </p15:clr>
        </p15:guide>
        <p15:guide id="7" orient="horz" pos="2903">
          <p15:clr>
            <a:srgbClr val="A4A3A4"/>
          </p15:clr>
        </p15:guide>
        <p15:guide id="8" pos="2880">
          <p15:clr>
            <a:srgbClr val="A4A3A4"/>
          </p15:clr>
        </p15:guide>
        <p15:guide id="9" pos="5650">
          <p15:clr>
            <a:srgbClr val="A4A3A4"/>
          </p15:clr>
        </p15:guide>
        <p15:guide id="10" pos="34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9E31"/>
    <a:srgbClr val="009EDE"/>
    <a:srgbClr val="D4E7F7"/>
    <a:srgbClr val="DBECD4"/>
    <a:srgbClr val="6366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5" d="100"/>
          <a:sy n="135" d="100"/>
        </p:scale>
        <p:origin x="240" y="114"/>
      </p:cViewPr>
      <p:guideLst>
        <p:guide orient="horz" pos="3121"/>
        <p:guide orient="horz" pos="2791"/>
        <p:guide orient="horz" pos="117"/>
        <p:guide orient="horz"/>
        <p:guide orient="horz" pos="239"/>
        <p:guide orient="horz" pos="486"/>
        <p:guide orient="horz" pos="2903"/>
        <p:guide pos="2880"/>
        <p:guide pos="5650"/>
        <p:guide pos="345"/>
      </p:guideLst>
    </p:cSldViewPr>
  </p:slideViewPr>
  <p:notesTextViewPr>
    <p:cViewPr>
      <p:scale>
        <a:sx n="1" d="1"/>
        <a:sy n="1" d="1"/>
      </p:scale>
      <p:origin x="0" y="0"/>
    </p:cViewPr>
  </p:notesTextViewPr>
  <p:notesViewPr>
    <p:cSldViewPr snapToGrid="0">
      <p:cViewPr varScale="1">
        <p:scale>
          <a:sx n="85" d="100"/>
          <a:sy n="85" d="100"/>
        </p:scale>
        <p:origin x="-3786" y="-96"/>
      </p:cViewPr>
      <p:guideLst>
        <p:guide orient="horz" pos="2880"/>
        <p:guide pos="2160"/>
      </p:guideLst>
    </p:cSldViewPr>
  </p:notesViewPr>
  <p:gridSpacing cx="45005" cy="450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E473AF6-2FAB-4713-B6C6-E0386261291F}" type="datetimeFigureOut">
              <a:rPr lang="en-GB" smtClean="0"/>
              <a:t>23/10/2019</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898E0F9-4544-4B83-BE12-483232559C3B}" type="slidenum">
              <a:rPr lang="en-GB" smtClean="0"/>
              <a:t>‹#›</a:t>
            </a:fld>
            <a:endParaRPr lang="en-GB"/>
          </a:p>
        </p:txBody>
      </p:sp>
    </p:spTree>
    <p:extLst>
      <p:ext uri="{BB962C8B-B14F-4D97-AF65-F5344CB8AC3E}">
        <p14:creationId xmlns:p14="http://schemas.microsoft.com/office/powerpoint/2010/main" val="845763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339265-ADFC-4563-A924-76225813E49E}" type="datetimeFigureOut">
              <a:rPr lang="en-GB" smtClean="0"/>
              <a:t>23/10/2019</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D8859B-D7B2-4524-A914-23A343B7401F}" type="slidenum">
              <a:rPr lang="en-GB" smtClean="0"/>
              <a:t>‹#›</a:t>
            </a:fld>
            <a:endParaRPr lang="en-GB"/>
          </a:p>
        </p:txBody>
      </p:sp>
    </p:spTree>
    <p:extLst>
      <p:ext uri="{BB962C8B-B14F-4D97-AF65-F5344CB8AC3E}">
        <p14:creationId xmlns:p14="http://schemas.microsoft.com/office/powerpoint/2010/main" val="2295960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4" name="Rectangle 3"/>
          <p:cNvSpPr/>
          <p:nvPr userDrawn="1"/>
        </p:nvSpPr>
        <p:spPr>
          <a:xfrm>
            <a:off x="0" y="180000"/>
            <a:ext cx="8964000" cy="401193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 </a:t>
            </a:r>
            <a:endParaRPr lang="en-GB" dirty="0"/>
          </a:p>
        </p:txBody>
      </p:sp>
      <p:sp>
        <p:nvSpPr>
          <p:cNvPr id="3" name="TextBox 2"/>
          <p:cNvSpPr txBox="1"/>
          <p:nvPr userDrawn="1"/>
        </p:nvSpPr>
        <p:spPr>
          <a:xfrm>
            <a:off x="1058236" y="987574"/>
            <a:ext cx="5760640" cy="2123658"/>
          </a:xfrm>
          <a:prstGeom prst="rect">
            <a:avLst/>
          </a:prstGeom>
          <a:noFill/>
        </p:spPr>
        <p:txBody>
          <a:bodyPr wrap="square" rtlCol="0">
            <a:spAutoFit/>
          </a:bodyPr>
          <a:lstStyle/>
          <a:p>
            <a:r>
              <a:rPr kumimoji="0" lang="en-US" sz="4400" b="0" i="0" u="none" strike="noStrike" kern="1200" cap="none" spc="0" normalizeH="0" baseline="0" noProof="0" dirty="0" smtClean="0">
                <a:ln>
                  <a:noFill/>
                </a:ln>
                <a:solidFill>
                  <a:schemeClr val="bg1"/>
                </a:solidFill>
                <a:effectLst/>
                <a:uLnTx/>
                <a:uFillTx/>
                <a:latin typeface="+mn-lt"/>
              </a:rPr>
              <a:t>THE POWER </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OF BEING UNDERSTOOD</a:t>
            </a:r>
            <a:endParaRPr lang="en-GB" dirty="0">
              <a:solidFill>
                <a:schemeClr val="bg1"/>
              </a:solidFill>
            </a:endParaRPr>
          </a:p>
        </p:txBody>
      </p:sp>
      <p:sp>
        <p:nvSpPr>
          <p:cNvPr id="5" name="TextBox 4"/>
          <p:cNvSpPr txBox="1"/>
          <p:nvPr userDrawn="1"/>
        </p:nvSpPr>
        <p:spPr>
          <a:xfrm>
            <a:off x="1115616" y="3363838"/>
            <a:ext cx="432048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bg1"/>
                </a:solidFill>
              </a:rPr>
              <a:t>AUDIT | TAX | CONSULTING</a:t>
            </a:r>
          </a:p>
        </p:txBody>
      </p:sp>
      <p:sp>
        <p:nvSpPr>
          <p:cNvPr id="9" name="Rounded Rectangle 8"/>
          <p:cNvSpPr/>
          <p:nvPr userDrawn="1"/>
        </p:nvSpPr>
        <p:spPr>
          <a:xfrm>
            <a:off x="6156176" y="3651870"/>
            <a:ext cx="1296144" cy="354305"/>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userDrawn="1"/>
        </p:nvSpPr>
        <p:spPr>
          <a:xfrm>
            <a:off x="539552" y="514231"/>
            <a:ext cx="5904656" cy="3326660"/>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userDrawn="1"/>
        </p:nvSpPr>
        <p:spPr>
          <a:xfrm>
            <a:off x="858959" y="385762"/>
            <a:ext cx="7385449" cy="2906067"/>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660916" y="4390045"/>
            <a:ext cx="1303572" cy="5579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820974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Slide 2">
    <p:spTree>
      <p:nvGrpSpPr>
        <p:cNvPr id="1" name=""/>
        <p:cNvGrpSpPr/>
        <p:nvPr/>
      </p:nvGrpSpPr>
      <p:grpSpPr>
        <a:xfrm>
          <a:off x="0" y="0"/>
          <a:ext cx="0" cy="0"/>
          <a:chOff x="0" y="0"/>
          <a:chExt cx="0" cy="0"/>
        </a:xfrm>
      </p:grpSpPr>
      <p:sp>
        <p:nvSpPr>
          <p:cNvPr id="8" name="Rectangle 7"/>
          <p:cNvSpPr/>
          <p:nvPr userDrawn="1"/>
        </p:nvSpPr>
        <p:spPr>
          <a:xfrm>
            <a:off x="0" y="915988"/>
            <a:ext cx="8892480" cy="352797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userDrawn="1"/>
        </p:nvSpPr>
        <p:spPr>
          <a:xfrm>
            <a:off x="5652120" y="915988"/>
            <a:ext cx="3312368" cy="35279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Content Placeholder 33"/>
          <p:cNvSpPr>
            <a:spLocks noGrp="1"/>
          </p:cNvSpPr>
          <p:nvPr>
            <p:ph sz="quarter" idx="14"/>
          </p:nvPr>
        </p:nvSpPr>
        <p:spPr>
          <a:xfrm>
            <a:off x="251520" y="1059582"/>
            <a:ext cx="5040560" cy="2376264"/>
          </a:xfrm>
          <a:prstGeom prst="rect">
            <a:avLst/>
          </a:prstGeom>
        </p:spPr>
        <p:txBody>
          <a:bodyPr anchor="ctr">
            <a:normAutofit/>
          </a:bodyPr>
          <a:lstStyle>
            <a:lvl1pPr marL="0" indent="0" algn="ctr">
              <a:buNone/>
              <a:defRPr sz="2000" b="0" i="0" cap="all" baseline="0">
                <a:solidFill>
                  <a:schemeClr val="accent1"/>
                </a:solidFill>
              </a:defRPr>
            </a:lvl1pPr>
            <a:lvl2pPr>
              <a:defRPr sz="2000" b="1" i="0" cap="all" baseline="0">
                <a:solidFill>
                  <a:schemeClr val="accent1"/>
                </a:solidFill>
              </a:defRPr>
            </a:lvl2pPr>
            <a:lvl3pPr>
              <a:defRPr sz="2000" b="1" i="0" cap="all" baseline="0">
                <a:solidFill>
                  <a:schemeClr val="accent1"/>
                </a:solidFill>
              </a:defRPr>
            </a:lvl3pPr>
            <a:lvl4pPr>
              <a:defRPr sz="2000" b="1" i="0" cap="all" baseline="0">
                <a:solidFill>
                  <a:schemeClr val="accent1"/>
                </a:solidFill>
              </a:defRPr>
            </a:lvl4pPr>
            <a:lvl5pPr>
              <a:defRPr sz="2000" b="1" i="0" cap="all" baseline="0">
                <a:solidFill>
                  <a:schemeClr val="accent1"/>
                </a:solidFill>
              </a:defRPr>
            </a:lvl5pPr>
          </a:lstStyle>
          <a:p>
            <a:pPr lvl="0"/>
            <a:endParaRPr lang="en-US" dirty="0" smtClean="0"/>
          </a:p>
        </p:txBody>
      </p:sp>
      <p:sp>
        <p:nvSpPr>
          <p:cNvPr id="4" name="Text Placeholder 3"/>
          <p:cNvSpPr>
            <a:spLocks noGrp="1"/>
          </p:cNvSpPr>
          <p:nvPr>
            <p:ph type="body" sz="quarter" idx="15"/>
          </p:nvPr>
        </p:nvSpPr>
        <p:spPr>
          <a:xfrm>
            <a:off x="5796137" y="1059582"/>
            <a:ext cx="3038480" cy="3198277"/>
          </a:xfrm>
          <a:prstGeom prst="rect">
            <a:avLst/>
          </a:prstGeom>
          <a:ln>
            <a:noFill/>
          </a:ln>
        </p:spPr>
        <p:txBody>
          <a:bodyPr>
            <a:normAutofit/>
          </a:bodyPr>
          <a:lstStyle>
            <a:lvl1pPr>
              <a:spcAft>
                <a:spcPts val="600"/>
              </a:spcAft>
              <a:defRPr sz="1800" baseline="0">
                <a:solidFill>
                  <a:schemeClr val="bg1"/>
                </a:solidFill>
              </a:defRPr>
            </a:lvl1pPr>
            <a:lvl2pPr>
              <a:defRPr sz="1800" baseline="0">
                <a:solidFill>
                  <a:schemeClr val="bg1"/>
                </a:solidFill>
              </a:defRPr>
            </a:lvl2pPr>
            <a:lvl3pPr>
              <a:defRPr sz="1600" baseline="0">
                <a:solidFill>
                  <a:schemeClr val="bg1"/>
                </a:solidFill>
              </a:defRPr>
            </a:lvl3pPr>
            <a:lvl4pPr>
              <a:defRPr sz="1400" baseline="0">
                <a:solidFill>
                  <a:schemeClr val="bg1"/>
                </a:solidFill>
              </a:defRPr>
            </a:lvl4pPr>
            <a:lvl5pPr>
              <a:defRPr sz="1200" baseline="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Text Placeholder 5"/>
          <p:cNvSpPr>
            <a:spLocks noGrp="1"/>
          </p:cNvSpPr>
          <p:nvPr>
            <p:ph type="body" sz="quarter" idx="17" hasCustomPrompt="1"/>
          </p:nvPr>
        </p:nvSpPr>
        <p:spPr>
          <a:xfrm>
            <a:off x="250825" y="3579862"/>
            <a:ext cx="5041900" cy="673859"/>
          </a:xfrm>
          <a:prstGeom prst="rect">
            <a:avLst/>
          </a:prstGeom>
        </p:spPr>
        <p:txBody>
          <a:bodyPr>
            <a:normAutofit/>
          </a:bodyPr>
          <a:lstStyle>
            <a:lvl1pPr marL="0" indent="0">
              <a:spcAft>
                <a:spcPts val="1200"/>
              </a:spcAft>
              <a:buNone/>
              <a:defRPr sz="1600" baseline="0"/>
            </a:lvl1pPr>
            <a:lvl2pPr>
              <a:defRPr sz="1400" baseline="0"/>
            </a:lvl2pPr>
            <a:lvl3pPr>
              <a:defRPr sz="1400" baseline="0"/>
            </a:lvl3pPr>
            <a:lvl4pPr>
              <a:defRPr sz="1400" baseline="0"/>
            </a:lvl4pPr>
            <a:lvl5pPr>
              <a:defRPr sz="1400" baseline="0"/>
            </a:lvl5pPr>
          </a:lstStyle>
          <a:p>
            <a:pPr lvl="0"/>
            <a:r>
              <a:rPr lang="en-US" dirty="0" smtClean="0"/>
              <a:t>Paragraph/caption for object above</a:t>
            </a:r>
          </a:p>
        </p:txBody>
      </p:sp>
      <p:sp>
        <p:nvSpPr>
          <p:cNvPr id="13"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14" name="Straight Connector 13"/>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pic>
        <p:nvPicPr>
          <p:cNvPr id="12"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326415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21" name="Rectangle 20"/>
          <p:cNvSpPr/>
          <p:nvPr userDrawn="1"/>
        </p:nvSpPr>
        <p:spPr>
          <a:xfrm>
            <a:off x="0" y="915988"/>
            <a:ext cx="503040" cy="35279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userDrawn="1"/>
        </p:nvSpPr>
        <p:spPr>
          <a:xfrm>
            <a:off x="611560" y="915988"/>
            <a:ext cx="1080120" cy="352797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 Placeholder 5"/>
          <p:cNvSpPr>
            <a:spLocks noGrp="1"/>
          </p:cNvSpPr>
          <p:nvPr>
            <p:ph type="body" sz="quarter" idx="14" hasCustomPrompt="1"/>
          </p:nvPr>
        </p:nvSpPr>
        <p:spPr>
          <a:xfrm>
            <a:off x="1844080" y="915988"/>
            <a:ext cx="7120408" cy="503237"/>
          </a:xfrm>
          <a:prstGeom prst="rect">
            <a:avLst/>
          </a:prstGeom>
        </p:spPr>
        <p:txBody>
          <a:bodyPr>
            <a:noAutofit/>
          </a:bodyPr>
          <a:lstStyle>
            <a:lvl1pPr marL="0" indent="0">
              <a:buNone/>
              <a:defRPr sz="2400"/>
            </a:lvl1pPr>
          </a:lstStyle>
          <a:p>
            <a:pPr lvl="0"/>
            <a:r>
              <a:rPr lang="en-US" dirty="0" smtClean="0"/>
              <a:t>Click to edit subheading – 24pt</a:t>
            </a:r>
            <a:endParaRPr lang="en-GB" dirty="0"/>
          </a:p>
        </p:txBody>
      </p:sp>
      <p:sp>
        <p:nvSpPr>
          <p:cNvPr id="30"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31" name="Straight Connector 30"/>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36" y="771550"/>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1844080" y="1492250"/>
            <a:ext cx="7120408"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255071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0"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31" name="Straight Connector 30"/>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251520" y="915988"/>
            <a:ext cx="8712968" cy="3527425"/>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319366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lide 3">
    <p:spTree>
      <p:nvGrpSpPr>
        <p:cNvPr id="1" name=""/>
        <p:cNvGrpSpPr/>
        <p:nvPr/>
      </p:nvGrpSpPr>
      <p:grpSpPr>
        <a:xfrm>
          <a:off x="0" y="0"/>
          <a:ext cx="0" cy="0"/>
          <a:chOff x="0" y="0"/>
          <a:chExt cx="0" cy="0"/>
        </a:xfrm>
      </p:grpSpPr>
      <p:sp>
        <p:nvSpPr>
          <p:cNvPr id="22"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3" name="Straight Connector 22"/>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6" name="Text Placeholder 5"/>
          <p:cNvSpPr>
            <a:spLocks noGrp="1"/>
          </p:cNvSpPr>
          <p:nvPr>
            <p:ph type="body" sz="quarter" idx="14" hasCustomPrompt="1"/>
          </p:nvPr>
        </p:nvSpPr>
        <p:spPr>
          <a:xfrm>
            <a:off x="1024485" y="915988"/>
            <a:ext cx="7944178" cy="503237"/>
          </a:xfrm>
          <a:prstGeom prst="rect">
            <a:avLst/>
          </a:prstGeom>
        </p:spPr>
        <p:txBody>
          <a:bodyPr>
            <a:noAutofit/>
          </a:bodyPr>
          <a:lstStyle>
            <a:lvl1pPr marL="0" indent="0">
              <a:buNone/>
              <a:defRPr sz="2400"/>
            </a:lvl1pPr>
          </a:lstStyle>
          <a:p>
            <a:pPr lvl="0"/>
            <a:r>
              <a:rPr lang="en-US" dirty="0" smtClean="0"/>
              <a:t>Click to edit subheading – 24pt</a:t>
            </a:r>
            <a:endParaRPr lang="en-GB" dirty="0"/>
          </a:p>
        </p:txBody>
      </p:sp>
      <p:sp>
        <p:nvSpPr>
          <p:cNvPr id="27" name="Content Placeholder 2"/>
          <p:cNvSpPr>
            <a:spLocks noGrp="1"/>
          </p:cNvSpPr>
          <p:nvPr>
            <p:ph sz="quarter" idx="16"/>
          </p:nvPr>
        </p:nvSpPr>
        <p:spPr>
          <a:xfrm>
            <a:off x="1024403" y="1492250"/>
            <a:ext cx="7944972"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Rectangle 10"/>
          <p:cNvSpPr/>
          <p:nvPr userDrawn="1"/>
        </p:nvSpPr>
        <p:spPr>
          <a:xfrm>
            <a:off x="0" y="915988"/>
            <a:ext cx="251520" cy="35279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userDrawn="1"/>
        </p:nvSpPr>
        <p:spPr>
          <a:xfrm>
            <a:off x="316279" y="915988"/>
            <a:ext cx="626027" cy="352797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127583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lide 4 - with columns">
    <p:spTree>
      <p:nvGrpSpPr>
        <p:cNvPr id="1" name=""/>
        <p:cNvGrpSpPr/>
        <p:nvPr/>
      </p:nvGrpSpPr>
      <p:grpSpPr>
        <a:xfrm>
          <a:off x="0" y="0"/>
          <a:ext cx="0" cy="0"/>
          <a:chOff x="0" y="0"/>
          <a:chExt cx="0" cy="0"/>
        </a:xfrm>
      </p:grpSpPr>
      <p:sp>
        <p:nvSpPr>
          <p:cNvPr id="6" name="Rectangle 5"/>
          <p:cNvSpPr/>
          <p:nvPr userDrawn="1"/>
        </p:nvSpPr>
        <p:spPr>
          <a:xfrm>
            <a:off x="251520" y="267494"/>
            <a:ext cx="8712968" cy="504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6"/>
          <p:cNvSpPr>
            <a:spLocks noGrp="1"/>
          </p:cNvSpPr>
          <p:nvPr>
            <p:ph type="body" sz="quarter" idx="13" hasCustomPrompt="1"/>
          </p:nvPr>
        </p:nvSpPr>
        <p:spPr>
          <a:xfrm>
            <a:off x="251520" y="357262"/>
            <a:ext cx="8640772" cy="270272"/>
          </a:xfrm>
          <a:prstGeom prst="rect">
            <a:avLst/>
          </a:prstGeom>
          <a:noFill/>
        </p:spPr>
        <p:txBody>
          <a:bodyPr anchor="ctr">
            <a:noAutofit/>
          </a:bodyPr>
          <a:lstStyle>
            <a:lvl1pPr marL="0" indent="0">
              <a:buNone/>
              <a:defRPr sz="2800" b="0" i="0" cap="none" baseline="0">
                <a:solidFill>
                  <a:schemeClr val="bg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endParaRPr lang="en-GB" dirty="0"/>
          </a:p>
        </p:txBody>
      </p:sp>
      <p:sp>
        <p:nvSpPr>
          <p:cNvPr id="12" name="Text Placeholder 5"/>
          <p:cNvSpPr>
            <a:spLocks noGrp="1"/>
          </p:cNvSpPr>
          <p:nvPr>
            <p:ph type="body" sz="quarter" idx="14" hasCustomPrompt="1"/>
          </p:nvPr>
        </p:nvSpPr>
        <p:spPr>
          <a:xfrm>
            <a:off x="251520" y="915566"/>
            <a:ext cx="8712258" cy="485775"/>
          </a:xfrm>
          <a:prstGeom prst="rect">
            <a:avLst/>
          </a:prstGeom>
        </p:spPr>
        <p:txBody>
          <a:bodyPr>
            <a:noAutofit/>
          </a:bodyPr>
          <a:lstStyle>
            <a:lvl1pPr marL="0" indent="0">
              <a:buNone/>
              <a:defRPr sz="2400">
                <a:solidFill>
                  <a:schemeClr val="accent2"/>
                </a:solidFill>
              </a:defRPr>
            </a:lvl1pPr>
          </a:lstStyle>
          <a:p>
            <a:pPr lvl="0"/>
            <a:r>
              <a:rPr lang="en-US" dirty="0" smtClean="0"/>
              <a:t>Click to edit subheading – 24pt</a:t>
            </a:r>
            <a:endParaRPr lang="en-GB" dirty="0"/>
          </a:p>
        </p:txBody>
      </p:sp>
      <p:sp>
        <p:nvSpPr>
          <p:cNvPr id="23" name="Rectangle 22"/>
          <p:cNvSpPr/>
          <p:nvPr userDrawn="1"/>
        </p:nvSpPr>
        <p:spPr>
          <a:xfrm>
            <a:off x="1141" y="267494"/>
            <a:ext cx="178371" cy="5040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Content Placeholder 2"/>
          <p:cNvSpPr>
            <a:spLocks noGrp="1"/>
          </p:cNvSpPr>
          <p:nvPr>
            <p:ph sz="quarter" idx="16"/>
          </p:nvPr>
        </p:nvSpPr>
        <p:spPr>
          <a:xfrm>
            <a:off x="251520" y="1492250"/>
            <a:ext cx="8712968" cy="2951163"/>
          </a:xfrm>
          <a:prstGeom prst="rect">
            <a:avLst/>
          </a:prstGeom>
        </p:spPr>
        <p:txBody>
          <a:bodyPr numCol="2">
            <a:no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40305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lide 5">
    <p:spTree>
      <p:nvGrpSpPr>
        <p:cNvPr id="1" name=""/>
        <p:cNvGrpSpPr/>
        <p:nvPr/>
      </p:nvGrpSpPr>
      <p:grpSpPr>
        <a:xfrm>
          <a:off x="0" y="0"/>
          <a:ext cx="0" cy="0"/>
          <a:chOff x="0" y="0"/>
          <a:chExt cx="0" cy="0"/>
        </a:xfrm>
      </p:grpSpPr>
      <p:sp>
        <p:nvSpPr>
          <p:cNvPr id="6" name="Rectangle 5"/>
          <p:cNvSpPr/>
          <p:nvPr userDrawn="1"/>
        </p:nvSpPr>
        <p:spPr>
          <a:xfrm>
            <a:off x="251520" y="267494"/>
            <a:ext cx="8712968" cy="5040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16"/>
          <p:cNvSpPr>
            <a:spLocks noGrp="1"/>
          </p:cNvSpPr>
          <p:nvPr>
            <p:ph type="body" sz="quarter" idx="13" hasCustomPrompt="1"/>
          </p:nvPr>
        </p:nvSpPr>
        <p:spPr>
          <a:xfrm>
            <a:off x="251520" y="357262"/>
            <a:ext cx="8640772" cy="270272"/>
          </a:xfrm>
          <a:prstGeom prst="rect">
            <a:avLst/>
          </a:prstGeom>
          <a:noFill/>
        </p:spPr>
        <p:txBody>
          <a:bodyPr anchor="ctr">
            <a:noAutofit/>
          </a:bodyPr>
          <a:lstStyle>
            <a:lvl1pPr marL="0" indent="0">
              <a:buNone/>
              <a:defRPr sz="2800" b="0" i="0" cap="none" baseline="0">
                <a:solidFill>
                  <a:schemeClr val="bg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endParaRPr lang="en-GB" dirty="0"/>
          </a:p>
        </p:txBody>
      </p:sp>
      <p:sp>
        <p:nvSpPr>
          <p:cNvPr id="12" name="Text Placeholder 5"/>
          <p:cNvSpPr>
            <a:spLocks noGrp="1"/>
          </p:cNvSpPr>
          <p:nvPr>
            <p:ph type="body" sz="quarter" idx="14" hasCustomPrompt="1"/>
          </p:nvPr>
        </p:nvSpPr>
        <p:spPr>
          <a:xfrm>
            <a:off x="251520" y="915566"/>
            <a:ext cx="8712968" cy="485775"/>
          </a:xfrm>
          <a:prstGeom prst="rect">
            <a:avLst/>
          </a:prstGeom>
        </p:spPr>
        <p:txBody>
          <a:bodyPr>
            <a:noAutofit/>
          </a:bodyPr>
          <a:lstStyle>
            <a:lvl1pPr marL="0" indent="0">
              <a:buNone/>
              <a:defRPr sz="2400">
                <a:solidFill>
                  <a:schemeClr val="accent2"/>
                </a:solidFill>
              </a:defRPr>
            </a:lvl1pPr>
          </a:lstStyle>
          <a:p>
            <a:pPr lvl="0"/>
            <a:r>
              <a:rPr lang="en-US" dirty="0" smtClean="0"/>
              <a:t>Click to edit subheading – 24pt</a:t>
            </a:r>
            <a:endParaRPr lang="en-GB" dirty="0"/>
          </a:p>
        </p:txBody>
      </p:sp>
      <p:sp>
        <p:nvSpPr>
          <p:cNvPr id="23" name="Rectangle 22"/>
          <p:cNvSpPr/>
          <p:nvPr userDrawn="1"/>
        </p:nvSpPr>
        <p:spPr>
          <a:xfrm>
            <a:off x="1141" y="267494"/>
            <a:ext cx="178371" cy="5040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p:cNvSpPr>
            <a:spLocks noGrp="1"/>
          </p:cNvSpPr>
          <p:nvPr>
            <p:ph sz="quarter" idx="15"/>
          </p:nvPr>
        </p:nvSpPr>
        <p:spPr>
          <a:xfrm>
            <a:off x="4643438" y="1492250"/>
            <a:ext cx="4321050"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Content Placeholder 2"/>
          <p:cNvSpPr>
            <a:spLocks noGrp="1"/>
          </p:cNvSpPr>
          <p:nvPr>
            <p:ph sz="quarter" idx="16"/>
          </p:nvPr>
        </p:nvSpPr>
        <p:spPr>
          <a:xfrm>
            <a:off x="251520" y="1492250"/>
            <a:ext cx="4248150" cy="2951163"/>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9"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988394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s and Testimonials Slide">
    <p:spTree>
      <p:nvGrpSpPr>
        <p:cNvPr id="1" name=""/>
        <p:cNvGrpSpPr/>
        <p:nvPr/>
      </p:nvGrpSpPr>
      <p:grpSpPr>
        <a:xfrm>
          <a:off x="0" y="0"/>
          <a:ext cx="0" cy="0"/>
          <a:chOff x="0" y="0"/>
          <a:chExt cx="0" cy="0"/>
        </a:xfrm>
      </p:grpSpPr>
      <p:sp>
        <p:nvSpPr>
          <p:cNvPr id="2" name="Rectangle 1"/>
          <p:cNvSpPr/>
          <p:nvPr userDrawn="1"/>
        </p:nvSpPr>
        <p:spPr>
          <a:xfrm>
            <a:off x="0" y="915988"/>
            <a:ext cx="4572000" cy="3527548"/>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userDrawn="1"/>
        </p:nvSpPr>
        <p:spPr>
          <a:xfrm>
            <a:off x="4716015" y="915988"/>
            <a:ext cx="4253359" cy="1943794"/>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userDrawn="1"/>
        </p:nvSpPr>
        <p:spPr>
          <a:xfrm>
            <a:off x="4716016" y="3003798"/>
            <a:ext cx="4253358" cy="1439738"/>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16"/>
          <p:cNvSpPr>
            <a:spLocks noGrp="1"/>
          </p:cNvSpPr>
          <p:nvPr>
            <p:ph type="body" sz="quarter" idx="13" hasCustomPrompt="1"/>
          </p:nvPr>
        </p:nvSpPr>
        <p:spPr>
          <a:xfrm>
            <a:off x="251519" y="339502"/>
            <a:ext cx="8717855"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3" name="Straight Connector 22"/>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8" name="Text Placeholder 5"/>
          <p:cNvSpPr>
            <a:spLocks noGrp="1"/>
          </p:cNvSpPr>
          <p:nvPr>
            <p:ph type="body" sz="quarter" idx="20" hasCustomPrompt="1"/>
          </p:nvPr>
        </p:nvSpPr>
        <p:spPr>
          <a:xfrm>
            <a:off x="4932363" y="3219822"/>
            <a:ext cx="3959929" cy="1007691"/>
          </a:xfrm>
          <a:prstGeom prst="rect">
            <a:avLst/>
          </a:prstGeom>
        </p:spPr>
        <p:txBody>
          <a:bodyPr anchor="ctr" anchorCtr="0">
            <a:normAutofit/>
          </a:bodyPr>
          <a:lstStyle>
            <a:lvl1pPr marL="0" indent="0">
              <a:buNone/>
              <a:defRPr sz="1600"/>
            </a:lvl1pPr>
          </a:lstStyle>
          <a:p>
            <a:pPr lvl="0"/>
            <a:r>
              <a:rPr lang="en-US" dirty="0" smtClean="0"/>
              <a:t>“Click to edit quote – 16pt”</a:t>
            </a:r>
          </a:p>
        </p:txBody>
      </p:sp>
      <p:sp>
        <p:nvSpPr>
          <p:cNvPr id="30" name="Text Placeholder 5"/>
          <p:cNvSpPr>
            <a:spLocks noGrp="1"/>
          </p:cNvSpPr>
          <p:nvPr>
            <p:ph type="body" sz="quarter" idx="22" hasCustomPrompt="1"/>
          </p:nvPr>
        </p:nvSpPr>
        <p:spPr>
          <a:xfrm>
            <a:off x="4932363" y="1131887"/>
            <a:ext cx="3959929" cy="1547875"/>
          </a:xfrm>
          <a:prstGeom prst="rect">
            <a:avLst/>
          </a:prstGeom>
        </p:spPr>
        <p:txBody>
          <a:bodyPr anchor="ctr" anchorCtr="0">
            <a:normAutofit/>
          </a:bodyPr>
          <a:lstStyle>
            <a:lvl1pPr marL="0" indent="0">
              <a:buNone/>
              <a:defRPr sz="1600"/>
            </a:lvl1pPr>
          </a:lstStyle>
          <a:p>
            <a:pPr lvl="0"/>
            <a:r>
              <a:rPr lang="en-US" dirty="0" smtClean="0"/>
              <a:t>“Click to edit quote – 16pt”</a:t>
            </a:r>
          </a:p>
        </p:txBody>
      </p:sp>
      <p:sp>
        <p:nvSpPr>
          <p:cNvPr id="31" name="Text Placeholder 5"/>
          <p:cNvSpPr>
            <a:spLocks noGrp="1"/>
          </p:cNvSpPr>
          <p:nvPr>
            <p:ph type="body" sz="quarter" idx="23" hasCustomPrompt="1"/>
          </p:nvPr>
        </p:nvSpPr>
        <p:spPr>
          <a:xfrm>
            <a:off x="468089" y="1131887"/>
            <a:ext cx="3743325" cy="3096047"/>
          </a:xfrm>
          <a:prstGeom prst="rect">
            <a:avLst/>
          </a:prstGeom>
        </p:spPr>
        <p:txBody>
          <a:bodyPr anchor="ctr" anchorCtr="0">
            <a:normAutofit/>
          </a:bodyPr>
          <a:lstStyle>
            <a:lvl1pPr marL="0" indent="0">
              <a:buNone/>
              <a:defRPr sz="1600"/>
            </a:lvl1pPr>
          </a:lstStyle>
          <a:p>
            <a:pPr lvl="0"/>
            <a:r>
              <a:rPr lang="en-US" dirty="0" smtClean="0"/>
              <a:t>“Click to edit quote – 16pt”</a:t>
            </a:r>
          </a:p>
        </p:txBody>
      </p:sp>
      <p:pic>
        <p:nvPicPr>
          <p:cNvPr id="14"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147462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7" name="Text Placeholder 16"/>
          <p:cNvSpPr>
            <a:spLocks noGrp="1"/>
          </p:cNvSpPr>
          <p:nvPr>
            <p:ph type="body" sz="quarter" idx="13" hasCustomPrompt="1"/>
          </p:nvPr>
        </p:nvSpPr>
        <p:spPr>
          <a:xfrm>
            <a:off x="251519" y="339502"/>
            <a:ext cx="8717855" cy="270272"/>
          </a:xfrm>
          <a:prstGeom prst="rect">
            <a:avLst/>
          </a:prstGeom>
          <a:noFill/>
        </p:spPr>
        <p:txBody>
          <a:bodyPr anchor="ctr">
            <a:noAutofit/>
          </a:bodyPr>
          <a:lstStyle>
            <a:lvl1pPr marL="0" indent="0">
              <a:buNone/>
              <a:defRPr sz="2800" b="0" i="0" cap="none" baseline="0">
                <a:solidFill>
                  <a:schemeClr val="accent1"/>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8" name="Straight Connector 7"/>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3995936" y="771550"/>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11" name="Picture Placeholder 11"/>
          <p:cNvSpPr>
            <a:spLocks noGrp="1"/>
          </p:cNvSpPr>
          <p:nvPr>
            <p:ph type="pic" sz="quarter" idx="14"/>
          </p:nvPr>
        </p:nvSpPr>
        <p:spPr>
          <a:xfrm>
            <a:off x="250825" y="1131888"/>
            <a:ext cx="1440855" cy="1439862"/>
          </a:xfrm>
          <a:prstGeom prst="rect">
            <a:avLst/>
          </a:prstGeom>
        </p:spPr>
        <p:txBody>
          <a:bodyPr>
            <a:normAutofit/>
          </a:bodyPr>
          <a:lstStyle>
            <a:lvl1pPr marL="0" indent="0">
              <a:buNone/>
              <a:defRPr sz="1000"/>
            </a:lvl1pPr>
          </a:lstStyle>
          <a:p>
            <a:endParaRPr lang="en-GB" dirty="0"/>
          </a:p>
        </p:txBody>
      </p:sp>
      <p:sp>
        <p:nvSpPr>
          <p:cNvPr id="12" name="Rectangle 11"/>
          <p:cNvSpPr/>
          <p:nvPr userDrawn="1"/>
        </p:nvSpPr>
        <p:spPr>
          <a:xfrm>
            <a:off x="1691680" y="1131590"/>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laceholder 24"/>
          <p:cNvSpPr>
            <a:spLocks noGrp="1"/>
          </p:cNvSpPr>
          <p:nvPr>
            <p:ph type="body" sz="quarter" idx="20" hasCustomPrompt="1"/>
          </p:nvPr>
        </p:nvSpPr>
        <p:spPr>
          <a:xfrm>
            <a:off x="1844080" y="1851670"/>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14" name="Text Placeholder 24"/>
          <p:cNvSpPr>
            <a:spLocks noGrp="1"/>
          </p:cNvSpPr>
          <p:nvPr>
            <p:ph type="body" sz="quarter" idx="21" hasCustomPrompt="1"/>
          </p:nvPr>
        </p:nvSpPr>
        <p:spPr>
          <a:xfrm>
            <a:off x="1844080" y="1275606"/>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15" name="Text Placeholder 24"/>
          <p:cNvSpPr>
            <a:spLocks noGrp="1"/>
          </p:cNvSpPr>
          <p:nvPr>
            <p:ph type="body" sz="quarter" idx="22" hasCustomPrompt="1"/>
          </p:nvPr>
        </p:nvSpPr>
        <p:spPr>
          <a:xfrm>
            <a:off x="1844080" y="1563638"/>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21" name="Picture Placeholder 11"/>
          <p:cNvSpPr>
            <a:spLocks noGrp="1"/>
          </p:cNvSpPr>
          <p:nvPr>
            <p:ph type="pic" sz="quarter" idx="27"/>
          </p:nvPr>
        </p:nvSpPr>
        <p:spPr>
          <a:xfrm>
            <a:off x="250825" y="3003551"/>
            <a:ext cx="1440855" cy="1439862"/>
          </a:xfrm>
          <a:prstGeom prst="rect">
            <a:avLst/>
          </a:prstGeom>
        </p:spPr>
        <p:txBody>
          <a:bodyPr>
            <a:normAutofit/>
          </a:bodyPr>
          <a:lstStyle>
            <a:lvl1pPr marL="0" indent="0">
              <a:buNone/>
              <a:defRPr sz="1000"/>
            </a:lvl1pPr>
          </a:lstStyle>
          <a:p>
            <a:endParaRPr lang="en-GB" dirty="0"/>
          </a:p>
        </p:txBody>
      </p:sp>
      <p:sp>
        <p:nvSpPr>
          <p:cNvPr id="22" name="Rectangle 21"/>
          <p:cNvSpPr/>
          <p:nvPr userDrawn="1"/>
        </p:nvSpPr>
        <p:spPr>
          <a:xfrm>
            <a:off x="1691680" y="3003253"/>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 Placeholder 24"/>
          <p:cNvSpPr>
            <a:spLocks noGrp="1"/>
          </p:cNvSpPr>
          <p:nvPr>
            <p:ph type="body" sz="quarter" idx="28" hasCustomPrompt="1"/>
          </p:nvPr>
        </p:nvSpPr>
        <p:spPr>
          <a:xfrm>
            <a:off x="1844080" y="3723333"/>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24" name="Text Placeholder 24"/>
          <p:cNvSpPr>
            <a:spLocks noGrp="1"/>
          </p:cNvSpPr>
          <p:nvPr>
            <p:ph type="body" sz="quarter" idx="29" hasCustomPrompt="1"/>
          </p:nvPr>
        </p:nvSpPr>
        <p:spPr>
          <a:xfrm>
            <a:off x="1844080" y="3147269"/>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25" name="Text Placeholder 24"/>
          <p:cNvSpPr>
            <a:spLocks noGrp="1"/>
          </p:cNvSpPr>
          <p:nvPr>
            <p:ph type="body" sz="quarter" idx="30" hasCustomPrompt="1"/>
          </p:nvPr>
        </p:nvSpPr>
        <p:spPr>
          <a:xfrm>
            <a:off x="1844080" y="3435301"/>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31" name="Picture Placeholder 11"/>
          <p:cNvSpPr>
            <a:spLocks noGrp="1"/>
          </p:cNvSpPr>
          <p:nvPr>
            <p:ph type="pic" sz="quarter" idx="23"/>
          </p:nvPr>
        </p:nvSpPr>
        <p:spPr>
          <a:xfrm>
            <a:off x="4783883" y="1131888"/>
            <a:ext cx="1440855" cy="1440854"/>
          </a:xfrm>
          <a:prstGeom prst="rect">
            <a:avLst/>
          </a:prstGeom>
        </p:spPr>
        <p:txBody>
          <a:bodyPr>
            <a:normAutofit/>
          </a:bodyPr>
          <a:lstStyle>
            <a:lvl1pPr marL="0" indent="0">
              <a:buNone/>
              <a:defRPr sz="1000"/>
            </a:lvl1pPr>
          </a:lstStyle>
          <a:p>
            <a:endParaRPr lang="en-GB" dirty="0"/>
          </a:p>
        </p:txBody>
      </p:sp>
      <p:sp>
        <p:nvSpPr>
          <p:cNvPr id="32" name="Rectangle 31"/>
          <p:cNvSpPr/>
          <p:nvPr userDrawn="1"/>
        </p:nvSpPr>
        <p:spPr>
          <a:xfrm>
            <a:off x="6224738" y="1131590"/>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 Placeholder 24"/>
          <p:cNvSpPr>
            <a:spLocks noGrp="1"/>
          </p:cNvSpPr>
          <p:nvPr>
            <p:ph type="body" sz="quarter" idx="24" hasCustomPrompt="1"/>
          </p:nvPr>
        </p:nvSpPr>
        <p:spPr>
          <a:xfrm>
            <a:off x="6377138" y="1851670"/>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34" name="Text Placeholder 24"/>
          <p:cNvSpPr>
            <a:spLocks noGrp="1"/>
          </p:cNvSpPr>
          <p:nvPr>
            <p:ph type="body" sz="quarter" idx="25" hasCustomPrompt="1"/>
          </p:nvPr>
        </p:nvSpPr>
        <p:spPr>
          <a:xfrm>
            <a:off x="6377138" y="1275606"/>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35" name="Text Placeholder 24"/>
          <p:cNvSpPr>
            <a:spLocks noGrp="1"/>
          </p:cNvSpPr>
          <p:nvPr>
            <p:ph type="body" sz="quarter" idx="26" hasCustomPrompt="1"/>
          </p:nvPr>
        </p:nvSpPr>
        <p:spPr>
          <a:xfrm>
            <a:off x="6377138" y="1563638"/>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sp>
        <p:nvSpPr>
          <p:cNvPr id="36" name="Picture Placeholder 11"/>
          <p:cNvSpPr>
            <a:spLocks noGrp="1"/>
          </p:cNvSpPr>
          <p:nvPr>
            <p:ph type="pic" sz="quarter" idx="31"/>
          </p:nvPr>
        </p:nvSpPr>
        <p:spPr>
          <a:xfrm>
            <a:off x="4783883" y="3003551"/>
            <a:ext cx="1440855" cy="1439862"/>
          </a:xfrm>
          <a:prstGeom prst="rect">
            <a:avLst/>
          </a:prstGeom>
        </p:spPr>
        <p:txBody>
          <a:bodyPr>
            <a:normAutofit/>
          </a:bodyPr>
          <a:lstStyle>
            <a:lvl1pPr marL="0" indent="0">
              <a:buNone/>
              <a:defRPr sz="1000"/>
            </a:lvl1pPr>
          </a:lstStyle>
          <a:p>
            <a:endParaRPr lang="en-GB" dirty="0"/>
          </a:p>
        </p:txBody>
      </p:sp>
      <p:sp>
        <p:nvSpPr>
          <p:cNvPr id="37" name="Rectangle 36"/>
          <p:cNvSpPr/>
          <p:nvPr userDrawn="1"/>
        </p:nvSpPr>
        <p:spPr>
          <a:xfrm>
            <a:off x="6224738" y="3003253"/>
            <a:ext cx="2736304" cy="144016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 Placeholder 24"/>
          <p:cNvSpPr>
            <a:spLocks noGrp="1"/>
          </p:cNvSpPr>
          <p:nvPr>
            <p:ph type="body" sz="quarter" idx="32" hasCustomPrompt="1"/>
          </p:nvPr>
        </p:nvSpPr>
        <p:spPr>
          <a:xfrm>
            <a:off x="6377138" y="3723333"/>
            <a:ext cx="2440583" cy="576064"/>
          </a:xfrm>
          <a:prstGeom prst="rect">
            <a:avLst/>
          </a:prstGeom>
        </p:spPr>
        <p:txBody>
          <a:bodyPr>
            <a:noAutofit/>
          </a:bodyPr>
          <a:lstStyle>
            <a:lvl1pPr marL="0" indent="0">
              <a:buNone/>
              <a:defRPr sz="1400" b="0" baseline="0"/>
            </a:lvl1pPr>
            <a:lvl2pPr>
              <a:defRPr sz="1600"/>
            </a:lvl2pPr>
            <a:lvl3pPr>
              <a:defRPr sz="1400"/>
            </a:lvl3pPr>
            <a:lvl4pPr>
              <a:defRPr sz="1200"/>
            </a:lvl4pPr>
            <a:lvl5pPr>
              <a:defRPr sz="1200"/>
            </a:lvl5pPr>
          </a:lstStyle>
          <a:p>
            <a:pPr lvl="0"/>
            <a:r>
              <a:rPr lang="en-US" dirty="0" smtClean="0"/>
              <a:t>Brief sentence about the team member.</a:t>
            </a:r>
          </a:p>
        </p:txBody>
      </p:sp>
      <p:sp>
        <p:nvSpPr>
          <p:cNvPr id="39" name="Text Placeholder 24"/>
          <p:cNvSpPr>
            <a:spLocks noGrp="1"/>
          </p:cNvSpPr>
          <p:nvPr>
            <p:ph type="body" sz="quarter" idx="33" hasCustomPrompt="1"/>
          </p:nvPr>
        </p:nvSpPr>
        <p:spPr>
          <a:xfrm>
            <a:off x="6377138" y="3147269"/>
            <a:ext cx="2440583" cy="288032"/>
          </a:xfrm>
          <a:prstGeom prst="rect">
            <a:avLst/>
          </a:prstGeom>
        </p:spPr>
        <p:txBody>
          <a:bodyPr>
            <a:noAutofit/>
          </a:bodyPr>
          <a:lstStyle>
            <a:lvl1pPr marL="0" indent="0">
              <a:buNone/>
              <a:defRPr sz="1400" b="1" baseline="0">
                <a:solidFill>
                  <a:schemeClr val="accent2"/>
                </a:solidFill>
              </a:defRPr>
            </a:lvl1pPr>
            <a:lvl2pPr>
              <a:defRPr sz="1600"/>
            </a:lvl2pPr>
            <a:lvl3pPr>
              <a:defRPr sz="1400"/>
            </a:lvl3pPr>
            <a:lvl4pPr>
              <a:defRPr sz="1200"/>
            </a:lvl4pPr>
            <a:lvl5pPr>
              <a:defRPr sz="1200"/>
            </a:lvl5pPr>
          </a:lstStyle>
          <a:p>
            <a:pPr lvl="0"/>
            <a:r>
              <a:rPr lang="en-US" dirty="0" smtClean="0"/>
              <a:t>Name</a:t>
            </a:r>
          </a:p>
        </p:txBody>
      </p:sp>
      <p:sp>
        <p:nvSpPr>
          <p:cNvPr id="40" name="Text Placeholder 24"/>
          <p:cNvSpPr>
            <a:spLocks noGrp="1"/>
          </p:cNvSpPr>
          <p:nvPr>
            <p:ph type="body" sz="quarter" idx="34" hasCustomPrompt="1"/>
          </p:nvPr>
        </p:nvSpPr>
        <p:spPr>
          <a:xfrm>
            <a:off x="6377138" y="3435301"/>
            <a:ext cx="2440583" cy="288032"/>
          </a:xfrm>
          <a:prstGeom prst="rect">
            <a:avLst/>
          </a:prstGeom>
        </p:spPr>
        <p:txBody>
          <a:bodyPr>
            <a:noAutofit/>
          </a:bodyPr>
          <a:lstStyle>
            <a:lvl1pPr marL="0" indent="0">
              <a:buNone/>
              <a:defRPr sz="1400" b="0" baseline="0">
                <a:solidFill>
                  <a:schemeClr val="accent2"/>
                </a:solidFill>
              </a:defRPr>
            </a:lvl1pPr>
            <a:lvl2pPr>
              <a:defRPr sz="1600"/>
            </a:lvl2pPr>
            <a:lvl3pPr>
              <a:defRPr sz="1400"/>
            </a:lvl3pPr>
            <a:lvl4pPr>
              <a:defRPr sz="1200"/>
            </a:lvl4pPr>
            <a:lvl5pPr>
              <a:defRPr sz="1200"/>
            </a:lvl5pPr>
          </a:lstStyle>
          <a:p>
            <a:pPr lvl="0"/>
            <a:r>
              <a:rPr lang="en-US" dirty="0" smtClean="0"/>
              <a:t>Title</a:t>
            </a:r>
          </a:p>
        </p:txBody>
      </p:sp>
      <p:pic>
        <p:nvPicPr>
          <p:cNvPr id="4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4922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3"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62960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estions and Answers Slide">
    <p:spTree>
      <p:nvGrpSpPr>
        <p:cNvPr id="1" name=""/>
        <p:cNvGrpSpPr/>
        <p:nvPr/>
      </p:nvGrpSpPr>
      <p:grpSpPr>
        <a:xfrm>
          <a:off x="0" y="0"/>
          <a:ext cx="0" cy="0"/>
          <a:chOff x="0" y="0"/>
          <a:chExt cx="0" cy="0"/>
        </a:xfrm>
      </p:grpSpPr>
      <p:sp>
        <p:nvSpPr>
          <p:cNvPr id="2" name="Rectangle 1"/>
          <p:cNvSpPr/>
          <p:nvPr userDrawn="1"/>
        </p:nvSpPr>
        <p:spPr>
          <a:xfrm>
            <a:off x="0" y="185738"/>
            <a:ext cx="8964488" cy="41894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userDrawn="1"/>
        </p:nvSpPr>
        <p:spPr>
          <a:xfrm>
            <a:off x="7499355" y="411510"/>
            <a:ext cx="1008112" cy="378042"/>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userDrawn="1"/>
        </p:nvSpPr>
        <p:spPr>
          <a:xfrm>
            <a:off x="1043608" y="519522"/>
            <a:ext cx="6768752" cy="3204356"/>
          </a:xfrm>
          <a:prstGeom prst="roundRect">
            <a:avLst>
              <a:gd name="adj" fmla="val 5265"/>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userDrawn="1"/>
        </p:nvSpPr>
        <p:spPr>
          <a:xfrm>
            <a:off x="467543" y="681540"/>
            <a:ext cx="6840761" cy="3402378"/>
          </a:xfrm>
          <a:prstGeom prst="roundRect">
            <a:avLst>
              <a:gd name="adj" fmla="val 437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userDrawn="1"/>
        </p:nvSpPr>
        <p:spPr>
          <a:xfrm>
            <a:off x="1331640" y="1492250"/>
            <a:ext cx="5760640" cy="1938992"/>
          </a:xfrm>
          <a:prstGeom prst="rect">
            <a:avLst/>
          </a:prstGeom>
          <a:noFill/>
        </p:spPr>
        <p:txBody>
          <a:bodyPr wrap="square" rtlCol="0">
            <a:spAutoFit/>
          </a:bodyPr>
          <a:lstStyle/>
          <a:p>
            <a:r>
              <a:rPr kumimoji="0" lang="en-US" sz="6000" b="0" i="0" u="none" strike="noStrike" kern="1200" cap="none" spc="0" normalizeH="0" baseline="0" noProof="0" dirty="0" smtClean="0">
                <a:ln>
                  <a:noFill/>
                </a:ln>
                <a:solidFill>
                  <a:schemeClr val="bg1"/>
                </a:solidFill>
                <a:effectLst/>
                <a:uLnTx/>
                <a:uFillTx/>
                <a:latin typeface="+mn-lt"/>
              </a:rPr>
              <a:t>Questions </a:t>
            </a:r>
          </a:p>
          <a:p>
            <a:r>
              <a:rPr kumimoji="0" lang="en-US" sz="6000" b="0" i="0" u="none" strike="noStrike" kern="1200" cap="none" spc="0" normalizeH="0" baseline="0" noProof="0" dirty="0" smtClean="0">
                <a:ln>
                  <a:noFill/>
                </a:ln>
                <a:solidFill>
                  <a:schemeClr val="bg1"/>
                </a:solidFill>
                <a:effectLst/>
                <a:uLnTx/>
                <a:uFillTx/>
                <a:latin typeface="+mn-lt"/>
              </a:rPr>
              <a:t>and answers?</a:t>
            </a:r>
          </a:p>
        </p:txBody>
      </p:sp>
      <p:pic>
        <p:nvPicPr>
          <p:cNvPr id="11"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36306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571750"/>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8" name="Text Placeholder 7"/>
          <p:cNvSpPr>
            <a:spLocks noGrp="1"/>
          </p:cNvSpPr>
          <p:nvPr>
            <p:ph type="body" sz="quarter" idx="10" hasCustomPrompt="1"/>
          </p:nvPr>
        </p:nvSpPr>
        <p:spPr>
          <a:xfrm>
            <a:off x="468313" y="3165649"/>
            <a:ext cx="5543550" cy="342205"/>
          </a:xfrm>
          <a:prstGeom prst="rect">
            <a:avLst/>
          </a:prstGeom>
        </p:spPr>
        <p:txBody>
          <a:bodyPr>
            <a:noAutofit/>
          </a:bodyPr>
          <a:lstStyle>
            <a:lvl1pPr marL="0" indent="0">
              <a:buNone/>
              <a:defRPr sz="2400" baseline="0"/>
            </a:lvl1pPr>
          </a:lstStyle>
          <a:p>
            <a:pPr lvl="0"/>
            <a:r>
              <a:rPr lang="en-US" dirty="0" smtClean="0"/>
              <a:t>Click to edit subheading – 24pt</a:t>
            </a:r>
          </a:p>
        </p:txBody>
      </p:sp>
      <p:sp>
        <p:nvSpPr>
          <p:cNvPr id="3" name="Rectangle 2"/>
          <p:cNvSpPr/>
          <p:nvPr userDrawn="1"/>
        </p:nvSpPr>
        <p:spPr>
          <a:xfrm>
            <a:off x="1691680" y="771550"/>
            <a:ext cx="7277695" cy="143986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395537" y="771550"/>
            <a:ext cx="1224135" cy="14398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 y="771550"/>
            <a:ext cx="323528" cy="14398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2" name="Text Placeholder 7"/>
          <p:cNvSpPr>
            <a:spLocks noGrp="1"/>
          </p:cNvSpPr>
          <p:nvPr>
            <p:ph type="body" sz="quarter" idx="11" hasCustomPrompt="1"/>
          </p:nvPr>
        </p:nvSpPr>
        <p:spPr>
          <a:xfrm>
            <a:off x="458313" y="367470"/>
            <a:ext cx="5543550" cy="404080"/>
          </a:xfrm>
          <a:prstGeom prst="rect">
            <a:avLst/>
          </a:prstGeom>
        </p:spPr>
        <p:txBody>
          <a:bodyPr anchor="ctr">
            <a:noAutofit/>
          </a:bodyPr>
          <a:lstStyle>
            <a:lvl1pPr marL="0" indent="0">
              <a:buNone/>
              <a:defRPr sz="1000" baseline="0">
                <a:solidFill>
                  <a:schemeClr val="tx2"/>
                </a:solidFill>
              </a:defRPr>
            </a:lvl1pPr>
          </a:lstStyle>
          <a:p>
            <a:pPr lvl="0"/>
            <a:r>
              <a:rPr lang="en-US" dirty="0" smtClean="0"/>
              <a:t>SERVICE LINE | DESCRIPTOR – 10PT (OPTIONAL)</a:t>
            </a:r>
          </a:p>
        </p:txBody>
      </p:sp>
    </p:spTree>
    <p:extLst>
      <p:ext uri="{BB962C8B-B14F-4D97-AF65-F5344CB8AC3E}">
        <p14:creationId xmlns:p14="http://schemas.microsoft.com/office/powerpoint/2010/main" val="711814349"/>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4" name="Rectangle 3"/>
          <p:cNvSpPr/>
          <p:nvPr userDrawn="1"/>
        </p:nvSpPr>
        <p:spPr>
          <a:xfrm>
            <a:off x="-1" y="195486"/>
            <a:ext cx="8969375" cy="41796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userDrawn="1"/>
        </p:nvSpPr>
        <p:spPr>
          <a:xfrm>
            <a:off x="1058236" y="987574"/>
            <a:ext cx="5760640" cy="2123658"/>
          </a:xfrm>
          <a:prstGeom prst="rect">
            <a:avLst/>
          </a:prstGeom>
          <a:noFill/>
        </p:spPr>
        <p:txBody>
          <a:bodyPr wrap="square" rtlCol="0">
            <a:spAutoFit/>
          </a:bodyPr>
          <a:lstStyle/>
          <a:p>
            <a:r>
              <a:rPr kumimoji="0" lang="en-US" sz="4400" b="0" i="0" u="none" strike="noStrike" kern="1200" cap="none" spc="0" normalizeH="0" baseline="0" noProof="0" dirty="0" smtClean="0">
                <a:ln>
                  <a:noFill/>
                </a:ln>
                <a:solidFill>
                  <a:schemeClr val="bg1"/>
                </a:solidFill>
                <a:effectLst/>
                <a:uLnTx/>
                <a:uFillTx/>
                <a:latin typeface="+mn-lt"/>
              </a:rPr>
              <a:t>Thank you</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for your time</a:t>
            </a:r>
            <a:br>
              <a:rPr kumimoji="0" lang="en-US" sz="4400" b="0" i="0" u="none" strike="noStrike" kern="1200" cap="none" spc="0" normalizeH="0" baseline="0" noProof="0" dirty="0" smtClean="0">
                <a:ln>
                  <a:noFill/>
                </a:ln>
                <a:solidFill>
                  <a:schemeClr val="bg1"/>
                </a:solidFill>
                <a:effectLst/>
                <a:uLnTx/>
                <a:uFillTx/>
                <a:latin typeface="+mn-lt"/>
              </a:rPr>
            </a:br>
            <a:r>
              <a:rPr kumimoji="0" lang="en-US" sz="4400" b="0" i="0" u="none" strike="noStrike" kern="1200" cap="none" spc="0" normalizeH="0" baseline="0" noProof="0" dirty="0" smtClean="0">
                <a:ln>
                  <a:noFill/>
                </a:ln>
                <a:solidFill>
                  <a:schemeClr val="bg1"/>
                </a:solidFill>
                <a:effectLst/>
                <a:uLnTx/>
                <a:uFillTx/>
                <a:latin typeface="+mn-lt"/>
              </a:rPr>
              <a:t>and attention</a:t>
            </a:r>
          </a:p>
        </p:txBody>
      </p:sp>
      <p:sp>
        <p:nvSpPr>
          <p:cNvPr id="9" name="Rounded Rectangle 8"/>
          <p:cNvSpPr/>
          <p:nvPr userDrawn="1"/>
        </p:nvSpPr>
        <p:spPr>
          <a:xfrm>
            <a:off x="6156176" y="3651870"/>
            <a:ext cx="1296144" cy="378042"/>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userDrawn="1"/>
        </p:nvSpPr>
        <p:spPr>
          <a:xfrm>
            <a:off x="539552" y="514231"/>
            <a:ext cx="5904656" cy="3326660"/>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userDrawn="1"/>
        </p:nvSpPr>
        <p:spPr>
          <a:xfrm>
            <a:off x="858959" y="303498"/>
            <a:ext cx="7385449" cy="2988332"/>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231735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114875"/>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8" name="Text Placeholder 7"/>
          <p:cNvSpPr>
            <a:spLocks noGrp="1"/>
          </p:cNvSpPr>
          <p:nvPr>
            <p:ph type="body" sz="quarter" idx="10" hasCustomPrompt="1"/>
          </p:nvPr>
        </p:nvSpPr>
        <p:spPr>
          <a:xfrm>
            <a:off x="468313" y="3708774"/>
            <a:ext cx="5543550" cy="342205"/>
          </a:xfrm>
          <a:prstGeom prst="rect">
            <a:avLst/>
          </a:prstGeom>
        </p:spPr>
        <p:txBody>
          <a:bodyPr>
            <a:noAutofit/>
          </a:bodyPr>
          <a:lstStyle>
            <a:lvl1pPr marL="0" indent="0">
              <a:buNone/>
              <a:defRPr sz="2400" baseline="0"/>
            </a:lvl1pPr>
          </a:lstStyle>
          <a:p>
            <a:pPr lvl="0"/>
            <a:r>
              <a:rPr lang="en-US" dirty="0" smtClean="0"/>
              <a:t>Click to edit subheading – 24pt</a:t>
            </a:r>
          </a:p>
        </p:txBody>
      </p:sp>
      <p:sp>
        <p:nvSpPr>
          <p:cNvPr id="3" name="Rectangle 2"/>
          <p:cNvSpPr/>
          <p:nvPr userDrawn="1"/>
        </p:nvSpPr>
        <p:spPr>
          <a:xfrm>
            <a:off x="1691680" y="771550"/>
            <a:ext cx="7277695" cy="216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395537" y="771550"/>
            <a:ext cx="1224135" cy="216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 y="771550"/>
            <a:ext cx="323528" cy="2160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2" name="Text Placeholder 7"/>
          <p:cNvSpPr>
            <a:spLocks noGrp="1"/>
          </p:cNvSpPr>
          <p:nvPr>
            <p:ph type="body" sz="quarter" idx="11" hasCustomPrompt="1"/>
          </p:nvPr>
        </p:nvSpPr>
        <p:spPr>
          <a:xfrm>
            <a:off x="458313" y="367470"/>
            <a:ext cx="5543550" cy="404080"/>
          </a:xfrm>
          <a:prstGeom prst="rect">
            <a:avLst/>
          </a:prstGeom>
        </p:spPr>
        <p:txBody>
          <a:bodyPr anchor="ctr">
            <a:noAutofit/>
          </a:bodyPr>
          <a:lstStyle>
            <a:lvl1pPr marL="0" indent="0">
              <a:buNone/>
              <a:defRPr sz="1000" baseline="0">
                <a:solidFill>
                  <a:schemeClr val="tx2"/>
                </a:solidFill>
              </a:defRPr>
            </a:lvl1pPr>
          </a:lstStyle>
          <a:p>
            <a:pPr lvl="0"/>
            <a:r>
              <a:rPr lang="en-US" dirty="0" smtClean="0"/>
              <a:t>SERVICE LINE | DESCRIPTOR – 10PT (OPTIONAL)</a:t>
            </a:r>
          </a:p>
        </p:txBody>
      </p:sp>
    </p:spTree>
    <p:extLst>
      <p:ext uri="{BB962C8B-B14F-4D97-AF65-F5344CB8AC3E}">
        <p14:creationId xmlns:p14="http://schemas.microsoft.com/office/powerpoint/2010/main" val="311588024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SM Title Slid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486870"/>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3" name="Rectangle 2"/>
          <p:cNvSpPr/>
          <p:nvPr userDrawn="1"/>
        </p:nvSpPr>
        <p:spPr>
          <a:xfrm>
            <a:off x="1691680" y="184736"/>
            <a:ext cx="7272808" cy="3097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184736"/>
            <a:ext cx="323529" cy="3097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395538" y="185738"/>
            <a:ext cx="1224134" cy="3097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7"/>
          <p:cNvSpPr>
            <a:spLocks noGrp="1"/>
          </p:cNvSpPr>
          <p:nvPr>
            <p:ph type="body" sz="quarter" idx="10" hasCustomPrompt="1"/>
          </p:nvPr>
        </p:nvSpPr>
        <p:spPr>
          <a:xfrm>
            <a:off x="468313" y="4080769"/>
            <a:ext cx="5543550" cy="342205"/>
          </a:xfrm>
          <a:prstGeom prst="rect">
            <a:avLst/>
          </a:prstGeom>
        </p:spPr>
        <p:txBody>
          <a:bodyPr>
            <a:noAutofit/>
          </a:bodyPr>
          <a:lstStyle>
            <a:lvl1pPr marL="0" indent="0">
              <a:buNone/>
              <a:defRPr sz="2400" baseline="0"/>
            </a:lvl1pPr>
          </a:lstStyle>
          <a:p>
            <a:pPr lvl="0"/>
            <a:r>
              <a:rPr lang="en-US" dirty="0" smtClean="0"/>
              <a:t>Click to edit subheading – 20pt</a:t>
            </a:r>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7656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RSM Title Slid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486870"/>
            <a:ext cx="8229600" cy="540060"/>
          </a:xfrm>
          <a:prstGeom prst="rect">
            <a:avLst/>
          </a:prstGeom>
        </p:spPr>
        <p:txBody>
          <a:bodyPr>
            <a:noAutofit/>
          </a:bodyPr>
          <a:lstStyle>
            <a:lvl1pPr algn="l">
              <a:defRPr sz="3200" b="0" i="0" cap="all" baseline="0">
                <a:solidFill>
                  <a:schemeClr val="accent2"/>
                </a:solidFill>
              </a:defRPr>
            </a:lvl1pPr>
          </a:lstStyle>
          <a:p>
            <a:r>
              <a:rPr lang="en-US" dirty="0" smtClean="0"/>
              <a:t>Click to edit heading – 32pt</a:t>
            </a:r>
            <a:endParaRPr lang="en-GB" dirty="0"/>
          </a:p>
        </p:txBody>
      </p:sp>
      <p:sp>
        <p:nvSpPr>
          <p:cNvPr id="3" name="Rectangle 2"/>
          <p:cNvSpPr/>
          <p:nvPr userDrawn="1"/>
        </p:nvSpPr>
        <p:spPr>
          <a:xfrm>
            <a:off x="3851920" y="184736"/>
            <a:ext cx="5112568" cy="3097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userDrawn="1"/>
        </p:nvSpPr>
        <p:spPr>
          <a:xfrm>
            <a:off x="0" y="184736"/>
            <a:ext cx="971600" cy="3097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082156" y="185738"/>
            <a:ext cx="2664822" cy="3097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7"/>
          <p:cNvSpPr>
            <a:spLocks noGrp="1"/>
          </p:cNvSpPr>
          <p:nvPr>
            <p:ph type="body" sz="quarter" idx="10" hasCustomPrompt="1"/>
          </p:nvPr>
        </p:nvSpPr>
        <p:spPr>
          <a:xfrm>
            <a:off x="468313" y="4080769"/>
            <a:ext cx="5543550" cy="342205"/>
          </a:xfrm>
          <a:prstGeom prst="rect">
            <a:avLst/>
          </a:prstGeom>
        </p:spPr>
        <p:txBody>
          <a:bodyPr>
            <a:noAutofit/>
          </a:bodyPr>
          <a:lstStyle>
            <a:lvl1pPr marL="0" indent="0">
              <a:buNone/>
              <a:defRPr sz="2400" baseline="0"/>
            </a:lvl1pPr>
          </a:lstStyle>
          <a:p>
            <a:pPr lvl="0"/>
            <a:r>
              <a:rPr lang="en-US" dirty="0" smtClean="0"/>
              <a:t>Click to edit subheading – 20pt</a:t>
            </a:r>
          </a:p>
        </p:txBody>
      </p:sp>
      <p:pic>
        <p:nvPicPr>
          <p:cNvPr id="8"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675286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SM Image Slide 2">
    <p:spTree>
      <p:nvGrpSpPr>
        <p:cNvPr id="1" name=""/>
        <p:cNvGrpSpPr/>
        <p:nvPr/>
      </p:nvGrpSpPr>
      <p:grpSpPr>
        <a:xfrm>
          <a:off x="0" y="0"/>
          <a:ext cx="0" cy="0"/>
          <a:chOff x="0" y="0"/>
          <a:chExt cx="0" cy="0"/>
        </a:xfrm>
      </p:grpSpPr>
      <p:sp>
        <p:nvSpPr>
          <p:cNvPr id="2" name="Rectangle 1"/>
          <p:cNvSpPr/>
          <p:nvPr userDrawn="1"/>
        </p:nvSpPr>
        <p:spPr>
          <a:xfrm>
            <a:off x="3851919" y="195263"/>
            <a:ext cx="5117455" cy="42481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0" y="184735"/>
            <a:ext cx="971600" cy="42449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userDrawn="1"/>
        </p:nvSpPr>
        <p:spPr>
          <a:xfrm>
            <a:off x="1082156" y="185737"/>
            <a:ext cx="2664822" cy="42449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7804140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SM Image Slide">
    <p:spTree>
      <p:nvGrpSpPr>
        <p:cNvPr id="1" name=""/>
        <p:cNvGrpSpPr/>
        <p:nvPr/>
      </p:nvGrpSpPr>
      <p:grpSpPr>
        <a:xfrm>
          <a:off x="0" y="0"/>
          <a:ext cx="0" cy="0"/>
          <a:chOff x="0" y="0"/>
          <a:chExt cx="0" cy="0"/>
        </a:xfrm>
      </p:grpSpPr>
      <p:sp>
        <p:nvSpPr>
          <p:cNvPr id="2" name="Rectangle 1"/>
          <p:cNvSpPr/>
          <p:nvPr userDrawn="1"/>
        </p:nvSpPr>
        <p:spPr>
          <a:xfrm>
            <a:off x="-1" y="195263"/>
            <a:ext cx="8969375" cy="42481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76035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ation Slide">
    <p:spTree>
      <p:nvGrpSpPr>
        <p:cNvPr id="1" name=""/>
        <p:cNvGrpSpPr/>
        <p:nvPr/>
      </p:nvGrpSpPr>
      <p:grpSpPr>
        <a:xfrm>
          <a:off x="0" y="0"/>
          <a:ext cx="0" cy="0"/>
          <a:chOff x="0" y="0"/>
          <a:chExt cx="0" cy="0"/>
        </a:xfrm>
      </p:grpSpPr>
      <p:sp>
        <p:nvSpPr>
          <p:cNvPr id="2" name="Rectangle 1"/>
          <p:cNvSpPr/>
          <p:nvPr userDrawn="1"/>
        </p:nvSpPr>
        <p:spPr>
          <a:xfrm>
            <a:off x="-1" y="195486"/>
            <a:ext cx="8969375" cy="42484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Z:\RSM International\1 Design\2015\Brand\powerpoints\Quotation marks-09.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25614" y="0"/>
            <a:ext cx="2354498" cy="1855060"/>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p:cNvSpPr>
            <a:spLocks noGrp="1"/>
          </p:cNvSpPr>
          <p:nvPr>
            <p:ph type="body" sz="quarter" idx="10" hasCustomPrompt="1"/>
          </p:nvPr>
        </p:nvSpPr>
        <p:spPr>
          <a:xfrm>
            <a:off x="1547664" y="1563638"/>
            <a:ext cx="5976938" cy="1764196"/>
          </a:xfrm>
          <a:prstGeom prst="rect">
            <a:avLst/>
          </a:prstGeom>
        </p:spPr>
        <p:txBody>
          <a:bodyPr>
            <a:normAutofit/>
          </a:bodyPr>
          <a:lstStyle>
            <a:lvl1pPr marL="0" indent="0" algn="ctr">
              <a:buNone/>
              <a:defRPr sz="2400" b="0">
                <a:solidFill>
                  <a:schemeClr val="bg1"/>
                </a:solidFill>
              </a:defRPr>
            </a:lvl1pPr>
            <a:lvl2pPr marL="457200" indent="0">
              <a:buNone/>
              <a:defRPr sz="1600">
                <a:solidFill>
                  <a:schemeClr val="bg1"/>
                </a:solidFill>
              </a:defRPr>
            </a:lvl2pPr>
            <a:lvl3pPr marL="914400" indent="0">
              <a:buNone/>
              <a:defRPr sz="1600">
                <a:solidFill>
                  <a:schemeClr val="bg1"/>
                </a:solidFill>
              </a:defRPr>
            </a:lvl3pPr>
            <a:lvl4pPr marL="1371600" indent="0">
              <a:buNone/>
              <a:defRPr sz="1600">
                <a:solidFill>
                  <a:schemeClr val="bg1"/>
                </a:solidFill>
              </a:defRPr>
            </a:lvl4pPr>
            <a:lvl5pPr marL="1828800" indent="0">
              <a:buNone/>
              <a:defRPr sz="1600">
                <a:solidFill>
                  <a:schemeClr val="bg1"/>
                </a:solidFill>
              </a:defRPr>
            </a:lvl5pPr>
          </a:lstStyle>
          <a:p>
            <a:pPr lvl="0"/>
            <a:r>
              <a:rPr lang="en-US" dirty="0" smtClean="0"/>
              <a:t>Quotation here – 24pt</a:t>
            </a:r>
          </a:p>
        </p:txBody>
      </p:sp>
      <p:sp>
        <p:nvSpPr>
          <p:cNvPr id="7" name="Text Placeholder 6"/>
          <p:cNvSpPr>
            <a:spLocks noGrp="1"/>
          </p:cNvSpPr>
          <p:nvPr>
            <p:ph type="body" sz="quarter" idx="11" hasCustomPrompt="1"/>
          </p:nvPr>
        </p:nvSpPr>
        <p:spPr>
          <a:xfrm>
            <a:off x="2915816" y="3489722"/>
            <a:ext cx="3313112" cy="306163"/>
          </a:xfrm>
          <a:prstGeom prst="rect">
            <a:avLst/>
          </a:prstGeom>
        </p:spPr>
        <p:txBody>
          <a:bodyPr>
            <a:noAutofit/>
          </a:bodyPr>
          <a:lstStyle>
            <a:lvl1pPr marL="0" indent="0" algn="ctr">
              <a:buNone/>
              <a:defRPr sz="1800" b="1">
                <a:solidFill>
                  <a:schemeClr val="bg1"/>
                </a:solidFill>
              </a:defRPr>
            </a:lvl1pPr>
            <a:lvl2pPr marL="457200" indent="0" algn="ctr">
              <a:buNone/>
              <a:defRPr sz="1100"/>
            </a:lvl2pPr>
            <a:lvl3pPr marL="914400" indent="0" algn="ctr">
              <a:buNone/>
              <a:defRPr sz="1050"/>
            </a:lvl3pPr>
            <a:lvl4pPr marL="1371600" indent="0" algn="ctr">
              <a:buNone/>
              <a:defRPr sz="1000"/>
            </a:lvl4pPr>
            <a:lvl5pPr marL="1828800" indent="0" algn="ctr">
              <a:buNone/>
              <a:defRPr sz="1000"/>
            </a:lvl5pPr>
          </a:lstStyle>
          <a:p>
            <a:pPr lvl="0"/>
            <a:r>
              <a:rPr lang="en-US" dirty="0" smtClean="0"/>
              <a:t>Author of quote – 18pt</a:t>
            </a:r>
            <a:endParaRPr lang="en-GB" dirty="0"/>
          </a:p>
        </p:txBody>
      </p:sp>
      <p:sp>
        <p:nvSpPr>
          <p:cNvPr id="12" name="Text Placeholder 6"/>
          <p:cNvSpPr>
            <a:spLocks noGrp="1"/>
          </p:cNvSpPr>
          <p:nvPr>
            <p:ph type="body" sz="quarter" idx="12" hasCustomPrompt="1"/>
          </p:nvPr>
        </p:nvSpPr>
        <p:spPr>
          <a:xfrm>
            <a:off x="2915816" y="3795886"/>
            <a:ext cx="3313112" cy="288032"/>
          </a:xfrm>
          <a:prstGeom prst="rect">
            <a:avLst/>
          </a:prstGeom>
        </p:spPr>
        <p:txBody>
          <a:bodyPr>
            <a:noAutofit/>
          </a:bodyPr>
          <a:lstStyle>
            <a:lvl1pPr marL="0" indent="0" algn="ctr">
              <a:buNone/>
              <a:defRPr sz="1800" b="0">
                <a:solidFill>
                  <a:schemeClr val="bg1"/>
                </a:solidFill>
              </a:defRPr>
            </a:lvl1pPr>
            <a:lvl2pPr marL="457200" indent="0" algn="ctr">
              <a:buNone/>
              <a:defRPr sz="1100"/>
            </a:lvl2pPr>
            <a:lvl3pPr marL="914400" indent="0" algn="ctr">
              <a:buNone/>
              <a:defRPr sz="1050"/>
            </a:lvl3pPr>
            <a:lvl4pPr marL="1371600" indent="0" algn="ctr">
              <a:buNone/>
              <a:defRPr sz="1000"/>
            </a:lvl4pPr>
            <a:lvl5pPr marL="1828800" indent="0" algn="ctr">
              <a:buNone/>
              <a:defRPr sz="1000"/>
            </a:lvl5pPr>
          </a:lstStyle>
          <a:p>
            <a:pPr lvl="0"/>
            <a:r>
              <a:rPr lang="en-US" dirty="0" smtClean="0"/>
              <a:t>Title – 18pt</a:t>
            </a:r>
            <a:endParaRPr lang="en-GB" dirty="0"/>
          </a:p>
        </p:txBody>
      </p:sp>
      <p:pic>
        <p:nvPicPr>
          <p:cNvPr id="8" name="Picture 3" descr="Z:\RSM International\1 Design\2015\Brand\Guidelines\Logos\Logos-03.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153994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Slide 1">
    <p:spTree>
      <p:nvGrpSpPr>
        <p:cNvPr id="1" name=""/>
        <p:cNvGrpSpPr/>
        <p:nvPr/>
      </p:nvGrpSpPr>
      <p:grpSpPr>
        <a:xfrm>
          <a:off x="0" y="0"/>
          <a:ext cx="0" cy="0"/>
          <a:chOff x="0" y="0"/>
          <a:chExt cx="0" cy="0"/>
        </a:xfrm>
      </p:grpSpPr>
      <p:sp>
        <p:nvSpPr>
          <p:cNvPr id="8" name="Rectangle 7"/>
          <p:cNvSpPr/>
          <p:nvPr userDrawn="1"/>
        </p:nvSpPr>
        <p:spPr>
          <a:xfrm>
            <a:off x="0" y="915988"/>
            <a:ext cx="3635896" cy="352796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Content Placeholder 33"/>
          <p:cNvSpPr>
            <a:spLocks noGrp="1"/>
          </p:cNvSpPr>
          <p:nvPr>
            <p:ph sz="quarter" idx="14" hasCustomPrompt="1"/>
          </p:nvPr>
        </p:nvSpPr>
        <p:spPr>
          <a:xfrm>
            <a:off x="314524" y="1096433"/>
            <a:ext cx="3033340" cy="3161426"/>
          </a:xfrm>
          <a:prstGeom prst="rect">
            <a:avLst/>
          </a:prstGeom>
        </p:spPr>
        <p:txBody>
          <a:bodyPr anchor="ctr">
            <a:normAutofit/>
          </a:bodyPr>
          <a:lstStyle>
            <a:lvl1pPr marL="0" indent="0" algn="ctr">
              <a:buNone/>
              <a:defRPr sz="3200" b="0" i="0" cap="none" baseline="0">
                <a:solidFill>
                  <a:schemeClr val="accent1"/>
                </a:solidFill>
              </a:defRPr>
            </a:lvl1pPr>
            <a:lvl2pPr>
              <a:defRPr sz="2000" b="1" i="0" cap="all" baseline="0">
                <a:solidFill>
                  <a:schemeClr val="accent1"/>
                </a:solidFill>
              </a:defRPr>
            </a:lvl2pPr>
            <a:lvl3pPr>
              <a:defRPr sz="2000" b="1" i="0" cap="all" baseline="0">
                <a:solidFill>
                  <a:schemeClr val="accent1"/>
                </a:solidFill>
              </a:defRPr>
            </a:lvl3pPr>
            <a:lvl4pPr>
              <a:defRPr sz="2000" b="1" i="0" cap="all" baseline="0">
                <a:solidFill>
                  <a:schemeClr val="accent1"/>
                </a:solidFill>
              </a:defRPr>
            </a:lvl4pPr>
            <a:lvl5pPr>
              <a:defRPr sz="2000" b="1" i="0" cap="all" baseline="0">
                <a:solidFill>
                  <a:schemeClr val="accent1"/>
                </a:solidFill>
              </a:defRPr>
            </a:lvl5pPr>
          </a:lstStyle>
          <a:p>
            <a:pPr lvl="0"/>
            <a:r>
              <a:rPr lang="en-US" dirty="0" smtClean="0"/>
              <a:t>Stand out fact/figure/chart</a:t>
            </a:r>
          </a:p>
        </p:txBody>
      </p:sp>
      <p:sp>
        <p:nvSpPr>
          <p:cNvPr id="21" name="Text Placeholder 16"/>
          <p:cNvSpPr>
            <a:spLocks noGrp="1"/>
          </p:cNvSpPr>
          <p:nvPr>
            <p:ph type="body" sz="quarter" idx="13" hasCustomPrompt="1"/>
          </p:nvPr>
        </p:nvSpPr>
        <p:spPr>
          <a:xfrm>
            <a:off x="251520" y="339502"/>
            <a:ext cx="8712968" cy="270272"/>
          </a:xfrm>
          <a:prstGeom prst="rect">
            <a:avLst/>
          </a:prstGeom>
          <a:noFill/>
        </p:spPr>
        <p:txBody>
          <a:bodyPr anchor="ctr">
            <a:noAutofit/>
          </a:bodyPr>
          <a:lstStyle>
            <a:lvl1pPr marL="0" indent="0">
              <a:buNone/>
              <a:defRPr sz="2800" b="0" i="0" cap="none" baseline="0">
                <a:solidFill>
                  <a:schemeClr val="accent2"/>
                </a:solidFill>
                <a:latin typeface="+mj-lt"/>
              </a:defRPr>
            </a:lvl1pPr>
            <a:lvl2pPr>
              <a:defRPr sz="800" cap="all" baseline="0"/>
            </a:lvl2pPr>
            <a:lvl3pPr>
              <a:defRPr sz="800" cap="all" baseline="0"/>
            </a:lvl3pPr>
            <a:lvl4pPr>
              <a:defRPr sz="800" cap="all" baseline="0"/>
            </a:lvl4pPr>
            <a:lvl5pPr>
              <a:defRPr sz="800" cap="all" baseline="0"/>
            </a:lvl5pPr>
          </a:lstStyle>
          <a:p>
            <a:pPr lvl="0"/>
            <a:r>
              <a:rPr lang="en-GB" dirty="0" smtClean="0"/>
              <a:t>Click to edit title – 28pt</a:t>
            </a:r>
          </a:p>
        </p:txBody>
      </p:sp>
      <p:cxnSp>
        <p:nvCxnSpPr>
          <p:cNvPr id="22" name="Straight Connector 21"/>
          <p:cNvCxnSpPr/>
          <p:nvPr userDrawn="1"/>
        </p:nvCxnSpPr>
        <p:spPr>
          <a:xfrm>
            <a:off x="251520" y="771550"/>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1844080" y="771550"/>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3995936" y="771550"/>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5" name="Content Placeholder 2"/>
          <p:cNvSpPr>
            <a:spLocks noGrp="1"/>
          </p:cNvSpPr>
          <p:nvPr>
            <p:ph sz="quarter" idx="16"/>
          </p:nvPr>
        </p:nvSpPr>
        <p:spPr>
          <a:xfrm>
            <a:off x="3851920" y="915988"/>
            <a:ext cx="5112568" cy="3527425"/>
          </a:xfrm>
          <a:prstGeom prst="rect">
            <a:avLst/>
          </a:prstGeom>
        </p:spPr>
        <p:txBody>
          <a:bodyPr>
            <a:normAutofit/>
          </a:bodyPr>
          <a:lstStyle>
            <a:lvl1pPr>
              <a:defRPr sz="1600"/>
            </a:lvl1pPr>
            <a:lvl2pPr>
              <a:defRPr sz="16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pic>
        <p:nvPicPr>
          <p:cNvPr id="10" name="Picture 3" descr="Z:\RSM International\1 Design\2015\Brand\Guidelines\Logos\Logos-03.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9814" y="4603589"/>
            <a:ext cx="804674" cy="34442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00481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4480884"/>
      </p:ext>
    </p:extLst>
  </p:cSld>
  <p:clrMap bg1="lt1" tx1="dk1" bg2="lt2" tx2="dk2" accent1="accent1" accent2="accent2" accent3="accent3" accent4="accent4" accent5="accent5" accent6="accent6" hlink="hlink" folHlink="folHlink"/>
  <p:sldLayoutIdLst>
    <p:sldLayoutId id="2147483663" r:id="rId1"/>
    <p:sldLayoutId id="2147483654" r:id="rId2"/>
    <p:sldLayoutId id="2147483679" r:id="rId3"/>
    <p:sldLayoutId id="2147483667" r:id="rId4"/>
    <p:sldLayoutId id="2147483680" r:id="rId5"/>
    <p:sldLayoutId id="2147483676" r:id="rId6"/>
    <p:sldLayoutId id="2147483664" r:id="rId7"/>
    <p:sldLayoutId id="2147483665" r:id="rId8"/>
    <p:sldLayoutId id="2147483656" r:id="rId9"/>
    <p:sldLayoutId id="2147483661" r:id="rId10"/>
    <p:sldLayoutId id="2147483660" r:id="rId11"/>
    <p:sldLayoutId id="2147483674" r:id="rId12"/>
    <p:sldLayoutId id="2147483668" r:id="rId13"/>
    <p:sldLayoutId id="2147483669" r:id="rId14"/>
    <p:sldLayoutId id="2147483670" r:id="rId15"/>
    <p:sldLayoutId id="2147483675" r:id="rId16"/>
    <p:sldLayoutId id="2147483678" r:id="rId17"/>
    <p:sldLayoutId id="2147483677" r:id="rId18"/>
    <p:sldLayoutId id="2147483671" r:id="rId19"/>
    <p:sldLayoutId id="2147483672" r:id="rId20"/>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05919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הוצאות מימון או </a:t>
            </a:r>
            <a:r>
              <a:rPr lang="he-IL" dirty="0" err="1" smtClean="0"/>
              <a:t>הנה"כ</a:t>
            </a:r>
            <a:r>
              <a:rPr lang="he-IL" dirty="0" smtClean="0"/>
              <a:t> בידי המשקיע</a:t>
            </a:r>
            <a:endParaRPr lang="he-IL" dirty="0"/>
          </a:p>
        </p:txBody>
      </p:sp>
      <p:sp>
        <p:nvSpPr>
          <p:cNvPr id="4" name="מציין מיקום תוכן 3"/>
          <p:cNvSpPr>
            <a:spLocks noGrp="1"/>
          </p:cNvSpPr>
          <p:nvPr>
            <p:ph sz="quarter" idx="16"/>
          </p:nvPr>
        </p:nvSpPr>
        <p:spPr>
          <a:xfrm>
            <a:off x="1844080" y="931818"/>
            <a:ext cx="7120408" cy="3511596"/>
          </a:xfrm>
        </p:spPr>
        <p:txBody>
          <a:bodyPr>
            <a:normAutofit/>
          </a:bodyPr>
          <a:lstStyle/>
          <a:p>
            <a:pPr algn="r" rtl="1">
              <a:buFont typeface="Wingdings" panose="05000000000000000000" pitchFamily="2" charset="2"/>
              <a:buChar char="q"/>
            </a:pPr>
            <a:endParaRPr lang="he-IL" dirty="0" smtClean="0"/>
          </a:p>
          <a:p>
            <a:pPr algn="just" rtl="1">
              <a:buFont typeface="Wingdings" panose="05000000000000000000" pitchFamily="2" charset="2"/>
              <a:buChar char="v"/>
            </a:pPr>
            <a:r>
              <a:rPr lang="he-IL" dirty="0" smtClean="0"/>
              <a:t>סעיף 18(ג) – ככל שיש הכנסות בעלות שיעורי מס שונים, יש לייחס את ההוצאות לכל סוגי ההכנסה. ככל שלא ניתן לייחס, ינוכה חלק יחסי מההוצאות כנגד ההכנסה המועדפת כיחס ההכנסה המועדפת לכלל הכנסות החברה ואותו שיעור מההוצאה.</a:t>
            </a:r>
          </a:p>
          <a:p>
            <a:pPr algn="just" rtl="1">
              <a:buFont typeface="Wingdings" panose="05000000000000000000" pitchFamily="2" charset="2"/>
              <a:buChar char="v"/>
            </a:pPr>
            <a:endParaRPr lang="he-IL" dirty="0" smtClean="0"/>
          </a:p>
          <a:p>
            <a:pPr algn="just" rtl="1">
              <a:buFont typeface="Wingdings" panose="05000000000000000000" pitchFamily="2" charset="2"/>
              <a:buChar char="v"/>
            </a:pPr>
            <a:r>
              <a:rPr lang="he-IL" dirty="0"/>
              <a:t>התקבלו מספר פסיקות אשר קבעו כי הוצאות אשר קשורות למניות הנרכשות (לרבות השקעה), ייוחסו לדיבידנדים אשר ממילא לא היו חייבים </a:t>
            </a:r>
            <a:r>
              <a:rPr lang="he-IL" dirty="0" smtClean="0"/>
              <a:t>במס בידי חברות (</a:t>
            </a:r>
            <a:r>
              <a:rPr lang="he-IL" b="1" dirty="0" smtClean="0"/>
              <a:t>הלכת פישמן בראון</a:t>
            </a:r>
            <a:r>
              <a:rPr lang="he-IL" dirty="0" smtClean="0"/>
              <a:t>, </a:t>
            </a:r>
            <a:r>
              <a:rPr lang="he-IL" b="1" dirty="0" smtClean="0"/>
              <a:t>הלכת </a:t>
            </a:r>
            <a:r>
              <a:rPr lang="he-IL" b="1" dirty="0" err="1" smtClean="0"/>
              <a:t>ארקין</a:t>
            </a:r>
            <a:r>
              <a:rPr lang="he-IL" dirty="0" smtClean="0"/>
              <a:t>).</a:t>
            </a:r>
          </a:p>
          <a:p>
            <a:pPr algn="just" rtl="1">
              <a:buFont typeface="Wingdings" panose="05000000000000000000" pitchFamily="2" charset="2"/>
              <a:buChar char="v"/>
            </a:pPr>
            <a:endParaRPr lang="he-IL" dirty="0"/>
          </a:p>
          <a:p>
            <a:pPr algn="just" rtl="1">
              <a:buFont typeface="Wingdings" panose="05000000000000000000" pitchFamily="2" charset="2"/>
              <a:buChar char="v"/>
            </a:pPr>
            <a:r>
              <a:rPr lang="he-IL" dirty="0" smtClean="0"/>
              <a:t>לא ניתן להוון הוצאות לעלות ההשקעה. </a:t>
            </a:r>
          </a:p>
          <a:p>
            <a:pPr marL="0" indent="0" algn="just" rtl="1">
              <a:buNone/>
            </a:pPr>
            <a:r>
              <a:rPr lang="he-IL" dirty="0"/>
              <a:t> </a:t>
            </a:r>
            <a:r>
              <a:rPr lang="he-IL" dirty="0" smtClean="0"/>
              <a:t>            </a:t>
            </a:r>
            <a:endParaRPr lang="he-IL" dirty="0"/>
          </a:p>
        </p:txBody>
      </p:sp>
    </p:spTree>
    <p:extLst>
      <p:ext uri="{BB962C8B-B14F-4D97-AF65-F5344CB8AC3E}">
        <p14:creationId xmlns:p14="http://schemas.microsoft.com/office/powerpoint/2010/main" val="2919716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מכירה עם תמורות עתידיות חוזר מ"ה 19/2018</a:t>
            </a:r>
          </a:p>
        </p:txBody>
      </p:sp>
      <p:sp>
        <p:nvSpPr>
          <p:cNvPr id="4" name="מציין מיקום תוכן 3"/>
          <p:cNvSpPr>
            <a:spLocks noGrp="1"/>
          </p:cNvSpPr>
          <p:nvPr>
            <p:ph sz="quarter" idx="16"/>
          </p:nvPr>
        </p:nvSpPr>
        <p:spPr>
          <a:xfrm>
            <a:off x="1733005" y="914400"/>
            <a:ext cx="7306491" cy="3529013"/>
          </a:xfrm>
        </p:spPr>
        <p:txBody>
          <a:bodyPr>
            <a:normAutofit/>
          </a:bodyPr>
          <a:lstStyle/>
          <a:p>
            <a:pPr marL="361950" lvl="1" indent="0" algn="just" rtl="1">
              <a:spcBef>
                <a:spcPts val="360"/>
              </a:spcBef>
              <a:buClr>
                <a:srgbClr val="63666A"/>
              </a:buClr>
              <a:buNone/>
            </a:pPr>
            <a:r>
              <a:rPr lang="he-IL" sz="1400" b="1" u="sng" dirty="0">
                <a:latin typeface="Segoe UI Semilight" panose="020B0402040204020203" pitchFamily="34" charset="0"/>
                <a:ea typeface="Times New Roman" panose="02020603050405020304" pitchFamily="18" charset="0"/>
              </a:rPr>
              <a:t>תמורה עתידית </a:t>
            </a:r>
            <a:r>
              <a:rPr lang="he-IL" sz="1400" b="1" u="sng" dirty="0" smtClean="0">
                <a:latin typeface="Segoe UI Semilight" panose="020B0402040204020203" pitchFamily="34" charset="0"/>
                <a:ea typeface="Times New Roman" panose="02020603050405020304" pitchFamily="18" charset="0"/>
              </a:rPr>
              <a:t>ידועה</a:t>
            </a:r>
            <a:r>
              <a:rPr lang="he-IL" sz="1400" dirty="0" smtClean="0">
                <a:latin typeface="Segoe UI Semilight" panose="020B0402040204020203" pitchFamily="34" charset="0"/>
                <a:ea typeface="Times New Roman" panose="02020603050405020304" pitchFamily="18" charset="0"/>
              </a:rPr>
              <a:t> </a:t>
            </a:r>
            <a:endParaRPr lang="he-IL" sz="1400" dirty="0">
              <a:latin typeface="Segoe UI Semilight" panose="020B0402040204020203" pitchFamily="34" charset="0"/>
              <a:ea typeface="Times New Roman" panose="02020603050405020304" pitchFamily="18" charset="0"/>
            </a:endParaRPr>
          </a:p>
          <a:p>
            <a:pPr marL="361950" lvl="1" indent="0" algn="just" rtl="1">
              <a:spcBef>
                <a:spcPts val="360"/>
              </a:spcBef>
              <a:buClr>
                <a:srgbClr val="63666A"/>
              </a:buClr>
              <a:buNone/>
            </a:pPr>
            <a:r>
              <a:rPr lang="he-IL" sz="1400" u="sng" dirty="0" smtClean="0">
                <a:latin typeface="Segoe UI Semilight" panose="020B0402040204020203" pitchFamily="34" charset="0"/>
                <a:ea typeface="Times New Roman" panose="02020603050405020304" pitchFamily="18" charset="0"/>
              </a:rPr>
              <a:t>הכלל</a:t>
            </a:r>
            <a:r>
              <a:rPr lang="he-IL" sz="1400" dirty="0" smtClean="0">
                <a:latin typeface="Segoe UI Semilight" panose="020B0402040204020203" pitchFamily="34" charset="0"/>
                <a:ea typeface="Times New Roman" panose="02020603050405020304" pitchFamily="18" charset="0"/>
              </a:rPr>
              <a:t>: התמורה </a:t>
            </a:r>
            <a:r>
              <a:rPr lang="he-IL" sz="1400" dirty="0">
                <a:latin typeface="Segoe UI Semilight" panose="020B0402040204020203" pitchFamily="34" charset="0"/>
                <a:ea typeface="Times New Roman" panose="02020603050405020304" pitchFamily="18" charset="0"/>
              </a:rPr>
              <a:t>לצרכי מס </a:t>
            </a:r>
            <a:r>
              <a:rPr lang="he-IL" sz="1400" dirty="0" smtClean="0">
                <a:latin typeface="Segoe UI Semilight" panose="020B0402040204020203" pitchFamily="34" charset="0"/>
                <a:ea typeface="Times New Roman" panose="02020603050405020304" pitchFamily="18" charset="0"/>
              </a:rPr>
              <a:t>תהא התמורה הכוללת, כלומר </a:t>
            </a:r>
            <a:r>
              <a:rPr lang="he-IL" sz="1400" dirty="0">
                <a:latin typeface="Segoe UI Semilight" panose="020B0402040204020203" pitchFamily="34" charset="0"/>
                <a:ea typeface="Times New Roman" panose="02020603050405020304" pitchFamily="18" charset="0"/>
              </a:rPr>
              <a:t>סך סכומי </a:t>
            </a:r>
            <a:r>
              <a:rPr lang="he-IL" sz="1400" dirty="0" smtClean="0">
                <a:latin typeface="Segoe UI Semilight" panose="020B0402040204020203" pitchFamily="34" charset="0"/>
                <a:ea typeface="Times New Roman" panose="02020603050405020304" pitchFamily="18" charset="0"/>
              </a:rPr>
              <a:t>התמורות </a:t>
            </a:r>
            <a:r>
              <a:rPr lang="he-IL" sz="1400" dirty="0">
                <a:latin typeface="Segoe UI Semilight" panose="020B0402040204020203" pitchFamily="34" charset="0"/>
                <a:ea typeface="Times New Roman" panose="02020603050405020304" pitchFamily="18" charset="0"/>
              </a:rPr>
              <a:t>שנקבעו בעסקה. </a:t>
            </a:r>
            <a:endParaRPr lang="he-IL" sz="1400" dirty="0" smtClean="0">
              <a:latin typeface="Segoe UI Semilight" panose="020B0402040204020203" pitchFamily="34" charset="0"/>
              <a:ea typeface="Times New Roman" panose="02020603050405020304" pitchFamily="18" charset="0"/>
            </a:endParaRPr>
          </a:p>
          <a:p>
            <a:pPr marL="361950" lvl="1" indent="0" algn="just" rtl="1">
              <a:spcBef>
                <a:spcPts val="360"/>
              </a:spcBef>
              <a:buClr>
                <a:srgbClr val="63666A"/>
              </a:buClr>
              <a:buNone/>
            </a:pPr>
            <a:r>
              <a:rPr lang="he-IL" sz="1400" b="1" dirty="0" smtClean="0">
                <a:solidFill>
                  <a:srgbClr val="FF0000"/>
                </a:solidFill>
                <a:latin typeface="Segoe UI Semilight" panose="020B0402040204020203" pitchFamily="34" charset="0"/>
                <a:ea typeface="Times New Roman" panose="02020603050405020304" pitchFamily="18" charset="0"/>
              </a:rPr>
              <a:t>חריג:</a:t>
            </a:r>
            <a:r>
              <a:rPr lang="he-IL" sz="1400" dirty="0" smtClean="0">
                <a:solidFill>
                  <a:srgbClr val="FF0000"/>
                </a:solidFill>
                <a:latin typeface="Segoe UI Semilight" panose="020B0402040204020203" pitchFamily="34" charset="0"/>
                <a:ea typeface="Times New Roman" panose="02020603050405020304" pitchFamily="18" charset="0"/>
              </a:rPr>
              <a:t> </a:t>
            </a:r>
            <a:r>
              <a:rPr lang="he-IL" sz="1400" dirty="0" smtClean="0">
                <a:latin typeface="Segoe UI Semilight" panose="020B0402040204020203" pitchFamily="34" charset="0"/>
                <a:ea typeface="Times New Roman" panose="02020603050405020304" pitchFamily="18" charset="0"/>
              </a:rPr>
              <a:t>כאשר </a:t>
            </a:r>
            <a:r>
              <a:rPr lang="he-IL" sz="1400" dirty="0">
                <a:latin typeface="Segoe UI Semilight" panose="020B0402040204020203" pitchFamily="34" charset="0"/>
                <a:ea typeface="Times New Roman" panose="02020603050405020304" pitchFamily="18" charset="0"/>
              </a:rPr>
              <a:t>ניתן </a:t>
            </a:r>
            <a:r>
              <a:rPr lang="he-IL" sz="1400" dirty="0" smtClean="0">
                <a:latin typeface="Segoe UI Semilight" panose="020B0402040204020203" pitchFamily="34" charset="0"/>
                <a:ea typeface="Times New Roman" panose="02020603050405020304" pitchFamily="18" charset="0"/>
              </a:rPr>
              <a:t>ללמוד </a:t>
            </a:r>
            <a:r>
              <a:rPr lang="he-IL" sz="1400" dirty="0">
                <a:latin typeface="Segoe UI Semilight" panose="020B0402040204020203" pitchFamily="34" charset="0"/>
                <a:ea typeface="Times New Roman" panose="02020603050405020304" pitchFamily="18" charset="0"/>
              </a:rPr>
              <a:t>מתנאי העסקה, כי גלומות בה שתי </a:t>
            </a:r>
            <a:r>
              <a:rPr lang="he-IL" sz="1400" dirty="0" smtClean="0">
                <a:latin typeface="Segoe UI Semilight" panose="020B0402040204020203" pitchFamily="34" charset="0"/>
                <a:ea typeface="Times New Roman" panose="02020603050405020304" pitchFamily="18" charset="0"/>
              </a:rPr>
              <a:t>עסקאות, </a:t>
            </a:r>
            <a:r>
              <a:rPr lang="he-IL" sz="1400" dirty="0">
                <a:latin typeface="Segoe UI Semilight" panose="020B0402040204020203" pitchFamily="34" charset="0"/>
                <a:ea typeface="Times New Roman" panose="02020603050405020304" pitchFamily="18" charset="0"/>
              </a:rPr>
              <a:t>האחת עסקת מכר והשנייה עסקת אשראי, תפוצל </a:t>
            </a:r>
            <a:r>
              <a:rPr lang="he-IL" sz="1400" dirty="0" smtClean="0">
                <a:latin typeface="Segoe UI Semilight" panose="020B0402040204020203" pitchFamily="34" charset="0"/>
                <a:ea typeface="Times New Roman" panose="02020603050405020304" pitchFamily="18" charset="0"/>
              </a:rPr>
              <a:t>התמורה </a:t>
            </a:r>
            <a:r>
              <a:rPr lang="he-IL" sz="1400" dirty="0">
                <a:latin typeface="Segoe UI Semilight" panose="020B0402040204020203" pitchFamily="34" charset="0"/>
                <a:ea typeface="Times New Roman" panose="02020603050405020304" pitchFamily="18" charset="0"/>
              </a:rPr>
              <a:t>באופן הבא</a:t>
            </a:r>
            <a:r>
              <a:rPr lang="he-IL" sz="1400" dirty="0" smtClean="0">
                <a:latin typeface="Segoe UI Semilight" panose="020B0402040204020203" pitchFamily="34" charset="0"/>
                <a:ea typeface="Times New Roman" panose="02020603050405020304" pitchFamily="18" charset="0"/>
              </a:rPr>
              <a:t>:</a:t>
            </a:r>
          </a:p>
          <a:p>
            <a:pPr marL="623888" lvl="1" indent="0" algn="just" rtl="1">
              <a:spcBef>
                <a:spcPts val="360"/>
              </a:spcBef>
              <a:buClr>
                <a:srgbClr val="63666A"/>
              </a:buClr>
              <a:buNone/>
            </a:pPr>
            <a:endParaRPr lang="he-IL" sz="1400" dirty="0">
              <a:latin typeface="Segoe UI Semilight" panose="020B0402040204020203" pitchFamily="34" charset="0"/>
              <a:ea typeface="Times New Roman" panose="02020603050405020304" pitchFamily="18" charset="0"/>
            </a:endParaRPr>
          </a:p>
          <a:p>
            <a:pPr marL="900113" lvl="2" indent="-276225" algn="just" rtl="1">
              <a:spcBef>
                <a:spcPts val="360"/>
              </a:spcBef>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תמורת המכירה </a:t>
            </a:r>
            <a:r>
              <a:rPr lang="he-IL" sz="1400" dirty="0" smtClean="0">
                <a:latin typeface="Segoe UI Semilight" panose="020B0402040204020203" pitchFamily="34" charset="0"/>
                <a:ea typeface="Times New Roman" panose="02020603050405020304" pitchFamily="18" charset="0"/>
              </a:rPr>
              <a:t>- היוון </a:t>
            </a:r>
            <a:r>
              <a:rPr lang="he-IL" sz="1400" dirty="0">
                <a:latin typeface="Segoe UI Semilight" panose="020B0402040204020203" pitchFamily="34" charset="0"/>
                <a:ea typeface="Times New Roman" panose="02020603050405020304" pitchFamily="18" charset="0"/>
              </a:rPr>
              <a:t>התשלומים העתידי.</a:t>
            </a:r>
          </a:p>
          <a:p>
            <a:pPr marL="900113" lvl="2" indent="-276225" algn="r" rtl="1">
              <a:spcBef>
                <a:spcPts val="360"/>
              </a:spcBef>
              <a:buClr>
                <a:srgbClr val="63666A"/>
              </a:buClr>
              <a:buFont typeface="Wingdings" panose="05000000000000000000" pitchFamily="2" charset="2"/>
              <a:buChar char="v"/>
            </a:pPr>
            <a:endParaRPr lang="he-IL" sz="1400" dirty="0" smtClean="0">
              <a:latin typeface="Segoe UI Semilight" panose="020B0402040204020203" pitchFamily="34" charset="0"/>
              <a:ea typeface="Times New Roman" panose="02020603050405020304" pitchFamily="18" charset="0"/>
            </a:endParaRPr>
          </a:p>
          <a:p>
            <a:pPr marL="900113" lvl="2" indent="-276225" algn="r" rtl="1">
              <a:spcBef>
                <a:spcPts val="360"/>
              </a:spcBef>
              <a:buClr>
                <a:srgbClr val="63666A"/>
              </a:buClr>
              <a:buFont typeface="Wingdings" panose="05000000000000000000" pitchFamily="2" charset="2"/>
              <a:buChar char="v"/>
            </a:pPr>
            <a:r>
              <a:rPr lang="he-IL" sz="1400" dirty="0" smtClean="0">
                <a:latin typeface="Segoe UI Semilight" panose="020B0402040204020203" pitchFamily="34" charset="0"/>
                <a:ea typeface="Times New Roman" panose="02020603050405020304" pitchFamily="18" charset="0"/>
              </a:rPr>
              <a:t>הכנסות המימון - ההפרש </a:t>
            </a:r>
            <a:r>
              <a:rPr lang="he-IL" sz="1400" dirty="0">
                <a:latin typeface="Segoe UI Semilight" panose="020B0402040204020203" pitchFamily="34" charset="0"/>
                <a:ea typeface="Times New Roman" panose="02020603050405020304" pitchFamily="18" charset="0"/>
              </a:rPr>
              <a:t>‏שבין ‏התשלומים ‏שיתקבלו ‏בפועל, ‏בעת ‏תשלומם ‏על ‏ידי ‏הרוכש,‏ לבין ‏התמורה ‏שחושבה ‏בגין ‏עסקת ‏המכר.</a:t>
            </a:r>
          </a:p>
          <a:p>
            <a:pPr marL="900113" lvl="2" indent="-276225" algn="r" rtl="1">
              <a:spcBef>
                <a:spcPts val="360"/>
              </a:spcBef>
              <a:buClr>
                <a:srgbClr val="63666A"/>
              </a:buClr>
              <a:buFont typeface="Wingdings" panose="05000000000000000000" pitchFamily="2" charset="2"/>
              <a:buChar char="v"/>
            </a:pPr>
            <a:endParaRPr lang="he-IL" sz="1400" dirty="0" smtClean="0">
              <a:latin typeface="Segoe UI Semilight" panose="020B0402040204020203" pitchFamily="34" charset="0"/>
              <a:ea typeface="Times New Roman" panose="02020603050405020304" pitchFamily="18" charset="0"/>
            </a:endParaRPr>
          </a:p>
          <a:p>
            <a:pPr marL="900113" lvl="2" indent="-276225" algn="r" rtl="1">
              <a:spcBef>
                <a:spcPts val="360"/>
              </a:spcBef>
              <a:buClr>
                <a:srgbClr val="63666A"/>
              </a:buClr>
              <a:buFont typeface="Wingdings" panose="05000000000000000000" pitchFamily="2" charset="2"/>
              <a:buChar char="v"/>
            </a:pPr>
            <a:r>
              <a:rPr lang="he-IL" sz="1400" dirty="0" smtClean="0">
                <a:latin typeface="Segoe UI Semilight" panose="020B0402040204020203" pitchFamily="34" charset="0"/>
                <a:ea typeface="Times New Roman" panose="02020603050405020304" pitchFamily="18" charset="0"/>
              </a:rPr>
              <a:t>הנטייה לראות בעסקה כעסקה שגלומות בה שתי עסקאות, תגבר במקרים בהם מועד התשלום האחרון בעד התמורה </a:t>
            </a:r>
            <a:r>
              <a:rPr lang="he-IL" sz="1400" u="sng" dirty="0" smtClean="0">
                <a:latin typeface="Segoe UI Semilight" panose="020B0402040204020203" pitchFamily="34" charset="0"/>
                <a:ea typeface="Times New Roman" panose="02020603050405020304" pitchFamily="18" charset="0"/>
              </a:rPr>
              <a:t>חל שנתיים </a:t>
            </a:r>
            <a:r>
              <a:rPr lang="he-IL" sz="1400" dirty="0" smtClean="0">
                <a:latin typeface="Segoe UI Semilight" panose="020B0402040204020203" pitchFamily="34" charset="0"/>
                <a:ea typeface="Times New Roman" panose="02020603050405020304" pitchFamily="18" charset="0"/>
              </a:rPr>
              <a:t>לפחות לאחר מועד המכירה.</a:t>
            </a:r>
            <a:endParaRPr lang="en-US" sz="1400" b="1" dirty="0" smtClean="0">
              <a:latin typeface="Segoe UI Semilight" panose="020B0402040204020203" pitchFamily="34" charset="0"/>
              <a:ea typeface="Times New Roman" panose="02020603050405020304" pitchFamily="18" charset="0"/>
            </a:endParaRPr>
          </a:p>
          <a:p>
            <a:pPr marL="0" indent="0" algn="r" rtl="1">
              <a:buNone/>
            </a:pPr>
            <a:endParaRPr lang="he-IL" dirty="0"/>
          </a:p>
        </p:txBody>
      </p:sp>
    </p:spTree>
    <p:extLst>
      <p:ext uri="{BB962C8B-B14F-4D97-AF65-F5344CB8AC3E}">
        <p14:creationId xmlns:p14="http://schemas.microsoft.com/office/powerpoint/2010/main" val="3734417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מכירה עם תמורות </a:t>
            </a:r>
            <a:r>
              <a:rPr lang="he-IL" dirty="0" smtClean="0"/>
              <a:t>עתידיות - המשך</a:t>
            </a:r>
            <a:endParaRPr lang="he-IL" dirty="0"/>
          </a:p>
        </p:txBody>
      </p:sp>
      <p:sp>
        <p:nvSpPr>
          <p:cNvPr id="4" name="מציין מיקום תוכן 3"/>
          <p:cNvSpPr>
            <a:spLocks noGrp="1"/>
          </p:cNvSpPr>
          <p:nvPr>
            <p:ph sz="quarter" idx="16"/>
          </p:nvPr>
        </p:nvSpPr>
        <p:spPr>
          <a:xfrm>
            <a:off x="1844080" y="914400"/>
            <a:ext cx="7120408" cy="3529013"/>
          </a:xfrm>
        </p:spPr>
        <p:txBody>
          <a:bodyPr/>
          <a:lstStyle/>
          <a:p>
            <a:pPr marL="623888" lvl="1" indent="0" algn="just" rtl="1">
              <a:spcBef>
                <a:spcPts val="360"/>
              </a:spcBef>
              <a:buClr>
                <a:srgbClr val="63666A"/>
              </a:buClr>
              <a:buNone/>
            </a:pPr>
            <a:r>
              <a:rPr lang="he-IL" sz="1400" u="sng" dirty="0">
                <a:latin typeface="Segoe UI Semilight" panose="020B0402040204020203" pitchFamily="34" charset="0"/>
                <a:ea typeface="Times New Roman" panose="02020603050405020304" pitchFamily="18" charset="0"/>
              </a:rPr>
              <a:t>סכומים המופקדים בנאמנות להבטחת קיום </a:t>
            </a:r>
            <a:r>
              <a:rPr lang="he-IL" sz="1400" u="sng" dirty="0" smtClean="0">
                <a:latin typeface="Segoe UI Semilight" panose="020B0402040204020203" pitchFamily="34" charset="0"/>
                <a:ea typeface="Times New Roman" panose="02020603050405020304" pitchFamily="18" charset="0"/>
              </a:rPr>
              <a:t>מצגים</a:t>
            </a:r>
          </a:p>
          <a:p>
            <a:pPr marL="623888" lvl="1" indent="0" algn="just" rtl="1">
              <a:spcBef>
                <a:spcPts val="360"/>
              </a:spcBef>
              <a:buClr>
                <a:srgbClr val="63666A"/>
              </a:buClr>
              <a:buNone/>
            </a:pPr>
            <a:endParaRPr lang="he-IL" sz="1400" dirty="0">
              <a:latin typeface="Segoe UI Semilight" panose="020B0402040204020203" pitchFamily="34" charset="0"/>
              <a:ea typeface="Times New Roman" panose="02020603050405020304" pitchFamily="18" charset="0"/>
            </a:endParaRPr>
          </a:p>
          <a:p>
            <a:pPr marL="909638" lvl="1" algn="just" rtl="1">
              <a:spcBef>
                <a:spcPts val="360"/>
              </a:spcBef>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	התמורה לצרכי </a:t>
            </a:r>
            <a:r>
              <a:rPr lang="he-IL" sz="1400" dirty="0" smtClean="0">
                <a:latin typeface="Segoe UI Semilight" panose="020B0402040204020203" pitchFamily="34" charset="0"/>
                <a:ea typeface="Times New Roman" panose="02020603050405020304" pitchFamily="18" charset="0"/>
              </a:rPr>
              <a:t>מס </a:t>
            </a:r>
            <a:r>
              <a:rPr lang="he-IL" sz="1400" dirty="0">
                <a:latin typeface="Segoe UI Semilight" panose="020B0402040204020203" pitchFamily="34" charset="0"/>
                <a:ea typeface="Times New Roman" panose="02020603050405020304" pitchFamily="18" charset="0"/>
              </a:rPr>
              <a:t>תהא סך סכומי התמורה שנקבעו בעסקה, לרבות אלו שהופקדו בנאמנות. </a:t>
            </a:r>
            <a:endParaRPr lang="he-IL" sz="1400" dirty="0" smtClean="0">
              <a:latin typeface="Segoe UI Semilight" panose="020B0402040204020203" pitchFamily="34" charset="0"/>
              <a:ea typeface="Times New Roman" panose="02020603050405020304" pitchFamily="18" charset="0"/>
            </a:endParaRPr>
          </a:p>
          <a:p>
            <a:pPr marL="909638" lvl="1" algn="just" rtl="1">
              <a:spcBef>
                <a:spcPts val="360"/>
              </a:spcBef>
              <a:buClr>
                <a:srgbClr val="63666A"/>
              </a:buClr>
              <a:buFont typeface="Wingdings" panose="05000000000000000000" pitchFamily="2" charset="2"/>
              <a:buChar char="v"/>
            </a:pPr>
            <a:endParaRPr lang="he-IL" sz="1400" dirty="0">
              <a:latin typeface="Segoe UI Semilight" panose="020B0402040204020203" pitchFamily="34" charset="0"/>
              <a:ea typeface="Times New Roman" panose="02020603050405020304" pitchFamily="18" charset="0"/>
            </a:endParaRPr>
          </a:p>
          <a:p>
            <a:pPr marL="909638" lvl="1" algn="just" rtl="1">
              <a:spcBef>
                <a:spcPts val="360"/>
              </a:spcBef>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ריבית והפרשי הצמדה ככל שיצברו בגין סכומים שהופקדו בנאמנות, החל מיום המכירה ועד למועד שחרורם מהנאמנות לידי המוכר – יסווגו בידי המוכר כהכנסות מימון</a:t>
            </a:r>
            <a:r>
              <a:rPr lang="en-US" sz="1400" b="1" dirty="0">
                <a:latin typeface="Segoe UI Semilight" panose="020B0402040204020203" pitchFamily="34" charset="0"/>
                <a:ea typeface="Times New Roman" panose="02020603050405020304" pitchFamily="18" charset="0"/>
              </a:rPr>
              <a:t>.</a:t>
            </a:r>
            <a:endParaRPr lang="he-IL" sz="1400" b="1" dirty="0">
              <a:latin typeface="Segoe UI Semilight" panose="020B0402040204020203" pitchFamily="34" charset="0"/>
              <a:ea typeface="Times New Roman" panose="02020603050405020304" pitchFamily="18" charset="0"/>
            </a:endParaRPr>
          </a:p>
          <a:p>
            <a:pPr marL="909638" lvl="1" algn="just" rtl="1">
              <a:spcBef>
                <a:spcPts val="360"/>
              </a:spcBef>
              <a:buClr>
                <a:srgbClr val="63666A"/>
              </a:buClr>
              <a:buFont typeface="Wingdings" panose="05000000000000000000" pitchFamily="2" charset="2"/>
              <a:buChar char="v"/>
            </a:pPr>
            <a:endParaRPr lang="he-IL" sz="1400" u="sng" dirty="0">
              <a:latin typeface="Segoe UI Semilight" panose="020B0402040204020203" pitchFamily="34" charset="0"/>
              <a:ea typeface="Times New Roman" panose="02020603050405020304" pitchFamily="18" charset="0"/>
            </a:endParaRPr>
          </a:p>
          <a:p>
            <a:endParaRPr lang="he-IL" dirty="0"/>
          </a:p>
        </p:txBody>
      </p:sp>
    </p:spTree>
    <p:extLst>
      <p:ext uri="{BB962C8B-B14F-4D97-AF65-F5344CB8AC3E}">
        <p14:creationId xmlns:p14="http://schemas.microsoft.com/office/powerpoint/2010/main" val="1496026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16"/>
          </p:nvPr>
        </p:nvSpPr>
        <p:spPr>
          <a:xfrm>
            <a:off x="1844080" y="935664"/>
            <a:ext cx="7120408" cy="3507749"/>
          </a:xfrm>
        </p:spPr>
        <p:txBody>
          <a:bodyPr/>
          <a:lstStyle/>
          <a:p>
            <a:pPr marL="361950" lvl="1" indent="0" algn="just" rtl="1">
              <a:spcBef>
                <a:spcPts val="360"/>
              </a:spcBef>
              <a:buClr>
                <a:srgbClr val="63666A"/>
              </a:buClr>
              <a:buNone/>
            </a:pPr>
            <a:r>
              <a:rPr lang="he-IL" sz="1400" b="1" u="sng" dirty="0">
                <a:latin typeface="Segoe UI Semilight" panose="020B0402040204020203" pitchFamily="34" charset="0"/>
                <a:ea typeface="Times New Roman" panose="02020603050405020304" pitchFamily="18" charset="0"/>
              </a:rPr>
              <a:t>תמורות </a:t>
            </a:r>
            <a:r>
              <a:rPr lang="he-IL" sz="1400" b="1" u="sng" dirty="0" smtClean="0">
                <a:latin typeface="Segoe UI Semilight" panose="020B0402040204020203" pitchFamily="34" charset="0"/>
                <a:ea typeface="Times New Roman" panose="02020603050405020304" pitchFamily="18" charset="0"/>
              </a:rPr>
              <a:t>מותנות</a:t>
            </a:r>
            <a:r>
              <a:rPr lang="he-IL" sz="1400" b="1" dirty="0" smtClean="0">
                <a:latin typeface="Segoe UI Semilight" panose="020B0402040204020203" pitchFamily="34" charset="0"/>
                <a:ea typeface="Times New Roman" panose="02020603050405020304" pitchFamily="18" charset="0"/>
              </a:rPr>
              <a:t> </a:t>
            </a:r>
            <a:endParaRPr lang="he-IL" sz="1400" b="1" dirty="0">
              <a:latin typeface="Segoe UI Semilight" panose="020B0402040204020203" pitchFamily="34" charset="0"/>
              <a:ea typeface="Times New Roman" panose="02020603050405020304" pitchFamily="18" charset="0"/>
            </a:endParaRPr>
          </a:p>
          <a:p>
            <a:pPr marL="361950" lvl="1" indent="0" algn="just" rtl="1">
              <a:spcBef>
                <a:spcPts val="360"/>
              </a:spcBef>
              <a:buClr>
                <a:srgbClr val="63666A"/>
              </a:buClr>
              <a:buNone/>
            </a:pPr>
            <a:r>
              <a:rPr lang="he-IL" sz="1400" dirty="0">
                <a:latin typeface="Segoe UI Semilight" panose="020B0402040204020203" pitchFamily="34" charset="0"/>
                <a:ea typeface="Times New Roman" panose="02020603050405020304" pitchFamily="18" charset="0"/>
              </a:rPr>
              <a:t>רכיב התמורה המותנית </a:t>
            </a:r>
            <a:r>
              <a:rPr lang="he-IL" sz="1400" dirty="0" smtClean="0">
                <a:latin typeface="Segoe UI Semilight" panose="020B0402040204020203" pitchFamily="34" charset="0"/>
                <a:ea typeface="Times New Roman" panose="02020603050405020304" pitchFamily="18" charset="0"/>
              </a:rPr>
              <a:t>הוא חלק </a:t>
            </a:r>
            <a:r>
              <a:rPr lang="he-IL" sz="1400" dirty="0">
                <a:latin typeface="Segoe UI Semilight" panose="020B0402040204020203" pitchFamily="34" charset="0"/>
                <a:ea typeface="Times New Roman" panose="02020603050405020304" pitchFamily="18" charset="0"/>
              </a:rPr>
              <a:t>מסך התמורה אשר אינו ודאי (אבני דרך – רווח, אישורים), ו/או </a:t>
            </a:r>
            <a:r>
              <a:rPr lang="he-IL" sz="1400" dirty="0" smtClean="0">
                <a:latin typeface="Segoe UI Semilight" panose="020B0402040204020203" pitchFamily="34" charset="0"/>
                <a:ea typeface="Times New Roman" panose="02020603050405020304" pitchFamily="18" charset="0"/>
              </a:rPr>
              <a:t>חלק מהתמורה שאינו ניתן </a:t>
            </a:r>
            <a:r>
              <a:rPr lang="he-IL" sz="1400" dirty="0">
                <a:latin typeface="Segoe UI Semilight" panose="020B0402040204020203" pitchFamily="34" charset="0"/>
                <a:ea typeface="Times New Roman" panose="02020603050405020304" pitchFamily="18" charset="0"/>
              </a:rPr>
              <a:t>לכימות ו/או </a:t>
            </a:r>
            <a:r>
              <a:rPr lang="he-IL" sz="1400" dirty="0" smtClean="0">
                <a:latin typeface="Segoe UI Semilight" panose="020B0402040204020203" pitchFamily="34" charset="0"/>
                <a:ea typeface="Times New Roman" panose="02020603050405020304" pitchFamily="18" charset="0"/>
              </a:rPr>
              <a:t>חלק מהתמורה המתקבל </a:t>
            </a:r>
            <a:r>
              <a:rPr lang="he-IL" sz="1400" dirty="0">
                <a:latin typeface="Segoe UI Semilight" panose="020B0402040204020203" pitchFamily="34" charset="0"/>
                <a:ea typeface="Times New Roman" panose="02020603050405020304" pitchFamily="18" charset="0"/>
              </a:rPr>
              <a:t>לאחר שנים. </a:t>
            </a:r>
            <a:endParaRPr lang="he-IL" sz="1400" dirty="0" smtClean="0">
              <a:latin typeface="Segoe UI Semilight" panose="020B0402040204020203" pitchFamily="34" charset="0"/>
              <a:ea typeface="Times New Roman" panose="02020603050405020304" pitchFamily="18" charset="0"/>
            </a:endParaRPr>
          </a:p>
          <a:p>
            <a:pPr marL="361950" lvl="1" indent="0" algn="just" rtl="1">
              <a:spcBef>
                <a:spcPts val="360"/>
              </a:spcBef>
              <a:buClr>
                <a:srgbClr val="63666A"/>
              </a:buClr>
              <a:buNone/>
            </a:pPr>
            <a:r>
              <a:rPr lang="he-IL" sz="1400" dirty="0" smtClean="0">
                <a:latin typeface="Segoe UI Semilight" panose="020B0402040204020203" pitchFamily="34" charset="0"/>
                <a:ea typeface="Times New Roman" panose="02020603050405020304" pitchFamily="18" charset="0"/>
              </a:rPr>
              <a:t>הנישום </a:t>
            </a:r>
            <a:r>
              <a:rPr lang="he-IL" sz="1400" u="sng" dirty="0">
                <a:latin typeface="Segoe UI Semilight" panose="020B0402040204020203" pitchFamily="34" charset="0"/>
                <a:ea typeface="Times New Roman" panose="02020603050405020304" pitchFamily="18" charset="0"/>
              </a:rPr>
              <a:t>רשאי</a:t>
            </a:r>
            <a:r>
              <a:rPr lang="he-IL" sz="1400" dirty="0">
                <a:latin typeface="Segoe UI Semilight" panose="020B0402040204020203" pitchFamily="34" charset="0"/>
                <a:ea typeface="Times New Roman" panose="02020603050405020304" pitchFamily="18" charset="0"/>
              </a:rPr>
              <a:t> לבחור לדווח על רווח ההון בגין רכיב התמורה המותנית כלהלן:</a:t>
            </a:r>
          </a:p>
          <a:p>
            <a:pPr marL="728663" indent="-282575" algn="just" rtl="1">
              <a:spcBef>
                <a:spcPts val="600"/>
              </a:spcBef>
              <a:spcAft>
                <a:spcPts val="600"/>
              </a:spcAft>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במועד העסקה לא יחושב רכיב התמורה המותנית. עלות המניות תיוחס לתמורה </a:t>
            </a:r>
            <a:r>
              <a:rPr lang="he-IL" sz="1400" dirty="0" smtClean="0">
                <a:latin typeface="Segoe UI Semilight" panose="020B0402040204020203" pitchFamily="34" charset="0"/>
                <a:ea typeface="Times New Roman" panose="02020603050405020304" pitchFamily="18" charset="0"/>
              </a:rPr>
              <a:t>הוודאית</a:t>
            </a:r>
            <a:r>
              <a:rPr lang="he-IL" sz="1400" dirty="0">
                <a:latin typeface="Segoe UI Semilight" panose="020B0402040204020203" pitchFamily="34" charset="0"/>
                <a:ea typeface="Times New Roman" panose="02020603050405020304" pitchFamily="18" charset="0"/>
              </a:rPr>
              <a:t>.</a:t>
            </a:r>
          </a:p>
          <a:p>
            <a:pPr marL="728663" indent="-282575" algn="r" rtl="1">
              <a:spcBef>
                <a:spcPts val="600"/>
              </a:spcBef>
              <a:spcAft>
                <a:spcPts val="600"/>
              </a:spcAft>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מועד חישוב המס ותשלומו בגין רכיב התמורה המותנית</a:t>
            </a:r>
            <a:r>
              <a:rPr lang="en-US" sz="1400" b="1" dirty="0">
                <a:latin typeface="Segoe UI Semilight" panose="020B0402040204020203" pitchFamily="34" charset="0"/>
                <a:ea typeface="Times New Roman" panose="02020603050405020304" pitchFamily="18" charset="0"/>
              </a:rPr>
              <a:t> </a:t>
            </a:r>
            <a:r>
              <a:rPr lang="he-IL" sz="1400" dirty="0">
                <a:latin typeface="Segoe UI Semilight" panose="020B0402040204020203" pitchFamily="34" charset="0"/>
                <a:ea typeface="Times New Roman" panose="02020603050405020304" pitchFamily="18" charset="0"/>
              </a:rPr>
              <a:t>יידחה למועדי התשלום </a:t>
            </a:r>
            <a:r>
              <a:rPr lang="he-IL" sz="1400" dirty="0" smtClean="0">
                <a:latin typeface="Segoe UI Semilight" panose="020B0402040204020203" pitchFamily="34" charset="0"/>
                <a:ea typeface="Times New Roman" panose="02020603050405020304" pitchFamily="18" charset="0"/>
              </a:rPr>
              <a:t>או </a:t>
            </a:r>
            <a:r>
              <a:rPr lang="he-IL" sz="1400" dirty="0">
                <a:latin typeface="Segoe UI Semilight" panose="020B0402040204020203" pitchFamily="34" charset="0"/>
                <a:ea typeface="Times New Roman" panose="02020603050405020304" pitchFamily="18" charset="0"/>
              </a:rPr>
              <a:t>למועד בו קיימת ודאות. </a:t>
            </a:r>
          </a:p>
          <a:p>
            <a:pPr marL="728663" indent="-282575" algn="just" rtl="1">
              <a:spcBef>
                <a:spcPts val="600"/>
              </a:spcBef>
              <a:spcAft>
                <a:spcPts val="600"/>
              </a:spcAft>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בעתיד - עלות אפס. כלומר כל התמורות יחושבו כרווח.</a:t>
            </a:r>
          </a:p>
          <a:p>
            <a:pPr marL="728663" indent="-282575" algn="just" rtl="1">
              <a:spcBef>
                <a:spcPts val="600"/>
              </a:spcBef>
              <a:spcAft>
                <a:spcPts val="600"/>
              </a:spcAft>
              <a:buClr>
                <a:srgbClr val="63666A"/>
              </a:buClr>
              <a:buFont typeface="Wingdings" panose="05000000000000000000" pitchFamily="2" charset="2"/>
              <a:buChar char="v"/>
            </a:pPr>
            <a:r>
              <a:rPr lang="he-IL" sz="1400" dirty="0">
                <a:latin typeface="Segoe UI Semilight" panose="020B0402040204020203" pitchFamily="34" charset="0"/>
                <a:ea typeface="Times New Roman" panose="02020603050405020304" pitchFamily="18" charset="0"/>
              </a:rPr>
              <a:t>יום המכירה, יום הרכישה לא ישתנו לעניין קיזוז הפסדים, לינאריות, מס ייסף וכד'.  </a:t>
            </a:r>
          </a:p>
          <a:p>
            <a:pPr marL="715963" indent="-269875" algn="r" rtl="1">
              <a:spcBef>
                <a:spcPts val="600"/>
              </a:spcBef>
              <a:spcAft>
                <a:spcPts val="600"/>
              </a:spcAft>
              <a:buClr>
                <a:srgbClr val="63666A"/>
              </a:buClr>
              <a:buFont typeface="Wingdings" panose="05000000000000000000" pitchFamily="2" charset="2"/>
              <a:buChar char="v"/>
            </a:pPr>
            <a:r>
              <a:rPr lang="he-IL" sz="1400" dirty="0">
                <a:solidFill>
                  <a:schemeClr val="accent6"/>
                </a:solidFill>
                <a:latin typeface="Segoe UI Semilight" panose="020B0402040204020203" pitchFamily="34" charset="0"/>
                <a:ea typeface="Times New Roman" panose="02020603050405020304" pitchFamily="18" charset="0"/>
              </a:rPr>
              <a:t>מחייב </a:t>
            </a:r>
            <a:r>
              <a:rPr lang="he-IL" sz="1400" dirty="0" smtClean="0">
                <a:solidFill>
                  <a:schemeClr val="accent6"/>
                </a:solidFill>
                <a:latin typeface="Segoe UI Semilight" panose="020B0402040204020203" pitchFamily="34" charset="0"/>
                <a:ea typeface="Times New Roman" panose="02020603050405020304" pitchFamily="18" charset="0"/>
              </a:rPr>
              <a:t>פניה אקטיבית לפקיד השומה לשם הגעה להסדר.</a:t>
            </a:r>
            <a:endParaRPr lang="he-IL" sz="1400" dirty="0">
              <a:solidFill>
                <a:schemeClr val="accent6"/>
              </a:solidFill>
              <a:latin typeface="Segoe UI Semilight" panose="020B0402040204020203" pitchFamily="34" charset="0"/>
              <a:ea typeface="Times New Roman" panose="02020603050405020304" pitchFamily="18" charset="0"/>
            </a:endParaRPr>
          </a:p>
          <a:p>
            <a:pPr marL="0" indent="0" algn="r" rtl="1">
              <a:buNone/>
            </a:pPr>
            <a:endParaRPr lang="he-IL" sz="1400" dirty="0">
              <a:latin typeface="Segoe UI Semilight" panose="020B0402040204020203" pitchFamily="34" charset="0"/>
              <a:ea typeface="Times New Roman" panose="02020603050405020304" pitchFamily="18" charset="0"/>
            </a:endParaRPr>
          </a:p>
        </p:txBody>
      </p:sp>
      <p:sp>
        <p:nvSpPr>
          <p:cNvPr id="5" name="מלבן 4"/>
          <p:cNvSpPr/>
          <p:nvPr/>
        </p:nvSpPr>
        <p:spPr>
          <a:xfrm>
            <a:off x="1956391" y="339502"/>
            <a:ext cx="7008097" cy="523220"/>
          </a:xfrm>
          <a:prstGeom prst="rect">
            <a:avLst/>
          </a:prstGeom>
        </p:spPr>
        <p:txBody>
          <a:bodyPr wrap="square">
            <a:spAutoFit/>
          </a:bodyPr>
          <a:lstStyle/>
          <a:p>
            <a:pPr marL="0" lvl="1" algn="r">
              <a:spcBef>
                <a:spcPct val="20000"/>
              </a:spcBef>
              <a:buClr>
                <a:srgbClr val="63666A"/>
              </a:buClr>
            </a:pPr>
            <a:r>
              <a:rPr lang="he-IL" sz="2800" dirty="0">
                <a:solidFill>
                  <a:schemeClr val="accent2"/>
                </a:solidFill>
                <a:latin typeface="+mj-lt"/>
              </a:rPr>
              <a:t>מכירה עם תמורות עתידיות - </a:t>
            </a:r>
            <a:r>
              <a:rPr lang="he-IL" sz="2800" dirty="0" smtClean="0">
                <a:solidFill>
                  <a:schemeClr val="accent2"/>
                </a:solidFill>
                <a:latin typeface="+mj-lt"/>
              </a:rPr>
              <a:t>המשך</a:t>
            </a:r>
            <a:endParaRPr lang="he-IL" sz="2800" dirty="0">
              <a:solidFill>
                <a:schemeClr val="accent2"/>
              </a:solidFill>
              <a:latin typeface="+mj-lt"/>
            </a:endParaRPr>
          </a:p>
        </p:txBody>
      </p:sp>
    </p:spTree>
    <p:extLst>
      <p:ext uri="{BB962C8B-B14F-4D97-AF65-F5344CB8AC3E}">
        <p14:creationId xmlns:p14="http://schemas.microsoft.com/office/powerpoint/2010/main" val="3871009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16"/>
          </p:nvPr>
        </p:nvSpPr>
        <p:spPr>
          <a:xfrm>
            <a:off x="1844080" y="935664"/>
            <a:ext cx="7120408" cy="3507749"/>
          </a:xfrm>
        </p:spPr>
        <p:txBody>
          <a:bodyPr>
            <a:normAutofit/>
          </a:bodyPr>
          <a:lstStyle/>
          <a:p>
            <a:pPr marL="361950" lvl="1" indent="0" algn="just" rtl="1">
              <a:spcBef>
                <a:spcPts val="600"/>
              </a:spcBef>
              <a:spcAft>
                <a:spcPts val="600"/>
              </a:spcAft>
              <a:buClr>
                <a:srgbClr val="63666A"/>
              </a:buClr>
              <a:buNone/>
            </a:pPr>
            <a:r>
              <a:rPr lang="he-IL" sz="1400" dirty="0" smtClean="0">
                <a:latin typeface="Segoe UI Semilight" panose="020B0402040204020203" pitchFamily="34" charset="0"/>
                <a:ea typeface="Times New Roman" panose="02020603050405020304" pitchFamily="18" charset="0"/>
              </a:rPr>
              <a:t>החוזר מציין כדוגמה רשימת מקרים בהם יראו תמורות עתידיות כתמורות </a:t>
            </a:r>
            <a:r>
              <a:rPr lang="he-IL" sz="1400" b="1" u="sng" dirty="0" smtClean="0">
                <a:latin typeface="Segoe UI Semilight" panose="020B0402040204020203" pitchFamily="34" charset="0"/>
                <a:ea typeface="Times New Roman" panose="02020603050405020304" pitchFamily="18" charset="0"/>
              </a:rPr>
              <a:t>שאינן טומנות</a:t>
            </a:r>
            <a:r>
              <a:rPr lang="he-IL" sz="1400" b="1" dirty="0" smtClean="0">
                <a:latin typeface="Segoe UI Semilight" panose="020B0402040204020203" pitchFamily="34" charset="0"/>
                <a:ea typeface="Times New Roman" panose="02020603050405020304" pitchFamily="18" charset="0"/>
              </a:rPr>
              <a:t> </a:t>
            </a:r>
            <a:r>
              <a:rPr lang="he-IL" sz="1400" dirty="0" smtClean="0">
                <a:latin typeface="Segoe UI Semilight" panose="020B0402040204020203" pitchFamily="34" charset="0"/>
                <a:ea typeface="Times New Roman" panose="02020603050405020304" pitchFamily="18" charset="0"/>
              </a:rPr>
              <a:t>רכיב תמורה מותנית בגינו יוכלו לבקש את הדחייה במועד תשלום המס.</a:t>
            </a:r>
          </a:p>
          <a:p>
            <a:pPr marL="647700" lvl="1" algn="just" rtl="1">
              <a:spcBef>
                <a:spcPts val="600"/>
              </a:spcBef>
              <a:spcAft>
                <a:spcPts val="600"/>
              </a:spcAft>
              <a:buClr>
                <a:srgbClr val="63666A"/>
              </a:buClr>
              <a:buFont typeface="Wingdings" panose="05000000000000000000" pitchFamily="2" charset="2"/>
              <a:buChar char="v"/>
            </a:pPr>
            <a:r>
              <a:rPr lang="he-IL" sz="1400" kern="0" dirty="0" smtClean="0">
                <a:latin typeface="David" pitchFamily="34" charset="-79"/>
              </a:rPr>
              <a:t>עסקאות </a:t>
            </a:r>
            <a:r>
              <a:rPr lang="he-IL" sz="1400" kern="0" dirty="0">
                <a:latin typeface="David" pitchFamily="34" charset="-79"/>
              </a:rPr>
              <a:t>בהן תשלום התמורה, כולה או חלקה, נדחה עד לקבלת אישורי רגולטור לעצם ביצוע העסקה (כגון- הרשות להגבלים עסקיים ובנק </a:t>
            </a:r>
            <a:r>
              <a:rPr lang="he-IL" sz="1400" kern="0" dirty="0" smtClean="0">
                <a:latin typeface="David" pitchFamily="34" charset="-79"/>
              </a:rPr>
              <a:t>ישראל).</a:t>
            </a:r>
          </a:p>
          <a:p>
            <a:pPr marL="647700" lvl="1" algn="just" rtl="1">
              <a:spcBef>
                <a:spcPts val="600"/>
              </a:spcBef>
              <a:spcAft>
                <a:spcPts val="600"/>
              </a:spcAft>
              <a:buClr>
                <a:srgbClr val="63666A"/>
              </a:buClr>
              <a:buFont typeface="Wingdings" panose="05000000000000000000" pitchFamily="2" charset="2"/>
              <a:buChar char="v"/>
            </a:pPr>
            <a:r>
              <a:rPr lang="he-IL" sz="1400" kern="0" dirty="0" smtClean="0">
                <a:latin typeface="David" pitchFamily="34" charset="-79"/>
              </a:rPr>
              <a:t>חלק התמורה אשר העברתו מותנית </a:t>
            </a:r>
            <a:r>
              <a:rPr lang="he-IL" sz="1400" kern="0" dirty="0">
                <a:latin typeface="David" pitchFamily="34" charset="-79"/>
              </a:rPr>
              <a:t>בהתקיימותו של תנאי שהסבירות להתממשותו הינה קרובה </a:t>
            </a:r>
            <a:r>
              <a:rPr lang="he-IL" sz="1400" kern="0" dirty="0" smtClean="0">
                <a:latin typeface="David" pitchFamily="34" charset="-79"/>
              </a:rPr>
              <a:t>לוודאי.</a:t>
            </a:r>
          </a:p>
          <a:p>
            <a:pPr marL="647700" lvl="1" algn="just" rtl="1">
              <a:spcBef>
                <a:spcPts val="600"/>
              </a:spcBef>
              <a:spcAft>
                <a:spcPts val="600"/>
              </a:spcAft>
              <a:buClr>
                <a:srgbClr val="63666A"/>
              </a:buClr>
              <a:buFont typeface="Wingdings" panose="05000000000000000000" pitchFamily="2" charset="2"/>
              <a:buChar char="v"/>
            </a:pPr>
            <a:r>
              <a:rPr lang="he-IL" sz="1400" kern="0" dirty="0" smtClean="0">
                <a:latin typeface="David" pitchFamily="34" charset="-79"/>
              </a:rPr>
              <a:t>תמורה </a:t>
            </a:r>
            <a:r>
              <a:rPr lang="he-IL" sz="1400" kern="0" dirty="0">
                <a:latin typeface="David" pitchFamily="34" charset="-79"/>
              </a:rPr>
              <a:t>בסכום קבוע </a:t>
            </a:r>
            <a:r>
              <a:rPr lang="he-IL" sz="1400" kern="0" dirty="0" smtClean="0">
                <a:latin typeface="David" pitchFamily="34" charset="-79"/>
              </a:rPr>
              <a:t>שנקבע מראש</a:t>
            </a:r>
            <a:r>
              <a:rPr lang="he-IL" sz="1400" kern="0" dirty="0">
                <a:latin typeface="David" pitchFamily="34" charset="-79"/>
              </a:rPr>
              <a:t>, ואשר תשלומה צפוי ואינו </a:t>
            </a:r>
            <a:r>
              <a:rPr lang="he-IL" sz="1400" kern="0" dirty="0" smtClean="0">
                <a:latin typeface="David" pitchFamily="34" charset="-79"/>
              </a:rPr>
              <a:t>מותנה בדבר, </a:t>
            </a:r>
            <a:r>
              <a:rPr lang="he-IL" sz="1400" kern="0" dirty="0">
                <a:latin typeface="David" pitchFamily="34" charset="-79"/>
              </a:rPr>
              <a:t>ואולם טרם נקבע עיתוי ביצוע התשלום </a:t>
            </a:r>
            <a:r>
              <a:rPr lang="he-IL" sz="1400" kern="0" dirty="0" smtClean="0">
                <a:latin typeface="David" pitchFamily="34" charset="-79"/>
              </a:rPr>
              <a:t>בפועל.</a:t>
            </a:r>
          </a:p>
          <a:p>
            <a:pPr marL="647700" lvl="1" algn="just" rtl="1">
              <a:spcBef>
                <a:spcPts val="600"/>
              </a:spcBef>
              <a:spcAft>
                <a:spcPts val="600"/>
              </a:spcAft>
              <a:buClr>
                <a:srgbClr val="63666A"/>
              </a:buClr>
              <a:buFont typeface="Wingdings" panose="05000000000000000000" pitchFamily="2" charset="2"/>
              <a:buChar char="v"/>
            </a:pPr>
            <a:r>
              <a:rPr lang="he-IL" sz="1400" kern="0" dirty="0" smtClean="0">
                <a:latin typeface="David" pitchFamily="34" charset="-79"/>
              </a:rPr>
              <a:t>תמורה התקבלת בשווה כסף (כגון נכס </a:t>
            </a:r>
            <a:r>
              <a:rPr lang="he-IL" sz="1400" kern="0" smtClean="0">
                <a:latin typeface="David" pitchFamily="34" charset="-79"/>
              </a:rPr>
              <a:t>בלתי מוחשי </a:t>
            </a:r>
            <a:r>
              <a:rPr lang="he-IL" sz="1400" kern="0" dirty="0" smtClean="0">
                <a:latin typeface="David" pitchFamily="34" charset="-79"/>
              </a:rPr>
              <a:t>או זכויות בתאגיד), גם כשקיים קושי לאמוד את שווי הנכסים שהתקבלו.</a:t>
            </a:r>
          </a:p>
          <a:p>
            <a:pPr marL="647700" lvl="1" algn="just" rtl="1">
              <a:spcBef>
                <a:spcPts val="600"/>
              </a:spcBef>
              <a:spcAft>
                <a:spcPts val="600"/>
              </a:spcAft>
              <a:buClr>
                <a:srgbClr val="63666A"/>
              </a:buClr>
              <a:buFont typeface="Wingdings" panose="05000000000000000000" pitchFamily="2" charset="2"/>
              <a:buChar char="v"/>
            </a:pPr>
            <a:r>
              <a:rPr lang="he-IL" sz="1400" kern="0" dirty="0" smtClean="0">
                <a:latin typeface="David" pitchFamily="34" charset="-79"/>
              </a:rPr>
              <a:t>עסקאות </a:t>
            </a:r>
            <a:r>
              <a:rPr lang="he-IL" sz="1400" kern="0" dirty="0">
                <a:latin typeface="David" pitchFamily="34" charset="-79"/>
              </a:rPr>
              <a:t>בהן סכום התמורה ניתן לאומדן מהימן במועד המכירה, ואולם טרם ניתן להצביע על הסכום המדויק.</a:t>
            </a:r>
            <a:endParaRPr lang="en-US" sz="1400" kern="0" dirty="0">
              <a:latin typeface="David" pitchFamily="34" charset="-79"/>
            </a:endParaRPr>
          </a:p>
          <a:p>
            <a:pPr marL="0" indent="0" algn="r" rtl="1">
              <a:buNone/>
            </a:pPr>
            <a:endParaRPr lang="he-IL" sz="1400" dirty="0">
              <a:latin typeface="Segoe UI Semilight" panose="020B0402040204020203" pitchFamily="34" charset="0"/>
              <a:ea typeface="Times New Roman" panose="02020603050405020304" pitchFamily="18" charset="0"/>
            </a:endParaRPr>
          </a:p>
        </p:txBody>
      </p:sp>
      <p:sp>
        <p:nvSpPr>
          <p:cNvPr id="5" name="מלבן 4"/>
          <p:cNvSpPr/>
          <p:nvPr/>
        </p:nvSpPr>
        <p:spPr>
          <a:xfrm>
            <a:off x="1956391" y="339502"/>
            <a:ext cx="7008097" cy="523220"/>
          </a:xfrm>
          <a:prstGeom prst="rect">
            <a:avLst/>
          </a:prstGeom>
        </p:spPr>
        <p:txBody>
          <a:bodyPr wrap="square">
            <a:spAutoFit/>
          </a:bodyPr>
          <a:lstStyle/>
          <a:p>
            <a:pPr marL="0" lvl="1" algn="r">
              <a:spcBef>
                <a:spcPct val="20000"/>
              </a:spcBef>
              <a:buClr>
                <a:srgbClr val="63666A"/>
              </a:buClr>
            </a:pPr>
            <a:r>
              <a:rPr lang="he-IL" sz="2800" dirty="0">
                <a:solidFill>
                  <a:schemeClr val="accent2"/>
                </a:solidFill>
                <a:latin typeface="+mj-lt"/>
              </a:rPr>
              <a:t>מכירה עם תמורות עתידיות - </a:t>
            </a:r>
            <a:r>
              <a:rPr lang="he-IL" sz="2800" dirty="0" smtClean="0">
                <a:solidFill>
                  <a:schemeClr val="accent2"/>
                </a:solidFill>
                <a:latin typeface="+mj-lt"/>
              </a:rPr>
              <a:t>המשך</a:t>
            </a:r>
            <a:endParaRPr lang="he-IL" sz="2800" dirty="0">
              <a:solidFill>
                <a:schemeClr val="accent2"/>
              </a:solidFill>
              <a:latin typeface="+mj-lt"/>
            </a:endParaRPr>
          </a:p>
        </p:txBody>
      </p:sp>
    </p:spTree>
    <p:extLst>
      <p:ext uri="{BB962C8B-B14F-4D97-AF65-F5344CB8AC3E}">
        <p14:creationId xmlns:p14="http://schemas.microsoft.com/office/powerpoint/2010/main" val="923460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מכירה עם תמורות עתידיות - המשך</a:t>
            </a:r>
          </a:p>
          <a:p>
            <a:pPr algn="r" rtl="1"/>
            <a:endParaRPr lang="he-IL" dirty="0"/>
          </a:p>
        </p:txBody>
      </p:sp>
      <p:sp>
        <p:nvSpPr>
          <p:cNvPr id="4" name="מציין מיקום תוכן 3"/>
          <p:cNvSpPr>
            <a:spLocks noGrp="1"/>
          </p:cNvSpPr>
          <p:nvPr>
            <p:ph sz="quarter" idx="16"/>
          </p:nvPr>
        </p:nvSpPr>
        <p:spPr>
          <a:xfrm>
            <a:off x="1844080" y="1056168"/>
            <a:ext cx="7120408" cy="3508744"/>
          </a:xfrm>
        </p:spPr>
        <p:txBody>
          <a:bodyPr>
            <a:normAutofit fontScale="77500" lnSpcReduction="20000"/>
          </a:bodyPr>
          <a:lstStyle/>
          <a:p>
            <a:pPr marL="177800" lvl="1" indent="0" algn="just" rtl="1">
              <a:lnSpc>
                <a:spcPct val="120000"/>
              </a:lnSpc>
              <a:spcBef>
                <a:spcPts val="600"/>
              </a:spcBef>
              <a:spcAft>
                <a:spcPts val="600"/>
              </a:spcAft>
              <a:buClr>
                <a:srgbClr val="786860"/>
              </a:buClr>
              <a:buNone/>
              <a:tabLst>
                <a:tab pos="457200" algn="l"/>
                <a:tab pos="685800" algn="l"/>
                <a:tab pos="973138" algn="l"/>
              </a:tabLst>
            </a:pPr>
            <a:r>
              <a:rPr lang="he-IL" sz="1700" b="1" kern="0" dirty="0" smtClean="0">
                <a:latin typeface="+mj-lt"/>
              </a:rPr>
              <a:t>כאשר התמורה העתידית נקובה </a:t>
            </a:r>
            <a:r>
              <a:rPr lang="he-IL" sz="1700" b="1" kern="0" dirty="0">
                <a:latin typeface="+mj-lt"/>
              </a:rPr>
              <a:t>במטבע חוץ </a:t>
            </a:r>
            <a:r>
              <a:rPr lang="he-IL" sz="1700" kern="0" dirty="0">
                <a:latin typeface="+mj-lt"/>
              </a:rPr>
              <a:t>– התמורה תתורגם לשקלים חדשים לפי שע"ח </a:t>
            </a:r>
            <a:r>
              <a:rPr lang="he-IL" sz="1700" u="sng" kern="0" dirty="0">
                <a:latin typeface="+mj-lt"/>
              </a:rPr>
              <a:t>ביום המכירה</a:t>
            </a:r>
            <a:r>
              <a:rPr lang="he-IL" sz="1700" kern="0" dirty="0">
                <a:latin typeface="+mj-lt"/>
              </a:rPr>
              <a:t>. </a:t>
            </a:r>
          </a:p>
          <a:p>
            <a:pPr marL="177800" lvl="1" indent="0" algn="just" rtl="1">
              <a:lnSpc>
                <a:spcPct val="120000"/>
              </a:lnSpc>
              <a:spcBef>
                <a:spcPts val="600"/>
              </a:spcBef>
              <a:spcAft>
                <a:spcPts val="600"/>
              </a:spcAft>
              <a:buClr>
                <a:srgbClr val="786860"/>
              </a:buClr>
              <a:buNone/>
              <a:tabLst>
                <a:tab pos="457200" algn="l"/>
                <a:tab pos="685800" algn="l"/>
                <a:tab pos="973138" algn="l"/>
              </a:tabLst>
            </a:pPr>
            <a:r>
              <a:rPr lang="he-IL" sz="1700" b="1" kern="0" dirty="0" smtClean="0">
                <a:latin typeface="+mj-lt"/>
              </a:rPr>
              <a:t>חריג</a:t>
            </a:r>
            <a:r>
              <a:rPr lang="he-IL" sz="1700" kern="0" dirty="0" smtClean="0">
                <a:latin typeface="+mj-lt"/>
              </a:rPr>
              <a:t> - הנישום </a:t>
            </a:r>
            <a:r>
              <a:rPr lang="he-IL" sz="1700" kern="0" dirty="0">
                <a:latin typeface="+mj-lt"/>
              </a:rPr>
              <a:t>יכול לבקש מפקיד השומה </a:t>
            </a:r>
            <a:r>
              <a:rPr lang="he-IL" sz="1700" kern="0" dirty="0" smtClean="0">
                <a:latin typeface="+mj-lt"/>
              </a:rPr>
              <a:t>שחישוב המס יעשה לפי שע"ח </a:t>
            </a:r>
            <a:r>
              <a:rPr lang="he-IL" sz="1700" kern="0" dirty="0">
                <a:latin typeface="+mj-lt"/>
              </a:rPr>
              <a:t>במועד קבלת </a:t>
            </a:r>
            <a:r>
              <a:rPr lang="he-IL" sz="1700" kern="0" dirty="0" smtClean="0">
                <a:latin typeface="+mj-lt"/>
              </a:rPr>
              <a:t>התשלום וזאת בכפוף </a:t>
            </a:r>
            <a:r>
              <a:rPr lang="he-IL" sz="1700" kern="0" dirty="0">
                <a:latin typeface="+mj-lt"/>
              </a:rPr>
              <a:t>לתנאים הבאים:</a:t>
            </a:r>
          </a:p>
          <a:p>
            <a:pPr marL="1077913" lvl="3" indent="-269875" algn="just" rtl="1">
              <a:lnSpc>
                <a:spcPct val="12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700" kern="0" dirty="0">
                <a:latin typeface="+mj-lt"/>
              </a:rPr>
              <a:t>הבקשה </a:t>
            </a:r>
            <a:r>
              <a:rPr lang="he-IL" sz="1700" kern="0" dirty="0" smtClean="0">
                <a:latin typeface="+mj-lt"/>
              </a:rPr>
              <a:t>תוגש </a:t>
            </a:r>
            <a:r>
              <a:rPr lang="he-IL" sz="1700" kern="0" dirty="0">
                <a:latin typeface="+mj-lt"/>
              </a:rPr>
              <a:t>לפקיד השומה לא יאוחר ממועד הדיווח על העסקה בהתאם להוראות סעיף 91(ד) </a:t>
            </a:r>
            <a:r>
              <a:rPr lang="he-IL" sz="1700" kern="0" dirty="0" smtClean="0">
                <a:latin typeface="+mj-lt"/>
              </a:rPr>
              <a:t>לפקודה;</a:t>
            </a:r>
            <a:endParaRPr lang="he-IL" sz="1700" kern="0" dirty="0">
              <a:latin typeface="+mj-lt"/>
            </a:endParaRPr>
          </a:p>
          <a:p>
            <a:pPr marL="1077913" lvl="3" indent="-269875" algn="just" rtl="1">
              <a:lnSpc>
                <a:spcPct val="12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700" kern="0" dirty="0">
                <a:latin typeface="+mj-lt"/>
              </a:rPr>
              <a:t>הבקשה אינה כוללת תמורות שכבר שולמו לנישום ו/או שהגיע מועד </a:t>
            </a:r>
            <a:r>
              <a:rPr lang="he-IL" sz="1700" kern="0" dirty="0" smtClean="0">
                <a:latin typeface="+mj-lt"/>
              </a:rPr>
              <a:t>תשלומן, </a:t>
            </a:r>
            <a:r>
              <a:rPr lang="he-IL" sz="1700" kern="0" dirty="0">
                <a:latin typeface="+mj-lt"/>
              </a:rPr>
              <a:t>אף אם טרם </a:t>
            </a:r>
            <a:r>
              <a:rPr lang="he-IL" sz="1700" kern="0" dirty="0" smtClean="0">
                <a:latin typeface="+mj-lt"/>
              </a:rPr>
              <a:t>הועברו;</a:t>
            </a:r>
            <a:endParaRPr lang="he-IL" sz="1700" kern="0" dirty="0">
              <a:latin typeface="+mj-lt"/>
            </a:endParaRPr>
          </a:p>
          <a:p>
            <a:pPr marL="1077913" lvl="3" indent="-269875" algn="just" rtl="1">
              <a:lnSpc>
                <a:spcPct val="12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700" kern="0" dirty="0">
                <a:latin typeface="+mj-lt"/>
              </a:rPr>
              <a:t>מדובר בעסקת מכירת זכויות בתאגיד שלא גלומה בה עסקת </a:t>
            </a:r>
            <a:r>
              <a:rPr lang="he-IL" sz="1700" kern="0" dirty="0" smtClean="0">
                <a:latin typeface="+mj-lt"/>
              </a:rPr>
              <a:t>אשראי;</a:t>
            </a:r>
            <a:endParaRPr lang="he-IL" sz="1700" kern="0" dirty="0">
              <a:latin typeface="+mj-lt"/>
            </a:endParaRPr>
          </a:p>
          <a:p>
            <a:pPr marL="1077913" lvl="3" indent="-269875" algn="just" rtl="1">
              <a:lnSpc>
                <a:spcPct val="12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700" kern="0" dirty="0">
                <a:latin typeface="+mj-lt"/>
              </a:rPr>
              <a:t>במועד קבלת התמורה העתידית (כולה או חלקה), יוגש על ידי הנישום דיווח מתוקן לרווח ההון בהתאם לשער </a:t>
            </a:r>
            <a:r>
              <a:rPr lang="he-IL" sz="1700" kern="0" dirty="0" err="1" smtClean="0">
                <a:latin typeface="+mj-lt"/>
              </a:rPr>
              <a:t>המט"ח</a:t>
            </a:r>
            <a:r>
              <a:rPr lang="he-IL" sz="1700" kern="0" dirty="0" smtClean="0">
                <a:latin typeface="+mj-lt"/>
              </a:rPr>
              <a:t> הנקוב </a:t>
            </a:r>
            <a:r>
              <a:rPr lang="he-IL" sz="1700" kern="0" dirty="0">
                <a:latin typeface="+mj-lt"/>
              </a:rPr>
              <a:t>ביום קבלת אותה </a:t>
            </a:r>
            <a:r>
              <a:rPr lang="he-IL" sz="1700" kern="0" dirty="0" smtClean="0">
                <a:latin typeface="+mj-lt"/>
              </a:rPr>
              <a:t>התמורה;</a:t>
            </a:r>
            <a:endParaRPr lang="he-IL" sz="1700" kern="0" dirty="0">
              <a:latin typeface="+mj-lt"/>
            </a:endParaRPr>
          </a:p>
          <a:p>
            <a:pPr marL="1077913" lvl="3" indent="-269875" algn="just" rtl="1">
              <a:lnSpc>
                <a:spcPct val="12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700" kern="0" dirty="0">
                <a:latin typeface="+mj-lt"/>
              </a:rPr>
              <a:t>נישום אשר הגיש בקשה זו לא יכול לחזור בו ממנה.</a:t>
            </a:r>
            <a:endParaRPr lang="en-US" sz="1700" kern="0" dirty="0">
              <a:latin typeface="+mj-lt"/>
            </a:endParaRPr>
          </a:p>
          <a:p>
            <a:pPr algn="r" rtl="1"/>
            <a:endParaRPr lang="he-IL" dirty="0"/>
          </a:p>
        </p:txBody>
      </p:sp>
    </p:spTree>
    <p:extLst>
      <p:ext uri="{BB962C8B-B14F-4D97-AF65-F5344CB8AC3E}">
        <p14:creationId xmlns:p14="http://schemas.microsoft.com/office/powerpoint/2010/main" val="4139046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ctr"/>
            <a:endParaRPr lang="he-IL" dirty="0" smtClean="0"/>
          </a:p>
          <a:p>
            <a:pPr algn="ctr"/>
            <a:r>
              <a:rPr lang="he-IL" b="1" dirty="0" smtClean="0"/>
              <a:t>הלכת </a:t>
            </a:r>
            <a:r>
              <a:rPr lang="he-IL" b="1" dirty="0" err="1"/>
              <a:t>ג'יטקו</a:t>
            </a:r>
            <a:r>
              <a:rPr lang="he-IL" b="1" dirty="0"/>
              <a:t> (ע"מ </a:t>
            </a:r>
            <a:r>
              <a:rPr lang="he-IL" b="1" dirty="0" smtClean="0"/>
              <a:t>49444-01-03) - שינוי </a:t>
            </a:r>
            <a:r>
              <a:rPr lang="he-IL" b="1" dirty="0"/>
              <a:t>מודל עסקי</a:t>
            </a:r>
          </a:p>
          <a:p>
            <a:pPr algn="ctr"/>
            <a:endParaRPr lang="he-IL" dirty="0"/>
          </a:p>
        </p:txBody>
      </p:sp>
      <p:sp>
        <p:nvSpPr>
          <p:cNvPr id="4" name="מציין מיקום תוכן 3"/>
          <p:cNvSpPr>
            <a:spLocks noGrp="1"/>
          </p:cNvSpPr>
          <p:nvPr>
            <p:ph sz="quarter" idx="16"/>
          </p:nvPr>
        </p:nvSpPr>
        <p:spPr>
          <a:xfrm>
            <a:off x="1844080" y="905692"/>
            <a:ext cx="7120408" cy="3537722"/>
          </a:xfrm>
        </p:spPr>
        <p:txBody>
          <a:bodyPr>
            <a:normAutofit/>
          </a:bodyPr>
          <a:lstStyle/>
          <a:p>
            <a:pPr algn="just" rtl="1">
              <a:spcBef>
                <a:spcPts val="600"/>
              </a:spcBef>
              <a:spcAft>
                <a:spcPts val="600"/>
              </a:spcAft>
              <a:buFont typeface="Wingdings" panose="05000000000000000000" pitchFamily="2" charset="2"/>
              <a:buChar char="v"/>
            </a:pPr>
            <a:r>
              <a:rPr lang="he-IL" sz="1500" dirty="0" err="1" smtClean="0"/>
              <a:t>ג'יטקו</a:t>
            </a:r>
            <a:r>
              <a:rPr lang="he-IL" sz="1500" dirty="0" smtClean="0"/>
              <a:t> היא חברה </a:t>
            </a:r>
            <a:r>
              <a:rPr lang="he-IL" sz="1500" dirty="0"/>
              <a:t>ישראלית </a:t>
            </a:r>
            <a:r>
              <a:rPr lang="he-IL" sz="1500" dirty="0" smtClean="0"/>
              <a:t>שעסקה </a:t>
            </a:r>
            <a:r>
              <a:rPr lang="he-IL" sz="1500" dirty="0"/>
              <a:t>במתן פתרונות בתחום התמיכה הטכנית ופיתחה תוכנה בסיסית ששימשה פלטפורמה לבניית </a:t>
            </a:r>
            <a:r>
              <a:rPr lang="he-IL" sz="1500" dirty="0" smtClean="0"/>
              <a:t>פתרונות.</a:t>
            </a:r>
          </a:p>
          <a:p>
            <a:pPr algn="just" rtl="1">
              <a:spcBef>
                <a:spcPts val="600"/>
              </a:spcBef>
              <a:spcAft>
                <a:spcPts val="600"/>
              </a:spcAft>
              <a:buFont typeface="Wingdings" panose="05000000000000000000" pitchFamily="2" charset="2"/>
              <a:buChar char="v"/>
            </a:pPr>
            <a:r>
              <a:rPr lang="he-IL" sz="1500" dirty="0" err="1" smtClean="0"/>
              <a:t>ג'יטקו</a:t>
            </a:r>
            <a:r>
              <a:rPr lang="he-IL" sz="1500" dirty="0" smtClean="0"/>
              <a:t> העסיקה כ-150 עובדים שמרביתם עסקו במתן שירות ללקוחות ומיעוטם עסקו בפיתוח התוכנה הבסיסית. </a:t>
            </a:r>
          </a:p>
          <a:p>
            <a:pPr algn="just" rtl="1">
              <a:spcBef>
                <a:spcPts val="600"/>
              </a:spcBef>
              <a:spcAft>
                <a:spcPts val="600"/>
              </a:spcAft>
              <a:buFont typeface="Wingdings" panose="05000000000000000000" pitchFamily="2" charset="2"/>
              <a:buChar char="v"/>
            </a:pPr>
            <a:r>
              <a:rPr lang="he-IL" sz="1500" dirty="0" smtClean="0"/>
              <a:t>בשנת </a:t>
            </a:r>
            <a:r>
              <a:rPr lang="he-IL" sz="1500" dirty="0"/>
              <a:t>2006, </a:t>
            </a:r>
            <a:r>
              <a:rPr lang="he-IL" sz="1500" dirty="0" smtClean="0"/>
              <a:t>רכשה חברת מייקרוסופט (ארה"ב) את מניות החברה, במטרה לשלב את הטכנולוגיה של </a:t>
            </a:r>
            <a:r>
              <a:rPr lang="he-IL" sz="1500" dirty="0" err="1" smtClean="0"/>
              <a:t>ג'יטקו</a:t>
            </a:r>
            <a:r>
              <a:rPr lang="he-IL" sz="1500" dirty="0" smtClean="0"/>
              <a:t> במוצרי מייקרוסופט (סינרגיה) </a:t>
            </a:r>
            <a:r>
              <a:rPr lang="he-IL" sz="1500" dirty="0"/>
              <a:t>תמורת </a:t>
            </a:r>
            <a:r>
              <a:rPr lang="he-IL" sz="1500" b="1" dirty="0">
                <a:solidFill>
                  <a:schemeClr val="accent6"/>
                </a:solidFill>
              </a:rPr>
              <a:t>90 מיליוני </a:t>
            </a:r>
            <a:r>
              <a:rPr lang="he-IL" sz="1500" b="1" dirty="0" smtClean="0">
                <a:solidFill>
                  <a:schemeClr val="accent6"/>
                </a:solidFill>
              </a:rPr>
              <a:t>דולר</a:t>
            </a:r>
            <a:r>
              <a:rPr lang="he-IL" sz="1500" dirty="0" smtClean="0"/>
              <a:t>.</a:t>
            </a:r>
          </a:p>
          <a:p>
            <a:pPr algn="just" rtl="1">
              <a:spcBef>
                <a:spcPts val="600"/>
              </a:spcBef>
              <a:spcAft>
                <a:spcPts val="600"/>
              </a:spcAft>
              <a:buFont typeface="Wingdings" panose="05000000000000000000" pitchFamily="2" charset="2"/>
              <a:buChar char="v"/>
            </a:pPr>
            <a:r>
              <a:rPr lang="he-IL" sz="1500" dirty="0" smtClean="0"/>
              <a:t>לאחר רכישת המניות הועברו </a:t>
            </a:r>
            <a:r>
              <a:rPr lang="he-IL" sz="1500" dirty="0"/>
              <a:t>עובדי </a:t>
            </a:r>
            <a:r>
              <a:rPr lang="he-IL" sz="1500" dirty="0" err="1"/>
              <a:t>ג'יטקו</a:t>
            </a:r>
            <a:r>
              <a:rPr lang="he-IL" sz="1500" dirty="0"/>
              <a:t> למיקרוסופט </a:t>
            </a:r>
            <a:r>
              <a:rPr lang="he-IL" sz="1500" dirty="0" smtClean="0"/>
              <a:t>ישראל (חברת בת). העובדים המשיכו לתת שרות </a:t>
            </a:r>
            <a:r>
              <a:rPr lang="he-IL" sz="1500" dirty="0" err="1" smtClean="0"/>
              <a:t>לג'יטקו</a:t>
            </a:r>
            <a:r>
              <a:rPr lang="he-IL" sz="1500" dirty="0" smtClean="0"/>
              <a:t> על </a:t>
            </a:r>
            <a:r>
              <a:rPr lang="he-IL" sz="1500" dirty="0"/>
              <a:t>בסיס +</a:t>
            </a:r>
            <a:r>
              <a:rPr lang="en-US" sz="1500" dirty="0"/>
              <a:t>Cost </a:t>
            </a:r>
            <a:r>
              <a:rPr lang="he-IL" sz="1500" dirty="0" smtClean="0"/>
              <a:t>.</a:t>
            </a:r>
          </a:p>
          <a:p>
            <a:pPr algn="just" rtl="1">
              <a:spcBef>
                <a:spcPts val="600"/>
              </a:spcBef>
              <a:spcAft>
                <a:spcPts val="600"/>
              </a:spcAft>
              <a:buFont typeface="Wingdings" panose="05000000000000000000" pitchFamily="2" charset="2"/>
              <a:buChar char="v"/>
            </a:pPr>
            <a:r>
              <a:rPr lang="he-IL" sz="1500" dirty="0" smtClean="0"/>
              <a:t>בשנת </a:t>
            </a:r>
            <a:r>
              <a:rPr lang="he-IL" sz="1500" dirty="0"/>
              <a:t>2007 נחתם הסכם בין </a:t>
            </a:r>
            <a:r>
              <a:rPr lang="he-IL" sz="1500" dirty="0" err="1"/>
              <a:t>ג'יטקו</a:t>
            </a:r>
            <a:r>
              <a:rPr lang="he-IL" sz="1500" dirty="0"/>
              <a:t> לבין מיקרוסופט </a:t>
            </a:r>
            <a:r>
              <a:rPr lang="he-IL" sz="1500" dirty="0" smtClean="0"/>
              <a:t>(ארה"ב) לפיו תמכור החברה את הידע (</a:t>
            </a:r>
            <a:r>
              <a:rPr lang="en-US" sz="1500" dirty="0" smtClean="0"/>
              <a:t>IP</a:t>
            </a:r>
            <a:r>
              <a:rPr lang="he-IL" sz="1500" dirty="0" smtClean="0"/>
              <a:t>) תמורת </a:t>
            </a:r>
            <a:r>
              <a:rPr lang="he-IL" sz="1500" b="1" dirty="0">
                <a:solidFill>
                  <a:schemeClr val="accent6"/>
                </a:solidFill>
              </a:rPr>
              <a:t>26.6 מיליוני </a:t>
            </a:r>
            <a:r>
              <a:rPr lang="he-IL" sz="1500" b="1" dirty="0" smtClean="0">
                <a:solidFill>
                  <a:schemeClr val="accent6"/>
                </a:solidFill>
              </a:rPr>
              <a:t>דולר </a:t>
            </a:r>
            <a:r>
              <a:rPr lang="he-IL" sz="1500" dirty="0"/>
              <a:t>למיקרוסופט</a:t>
            </a:r>
            <a:r>
              <a:rPr lang="he-IL" sz="1500" b="1" dirty="0" smtClean="0"/>
              <a:t>.</a:t>
            </a:r>
          </a:p>
        </p:txBody>
      </p:sp>
    </p:spTree>
    <p:extLst>
      <p:ext uri="{BB962C8B-B14F-4D97-AF65-F5344CB8AC3E}">
        <p14:creationId xmlns:p14="http://schemas.microsoft.com/office/powerpoint/2010/main" val="2051427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b="1" dirty="0"/>
              <a:t>הלכת </a:t>
            </a:r>
            <a:r>
              <a:rPr lang="he-IL" b="1" dirty="0" err="1" smtClean="0"/>
              <a:t>ג'יטקו</a:t>
            </a:r>
            <a:r>
              <a:rPr lang="he-IL" b="1" dirty="0" smtClean="0"/>
              <a:t> - המשך</a:t>
            </a:r>
            <a:endParaRPr lang="he-IL" dirty="0"/>
          </a:p>
        </p:txBody>
      </p:sp>
      <p:sp>
        <p:nvSpPr>
          <p:cNvPr id="4" name="מציין מיקום תוכן 3"/>
          <p:cNvSpPr>
            <a:spLocks noGrp="1"/>
          </p:cNvSpPr>
          <p:nvPr>
            <p:ph sz="quarter" idx="16"/>
          </p:nvPr>
        </p:nvSpPr>
        <p:spPr>
          <a:xfrm>
            <a:off x="1844080" y="921488"/>
            <a:ext cx="7120408" cy="3521925"/>
          </a:xfrm>
        </p:spPr>
        <p:txBody>
          <a:bodyPr>
            <a:normAutofit/>
          </a:bodyPr>
          <a:lstStyle/>
          <a:p>
            <a:pPr marL="0" indent="0" algn="just" rtl="1">
              <a:spcBef>
                <a:spcPts val="600"/>
              </a:spcBef>
              <a:spcAft>
                <a:spcPts val="600"/>
              </a:spcAft>
              <a:buNone/>
            </a:pPr>
            <a:r>
              <a:rPr lang="he-IL" sz="1400" u="sng" dirty="0" smtClean="0"/>
              <a:t>עמדת רשות המיסים</a:t>
            </a:r>
            <a:endParaRPr lang="he-IL" sz="1400" dirty="0" smtClean="0"/>
          </a:p>
          <a:p>
            <a:pPr lvl="1" algn="just" rtl="1">
              <a:spcBef>
                <a:spcPts val="600"/>
              </a:spcBef>
              <a:spcAft>
                <a:spcPts val="600"/>
              </a:spcAft>
              <a:buFont typeface="Arial" panose="020B0604020202020204" pitchFamily="34" charset="0"/>
              <a:buChar char="•"/>
            </a:pPr>
            <a:r>
              <a:rPr lang="he-IL" sz="1400" dirty="0" smtClean="0"/>
              <a:t>החברה נשארה כמעט ללא פעילות ונכסים ולכן יש לראות בהעברת העובדים ובמכירת הידע כמכירת מלוא פעילות החברה. </a:t>
            </a:r>
          </a:p>
          <a:p>
            <a:pPr lvl="1" algn="just" rtl="1">
              <a:spcBef>
                <a:spcPts val="600"/>
              </a:spcBef>
              <a:spcAft>
                <a:spcPts val="600"/>
              </a:spcAft>
              <a:buFont typeface="Arial" panose="020B0604020202020204" pitchFamily="34" charset="0"/>
              <a:buChar char="•"/>
            </a:pPr>
            <a:r>
              <a:rPr lang="he-IL" sz="1400" dirty="0" smtClean="0"/>
              <a:t>שווי </a:t>
            </a:r>
            <a:r>
              <a:rPr lang="he-IL" sz="1400" dirty="0"/>
              <a:t>הנכסים שנמכרו אמור להיות קרוב לשווי המניות. </a:t>
            </a:r>
            <a:endParaRPr lang="he-IL" sz="1400" dirty="0" smtClean="0"/>
          </a:p>
          <a:p>
            <a:pPr lvl="1" algn="just" rtl="1">
              <a:spcBef>
                <a:spcPts val="600"/>
              </a:spcBef>
              <a:spcAft>
                <a:spcPts val="600"/>
              </a:spcAft>
              <a:buFont typeface="Arial" panose="020B0604020202020204" pitchFamily="34" charset="0"/>
              <a:buChar char="•"/>
            </a:pPr>
            <a:endParaRPr lang="he-IL" sz="1400" dirty="0"/>
          </a:p>
          <a:p>
            <a:pPr marL="0" indent="0" algn="just" rtl="1">
              <a:spcBef>
                <a:spcPts val="600"/>
              </a:spcBef>
              <a:spcAft>
                <a:spcPts val="600"/>
              </a:spcAft>
              <a:buNone/>
            </a:pPr>
            <a:r>
              <a:rPr lang="he-IL" sz="1400" u="sng" dirty="0" smtClean="0"/>
              <a:t>עמדת החברה</a:t>
            </a:r>
            <a:endParaRPr lang="he-IL" sz="1400" dirty="0" smtClean="0"/>
          </a:p>
          <a:p>
            <a:pPr lvl="1" algn="just" rtl="1">
              <a:spcBef>
                <a:spcPts val="600"/>
              </a:spcBef>
              <a:spcAft>
                <a:spcPts val="600"/>
              </a:spcAft>
              <a:buFont typeface="Arial" panose="020B0604020202020204" pitchFamily="34" charset="0"/>
              <a:buChar char="•"/>
            </a:pPr>
            <a:r>
              <a:rPr lang="he-IL" sz="1400" dirty="0" smtClean="0"/>
              <a:t>העסקה הייתה מכירת </a:t>
            </a:r>
            <a:r>
              <a:rPr lang="he-IL" sz="1400" dirty="0"/>
              <a:t>ה-</a:t>
            </a:r>
            <a:r>
              <a:rPr lang="en-US" sz="1400" dirty="0" smtClean="0"/>
              <a:t>IP</a:t>
            </a:r>
            <a:r>
              <a:rPr lang="he-IL" sz="1400" dirty="0" smtClean="0"/>
              <a:t> בלבד והתמורה </a:t>
            </a:r>
            <a:r>
              <a:rPr lang="he-IL" sz="1400" dirty="0"/>
              <a:t>שדווחה בגין עסקת הנכסים משקפת את שווי השוק של הנכס </a:t>
            </a:r>
            <a:r>
              <a:rPr lang="he-IL" sz="1400" dirty="0" smtClean="0"/>
              <a:t>הנמכר.</a:t>
            </a:r>
          </a:p>
          <a:p>
            <a:pPr lvl="1" algn="just" rtl="1">
              <a:spcBef>
                <a:spcPts val="600"/>
              </a:spcBef>
              <a:spcAft>
                <a:spcPts val="600"/>
              </a:spcAft>
              <a:buFont typeface="Arial" panose="020B0604020202020204" pitchFamily="34" charset="0"/>
              <a:buChar char="•"/>
            </a:pPr>
            <a:r>
              <a:rPr lang="he-IL" sz="1400" dirty="0" smtClean="0"/>
              <a:t>כחלק מהתמורה, שילמה מייקרוסופט עבור היכולת לבצע סינרגיה פנימית עם הטכנולוגיה של </a:t>
            </a:r>
            <a:r>
              <a:rPr lang="he-IL" sz="1400" dirty="0" err="1" smtClean="0"/>
              <a:t>ג'יטקו</a:t>
            </a:r>
            <a:r>
              <a:rPr lang="he-IL" sz="1400" dirty="0" smtClean="0"/>
              <a:t>, ובנוסף נשארה פעילות בחברה בקשר להסכמים קיימים.</a:t>
            </a:r>
          </a:p>
          <a:p>
            <a:pPr marL="457200" lvl="1" indent="0" algn="just" rtl="1">
              <a:buNone/>
            </a:pPr>
            <a:endParaRPr lang="he-IL" sz="1200" dirty="0" smtClean="0"/>
          </a:p>
        </p:txBody>
      </p:sp>
    </p:spTree>
    <p:extLst>
      <p:ext uri="{BB962C8B-B14F-4D97-AF65-F5344CB8AC3E}">
        <p14:creationId xmlns:p14="http://schemas.microsoft.com/office/powerpoint/2010/main" val="3520692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b="1" dirty="0"/>
              <a:t>הלכת </a:t>
            </a:r>
            <a:r>
              <a:rPr lang="he-IL" b="1" dirty="0" err="1" smtClean="0"/>
              <a:t>ג'יטקו</a:t>
            </a:r>
            <a:r>
              <a:rPr lang="he-IL" b="1" dirty="0" smtClean="0"/>
              <a:t> - המשך</a:t>
            </a:r>
            <a:endParaRPr lang="he-IL" dirty="0"/>
          </a:p>
        </p:txBody>
      </p:sp>
      <p:sp>
        <p:nvSpPr>
          <p:cNvPr id="4" name="מציין מיקום תוכן 3"/>
          <p:cNvSpPr>
            <a:spLocks noGrp="1"/>
          </p:cNvSpPr>
          <p:nvPr>
            <p:ph sz="quarter" idx="16"/>
          </p:nvPr>
        </p:nvSpPr>
        <p:spPr>
          <a:xfrm>
            <a:off x="1844080" y="921488"/>
            <a:ext cx="7120408" cy="3521925"/>
          </a:xfrm>
        </p:spPr>
        <p:txBody>
          <a:bodyPr>
            <a:normAutofit/>
          </a:bodyPr>
          <a:lstStyle/>
          <a:p>
            <a:pPr marL="0" indent="0" algn="just" rtl="1">
              <a:spcBef>
                <a:spcPts val="600"/>
              </a:spcBef>
              <a:spcAft>
                <a:spcPts val="600"/>
              </a:spcAft>
              <a:buNone/>
            </a:pPr>
            <a:r>
              <a:rPr lang="he-IL" sz="1400" u="sng" dirty="0" smtClean="0"/>
              <a:t>פסיקת בית המשפט</a:t>
            </a:r>
          </a:p>
          <a:p>
            <a:pPr lvl="1" indent="-342900" algn="just" rtl="1">
              <a:spcBef>
                <a:spcPts val="600"/>
              </a:spcBef>
              <a:spcAft>
                <a:spcPts val="600"/>
              </a:spcAft>
              <a:buFont typeface="Arial" panose="020B0604020202020204" pitchFamily="34" charset="0"/>
              <a:buChar char="•"/>
            </a:pPr>
            <a:r>
              <a:rPr lang="he-IL" sz="1400" dirty="0" smtClean="0"/>
              <a:t>הוראות </a:t>
            </a:r>
            <a:r>
              <a:rPr lang="he-IL" sz="1400" dirty="0"/>
              <a:t>סעיף 85א </a:t>
            </a:r>
            <a:r>
              <a:rPr lang="he-IL" sz="1400" dirty="0" smtClean="0"/>
              <a:t>לפקודה, העוסקות </a:t>
            </a:r>
            <a:r>
              <a:rPr lang="he-IL" sz="1400" dirty="0"/>
              <a:t>במחירי העברה בעסקאות </a:t>
            </a:r>
            <a:r>
              <a:rPr lang="he-IL" sz="1400" dirty="0" smtClean="0"/>
              <a:t>בינלאומיות בין </a:t>
            </a:r>
            <a:r>
              <a:rPr lang="he-IL" sz="1400" dirty="0"/>
              <a:t>צדדים </a:t>
            </a:r>
            <a:r>
              <a:rPr lang="he-IL" sz="1400" dirty="0" smtClean="0"/>
              <a:t>קשורים, קובעות כי עסקה בין צדדים קשורים תעשה לפי תנאי שוק. שווי הפעילות לא "מתאייד" בחיסול הפעילות ולכן יש </a:t>
            </a:r>
            <a:r>
              <a:rPr lang="he-IL" sz="1400" dirty="0"/>
              <a:t>למסות את מכירת מלוא הפעילות ולא רק את מכירת ה-</a:t>
            </a:r>
            <a:r>
              <a:rPr lang="en-US" sz="1400" dirty="0" smtClean="0"/>
              <a:t>IP </a:t>
            </a:r>
            <a:r>
              <a:rPr lang="he-IL" sz="1400" dirty="0" smtClean="0"/>
              <a:t>, וזאת בהתבסס על התמורה ברכישת המניות.</a:t>
            </a:r>
          </a:p>
          <a:p>
            <a:pPr lvl="1" indent="-342900" algn="just" rtl="1">
              <a:spcBef>
                <a:spcPts val="600"/>
              </a:spcBef>
              <a:spcAft>
                <a:spcPts val="600"/>
              </a:spcAft>
              <a:buFont typeface="Arial" panose="020B0604020202020204" pitchFamily="34" charset="0"/>
              <a:buChar char="•"/>
            </a:pPr>
            <a:r>
              <a:rPr lang="he-IL" sz="1400" dirty="0" smtClean="0"/>
              <a:t>בין יתר הנכסים אשר יצאו מהחברה קיימות פעילויות המו"פ והשיווק אשר הועברו לחברה האחות. עובדים אינם נכס מבחינה משפטית אך מבחינת כלכלית היכולת להעבירם כמקשה אחת מהווה נכס (בהערכת השווי של רכישת המניות ניתן שווי לעובדים).</a:t>
            </a:r>
          </a:p>
          <a:p>
            <a:pPr lvl="1" indent="-342900" algn="just" rtl="1">
              <a:spcBef>
                <a:spcPts val="600"/>
              </a:spcBef>
              <a:spcAft>
                <a:spcPts val="600"/>
              </a:spcAft>
              <a:buFont typeface="Arial" panose="020B0604020202020204" pitchFamily="34" charset="0"/>
              <a:buChar char="•"/>
            </a:pPr>
            <a:r>
              <a:rPr lang="he-IL" sz="1400" dirty="0" smtClean="0"/>
              <a:t>התמורה בגין רכישת המניות משקפת שווי שוק של המניות שכן מייקרוסופט לא הייתה משלמת מחיר גבוה ממחיר השוק ולכן אלא אם יוכח כי בידי רוכשים אחרים היה מתקבל סכום נמוך משהתקבל ממייקרוסופט, יראו ברכישת המניות של מייקרוסופט כמשקפת שווי שוק.</a:t>
            </a:r>
            <a:endParaRPr lang="he-IL" sz="1400" dirty="0"/>
          </a:p>
        </p:txBody>
      </p:sp>
    </p:spTree>
    <p:extLst>
      <p:ext uri="{BB962C8B-B14F-4D97-AF65-F5344CB8AC3E}">
        <p14:creationId xmlns:p14="http://schemas.microsoft.com/office/powerpoint/2010/main" val="1421606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מוניטין</a:t>
            </a:r>
          </a:p>
        </p:txBody>
      </p:sp>
      <p:sp>
        <p:nvSpPr>
          <p:cNvPr id="4" name="מציין מיקום תוכן 3"/>
          <p:cNvSpPr>
            <a:spLocks noGrp="1"/>
          </p:cNvSpPr>
          <p:nvPr>
            <p:ph sz="quarter" idx="16"/>
          </p:nvPr>
        </p:nvSpPr>
        <p:spPr>
          <a:xfrm>
            <a:off x="1844080" y="940526"/>
            <a:ext cx="7120408" cy="3502887"/>
          </a:xfrm>
        </p:spPr>
        <p:txBody>
          <a:bodyPr>
            <a:normAutofit/>
          </a:bodyPr>
          <a:lstStyle/>
          <a:p>
            <a:pPr marL="0" indent="0" algn="r" rtl="1">
              <a:spcBef>
                <a:spcPts val="600"/>
              </a:spcBef>
              <a:spcAft>
                <a:spcPts val="600"/>
              </a:spcAft>
              <a:buNone/>
            </a:pPr>
            <a:r>
              <a:rPr lang="he-IL" b="1" dirty="0" smtClean="0"/>
              <a:t>מוניטין </a:t>
            </a:r>
            <a:r>
              <a:rPr lang="he-IL" b="1" dirty="0"/>
              <a:t>-</a:t>
            </a:r>
          </a:p>
          <a:p>
            <a:pPr lvl="1" algn="just" rtl="1">
              <a:spcBef>
                <a:spcPts val="600"/>
              </a:spcBef>
              <a:spcAft>
                <a:spcPts val="600"/>
              </a:spcAft>
              <a:buFont typeface="Wingdings" panose="05000000000000000000" pitchFamily="2" charset="2"/>
              <a:buChar char="v"/>
            </a:pPr>
            <a:r>
              <a:rPr lang="he-IL" dirty="0" smtClean="0"/>
              <a:t>המוניטין מבטא </a:t>
            </a:r>
            <a:r>
              <a:rPr lang="he-IL" dirty="0"/>
              <a:t>את מכלול היתרונות שנצברו לעסק בשל תכונותיו, מיקומו, </a:t>
            </a:r>
            <a:r>
              <a:rPr lang="he-IL" dirty="0" smtClean="0"/>
              <a:t>שמו הטוב</a:t>
            </a:r>
            <a:r>
              <a:rPr lang="he-IL" dirty="0"/>
              <a:t>, </a:t>
            </a:r>
            <a:r>
              <a:rPr lang="he-IL" dirty="0" smtClean="0"/>
              <a:t>דימויו, איכות </a:t>
            </a:r>
            <a:r>
              <a:rPr lang="he-IL" dirty="0"/>
              <a:t>השירותים שהוא מציע ואיכות המוצרים שהוא מספק. העסק, בעל המוניטין, משמר </a:t>
            </a:r>
            <a:r>
              <a:rPr lang="he-IL" dirty="0" smtClean="0"/>
              <a:t>את הרגלם </a:t>
            </a:r>
            <a:r>
              <a:rPr lang="he-IL" dirty="0"/>
              <a:t>של לקוחותיו לשוב ולפקוד אותו.</a:t>
            </a:r>
          </a:p>
          <a:p>
            <a:pPr marL="0" indent="0" algn="just" rtl="1">
              <a:spcBef>
                <a:spcPts val="600"/>
              </a:spcBef>
              <a:spcAft>
                <a:spcPts val="600"/>
              </a:spcAft>
              <a:buNone/>
            </a:pPr>
            <a:r>
              <a:rPr lang="he-IL" u="sng" dirty="0" smtClean="0"/>
              <a:t>בעיני </a:t>
            </a:r>
            <a:r>
              <a:rPr lang="he-IL" u="sng" dirty="0"/>
              <a:t>הרוכש</a:t>
            </a:r>
          </a:p>
          <a:p>
            <a:pPr lvl="1" algn="just" rtl="1">
              <a:spcBef>
                <a:spcPts val="600"/>
              </a:spcBef>
              <a:spcAft>
                <a:spcPts val="600"/>
              </a:spcAft>
              <a:buFont typeface="Wingdings" panose="05000000000000000000" pitchFamily="2" charset="2"/>
              <a:buChar char="v"/>
            </a:pPr>
            <a:r>
              <a:rPr lang="he-IL" dirty="0" smtClean="0"/>
              <a:t>ניתן </a:t>
            </a:r>
            <a:r>
              <a:rPr lang="he-IL" dirty="0"/>
              <a:t>להפחית בשיעור של </a:t>
            </a:r>
            <a:r>
              <a:rPr lang="he-IL" dirty="0" smtClean="0"/>
              <a:t>10% למעט </a:t>
            </a:r>
            <a:r>
              <a:rPr lang="he-IL" dirty="0"/>
              <a:t>רכישה מקרוב - אלא אם שוכנע פקיד השומה שהרכישה הייתה חיונית </a:t>
            </a:r>
            <a:r>
              <a:rPr lang="he-IL" dirty="0" smtClean="0"/>
              <a:t>לצורך </a:t>
            </a:r>
            <a:r>
              <a:rPr lang="he-IL" dirty="0"/>
              <a:t>ייצור </a:t>
            </a:r>
            <a:r>
              <a:rPr lang="he-IL" dirty="0" smtClean="0"/>
              <a:t>הכנסה ונעשתה </a:t>
            </a:r>
            <a:r>
              <a:rPr lang="he-IL" dirty="0"/>
              <a:t>בתום לב ומטעמים עסקיים בלבד.</a:t>
            </a:r>
          </a:p>
          <a:p>
            <a:pPr marL="0" indent="0" algn="just" rtl="1">
              <a:spcBef>
                <a:spcPts val="600"/>
              </a:spcBef>
              <a:spcAft>
                <a:spcPts val="600"/>
              </a:spcAft>
              <a:buNone/>
            </a:pPr>
            <a:r>
              <a:rPr lang="he-IL" dirty="0"/>
              <a:t> </a:t>
            </a:r>
            <a:r>
              <a:rPr lang="he-IL" u="sng" dirty="0"/>
              <a:t>בעיני המוכר</a:t>
            </a:r>
          </a:p>
          <a:p>
            <a:pPr marL="685800" lvl="1" algn="just" rtl="1">
              <a:spcBef>
                <a:spcPts val="600"/>
              </a:spcBef>
              <a:spcAft>
                <a:spcPts val="600"/>
              </a:spcAft>
              <a:buFont typeface="Wingdings" panose="05000000000000000000" pitchFamily="2" charset="2"/>
              <a:buChar char="v"/>
            </a:pPr>
            <a:r>
              <a:rPr lang="he-IL" dirty="0" smtClean="0"/>
              <a:t>יחיד </a:t>
            </a:r>
            <a:r>
              <a:rPr lang="he-IL" dirty="0"/>
              <a:t>יהיה חייב במס בשיעור שלא יעלה על 25%</a:t>
            </a:r>
          </a:p>
        </p:txBody>
      </p:sp>
    </p:spTree>
    <p:extLst>
      <p:ext uri="{BB962C8B-B14F-4D97-AF65-F5344CB8AC3E}">
        <p14:creationId xmlns:p14="http://schemas.microsoft.com/office/powerpoint/2010/main" val="2384699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040" y="2606584"/>
            <a:ext cx="8229600" cy="540060"/>
          </a:xfrm>
        </p:spPr>
        <p:txBody>
          <a:bodyPr/>
          <a:lstStyle/>
          <a:p>
            <a:pPr algn="ctr" rtl="1"/>
            <a:r>
              <a:rPr lang="he-IL" dirty="0" smtClean="0">
                <a:solidFill>
                  <a:srgbClr val="009EDE"/>
                </a:solidFill>
              </a:rPr>
              <a:t>היבטי מס בעסקאות רכישה</a:t>
            </a:r>
            <a:r>
              <a:rPr lang="he-IL" dirty="0">
                <a:solidFill>
                  <a:srgbClr val="DB171C"/>
                </a:solidFill>
              </a:rPr>
              <a:t/>
            </a:r>
            <a:br>
              <a:rPr lang="he-IL" dirty="0">
                <a:solidFill>
                  <a:srgbClr val="DB171C"/>
                </a:solidFill>
              </a:rPr>
            </a:br>
            <a:r>
              <a:rPr lang="he-IL" dirty="0"/>
              <a:t/>
            </a:r>
            <a:br>
              <a:rPr lang="he-IL" dirty="0"/>
            </a:br>
            <a:r>
              <a:rPr lang="he-IL" dirty="0" smtClean="0"/>
              <a:t>רוני שרייטר, </a:t>
            </a:r>
            <a:r>
              <a:rPr lang="he-IL" dirty="0"/>
              <a:t>עו"ד (רו"ח)</a:t>
            </a:r>
            <a:br>
              <a:rPr lang="he-IL" dirty="0"/>
            </a:br>
            <a:r>
              <a:rPr lang="he-IL" sz="1100" dirty="0"/>
              <a:t/>
            </a:r>
            <a:br>
              <a:rPr lang="he-IL" sz="1100" dirty="0"/>
            </a:br>
            <a:r>
              <a:rPr lang="he-IL" sz="1100" dirty="0"/>
              <a:t/>
            </a:r>
            <a:br>
              <a:rPr lang="he-IL" sz="1100" dirty="0"/>
            </a:br>
            <a:r>
              <a:rPr lang="he-IL" sz="1600" dirty="0" smtClean="0"/>
              <a:t>אוקטובר 2019</a:t>
            </a:r>
            <a:endParaRPr lang="he-IL" sz="1600" dirty="0"/>
          </a:p>
        </p:txBody>
      </p:sp>
      <p:sp>
        <p:nvSpPr>
          <p:cNvPr id="6" name="Text Placeholder 5"/>
          <p:cNvSpPr>
            <a:spLocks noGrp="1"/>
          </p:cNvSpPr>
          <p:nvPr>
            <p:ph type="body" sz="quarter" idx="11"/>
          </p:nvPr>
        </p:nvSpPr>
        <p:spPr>
          <a:xfrm>
            <a:off x="458313" y="379413"/>
            <a:ext cx="5543550" cy="392136"/>
          </a:xfrm>
        </p:spPr>
        <p:txBody>
          <a:bodyPr/>
          <a:lstStyle/>
          <a:p>
            <a:pPr lvl="0"/>
            <a:r>
              <a:rPr lang="en-US" dirty="0"/>
              <a:t>SERVICE LINE | DESCRIPTOR – 10PT (OPTIONAL</a:t>
            </a:r>
            <a:r>
              <a:rPr lang="en-US" dirty="0" smtClean="0"/>
              <a:t>)</a:t>
            </a:r>
            <a:endParaRPr lang="en-US" dirty="0"/>
          </a:p>
        </p:txBody>
      </p:sp>
    </p:spTree>
    <p:extLst>
      <p:ext uri="{BB962C8B-B14F-4D97-AF65-F5344CB8AC3E}">
        <p14:creationId xmlns:p14="http://schemas.microsoft.com/office/powerpoint/2010/main" val="24145719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מכירת </a:t>
            </a:r>
            <a:r>
              <a:rPr lang="he-IL" dirty="0" smtClean="0"/>
              <a:t>מוניטין – הלכות בולטות</a:t>
            </a:r>
            <a:endParaRPr lang="he-IL" dirty="0"/>
          </a:p>
        </p:txBody>
      </p:sp>
      <p:sp>
        <p:nvSpPr>
          <p:cNvPr id="4" name="מציין מיקום תוכן 3"/>
          <p:cNvSpPr>
            <a:spLocks noGrp="1"/>
          </p:cNvSpPr>
          <p:nvPr>
            <p:ph sz="quarter" idx="16"/>
          </p:nvPr>
        </p:nvSpPr>
        <p:spPr>
          <a:xfrm>
            <a:off x="1844080" y="931818"/>
            <a:ext cx="7120408" cy="3511596"/>
          </a:xfrm>
        </p:spPr>
        <p:txBody>
          <a:bodyPr>
            <a:normAutofit/>
          </a:bodyPr>
          <a:lstStyle/>
          <a:p>
            <a:pPr marL="0" indent="0" algn="r" rtl="1">
              <a:spcBef>
                <a:spcPts val="600"/>
              </a:spcBef>
              <a:spcAft>
                <a:spcPts val="600"/>
              </a:spcAft>
              <a:buNone/>
            </a:pPr>
            <a:r>
              <a:rPr lang="he-IL" dirty="0" smtClean="0"/>
              <a:t>ע"א </a:t>
            </a:r>
            <a:r>
              <a:rPr lang="he-IL" dirty="0"/>
              <a:t>7493/98 </a:t>
            </a:r>
            <a:r>
              <a:rPr lang="he-IL" b="1" dirty="0"/>
              <a:t>הלכת שלמה </a:t>
            </a:r>
            <a:r>
              <a:rPr lang="he-IL" b="1" dirty="0" smtClean="0"/>
              <a:t>שרון</a:t>
            </a:r>
          </a:p>
          <a:p>
            <a:pPr marL="0" indent="0" algn="r" rtl="1">
              <a:spcBef>
                <a:spcPts val="0"/>
              </a:spcBef>
              <a:buNone/>
            </a:pPr>
            <a:r>
              <a:rPr lang="he-IL" b="1" dirty="0" smtClean="0"/>
              <a:t> </a:t>
            </a:r>
          </a:p>
          <a:p>
            <a:pPr lvl="1" algn="r" rtl="1">
              <a:spcBef>
                <a:spcPts val="600"/>
              </a:spcBef>
              <a:spcAft>
                <a:spcPts val="600"/>
              </a:spcAft>
              <a:buFont typeface="Wingdings" panose="05000000000000000000" pitchFamily="2" charset="2"/>
              <a:buChar char="v"/>
            </a:pPr>
            <a:r>
              <a:rPr lang="he-IL" dirty="0" smtClean="0"/>
              <a:t>ניתן </a:t>
            </a:r>
            <a:r>
              <a:rPr lang="he-IL" dirty="0"/>
              <a:t>למכור או להעביר מוניטין, שאינם גלומים בעסק אלא </a:t>
            </a:r>
            <a:r>
              <a:rPr lang="he-IL" dirty="0" smtClean="0"/>
              <a:t>בתכונותיו האישיות </a:t>
            </a:r>
            <a:r>
              <a:rPr lang="he-IL" dirty="0"/>
              <a:t>של בעל העסק.</a:t>
            </a:r>
          </a:p>
          <a:p>
            <a:pPr lvl="1" algn="r" rtl="1">
              <a:spcBef>
                <a:spcPts val="600"/>
              </a:spcBef>
              <a:spcAft>
                <a:spcPts val="600"/>
              </a:spcAft>
              <a:buFont typeface="Wingdings" panose="05000000000000000000" pitchFamily="2" charset="2"/>
              <a:buChar char="v"/>
            </a:pPr>
            <a:r>
              <a:rPr lang="he-IL" dirty="0" smtClean="0"/>
              <a:t>ניתן </a:t>
            </a:r>
            <a:r>
              <a:rPr lang="he-IL" dirty="0"/>
              <a:t>למכור </a:t>
            </a:r>
            <a:r>
              <a:rPr lang="he-IL" dirty="0" smtClean="0"/>
              <a:t>את תיקי הלקוחות כמוניטין</a:t>
            </a:r>
            <a:r>
              <a:rPr lang="he-IL" dirty="0"/>
              <a:t>.</a:t>
            </a:r>
          </a:p>
          <a:p>
            <a:pPr lvl="1" algn="r" rtl="1">
              <a:spcBef>
                <a:spcPts val="600"/>
              </a:spcBef>
              <a:spcAft>
                <a:spcPts val="600"/>
              </a:spcAft>
              <a:buFont typeface="Wingdings" panose="05000000000000000000" pitchFamily="2" charset="2"/>
              <a:buChar char="v"/>
            </a:pPr>
            <a:r>
              <a:rPr lang="he-IL" dirty="0" smtClean="0"/>
              <a:t>על </a:t>
            </a:r>
            <a:r>
              <a:rPr lang="he-IL" dirty="0"/>
              <a:t>מנת שתתקיים העברה של מוניטין, נדרש כי </a:t>
            </a:r>
            <a:r>
              <a:rPr lang="he-IL" dirty="0" smtClean="0"/>
              <a:t>ימצאו </a:t>
            </a:r>
            <a:r>
              <a:rPr lang="he-IL" dirty="0"/>
              <a:t>סממנים </a:t>
            </a:r>
            <a:r>
              <a:rPr lang="he-IL" dirty="0" smtClean="0"/>
              <a:t>נוספים כדוגמת העברת </a:t>
            </a:r>
            <a:r>
              <a:rPr lang="he-IL" dirty="0"/>
              <a:t>מרשם הלקוחות, קיומה של </a:t>
            </a:r>
            <a:r>
              <a:rPr lang="he-IL" dirty="0" smtClean="0"/>
              <a:t>תניית </a:t>
            </a:r>
            <a:r>
              <a:rPr lang="he-IL" dirty="0"/>
              <a:t>אי </a:t>
            </a:r>
            <a:r>
              <a:rPr lang="he-IL" dirty="0" smtClean="0"/>
              <a:t>תחרות.</a:t>
            </a:r>
          </a:p>
          <a:p>
            <a:pPr marL="685800" lvl="1" indent="-239713" algn="r" rtl="1">
              <a:spcBef>
                <a:spcPts val="600"/>
              </a:spcBef>
              <a:spcAft>
                <a:spcPts val="600"/>
              </a:spcAft>
              <a:buFont typeface="Wingdings" panose="05000000000000000000" pitchFamily="2" charset="2"/>
              <a:buChar char="v"/>
            </a:pPr>
            <a:r>
              <a:rPr lang="he-IL" dirty="0"/>
              <a:t>בפרשת </a:t>
            </a:r>
            <a:r>
              <a:rPr lang="he-IL" dirty="0" smtClean="0"/>
              <a:t>שלמה שרון</a:t>
            </a:r>
            <a:r>
              <a:rPr lang="he-IL" dirty="0"/>
              <a:t>, הוא הצליח להוכיח כי הלקוחות זיהו עצמם עמו ולא עם החברה, שבמסגרתה פעל. על כן יש לראותו כמי שמכר מוניטין.</a:t>
            </a:r>
          </a:p>
        </p:txBody>
      </p:sp>
    </p:spTree>
    <p:extLst>
      <p:ext uri="{BB962C8B-B14F-4D97-AF65-F5344CB8AC3E}">
        <p14:creationId xmlns:p14="http://schemas.microsoft.com/office/powerpoint/2010/main" val="17011971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טקסט 1"/>
          <p:cNvSpPr>
            <a:spLocks noGrp="1"/>
          </p:cNvSpPr>
          <p:nvPr>
            <p:ph type="body" sz="quarter" idx="14"/>
          </p:nvPr>
        </p:nvSpPr>
        <p:spPr/>
        <p:txBody>
          <a:bodyPr/>
          <a:lstStyle/>
          <a:p>
            <a:pPr algn="r" rtl="1"/>
            <a:r>
              <a:rPr lang="he-IL" sz="1600" dirty="0"/>
              <a:t>ע"מ 35177-10 </a:t>
            </a:r>
            <a:r>
              <a:rPr lang="he-IL" sz="1600" b="1" dirty="0"/>
              <a:t>הלכת </a:t>
            </a:r>
            <a:r>
              <a:rPr lang="he-IL" sz="1600" b="1" dirty="0" err="1"/>
              <a:t>ריזמן</a:t>
            </a:r>
            <a:endParaRPr lang="he-IL" sz="1600" b="1" dirty="0"/>
          </a:p>
        </p:txBody>
      </p:sp>
      <p:sp>
        <p:nvSpPr>
          <p:cNvPr id="3" name="מציין מיקום טקסט 2"/>
          <p:cNvSpPr>
            <a:spLocks noGrp="1"/>
          </p:cNvSpPr>
          <p:nvPr>
            <p:ph type="body" sz="quarter" idx="13"/>
          </p:nvPr>
        </p:nvSpPr>
        <p:spPr/>
        <p:txBody>
          <a:bodyPr/>
          <a:lstStyle/>
          <a:p>
            <a:pPr algn="r"/>
            <a:r>
              <a:rPr lang="he-IL" dirty="0"/>
              <a:t>מכירת </a:t>
            </a:r>
            <a:r>
              <a:rPr lang="he-IL" dirty="0" smtClean="0"/>
              <a:t>מוניטין</a:t>
            </a:r>
            <a:r>
              <a:rPr lang="he-IL" dirty="0"/>
              <a:t> </a:t>
            </a:r>
            <a:r>
              <a:rPr lang="he-IL" dirty="0" smtClean="0"/>
              <a:t>– הלכות בולטות</a:t>
            </a:r>
            <a:endParaRPr lang="he-IL" dirty="0"/>
          </a:p>
        </p:txBody>
      </p:sp>
      <p:sp>
        <p:nvSpPr>
          <p:cNvPr id="4" name="מציין מיקום תוכן 3"/>
          <p:cNvSpPr>
            <a:spLocks noGrp="1"/>
          </p:cNvSpPr>
          <p:nvPr>
            <p:ph sz="quarter" idx="16"/>
          </p:nvPr>
        </p:nvSpPr>
        <p:spPr/>
        <p:txBody>
          <a:bodyPr>
            <a:normAutofit fontScale="92500" lnSpcReduction="20000"/>
          </a:bodyPr>
          <a:lstStyle/>
          <a:p>
            <a:pPr marL="804863" lvl="1" indent="-457200" algn="just" rtl="1">
              <a:lnSpc>
                <a:spcPct val="15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dirty="0" err="1">
                <a:latin typeface="David" panose="020E0502060401010101" pitchFamily="34" charset="-79"/>
              </a:rPr>
              <a:t>ריזמן</a:t>
            </a:r>
            <a:r>
              <a:rPr lang="he-IL" dirty="0">
                <a:latin typeface="David" panose="020E0502060401010101" pitchFamily="34" charset="-79"/>
              </a:rPr>
              <a:t> יסד את חברת אזימוט בשנת 1986 כחברה משפחתית, שעסקה בפיתוח, ייצור, שיווק ומכירה של מערכות להרכשת מטרות ניווט </a:t>
            </a:r>
            <a:r>
              <a:rPr lang="he-IL" dirty="0" smtClean="0">
                <a:latin typeface="David" panose="020E0502060401010101" pitchFamily="34" charset="-79"/>
              </a:rPr>
              <a:t>לוויין</a:t>
            </a:r>
            <a:r>
              <a:rPr lang="he-IL" dirty="0">
                <a:latin typeface="David" panose="020E0502060401010101" pitchFamily="34" charset="-79"/>
              </a:rPr>
              <a:t>, אלקטרו-אופטיקה, ותקשורת נתונים המיועדים לשימוש צבאי ואזרחי. </a:t>
            </a:r>
            <a:endParaRPr lang="he-IL" dirty="0" smtClean="0">
              <a:latin typeface="David" panose="020E0502060401010101" pitchFamily="34" charset="-79"/>
            </a:endParaRPr>
          </a:p>
          <a:p>
            <a:pPr marL="804863" lvl="1" indent="-457200" algn="just" rtl="1">
              <a:lnSpc>
                <a:spcPct val="15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dirty="0" err="1" smtClean="0">
                <a:latin typeface="David" panose="020E0502060401010101" pitchFamily="34" charset="-79"/>
              </a:rPr>
              <a:t>ריזמן</a:t>
            </a:r>
            <a:r>
              <a:rPr lang="he-IL" dirty="0" smtClean="0">
                <a:latin typeface="David" panose="020E0502060401010101" pitchFamily="34" charset="-79"/>
              </a:rPr>
              <a:t> </a:t>
            </a:r>
            <a:r>
              <a:rPr lang="he-IL" dirty="0">
                <a:latin typeface="David" panose="020E0502060401010101" pitchFamily="34" charset="-79"/>
              </a:rPr>
              <a:t>החזיק במישרין ובעקיפין בכ-56% </a:t>
            </a:r>
            <a:r>
              <a:rPr lang="he-IL" dirty="0" smtClean="0">
                <a:latin typeface="David" panose="020E0502060401010101" pitchFamily="34" charset="-79"/>
              </a:rPr>
              <a:t>ממניותיה של אזימוט.</a:t>
            </a:r>
            <a:endParaRPr lang="he-IL" dirty="0">
              <a:latin typeface="David" panose="020E0502060401010101" pitchFamily="34" charset="-79"/>
            </a:endParaRPr>
          </a:p>
          <a:p>
            <a:pPr marL="804863" lvl="1" indent="-457200" algn="just" rtl="1">
              <a:lnSpc>
                <a:spcPct val="15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dirty="0" smtClean="0">
                <a:latin typeface="David" panose="020E0502060401010101" pitchFamily="34" charset="-79"/>
              </a:rPr>
              <a:t>בינואר </a:t>
            </a:r>
            <a:r>
              <a:rPr lang="he-IL" dirty="0">
                <a:latin typeface="David" panose="020E0502060401010101" pitchFamily="34" charset="-79"/>
              </a:rPr>
              <a:t>2010 נחתם הסכם המכירה בין אלביט מערכות </a:t>
            </a:r>
            <a:r>
              <a:rPr lang="he-IL" dirty="0" smtClean="0">
                <a:latin typeface="David" panose="020E0502060401010101" pitchFamily="34" charset="-79"/>
              </a:rPr>
              <a:t>לבין אזימוט</a:t>
            </a:r>
            <a:r>
              <a:rPr lang="he-IL" dirty="0">
                <a:latin typeface="David" panose="020E0502060401010101" pitchFamily="34" charset="-79"/>
              </a:rPr>
              <a:t>. במסגרת העסקה, התחייב </a:t>
            </a:r>
            <a:r>
              <a:rPr lang="he-IL" dirty="0" err="1">
                <a:latin typeface="David" panose="020E0502060401010101" pitchFamily="34" charset="-79"/>
              </a:rPr>
              <a:t>ריזמן</a:t>
            </a:r>
            <a:r>
              <a:rPr lang="he-IL" dirty="0">
                <a:latin typeface="David" panose="020E0502060401010101" pitchFamily="34" charset="-79"/>
              </a:rPr>
              <a:t> שלא להתחרות בחברה במשך ארבע שנים וכן להעמיד את המוניטין שלו בתחומי העיסוק של אזימוט לרשות החברה הממוזגת (התחייבות ללא הגבלת זמן).</a:t>
            </a:r>
          </a:p>
          <a:p>
            <a:pPr algn="r" rtl="1">
              <a:buFont typeface="Wingdings" panose="05000000000000000000" pitchFamily="2" charset="2"/>
              <a:buChar char="v"/>
            </a:pPr>
            <a:endParaRPr lang="he-IL" dirty="0"/>
          </a:p>
        </p:txBody>
      </p:sp>
    </p:spTree>
    <p:extLst>
      <p:ext uri="{BB962C8B-B14F-4D97-AF65-F5344CB8AC3E}">
        <p14:creationId xmlns:p14="http://schemas.microsoft.com/office/powerpoint/2010/main" val="2835735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טקסט 1"/>
          <p:cNvSpPr>
            <a:spLocks noGrp="1"/>
          </p:cNvSpPr>
          <p:nvPr>
            <p:ph type="body" sz="quarter" idx="14"/>
          </p:nvPr>
        </p:nvSpPr>
        <p:spPr/>
        <p:txBody>
          <a:bodyPr/>
          <a:lstStyle/>
          <a:p>
            <a:pPr algn="r" rtl="1"/>
            <a:r>
              <a:rPr lang="he-IL" sz="1600" dirty="0"/>
              <a:t>ע"מ 35177-10 </a:t>
            </a:r>
            <a:r>
              <a:rPr lang="he-IL" sz="1600" b="1" dirty="0"/>
              <a:t>הלכת</a:t>
            </a:r>
            <a:r>
              <a:rPr lang="he-IL" sz="1600" dirty="0"/>
              <a:t> </a:t>
            </a:r>
            <a:r>
              <a:rPr lang="he-IL" sz="1600" b="1" dirty="0" err="1" smtClean="0"/>
              <a:t>ריזמן</a:t>
            </a:r>
            <a:r>
              <a:rPr lang="he-IL" sz="1600" dirty="0" smtClean="0"/>
              <a:t> - המשך</a:t>
            </a:r>
            <a:endParaRPr lang="he-IL" sz="1600" dirty="0"/>
          </a:p>
          <a:p>
            <a:pPr algn="r" rtl="1"/>
            <a:endParaRPr lang="he-IL" dirty="0"/>
          </a:p>
        </p:txBody>
      </p:sp>
      <p:sp>
        <p:nvSpPr>
          <p:cNvPr id="3" name="מציין מיקום טקסט 2"/>
          <p:cNvSpPr>
            <a:spLocks noGrp="1"/>
          </p:cNvSpPr>
          <p:nvPr>
            <p:ph type="body" sz="quarter" idx="13"/>
          </p:nvPr>
        </p:nvSpPr>
        <p:spPr/>
        <p:txBody>
          <a:bodyPr/>
          <a:lstStyle/>
          <a:p>
            <a:pPr algn="r" rtl="1"/>
            <a:r>
              <a:rPr lang="he-IL" dirty="0"/>
              <a:t>מכירת </a:t>
            </a:r>
            <a:r>
              <a:rPr lang="he-IL" dirty="0" smtClean="0"/>
              <a:t>מוניטין</a:t>
            </a:r>
            <a:r>
              <a:rPr lang="he-IL" dirty="0"/>
              <a:t> </a:t>
            </a:r>
            <a:r>
              <a:rPr lang="he-IL" dirty="0" smtClean="0"/>
              <a:t>– הלכות בולטות </a:t>
            </a:r>
            <a:endParaRPr lang="he-IL" dirty="0"/>
          </a:p>
        </p:txBody>
      </p:sp>
      <p:sp>
        <p:nvSpPr>
          <p:cNvPr id="4" name="מציין מיקום תוכן 3"/>
          <p:cNvSpPr>
            <a:spLocks noGrp="1"/>
          </p:cNvSpPr>
          <p:nvPr>
            <p:ph sz="quarter" idx="16"/>
          </p:nvPr>
        </p:nvSpPr>
        <p:spPr>
          <a:xfrm>
            <a:off x="1844080" y="1419226"/>
            <a:ext cx="7120408" cy="3024188"/>
          </a:xfrm>
        </p:spPr>
        <p:txBody>
          <a:bodyPr>
            <a:normAutofit fontScale="92500" lnSpcReduction="10000"/>
          </a:bodyPr>
          <a:lstStyle/>
          <a:p>
            <a:pPr marL="347663" lvl="1" indent="0" algn="just" rtl="1">
              <a:lnSpc>
                <a:spcPct val="110000"/>
              </a:lnSpc>
              <a:spcBef>
                <a:spcPts val="600"/>
              </a:spcBef>
              <a:spcAft>
                <a:spcPts val="600"/>
              </a:spcAft>
              <a:buClr>
                <a:srgbClr val="786860"/>
              </a:buClr>
              <a:buNone/>
              <a:tabLst>
                <a:tab pos="457200" algn="l"/>
                <a:tab pos="685800" algn="l"/>
                <a:tab pos="973138" algn="l"/>
              </a:tabLst>
            </a:pPr>
            <a:r>
              <a:rPr lang="he-IL" sz="1500" u="sng" dirty="0" smtClean="0">
                <a:latin typeface="David" panose="020E0502060401010101" pitchFamily="34" charset="-79"/>
              </a:rPr>
              <a:t>השאלה שעמדה על הפרק</a:t>
            </a:r>
            <a:r>
              <a:rPr lang="he-IL" sz="1500" dirty="0" smtClean="0">
                <a:latin typeface="David" panose="020E0502060401010101" pitchFamily="34" charset="-79"/>
              </a:rPr>
              <a:t>:</a:t>
            </a:r>
          </a:p>
          <a:p>
            <a:pPr marL="804863" lvl="1" indent="-457200" algn="just" rtl="1">
              <a:lnSpc>
                <a:spcPct val="110000"/>
              </a:lnSpc>
              <a:spcBef>
                <a:spcPts val="600"/>
              </a:spcBef>
              <a:spcAft>
                <a:spcPts val="600"/>
              </a:spcAft>
              <a:buClr>
                <a:srgbClr val="786860"/>
              </a:buClr>
              <a:buFont typeface="Wingdings" panose="05000000000000000000" pitchFamily="2" charset="2"/>
              <a:buChar char="v"/>
              <a:tabLst>
                <a:tab pos="457200" algn="l"/>
                <a:tab pos="685800" algn="l"/>
                <a:tab pos="973138" algn="l"/>
              </a:tabLst>
            </a:pPr>
            <a:r>
              <a:rPr lang="he-IL" sz="1500" dirty="0" smtClean="0">
                <a:latin typeface="David" panose="020E0502060401010101" pitchFamily="34" charset="-79"/>
              </a:rPr>
              <a:t>בית </a:t>
            </a:r>
            <a:r>
              <a:rPr lang="he-IL" sz="1500" dirty="0">
                <a:latin typeface="David" panose="020E0502060401010101" pitchFamily="34" charset="-79"/>
              </a:rPr>
              <a:t>המשפט דן </a:t>
            </a:r>
            <a:r>
              <a:rPr lang="he-IL" sz="1500" dirty="0" smtClean="0">
                <a:latin typeface="David" panose="020E0502060401010101" pitchFamily="34" charset="-79"/>
              </a:rPr>
              <a:t>בין היתר בשאלה האם </a:t>
            </a:r>
            <a:r>
              <a:rPr lang="he-IL" sz="1500" dirty="0">
                <a:latin typeface="David" panose="020E0502060401010101" pitchFamily="34" charset="-79"/>
              </a:rPr>
              <a:t>יש לייחס את מלוא התמורה למכירת מניות או שיש לראות את התמורה </a:t>
            </a:r>
            <a:r>
              <a:rPr lang="he-IL" sz="1500" dirty="0" err="1" smtClean="0">
                <a:latin typeface="David" panose="020E0502060401010101" pitchFamily="34" charset="-79"/>
              </a:rPr>
              <a:t>ככזו</a:t>
            </a:r>
            <a:r>
              <a:rPr lang="he-IL" sz="1500" dirty="0" smtClean="0">
                <a:latin typeface="David" panose="020E0502060401010101" pitchFamily="34" charset="-79"/>
              </a:rPr>
              <a:t> </a:t>
            </a:r>
            <a:r>
              <a:rPr lang="he-IL" sz="1500" dirty="0">
                <a:latin typeface="David" panose="020E0502060401010101" pitchFamily="34" charset="-79"/>
              </a:rPr>
              <a:t>שחלקה שולם בגין המוניטין האישי של </a:t>
            </a:r>
            <a:r>
              <a:rPr lang="he-IL" sz="1500" dirty="0" err="1" smtClean="0">
                <a:latin typeface="David" panose="020E0502060401010101" pitchFamily="34" charset="-79"/>
              </a:rPr>
              <a:t>ריזמן</a:t>
            </a:r>
            <a:r>
              <a:rPr lang="he-IL" sz="1500" dirty="0" smtClean="0">
                <a:latin typeface="David" panose="020E0502060401010101" pitchFamily="34" charset="-79"/>
              </a:rPr>
              <a:t>?</a:t>
            </a:r>
          </a:p>
          <a:p>
            <a:pPr marL="347663" lvl="1" indent="0" algn="just" rtl="1">
              <a:lnSpc>
                <a:spcPct val="110000"/>
              </a:lnSpc>
              <a:spcBef>
                <a:spcPts val="600"/>
              </a:spcBef>
              <a:spcAft>
                <a:spcPts val="600"/>
              </a:spcAft>
              <a:buClr>
                <a:srgbClr val="786860"/>
              </a:buClr>
              <a:buNone/>
              <a:tabLst>
                <a:tab pos="457200" algn="l"/>
                <a:tab pos="685800" algn="l"/>
                <a:tab pos="973138" algn="l"/>
              </a:tabLst>
            </a:pPr>
            <a:r>
              <a:rPr lang="he-IL" sz="1500" u="sng" dirty="0" smtClean="0">
                <a:latin typeface="David" panose="020E0502060401010101" pitchFamily="34" charset="-79"/>
              </a:rPr>
              <a:t>פסיקת בית המשפט</a:t>
            </a:r>
          </a:p>
          <a:p>
            <a:pPr lvl="1" algn="r" rtl="1">
              <a:lnSpc>
                <a:spcPct val="110000"/>
              </a:lnSpc>
              <a:spcBef>
                <a:spcPts val="600"/>
              </a:spcBef>
              <a:spcAft>
                <a:spcPts val="600"/>
              </a:spcAft>
              <a:buFont typeface="Wingdings" panose="05000000000000000000" pitchFamily="2" charset="2"/>
              <a:buChar char="v"/>
            </a:pPr>
            <a:r>
              <a:rPr lang="he-IL" sz="1500" dirty="0" smtClean="0">
                <a:latin typeface="David" panose="020E0502060401010101" pitchFamily="34" charset="-79"/>
              </a:rPr>
              <a:t>אכן </a:t>
            </a:r>
            <a:r>
              <a:rPr lang="he-IL" sz="1500" dirty="0">
                <a:latin typeface="David" panose="020E0502060401010101" pitchFamily="34" charset="-79"/>
              </a:rPr>
              <a:t>נמכר המוניטין האישי של </a:t>
            </a:r>
            <a:r>
              <a:rPr lang="he-IL" sz="1500" dirty="0" err="1">
                <a:latin typeface="David" panose="020E0502060401010101" pitchFamily="34" charset="-79"/>
              </a:rPr>
              <a:t>ריזמן</a:t>
            </a:r>
            <a:r>
              <a:rPr lang="he-IL" sz="1500" dirty="0">
                <a:latin typeface="David" panose="020E0502060401010101" pitchFamily="34" charset="-79"/>
              </a:rPr>
              <a:t> שכן התקיימו סממנים של מכירת מוניטין כגון: הסכם אי תחרות, העברת חוג לקוחות ומכירת העסק כ"עסק חי". </a:t>
            </a:r>
            <a:endParaRPr lang="he-IL" sz="1500" dirty="0" smtClean="0">
              <a:latin typeface="David" panose="020E0502060401010101" pitchFamily="34" charset="-79"/>
            </a:endParaRPr>
          </a:p>
          <a:p>
            <a:pPr lvl="1" algn="r" rtl="1">
              <a:lnSpc>
                <a:spcPct val="110000"/>
              </a:lnSpc>
              <a:spcBef>
                <a:spcPts val="600"/>
              </a:spcBef>
              <a:spcAft>
                <a:spcPts val="600"/>
              </a:spcAft>
              <a:buFont typeface="Wingdings" panose="05000000000000000000" pitchFamily="2" charset="2"/>
              <a:buChar char="v"/>
            </a:pPr>
            <a:r>
              <a:rPr lang="he-IL" sz="1500" dirty="0">
                <a:latin typeface="David" panose="020E0502060401010101" pitchFamily="34" charset="-79"/>
              </a:rPr>
              <a:t>בעל מניות יכול למכור את המוניטין </a:t>
            </a:r>
            <a:r>
              <a:rPr lang="he-IL" sz="1500" dirty="0" smtClean="0">
                <a:latin typeface="David" panose="020E0502060401010101" pitchFamily="34" charset="-79"/>
              </a:rPr>
              <a:t>האישי, אשר ניתן </a:t>
            </a:r>
            <a:r>
              <a:rPr lang="he-IL" sz="1500" dirty="0">
                <a:latin typeface="David" panose="020E0502060401010101" pitchFamily="34" charset="-79"/>
              </a:rPr>
              <a:t>להעברה יחד עם מכירת</a:t>
            </a:r>
          </a:p>
          <a:p>
            <a:pPr marL="457200" lvl="1" indent="0" algn="r" rtl="1">
              <a:lnSpc>
                <a:spcPct val="110000"/>
              </a:lnSpc>
              <a:spcBef>
                <a:spcPts val="600"/>
              </a:spcBef>
              <a:spcAft>
                <a:spcPts val="600"/>
              </a:spcAft>
              <a:buNone/>
              <a:tabLst>
                <a:tab pos="357188" algn="l"/>
                <a:tab pos="1166813" algn="l"/>
                <a:tab pos="1436688" algn="l"/>
              </a:tabLst>
            </a:pPr>
            <a:r>
              <a:rPr lang="he-IL" sz="1500" dirty="0" smtClean="0">
                <a:latin typeface="David" panose="020E0502060401010101" pitchFamily="34" charset="-79"/>
              </a:rPr>
              <a:t>     </a:t>
            </a:r>
            <a:r>
              <a:rPr lang="he-IL" sz="1500" dirty="0">
                <a:latin typeface="David" panose="020E0502060401010101" pitchFamily="34" charset="-79"/>
              </a:rPr>
              <a:t>	</a:t>
            </a:r>
            <a:r>
              <a:rPr lang="he-IL" sz="1500" dirty="0" smtClean="0">
                <a:latin typeface="David" panose="020E0502060401010101" pitchFamily="34" charset="-79"/>
              </a:rPr>
              <a:t>העסק. </a:t>
            </a:r>
            <a:r>
              <a:rPr lang="he-IL" sz="1500" dirty="0">
                <a:latin typeface="David" panose="020E0502060401010101" pitchFamily="34" charset="-79"/>
              </a:rPr>
              <a:t>בעל המניות לא מוותר על תכונותיו </a:t>
            </a:r>
            <a:r>
              <a:rPr lang="he-IL" sz="1500" dirty="0" smtClean="0">
                <a:latin typeface="David" panose="020E0502060401010101" pitchFamily="34" charset="-79"/>
              </a:rPr>
              <a:t>האישיות אשר גרמו ליצירת המוניטין     </a:t>
            </a:r>
          </a:p>
          <a:p>
            <a:pPr marL="457200" lvl="1" indent="0" algn="r" rtl="1">
              <a:lnSpc>
                <a:spcPct val="110000"/>
              </a:lnSpc>
              <a:spcBef>
                <a:spcPts val="600"/>
              </a:spcBef>
              <a:spcAft>
                <a:spcPts val="600"/>
              </a:spcAft>
              <a:buNone/>
              <a:tabLst>
                <a:tab pos="357188" algn="l"/>
                <a:tab pos="1166813" algn="l"/>
                <a:tab pos="1436688" algn="l"/>
              </a:tabLst>
            </a:pPr>
            <a:r>
              <a:rPr lang="he-IL" sz="1500" dirty="0" smtClean="0">
                <a:latin typeface="David" panose="020E0502060401010101" pitchFamily="34" charset="-79"/>
              </a:rPr>
              <a:t>     אלא על היכולת שלו להמשיך להפיק מהן בעתיד הנאה כלכלית.</a:t>
            </a:r>
          </a:p>
          <a:p>
            <a:pPr lvl="1" algn="r" rtl="1">
              <a:buFont typeface="Wingdings" panose="05000000000000000000" pitchFamily="2" charset="2"/>
              <a:buChar char="v"/>
            </a:pPr>
            <a:endParaRPr lang="he-IL" dirty="0"/>
          </a:p>
        </p:txBody>
      </p:sp>
    </p:spTree>
    <p:extLst>
      <p:ext uri="{BB962C8B-B14F-4D97-AF65-F5344CB8AC3E}">
        <p14:creationId xmlns:p14="http://schemas.microsoft.com/office/powerpoint/2010/main" val="40765700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מכירת </a:t>
            </a:r>
            <a:r>
              <a:rPr lang="he-IL" dirty="0" smtClean="0"/>
              <a:t>מוניטין – הלכות נוספות</a:t>
            </a:r>
            <a:endParaRPr lang="he-IL" dirty="0"/>
          </a:p>
        </p:txBody>
      </p:sp>
      <p:sp>
        <p:nvSpPr>
          <p:cNvPr id="4" name="מציין מיקום תוכן 3"/>
          <p:cNvSpPr>
            <a:spLocks noGrp="1"/>
          </p:cNvSpPr>
          <p:nvPr>
            <p:ph sz="quarter" idx="16"/>
          </p:nvPr>
        </p:nvSpPr>
        <p:spPr>
          <a:xfrm>
            <a:off x="1844080" y="905692"/>
            <a:ext cx="7120408" cy="3630866"/>
          </a:xfrm>
        </p:spPr>
        <p:txBody>
          <a:bodyPr>
            <a:normAutofit fontScale="77500" lnSpcReduction="20000"/>
          </a:bodyPr>
          <a:lstStyle/>
          <a:p>
            <a:pPr marL="0" indent="0" algn="r" rtl="1">
              <a:buNone/>
            </a:pPr>
            <a:r>
              <a:rPr lang="he-IL" sz="2100" dirty="0" smtClean="0"/>
              <a:t>ע"א </a:t>
            </a:r>
            <a:r>
              <a:rPr lang="he-IL" sz="2100" dirty="0"/>
              <a:t>749/13 </a:t>
            </a:r>
            <a:r>
              <a:rPr lang="he-IL" sz="2100" b="1" dirty="0"/>
              <a:t>הלכת תדיראן </a:t>
            </a:r>
            <a:endParaRPr lang="he-IL" sz="2100" dirty="0"/>
          </a:p>
          <a:p>
            <a:pPr algn="r" rtl="1">
              <a:lnSpc>
                <a:spcPct val="110000"/>
              </a:lnSpc>
              <a:spcBef>
                <a:spcPts val="600"/>
              </a:spcBef>
              <a:spcAft>
                <a:spcPts val="600"/>
              </a:spcAft>
              <a:buFont typeface="Wingdings" panose="05000000000000000000" pitchFamily="2" charset="2"/>
              <a:buChar char="v"/>
            </a:pPr>
            <a:r>
              <a:rPr lang="he-IL" sz="1500" dirty="0" smtClean="0"/>
              <a:t>החברה </a:t>
            </a:r>
            <a:r>
              <a:rPr lang="he-IL" sz="1500" dirty="0"/>
              <a:t>העבירה לחברת הבת פעילות במסגרת שינוי מבנה במסגרתו נקבע כי לחברת הבת</a:t>
            </a:r>
          </a:p>
          <a:p>
            <a:pPr marL="0" indent="0" algn="r" rtl="1">
              <a:lnSpc>
                <a:spcPct val="110000"/>
              </a:lnSpc>
              <a:spcBef>
                <a:spcPts val="600"/>
              </a:spcBef>
              <a:spcAft>
                <a:spcPts val="600"/>
              </a:spcAft>
              <a:buNone/>
            </a:pPr>
            <a:r>
              <a:rPr lang="he-IL" sz="1500" dirty="0"/>
              <a:t> </a:t>
            </a:r>
            <a:r>
              <a:rPr lang="he-IL" sz="1500" dirty="0" smtClean="0"/>
              <a:t>      תהיה </a:t>
            </a:r>
            <a:r>
              <a:rPr lang="he-IL" sz="1500" dirty="0"/>
              <a:t>זכות שימוש בלבד בשם המסחרי ובלוגו.</a:t>
            </a:r>
          </a:p>
          <a:p>
            <a:pPr algn="r" rtl="1">
              <a:lnSpc>
                <a:spcPct val="110000"/>
              </a:lnSpc>
              <a:spcBef>
                <a:spcPts val="600"/>
              </a:spcBef>
              <a:spcAft>
                <a:spcPts val="600"/>
              </a:spcAft>
              <a:buFont typeface="Wingdings" panose="05000000000000000000" pitchFamily="2" charset="2"/>
              <a:buChar char="v"/>
            </a:pPr>
            <a:r>
              <a:rPr lang="he-IL" sz="1500" dirty="0" smtClean="0"/>
              <a:t>לאחר </a:t>
            </a:r>
            <a:r>
              <a:rPr lang="he-IL" sz="1500" dirty="0"/>
              <a:t>3 שנים </a:t>
            </a:r>
            <a:r>
              <a:rPr lang="he-IL" sz="1500" dirty="0" smtClean="0"/>
              <a:t>ממועד העברת הפעילות, מכרה </a:t>
            </a:r>
            <a:r>
              <a:rPr lang="he-IL" sz="1500" dirty="0"/>
              <a:t>החברה את </a:t>
            </a:r>
            <a:r>
              <a:rPr lang="he-IL" sz="1500" dirty="0" smtClean="0"/>
              <a:t>מניות החברה הבת, את זכות השימוש </a:t>
            </a:r>
            <a:r>
              <a:rPr lang="he-IL" sz="1500" dirty="0"/>
              <a:t>בשם המסחרי והלוגו ותניית אי תחרות.</a:t>
            </a:r>
          </a:p>
          <a:p>
            <a:pPr algn="r" rtl="1">
              <a:lnSpc>
                <a:spcPct val="110000"/>
              </a:lnSpc>
              <a:spcBef>
                <a:spcPts val="600"/>
              </a:spcBef>
              <a:spcAft>
                <a:spcPts val="600"/>
              </a:spcAft>
              <a:buFont typeface="Wingdings" panose="05000000000000000000" pitchFamily="2" charset="2"/>
              <a:buChar char="v"/>
            </a:pPr>
            <a:r>
              <a:rPr lang="he-IL" sz="1500" dirty="0" smtClean="0"/>
              <a:t>הסוגיה - מהו </a:t>
            </a:r>
            <a:r>
              <a:rPr lang="he-IL" sz="1500" dirty="0"/>
              <a:t>הנכס </a:t>
            </a:r>
            <a:r>
              <a:rPr lang="he-IL" sz="1500" dirty="0" smtClean="0"/>
              <a:t>הנמכר? והאם הנכס הנמכר </a:t>
            </a:r>
            <a:r>
              <a:rPr lang="he-IL" sz="1500" dirty="0"/>
              <a:t>כולל מוניטין </a:t>
            </a:r>
            <a:r>
              <a:rPr lang="he-IL" sz="1500" dirty="0" smtClean="0"/>
              <a:t>או לאו?</a:t>
            </a:r>
          </a:p>
          <a:p>
            <a:pPr marL="0" indent="0" algn="r" rtl="1">
              <a:lnSpc>
                <a:spcPct val="110000"/>
              </a:lnSpc>
              <a:spcBef>
                <a:spcPts val="600"/>
              </a:spcBef>
              <a:spcAft>
                <a:spcPts val="600"/>
              </a:spcAft>
              <a:buNone/>
            </a:pPr>
            <a:endParaRPr lang="he-IL" sz="1500" dirty="0" smtClean="0"/>
          </a:p>
          <a:p>
            <a:pPr marL="0" indent="0" algn="r" rtl="1">
              <a:lnSpc>
                <a:spcPct val="110000"/>
              </a:lnSpc>
              <a:spcBef>
                <a:spcPts val="600"/>
              </a:spcBef>
              <a:spcAft>
                <a:spcPts val="600"/>
              </a:spcAft>
              <a:buNone/>
            </a:pPr>
            <a:r>
              <a:rPr lang="he-IL" sz="1500" u="sng" dirty="0" smtClean="0"/>
              <a:t>בית המשפט העליון</a:t>
            </a:r>
            <a:r>
              <a:rPr lang="he-IL" sz="1500" dirty="0" smtClean="0"/>
              <a:t>:</a:t>
            </a:r>
          </a:p>
          <a:p>
            <a:pPr algn="r" rtl="1">
              <a:lnSpc>
                <a:spcPct val="110000"/>
              </a:lnSpc>
              <a:spcBef>
                <a:spcPts val="600"/>
              </a:spcBef>
              <a:spcAft>
                <a:spcPts val="600"/>
              </a:spcAft>
              <a:buFont typeface="Wingdings" panose="05000000000000000000" pitchFamily="2" charset="2"/>
              <a:buChar char="v"/>
            </a:pPr>
            <a:r>
              <a:rPr lang="he-IL" sz="1500" dirty="0"/>
              <a:t>בתנאים מסוימים סימן מסחרי, שם ולוגו מהווים כלי קיבול לנכס מוניטין ואמצעי </a:t>
            </a:r>
            <a:r>
              <a:rPr lang="he-IL" sz="1500" dirty="0" smtClean="0"/>
              <a:t>להגן עליו</a:t>
            </a:r>
            <a:r>
              <a:rPr lang="he-IL" sz="1500" dirty="0"/>
              <a:t>.</a:t>
            </a:r>
          </a:p>
          <a:p>
            <a:pPr algn="r" rtl="1">
              <a:lnSpc>
                <a:spcPct val="110000"/>
              </a:lnSpc>
              <a:spcBef>
                <a:spcPts val="600"/>
              </a:spcBef>
              <a:spcAft>
                <a:spcPts val="600"/>
              </a:spcAft>
              <a:buFont typeface="Wingdings" panose="05000000000000000000" pitchFamily="2" charset="2"/>
              <a:buChar char="v"/>
            </a:pPr>
            <a:r>
              <a:rPr lang="he-IL" sz="1500" dirty="0"/>
              <a:t>אי תחרות מהווה סממן למכירת מוניטין.</a:t>
            </a:r>
          </a:p>
          <a:p>
            <a:pPr algn="r" rtl="1">
              <a:lnSpc>
                <a:spcPct val="110000"/>
              </a:lnSpc>
              <a:spcBef>
                <a:spcPts val="600"/>
              </a:spcBef>
              <a:spcAft>
                <a:spcPts val="600"/>
              </a:spcAft>
              <a:buFont typeface="Wingdings" panose="05000000000000000000" pitchFamily="2" charset="2"/>
              <a:buChar char="v"/>
            </a:pPr>
            <a:r>
              <a:rPr lang="he-IL" sz="1500" dirty="0"/>
              <a:t>במסגרת שינוי המבנה לא נמכר המוניטין, מדובר ב"העברה בתוך המשפחה" בה החברה לא נפרדה מהמוניטין.</a:t>
            </a:r>
          </a:p>
          <a:p>
            <a:pPr algn="r" rtl="1">
              <a:lnSpc>
                <a:spcPct val="110000"/>
              </a:lnSpc>
              <a:spcBef>
                <a:spcPts val="600"/>
              </a:spcBef>
              <a:spcAft>
                <a:spcPts val="600"/>
              </a:spcAft>
              <a:buFont typeface="Wingdings" panose="05000000000000000000" pitchFamily="2" charset="2"/>
              <a:buChar char="v"/>
            </a:pPr>
            <a:r>
              <a:rPr lang="he-IL" sz="1500" dirty="0" smtClean="0"/>
              <a:t>לאור האמור, בית </a:t>
            </a:r>
            <a:r>
              <a:rPr lang="he-IL" sz="1500" dirty="0"/>
              <a:t>המשפט העליון </a:t>
            </a:r>
            <a:r>
              <a:rPr lang="he-IL" sz="1500" dirty="0" smtClean="0"/>
              <a:t>קבע </a:t>
            </a:r>
            <a:r>
              <a:rPr lang="he-IL" sz="1500" dirty="0"/>
              <a:t>כי נמכר גם מוניטין</a:t>
            </a:r>
            <a:r>
              <a:rPr lang="he-IL" sz="1500" dirty="0" smtClean="0"/>
              <a:t>.</a:t>
            </a:r>
            <a:endParaRPr lang="he-IL" sz="1500" dirty="0"/>
          </a:p>
        </p:txBody>
      </p:sp>
    </p:spTree>
    <p:extLst>
      <p:ext uri="{BB962C8B-B14F-4D97-AF65-F5344CB8AC3E}">
        <p14:creationId xmlns:p14="http://schemas.microsoft.com/office/powerpoint/2010/main" val="24081806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מכירת מוניטין – הלכות נוספות</a:t>
            </a:r>
          </a:p>
        </p:txBody>
      </p:sp>
      <p:sp>
        <p:nvSpPr>
          <p:cNvPr id="4" name="מציין מיקום תוכן 3"/>
          <p:cNvSpPr>
            <a:spLocks noGrp="1"/>
          </p:cNvSpPr>
          <p:nvPr>
            <p:ph sz="quarter" idx="16"/>
          </p:nvPr>
        </p:nvSpPr>
        <p:spPr>
          <a:xfrm>
            <a:off x="1844080" y="931818"/>
            <a:ext cx="7120408" cy="3511596"/>
          </a:xfrm>
        </p:spPr>
        <p:txBody>
          <a:bodyPr>
            <a:normAutofit lnSpcReduction="10000"/>
          </a:bodyPr>
          <a:lstStyle/>
          <a:p>
            <a:pPr marL="0" indent="0" algn="r" rtl="1">
              <a:buNone/>
            </a:pPr>
            <a:r>
              <a:rPr lang="he-IL" dirty="0" smtClean="0"/>
              <a:t>ע"א </a:t>
            </a:r>
            <a:r>
              <a:rPr lang="he-IL" dirty="0"/>
              <a:t>3136/17 </a:t>
            </a:r>
            <a:r>
              <a:rPr lang="he-IL" b="1" dirty="0"/>
              <a:t>הלכת </a:t>
            </a:r>
            <a:r>
              <a:rPr lang="he-IL" b="1" dirty="0" err="1"/>
              <a:t>פליינג</a:t>
            </a:r>
            <a:r>
              <a:rPr lang="he-IL" b="1" dirty="0"/>
              <a:t> </a:t>
            </a:r>
            <a:r>
              <a:rPr lang="he-IL" b="1" dirty="0" smtClean="0"/>
              <a:t>קרגו</a:t>
            </a:r>
            <a:endParaRPr lang="he-IL" dirty="0"/>
          </a:p>
          <a:p>
            <a:pPr algn="r" rtl="1">
              <a:spcBef>
                <a:spcPts val="600"/>
              </a:spcBef>
              <a:spcAft>
                <a:spcPts val="600"/>
              </a:spcAft>
              <a:buFont typeface="Wingdings" panose="05000000000000000000" pitchFamily="2" charset="2"/>
              <a:buChar char="v"/>
            </a:pPr>
            <a:r>
              <a:rPr lang="he-IL" sz="1400" dirty="0" smtClean="0"/>
              <a:t>בעבר, החברה </a:t>
            </a:r>
            <a:r>
              <a:rPr lang="he-IL" sz="1400" dirty="0"/>
              <a:t>העבירה לחברת הבת פעילות במסגרת שינוי מבנה במסגרתו נקבע </a:t>
            </a:r>
            <a:r>
              <a:rPr lang="he-IL" sz="1400" dirty="0" smtClean="0"/>
              <a:t>כי לא </a:t>
            </a:r>
            <a:r>
              <a:rPr lang="he-IL" sz="1400" dirty="0"/>
              <a:t>הועבר </a:t>
            </a:r>
            <a:r>
              <a:rPr lang="he-IL" sz="1400" dirty="0" smtClean="0"/>
              <a:t>מוניטין של החברה.</a:t>
            </a:r>
            <a:endParaRPr lang="he-IL" sz="1400" dirty="0"/>
          </a:p>
          <a:p>
            <a:pPr algn="r" rtl="1">
              <a:spcBef>
                <a:spcPts val="600"/>
              </a:spcBef>
              <a:spcAft>
                <a:spcPts val="600"/>
              </a:spcAft>
              <a:buFont typeface="Wingdings" panose="05000000000000000000" pitchFamily="2" charset="2"/>
              <a:buChar char="v"/>
            </a:pPr>
            <a:r>
              <a:rPr lang="he-IL" sz="1400" dirty="0" smtClean="0"/>
              <a:t>מספר שנים לאחר מכן, מכרה החברה את מניות חברת </a:t>
            </a:r>
            <a:r>
              <a:rPr lang="he-IL" sz="1400" dirty="0"/>
              <a:t>הבת תמורת 2% ממחיר המכירה ומיד ולאחר מכן רכשה חברת </a:t>
            </a:r>
            <a:r>
              <a:rPr lang="he-IL" sz="1400" dirty="0" smtClean="0"/>
              <a:t>הבת את </a:t>
            </a:r>
            <a:r>
              <a:rPr lang="he-IL" sz="1400" dirty="0"/>
              <a:t>המוניטין של חברת האם תמורת 98% ממחיר המכירה.</a:t>
            </a:r>
          </a:p>
          <a:p>
            <a:pPr algn="r" rtl="1">
              <a:spcBef>
                <a:spcPts val="600"/>
              </a:spcBef>
              <a:spcAft>
                <a:spcPts val="600"/>
              </a:spcAft>
              <a:buFont typeface="Wingdings" panose="05000000000000000000" pitchFamily="2" charset="2"/>
              <a:buChar char="v"/>
            </a:pPr>
            <a:r>
              <a:rPr lang="he-IL" sz="1400" dirty="0"/>
              <a:t>הסוגיה </a:t>
            </a:r>
            <a:r>
              <a:rPr lang="he-IL" sz="1400" dirty="0" smtClean="0"/>
              <a:t>– מהו </a:t>
            </a:r>
            <a:r>
              <a:rPr lang="he-IL" sz="1400" dirty="0"/>
              <a:t>הנכס </a:t>
            </a:r>
            <a:r>
              <a:rPr lang="he-IL" sz="1400" dirty="0" smtClean="0"/>
              <a:t>הנמכר? </a:t>
            </a:r>
            <a:r>
              <a:rPr lang="he-IL" sz="1400" dirty="0"/>
              <a:t>והאם </a:t>
            </a:r>
            <a:r>
              <a:rPr lang="he-IL" sz="1400" dirty="0" smtClean="0"/>
              <a:t>הנכס הנמכר </a:t>
            </a:r>
            <a:r>
              <a:rPr lang="he-IL" sz="1400" dirty="0"/>
              <a:t>כולל מוניטין או לאו</a:t>
            </a:r>
            <a:r>
              <a:rPr lang="he-IL" sz="1400" dirty="0" smtClean="0"/>
              <a:t>?</a:t>
            </a:r>
          </a:p>
          <a:p>
            <a:pPr algn="r" rtl="1">
              <a:spcBef>
                <a:spcPts val="600"/>
              </a:spcBef>
              <a:spcAft>
                <a:spcPts val="600"/>
              </a:spcAft>
              <a:buFont typeface="Wingdings" panose="05000000000000000000" pitchFamily="2" charset="2"/>
              <a:buChar char="v"/>
            </a:pPr>
            <a:endParaRPr lang="he-IL" sz="1400" dirty="0" smtClean="0"/>
          </a:p>
          <a:p>
            <a:pPr marL="0" indent="0" algn="r" rtl="1">
              <a:spcBef>
                <a:spcPts val="600"/>
              </a:spcBef>
              <a:spcAft>
                <a:spcPts val="600"/>
              </a:spcAft>
              <a:buNone/>
            </a:pPr>
            <a:r>
              <a:rPr lang="he-IL" sz="1400" u="sng" dirty="0"/>
              <a:t>בית </a:t>
            </a:r>
            <a:r>
              <a:rPr lang="he-IL" sz="1400" u="sng" dirty="0" smtClean="0"/>
              <a:t>המשפט העליון</a:t>
            </a:r>
            <a:r>
              <a:rPr lang="he-IL" sz="1400" dirty="0" smtClean="0"/>
              <a:t>:</a:t>
            </a:r>
            <a:endParaRPr lang="he-IL" sz="1400" dirty="0"/>
          </a:p>
          <a:p>
            <a:pPr algn="r" rtl="1">
              <a:spcBef>
                <a:spcPts val="600"/>
              </a:spcBef>
              <a:spcAft>
                <a:spcPts val="600"/>
              </a:spcAft>
              <a:buFont typeface="Wingdings" panose="05000000000000000000" pitchFamily="2" charset="2"/>
              <a:buChar char="v"/>
            </a:pPr>
            <a:r>
              <a:rPr lang="he-IL" sz="1400" dirty="0" smtClean="0"/>
              <a:t>הנמכר </a:t>
            </a:r>
            <a:r>
              <a:rPr lang="he-IL" sz="1400" dirty="0"/>
              <a:t>כולל גם מוניטין </a:t>
            </a:r>
            <a:r>
              <a:rPr lang="he-IL" sz="1400" dirty="0" smtClean="0"/>
              <a:t>אשר לא הועבר במסגרת העברת הפעילות.</a:t>
            </a:r>
            <a:endParaRPr lang="he-IL" sz="1400" dirty="0"/>
          </a:p>
          <a:p>
            <a:pPr algn="r" rtl="1">
              <a:spcBef>
                <a:spcPts val="600"/>
              </a:spcBef>
              <a:spcAft>
                <a:spcPts val="600"/>
              </a:spcAft>
              <a:buFont typeface="Wingdings" panose="05000000000000000000" pitchFamily="2" charset="2"/>
              <a:buChar char="v"/>
            </a:pPr>
            <a:r>
              <a:rPr lang="he-IL" sz="1400" dirty="0" smtClean="0"/>
              <a:t>חלק מהמוניטין </a:t>
            </a:r>
            <a:r>
              <a:rPr lang="he-IL" sz="1400" dirty="0"/>
              <a:t>יכול להיות </a:t>
            </a:r>
            <a:r>
              <a:rPr lang="he-IL" sz="1400" dirty="0" smtClean="0"/>
              <a:t>צמוד לעסק וחלקו לבעל המניות.</a:t>
            </a:r>
          </a:p>
          <a:p>
            <a:pPr algn="r" rtl="1">
              <a:spcBef>
                <a:spcPts val="600"/>
              </a:spcBef>
              <a:spcAft>
                <a:spcPts val="600"/>
              </a:spcAft>
              <a:buFont typeface="Wingdings" panose="05000000000000000000" pitchFamily="2" charset="2"/>
              <a:buChar char="v"/>
            </a:pPr>
            <a:r>
              <a:rPr lang="he-IL" sz="1400" dirty="0" smtClean="0"/>
              <a:t>יחד עם זאת, חלוקת </a:t>
            </a:r>
            <a:r>
              <a:rPr lang="he-IL" sz="1400" dirty="0"/>
              <a:t>התמורה בין המניות </a:t>
            </a:r>
            <a:r>
              <a:rPr lang="he-IL" sz="1400" dirty="0" smtClean="0"/>
              <a:t>למוניטין לא התקבלה.</a:t>
            </a:r>
            <a:endParaRPr lang="he-IL" sz="1400" dirty="0"/>
          </a:p>
        </p:txBody>
      </p:sp>
    </p:spTree>
    <p:extLst>
      <p:ext uri="{BB962C8B-B14F-4D97-AF65-F5344CB8AC3E}">
        <p14:creationId xmlns:p14="http://schemas.microsoft.com/office/powerpoint/2010/main" val="2732013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dirty="0"/>
              <a:t>דיבידנד מרווחי שערוך ערב עסקת מכר</a:t>
            </a:r>
          </a:p>
        </p:txBody>
      </p:sp>
      <p:sp>
        <p:nvSpPr>
          <p:cNvPr id="4" name="מציין מיקום תוכן 3"/>
          <p:cNvSpPr>
            <a:spLocks noGrp="1"/>
          </p:cNvSpPr>
          <p:nvPr>
            <p:ph sz="quarter" idx="16"/>
          </p:nvPr>
        </p:nvSpPr>
        <p:spPr>
          <a:xfrm>
            <a:off x="1844080" y="923110"/>
            <a:ext cx="7120408" cy="3520304"/>
          </a:xfrm>
        </p:spPr>
        <p:txBody>
          <a:bodyPr/>
          <a:lstStyle/>
          <a:p>
            <a:pPr marL="0" indent="0" algn="r" rtl="1">
              <a:buNone/>
            </a:pPr>
            <a:r>
              <a:rPr lang="he-IL" sz="1800" dirty="0" smtClean="0"/>
              <a:t>ע"א </a:t>
            </a:r>
            <a:r>
              <a:rPr lang="he-IL" sz="1800" dirty="0"/>
              <a:t>750/16 </a:t>
            </a:r>
            <a:r>
              <a:rPr lang="he-IL" sz="1800" b="1" dirty="0"/>
              <a:t>הלכת בן ציון </a:t>
            </a:r>
            <a:r>
              <a:rPr lang="he-IL" sz="1800" b="1" dirty="0" err="1"/>
              <a:t>סעדטמנד</a:t>
            </a:r>
            <a:r>
              <a:rPr lang="he-IL" sz="1800" b="1" dirty="0"/>
              <a:t> </a:t>
            </a:r>
            <a:endParaRPr lang="he-IL" sz="1800" dirty="0"/>
          </a:p>
          <a:p>
            <a:pPr lvl="1" algn="r" rtl="1">
              <a:buFont typeface="Wingdings" panose="05000000000000000000" pitchFamily="2" charset="2"/>
              <a:buChar char="v"/>
            </a:pPr>
            <a:r>
              <a:rPr lang="he-IL" dirty="0" smtClean="0"/>
              <a:t>חברה </a:t>
            </a:r>
            <a:r>
              <a:rPr lang="he-IL" dirty="0"/>
              <a:t>שערכה את המקרקעין שבבעלותה, וחילקה דיבידנד מרווחי </a:t>
            </a:r>
            <a:r>
              <a:rPr lang="he-IL" dirty="0" smtClean="0"/>
              <a:t>שערוך בסך </a:t>
            </a:r>
            <a:r>
              <a:rPr lang="he-IL" dirty="0"/>
              <a:t>12.6 מיליון ₪ אשר מומנו </a:t>
            </a:r>
            <a:r>
              <a:rPr lang="he-IL" dirty="0" smtClean="0"/>
              <a:t>בהלוואה. </a:t>
            </a:r>
          </a:p>
          <a:p>
            <a:pPr lvl="1" algn="r" rtl="1">
              <a:buFont typeface="Wingdings" panose="05000000000000000000" pitchFamily="2" charset="2"/>
              <a:buChar char="v"/>
              <a:tabLst>
                <a:tab pos="714375" algn="l"/>
              </a:tabLst>
            </a:pPr>
            <a:r>
              <a:rPr lang="he-IL" dirty="0" smtClean="0"/>
              <a:t>מיד </a:t>
            </a:r>
            <a:r>
              <a:rPr lang="he-IL" dirty="0"/>
              <a:t>לאחר מכן נמכרה החברה תמורת 2 מיליון </a:t>
            </a:r>
            <a:r>
              <a:rPr lang="he-IL" dirty="0" smtClean="0"/>
              <a:t>₪ כאשר הרוכשת </a:t>
            </a:r>
            <a:r>
              <a:rPr lang="he-IL" dirty="0"/>
              <a:t>שילמה </a:t>
            </a:r>
            <a:r>
              <a:rPr lang="he-IL" dirty="0" smtClean="0"/>
              <a:t>את ההלוואה שנלקחה לצורך חלוקת הדיבידנד.</a:t>
            </a:r>
          </a:p>
          <a:p>
            <a:pPr lvl="1" algn="r" rtl="1">
              <a:buFont typeface="Wingdings" panose="05000000000000000000" pitchFamily="2" charset="2"/>
              <a:buChar char="v"/>
              <a:tabLst>
                <a:tab pos="714375" algn="l"/>
              </a:tabLst>
            </a:pPr>
            <a:endParaRPr lang="en-US" dirty="0" smtClean="0"/>
          </a:p>
          <a:p>
            <a:pPr marL="457200" lvl="1" indent="0" algn="r" rtl="1">
              <a:buNone/>
              <a:tabLst>
                <a:tab pos="714375" algn="l"/>
              </a:tabLst>
            </a:pPr>
            <a:r>
              <a:rPr lang="he-IL" dirty="0" smtClean="0"/>
              <a:t>בית המשפט העליון:</a:t>
            </a:r>
          </a:p>
          <a:p>
            <a:pPr lvl="1" algn="r" rtl="1">
              <a:buFont typeface="Wingdings" panose="05000000000000000000" pitchFamily="2" charset="2"/>
              <a:buChar char="v"/>
              <a:tabLst>
                <a:tab pos="714375" algn="l"/>
              </a:tabLst>
            </a:pPr>
            <a:r>
              <a:rPr lang="he-IL" dirty="0" smtClean="0"/>
              <a:t>עסקה מלאכותית.</a:t>
            </a:r>
            <a:endParaRPr lang="he-IL" dirty="0"/>
          </a:p>
          <a:p>
            <a:pPr marL="685800" lvl="1" algn="r" rtl="1">
              <a:buFont typeface="Wingdings" panose="05000000000000000000" pitchFamily="2" charset="2"/>
              <a:buChar char="v"/>
            </a:pPr>
            <a:r>
              <a:rPr lang="he-IL" dirty="0" smtClean="0"/>
              <a:t> לא </a:t>
            </a:r>
            <a:r>
              <a:rPr lang="he-IL" dirty="0"/>
              <a:t>הוכחה יסודיות הטעם המסחרי לעסקה.</a:t>
            </a:r>
          </a:p>
          <a:p>
            <a:pPr marL="685800" lvl="1" algn="r" rtl="1">
              <a:buFont typeface="Wingdings" panose="05000000000000000000" pitchFamily="2" charset="2"/>
              <a:buChar char="v"/>
            </a:pPr>
            <a:r>
              <a:rPr lang="he-IL" dirty="0" smtClean="0"/>
              <a:t>החברה </a:t>
            </a:r>
            <a:r>
              <a:rPr lang="he-IL" dirty="0"/>
              <a:t>הרוכשת לא רכשה חברה "רזה" אלא חברה עם חוב לבנק.</a:t>
            </a:r>
          </a:p>
        </p:txBody>
      </p:sp>
    </p:spTree>
    <p:extLst>
      <p:ext uri="{BB962C8B-B14F-4D97-AF65-F5344CB8AC3E}">
        <p14:creationId xmlns:p14="http://schemas.microsoft.com/office/powerpoint/2010/main" val="1413698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חובת הדיווח על פעולות החייבות בדיווח, קבלת </a:t>
            </a:r>
            <a:r>
              <a:rPr lang="he-IL" sz="2200" dirty="0" smtClean="0">
                <a:solidFill>
                  <a:srgbClr val="399E31"/>
                </a:solidFill>
              </a:rPr>
              <a:t>חו"ד </a:t>
            </a:r>
            <a:r>
              <a:rPr lang="he-IL" sz="2200" dirty="0">
                <a:solidFill>
                  <a:srgbClr val="399E31"/>
                </a:solidFill>
              </a:rPr>
              <a:t>ונקיטת עמדה חייבת </a:t>
            </a:r>
            <a:r>
              <a:rPr lang="he-IL" sz="2200" dirty="0" smtClean="0">
                <a:solidFill>
                  <a:srgbClr val="399E31"/>
                </a:solidFill>
              </a:rPr>
              <a:t>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1006498"/>
            <a:ext cx="7120408" cy="3436915"/>
          </a:xfrm>
        </p:spPr>
        <p:txBody>
          <a:bodyPr/>
          <a:lstStyle/>
          <a:p>
            <a:pPr marL="304800" indent="0" algn="just" rtl="1">
              <a:spcBef>
                <a:spcPts val="360"/>
              </a:spcBef>
              <a:buClr>
                <a:srgbClr val="63666A"/>
              </a:buClr>
              <a:buNone/>
            </a:pPr>
            <a:r>
              <a:rPr lang="he-IL" b="1" u="sng" dirty="0">
                <a:latin typeface="David" panose="020E0502060401010101" pitchFamily="34" charset="-79"/>
                <a:ea typeface="Times New Roman" panose="02020603050405020304" pitchFamily="18" charset="0"/>
              </a:rPr>
              <a:t>חובת הדיווח על פעולות החייבות בדיווח </a:t>
            </a:r>
            <a:r>
              <a:rPr lang="he-IL" b="1" u="sng" dirty="0" smtClean="0">
                <a:latin typeface="David" panose="020E0502060401010101" pitchFamily="34" charset="-79"/>
                <a:ea typeface="Times New Roman" panose="02020603050405020304" pitchFamily="18" charset="0"/>
              </a:rPr>
              <a:t>תכנוני מס </a:t>
            </a:r>
            <a:r>
              <a:rPr lang="he-IL" b="1" u="sng" dirty="0" err="1" smtClean="0">
                <a:latin typeface="David" panose="020E0502060401010101" pitchFamily="34" charset="-79"/>
                <a:ea typeface="Times New Roman" panose="02020603050405020304" pitchFamily="18" charset="0"/>
              </a:rPr>
              <a:t>אגרסיבים</a:t>
            </a:r>
            <a:r>
              <a:rPr lang="he-IL" b="1" u="sng" dirty="0" smtClean="0">
                <a:latin typeface="David" panose="020E0502060401010101" pitchFamily="34" charset="-79"/>
                <a:ea typeface="Times New Roman" panose="02020603050405020304" pitchFamily="18" charset="0"/>
              </a:rPr>
              <a:t>– </a:t>
            </a:r>
            <a:r>
              <a:rPr lang="he-IL" b="1" u="sng" dirty="0">
                <a:latin typeface="David" panose="020E0502060401010101" pitchFamily="34" charset="-79"/>
                <a:ea typeface="Times New Roman" panose="02020603050405020304" pitchFamily="18" charset="0"/>
              </a:rPr>
              <a:t>טופס 1213</a:t>
            </a:r>
            <a:endParaRPr lang="he-IL" b="1" dirty="0">
              <a:latin typeface="Segoe UI Semilight" panose="020B0402040204020203" pitchFamily="34" charset="0"/>
              <a:ea typeface="Times New Roman" panose="02020603050405020304" pitchFamily="18" charset="0"/>
            </a:endParaRPr>
          </a:p>
          <a:p>
            <a:pPr marL="623888" indent="-319088" algn="just" rtl="1">
              <a:spcBef>
                <a:spcPts val="360"/>
              </a:spcBef>
              <a:buClr>
                <a:srgbClr val="63666A"/>
              </a:buClr>
              <a:buNone/>
              <a:tabLst>
                <a:tab pos="808038" algn="l"/>
              </a:tabLst>
            </a:pPr>
            <a:endParaRPr lang="he-IL" dirty="0">
              <a:latin typeface="Segoe UI Semilight" panose="020B0402040204020203" pitchFamily="34" charset="0"/>
              <a:ea typeface="Times New Roman" panose="02020603050405020304" pitchFamily="18" charset="0"/>
            </a:endParaRPr>
          </a:p>
          <a:p>
            <a:pPr marL="361950" indent="-57150" algn="just" rtl="1">
              <a:spcBef>
                <a:spcPts val="360"/>
              </a:spcBef>
              <a:buClr>
                <a:srgbClr val="63666A"/>
              </a:buClr>
              <a:buNone/>
              <a:tabLst>
                <a:tab pos="808038" algn="l"/>
              </a:tabLst>
            </a:pPr>
            <a:r>
              <a:rPr lang="he-IL" dirty="0">
                <a:latin typeface="Segoe UI Semilight" panose="020B0402040204020203" pitchFamily="34" charset="0"/>
                <a:ea typeface="Times New Roman" panose="02020603050405020304" pitchFamily="18" charset="0"/>
              </a:rPr>
              <a:t>	תקנות מס הכנסה (תכנון מס החייב בדיווח), </a:t>
            </a:r>
            <a:r>
              <a:rPr lang="he-IL" dirty="0" smtClean="0">
                <a:latin typeface="Segoe UI Semilight" panose="020B0402040204020203" pitchFamily="34" charset="0"/>
                <a:ea typeface="Times New Roman" panose="02020603050405020304" pitchFamily="18" charset="0"/>
              </a:rPr>
              <a:t>התשס"ז-2006</a:t>
            </a:r>
            <a:r>
              <a:rPr lang="en-US" dirty="0">
                <a:latin typeface="Segoe UI Semilight" panose="020B0402040204020203" pitchFamily="34" charset="0"/>
                <a:ea typeface="Times New Roman" panose="02020603050405020304" pitchFamily="18" charset="0"/>
              </a:rPr>
              <a:t>,</a:t>
            </a:r>
            <a:r>
              <a:rPr lang="he-IL" dirty="0" smtClean="0">
                <a:latin typeface="Segoe UI Semilight" panose="020B0402040204020203" pitchFamily="34" charset="0"/>
                <a:ea typeface="Times New Roman" panose="02020603050405020304" pitchFamily="18" charset="0"/>
              </a:rPr>
              <a:t> </a:t>
            </a:r>
            <a:r>
              <a:rPr lang="he-IL" dirty="0">
                <a:latin typeface="Segoe UI Semilight" panose="020B0402040204020203" pitchFamily="34" charset="0"/>
                <a:ea typeface="Times New Roman" panose="02020603050405020304" pitchFamily="18" charset="0"/>
              </a:rPr>
              <a:t>ותקנות מס ערך מוסף (תכנון מס החייב בדיווח), התשס"ז-2006, כוללות רשימה של תכנוני מס החייבים בדיווח. אי דיווח על אחת מהפעולות הכלולות ברשימה זו ייחשב </a:t>
            </a:r>
            <a:r>
              <a:rPr lang="he-IL" b="1" u="sng" dirty="0">
                <a:latin typeface="Segoe UI Semilight" panose="020B0402040204020203" pitchFamily="34" charset="0"/>
                <a:ea typeface="Times New Roman" panose="02020603050405020304" pitchFamily="18" charset="0"/>
              </a:rPr>
              <a:t>עבירה פלילית </a:t>
            </a:r>
            <a:r>
              <a:rPr lang="he-IL" dirty="0">
                <a:latin typeface="Segoe UI Semilight" panose="020B0402040204020203" pitchFamily="34" charset="0"/>
                <a:ea typeface="Times New Roman" panose="02020603050405020304" pitchFamily="18" charset="0"/>
              </a:rPr>
              <a:t>בהתאם להוראות הפקודה ולהוראות חוק מס ערך מוסף.</a:t>
            </a:r>
          </a:p>
          <a:p>
            <a:pPr marL="361950" indent="-57150" algn="just" rtl="1">
              <a:spcBef>
                <a:spcPts val="360"/>
              </a:spcBef>
              <a:buClr>
                <a:srgbClr val="63666A"/>
              </a:buClr>
              <a:buNone/>
              <a:tabLst>
                <a:tab pos="808038" algn="l"/>
              </a:tabLst>
            </a:pPr>
            <a:r>
              <a:rPr lang="he-IL" dirty="0">
                <a:latin typeface="Segoe UI Semilight" panose="020B0402040204020203" pitchFamily="34" charset="0"/>
                <a:ea typeface="Times New Roman" panose="02020603050405020304" pitchFamily="18" charset="0"/>
              </a:rPr>
              <a:t>	כמו כן, במקרים בהם יימצא, כי נקיטה באחת הפעולות המנויות ברשימה הביאה להפחתת מס בלתי מוצדקת או במקרים בהם נישום לא דיווח על אחת מהפעולות האמורות, אזי יוטל על הנישום </a:t>
            </a:r>
            <a:r>
              <a:rPr lang="he-IL" b="1" u="sng" dirty="0">
                <a:latin typeface="Segoe UI Semilight" panose="020B0402040204020203" pitchFamily="34" charset="0"/>
                <a:ea typeface="Times New Roman" panose="02020603050405020304" pitchFamily="18" charset="0"/>
              </a:rPr>
              <a:t>קנס גירעון</a:t>
            </a:r>
            <a:r>
              <a:rPr lang="he-IL" b="1" dirty="0">
                <a:latin typeface="Segoe UI Semilight" panose="020B0402040204020203" pitchFamily="34" charset="0"/>
                <a:ea typeface="Times New Roman" panose="02020603050405020304" pitchFamily="18" charset="0"/>
              </a:rPr>
              <a:t> </a:t>
            </a:r>
            <a:r>
              <a:rPr lang="he-IL" dirty="0">
                <a:latin typeface="Segoe UI Semilight" panose="020B0402040204020203" pitchFamily="34" charset="0"/>
                <a:ea typeface="Times New Roman" panose="02020603050405020304" pitchFamily="18" charset="0"/>
              </a:rPr>
              <a:t>מיוחד בשיעור של 30% מגובה המס שנחסך, וזאת בנוסף לתשלום המס בו חייב הנישום.</a:t>
            </a:r>
            <a:endParaRPr lang="en-US" dirty="0">
              <a:latin typeface="Segoe UI Semilight" panose="020B0402040204020203" pitchFamily="34" charset="0"/>
              <a:ea typeface="Times New Roman" panose="02020603050405020304" pitchFamily="18" charset="0"/>
            </a:endParaRPr>
          </a:p>
          <a:p>
            <a:pPr marL="361950" indent="-57150" algn="just" rtl="1">
              <a:spcBef>
                <a:spcPts val="360"/>
              </a:spcBef>
              <a:buClr>
                <a:srgbClr val="63666A"/>
              </a:buClr>
              <a:buFont typeface="+mj-cs"/>
              <a:buAutoNum type="hebrew2Minus"/>
            </a:pPr>
            <a:endParaRPr lang="he-IL" dirty="0">
              <a:latin typeface="Segoe UI Semilight" panose="020B0402040204020203" pitchFamily="34" charset="0"/>
              <a:ea typeface="Times New Roman" panose="02020603050405020304" pitchFamily="18" charset="0"/>
            </a:endParaRPr>
          </a:p>
          <a:p>
            <a:pPr marL="591185" indent="-285750" algn="just" rtl="1">
              <a:spcBef>
                <a:spcPts val="360"/>
              </a:spcBef>
              <a:buClr>
                <a:srgbClr val="63666A"/>
              </a:buClr>
              <a:buFont typeface="Wingdings" panose="05000000000000000000" pitchFamily="2" charset="2"/>
              <a:buChar char="v"/>
            </a:pPr>
            <a:endParaRPr lang="he-IL" dirty="0">
              <a:latin typeface="Segoe UI Semilight" panose="020B0402040204020203" pitchFamily="34" charset="0"/>
              <a:ea typeface="Times New Roman" panose="02020603050405020304" pitchFamily="18" charset="0"/>
            </a:endParaRPr>
          </a:p>
          <a:p>
            <a:pPr marL="591185" indent="-285750" algn="just" rtl="1">
              <a:spcBef>
                <a:spcPts val="360"/>
              </a:spcBef>
              <a:buClr>
                <a:srgbClr val="63666A"/>
              </a:buClr>
              <a:buFont typeface="Wingdings" panose="05000000000000000000" pitchFamily="2" charset="2"/>
              <a:buChar char="v"/>
            </a:pPr>
            <a:endParaRPr lang="he-IL" dirty="0">
              <a:latin typeface="Segoe UI Semilight" panose="020B0402040204020203" pitchFamily="34" charset="0"/>
              <a:ea typeface="Times New Roman" panose="02020603050405020304" pitchFamily="18" charset="0"/>
            </a:endParaRPr>
          </a:p>
          <a:p>
            <a:pPr algn="r" rtl="1"/>
            <a:endParaRPr lang="he-IL" dirty="0"/>
          </a:p>
        </p:txBody>
      </p:sp>
    </p:spTree>
    <p:extLst>
      <p:ext uri="{BB962C8B-B14F-4D97-AF65-F5344CB8AC3E}">
        <p14:creationId xmlns:p14="http://schemas.microsoft.com/office/powerpoint/2010/main" val="19859130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חובת הדיווח על פעולות החייבות בדיווח, קבלת חו"ד ונקיטת עמדה חייבת בדיווח</a:t>
            </a:r>
          </a:p>
        </p:txBody>
      </p:sp>
      <p:sp>
        <p:nvSpPr>
          <p:cNvPr id="4" name="מציין מיקום תוכן 3"/>
          <p:cNvSpPr>
            <a:spLocks noGrp="1"/>
          </p:cNvSpPr>
          <p:nvPr>
            <p:ph sz="quarter" idx="16"/>
          </p:nvPr>
        </p:nvSpPr>
        <p:spPr>
          <a:xfrm>
            <a:off x="1844080" y="886048"/>
            <a:ext cx="7120408" cy="3557366"/>
          </a:xfrm>
        </p:spPr>
        <p:txBody>
          <a:bodyPr>
            <a:normAutofit lnSpcReduction="10000"/>
          </a:bodyPr>
          <a:lstStyle/>
          <a:p>
            <a:pPr marL="269875" indent="0" algn="just" rtl="1">
              <a:spcBef>
                <a:spcPts val="360"/>
              </a:spcBef>
              <a:buClr>
                <a:srgbClr val="63666A"/>
              </a:buClr>
              <a:buNone/>
              <a:tabLst>
                <a:tab pos="808038" algn="l"/>
              </a:tabLst>
            </a:pPr>
            <a:r>
              <a:rPr lang="he-IL" sz="1400" b="1" u="sng" dirty="0">
                <a:latin typeface="Segoe UI Semilight" panose="020B0402040204020203" pitchFamily="34" charset="0"/>
                <a:ea typeface="Times New Roman" panose="02020603050405020304" pitchFamily="18" charset="0"/>
              </a:rPr>
              <a:t>חובת הדיווח על קבלת חוות דעת</a:t>
            </a:r>
          </a:p>
          <a:p>
            <a:pPr marL="623888" indent="-354013" algn="just" rtl="1">
              <a:spcBef>
                <a:spcPts val="600"/>
              </a:spcBef>
              <a:spcAft>
                <a:spcPts val="600"/>
              </a:spcAft>
              <a:buClr>
                <a:srgbClr val="63666A"/>
              </a:buClr>
              <a:buNone/>
              <a:tabLst>
                <a:tab pos="808038" algn="l"/>
              </a:tabLst>
            </a:pPr>
            <a:r>
              <a:rPr lang="he-IL" sz="1400" dirty="0" smtClean="0">
                <a:latin typeface="Segoe UI Semilight" panose="020B0402040204020203" pitchFamily="34" charset="0"/>
                <a:ea typeface="Times New Roman" panose="02020603050405020304" pitchFamily="18" charset="0"/>
              </a:rPr>
              <a:t>קיימת </a:t>
            </a:r>
            <a:r>
              <a:rPr lang="he-IL" sz="1400" dirty="0">
                <a:latin typeface="Segoe UI Semilight" panose="020B0402040204020203" pitchFamily="34" charset="0"/>
                <a:ea typeface="Times New Roman" panose="02020603050405020304" pitchFamily="18" charset="0"/>
              </a:rPr>
              <a:t>חובת דיווח בשל קבלת חוות דעת שלהלן:</a:t>
            </a:r>
          </a:p>
          <a:p>
            <a:pPr marL="900113" lvl="1"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a:latin typeface="Segoe UI Semilight" panose="020B0402040204020203" pitchFamily="34" charset="0"/>
                <a:ea typeface="Times New Roman" panose="02020603050405020304" pitchFamily="18" charset="0"/>
              </a:rPr>
              <a:t>חוות דעת ששכר הטרחה בעדה תלוי בסכום יתרון המס שייווצר למקבל חוות הדעת (שכר טרחה מוגדר כסכום של 100 אלף ₪ לפחות). </a:t>
            </a:r>
          </a:p>
          <a:p>
            <a:pPr marL="900113" lvl="1"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a:latin typeface="Segoe UI Semilight" panose="020B0402040204020203" pitchFamily="34" charset="0"/>
                <a:ea typeface="Times New Roman" panose="02020603050405020304" pitchFamily="18" charset="0"/>
              </a:rPr>
              <a:t>חוות דעת מדף –כוללת בעיקרה </a:t>
            </a:r>
            <a:r>
              <a:rPr lang="he-IL" sz="1400" u="sng" dirty="0">
                <a:latin typeface="Segoe UI Semilight" panose="020B0402040204020203" pitchFamily="34" charset="0"/>
                <a:ea typeface="Times New Roman" panose="02020603050405020304" pitchFamily="18" charset="0"/>
              </a:rPr>
              <a:t>תוכן אחיד באותו נושא </a:t>
            </a:r>
            <a:r>
              <a:rPr lang="he-IL" sz="1400" dirty="0">
                <a:latin typeface="Segoe UI Semilight" panose="020B0402040204020203" pitchFamily="34" charset="0"/>
                <a:ea typeface="Times New Roman" panose="02020603050405020304" pitchFamily="18" charset="0"/>
              </a:rPr>
              <a:t>שניתנה לשלושה אנשים לפחות בתוך תקופה של שנתיים או חוות דעת </a:t>
            </a:r>
            <a:r>
              <a:rPr lang="he-IL" sz="1400" u="sng" dirty="0">
                <a:latin typeface="Segoe UI Semilight" panose="020B0402040204020203" pitchFamily="34" charset="0"/>
                <a:ea typeface="Times New Roman" panose="02020603050405020304" pitchFamily="18" charset="0"/>
              </a:rPr>
              <a:t>שנותן חוות הדעת הוא שהציע </a:t>
            </a:r>
            <a:r>
              <a:rPr lang="he-IL" sz="1400" dirty="0">
                <a:latin typeface="Segoe UI Semilight" panose="020B0402040204020203" pitchFamily="34" charset="0"/>
                <a:ea typeface="Times New Roman" panose="02020603050405020304" pitchFamily="18" charset="0"/>
              </a:rPr>
              <a:t>אותה למקבל מיוזמתו והמקבל חויב בחובת סודיות לגבי תוכנה או חלקה.</a:t>
            </a:r>
            <a:endParaRPr lang="en-US" sz="1400" dirty="0">
              <a:latin typeface="Segoe UI Semilight" panose="020B0402040204020203" pitchFamily="34" charset="0"/>
              <a:ea typeface="Times New Roman" panose="02020603050405020304" pitchFamily="18" charset="0"/>
            </a:endParaRPr>
          </a:p>
          <a:p>
            <a:pPr marL="623888" indent="-354013" algn="just" rtl="1">
              <a:lnSpc>
                <a:spcPct val="150000"/>
              </a:lnSpc>
              <a:spcBef>
                <a:spcPts val="600"/>
              </a:spcBef>
              <a:spcAft>
                <a:spcPts val="600"/>
              </a:spcAft>
              <a:buNone/>
              <a:tabLst>
                <a:tab pos="900113" algn="l"/>
              </a:tabLst>
            </a:pPr>
            <a:r>
              <a:rPr lang="he-IL" sz="1400" u="sng" dirty="0" smtClean="0">
                <a:latin typeface="Segoe UI Semilight" panose="020B0402040204020203" pitchFamily="34" charset="0"/>
                <a:ea typeface="Times New Roman" panose="02020603050405020304" pitchFamily="18" charset="0"/>
              </a:rPr>
              <a:t>משמעות אי דיווח על קבלת חוות דעת כאי </a:t>
            </a:r>
            <a:r>
              <a:rPr lang="he-IL" sz="1400" u="sng" dirty="0">
                <a:latin typeface="Segoe UI Semilight" panose="020B0402040204020203" pitchFamily="34" charset="0"/>
                <a:ea typeface="Times New Roman" panose="02020603050405020304" pitchFamily="18" charset="0"/>
              </a:rPr>
              <a:t>הגשת </a:t>
            </a:r>
            <a:r>
              <a:rPr lang="he-IL" sz="1400" u="sng" dirty="0" smtClean="0">
                <a:latin typeface="Segoe UI Semilight" panose="020B0402040204020203" pitchFamily="34" charset="0"/>
                <a:ea typeface="Times New Roman" panose="02020603050405020304" pitchFamily="18" charset="0"/>
              </a:rPr>
              <a:t>דוח, </a:t>
            </a:r>
            <a:r>
              <a:rPr lang="he-IL" sz="1400" u="sng" dirty="0">
                <a:latin typeface="Segoe UI Semilight" panose="020B0402040204020203" pitchFamily="34" charset="0"/>
                <a:ea typeface="Times New Roman" panose="02020603050405020304" pitchFamily="18" charset="0"/>
              </a:rPr>
              <a:t>על כל המשתמע מכך</a:t>
            </a:r>
            <a:r>
              <a:rPr lang="he-IL" sz="1400" dirty="0">
                <a:latin typeface="Segoe UI Semilight" panose="020B0402040204020203" pitchFamily="34" charset="0"/>
                <a:ea typeface="Times New Roman" panose="02020603050405020304" pitchFamily="18" charset="0"/>
              </a:rPr>
              <a:t>.</a:t>
            </a:r>
          </a:p>
          <a:p>
            <a:pPr marL="900113" lvl="1" indent="-276225" algn="just" rtl="1">
              <a:lnSpc>
                <a:spcPct val="150000"/>
              </a:lnSpc>
              <a:spcBef>
                <a:spcPts val="600"/>
              </a:spcBef>
              <a:spcAft>
                <a:spcPts val="600"/>
              </a:spcAft>
              <a:buFont typeface="Wingdings" panose="05000000000000000000" pitchFamily="2" charset="2"/>
              <a:buChar char="v"/>
              <a:tabLst>
                <a:tab pos="900113" algn="l"/>
              </a:tabLst>
            </a:pPr>
            <a:r>
              <a:rPr lang="he-IL" sz="1400" dirty="0">
                <a:latin typeface="Segoe UI Semilight" panose="020B0402040204020203" pitchFamily="34" charset="0"/>
                <a:ea typeface="Times New Roman" panose="02020603050405020304" pitchFamily="18" charset="0"/>
              </a:rPr>
              <a:t>הסעיף חל על חברה או יחיד שהכנסתם (ללא רווחי הון) בשנת המס עולה על 3 מיליון ₪ או יחיד או חברה </a:t>
            </a:r>
            <a:r>
              <a:rPr lang="he-IL" sz="1400" dirty="0" smtClean="0">
                <a:latin typeface="Segoe UI Semilight" panose="020B0402040204020203" pitchFamily="34" charset="0"/>
                <a:ea typeface="Times New Roman" panose="02020603050405020304" pitchFamily="18" charset="0"/>
              </a:rPr>
              <a:t>אשר נבע להם רווח </a:t>
            </a:r>
            <a:r>
              <a:rPr lang="he-IL" sz="1400" dirty="0">
                <a:latin typeface="Segoe UI Semilight" panose="020B0402040204020203" pitchFamily="34" charset="0"/>
                <a:ea typeface="Times New Roman" panose="02020603050405020304" pitchFamily="18" charset="0"/>
              </a:rPr>
              <a:t>הון, בשנת המס, </a:t>
            </a:r>
            <a:r>
              <a:rPr lang="he-IL" sz="1400" dirty="0" smtClean="0">
                <a:latin typeface="Segoe UI Semilight" panose="020B0402040204020203" pitchFamily="34" charset="0"/>
                <a:ea typeface="Times New Roman" panose="02020603050405020304" pitchFamily="18" charset="0"/>
              </a:rPr>
              <a:t>העולה </a:t>
            </a:r>
            <a:r>
              <a:rPr lang="he-IL" sz="1400" dirty="0">
                <a:latin typeface="Segoe UI Semilight" panose="020B0402040204020203" pitchFamily="34" charset="0"/>
                <a:ea typeface="Times New Roman" panose="02020603050405020304" pitchFamily="18" charset="0"/>
              </a:rPr>
              <a:t>על 1.5 מיליון ₪ ובלבד שחוות הדעת ניתנה בקשר לרווח ההון.</a:t>
            </a:r>
          </a:p>
          <a:p>
            <a:pPr algn="r" rtl="1"/>
            <a:endParaRPr lang="he-IL" dirty="0"/>
          </a:p>
        </p:txBody>
      </p:sp>
    </p:spTree>
    <p:extLst>
      <p:ext uri="{BB962C8B-B14F-4D97-AF65-F5344CB8AC3E}">
        <p14:creationId xmlns:p14="http://schemas.microsoft.com/office/powerpoint/2010/main" val="18803294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חובת הדיווח על פעולות החייבות בדיווח, קבלת חו"ד ונקיטת עמדה חייבת בדיווח</a:t>
            </a:r>
          </a:p>
        </p:txBody>
      </p:sp>
      <p:sp>
        <p:nvSpPr>
          <p:cNvPr id="4" name="מציין מיקום תוכן 3"/>
          <p:cNvSpPr>
            <a:spLocks noGrp="1"/>
          </p:cNvSpPr>
          <p:nvPr>
            <p:ph sz="quarter" idx="16"/>
          </p:nvPr>
        </p:nvSpPr>
        <p:spPr>
          <a:xfrm>
            <a:off x="1844080" y="914400"/>
            <a:ext cx="7120408" cy="3529013"/>
          </a:xfrm>
        </p:spPr>
        <p:txBody>
          <a:bodyPr>
            <a:normAutofit lnSpcReduction="10000"/>
          </a:bodyPr>
          <a:lstStyle/>
          <a:p>
            <a:pPr marL="304800" indent="0" algn="just" rtl="1">
              <a:spcBef>
                <a:spcPts val="600"/>
              </a:spcBef>
              <a:spcAft>
                <a:spcPts val="600"/>
              </a:spcAft>
              <a:buClr>
                <a:srgbClr val="63666A"/>
              </a:buClr>
              <a:buNone/>
              <a:tabLst>
                <a:tab pos="808038" algn="l"/>
              </a:tabLst>
            </a:pPr>
            <a:r>
              <a:rPr lang="he-IL" sz="1400" b="1" u="sng" dirty="0">
                <a:latin typeface="Segoe UI Semilight" panose="020B0402040204020203" pitchFamily="34" charset="0"/>
                <a:ea typeface="Times New Roman" panose="02020603050405020304" pitchFamily="18" charset="0"/>
              </a:rPr>
              <a:t>דיווח על עמדה חייבת בדיווח</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a:latin typeface="Segoe UI Semilight" panose="020B0402040204020203" pitchFamily="34" charset="0"/>
                <a:ea typeface="Times New Roman" panose="02020603050405020304" pitchFamily="18" charset="0"/>
              </a:rPr>
              <a:t>	</a:t>
            </a:r>
            <a:r>
              <a:rPr lang="he-IL" sz="1400" u="sng" dirty="0">
                <a:latin typeface="Segoe UI Semilight" panose="020B0402040204020203" pitchFamily="34" charset="0"/>
                <a:ea typeface="Times New Roman" panose="02020603050405020304" pitchFamily="18" charset="0"/>
              </a:rPr>
              <a:t>מס הכנסה</a:t>
            </a:r>
            <a:r>
              <a:rPr lang="he-IL" sz="1400" dirty="0">
                <a:latin typeface="Segoe UI Semilight" panose="020B0402040204020203" pitchFamily="34" charset="0"/>
                <a:ea typeface="Times New Roman" panose="02020603050405020304" pitchFamily="18" charset="0"/>
              </a:rPr>
              <a:t> – יש לדווח על עמדה העומדת בניגוד לאחת מן העמדות שפורסמו ע"י רשות המסים עד תום שנת המס שבה מוגש הדוח, ואשר יתרון המס הנובע ממנה עולה על </a:t>
            </a:r>
            <a:r>
              <a:rPr lang="he-IL" sz="1400" u="sng" dirty="0">
                <a:latin typeface="Segoe UI Semilight" panose="020B0402040204020203" pitchFamily="34" charset="0"/>
                <a:ea typeface="Times New Roman" panose="02020603050405020304" pitchFamily="18" charset="0"/>
              </a:rPr>
              <a:t>5 מיליון ₪</a:t>
            </a:r>
            <a:r>
              <a:rPr lang="he-IL" sz="1400" dirty="0">
                <a:latin typeface="Segoe UI Semilight" panose="020B0402040204020203" pitchFamily="34" charset="0"/>
                <a:ea typeface="Times New Roman" panose="02020603050405020304" pitchFamily="18" charset="0"/>
              </a:rPr>
              <a:t> באותה שנת מס או על </a:t>
            </a:r>
            <a:r>
              <a:rPr lang="he-IL" sz="1400" u="sng" dirty="0">
                <a:latin typeface="Segoe UI Semilight" panose="020B0402040204020203" pitchFamily="34" charset="0"/>
                <a:ea typeface="Times New Roman" panose="02020603050405020304" pitchFamily="18" charset="0"/>
              </a:rPr>
              <a:t>10 מיליון ₪ במהלך 4 שנות מס</a:t>
            </a:r>
            <a:r>
              <a:rPr lang="he-IL" sz="1400" dirty="0">
                <a:latin typeface="Segoe UI Semilight" panose="020B0402040204020203" pitchFamily="34" charset="0"/>
                <a:ea typeface="Times New Roman" panose="02020603050405020304" pitchFamily="18" charset="0"/>
              </a:rPr>
              <a:t> לכל היותר. חסכון במס לרבות קיזוז הפסד. </a:t>
            </a:r>
            <a:endParaRPr lang="en-US" sz="1400" b="1" dirty="0">
              <a:latin typeface="Segoe UI Semilight" panose="020B0402040204020203" pitchFamily="34" charset="0"/>
              <a:ea typeface="Times New Roman" panose="02020603050405020304" pitchFamily="18" charset="0"/>
            </a:endParaRP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u="sng" dirty="0" smtClean="0">
                <a:latin typeface="Segoe UI Semilight" panose="020B0402040204020203" pitchFamily="34" charset="0"/>
                <a:ea typeface="Times New Roman" panose="02020603050405020304" pitchFamily="18" charset="0"/>
              </a:rPr>
              <a:t>מע"מ </a:t>
            </a:r>
            <a:r>
              <a:rPr lang="he-IL" sz="1400" u="sng" dirty="0">
                <a:latin typeface="Segoe UI Semilight" panose="020B0402040204020203" pitchFamily="34" charset="0"/>
                <a:ea typeface="Times New Roman" panose="02020603050405020304" pitchFamily="18" charset="0"/>
              </a:rPr>
              <a:t>ומכס</a:t>
            </a:r>
            <a:r>
              <a:rPr lang="he-IL" sz="1400" dirty="0">
                <a:latin typeface="Segoe UI Semilight" panose="020B0402040204020203" pitchFamily="34" charset="0"/>
                <a:ea typeface="Times New Roman" panose="02020603050405020304" pitchFamily="18" charset="0"/>
              </a:rPr>
              <a:t> – נדרש לדווח על עמדה העומדת בניגוד לעמדה שפרסמה רשות המסים בשנה החולפת, ואשר יתרון המס הנובע ממנה עולה על </a:t>
            </a:r>
            <a:r>
              <a:rPr lang="he-IL" sz="1400" u="sng" dirty="0">
                <a:latin typeface="Segoe UI Semilight" panose="020B0402040204020203" pitchFamily="34" charset="0"/>
                <a:ea typeface="Times New Roman" panose="02020603050405020304" pitchFamily="18" charset="0"/>
              </a:rPr>
              <a:t>2 מיליון ₪</a:t>
            </a:r>
            <a:r>
              <a:rPr lang="he-IL" sz="1400" dirty="0">
                <a:latin typeface="Segoe UI Semilight" panose="020B0402040204020203" pitchFamily="34" charset="0"/>
                <a:ea typeface="Times New Roman" panose="02020603050405020304" pitchFamily="18" charset="0"/>
              </a:rPr>
              <a:t> בשנה או על </a:t>
            </a:r>
            <a:r>
              <a:rPr lang="he-IL" sz="1400" u="sng" dirty="0">
                <a:latin typeface="Segoe UI Semilight" panose="020B0402040204020203" pitchFamily="34" charset="0"/>
                <a:ea typeface="Times New Roman" panose="02020603050405020304" pitchFamily="18" charset="0"/>
              </a:rPr>
              <a:t>5 מיליון ₪ במהלך ארבע שנים</a:t>
            </a:r>
            <a:r>
              <a:rPr lang="he-IL" sz="1400" dirty="0">
                <a:latin typeface="Segoe UI Semilight" panose="020B0402040204020203" pitchFamily="34" charset="0"/>
                <a:ea typeface="Times New Roman" panose="02020603050405020304" pitchFamily="18" charset="0"/>
              </a:rPr>
              <a:t> לכל היותר. אי דיווח על עמדה חייבת בדיווח כאמור, שקול לאי הגשת דוח על כל המשתמע מכך.</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רשות </a:t>
            </a:r>
            <a:r>
              <a:rPr lang="he-IL" sz="1400" dirty="0">
                <a:latin typeface="Segoe UI Semilight" panose="020B0402040204020203" pitchFamily="34" charset="0"/>
                <a:ea typeface="Times New Roman" panose="02020603050405020304" pitchFamily="18" charset="0"/>
              </a:rPr>
              <a:t>המסים רשאית לפרסם עד 50 עמדות נוספות בשנה.</a:t>
            </a:r>
          </a:p>
          <a:p>
            <a:pPr marL="900113" indent="-276225" algn="just" rtl="1">
              <a:spcBef>
                <a:spcPts val="600"/>
              </a:spcBef>
              <a:spcAft>
                <a:spcPts val="600"/>
              </a:spcAft>
              <a:buClr>
                <a:srgbClr val="63666A"/>
              </a:buClr>
              <a:buFont typeface="Wingdings" panose="05000000000000000000" pitchFamily="2" charset="2"/>
              <a:buChar char="v"/>
              <a:tabLst>
                <a:tab pos="808038" algn="l"/>
              </a:tabLst>
            </a:pPr>
            <a:r>
              <a:rPr lang="he-IL" sz="1400" dirty="0" smtClean="0">
                <a:latin typeface="Segoe UI Semilight" panose="020B0402040204020203" pitchFamily="34" charset="0"/>
                <a:ea typeface="Times New Roman" panose="02020603050405020304" pitchFamily="18" charset="0"/>
              </a:rPr>
              <a:t>לאור </a:t>
            </a:r>
            <a:r>
              <a:rPr lang="he-IL" sz="1400" dirty="0">
                <a:latin typeface="Segoe UI Semilight" panose="020B0402040204020203" pitchFamily="34" charset="0"/>
                <a:ea typeface="Times New Roman" panose="02020603050405020304" pitchFamily="18" charset="0"/>
              </a:rPr>
              <a:t>עמדתה של רשות המסים בכל הנוגע לנקיטת הליכים פליליים, מומלץ לשקול מתן גילוי גם במקרים של נקיטת עמדות (פוזיציות) שאינן כלולות במסגרת חובות הדיווח המפורטות לעיל.</a:t>
            </a:r>
            <a:endParaRPr lang="en-US" sz="1400" dirty="0">
              <a:latin typeface="Segoe UI Semilight" panose="020B0402040204020203" pitchFamily="34" charset="0"/>
              <a:ea typeface="Times New Roman" panose="02020603050405020304" pitchFamily="18" charset="0"/>
            </a:endParaRPr>
          </a:p>
          <a:p>
            <a:pPr algn="r" rtl="1"/>
            <a:endParaRPr lang="he-IL" dirty="0"/>
          </a:p>
        </p:txBody>
      </p:sp>
    </p:spTree>
    <p:extLst>
      <p:ext uri="{BB962C8B-B14F-4D97-AF65-F5344CB8AC3E}">
        <p14:creationId xmlns:p14="http://schemas.microsoft.com/office/powerpoint/2010/main" val="20345663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8"/>
            <a:ext cx="7120408" cy="3557366"/>
          </a:xfrm>
        </p:spPr>
        <p:txBody>
          <a:bodyPr>
            <a:normAutofit/>
          </a:bodyPr>
          <a:lstStyle/>
          <a:p>
            <a:pPr marL="269875" indent="0" algn="just" rtl="1">
              <a:spcBef>
                <a:spcPts val="360"/>
              </a:spcBef>
              <a:buClr>
                <a:srgbClr val="63666A"/>
              </a:buClr>
              <a:buNone/>
              <a:tabLst>
                <a:tab pos="808038" algn="l"/>
              </a:tabLst>
            </a:pPr>
            <a:r>
              <a:rPr lang="he-IL" sz="1400" b="1" u="sng" dirty="0" smtClean="0">
                <a:latin typeface="Segoe UI Semilight" panose="020B0402040204020203" pitchFamily="34" charset="0"/>
                <a:ea typeface="Times New Roman" panose="02020603050405020304" pitchFamily="18" charset="0"/>
              </a:rPr>
              <a:t>עמדה חייבת בדיווח 51/2017 - חובת </a:t>
            </a:r>
            <a:r>
              <a:rPr lang="he-IL" sz="1400" b="1" u="sng" dirty="0">
                <a:latin typeface="Segoe UI Semilight" panose="020B0402040204020203" pitchFamily="34" charset="0"/>
                <a:ea typeface="Times New Roman" panose="02020603050405020304" pitchFamily="18" charset="0"/>
              </a:rPr>
              <a:t>הדיווח על </a:t>
            </a:r>
            <a:r>
              <a:rPr lang="he-IL" sz="1400" b="1" u="sng" dirty="0" smtClean="0">
                <a:latin typeface="Segoe UI Semilight" panose="020B0402040204020203" pitchFamily="34" charset="0"/>
                <a:ea typeface="Times New Roman" panose="02020603050405020304" pitchFamily="18" charset="0"/>
              </a:rPr>
              <a:t>עסקאות בשיטת </a:t>
            </a:r>
            <a:r>
              <a:rPr lang="en-US" sz="1400" b="1" u="sng" dirty="0" smtClean="0">
                <a:latin typeface="Segoe UI Semilight" panose="020B0402040204020203" pitchFamily="34" charset="0"/>
                <a:ea typeface="Times New Roman" panose="02020603050405020304" pitchFamily="18" charset="0"/>
              </a:rPr>
              <a:t>Cost+</a:t>
            </a:r>
            <a:endParaRPr lang="he-IL" sz="1400" b="1" u="sng" dirty="0">
              <a:latin typeface="Segoe UI Semilight" panose="020B0402040204020203" pitchFamily="34" charset="0"/>
              <a:ea typeface="Times New Roman" panose="02020603050405020304" pitchFamily="18" charset="0"/>
            </a:endParaRPr>
          </a:p>
          <a:p>
            <a:pPr marL="354013" indent="7938" algn="just" rtl="1">
              <a:lnSpc>
                <a:spcPct val="150000"/>
              </a:lnSpc>
              <a:spcBef>
                <a:spcPts val="600"/>
              </a:spcBef>
              <a:spcAft>
                <a:spcPts val="600"/>
              </a:spcAft>
              <a:buClr>
                <a:srgbClr val="63666A"/>
              </a:buClr>
              <a:buNone/>
              <a:tabLst>
                <a:tab pos="808038" algn="l"/>
              </a:tabLst>
            </a:pPr>
            <a:r>
              <a:rPr lang="he-IL" sz="1400" dirty="0" smtClean="0">
                <a:latin typeface="Segoe UI Semilight" panose="020B0402040204020203" pitchFamily="34" charset="0"/>
                <a:ea typeface="Times New Roman" panose="02020603050405020304" pitchFamily="18" charset="0"/>
              </a:rPr>
              <a:t>בחברות </a:t>
            </a:r>
            <a:r>
              <a:rPr lang="he-IL" sz="1400" dirty="0">
                <a:latin typeface="Segoe UI Semilight" panose="020B0402040204020203" pitchFamily="34" charset="0"/>
                <a:ea typeface="Times New Roman" panose="02020603050405020304" pitchFamily="18" charset="0"/>
              </a:rPr>
              <a:t>המדווחות בשיטת כיסוי עלויות בתוספת מרווח </a:t>
            </a:r>
            <a:r>
              <a:rPr lang="he-IL" sz="1400" dirty="0" smtClean="0">
                <a:latin typeface="Segoe UI Semilight" panose="020B0402040204020203" pitchFamily="34" charset="0"/>
                <a:ea typeface="Times New Roman" panose="02020603050405020304" pitchFamily="18" charset="0"/>
              </a:rPr>
              <a:t>(</a:t>
            </a:r>
            <a:r>
              <a:rPr lang="en-US" sz="1400" dirty="0" smtClean="0">
                <a:latin typeface="Segoe UI Semilight" panose="020B0402040204020203" pitchFamily="34" charset="0"/>
                <a:ea typeface="Times New Roman" panose="02020603050405020304" pitchFamily="18" charset="0"/>
              </a:rPr>
              <a:t>Cost+</a:t>
            </a:r>
            <a:r>
              <a:rPr lang="he-IL" sz="1400" dirty="0" smtClean="0">
                <a:latin typeface="Segoe UI Semilight" panose="020B0402040204020203" pitchFamily="34" charset="0"/>
                <a:ea typeface="Times New Roman" panose="02020603050405020304" pitchFamily="18" charset="0"/>
              </a:rPr>
              <a:t>) בעסקה בינלאומית (במקרים רבים מתרחשת בעסקאות בינלאומיות בין צדדים קשורים), </a:t>
            </a:r>
            <a:r>
              <a:rPr lang="he-IL" sz="1400" dirty="0">
                <a:latin typeface="Segoe UI Semilight" panose="020B0402040204020203" pitchFamily="34" charset="0"/>
                <a:ea typeface="Times New Roman" panose="02020603050405020304" pitchFamily="18" charset="0"/>
              </a:rPr>
              <a:t>יש </a:t>
            </a:r>
            <a:r>
              <a:rPr lang="he-IL" sz="1400" dirty="0" smtClean="0">
                <a:latin typeface="Segoe UI Semilight" panose="020B0402040204020203" pitchFamily="34" charset="0"/>
                <a:ea typeface="Times New Roman" panose="02020603050405020304" pitchFamily="18" charset="0"/>
              </a:rPr>
              <a:t>לכלול הכנסות </a:t>
            </a:r>
            <a:r>
              <a:rPr lang="he-IL" sz="1400" dirty="0">
                <a:latin typeface="Segoe UI Semilight" panose="020B0402040204020203" pitchFamily="34" charset="0"/>
                <a:ea typeface="Times New Roman" panose="02020603050405020304" pitchFamily="18" charset="0"/>
              </a:rPr>
              <a:t>לפי שיטת כיסוי עלויות בתוספת מרווח גם בגין עלויות מבוססות אופציות וכן יש לכלול </a:t>
            </a:r>
            <a:r>
              <a:rPr lang="he-IL" sz="1400" dirty="0" smtClean="0">
                <a:latin typeface="Segoe UI Semilight" panose="020B0402040204020203" pitchFamily="34" charset="0"/>
                <a:ea typeface="Times New Roman" panose="02020603050405020304" pitchFamily="18" charset="0"/>
              </a:rPr>
              <a:t>בבסיס כיסוי </a:t>
            </a:r>
            <a:r>
              <a:rPr lang="he-IL" sz="1400" dirty="0">
                <a:latin typeface="Segoe UI Semilight" panose="020B0402040204020203" pitchFamily="34" charset="0"/>
                <a:ea typeface="Times New Roman" panose="02020603050405020304" pitchFamily="18" charset="0"/>
              </a:rPr>
              <a:t>העלויות גם הוצאות שתואמו בדוח ההתאמה למס, או שלא נדרשו בדוח הכספי, ושהיו </a:t>
            </a:r>
            <a:r>
              <a:rPr lang="he-IL" sz="1400" dirty="0" smtClean="0">
                <a:latin typeface="Segoe UI Semilight" panose="020B0402040204020203" pitchFamily="34" charset="0"/>
                <a:ea typeface="Times New Roman" panose="02020603050405020304" pitchFamily="18" charset="0"/>
              </a:rPr>
              <a:t>צריכות להידרש </a:t>
            </a:r>
            <a:r>
              <a:rPr lang="he-IL" sz="1400" dirty="0">
                <a:latin typeface="Segoe UI Semilight" panose="020B0402040204020203" pitchFamily="34" charset="0"/>
                <a:ea typeface="Times New Roman" panose="02020603050405020304" pitchFamily="18" charset="0"/>
              </a:rPr>
              <a:t>בהתאם לכללי חשבונאות מקובלים</a:t>
            </a:r>
            <a:r>
              <a:rPr lang="he-IL" sz="1400" dirty="0" smtClean="0">
                <a:latin typeface="Segoe UI Semilight" panose="020B0402040204020203" pitchFamily="34" charset="0"/>
                <a:ea typeface="Times New Roman" panose="02020603050405020304" pitchFamily="18" charset="0"/>
              </a:rPr>
              <a:t>.</a:t>
            </a:r>
            <a:endParaRPr lang="he-IL" dirty="0"/>
          </a:p>
          <a:p>
            <a:pPr marL="354013" indent="7938" algn="just" rtl="1">
              <a:lnSpc>
                <a:spcPct val="150000"/>
              </a:lnSpc>
              <a:spcBef>
                <a:spcPts val="600"/>
              </a:spcBef>
              <a:spcAft>
                <a:spcPts val="600"/>
              </a:spcAft>
              <a:buClr>
                <a:srgbClr val="63666A"/>
              </a:buClr>
              <a:buNone/>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1905822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ctr"/>
            <a:r>
              <a:rPr lang="he-IL" b="1" dirty="0" smtClean="0">
                <a:latin typeface="Segoe UI Semilight" panose="020B0402040204020203" pitchFamily="34" charset="0"/>
                <a:cs typeface="Segoe UI Semilight" panose="020B0402040204020203" pitchFamily="34" charset="0"/>
              </a:rPr>
              <a:t>עולם המס בישיבות דירקטוריון</a:t>
            </a:r>
            <a:endParaRPr lang="he-IL" b="1" dirty="0">
              <a:latin typeface="Segoe UI Semilight" panose="020B0402040204020203" pitchFamily="34" charset="0"/>
              <a:cs typeface="Segoe UI Semilight" panose="020B0402040204020203" pitchFamily="34" charset="0"/>
            </a:endParaRPr>
          </a:p>
        </p:txBody>
      </p:sp>
      <p:sp>
        <p:nvSpPr>
          <p:cNvPr id="4" name="מציין מיקום תוכן 3"/>
          <p:cNvSpPr>
            <a:spLocks noGrp="1"/>
          </p:cNvSpPr>
          <p:nvPr>
            <p:ph sz="quarter" idx="16"/>
          </p:nvPr>
        </p:nvSpPr>
        <p:spPr>
          <a:xfrm>
            <a:off x="1807535" y="836702"/>
            <a:ext cx="7156953" cy="3577416"/>
          </a:xfrm>
        </p:spPr>
        <p:txBody>
          <a:bodyPr>
            <a:normAutofit fontScale="85000" lnSpcReduction="10000"/>
          </a:bodyPr>
          <a:lstStyle/>
          <a:p>
            <a:pPr algn="r" rtl="1">
              <a:lnSpc>
                <a:spcPct val="120000"/>
              </a:lnSpc>
              <a:buFont typeface="Wingdings" panose="05000000000000000000" pitchFamily="2" charset="2"/>
              <a:buChar char="v"/>
            </a:pPr>
            <a:r>
              <a:rPr lang="he-IL" dirty="0" smtClean="0">
                <a:latin typeface="Segoe UI Semilight" panose="020B0402040204020203" pitchFamily="34" charset="0"/>
                <a:cs typeface="Segoe UI Semilight" panose="020B0402040204020203" pitchFamily="34" charset="0"/>
              </a:rPr>
              <a:t>לחבויות המס יש השפעה, לעיתים משמעותית, על הדוחות הכספיים, והיבטי מס מהווים שיקול כלכלי מהותי בעסקאות רבות;</a:t>
            </a:r>
          </a:p>
          <a:p>
            <a:pPr algn="r" rtl="1">
              <a:lnSpc>
                <a:spcPct val="120000"/>
              </a:lnSpc>
              <a:buFont typeface="Wingdings" panose="05000000000000000000" pitchFamily="2" charset="2"/>
              <a:buChar char="v"/>
            </a:pPr>
            <a:endParaRPr lang="he-IL" dirty="0" smtClean="0">
              <a:latin typeface="Segoe UI Semilight" panose="020B0402040204020203" pitchFamily="34" charset="0"/>
              <a:cs typeface="Segoe UI Semilight" panose="020B0402040204020203" pitchFamily="34" charset="0"/>
            </a:endParaRPr>
          </a:p>
          <a:p>
            <a:pPr algn="r" rtl="1">
              <a:lnSpc>
                <a:spcPct val="120000"/>
              </a:lnSpc>
              <a:buFont typeface="Wingdings" panose="05000000000000000000" pitchFamily="2" charset="2"/>
              <a:buChar char="v"/>
            </a:pPr>
            <a:r>
              <a:rPr lang="he-IL" dirty="0" smtClean="0">
                <a:latin typeface="Segoe UI Semilight" panose="020B0402040204020203" pitchFamily="34" charset="0"/>
                <a:cs typeface="Segoe UI Semilight" panose="020B0402040204020203" pitchFamily="34" charset="0"/>
              </a:rPr>
              <a:t>תחזיות </a:t>
            </a:r>
            <a:r>
              <a:rPr lang="he-IL" dirty="0">
                <a:latin typeface="Segoe UI Semilight" panose="020B0402040204020203" pitchFamily="34" charset="0"/>
                <a:cs typeface="Segoe UI Semilight" panose="020B0402040204020203" pitchFamily="34" charset="0"/>
              </a:rPr>
              <a:t>החברה לוקחות בחשבון היבטי </a:t>
            </a:r>
            <a:r>
              <a:rPr lang="he-IL" dirty="0" smtClean="0">
                <a:latin typeface="Segoe UI Semilight" panose="020B0402040204020203" pitchFamily="34" charset="0"/>
                <a:cs typeface="Segoe UI Semilight" panose="020B0402040204020203" pitchFamily="34" charset="0"/>
              </a:rPr>
              <a:t>מס;</a:t>
            </a:r>
          </a:p>
          <a:p>
            <a:pPr algn="r" rtl="1">
              <a:lnSpc>
                <a:spcPct val="120000"/>
              </a:lnSpc>
              <a:buFont typeface="Wingdings" panose="05000000000000000000" pitchFamily="2" charset="2"/>
              <a:buChar char="v"/>
            </a:pPr>
            <a:endParaRPr lang="he-IL" dirty="0" smtClean="0">
              <a:latin typeface="Segoe UI Semilight" panose="020B0402040204020203" pitchFamily="34" charset="0"/>
              <a:cs typeface="Segoe UI Semilight" panose="020B0402040204020203" pitchFamily="34" charset="0"/>
            </a:endParaRPr>
          </a:p>
          <a:p>
            <a:pPr algn="r" rtl="1">
              <a:lnSpc>
                <a:spcPct val="120000"/>
              </a:lnSpc>
              <a:buFont typeface="Wingdings" panose="05000000000000000000" pitchFamily="2" charset="2"/>
              <a:buChar char="v"/>
            </a:pPr>
            <a:r>
              <a:rPr lang="he-IL" dirty="0" smtClean="0">
                <a:latin typeface="Segoe UI Semilight" panose="020B0402040204020203" pitchFamily="34" charset="0"/>
                <a:cs typeface="Segoe UI Semilight" panose="020B0402040204020203" pitchFamily="34" charset="0"/>
              </a:rPr>
              <a:t>"</a:t>
            </a:r>
            <a:r>
              <a:rPr lang="he-IL" dirty="0">
                <a:latin typeface="Segoe UI Semilight" panose="020B0402040204020203" pitchFamily="34" charset="0"/>
                <a:cs typeface="Segoe UI Semilight" panose="020B0402040204020203" pitchFamily="34" charset="0"/>
              </a:rPr>
              <a:t>פיקח הוא מי שנחלץ מצרה שחכם נמנע ממנה מלכתחילה" – חשוב להכיר את הגבולות גבולות:</a:t>
            </a:r>
          </a:p>
          <a:p>
            <a:pPr lvl="1" algn="r" rtl="1">
              <a:lnSpc>
                <a:spcPct val="120000"/>
              </a:lnSpc>
              <a:buFont typeface="Wingdings" panose="05000000000000000000" pitchFamily="2" charset="2"/>
              <a:buChar char="v"/>
            </a:pPr>
            <a:r>
              <a:rPr lang="he-IL" dirty="0">
                <a:latin typeface="Segoe UI Semilight" panose="020B0402040204020203" pitchFamily="34" charset="0"/>
                <a:cs typeface="Segoe UI Semilight" panose="020B0402040204020203" pitchFamily="34" charset="0"/>
              </a:rPr>
              <a:t>מצד אחד: "זכותם ואף חובתם-של מומחים בענייני מסים לתכנן עסקאות משפטיות</a:t>
            </a:r>
            <a:br>
              <a:rPr lang="he-IL" dirty="0">
                <a:latin typeface="Segoe UI Semilight" panose="020B0402040204020203" pitchFamily="34" charset="0"/>
                <a:cs typeface="Segoe UI Semilight" panose="020B0402040204020203" pitchFamily="34" charset="0"/>
              </a:rPr>
            </a:br>
            <a:r>
              <a:rPr lang="he-IL" dirty="0">
                <a:latin typeface="Segoe UI Semilight" panose="020B0402040204020203" pitchFamily="34" charset="0"/>
                <a:cs typeface="Segoe UI Semilight" panose="020B0402040204020203" pitchFamily="34" charset="0"/>
              </a:rPr>
              <a:t>כך שלא תהיינה עתירות מס..." [מ. שמגר, בכובעו כנשיא בית המשפט העליון בעבר];</a:t>
            </a:r>
          </a:p>
          <a:p>
            <a:pPr lvl="1" algn="r" rtl="1">
              <a:lnSpc>
                <a:spcPct val="120000"/>
              </a:lnSpc>
              <a:buFont typeface="Wingdings" panose="05000000000000000000" pitchFamily="2" charset="2"/>
              <a:buChar char="v"/>
            </a:pPr>
            <a:r>
              <a:rPr lang="he-IL" dirty="0">
                <a:latin typeface="Segoe UI Semilight" panose="020B0402040204020203" pitchFamily="34" charset="0"/>
                <a:cs typeface="Segoe UI Semilight" panose="020B0402040204020203" pitchFamily="34" charset="0"/>
              </a:rPr>
              <a:t>מצד שני: ה-</a:t>
            </a:r>
            <a:r>
              <a:rPr lang="en-US" dirty="0">
                <a:latin typeface="Segoe UI Semilight" panose="020B0402040204020203" pitchFamily="34" charset="0"/>
                <a:cs typeface="Segoe UI Semilight" panose="020B0402040204020203" pitchFamily="34" charset="0"/>
              </a:rPr>
              <a:t>OECD</a:t>
            </a:r>
            <a:r>
              <a:rPr lang="he-IL" dirty="0">
                <a:latin typeface="Segoe UI Semilight" panose="020B0402040204020203" pitchFamily="34" charset="0"/>
                <a:cs typeface="Segoe UI Semilight" panose="020B0402040204020203" pitchFamily="34" charset="0"/>
              </a:rPr>
              <a:t>, רשויות המס במדינות שונות ואף בתי המשפט </a:t>
            </a:r>
            <a:r>
              <a:rPr lang="he-IL" dirty="0" smtClean="0">
                <a:latin typeface="Segoe UI Semilight" panose="020B0402040204020203" pitchFamily="34" charset="0"/>
                <a:cs typeface="Segoe UI Semilight" panose="020B0402040204020203" pitchFamily="34" charset="0"/>
              </a:rPr>
              <a:t>נלחמים </a:t>
            </a:r>
            <a:r>
              <a:rPr lang="he-IL" dirty="0">
                <a:latin typeface="Segoe UI Semilight" panose="020B0402040204020203" pitchFamily="34" charset="0"/>
                <a:cs typeface="Segoe UI Semilight" panose="020B0402040204020203" pitchFamily="34" charset="0"/>
              </a:rPr>
              <a:t>בתכנוני מס "לא לגיטימיים", ובמקרים מסוימים "תכנון" מס יכול להביא להשלכות פליליות;</a:t>
            </a:r>
          </a:p>
          <a:p>
            <a:pPr marL="457200" lvl="1" indent="0" algn="r" rtl="1">
              <a:lnSpc>
                <a:spcPct val="120000"/>
              </a:lnSpc>
              <a:buNone/>
            </a:pPr>
            <a:r>
              <a:rPr lang="he-IL" sz="1500" dirty="0" smtClean="0">
                <a:latin typeface="Segoe UI Semilight" panose="020B0402040204020203" pitchFamily="34" charset="0"/>
                <a:cs typeface="Segoe UI Semilight" panose="020B0402040204020203" pitchFamily="34" charset="0"/>
              </a:rPr>
              <a:t>אז מה האמת? כל מקרה לגופו, וחשוב לייצר ארגז כלים רחב ככל שניתן כדי שיסייע לנו להעלות את השאלות הרלוונטיות במסגרת הליך קבלת ההחלטות.</a:t>
            </a:r>
            <a:endParaRPr lang="he-IL" sz="1500" dirty="0">
              <a:latin typeface="Segoe UI Semilight" panose="020B0402040204020203" pitchFamily="34" charset="0"/>
              <a:cs typeface="Segoe UI Semilight" panose="020B0402040204020203" pitchFamily="34" charset="0"/>
            </a:endParaRPr>
          </a:p>
          <a:p>
            <a:pPr lvl="1" algn="r" rtl="1">
              <a:lnSpc>
                <a:spcPct val="120000"/>
              </a:lnSpc>
              <a:buFont typeface="Wingdings" panose="05000000000000000000" pitchFamily="2" charset="2"/>
              <a:buChar char="v"/>
            </a:pPr>
            <a:endParaRPr lang="he-IL" sz="1500" dirty="0">
              <a:latin typeface="Segoe UI Semilight" panose="020B0402040204020203" pitchFamily="34" charset="0"/>
              <a:cs typeface="Segoe UI Semilight" panose="020B0402040204020203" pitchFamily="34" charset="0"/>
            </a:endParaRPr>
          </a:p>
          <a:p>
            <a:pPr algn="r" rtl="1">
              <a:lnSpc>
                <a:spcPct val="120000"/>
              </a:lnSpc>
              <a:buFont typeface="Wingdings" panose="05000000000000000000" pitchFamily="2" charset="2"/>
              <a:buChar char="v"/>
            </a:pPr>
            <a:endParaRPr lang="he-IL" dirty="0" smtClean="0"/>
          </a:p>
          <a:p>
            <a:pPr algn="r" rtl="1">
              <a:lnSpc>
                <a:spcPct val="120000"/>
              </a:lnSpc>
              <a:buFont typeface="Wingdings" panose="05000000000000000000" pitchFamily="2" charset="2"/>
              <a:buChar char="q"/>
            </a:pPr>
            <a:endParaRPr lang="he-IL" dirty="0"/>
          </a:p>
        </p:txBody>
      </p:sp>
      <p:pic>
        <p:nvPicPr>
          <p:cNvPr id="5" name="תמונה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89581" y="4224852"/>
            <a:ext cx="3024336" cy="756351"/>
          </a:xfrm>
          <a:prstGeom prst="rect">
            <a:avLst/>
          </a:prstGeom>
        </p:spPr>
      </p:pic>
    </p:spTree>
    <p:extLst>
      <p:ext uri="{BB962C8B-B14F-4D97-AF65-F5344CB8AC3E}">
        <p14:creationId xmlns:p14="http://schemas.microsoft.com/office/powerpoint/2010/main" val="992741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smtClean="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7"/>
            <a:ext cx="7120408" cy="3714305"/>
          </a:xfrm>
        </p:spPr>
        <p:txBody>
          <a:bodyPr>
            <a:normAutofit fontScale="92500" lnSpcReduction="20000"/>
          </a:bodyPr>
          <a:lstStyle/>
          <a:p>
            <a:pPr marL="269875" indent="0" algn="just" rtl="1">
              <a:spcBef>
                <a:spcPts val="360"/>
              </a:spcBef>
              <a:buClr>
                <a:srgbClr val="63666A"/>
              </a:buClr>
              <a:buNone/>
              <a:tabLst>
                <a:tab pos="808038" algn="l"/>
              </a:tabLst>
            </a:pPr>
            <a:r>
              <a:rPr lang="he-IL" sz="1400" b="1" u="sng" dirty="0">
                <a:latin typeface="Segoe UI Semilight" panose="020B0402040204020203" pitchFamily="34" charset="0"/>
                <a:ea typeface="Times New Roman" panose="02020603050405020304" pitchFamily="18" charset="0"/>
              </a:rPr>
              <a:t>עמדה מס' 01/2016 - דיבידנד שמקורו ברווחי שערוך</a:t>
            </a:r>
          </a:p>
          <a:p>
            <a:pPr marL="354013" indent="7938" algn="just" rtl="1">
              <a:lnSpc>
                <a:spcPct val="150000"/>
              </a:lnSpc>
              <a:spcBef>
                <a:spcPts val="600"/>
              </a:spcBef>
              <a:spcAft>
                <a:spcPts val="600"/>
              </a:spcAft>
              <a:buClr>
                <a:srgbClr val="63666A"/>
              </a:buClr>
              <a:buNone/>
              <a:tabLst>
                <a:tab pos="808038" algn="l"/>
              </a:tabLst>
            </a:pPr>
            <a:r>
              <a:rPr lang="he-IL" sz="1400" dirty="0" smtClean="0">
                <a:latin typeface="Segoe UI Semilight" panose="020B0402040204020203" pitchFamily="34" charset="0"/>
                <a:ea typeface="Times New Roman" panose="02020603050405020304" pitchFamily="18" charset="0"/>
              </a:rPr>
              <a:t>חברה </a:t>
            </a:r>
            <a:r>
              <a:rPr lang="he-IL" sz="1400" dirty="0">
                <a:latin typeface="Segoe UI Semilight" panose="020B0402040204020203" pitchFamily="34" charset="0"/>
                <a:ea typeface="Times New Roman" panose="02020603050405020304" pitchFamily="18" charset="0"/>
              </a:rPr>
              <a:t>שלה הכנסה מדיבידנד שמקורו ברווחי שיערוך בחברה המחלקת, יהא הדיבידנד חייב במס בהתאם להוראות סעיף 126(א) לפקודה, ולא יחול בגינו האמור בסעיף 126(ב) לפקודה. </a:t>
            </a:r>
          </a:p>
          <a:p>
            <a:pPr marL="354013" indent="7938" algn="just" rtl="1">
              <a:lnSpc>
                <a:spcPct val="150000"/>
              </a:lnSpc>
              <a:spcBef>
                <a:spcPts val="600"/>
              </a:spcBef>
              <a:spcAft>
                <a:spcPts val="600"/>
              </a:spcAft>
              <a:buClr>
                <a:srgbClr val="63666A"/>
              </a:buClr>
              <a:buNone/>
              <a:tabLst>
                <a:tab pos="808038" algn="l"/>
              </a:tabLst>
            </a:pPr>
            <a:r>
              <a:rPr lang="he-IL" sz="1400" dirty="0">
                <a:latin typeface="Segoe UI Semilight" panose="020B0402040204020203" pitchFamily="34" charset="0"/>
                <a:ea typeface="Times New Roman" panose="02020603050405020304" pitchFamily="18" charset="0"/>
              </a:rPr>
              <a:t>לעניין זה, דיבידנד ייחשב שמקורו ברווחי שיערוך כאשר החברה המחלקת לא היתה עומדת במבחן הרווח כאמור בסעיף 302 לחוק החברות אילולא היו לה רווחי שיערוך בדוח הכספי. לאחר השלמת תקנות לעניין הגדרת "רווחי שיערוך" </a:t>
            </a:r>
            <a:r>
              <a:rPr lang="he-IL" sz="1400" dirty="0" err="1">
                <a:latin typeface="Segoe UI Semilight" panose="020B0402040204020203" pitchFamily="34" charset="0"/>
                <a:ea typeface="Times New Roman" panose="02020603050405020304" pitchFamily="18" charset="0"/>
              </a:rPr>
              <a:t>מכח</a:t>
            </a:r>
            <a:r>
              <a:rPr lang="he-IL" sz="1400" dirty="0">
                <a:latin typeface="Segoe UI Semilight" panose="020B0402040204020203" pitchFamily="34" charset="0"/>
                <a:ea typeface="Times New Roman" panose="02020603050405020304" pitchFamily="18" charset="0"/>
              </a:rPr>
              <a:t> סעיף 100א1 לפקודה, עמדה זו, תחול לגבי כל חלוקת דיבידנד למעט דיבידנד שחלות לגביו הוראות הסעיף כאמור.</a:t>
            </a:r>
          </a:p>
          <a:p>
            <a:pPr marL="354013" indent="7938" algn="just" rtl="1">
              <a:lnSpc>
                <a:spcPct val="150000"/>
              </a:lnSpc>
              <a:spcBef>
                <a:spcPts val="600"/>
              </a:spcBef>
              <a:spcAft>
                <a:spcPts val="600"/>
              </a:spcAft>
              <a:buClr>
                <a:srgbClr val="63666A"/>
              </a:buClr>
              <a:buNone/>
              <a:tabLst>
                <a:tab pos="808038" algn="l"/>
              </a:tabLst>
            </a:pPr>
            <a:r>
              <a:rPr lang="he-IL" sz="1400" dirty="0">
                <a:latin typeface="Segoe UI Semilight" panose="020B0402040204020203" pitchFamily="34" charset="0"/>
                <a:ea typeface="Times New Roman" panose="02020603050405020304" pitchFamily="18" charset="0"/>
              </a:rPr>
              <a:t>"רווחי שיערוך" רווחים שלא </a:t>
            </a:r>
            <a:r>
              <a:rPr lang="he-IL" sz="1400" dirty="0" err="1">
                <a:latin typeface="Segoe UI Semilight" panose="020B0402040204020203" pitchFamily="34" charset="0"/>
                <a:ea typeface="Times New Roman" panose="02020603050405020304" pitchFamily="18" charset="0"/>
              </a:rPr>
              <a:t>נתחייבו</a:t>
            </a:r>
            <a:r>
              <a:rPr lang="he-IL" sz="1400" dirty="0">
                <a:latin typeface="Segoe UI Semilight" panose="020B0402040204020203" pitchFamily="34" charset="0"/>
                <a:ea typeface="Times New Roman" panose="02020603050405020304" pitchFamily="18" charset="0"/>
              </a:rPr>
              <a:t> במס שנכללו בדוח הכספי של החברה המחלקת ושמקורם אינו - ב"הכנסה" כהגדרתה בסעיף 1 לפקודה, לרבות הכנסות שטרם הוכרו לצורכי מס בשל דיווח על בסיס מזומן.</a:t>
            </a:r>
          </a:p>
          <a:p>
            <a:pPr marL="354013" indent="7938" algn="just" rtl="1">
              <a:lnSpc>
                <a:spcPct val="150000"/>
              </a:lnSpc>
              <a:spcBef>
                <a:spcPts val="600"/>
              </a:spcBef>
              <a:spcAft>
                <a:spcPts val="600"/>
              </a:spcAft>
              <a:buClr>
                <a:srgbClr val="63666A"/>
              </a:buClr>
              <a:buNone/>
              <a:tabLst>
                <a:tab pos="808038" algn="l"/>
              </a:tabLst>
            </a:pPr>
            <a:r>
              <a:rPr lang="he-IL" sz="1400" dirty="0">
                <a:latin typeface="Segoe UI Semilight" panose="020B0402040204020203" pitchFamily="34" charset="0"/>
                <a:ea typeface="Times New Roman" panose="02020603050405020304" pitchFamily="18" charset="0"/>
              </a:rPr>
              <a:t>"דוח כספי" דוחות כספיים הנערכים בהתאם לכללי חשבונאות מקובלים שעל פיהם נקבע "מבחן - הרווח" בהתאם לסעיף 302(א) לחוק החברות, </a:t>
            </a:r>
            <a:r>
              <a:rPr lang="he-IL" sz="1400" dirty="0" err="1">
                <a:latin typeface="Segoe UI Semilight" panose="020B0402040204020203" pitchFamily="34" charset="0"/>
                <a:ea typeface="Times New Roman" panose="02020603050405020304" pitchFamily="18" charset="0"/>
              </a:rPr>
              <a:t>התשנ"ט</a:t>
            </a:r>
            <a:r>
              <a:rPr lang="he-IL" sz="1400" dirty="0">
                <a:latin typeface="Segoe UI Semilight" panose="020B0402040204020203" pitchFamily="34" charset="0"/>
                <a:ea typeface="Times New Roman" panose="02020603050405020304" pitchFamily="18" charset="0"/>
              </a:rPr>
              <a:t>- </a:t>
            </a:r>
            <a:r>
              <a:rPr lang="he-IL" sz="1400" dirty="0" smtClean="0">
                <a:latin typeface="Segoe UI Semilight" panose="020B0402040204020203" pitchFamily="34" charset="0"/>
                <a:ea typeface="Times New Roman" panose="02020603050405020304" pitchFamily="18" charset="0"/>
              </a:rPr>
              <a:t>1999.</a:t>
            </a:r>
            <a:endParaRPr lang="he-IL" sz="1400" dirty="0">
              <a:latin typeface="Segoe UI Semilight" panose="020B0402040204020203" pitchFamily="34" charset="0"/>
              <a:ea typeface="Times New Roman" panose="02020603050405020304" pitchFamily="18" charset="0"/>
            </a:endParaRPr>
          </a:p>
          <a:p>
            <a:pPr marL="354013" indent="7938" algn="just" rtl="1">
              <a:lnSpc>
                <a:spcPct val="150000"/>
              </a:lnSpc>
              <a:spcBef>
                <a:spcPts val="600"/>
              </a:spcBef>
              <a:spcAft>
                <a:spcPts val="600"/>
              </a:spcAft>
              <a:buClr>
                <a:srgbClr val="63666A"/>
              </a:buClr>
              <a:buNone/>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4816577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7"/>
            <a:ext cx="7120408" cy="3714305"/>
          </a:xfrm>
        </p:spPr>
        <p:txBody>
          <a:bodyPr>
            <a:normAutofit fontScale="92500" lnSpcReduction="20000"/>
          </a:bodyPr>
          <a:lstStyle/>
          <a:p>
            <a:pPr marL="269875" indent="0" algn="just" rtl="1">
              <a:spcBef>
                <a:spcPts val="360"/>
              </a:spcBef>
              <a:buClr>
                <a:srgbClr val="63666A"/>
              </a:buClr>
              <a:buNone/>
              <a:tabLst>
                <a:tab pos="808038" algn="l"/>
              </a:tabLst>
            </a:pPr>
            <a:r>
              <a:rPr lang="he-IL" sz="1500" b="1" u="sng" dirty="0">
                <a:latin typeface="Segoe UI Semilight" panose="020B0402040204020203" pitchFamily="34" charset="0"/>
                <a:ea typeface="Times New Roman" panose="02020603050405020304" pitchFamily="18" charset="0"/>
              </a:rPr>
              <a:t>עמדה מס' 03/2016 - ניכוי בעד פחת</a:t>
            </a: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הפחתות </a:t>
            </a:r>
            <a:r>
              <a:rPr lang="he-IL" sz="1500" dirty="0">
                <a:latin typeface="Segoe UI Semilight" panose="020B0402040204020203" pitchFamily="34" charset="0"/>
                <a:ea typeface="Times New Roman" panose="02020603050405020304" pitchFamily="18" charset="0"/>
              </a:rPr>
              <a:t>או ניכוי בעד פחת בגין נכסים בהתאם להוראות סעיף 17 (8) לפקודה יהיו בהתאם לדין הספציפי בגין אותו הנכס. לא יותר ניכוי בעד פחת בשיעור השונה מהקבוע בדין בשל אותו הנכס. כמו כן, במקום בו לא נקבע שיעור פחת בדין בשל אותו נכס, לא יותר ניכוי בעד פחת בגין הנכס. למען הסר ספק, קביעת סיווג הנכס לצורך הפחתתו תהא בהתאם למבחן השכל הישר והאדם הסביר.</a:t>
            </a:r>
          </a:p>
          <a:p>
            <a:pPr marL="354013" indent="7938" algn="just" rtl="1">
              <a:lnSpc>
                <a:spcPct val="150000"/>
              </a:lnSpc>
              <a:spcBef>
                <a:spcPts val="600"/>
              </a:spcBef>
              <a:spcAft>
                <a:spcPts val="600"/>
              </a:spcAft>
              <a:buClr>
                <a:srgbClr val="63666A"/>
              </a:buClr>
              <a:buNone/>
              <a:tabLst>
                <a:tab pos="808038" algn="l"/>
              </a:tabLst>
            </a:pPr>
            <a:r>
              <a:rPr lang="he-IL" sz="1500" b="1" u="sng" dirty="0" smtClean="0">
                <a:latin typeface="Segoe UI Semilight" panose="020B0402040204020203" pitchFamily="34" charset="0"/>
                <a:ea typeface="Times New Roman" panose="02020603050405020304" pitchFamily="18" charset="0"/>
              </a:rPr>
              <a:t>נקודות </a:t>
            </a:r>
            <a:r>
              <a:rPr lang="he-IL" sz="1500" b="1" u="sng" dirty="0">
                <a:latin typeface="Segoe UI Semilight" panose="020B0402040204020203" pitchFamily="34" charset="0"/>
                <a:ea typeface="Times New Roman" panose="02020603050405020304" pitchFamily="18" charset="0"/>
              </a:rPr>
              <a:t>למחשבה</a:t>
            </a:r>
            <a:r>
              <a:rPr lang="he-IL" sz="1500" dirty="0">
                <a:latin typeface="Segoe UI Semilight" panose="020B0402040204020203" pitchFamily="34" charset="0"/>
                <a:ea typeface="Times New Roman" panose="02020603050405020304" pitchFamily="18" charset="0"/>
              </a:rPr>
              <a:t>:</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פחת נכסים בלתי מוחשיים כגון קשרי לקוחות ובסיס לקוחות האם מהווים מוניטין? </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פוזיציות על הפחתת ידע בחברה לא </a:t>
            </a:r>
            <a:r>
              <a:rPr lang="he-IL" sz="1500" dirty="0" smtClean="0">
                <a:latin typeface="Segoe UI Semilight" panose="020B0402040204020203" pitchFamily="34" charset="0"/>
                <a:ea typeface="Times New Roman" panose="02020603050405020304" pitchFamily="18" charset="0"/>
              </a:rPr>
              <a:t>תעשייתית.</a:t>
            </a:r>
            <a:endParaRPr lang="he-IL" sz="1500" dirty="0">
              <a:latin typeface="Segoe UI Semilight" panose="020B0402040204020203" pitchFamily="34" charset="0"/>
              <a:ea typeface="Times New Roman" panose="02020603050405020304" pitchFamily="18" charset="0"/>
            </a:endParaRP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הצעת חקיקה שהועלתה בדבר הפחתת נכסים בלתי מוחשיים ל-20 </a:t>
            </a:r>
            <a:r>
              <a:rPr lang="he-IL" sz="1500" dirty="0" smtClean="0">
                <a:latin typeface="Segoe UI Semilight" panose="020B0402040204020203" pitchFamily="34" charset="0"/>
                <a:ea typeface="Times New Roman" panose="02020603050405020304" pitchFamily="18" charset="0"/>
              </a:rPr>
              <a:t>שנה.</a:t>
            </a:r>
            <a:endParaRPr lang="he-IL" sz="1500" dirty="0">
              <a:latin typeface="Segoe UI Semilight" panose="020B0402040204020203" pitchFamily="34" charset="0"/>
              <a:ea typeface="Times New Roman" panose="02020603050405020304" pitchFamily="18" charset="0"/>
            </a:endParaRPr>
          </a:p>
          <a:p>
            <a:pPr marL="354013" indent="7938" algn="just" rtl="1">
              <a:lnSpc>
                <a:spcPct val="150000"/>
              </a:lnSpc>
              <a:spcBef>
                <a:spcPts val="600"/>
              </a:spcBef>
              <a:spcAft>
                <a:spcPts val="600"/>
              </a:spcAft>
              <a:buClr>
                <a:srgbClr val="63666A"/>
              </a:buClr>
              <a:buNone/>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33188830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7"/>
            <a:ext cx="7120408" cy="3714305"/>
          </a:xfrm>
        </p:spPr>
        <p:txBody>
          <a:bodyPr>
            <a:normAutofit fontScale="70000" lnSpcReduction="20000"/>
          </a:bodyPr>
          <a:lstStyle/>
          <a:p>
            <a:pPr marL="92075" lvl="2" indent="0" algn="r" rtl="1">
              <a:buSzPct val="70000"/>
              <a:buNone/>
              <a:tabLst>
                <a:tab pos="446088" algn="l"/>
              </a:tabLst>
              <a:defRPr/>
            </a:pPr>
            <a:r>
              <a:rPr lang="he-IL" b="1" u="sng" dirty="0">
                <a:solidFill>
                  <a:srgbClr val="646464"/>
                </a:solidFill>
              </a:rPr>
              <a:t>עמדה מס' 04/2016 - זקיפת שווי שימוש ברכב</a:t>
            </a: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זקיפת </a:t>
            </a:r>
            <a:r>
              <a:rPr lang="he-IL" sz="1500" dirty="0">
                <a:latin typeface="Segoe UI Semilight" panose="020B0402040204020203" pitchFamily="34" charset="0"/>
                <a:ea typeface="Times New Roman" panose="02020603050405020304" pitchFamily="18" charset="0"/>
              </a:rPr>
              <a:t>שווי שימוש ברכב תבוצע בהתאם לתקנות מס הכנסה (שווי השימוש ברכב), </a:t>
            </a:r>
            <a:r>
              <a:rPr lang="he-IL" sz="1500" dirty="0" err="1">
                <a:latin typeface="Segoe UI Semilight" panose="020B0402040204020203" pitchFamily="34" charset="0"/>
                <a:ea typeface="Times New Roman" panose="02020603050405020304" pitchFamily="18" charset="0"/>
              </a:rPr>
              <a:t>התשמ"ז</a:t>
            </a:r>
            <a:r>
              <a:rPr lang="he-IL" sz="1500" dirty="0">
                <a:latin typeface="Segoe UI Semilight" panose="020B0402040204020203" pitchFamily="34" charset="0"/>
                <a:ea typeface="Times New Roman" panose="02020603050405020304" pitchFamily="18" charset="0"/>
              </a:rPr>
              <a:t>- 1987. זקיפת השווי תבוצע על פי החישוב הקבוע בתקנות כאמור ולא תתאפשר זקיפה בסכום שונה מהאמור בהן.</a:t>
            </a:r>
          </a:p>
          <a:p>
            <a:pPr marL="354013" indent="7938" algn="just" rtl="1">
              <a:lnSpc>
                <a:spcPct val="150000"/>
              </a:lnSpc>
              <a:spcBef>
                <a:spcPts val="600"/>
              </a:spcBef>
              <a:spcAft>
                <a:spcPts val="600"/>
              </a:spcAft>
              <a:buClr>
                <a:srgbClr val="63666A"/>
              </a:buClr>
              <a:buNone/>
              <a:tabLst>
                <a:tab pos="808038" algn="l"/>
              </a:tabLst>
            </a:pPr>
            <a:r>
              <a:rPr lang="he-IL" sz="1500" b="1" u="sng" dirty="0" smtClean="0">
                <a:latin typeface="Segoe UI Semilight" panose="020B0402040204020203" pitchFamily="34" charset="0"/>
                <a:ea typeface="Times New Roman" panose="02020603050405020304" pitchFamily="18" charset="0"/>
              </a:rPr>
              <a:t>נקודות </a:t>
            </a:r>
            <a:r>
              <a:rPr lang="he-IL" sz="1500" b="1" u="sng" dirty="0">
                <a:latin typeface="Segoe UI Semilight" panose="020B0402040204020203" pitchFamily="34" charset="0"/>
                <a:ea typeface="Times New Roman" panose="02020603050405020304" pitchFamily="18" charset="0"/>
              </a:rPr>
              <a:t>למחשבה</a:t>
            </a:r>
            <a:r>
              <a:rPr lang="he-IL" sz="1500" dirty="0">
                <a:latin typeface="Segoe UI Semilight" panose="020B0402040204020203" pitchFamily="34" charset="0"/>
                <a:ea typeface="Times New Roman" panose="02020603050405020304" pitchFamily="18" charset="0"/>
              </a:rPr>
              <a:t>:</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ניתנו מספר פסקי דין כגון עריית נהרייה (</a:t>
            </a:r>
            <a:r>
              <a:rPr lang="he-IL" sz="1500" dirty="0" err="1">
                <a:latin typeface="Segoe UI Semilight" panose="020B0402040204020203" pitchFamily="34" charset="0"/>
                <a:ea typeface="Times New Roman" panose="02020603050405020304" pitchFamily="18" charset="0"/>
              </a:rPr>
              <a:t>עמ"ה</a:t>
            </a:r>
            <a:r>
              <a:rPr lang="he-IL" sz="1500" dirty="0">
                <a:latin typeface="Segoe UI Semilight" panose="020B0402040204020203" pitchFamily="34" charset="0"/>
                <a:ea typeface="Times New Roman" panose="02020603050405020304" pitchFamily="18" charset="0"/>
              </a:rPr>
              <a:t> 827/06) ועריית מעלה אדומים (</a:t>
            </a:r>
            <a:r>
              <a:rPr lang="he-IL" sz="1500" dirty="0" err="1">
                <a:latin typeface="Segoe UI Semilight" panose="020B0402040204020203" pitchFamily="34" charset="0"/>
                <a:ea typeface="Times New Roman" panose="02020603050405020304" pitchFamily="18" charset="0"/>
              </a:rPr>
              <a:t>עמ"ה</a:t>
            </a:r>
            <a:r>
              <a:rPr lang="he-IL" sz="1500" dirty="0">
                <a:latin typeface="Segoe UI Semilight" panose="020B0402040204020203" pitchFamily="34" charset="0"/>
                <a:ea typeface="Times New Roman" panose="02020603050405020304" pitchFamily="18" charset="0"/>
              </a:rPr>
              <a:t> 131/08) אשר מציגים כי שיעור ההוצאה המוכרת הינה חזקה הניתנת לסתירה אך לשם כך יש להעמיד נטל ראייה משמעותי.</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ב 25 בינואר, 2016 הוציאה רשות המיסים חוזר לפקידי השומה ולמייצגים כי הדרך לחישוב הוצאות הרכב וקביעת שווי השימוש הינם אך ורק על פי תקנות מס הכנסה. </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ככל הנראה, בשל מהותיות הרוב הגדול של הלקוחות לא יאלצו לדווח על עמדה זו.</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פס"ד חכם אור-זך עורכי דין (ע"מ 11574-06-17, חכם את אור-זך – עורכי דין נ' פקיד שומה עכו, ניתן ביום 7.4.2018), בפני בית המשפט המחוזי בחיפה, אשר שוב דחה טענות המצדיקות סטייה משווי הרכב מהאמור בתקנות שווי הרכב.</a:t>
            </a:r>
          </a:p>
          <a:p>
            <a:pPr marL="354013" indent="7938" algn="just" rtl="1">
              <a:lnSpc>
                <a:spcPct val="150000"/>
              </a:lnSpc>
              <a:spcBef>
                <a:spcPts val="600"/>
              </a:spcBef>
              <a:spcAft>
                <a:spcPts val="600"/>
              </a:spcAft>
              <a:buClr>
                <a:srgbClr val="63666A"/>
              </a:buClr>
              <a:buNone/>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33121393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7"/>
            <a:ext cx="7120408" cy="3714305"/>
          </a:xfrm>
        </p:spPr>
        <p:txBody>
          <a:bodyPr>
            <a:normAutofit fontScale="85000" lnSpcReduction="10000"/>
          </a:bodyPr>
          <a:lstStyle/>
          <a:p>
            <a:pPr marL="92075" lvl="2" indent="0" algn="r" rtl="1">
              <a:buSzPct val="70000"/>
              <a:buNone/>
              <a:tabLst>
                <a:tab pos="446088" algn="l"/>
              </a:tabLst>
              <a:defRPr/>
            </a:pPr>
            <a:r>
              <a:rPr lang="he-IL" b="1" u="sng" dirty="0">
                <a:solidFill>
                  <a:srgbClr val="646464"/>
                </a:solidFill>
              </a:rPr>
              <a:t>עמדה מס' 07/2016 - הימצאות אישור לטובת תביעת הטבות</a:t>
            </a: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כל </a:t>
            </a:r>
            <a:r>
              <a:rPr lang="he-IL" sz="1500" dirty="0">
                <a:latin typeface="Segoe UI Semilight" panose="020B0402040204020203" pitchFamily="34" charset="0"/>
                <a:ea typeface="Times New Roman" panose="02020603050405020304" pitchFamily="18" charset="0"/>
              </a:rPr>
              <a:t>מקום בו נישום תבע ניכוי או הטבת מס המחייבת המצאת אישור מצד ג' (כגון: אישור המדען הראשי לצורך ניכוי הוצאות מו"פ, אישור המדען הראשי לתביעת הטבות מס בגין מתן שירותי מו"פ תעשייתיים לתושב חוץ, אישור המדען הראשי בדבר קיומו של "ידע" כמשמעותו בסעיף 51 לחוק עידוד, אישור המפעל האחר בדבר מכירות רכיב במוצר אחר לעניין יישום תקנות לעידוד השקעות הון (תנאים </a:t>
            </a:r>
            <a:r>
              <a:rPr lang="he-IL" sz="1500" dirty="0" err="1">
                <a:latin typeface="Segoe UI Semilight" panose="020B0402040204020203" pitchFamily="34" charset="0"/>
                <a:ea typeface="Times New Roman" panose="02020603050405020304" pitchFamily="18" charset="0"/>
              </a:rPr>
              <a:t>שבהתקיימם</a:t>
            </a:r>
            <a:r>
              <a:rPr lang="he-IL" sz="1500" dirty="0">
                <a:latin typeface="Segoe UI Semilight" panose="020B0402040204020203" pitchFamily="34" charset="0"/>
                <a:ea typeface="Times New Roman" panose="02020603050405020304" pitchFamily="18" charset="0"/>
              </a:rPr>
              <a:t> יראו במפעל המוכר רכיב למפעל אחר, מפעל זכאי להטבה), </a:t>
            </a:r>
            <a:r>
              <a:rPr lang="he-IL" sz="1500" dirty="0" err="1">
                <a:latin typeface="Segoe UI Semilight" panose="020B0402040204020203" pitchFamily="34" charset="0"/>
                <a:ea typeface="Times New Roman" panose="02020603050405020304" pitchFamily="18" charset="0"/>
              </a:rPr>
              <a:t>התשס"ז</a:t>
            </a:r>
            <a:r>
              <a:rPr lang="he-IL" sz="1500" dirty="0">
                <a:latin typeface="Segoe UI Semilight" panose="020B0402040204020203" pitchFamily="34" charset="0"/>
                <a:ea typeface="Times New Roman" panose="02020603050405020304" pitchFamily="18" charset="0"/>
              </a:rPr>
              <a:t>- 2007 </a:t>
            </a:r>
            <a:r>
              <a:rPr lang="he-IL" sz="1500" dirty="0" err="1">
                <a:latin typeface="Segoe UI Semilight" panose="020B0402040204020203" pitchFamily="34" charset="0"/>
                <a:ea typeface="Times New Roman" panose="02020603050405020304" pitchFamily="18" charset="0"/>
              </a:rPr>
              <a:t>וכיוצ"ב</a:t>
            </a:r>
            <a:r>
              <a:rPr lang="he-IL" sz="1500" dirty="0">
                <a:latin typeface="Segoe UI Semilight" panose="020B0402040204020203" pitchFamily="34" charset="0"/>
                <a:ea typeface="Times New Roman" panose="02020603050405020304" pitchFamily="18" charset="0"/>
              </a:rPr>
              <a:t>) - לא נמצא בידיו האישור עם הגשת דוח המס, לא יהא זכאי לניכוי או להטבה כאמור.</a:t>
            </a:r>
          </a:p>
          <a:p>
            <a:pPr marL="354013" indent="7938" algn="just" rtl="1">
              <a:lnSpc>
                <a:spcPct val="150000"/>
              </a:lnSpc>
              <a:spcBef>
                <a:spcPts val="600"/>
              </a:spcBef>
              <a:spcAft>
                <a:spcPts val="600"/>
              </a:spcAft>
              <a:buClr>
                <a:srgbClr val="63666A"/>
              </a:buClr>
              <a:buNone/>
              <a:tabLst>
                <a:tab pos="808038" algn="l"/>
              </a:tabLst>
            </a:pPr>
            <a:r>
              <a:rPr lang="he-IL" sz="1500" b="1" u="sng" dirty="0" smtClean="0">
                <a:latin typeface="Segoe UI Semilight" panose="020B0402040204020203" pitchFamily="34" charset="0"/>
                <a:ea typeface="Times New Roman" panose="02020603050405020304" pitchFamily="18" charset="0"/>
              </a:rPr>
              <a:t>נקודות </a:t>
            </a:r>
            <a:r>
              <a:rPr lang="he-IL" sz="1500" b="1" u="sng" dirty="0">
                <a:latin typeface="Segoe UI Semilight" panose="020B0402040204020203" pitchFamily="34" charset="0"/>
                <a:ea typeface="Times New Roman" panose="02020603050405020304" pitchFamily="18" charset="0"/>
              </a:rPr>
              <a:t>למחשבה</a:t>
            </a:r>
            <a:r>
              <a:rPr lang="he-IL" sz="1500" dirty="0">
                <a:latin typeface="Segoe UI Semilight" panose="020B0402040204020203" pitchFamily="34" charset="0"/>
                <a:ea typeface="Times New Roman" panose="02020603050405020304" pitchFamily="18" charset="0"/>
              </a:rPr>
              <a:t>:</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בפרקטיקה במרבית המקרים אין אישור עם הגשת דוח המס – האם מרמז על שינוי גישה במס הכנסה שיקשו על הגשת דוחות מתקנים?</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האם הגשת הדוח המתקן תמנה מחדש את מרוץ ההתיישנות.</a:t>
            </a:r>
          </a:p>
          <a:p>
            <a:pPr marL="354013" indent="7938" algn="just" rtl="1">
              <a:lnSpc>
                <a:spcPct val="150000"/>
              </a:lnSpc>
              <a:spcBef>
                <a:spcPts val="600"/>
              </a:spcBef>
              <a:spcAft>
                <a:spcPts val="600"/>
              </a:spcAft>
              <a:buClr>
                <a:srgbClr val="63666A"/>
              </a:buClr>
              <a:buNone/>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41933977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7"/>
            <a:ext cx="7120408" cy="3714305"/>
          </a:xfrm>
        </p:spPr>
        <p:txBody>
          <a:bodyPr>
            <a:normAutofit fontScale="85000" lnSpcReduction="20000"/>
          </a:bodyPr>
          <a:lstStyle/>
          <a:p>
            <a:pPr marL="92075" lvl="2" indent="0" algn="r" rtl="1">
              <a:buSzPct val="70000"/>
              <a:buNone/>
              <a:tabLst>
                <a:tab pos="446088" algn="l"/>
              </a:tabLst>
              <a:defRPr/>
            </a:pPr>
            <a:r>
              <a:rPr lang="he-IL" b="1" u="sng" dirty="0">
                <a:solidFill>
                  <a:srgbClr val="646464"/>
                </a:solidFill>
              </a:rPr>
              <a:t>עמדה מס' 14/2016 – תקרת מסי חוץ</a:t>
            </a: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לצורך </a:t>
            </a:r>
            <a:r>
              <a:rPr lang="he-IL" sz="1500" dirty="0">
                <a:latin typeface="Segoe UI Semilight" panose="020B0402040204020203" pitchFamily="34" charset="0"/>
                <a:ea typeface="Times New Roman" panose="02020603050405020304" pitchFamily="18" charset="0"/>
              </a:rPr>
              <a:t>חישוב תקרת הזיכוי בחישוב מסי החוץ שניתן להכיר בישראל, יש לקחת את שיעור המס הנמוך מבין שיעור המס הקבוע בדין הפנימי או באמנה, אך בכל מקרה לא יותר מסכום מסי החוץ ששולם בפועל.</a:t>
            </a:r>
          </a:p>
          <a:p>
            <a:pPr marL="354013" indent="7938" algn="just" rtl="1">
              <a:lnSpc>
                <a:spcPct val="150000"/>
              </a:lnSpc>
              <a:spcBef>
                <a:spcPts val="600"/>
              </a:spcBef>
              <a:spcAft>
                <a:spcPts val="600"/>
              </a:spcAft>
              <a:buClr>
                <a:srgbClr val="63666A"/>
              </a:buClr>
              <a:buNone/>
              <a:tabLst>
                <a:tab pos="808038" algn="l"/>
              </a:tabLst>
            </a:pPr>
            <a:r>
              <a:rPr lang="he-IL" sz="1500" dirty="0">
                <a:latin typeface="Segoe UI Semilight" panose="020B0402040204020203" pitchFamily="34" charset="0"/>
                <a:ea typeface="Times New Roman" panose="02020603050405020304" pitchFamily="18" charset="0"/>
              </a:rPr>
              <a:t>מתן הזיכוי ייעשה בהתאם לעקרונות הבאים:</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מסים חוץ ששולמו מעבר לתקרה האמורה הינם בבחינת "מס התנדבותי" ואינם ניתנים לזיכוי כמסי חוץ ואף אינם ניתנים להעברה לשנים הבאות.</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יובהר כי במקרים בהם קיימת בדין הפנימי הזר הוראה לפיה קיימת אפשרות לנישום לבחור שלא יחול לגביו פטור ממס במדינה האחרת, אין לראות בתשלום המס הזר כ"מס התנדבותי", ובלבד ששיעור המס לא יעלה על השיעור הקבוע באמנה ושהבחירה תהיה עקבית.</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מסי חוץ ששולמו בפועל יכללו מסי חוץ ששולמו ואשר לא יתכן שיוחזרו למשלם במדינה הזרה בדרך כלשהי (לדוגמא- זכאות לקבל החזר בהתאם </a:t>
            </a:r>
            <a:r>
              <a:rPr lang="he-IL" sz="1500" dirty="0" smtClean="0">
                <a:latin typeface="Segoe UI Semilight" panose="020B0402040204020203" pitchFamily="34" charset="0"/>
                <a:ea typeface="Times New Roman" panose="02020603050405020304" pitchFamily="18" charset="0"/>
              </a:rPr>
              <a:t>לשיטת </a:t>
            </a:r>
            <a:r>
              <a:rPr lang="en-US" sz="1500" dirty="0" smtClean="0">
                <a:latin typeface="Segoe UI Semilight" panose="020B0402040204020203" pitchFamily="34" charset="0"/>
                <a:ea typeface="Times New Roman" panose="02020603050405020304" pitchFamily="18" charset="0"/>
              </a:rPr>
              <a:t>“Carry-back”</a:t>
            </a:r>
            <a:r>
              <a:rPr lang="he-IL" sz="1500" dirty="0" smtClean="0">
                <a:latin typeface="Segoe UI Semilight" panose="020B0402040204020203" pitchFamily="34" charset="0"/>
                <a:ea typeface="Times New Roman" panose="02020603050405020304" pitchFamily="18" charset="0"/>
              </a:rPr>
              <a:t> הנהוגה </a:t>
            </a:r>
            <a:r>
              <a:rPr lang="he-IL" sz="1500" dirty="0">
                <a:latin typeface="Segoe UI Semilight" panose="020B0402040204020203" pitchFamily="34" charset="0"/>
                <a:ea typeface="Times New Roman" panose="02020603050405020304" pitchFamily="18" charset="0"/>
              </a:rPr>
              <a:t>במדינות שונות).</a:t>
            </a:r>
          </a:p>
          <a:p>
            <a:pPr marL="354013" indent="7938" algn="just" rtl="1">
              <a:lnSpc>
                <a:spcPct val="150000"/>
              </a:lnSpc>
              <a:spcBef>
                <a:spcPts val="600"/>
              </a:spcBef>
              <a:spcAft>
                <a:spcPts val="600"/>
              </a:spcAft>
              <a:buClr>
                <a:srgbClr val="63666A"/>
              </a:buClr>
              <a:buNone/>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28512340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7"/>
            <a:ext cx="7120408" cy="3714305"/>
          </a:xfrm>
        </p:spPr>
        <p:txBody>
          <a:bodyPr>
            <a:normAutofit/>
          </a:bodyPr>
          <a:lstStyle/>
          <a:p>
            <a:pPr marL="92075" lvl="2" indent="0" algn="r" rtl="1">
              <a:buSzPct val="70000"/>
              <a:buNone/>
              <a:tabLst>
                <a:tab pos="446088" algn="l"/>
              </a:tabLst>
              <a:defRPr/>
            </a:pPr>
            <a:r>
              <a:rPr lang="he-IL" b="1" u="sng" dirty="0">
                <a:solidFill>
                  <a:srgbClr val="646464"/>
                </a:solidFill>
              </a:rPr>
              <a:t>עמדה מס' 15/2016 – מסי חוץ מוחזרים</a:t>
            </a: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במקרים </a:t>
            </a:r>
            <a:r>
              <a:rPr lang="he-IL" sz="1500" dirty="0">
                <a:latin typeface="Segoe UI Semilight" panose="020B0402040204020203" pitchFamily="34" charset="0"/>
                <a:ea typeface="Times New Roman" panose="02020603050405020304" pitchFamily="18" charset="0"/>
              </a:rPr>
              <a:t>בהם נעשה בחו"ל קיזוז הפסדים לאחור </a:t>
            </a:r>
            <a:r>
              <a:rPr lang="he-IL" sz="1500" dirty="0" smtClean="0">
                <a:latin typeface="Segoe UI Semilight" panose="020B0402040204020203" pitchFamily="34" charset="0"/>
                <a:ea typeface="Times New Roman" panose="02020603050405020304" pitchFamily="18" charset="0"/>
              </a:rPr>
              <a:t>("</a:t>
            </a:r>
            <a:r>
              <a:rPr lang="en-US" sz="1500" dirty="0" smtClean="0">
                <a:latin typeface="Segoe UI Semilight" panose="020B0402040204020203" pitchFamily="34" charset="0"/>
                <a:ea typeface="Times New Roman" panose="02020603050405020304" pitchFamily="18" charset="0"/>
              </a:rPr>
              <a:t>Carry Back</a:t>
            </a:r>
            <a:r>
              <a:rPr lang="he-IL" sz="1500" dirty="0" smtClean="0">
                <a:latin typeface="Segoe UI Semilight" panose="020B0402040204020203" pitchFamily="34" charset="0"/>
                <a:ea typeface="Times New Roman" panose="02020603050405020304" pitchFamily="18" charset="0"/>
              </a:rPr>
              <a:t>") בשנת </a:t>
            </a:r>
            <a:r>
              <a:rPr lang="he-IL" sz="1500" dirty="0">
                <a:latin typeface="Segoe UI Semilight" panose="020B0402040204020203" pitchFamily="34" charset="0"/>
                <a:ea typeface="Times New Roman" panose="02020603050405020304" pitchFamily="18" charset="0"/>
              </a:rPr>
              <a:t>המס בה זכאי הנישום להחזר, יש להגיש בישראל דוח מתקן בגין השנה שבה נדרש זיכוי בגין המס בטרם ההחזר, בהתאם למועדים הנדרשים בסעיף 210 לפקודה.</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400" dirty="0">
                <a:solidFill>
                  <a:srgbClr val="646464"/>
                </a:solidFill>
              </a:rPr>
              <a:t>פס"ד אלון דלק </a:t>
            </a:r>
            <a:r>
              <a:rPr lang="en-US" sz="1400" dirty="0">
                <a:solidFill>
                  <a:srgbClr val="646464"/>
                </a:solidFill>
                <a:cs typeface="Arial" pitchFamily="34" charset="0"/>
              </a:rPr>
              <a:t>USA</a:t>
            </a:r>
            <a:endParaRPr lang="he-IL" sz="1400" dirty="0">
              <a:solidFill>
                <a:srgbClr val="646464"/>
              </a:solidFill>
            </a:endParaRP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7924898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7"/>
            <a:ext cx="7120408" cy="3714305"/>
          </a:xfrm>
        </p:spPr>
        <p:txBody>
          <a:bodyPr>
            <a:normAutofit fontScale="85000" lnSpcReduction="10000"/>
          </a:bodyPr>
          <a:lstStyle/>
          <a:p>
            <a:pPr marL="92075" lvl="2" indent="0" algn="r" rtl="1">
              <a:buSzPct val="70000"/>
              <a:buNone/>
              <a:tabLst>
                <a:tab pos="446088" algn="l"/>
              </a:tabLst>
              <a:defRPr/>
            </a:pPr>
            <a:r>
              <a:rPr lang="he-IL" b="1" u="sng" dirty="0">
                <a:solidFill>
                  <a:srgbClr val="646464"/>
                </a:solidFill>
              </a:rPr>
              <a:t>עמדה מס' 25/2016 - תשלומים של תושב ישראל באמצעות סניף או חשבון בנק מחוץ לישראל</a:t>
            </a: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על </a:t>
            </a:r>
            <a:r>
              <a:rPr lang="he-IL" sz="1500" dirty="0">
                <a:latin typeface="Segoe UI Semilight" panose="020B0402040204020203" pitchFamily="34" charset="0"/>
                <a:ea typeface="Times New Roman" panose="02020603050405020304" pitchFamily="18" charset="0"/>
              </a:rPr>
              <a:t>משלם תושב ישראל באמצעות סניף מחוץ לישראל ו/או חשבון בנק מחוץ לישראל, חלות כל הוראות פקודת מס הכנסה ותקנותיה לעניין חובת ניכוי מס במקור מתשלומים לתושבי חוץ ולתושבי ישראל. לדוגמה, במקרה בו חברה תושבת ישראל משלמת תשלום לצד ג' באמצעות חשבון בנק מחוץ לישראל, עליה ליישם את הוראות ניכוי מס במקור כדין.</a:t>
            </a:r>
          </a:p>
          <a:p>
            <a:pPr marL="354013" indent="7938" algn="just" rtl="1">
              <a:lnSpc>
                <a:spcPct val="150000"/>
              </a:lnSpc>
              <a:spcBef>
                <a:spcPts val="600"/>
              </a:spcBef>
              <a:spcAft>
                <a:spcPts val="600"/>
              </a:spcAft>
              <a:buClr>
                <a:srgbClr val="63666A"/>
              </a:buClr>
              <a:buNone/>
              <a:tabLst>
                <a:tab pos="808038" algn="l"/>
              </a:tabLst>
            </a:pPr>
            <a:r>
              <a:rPr lang="he-IL" sz="1500" b="1" u="sng" dirty="0" smtClean="0">
                <a:latin typeface="Segoe UI Semilight" panose="020B0402040204020203" pitchFamily="34" charset="0"/>
                <a:ea typeface="Times New Roman" panose="02020603050405020304" pitchFamily="18" charset="0"/>
              </a:rPr>
              <a:t>נקודות </a:t>
            </a:r>
            <a:r>
              <a:rPr lang="he-IL" sz="1500" b="1" u="sng" dirty="0">
                <a:latin typeface="Segoe UI Semilight" panose="020B0402040204020203" pitchFamily="34" charset="0"/>
                <a:ea typeface="Times New Roman" panose="02020603050405020304" pitchFamily="18" charset="0"/>
              </a:rPr>
              <a:t>למחשבה</a:t>
            </a:r>
            <a:r>
              <a:rPr lang="he-IL" sz="1500" dirty="0">
                <a:latin typeface="Segoe UI Semilight" panose="020B0402040204020203" pitchFamily="34" charset="0"/>
                <a:ea typeface="Times New Roman" panose="02020603050405020304" pitchFamily="18" charset="0"/>
              </a:rPr>
              <a:t>:</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האם חובת הדיווח חלה מקום בו התשלום מבוצע על ידי חברה קשורה </a:t>
            </a:r>
            <a:r>
              <a:rPr lang="he-IL" sz="1500" dirty="0" smtClean="0">
                <a:latin typeface="Segoe UI Semilight" panose="020B0402040204020203" pitchFamily="34" charset="0"/>
                <a:ea typeface="Times New Roman" panose="02020603050405020304" pitchFamily="18" charset="0"/>
              </a:rPr>
              <a:t>בחו"ל?</a:t>
            </a:r>
            <a:endParaRPr lang="he-IL" sz="1500" dirty="0">
              <a:latin typeface="Segoe UI Semilight" panose="020B0402040204020203" pitchFamily="34" charset="0"/>
              <a:ea typeface="Times New Roman" panose="02020603050405020304" pitchFamily="18" charset="0"/>
            </a:endParaRP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האם בעת העברת תשלום בסכום של 10 מיליון יש חובה?</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r>
              <a:rPr lang="he-IL" sz="1500" dirty="0">
                <a:latin typeface="Segoe UI Semilight" panose="020B0402040204020203" pitchFamily="34" charset="0"/>
                <a:ea typeface="Times New Roman" panose="02020603050405020304" pitchFamily="18" charset="0"/>
              </a:rPr>
              <a:t>והאם בעת העברת תשלום בסכום של 15 מיליון יש חובה?</a:t>
            </a:r>
          </a:p>
          <a:p>
            <a:pPr marL="354013" indent="7938" algn="just" rtl="1">
              <a:lnSpc>
                <a:spcPct val="150000"/>
              </a:lnSpc>
              <a:spcBef>
                <a:spcPts val="600"/>
              </a:spcBef>
              <a:spcAft>
                <a:spcPts val="600"/>
              </a:spcAft>
              <a:buClr>
                <a:srgbClr val="63666A"/>
              </a:buClr>
              <a:buNone/>
              <a:tabLst>
                <a:tab pos="808038" algn="l"/>
              </a:tabLst>
            </a:pPr>
            <a:r>
              <a:rPr lang="he-IL" sz="1500" u="sng" dirty="0" smtClean="0">
                <a:latin typeface="Segoe UI Semilight" panose="020B0402040204020203" pitchFamily="34" charset="0"/>
                <a:ea typeface="Times New Roman" panose="02020603050405020304" pitchFamily="18" charset="0"/>
              </a:rPr>
              <a:t>בכל </a:t>
            </a:r>
            <a:r>
              <a:rPr lang="he-IL" sz="1500" u="sng" dirty="0">
                <a:latin typeface="Segoe UI Semilight" panose="020B0402040204020203" pitchFamily="34" charset="0"/>
                <a:ea typeface="Times New Roman" panose="02020603050405020304" pitchFamily="18" charset="0"/>
              </a:rPr>
              <a:t>מקרה יש לפנות לצוות המס לבחון האם בכלל מדובר בשירות החייב בניכוי מס במקור.</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33012748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7"/>
            <a:ext cx="7120408" cy="3714305"/>
          </a:xfrm>
        </p:spPr>
        <p:txBody>
          <a:bodyPr>
            <a:normAutofit fontScale="85000" lnSpcReduction="10000"/>
          </a:bodyPr>
          <a:lstStyle/>
          <a:p>
            <a:pPr marL="92075" lvl="2" indent="0" algn="r" rtl="1">
              <a:buSzPct val="70000"/>
              <a:buNone/>
              <a:tabLst>
                <a:tab pos="446088" algn="l"/>
              </a:tabLst>
              <a:defRPr/>
            </a:pPr>
            <a:r>
              <a:rPr lang="he-IL" b="1" u="sng" dirty="0">
                <a:solidFill>
                  <a:srgbClr val="646464"/>
                </a:solidFill>
              </a:rPr>
              <a:t>עמדה מס' 26/2016 – חישוב הכנסה חייבת של תושב חוץ בישראל לפי דיני המס בישראל</a:t>
            </a: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חישוב </a:t>
            </a:r>
            <a:r>
              <a:rPr lang="he-IL" sz="1500" dirty="0">
                <a:latin typeface="Segoe UI Semilight" panose="020B0402040204020203" pitchFamily="34" charset="0"/>
                <a:ea typeface="Times New Roman" panose="02020603050405020304" pitchFamily="18" charset="0"/>
              </a:rPr>
              <a:t>ההכנסה החייבת של מוסד קבע בישראל או חישוב ההכנסה החייבת של תושב חוץ, שאינו תושב מדינת אמנה, המקיים פעילות מניבת הכנסה בישראל כמשמעותה בסעיף 4א(א)(1) לפקודה, יבוצע בהתאם להוראות דיני המס בישראל. </a:t>
            </a:r>
          </a:p>
          <a:p>
            <a:pPr marL="92075" indent="7938" algn="just" rtl="1">
              <a:lnSpc>
                <a:spcPct val="150000"/>
              </a:lnSpc>
              <a:spcBef>
                <a:spcPts val="600"/>
              </a:spcBef>
              <a:spcAft>
                <a:spcPts val="600"/>
              </a:spcAft>
              <a:buClr>
                <a:srgbClr val="63666A"/>
              </a:buClr>
              <a:buNone/>
              <a:tabLst>
                <a:tab pos="808038" algn="l"/>
              </a:tabLst>
            </a:pPr>
            <a:r>
              <a:rPr lang="he-IL" b="1" u="sng" dirty="0" smtClean="0">
                <a:solidFill>
                  <a:srgbClr val="646464"/>
                </a:solidFill>
              </a:rPr>
              <a:t>עמדה </a:t>
            </a:r>
            <a:r>
              <a:rPr lang="he-IL" b="1" u="sng" dirty="0">
                <a:solidFill>
                  <a:srgbClr val="646464"/>
                </a:solidFill>
              </a:rPr>
              <a:t>מס' 27/2016 – הכנסות זרות של תושב ישראל יחושבו לפי הוראות פקודת מס הכנסה</a:t>
            </a:r>
          </a:p>
          <a:p>
            <a:pPr marL="354013" indent="0"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חישוב </a:t>
            </a:r>
            <a:r>
              <a:rPr lang="he-IL" sz="1500" dirty="0">
                <a:latin typeface="Segoe UI Semilight" panose="020B0402040204020203" pitchFamily="34" charset="0"/>
                <a:ea typeface="Times New Roman" panose="02020603050405020304" pitchFamily="18" charset="0"/>
              </a:rPr>
              <a:t>ההכנסה החייבת בגין הכנסה שהופקה מחוץ לישראל על-ידי תושב ישראל, יעשה לפי הוראות פקודת מס הכנסה (כלומר, בהתאם לדיני המס בישראל). נוקט העמדה החייב בדיווח יהיה תושב ישראל המפיק הכנסה מחוץ לישראל. יובהר כי לעניין סעיף זה, חובת הדיווח על מי שנוקט בעמדה שונה תחול על תושב ישראל שמפיק הכנסה מחוץ לישראל במישרין או באמצעות ישות שהוא מחזיק, במישרין או בעקיפין מעל 10% מאמצעי השליטה בה. יתרון המס יהיה ההפרש בין חבות המס של תושב ישראל לפי עמדה זו לבין חבות המס הנובעת מעמדתו של אותו תושב ישראל.</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25817053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7"/>
            <a:ext cx="7120408" cy="3714305"/>
          </a:xfrm>
        </p:spPr>
        <p:txBody>
          <a:bodyPr>
            <a:normAutofit/>
          </a:bodyPr>
          <a:lstStyle/>
          <a:p>
            <a:pPr marL="92075" lvl="2" indent="0" algn="r" rtl="1">
              <a:buSzPct val="70000"/>
              <a:buNone/>
              <a:tabLst>
                <a:tab pos="446088" algn="l"/>
              </a:tabLst>
              <a:defRPr/>
            </a:pPr>
            <a:r>
              <a:rPr lang="he-IL" b="1" u="sng" dirty="0">
                <a:solidFill>
                  <a:srgbClr val="646464"/>
                </a:solidFill>
              </a:rPr>
              <a:t>עמדה מס' 28/2016 - קיזוז הפסד במקום בו ניתן לנצל הטבה אחרת, כגון זיכוי ממסי חוץ</a:t>
            </a: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במקרה </a:t>
            </a:r>
            <a:r>
              <a:rPr lang="he-IL" sz="1500" dirty="0">
                <a:latin typeface="Segoe UI Semilight" panose="020B0402040204020203" pitchFamily="34" charset="0"/>
                <a:ea typeface="Times New Roman" panose="02020603050405020304" pitchFamily="18" charset="0"/>
              </a:rPr>
              <a:t>בו ניתן לקזז הפסדים ברי קיזוז כנגד הכנסה של תושב ישראל, יש לקזז את ההפסדים כאמור ולא ניתן לדחות אותם לשנים העוקבות, למעט אותם מקרים חריגים שמאפשרת הפקודה במפורש, גם אם קיזוז כאמור ימנע ניצול הטבה אחרת, כדוגמת זיכוי ממסי חוץ. קרי, כאשר קיים הפסד בר קיזוז בישראל והכנסה חייבת מחו"ל, כללי קיזוז ההפסדים בפקודה מחייבים קיזוז קודם לכללי הזיכויים.</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36738158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7"/>
            <a:ext cx="7120408" cy="3714305"/>
          </a:xfrm>
        </p:spPr>
        <p:txBody>
          <a:bodyPr>
            <a:normAutofit fontScale="92500"/>
          </a:bodyPr>
          <a:lstStyle/>
          <a:p>
            <a:pPr marL="92075" lvl="2" indent="6350" algn="just" rtl="1">
              <a:buClr>
                <a:srgbClr val="FFE600"/>
              </a:buClr>
              <a:buSzPct val="70000"/>
              <a:buNone/>
              <a:defRPr/>
            </a:pPr>
            <a:r>
              <a:rPr lang="he-IL" b="1" u="sng" dirty="0">
                <a:solidFill>
                  <a:srgbClr val="646464"/>
                </a:solidFill>
              </a:rPr>
              <a:t>עמדה מס' 32/2017 – מיסוי "מטבעות וירטואליים" </a:t>
            </a:r>
            <a:endParaRPr lang="en-US" dirty="0">
              <a:solidFill>
                <a:srgbClr val="646464"/>
              </a:solidFill>
              <a:cs typeface="Arial" pitchFamily="34" charset="0"/>
            </a:endParaRP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הגדרת </a:t>
            </a:r>
            <a:r>
              <a:rPr lang="he-IL" sz="1500" dirty="0">
                <a:latin typeface="Segoe UI Semilight" panose="020B0402040204020203" pitchFamily="34" charset="0"/>
                <a:ea typeface="Times New Roman" panose="02020603050405020304" pitchFamily="18" charset="0"/>
              </a:rPr>
              <a:t>נכס בסעיף 88 לפקודת מס הכנסה כוללת כל רכוש, בין אם מדובר בנכס מוחשי ובין אם מדובר בנכס לא מוחשי. "מטבע וירטואלי" (כדוגמת </a:t>
            </a:r>
            <a:r>
              <a:rPr lang="he-IL" sz="1500" dirty="0" err="1">
                <a:latin typeface="Segoe UI Semilight" panose="020B0402040204020203" pitchFamily="34" charset="0"/>
                <a:ea typeface="Times New Roman" panose="02020603050405020304" pitchFamily="18" charset="0"/>
              </a:rPr>
              <a:t>ביטקוין</a:t>
            </a:r>
            <a:r>
              <a:rPr lang="he-IL" sz="1500" dirty="0">
                <a:latin typeface="Segoe UI Semilight" panose="020B0402040204020203" pitchFamily="34" charset="0"/>
                <a:ea typeface="Times New Roman" panose="02020603050405020304" pitchFamily="18" charset="0"/>
              </a:rPr>
              <a:t>, אטריום וכיוצא באלו), הקרוי גם "אמצעי תשלום מבוזר", הינו רכושו של אדם המחזיק בו, ומשכך הוא נכלל בהגדרת "נכס" בסעיף 88 לפקודה. בהתאם לכך, מכירת "מטבע וירטואלי" מהווה אירוע מס החייב במס על פי הוראות חלק ה' לפקודת מס הכנסה (רווח הון). אם פעילות מכירת "מטבעות וירטואליים" מגיעה לכדי "עסק", הרי שההכנסות ממכירת "המטבעות הדיגיטליים" חייבות במס מכוח חלק ב' לפקודה. </a:t>
            </a:r>
          </a:p>
          <a:p>
            <a:pPr marL="354013" indent="7938" algn="just" rtl="1">
              <a:lnSpc>
                <a:spcPct val="150000"/>
              </a:lnSpc>
              <a:spcBef>
                <a:spcPts val="600"/>
              </a:spcBef>
              <a:spcAft>
                <a:spcPts val="600"/>
              </a:spcAft>
              <a:buClr>
                <a:srgbClr val="63666A"/>
              </a:buClr>
              <a:buNone/>
              <a:tabLst>
                <a:tab pos="808038" algn="l"/>
              </a:tabLst>
            </a:pPr>
            <a:r>
              <a:rPr lang="he-IL" sz="1500" dirty="0">
                <a:latin typeface="Segoe UI Semilight" panose="020B0402040204020203" pitchFamily="34" charset="0"/>
                <a:ea typeface="Times New Roman" panose="02020603050405020304" pitchFamily="18" charset="0"/>
              </a:rPr>
              <a:t>בנוסף, "</a:t>
            </a:r>
            <a:r>
              <a:rPr lang="he-IL" sz="1500" dirty="0" err="1">
                <a:latin typeface="Segoe UI Semilight" panose="020B0402040204020203" pitchFamily="34" charset="0"/>
                <a:ea typeface="Times New Roman" panose="02020603050405020304" pitchFamily="18" charset="0"/>
              </a:rPr>
              <a:t>מבטע</a:t>
            </a:r>
            <a:r>
              <a:rPr lang="he-IL" sz="1500" dirty="0">
                <a:latin typeface="Segoe UI Semilight" panose="020B0402040204020203" pitchFamily="34" charset="0"/>
                <a:ea typeface="Times New Roman" panose="02020603050405020304" pitchFamily="18" charset="0"/>
              </a:rPr>
              <a:t> וירטואלי" אינו מהווה מטבע או מטבע חוץ כהגדרתם בחוק בנק ישראל, </a:t>
            </a:r>
            <a:r>
              <a:rPr lang="he-IL" sz="1500" dirty="0" err="1">
                <a:latin typeface="Segoe UI Semilight" panose="020B0402040204020203" pitchFamily="34" charset="0"/>
                <a:ea typeface="Times New Roman" panose="02020603050405020304" pitchFamily="18" charset="0"/>
              </a:rPr>
              <a:t>התשמ"ה</a:t>
            </a:r>
            <a:r>
              <a:rPr lang="he-IL" sz="1500" dirty="0">
                <a:latin typeface="Segoe UI Semilight" panose="020B0402040204020203" pitchFamily="34" charset="0"/>
                <a:ea typeface="Times New Roman" panose="02020603050405020304" pitchFamily="18" charset="0"/>
              </a:rPr>
              <a:t> – 1985. בהתאם לכך, ולמען הסר ספק, ההפרש בין התמורה במכירה לבין עלות הרכישה לא יחשב כהפרשי הצמדה ו/או כהפרשי שער. </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41729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ctr"/>
            <a:r>
              <a:rPr lang="he-IL" dirty="0"/>
              <a:t>מהו הנכס </a:t>
            </a:r>
            <a:r>
              <a:rPr lang="he-IL" dirty="0" smtClean="0"/>
              <a:t>הנרכש?</a:t>
            </a:r>
            <a:endParaRPr lang="he-IL" dirty="0"/>
          </a:p>
        </p:txBody>
      </p:sp>
      <p:sp>
        <p:nvSpPr>
          <p:cNvPr id="4" name="מציין מיקום תוכן 3"/>
          <p:cNvSpPr>
            <a:spLocks noGrp="1"/>
          </p:cNvSpPr>
          <p:nvPr>
            <p:ph sz="quarter" idx="16"/>
          </p:nvPr>
        </p:nvSpPr>
        <p:spPr>
          <a:xfrm>
            <a:off x="1864242" y="1066947"/>
            <a:ext cx="7156953" cy="3299490"/>
          </a:xfrm>
        </p:spPr>
        <p:txBody>
          <a:bodyPr>
            <a:normAutofit/>
          </a:bodyPr>
          <a:lstStyle/>
          <a:p>
            <a:pPr algn="r" rtl="1">
              <a:buFont typeface="Wingdings" panose="05000000000000000000" pitchFamily="2" charset="2"/>
              <a:buChar char="q"/>
            </a:pPr>
            <a:endParaRPr lang="he-IL" dirty="0" smtClean="0"/>
          </a:p>
          <a:p>
            <a:pPr algn="r" rtl="1">
              <a:buFont typeface="Wingdings" panose="05000000000000000000" pitchFamily="2" charset="2"/>
              <a:buChar char="v"/>
            </a:pPr>
            <a:r>
              <a:rPr lang="he-IL" dirty="0" smtClean="0"/>
              <a:t>רכישת חברת המטרה באמצעות רכישת </a:t>
            </a:r>
            <a:r>
              <a:rPr lang="he-IL" u="sng" dirty="0" smtClean="0"/>
              <a:t>פעילותה</a:t>
            </a:r>
            <a:r>
              <a:rPr lang="he-IL" dirty="0" smtClean="0"/>
              <a:t>.</a:t>
            </a:r>
          </a:p>
          <a:p>
            <a:pPr algn="r" rtl="1">
              <a:buFont typeface="Wingdings" panose="05000000000000000000" pitchFamily="2" charset="2"/>
              <a:buChar char="v"/>
            </a:pPr>
            <a:endParaRPr lang="he-IL" dirty="0" smtClean="0"/>
          </a:p>
          <a:p>
            <a:pPr algn="r" rtl="1">
              <a:buFont typeface="Wingdings" panose="05000000000000000000" pitchFamily="2" charset="2"/>
              <a:buChar char="v"/>
            </a:pPr>
            <a:r>
              <a:rPr lang="he-IL" dirty="0" smtClean="0"/>
              <a:t>רכישת חברת המטרה באמצעות רכישת </a:t>
            </a:r>
            <a:r>
              <a:rPr lang="he-IL" u="sng" dirty="0" smtClean="0"/>
              <a:t>מניות</a:t>
            </a:r>
            <a:r>
              <a:rPr lang="he-IL" dirty="0" smtClean="0"/>
              <a:t> חברת המטרה מבעלי מניותיה.</a:t>
            </a:r>
          </a:p>
          <a:p>
            <a:pPr algn="r" rtl="1">
              <a:buFont typeface="Wingdings" panose="05000000000000000000" pitchFamily="2" charset="2"/>
              <a:buChar char="v"/>
            </a:pPr>
            <a:endParaRPr lang="he-IL" dirty="0" smtClean="0"/>
          </a:p>
          <a:p>
            <a:pPr algn="r" rtl="1">
              <a:buFont typeface="Wingdings" panose="05000000000000000000" pitchFamily="2" charset="2"/>
              <a:buChar char="v"/>
            </a:pPr>
            <a:r>
              <a:rPr lang="he-IL" dirty="0" smtClean="0"/>
              <a:t>השקעה בחברה.</a:t>
            </a:r>
          </a:p>
          <a:p>
            <a:pPr algn="r" rtl="1">
              <a:buFont typeface="Wingdings" panose="05000000000000000000" pitchFamily="2" charset="2"/>
              <a:buChar char="v"/>
            </a:pPr>
            <a:endParaRPr lang="he-IL" dirty="0" smtClean="0"/>
          </a:p>
          <a:p>
            <a:pPr algn="r" rtl="1">
              <a:buFont typeface="Wingdings" panose="05000000000000000000" pitchFamily="2" charset="2"/>
              <a:buChar char="v"/>
            </a:pPr>
            <a:r>
              <a:rPr lang="he-IL" dirty="0" smtClean="0"/>
              <a:t>החלפת מניות.</a:t>
            </a:r>
          </a:p>
          <a:p>
            <a:pPr algn="r" rtl="1">
              <a:buFont typeface="Wingdings" panose="05000000000000000000" pitchFamily="2" charset="2"/>
              <a:buChar char="v"/>
            </a:pP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v"/>
            </a:pPr>
            <a:endParaRPr lang="he-IL" dirty="0" smtClean="0"/>
          </a:p>
          <a:p>
            <a:pPr algn="r" rtl="1">
              <a:buFont typeface="Wingdings" panose="05000000000000000000" pitchFamily="2" charset="2"/>
              <a:buChar char="q"/>
            </a:pPr>
            <a:endParaRPr lang="he-IL" dirty="0"/>
          </a:p>
        </p:txBody>
      </p:sp>
    </p:spTree>
    <p:extLst>
      <p:ext uri="{BB962C8B-B14F-4D97-AF65-F5344CB8AC3E}">
        <p14:creationId xmlns:p14="http://schemas.microsoft.com/office/powerpoint/2010/main" val="40033928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844080" y="886047"/>
            <a:ext cx="7120408" cy="3714305"/>
          </a:xfrm>
        </p:spPr>
        <p:txBody>
          <a:bodyPr>
            <a:normAutofit lnSpcReduction="10000"/>
          </a:bodyPr>
          <a:lstStyle/>
          <a:p>
            <a:pPr marL="92075" lvl="2" indent="6350" algn="just" rtl="1">
              <a:buClr>
                <a:srgbClr val="FFE600"/>
              </a:buClr>
              <a:buSzPct val="70000"/>
              <a:buNone/>
              <a:defRPr/>
            </a:pPr>
            <a:r>
              <a:rPr lang="he-IL" b="1" u="sng" dirty="0">
                <a:solidFill>
                  <a:srgbClr val="646464"/>
                </a:solidFill>
              </a:rPr>
              <a:t>עמדה מס' 42/2017 – רכישה עצמית של מניות – סיווג העסקה</a:t>
            </a: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במקרה </a:t>
            </a:r>
            <a:r>
              <a:rPr lang="he-IL" sz="1500" dirty="0">
                <a:latin typeface="Segoe UI Semilight" panose="020B0402040204020203" pitchFamily="34" charset="0"/>
                <a:ea typeface="Times New Roman" panose="02020603050405020304" pitchFamily="18" charset="0"/>
              </a:rPr>
              <a:t>של רכישה עצמית של מניות החברה, יראו את סכום הרכישה כדיבידנד שחולק לבעלי המניות בחברה הרוכשת, גם לגבי בעלי המניות שלא מכרו את מניותיהם במסגרת הרכישה העצמית.</a:t>
            </a: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הדיווח </a:t>
            </a:r>
            <a:r>
              <a:rPr lang="he-IL" sz="1500" dirty="0">
                <a:latin typeface="Segoe UI Semilight" panose="020B0402040204020203" pitchFamily="34" charset="0"/>
                <a:ea typeface="Times New Roman" panose="02020603050405020304" pitchFamily="18" charset="0"/>
              </a:rPr>
              <a:t>על עמדה זו יחול רק לגבי בעלי מניות ששיעור החזקתם בחברה עלה לאחר הרכישה העצמית של המניות. כמו כן, הדיווח לא יחול במקרה שהרכישה בוצעה שלא מרווחי החברה כמשמעותם בסעיף 302  לחוק החברות, התשנ"ט-1999(להלן - "חוק החברות") וחלו לגביה הוראות סעיף 303 לחוק החברות.</a:t>
            </a:r>
          </a:p>
          <a:p>
            <a:pPr marL="354013" indent="7938" algn="just" rtl="1">
              <a:lnSpc>
                <a:spcPct val="150000"/>
              </a:lnSpc>
              <a:spcBef>
                <a:spcPts val="600"/>
              </a:spcBef>
              <a:spcAft>
                <a:spcPts val="600"/>
              </a:spcAft>
              <a:buClr>
                <a:srgbClr val="63666A"/>
              </a:buClr>
              <a:buNone/>
              <a:tabLst>
                <a:tab pos="808038" algn="l"/>
              </a:tabLst>
            </a:pPr>
            <a:r>
              <a:rPr lang="he-IL" sz="1500" dirty="0" smtClean="0">
                <a:latin typeface="Segoe UI Semilight" panose="020B0402040204020203" pitchFamily="34" charset="0"/>
                <a:ea typeface="Times New Roman" panose="02020603050405020304" pitchFamily="18" charset="0"/>
              </a:rPr>
              <a:t>רכישה </a:t>
            </a:r>
            <a:r>
              <a:rPr lang="he-IL" sz="1500" dirty="0">
                <a:latin typeface="Segoe UI Semilight" panose="020B0402040204020203" pitchFamily="34" charset="0"/>
                <a:ea typeface="Times New Roman" panose="02020603050405020304" pitchFamily="18" charset="0"/>
              </a:rPr>
              <a:t>עצמית של מניות החברה - "רכישה" בהתאם לחלופת הרכישה בהגדרת חלוקה בסעיף 1 </a:t>
            </a:r>
            <a:r>
              <a:rPr lang="he-IL" sz="1500" dirty="0" smtClean="0">
                <a:latin typeface="Segoe UI Semilight" panose="020B0402040204020203" pitchFamily="34" charset="0"/>
                <a:ea typeface="Times New Roman" panose="02020603050405020304" pitchFamily="18" charset="0"/>
              </a:rPr>
              <a:t>בחוק החברות</a:t>
            </a:r>
            <a:r>
              <a:rPr lang="he-IL" sz="1500" dirty="0">
                <a:latin typeface="Segoe UI Semilight" panose="020B0402040204020203" pitchFamily="34" charset="0"/>
                <a:ea typeface="Times New Roman" panose="02020603050405020304" pitchFamily="18" charset="0"/>
              </a:rPr>
              <a:t>. </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1622347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עמדות חייבות בדיווח</a:t>
            </a:r>
            <a:endParaRPr lang="he-IL" sz="2200" dirty="0">
              <a:solidFill>
                <a:srgbClr val="399E31"/>
              </a:solidFill>
            </a:endParaRPr>
          </a:p>
        </p:txBody>
      </p:sp>
      <p:sp>
        <p:nvSpPr>
          <p:cNvPr id="4" name="מציין מיקום תוכן 3"/>
          <p:cNvSpPr>
            <a:spLocks noGrp="1"/>
          </p:cNvSpPr>
          <p:nvPr>
            <p:ph sz="quarter" idx="16"/>
          </p:nvPr>
        </p:nvSpPr>
        <p:spPr>
          <a:xfrm>
            <a:off x="1701209" y="886046"/>
            <a:ext cx="7263279" cy="3884427"/>
          </a:xfrm>
        </p:spPr>
        <p:txBody>
          <a:bodyPr>
            <a:normAutofit fontScale="62500" lnSpcReduction="20000"/>
          </a:bodyPr>
          <a:lstStyle/>
          <a:p>
            <a:pPr marL="92075" lvl="2" indent="6350" algn="just" rtl="1">
              <a:buClr>
                <a:srgbClr val="FFE600"/>
              </a:buClr>
              <a:buSzPct val="70000"/>
              <a:buNone/>
              <a:defRPr/>
            </a:pPr>
            <a:r>
              <a:rPr lang="he-IL" b="1" u="sng" dirty="0">
                <a:solidFill>
                  <a:srgbClr val="646464"/>
                </a:solidFill>
              </a:rPr>
              <a:t>עמדה מס' 43/2017 – "מניות פנטום" אינן נכנסות לגדרי סעיף 102 </a:t>
            </a:r>
          </a:p>
          <a:p>
            <a:pPr marL="269875" indent="0" algn="just" rtl="1">
              <a:lnSpc>
                <a:spcPct val="150000"/>
              </a:lnSpc>
              <a:spcBef>
                <a:spcPts val="600"/>
              </a:spcBef>
              <a:spcAft>
                <a:spcPts val="600"/>
              </a:spcAft>
              <a:buClr>
                <a:srgbClr val="63666A"/>
              </a:buClr>
              <a:buNone/>
              <a:tabLst>
                <a:tab pos="269875" algn="l"/>
                <a:tab pos="808038" algn="l"/>
              </a:tabLst>
            </a:pPr>
            <a:r>
              <a:rPr lang="he-IL" sz="1800" dirty="0" smtClean="0">
                <a:latin typeface="Segoe UI Semilight" panose="020B0402040204020203" pitchFamily="34" charset="0"/>
                <a:ea typeface="Times New Roman" panose="02020603050405020304" pitchFamily="18" charset="0"/>
              </a:rPr>
              <a:t>אין </a:t>
            </a:r>
            <a:r>
              <a:rPr lang="he-IL" sz="1800" dirty="0">
                <a:latin typeface="Segoe UI Semilight" panose="020B0402040204020203" pitchFamily="34" charset="0"/>
                <a:ea typeface="Times New Roman" panose="02020603050405020304" pitchFamily="18" charset="0"/>
              </a:rPr>
              <a:t>לראות במניות פנטום או תגמול דומה, כנכנסים למישור של תגמול מבוסס הון ולגדרי סעיף 102 לפקודה, כי אם תגמול מבוסס מזומן אשר ניתן כהטבה במסגרת יחסי עובד/נותן שירותים (להלן בעמדה זו שניהם יחד וכל אחד לחוד: "עובד")- מעביד/מקבל שירותים (להלן בעמדה זו שניהם יחד וכל אחד לחוד: "מעביד") ואשר ההכנסות הנובעות הימנו תסווגנה כהכנסה לפי סעיף 2(1 )או כהכנסת עבודה לפי סעיף 2(2 )לפקודה, כבונוס/מענק הצלחה לעובד בקרות האירוע </a:t>
            </a:r>
            <a:r>
              <a:rPr lang="he-IL" sz="1800" dirty="0" smtClean="0">
                <a:latin typeface="Segoe UI Semilight" panose="020B0402040204020203" pitchFamily="34" charset="0"/>
                <a:ea typeface="Times New Roman" panose="02020603050405020304" pitchFamily="18" charset="0"/>
              </a:rPr>
              <a:t>המזכה.</a:t>
            </a:r>
            <a:endParaRPr lang="he-IL" sz="1800" dirty="0">
              <a:latin typeface="Segoe UI Semilight" panose="020B0402040204020203" pitchFamily="34" charset="0"/>
              <a:ea typeface="Times New Roman" panose="02020603050405020304" pitchFamily="18" charset="0"/>
            </a:endParaRPr>
          </a:p>
          <a:p>
            <a:pPr marL="269875" indent="0" algn="just" rtl="1">
              <a:lnSpc>
                <a:spcPct val="150000"/>
              </a:lnSpc>
              <a:spcBef>
                <a:spcPts val="600"/>
              </a:spcBef>
              <a:spcAft>
                <a:spcPts val="600"/>
              </a:spcAft>
              <a:buClr>
                <a:srgbClr val="63666A"/>
              </a:buClr>
              <a:buNone/>
              <a:tabLst>
                <a:tab pos="269875" algn="l"/>
                <a:tab pos="808038" algn="l"/>
              </a:tabLst>
            </a:pPr>
            <a:r>
              <a:rPr lang="he-IL" sz="1800" dirty="0" smtClean="0">
                <a:latin typeface="Segoe UI Semilight" panose="020B0402040204020203" pitchFamily="34" charset="0"/>
                <a:ea typeface="Times New Roman" panose="02020603050405020304" pitchFamily="18" charset="0"/>
              </a:rPr>
              <a:t>הדיווח </a:t>
            </a:r>
            <a:r>
              <a:rPr lang="he-IL" sz="1800" dirty="0">
                <a:latin typeface="Segoe UI Semilight" panose="020B0402040204020203" pitchFamily="34" charset="0"/>
                <a:ea typeface="Times New Roman" panose="02020603050405020304" pitchFamily="18" charset="0"/>
              </a:rPr>
              <a:t>על העמדה יחול הן על החברה אשר העניקה את הזכויות לעובד והן על העובד, וזאת בעת קבלת התגמול בפועל.</a:t>
            </a:r>
          </a:p>
          <a:p>
            <a:pPr marL="269875" indent="0" algn="just" rtl="1">
              <a:lnSpc>
                <a:spcPct val="150000"/>
              </a:lnSpc>
              <a:spcBef>
                <a:spcPts val="600"/>
              </a:spcBef>
              <a:spcAft>
                <a:spcPts val="600"/>
              </a:spcAft>
              <a:buClr>
                <a:srgbClr val="63666A"/>
              </a:buClr>
              <a:buNone/>
              <a:tabLst>
                <a:tab pos="269875" algn="l"/>
                <a:tab pos="808038" algn="l"/>
              </a:tabLst>
            </a:pPr>
            <a:r>
              <a:rPr lang="he-IL" sz="1800" dirty="0">
                <a:latin typeface="Segoe UI Semilight" panose="020B0402040204020203" pitchFamily="34" charset="0"/>
                <a:ea typeface="Times New Roman" panose="02020603050405020304" pitchFamily="18" charset="0"/>
              </a:rPr>
              <a:t>לעניין זה, תכנית להענקת מניות פנטום (לרבות זכות לרכישת מניות) הינה חוזה בין המעביד לעובד אשר במסגרתו המעביד מעניק לעובד חלק מההטבות הגלומות בתכנית תגמול מבוססת הון מבלי להקצות מניות או אופציות בפועל, אלא על ידי הקצאה של מכשיר שידוע כ"מניות פנטום". המדובר למעשה בצורה של תגמול נדחה, במסגרתו מבטיח המעביד לתגמל את העובד במזומן בהתבסס על שווי מניות החברה, ביצועיה או כל מדד אחר המוסכם על שני הצדדים. העובד מתוגמל מבלי להיות חשוף לעלות ולסיכון הקשורים בבעלות על מניות. כאשר מגיע המועד למימוש זכותו של המשתתף, בהתאם לתנאי התכנית, או כאשר פורש המשתתף מעבודתו, הוא מקבל סכום השווה לעליית שוויו של המדד הקובע, החל מן היום בו נהייה זכאי למניות הפנטום, ובנוסף לעיתים מקבל הוא סכום בגובה דיבידנד למנייה שהוכרז, אם הוכרז, על פי מספר מניות הפנטום שבבעלותו ("שווה דיבידנד").</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28205864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a:r>
              <a:rPr lang="he-IL" sz="2200" dirty="0">
                <a:solidFill>
                  <a:srgbClr val="399E31"/>
                </a:solidFill>
              </a:rPr>
              <a:t>חשיבות היבטי המס לדירקטורים</a:t>
            </a:r>
          </a:p>
        </p:txBody>
      </p:sp>
      <p:sp>
        <p:nvSpPr>
          <p:cNvPr id="4" name="מציין מיקום תוכן 3"/>
          <p:cNvSpPr>
            <a:spLocks noGrp="1"/>
          </p:cNvSpPr>
          <p:nvPr>
            <p:ph sz="quarter" idx="16"/>
          </p:nvPr>
        </p:nvSpPr>
        <p:spPr>
          <a:xfrm>
            <a:off x="1701209" y="886046"/>
            <a:ext cx="7263279" cy="3884427"/>
          </a:xfrm>
        </p:spPr>
        <p:txBody>
          <a:bodyPr>
            <a:normAutofit/>
          </a:bodyPr>
          <a:lstStyle/>
          <a:p>
            <a:pPr marL="555625" indent="-285750" algn="just" rtl="1">
              <a:lnSpc>
                <a:spcPct val="150000"/>
              </a:lnSpc>
              <a:spcBef>
                <a:spcPts val="600"/>
              </a:spcBef>
              <a:spcAft>
                <a:spcPts val="600"/>
              </a:spcAft>
              <a:buClr>
                <a:srgbClr val="63666A"/>
              </a:buClr>
              <a:buFont typeface="Wingdings" panose="05000000000000000000" pitchFamily="2" charset="2"/>
              <a:buChar char="v"/>
              <a:tabLst>
                <a:tab pos="269875" algn="l"/>
                <a:tab pos="808038" algn="l"/>
              </a:tabLst>
            </a:pPr>
            <a:r>
              <a:rPr lang="he-IL" sz="1800" dirty="0" smtClean="0">
                <a:latin typeface="Segoe UI Semilight" panose="020B0402040204020203" pitchFamily="34" charset="0"/>
                <a:ea typeface="Times New Roman" panose="02020603050405020304" pitchFamily="18" charset="0"/>
              </a:rPr>
              <a:t>מעבר </a:t>
            </a:r>
            <a:r>
              <a:rPr lang="he-IL" sz="1800" dirty="0">
                <a:latin typeface="Segoe UI Semilight" panose="020B0402040204020203" pitchFamily="34" charset="0"/>
                <a:ea typeface="Times New Roman" panose="02020603050405020304" pitchFamily="18" charset="0"/>
              </a:rPr>
              <a:t>לשיקולים כלכליים כאלה ואחרים, ראינו שלכל עסקה יכולות להיות גם השלכות מס מסוימות שיש לקחת בחשבון בטרם ביצוע העסקה;</a:t>
            </a:r>
          </a:p>
          <a:p>
            <a:pPr marL="555625" indent="-285750" algn="just" rtl="1">
              <a:lnSpc>
                <a:spcPct val="150000"/>
              </a:lnSpc>
              <a:spcBef>
                <a:spcPts val="600"/>
              </a:spcBef>
              <a:spcAft>
                <a:spcPts val="600"/>
              </a:spcAft>
              <a:buClr>
                <a:srgbClr val="63666A"/>
              </a:buClr>
              <a:buFont typeface="Wingdings" panose="05000000000000000000" pitchFamily="2" charset="2"/>
              <a:buChar char="v"/>
              <a:tabLst>
                <a:tab pos="269875" algn="l"/>
                <a:tab pos="808038" algn="l"/>
              </a:tabLst>
            </a:pPr>
            <a:r>
              <a:rPr lang="he-IL" sz="1800" dirty="0" smtClean="0">
                <a:latin typeface="Segoe UI Semilight" panose="020B0402040204020203" pitchFamily="34" charset="0"/>
                <a:ea typeface="Times New Roman" panose="02020603050405020304" pitchFamily="18" charset="0"/>
              </a:rPr>
              <a:t>למבנה </a:t>
            </a:r>
            <a:r>
              <a:rPr lang="he-IL" sz="1800" dirty="0">
                <a:latin typeface="Segoe UI Semilight" panose="020B0402040204020203" pitchFamily="34" charset="0"/>
                <a:ea typeface="Times New Roman" panose="02020603050405020304" pitchFamily="18" charset="0"/>
              </a:rPr>
              <a:t>העסקה יש השלכות מס וחשוב להכיר "מוקשים" אפשריים בדרך;</a:t>
            </a:r>
          </a:p>
          <a:p>
            <a:pPr marL="555625" indent="-285750" algn="just" rtl="1">
              <a:lnSpc>
                <a:spcPct val="150000"/>
              </a:lnSpc>
              <a:spcBef>
                <a:spcPts val="600"/>
              </a:spcBef>
              <a:spcAft>
                <a:spcPts val="600"/>
              </a:spcAft>
              <a:buClr>
                <a:srgbClr val="63666A"/>
              </a:buClr>
              <a:buFont typeface="Wingdings" panose="05000000000000000000" pitchFamily="2" charset="2"/>
              <a:buChar char="v"/>
              <a:tabLst>
                <a:tab pos="269875" algn="l"/>
                <a:tab pos="808038" algn="l"/>
              </a:tabLst>
            </a:pPr>
            <a:r>
              <a:rPr lang="he-IL" sz="1800" dirty="0" smtClean="0">
                <a:latin typeface="Segoe UI Semilight" panose="020B0402040204020203" pitchFamily="34" charset="0"/>
                <a:ea typeface="Times New Roman" panose="02020603050405020304" pitchFamily="18" charset="0"/>
              </a:rPr>
              <a:t>לנהל </a:t>
            </a:r>
            <a:r>
              <a:rPr lang="he-IL" sz="1800" dirty="0">
                <a:latin typeface="Segoe UI Semilight" panose="020B0402040204020203" pitchFamily="34" charset="0"/>
                <a:ea typeface="Times New Roman" panose="02020603050405020304" pitchFamily="18" charset="0"/>
              </a:rPr>
              <a:t>סיכונים – המעבדה (הרעיון התיאורטי) מול העולם האמיתי (הוראות אנטי תכנוניות וניסיונות רשויות המס לסכל מבני מס מלאכותיים);</a:t>
            </a:r>
          </a:p>
          <a:p>
            <a:pPr marL="555625" indent="-285750" algn="just" rtl="1">
              <a:lnSpc>
                <a:spcPct val="150000"/>
              </a:lnSpc>
              <a:spcBef>
                <a:spcPts val="600"/>
              </a:spcBef>
              <a:spcAft>
                <a:spcPts val="600"/>
              </a:spcAft>
              <a:buClr>
                <a:srgbClr val="63666A"/>
              </a:buClr>
              <a:buFont typeface="Wingdings" panose="05000000000000000000" pitchFamily="2" charset="2"/>
              <a:buChar char="v"/>
              <a:tabLst>
                <a:tab pos="269875" algn="l"/>
                <a:tab pos="808038" algn="l"/>
              </a:tabLst>
            </a:pPr>
            <a:r>
              <a:rPr lang="he-IL" sz="1800" dirty="0" smtClean="0">
                <a:latin typeface="Segoe UI Semilight" panose="020B0402040204020203" pitchFamily="34" charset="0"/>
                <a:ea typeface="Times New Roman" panose="02020603050405020304" pitchFamily="18" charset="0"/>
              </a:rPr>
              <a:t>אחריות </a:t>
            </a:r>
            <a:r>
              <a:rPr lang="he-IL" sz="1800" dirty="0">
                <a:latin typeface="Segoe UI Semilight" panose="020B0402040204020203" pitchFamily="34" charset="0"/>
                <a:ea typeface="Times New Roman" panose="02020603050405020304" pitchFamily="18" charset="0"/>
              </a:rPr>
              <a:t>וחובה – כלפי החברה, המשקיעים, רשויות החוק – כלכלית, אזרחית ופלילית.</a:t>
            </a:r>
          </a:p>
          <a:p>
            <a:pPr marL="639763" indent="-285750" algn="just" rtl="1">
              <a:lnSpc>
                <a:spcPct val="150000"/>
              </a:lnSpc>
              <a:spcBef>
                <a:spcPts val="600"/>
              </a:spcBef>
              <a:spcAft>
                <a:spcPts val="600"/>
              </a:spcAft>
              <a:buClr>
                <a:srgbClr val="63666A"/>
              </a:buClr>
              <a:buFont typeface="Wingdings" panose="05000000000000000000" pitchFamily="2" charset="2"/>
              <a:buChar char="v"/>
              <a:tabLst>
                <a:tab pos="808038" algn="l"/>
              </a:tabLst>
            </a:pPr>
            <a:endParaRPr lang="he-IL" sz="1400" dirty="0" smtClean="0">
              <a:latin typeface="Segoe UI Semilight" panose="020B0402040204020203" pitchFamily="34" charset="0"/>
              <a:ea typeface="Times New Roman" panose="02020603050405020304" pitchFamily="18" charset="0"/>
            </a:endParaRPr>
          </a:p>
        </p:txBody>
      </p:sp>
    </p:spTree>
    <p:extLst>
      <p:ext uri="{BB962C8B-B14F-4D97-AF65-F5344CB8AC3E}">
        <p14:creationId xmlns:p14="http://schemas.microsoft.com/office/powerpoint/2010/main" val="34010939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ounded Rectangle 14"/>
          <p:cNvSpPr/>
          <p:nvPr/>
        </p:nvSpPr>
        <p:spPr>
          <a:xfrm>
            <a:off x="6858000" y="3570891"/>
            <a:ext cx="1743473" cy="638254"/>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ounded Rectangle 15"/>
          <p:cNvSpPr/>
          <p:nvPr/>
        </p:nvSpPr>
        <p:spPr>
          <a:xfrm>
            <a:off x="667240" y="1568669"/>
            <a:ext cx="6419360" cy="2144110"/>
          </a:xfrm>
          <a:prstGeom prst="roundRect">
            <a:avLst>
              <a:gd name="adj" fmla="val 5804"/>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ounded Rectangle 16"/>
          <p:cNvSpPr/>
          <p:nvPr/>
        </p:nvSpPr>
        <p:spPr>
          <a:xfrm>
            <a:off x="479413" y="914943"/>
            <a:ext cx="7406629" cy="2380050"/>
          </a:xfrm>
          <a:prstGeom prst="roundRect">
            <a:avLst>
              <a:gd name="adj" fmla="val 3940"/>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953040" y="2046405"/>
            <a:ext cx="6933002" cy="1754326"/>
          </a:xfrm>
          <a:prstGeom prst="rect">
            <a:avLst/>
          </a:prstGeom>
          <a:noFill/>
        </p:spPr>
        <p:txBody>
          <a:bodyPr wrap="square" rtlCol="0">
            <a:spAutoFit/>
          </a:bodyPr>
          <a:lstStyle/>
          <a:p>
            <a:r>
              <a:rPr lang="en-GB" sz="5400" baseline="30000" dirty="0" smtClean="0">
                <a:solidFill>
                  <a:schemeClr val="bg1"/>
                </a:solidFill>
              </a:rPr>
              <a:t>QUESTIONS </a:t>
            </a:r>
          </a:p>
          <a:p>
            <a:r>
              <a:rPr lang="en-GB" sz="5400" baseline="30000" dirty="0" smtClean="0">
                <a:solidFill>
                  <a:schemeClr val="bg1"/>
                </a:solidFill>
              </a:rPr>
              <a:t>AND ANSWERS?</a:t>
            </a:r>
          </a:p>
          <a:p>
            <a:r>
              <a:rPr lang="en-GB" sz="5400" baseline="30000" dirty="0" smtClean="0">
                <a:solidFill>
                  <a:schemeClr val="bg1"/>
                </a:solidFill>
              </a:rPr>
              <a:t>.</a:t>
            </a:r>
            <a:endParaRPr lang="en-GB" sz="5400" baseline="30000" dirty="0">
              <a:solidFill>
                <a:schemeClr val="bg1"/>
              </a:solidFill>
            </a:endParaRPr>
          </a:p>
        </p:txBody>
      </p:sp>
    </p:spTree>
    <p:extLst>
      <p:ext uri="{BB962C8B-B14F-4D97-AF65-F5344CB8AC3E}">
        <p14:creationId xmlns:p14="http://schemas.microsoft.com/office/powerpoint/2010/main" val="48748017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ctr"/>
            <a:r>
              <a:rPr lang="he-IL" dirty="0" smtClean="0"/>
              <a:t>צור קשר</a:t>
            </a:r>
            <a:endParaRPr lang="he-IL" dirty="0"/>
          </a:p>
        </p:txBody>
      </p:sp>
      <p:pic>
        <p:nvPicPr>
          <p:cNvPr id="12" name="מציין מיקום תוכן 11"/>
          <p:cNvPicPr>
            <a:picLocks noGrp="1" noChangeAspect="1"/>
          </p:cNvPicPr>
          <p:nvPr>
            <p:ph sz="quarter" idx="16"/>
          </p:nvPr>
        </p:nvPicPr>
        <p:blipFill>
          <a:blip r:embed="rId2"/>
          <a:stretch>
            <a:fillRect/>
          </a:stretch>
        </p:blipFill>
        <p:spPr>
          <a:xfrm>
            <a:off x="1769554" y="3573077"/>
            <a:ext cx="5676900" cy="914400"/>
          </a:xfrm>
          <a:prstGeom prst="rect">
            <a:avLst/>
          </a:prstGeom>
        </p:spPr>
      </p:pic>
    </p:spTree>
    <p:extLst>
      <p:ext uri="{BB962C8B-B14F-4D97-AF65-F5344CB8AC3E}">
        <p14:creationId xmlns:p14="http://schemas.microsoft.com/office/powerpoint/2010/main" val="157403586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51520" y="369209"/>
            <a:ext cx="1152128" cy="402341"/>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4"/>
          <p:cNvSpPr/>
          <p:nvPr/>
        </p:nvSpPr>
        <p:spPr>
          <a:xfrm>
            <a:off x="971600" y="513646"/>
            <a:ext cx="7128792" cy="2994207"/>
          </a:xfrm>
          <a:prstGeom prst="roundRect">
            <a:avLst>
              <a:gd name="adj" fmla="val 5804"/>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p:nvSpPr>
        <p:spPr>
          <a:xfrm>
            <a:off x="1691680" y="789552"/>
            <a:ext cx="6912768" cy="3159351"/>
          </a:xfrm>
          <a:prstGeom prst="roundRect">
            <a:avLst>
              <a:gd name="adj" fmla="val 521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2028071" y="1477901"/>
            <a:ext cx="5688632" cy="1938992"/>
          </a:xfrm>
          <a:prstGeom prst="rect">
            <a:avLst/>
          </a:prstGeom>
          <a:noFill/>
        </p:spPr>
        <p:txBody>
          <a:bodyPr wrap="square" rtlCol="0">
            <a:spAutoFit/>
          </a:bodyPr>
          <a:lstStyle/>
          <a:p>
            <a:r>
              <a:rPr lang="en-GB" sz="4000" dirty="0" smtClean="0">
                <a:solidFill>
                  <a:schemeClr val="bg1"/>
                </a:solidFill>
              </a:rPr>
              <a:t>THANK YOU FOR YOUR TIME AND ATTENTION</a:t>
            </a:r>
          </a:p>
        </p:txBody>
      </p:sp>
    </p:spTree>
    <p:extLst>
      <p:ext uri="{BB962C8B-B14F-4D97-AF65-F5344CB8AC3E}">
        <p14:creationId xmlns:p14="http://schemas.microsoft.com/office/powerpoint/2010/main" val="18455712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בין רכישת פעילות לרכישת מניות </a:t>
            </a:r>
            <a:r>
              <a:rPr lang="he-IL" dirty="0"/>
              <a:t>– </a:t>
            </a:r>
            <a:r>
              <a:rPr lang="he-IL" dirty="0" smtClean="0"/>
              <a:t>מבט רוחבי על היבטי המס</a:t>
            </a:r>
            <a:endParaRPr lang="he-IL" dirty="0"/>
          </a:p>
        </p:txBody>
      </p:sp>
      <p:graphicFrame>
        <p:nvGraphicFramePr>
          <p:cNvPr id="5" name="מציין מיקום תוכן 4"/>
          <p:cNvGraphicFramePr>
            <a:graphicFrameLocks noGrp="1"/>
          </p:cNvGraphicFramePr>
          <p:nvPr>
            <p:ph sz="quarter" idx="16"/>
            <p:extLst>
              <p:ext uri="{D42A27DB-BD31-4B8C-83A1-F6EECF244321}">
                <p14:modId xmlns:p14="http://schemas.microsoft.com/office/powerpoint/2010/main" val="1331878430"/>
              </p:ext>
            </p:extLst>
          </p:nvPr>
        </p:nvGraphicFramePr>
        <p:xfrm>
          <a:off x="1844674" y="908050"/>
          <a:ext cx="7119939" cy="2956560"/>
        </p:xfrm>
        <a:graphic>
          <a:graphicData uri="http://schemas.openxmlformats.org/drawingml/2006/table">
            <a:tbl>
              <a:tblPr rtl="1" firstRow="1" bandRow="1">
                <a:tableStyleId>{5C22544A-7EE6-4342-B048-85BDC9FD1C3A}</a:tableStyleId>
              </a:tblPr>
              <a:tblGrid>
                <a:gridCol w="2373313"/>
                <a:gridCol w="2373313"/>
                <a:gridCol w="2373313"/>
              </a:tblGrid>
              <a:tr h="370840">
                <a:tc>
                  <a:txBody>
                    <a:bodyPr/>
                    <a:lstStyle/>
                    <a:p>
                      <a:pPr algn="ctr" rtl="1"/>
                      <a:endParaRPr lang="he-IL" dirty="0"/>
                    </a:p>
                  </a:txBody>
                  <a:tcPr/>
                </a:tc>
                <a:tc>
                  <a:txBody>
                    <a:bodyPr/>
                    <a:lstStyle/>
                    <a:p>
                      <a:pPr algn="ctr" rtl="1"/>
                      <a:r>
                        <a:rPr lang="he-IL" sz="1600" dirty="0" smtClean="0"/>
                        <a:t>רכישת</a:t>
                      </a:r>
                      <a:r>
                        <a:rPr lang="he-IL" sz="1600" baseline="0" dirty="0" smtClean="0"/>
                        <a:t> חברת המטרה דרך רכישת פעילותה</a:t>
                      </a:r>
                      <a:endParaRPr lang="he-IL" sz="1600" dirty="0"/>
                    </a:p>
                  </a:txBody>
                  <a:tcPr/>
                </a:tc>
                <a:tc>
                  <a:txBody>
                    <a:bodyPr/>
                    <a:lstStyle/>
                    <a:p>
                      <a:pPr algn="ctr" rtl="1"/>
                      <a:r>
                        <a:rPr lang="he-IL" sz="1600" dirty="0" smtClean="0"/>
                        <a:t>רכישת חברת המטרה דרך רכישת</a:t>
                      </a:r>
                      <a:r>
                        <a:rPr lang="he-IL" sz="1600" baseline="0" dirty="0" smtClean="0"/>
                        <a:t> מניותיה</a:t>
                      </a:r>
                      <a:endParaRPr lang="he-IL" sz="1600" dirty="0"/>
                    </a:p>
                  </a:txBody>
                  <a:tcPr/>
                </a:tc>
              </a:tr>
              <a:tr h="370840">
                <a:tc>
                  <a:txBody>
                    <a:bodyPr/>
                    <a:lstStyle/>
                    <a:p>
                      <a:pPr algn="ctr" rtl="1"/>
                      <a:r>
                        <a:rPr lang="he-IL" sz="1600" dirty="0" smtClean="0"/>
                        <a:t>תיאור</a:t>
                      </a:r>
                      <a:r>
                        <a:rPr lang="he-IL" sz="1600" baseline="0" dirty="0" smtClean="0"/>
                        <a:t> האירוע</a:t>
                      </a:r>
                      <a:endParaRPr lang="he-IL" sz="1600" dirty="0"/>
                    </a:p>
                  </a:txBody>
                  <a:tcPr/>
                </a:tc>
                <a:tc>
                  <a:txBody>
                    <a:bodyPr/>
                    <a:lstStyle/>
                    <a:p>
                      <a:pPr algn="ctr" rtl="1"/>
                      <a:r>
                        <a:rPr lang="he-IL" sz="1200" dirty="0" smtClean="0"/>
                        <a:t>חברה א' רוכשת את מלוא נכסיה</a:t>
                      </a:r>
                      <a:r>
                        <a:rPr lang="he-IL" sz="1200" baseline="0" dirty="0" smtClean="0"/>
                        <a:t> של חברת המטרה. מיד עם השלמת הרכישה, מחלקת החברה את התמורה לבעלי מניותיה כדיבידנד.</a:t>
                      </a:r>
                      <a:endParaRPr lang="he-IL" sz="1200" dirty="0"/>
                    </a:p>
                  </a:txBody>
                  <a:tcPr/>
                </a:tc>
                <a:tc>
                  <a:txBody>
                    <a:bodyPr/>
                    <a:lstStyle/>
                    <a:p>
                      <a:pPr algn="ctr" rtl="1"/>
                      <a:r>
                        <a:rPr lang="he-IL" sz="1200" dirty="0" smtClean="0"/>
                        <a:t>חברה א' רוכשת את מניותיה של חברת המטרה מבעלי המניות בחברת המטרה.</a:t>
                      </a:r>
                      <a:endParaRPr lang="he-IL" sz="1200" dirty="0"/>
                    </a:p>
                  </a:txBody>
                  <a:tcPr/>
                </a:tc>
              </a:tr>
              <a:tr h="370840">
                <a:tc>
                  <a:txBody>
                    <a:bodyPr/>
                    <a:lstStyle/>
                    <a:p>
                      <a:pPr algn="ctr" rtl="1"/>
                      <a:r>
                        <a:rPr lang="he-IL" sz="1600" dirty="0" smtClean="0"/>
                        <a:t>אירוע מס</a:t>
                      </a:r>
                      <a:r>
                        <a:rPr lang="he-IL" sz="1600" baseline="0" dirty="0" smtClean="0"/>
                        <a:t> בחברה הרוכשת</a:t>
                      </a:r>
                      <a:endParaRPr lang="he-IL" sz="1600" dirty="0"/>
                    </a:p>
                  </a:txBody>
                  <a:tcPr/>
                </a:tc>
                <a:tc>
                  <a:txBody>
                    <a:bodyPr/>
                    <a:lstStyle/>
                    <a:p>
                      <a:pPr algn="r" rtl="1">
                        <a:buFont typeface="Wingdings" panose="05000000000000000000" pitchFamily="2" charset="2"/>
                        <a:buNone/>
                      </a:pPr>
                      <a:r>
                        <a:rPr lang="he-IL" sz="1200" b="1" u="sng" dirty="0" smtClean="0"/>
                        <a:t>אין אירוע מס במועד</a:t>
                      </a:r>
                      <a:r>
                        <a:rPr lang="he-IL" sz="1200" b="1" u="sng" baseline="0" dirty="0" smtClean="0"/>
                        <a:t> הרכישה!</a:t>
                      </a:r>
                      <a:endParaRPr lang="he-IL" sz="1200" b="1" u="sng" dirty="0" smtClean="0"/>
                    </a:p>
                    <a:p>
                      <a:pPr marL="177800" indent="-177800" algn="r" rtl="1">
                        <a:buFont typeface="Wingdings" panose="05000000000000000000" pitchFamily="2" charset="2"/>
                        <a:buChar char="v"/>
                      </a:pPr>
                      <a:r>
                        <a:rPr lang="he-IL" sz="1200" dirty="0" smtClean="0"/>
                        <a:t>הפחתת נכסים מוחשיים בהתאם לתקנות הפחת / הפחתה.</a:t>
                      </a:r>
                    </a:p>
                    <a:p>
                      <a:pPr marL="177800" indent="-177800" algn="r" rtl="1">
                        <a:buFont typeface="Wingdings" panose="05000000000000000000" pitchFamily="2" charset="2"/>
                        <a:buChar char="v"/>
                      </a:pPr>
                      <a:r>
                        <a:rPr lang="he-IL" sz="1200" dirty="0" smtClean="0"/>
                        <a:t>הפחתת נכסים בלתי מוחשיים כגון מוניטין.</a:t>
                      </a:r>
                    </a:p>
                    <a:p>
                      <a:pPr marL="177800" indent="-177800" algn="r" rtl="1">
                        <a:buFont typeface="Wingdings" panose="05000000000000000000" pitchFamily="2" charset="2"/>
                        <a:buChar char="v"/>
                      </a:pPr>
                      <a:r>
                        <a:rPr lang="he-IL" sz="1200" dirty="0" smtClean="0"/>
                        <a:t>הפחתת ידע בהתאם לחוק עידוד תעשייה מיסים לחברה תעשייתית.</a:t>
                      </a:r>
                    </a:p>
                    <a:p>
                      <a:pPr marL="177800" indent="-177800" algn="r" rtl="1">
                        <a:buFont typeface="Wingdings" panose="05000000000000000000" pitchFamily="2" charset="2"/>
                        <a:buChar char="v"/>
                      </a:pPr>
                      <a:r>
                        <a:rPr lang="he-IL" sz="1200" dirty="0" smtClean="0"/>
                        <a:t>רצף פיצויים.</a:t>
                      </a:r>
                    </a:p>
                  </a:txBody>
                  <a:tcPr/>
                </a:tc>
                <a:tc>
                  <a:txBody>
                    <a:bodyPr/>
                    <a:lstStyle/>
                    <a:p>
                      <a:pPr algn="ctr" rtl="1"/>
                      <a:r>
                        <a:rPr lang="he-IL" sz="1200" b="1" u="sng" dirty="0" smtClean="0"/>
                        <a:t>אין אירוע מס במועד הרכישה!</a:t>
                      </a:r>
                      <a:endParaRPr lang="he-IL" sz="1200" b="1" u="sng" dirty="0"/>
                    </a:p>
                  </a:txBody>
                  <a:tcPr/>
                </a:tc>
              </a:tr>
            </a:tbl>
          </a:graphicData>
        </a:graphic>
      </p:graphicFrame>
    </p:spTree>
    <p:extLst>
      <p:ext uri="{BB962C8B-B14F-4D97-AF65-F5344CB8AC3E}">
        <p14:creationId xmlns:p14="http://schemas.microsoft.com/office/powerpoint/2010/main" val="2610003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בין רכישת פעילות לרכישת מניות – מבט רוחבי על היבטי המס</a:t>
            </a:r>
          </a:p>
        </p:txBody>
      </p:sp>
      <p:graphicFrame>
        <p:nvGraphicFramePr>
          <p:cNvPr id="5" name="מציין מיקום תוכן 4"/>
          <p:cNvGraphicFramePr>
            <a:graphicFrameLocks noGrp="1"/>
          </p:cNvGraphicFramePr>
          <p:nvPr>
            <p:ph sz="quarter" idx="16"/>
            <p:extLst>
              <p:ext uri="{D42A27DB-BD31-4B8C-83A1-F6EECF244321}">
                <p14:modId xmlns:p14="http://schemas.microsoft.com/office/powerpoint/2010/main" val="2317549744"/>
              </p:ext>
            </p:extLst>
          </p:nvPr>
        </p:nvGraphicFramePr>
        <p:xfrm>
          <a:off x="1844674" y="908050"/>
          <a:ext cx="7119939" cy="3413760"/>
        </p:xfrm>
        <a:graphic>
          <a:graphicData uri="http://schemas.openxmlformats.org/drawingml/2006/table">
            <a:tbl>
              <a:tblPr rtl="1" firstRow="1" bandRow="1">
                <a:tableStyleId>{5C22544A-7EE6-4342-B048-85BDC9FD1C3A}</a:tableStyleId>
              </a:tblPr>
              <a:tblGrid>
                <a:gridCol w="2373313"/>
                <a:gridCol w="2373313"/>
                <a:gridCol w="2373313"/>
              </a:tblGrid>
              <a:tr h="370840">
                <a:tc>
                  <a:txBody>
                    <a:bodyPr/>
                    <a:lstStyle/>
                    <a:p>
                      <a:pPr algn="ctr" rtl="1"/>
                      <a:endParaRPr lang="he-IL" dirty="0"/>
                    </a:p>
                  </a:txBody>
                  <a:tcPr/>
                </a:tc>
                <a:tc>
                  <a:txBody>
                    <a:bodyPr/>
                    <a:lstStyle/>
                    <a:p>
                      <a:pPr algn="ctr" rtl="1"/>
                      <a:r>
                        <a:rPr lang="he-IL" sz="1600" dirty="0" smtClean="0"/>
                        <a:t>רכישת</a:t>
                      </a:r>
                      <a:r>
                        <a:rPr lang="he-IL" sz="1600" baseline="0" dirty="0" smtClean="0"/>
                        <a:t> חברת המטרה דרך רכישת פעילותה</a:t>
                      </a:r>
                      <a:endParaRPr lang="he-IL" sz="1600" dirty="0"/>
                    </a:p>
                  </a:txBody>
                  <a:tcPr/>
                </a:tc>
                <a:tc>
                  <a:txBody>
                    <a:bodyPr/>
                    <a:lstStyle/>
                    <a:p>
                      <a:pPr algn="ctr" rtl="1"/>
                      <a:r>
                        <a:rPr lang="he-IL" sz="1600" dirty="0" smtClean="0"/>
                        <a:t>רכישת חברת המטרה דרך רכישת</a:t>
                      </a:r>
                      <a:r>
                        <a:rPr lang="he-IL" sz="1600" baseline="0" dirty="0" smtClean="0"/>
                        <a:t> מניותיה</a:t>
                      </a:r>
                      <a:endParaRPr lang="he-IL" sz="1600" dirty="0"/>
                    </a:p>
                  </a:txBody>
                  <a:tcPr/>
                </a:tc>
              </a:tr>
              <a:tr h="370840">
                <a:tc>
                  <a:txBody>
                    <a:bodyPr/>
                    <a:lstStyle/>
                    <a:p>
                      <a:pPr algn="ctr" rtl="1"/>
                      <a:r>
                        <a:rPr lang="he-IL" dirty="0" smtClean="0"/>
                        <a:t>אירוע מס בחברת</a:t>
                      </a:r>
                      <a:r>
                        <a:rPr lang="he-IL" baseline="0" dirty="0" smtClean="0"/>
                        <a:t> המטרה ובקרב בעלי מניותיה</a:t>
                      </a:r>
                      <a:endParaRPr lang="he-IL" dirty="0"/>
                    </a:p>
                  </a:txBody>
                  <a:tcPr/>
                </a:tc>
                <a:tc>
                  <a:txBody>
                    <a:bodyPr/>
                    <a:lstStyle/>
                    <a:p>
                      <a:pPr algn="just" rtl="1"/>
                      <a:r>
                        <a:rPr lang="he-IL" sz="1200" u="sng" dirty="0" smtClean="0"/>
                        <a:t>בחברה</a:t>
                      </a:r>
                      <a:r>
                        <a:rPr lang="he-IL" sz="1200" dirty="0" smtClean="0"/>
                        <a:t> – מס רווח הון בגין מכירת הנכסים, כאשר קיימת חובת דיווח לרשויות המס בגין המכירה כאמור, תוך 30</a:t>
                      </a:r>
                      <a:r>
                        <a:rPr lang="he-IL" sz="1200" baseline="0" dirty="0" smtClean="0"/>
                        <a:t> ימים ממועד העסקה.</a:t>
                      </a:r>
                    </a:p>
                    <a:p>
                      <a:pPr algn="just" rtl="1"/>
                      <a:r>
                        <a:rPr lang="he-IL" sz="1200" dirty="0" smtClean="0"/>
                        <a:t>בגין חלוקת</a:t>
                      </a:r>
                      <a:r>
                        <a:rPr lang="he-IL" sz="1200" baseline="0" dirty="0" smtClean="0"/>
                        <a:t> דיבידנד, חלה חובת ניכוי מס במקור על החברה.</a:t>
                      </a:r>
                    </a:p>
                    <a:p>
                      <a:pPr algn="just" rtl="1"/>
                      <a:endParaRPr lang="he-IL" sz="1200" dirty="0" smtClean="0"/>
                    </a:p>
                    <a:p>
                      <a:pPr algn="just" rtl="1"/>
                      <a:r>
                        <a:rPr lang="he-IL" sz="1200" u="sng" dirty="0" smtClean="0"/>
                        <a:t>בקרב בעלי המניות</a:t>
                      </a:r>
                      <a:r>
                        <a:rPr lang="he-IL" sz="1200" u="none" dirty="0" smtClean="0"/>
                        <a:t> </a:t>
                      </a:r>
                      <a:r>
                        <a:rPr lang="he-IL" sz="1200" dirty="0" smtClean="0"/>
                        <a:t>– דיבידנד</a:t>
                      </a:r>
                      <a:r>
                        <a:rPr lang="he-IL" sz="1200" baseline="0" dirty="0" smtClean="0"/>
                        <a:t> המחולק ל</a:t>
                      </a:r>
                      <a:r>
                        <a:rPr lang="he-IL" sz="1200" dirty="0" smtClean="0"/>
                        <a:t>חברה</a:t>
                      </a:r>
                      <a:r>
                        <a:rPr lang="he-IL" sz="1200" baseline="0" dirty="0" smtClean="0"/>
                        <a:t> – </a:t>
                      </a:r>
                      <a:r>
                        <a:rPr lang="he-IL" sz="1200" b="1" baseline="0" dirty="0" smtClean="0"/>
                        <a:t>פטור</a:t>
                      </a:r>
                      <a:r>
                        <a:rPr lang="he-IL" sz="1200" baseline="0" dirty="0" smtClean="0"/>
                        <a:t>;</a:t>
                      </a:r>
                    </a:p>
                    <a:p>
                      <a:pPr algn="just" rtl="1"/>
                      <a:r>
                        <a:rPr lang="he-IL" sz="1200" u="sng" baseline="0" dirty="0" smtClean="0"/>
                        <a:t>ליחיד</a:t>
                      </a:r>
                      <a:r>
                        <a:rPr lang="he-IL" sz="1200" baseline="0" dirty="0" smtClean="0"/>
                        <a:t> – שיעור מס של 25%/30% בהתאם לשיעור החזקתו.</a:t>
                      </a:r>
                    </a:p>
                    <a:p>
                      <a:pPr algn="just" rtl="1"/>
                      <a:endParaRPr lang="he-IL" sz="1200" baseline="0" dirty="0" smtClean="0"/>
                    </a:p>
                    <a:p>
                      <a:pPr algn="just" rtl="1"/>
                      <a:r>
                        <a:rPr lang="he-IL" sz="1200" baseline="0" dirty="0" smtClean="0"/>
                        <a:t>במידה ויבוצע פירוק – רווח או הפסד הון בקרב בעלי המניות בפירוק.</a:t>
                      </a:r>
                      <a:endParaRPr lang="he-IL" sz="1200" dirty="0"/>
                    </a:p>
                  </a:txBody>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he-IL" sz="1200" u="sng" dirty="0" smtClean="0"/>
                        <a:t>בחברה</a:t>
                      </a:r>
                      <a:r>
                        <a:rPr lang="he-IL" sz="1200" dirty="0" smtClean="0"/>
                        <a:t> - אינה חלק מהצדדים לעסקה ולכן </a:t>
                      </a:r>
                      <a:r>
                        <a:rPr lang="he-IL" sz="1200" b="1" u="sng" dirty="0" smtClean="0"/>
                        <a:t>אין אירוע מס</a:t>
                      </a:r>
                      <a:r>
                        <a:rPr lang="he-IL" sz="1200" dirty="0" smtClean="0"/>
                        <a:t>.</a:t>
                      </a:r>
                    </a:p>
                    <a:p>
                      <a:pPr algn="ctr" rtl="1"/>
                      <a:endParaRPr lang="he-IL" sz="1200" dirty="0" smtClean="0"/>
                    </a:p>
                    <a:p>
                      <a:pPr algn="just" rtl="1">
                        <a:buFont typeface="Wingdings" panose="05000000000000000000" pitchFamily="2" charset="2"/>
                        <a:buNone/>
                      </a:pPr>
                      <a:r>
                        <a:rPr lang="he-IL" sz="1200" u="sng" dirty="0" smtClean="0"/>
                        <a:t>בקרב בעלי המניות </a:t>
                      </a:r>
                      <a:r>
                        <a:rPr lang="he-IL" sz="1200" dirty="0" smtClean="0"/>
                        <a:t>- בגין מכירת המניות עשוי להיווצר רווח או הפסד הון החייב במס או ניתן לקיזוז.</a:t>
                      </a:r>
                    </a:p>
                    <a:p>
                      <a:pPr algn="just" rtl="1">
                        <a:buFont typeface="Wingdings" panose="05000000000000000000" pitchFamily="2" charset="2"/>
                        <a:buNone/>
                      </a:pPr>
                      <a:r>
                        <a:rPr lang="he-IL" sz="1200" dirty="0" smtClean="0"/>
                        <a:t>קיימת</a:t>
                      </a:r>
                      <a:r>
                        <a:rPr lang="he-IL" sz="1200" baseline="0" dirty="0" smtClean="0"/>
                        <a:t> </a:t>
                      </a:r>
                      <a:r>
                        <a:rPr lang="he-IL" sz="1200" dirty="0" smtClean="0"/>
                        <a:t>חובת דיווח לרשות המיסים על רווח</a:t>
                      </a:r>
                      <a:r>
                        <a:rPr lang="he-IL" sz="1200" baseline="0" dirty="0" smtClean="0"/>
                        <a:t> ההון הנוצר מהעסקה תוך 30 ימים ממועד ביצועה</a:t>
                      </a:r>
                      <a:r>
                        <a:rPr lang="he-IL" sz="1200" dirty="0" smtClean="0"/>
                        <a:t>.</a:t>
                      </a:r>
                    </a:p>
                    <a:p>
                      <a:pPr algn="just" rtl="1">
                        <a:buFont typeface="Wingdings" panose="05000000000000000000" pitchFamily="2" charset="2"/>
                        <a:buNone/>
                      </a:pPr>
                      <a:r>
                        <a:rPr lang="he-IL" sz="1200" dirty="0" smtClean="0"/>
                        <a:t>פטורים לתושבי חוץ מותנים בכך שעיקר הנכסים לא מקרקעין בישראל (במישרין או בעקיפין), במשך שנתיים לפני המכירה ושאין מוסד קבע למוכר בישראל.</a:t>
                      </a:r>
                    </a:p>
                    <a:p>
                      <a:pPr algn="ctr" rtl="1"/>
                      <a:endParaRPr lang="he-IL" sz="1200" dirty="0"/>
                    </a:p>
                  </a:txBody>
                  <a:tcPr/>
                </a:tc>
              </a:tr>
            </a:tbl>
          </a:graphicData>
        </a:graphic>
      </p:graphicFrame>
    </p:spTree>
    <p:extLst>
      <p:ext uri="{BB962C8B-B14F-4D97-AF65-F5344CB8AC3E}">
        <p14:creationId xmlns:p14="http://schemas.microsoft.com/office/powerpoint/2010/main" val="2982515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a:t>בין רכישת פעילות לרכישת מניות – מבט רוחבי על היבטי המס</a:t>
            </a:r>
          </a:p>
        </p:txBody>
      </p:sp>
      <p:graphicFrame>
        <p:nvGraphicFramePr>
          <p:cNvPr id="5" name="מציין מיקום תוכן 4"/>
          <p:cNvGraphicFramePr>
            <a:graphicFrameLocks noGrp="1"/>
          </p:cNvGraphicFramePr>
          <p:nvPr>
            <p:ph sz="quarter" idx="16"/>
            <p:extLst>
              <p:ext uri="{D42A27DB-BD31-4B8C-83A1-F6EECF244321}">
                <p14:modId xmlns:p14="http://schemas.microsoft.com/office/powerpoint/2010/main" val="1569489836"/>
              </p:ext>
            </p:extLst>
          </p:nvPr>
        </p:nvGraphicFramePr>
        <p:xfrm>
          <a:off x="1844674" y="908050"/>
          <a:ext cx="7119939" cy="3413760"/>
        </p:xfrm>
        <a:graphic>
          <a:graphicData uri="http://schemas.openxmlformats.org/drawingml/2006/table">
            <a:tbl>
              <a:tblPr rtl="1" firstRow="1" bandRow="1">
                <a:tableStyleId>{5C22544A-7EE6-4342-B048-85BDC9FD1C3A}</a:tableStyleId>
              </a:tblPr>
              <a:tblGrid>
                <a:gridCol w="2373313"/>
                <a:gridCol w="2373313"/>
                <a:gridCol w="2373313"/>
              </a:tblGrid>
              <a:tr h="370840">
                <a:tc>
                  <a:txBody>
                    <a:bodyPr/>
                    <a:lstStyle/>
                    <a:p>
                      <a:pPr algn="ctr" rtl="1"/>
                      <a:endParaRPr lang="he-IL" dirty="0"/>
                    </a:p>
                  </a:txBody>
                  <a:tcPr/>
                </a:tc>
                <a:tc>
                  <a:txBody>
                    <a:bodyPr/>
                    <a:lstStyle/>
                    <a:p>
                      <a:pPr algn="ctr" rtl="1"/>
                      <a:r>
                        <a:rPr lang="he-IL" dirty="0" smtClean="0"/>
                        <a:t>רכישת</a:t>
                      </a:r>
                      <a:r>
                        <a:rPr lang="he-IL" baseline="0" dirty="0" smtClean="0"/>
                        <a:t> חברת המטרה דרך רכישת פעילותה</a:t>
                      </a:r>
                      <a:endParaRPr lang="he-IL" dirty="0"/>
                    </a:p>
                  </a:txBody>
                  <a:tcPr/>
                </a:tc>
                <a:tc>
                  <a:txBody>
                    <a:bodyPr/>
                    <a:lstStyle/>
                    <a:p>
                      <a:pPr algn="ctr" rtl="1"/>
                      <a:r>
                        <a:rPr lang="he-IL" dirty="0" smtClean="0"/>
                        <a:t>רכישת חברת המטרה דרך רכישת</a:t>
                      </a:r>
                      <a:r>
                        <a:rPr lang="he-IL" baseline="0" dirty="0" smtClean="0"/>
                        <a:t> מניותיה</a:t>
                      </a:r>
                      <a:endParaRPr lang="he-IL" dirty="0"/>
                    </a:p>
                  </a:txBody>
                  <a:tcPr/>
                </a:tc>
              </a:tr>
              <a:tr h="370840">
                <a:tc>
                  <a:txBody>
                    <a:bodyPr/>
                    <a:lstStyle/>
                    <a:p>
                      <a:pPr algn="ctr" rtl="1"/>
                      <a:r>
                        <a:rPr lang="he-IL" dirty="0" smtClean="0"/>
                        <a:t>יתרונות</a:t>
                      </a:r>
                      <a:endParaRPr lang="he-IL" dirty="0"/>
                    </a:p>
                  </a:txBody>
                  <a:tcPr/>
                </a:tc>
                <a:tc>
                  <a:txBody>
                    <a:bodyPr/>
                    <a:lstStyle/>
                    <a:p>
                      <a:pPr marL="177800" lvl="1" indent="-177800" algn="just" rtl="1">
                        <a:spcBef>
                          <a:spcPts val="600"/>
                        </a:spcBef>
                        <a:spcAft>
                          <a:spcPts val="600"/>
                        </a:spcAft>
                        <a:buFont typeface="Wingdings" panose="05000000000000000000" pitchFamily="2" charset="2"/>
                        <a:buChar char="v"/>
                      </a:pPr>
                      <a:r>
                        <a:rPr lang="he-IL" sz="1400" dirty="0" smtClean="0"/>
                        <a:t>אין התחייבויות לרוכשת בגין התחייבויות חברת המטרה.</a:t>
                      </a:r>
                    </a:p>
                    <a:p>
                      <a:pPr marL="177800" lvl="1" indent="-177800" algn="just" rtl="1">
                        <a:spcBef>
                          <a:spcPts val="600"/>
                        </a:spcBef>
                        <a:spcAft>
                          <a:spcPts val="600"/>
                        </a:spcAft>
                        <a:buFont typeface="Wingdings" panose="05000000000000000000" pitchFamily="2" charset="2"/>
                        <a:buChar char="v"/>
                      </a:pPr>
                      <a:r>
                        <a:rPr lang="he-IL" sz="1400" kern="1200" dirty="0" smtClean="0">
                          <a:solidFill>
                            <a:schemeClr val="dk1"/>
                          </a:solidFill>
                          <a:latin typeface="+mn-lt"/>
                          <a:ea typeface="+mn-ea"/>
                          <a:cs typeface="+mn-cs"/>
                        </a:rPr>
                        <a:t>אין חשיפות מס בקשר לפעילות המועברת.</a:t>
                      </a:r>
                    </a:p>
                    <a:p>
                      <a:pPr marL="177800" lvl="1" indent="-177800" algn="just" rtl="1">
                        <a:spcBef>
                          <a:spcPts val="600"/>
                        </a:spcBef>
                        <a:spcAft>
                          <a:spcPts val="600"/>
                        </a:spcAft>
                        <a:buFont typeface="Wingdings" panose="05000000000000000000" pitchFamily="2" charset="2"/>
                        <a:buChar char="v"/>
                      </a:pPr>
                      <a:r>
                        <a:rPr lang="he-IL" sz="1400" kern="1200" dirty="0" smtClean="0">
                          <a:solidFill>
                            <a:schemeClr val="dk1"/>
                          </a:solidFill>
                          <a:latin typeface="+mn-lt"/>
                          <a:ea typeface="+mn-ea"/>
                          <a:cs typeface="+mn-cs"/>
                        </a:rPr>
                        <a:t>הפחתת עלות הרכישה.</a:t>
                      </a:r>
                    </a:p>
                  </a:txBody>
                  <a:tcPr/>
                </a:tc>
                <a:tc>
                  <a:txBody>
                    <a:bodyPr/>
                    <a:lstStyle/>
                    <a:p>
                      <a:pPr marL="269875" lvl="1" indent="-269875" algn="r" rtl="1">
                        <a:spcBef>
                          <a:spcPts val="600"/>
                        </a:spcBef>
                        <a:spcAft>
                          <a:spcPts val="600"/>
                        </a:spcAft>
                        <a:buFont typeface="Wingdings" panose="05000000000000000000" pitchFamily="2" charset="2"/>
                        <a:buChar char="v"/>
                      </a:pPr>
                      <a:r>
                        <a:rPr lang="he-IL" sz="1400" dirty="0" smtClean="0"/>
                        <a:t>הפסדים ניתנים לשימוש כנגד הכנסות החברה בכפוף לכך שלא מדובר בעסקה מלאכותית.</a:t>
                      </a:r>
                    </a:p>
                    <a:p>
                      <a:pPr marL="269875" lvl="1" indent="-269875" algn="r" rtl="1">
                        <a:spcBef>
                          <a:spcPts val="600"/>
                        </a:spcBef>
                        <a:spcAft>
                          <a:spcPts val="600"/>
                        </a:spcAft>
                        <a:buFont typeface="Wingdings" panose="05000000000000000000" pitchFamily="2" charset="2"/>
                        <a:buChar char="v"/>
                      </a:pPr>
                      <a:r>
                        <a:rPr lang="he-IL" sz="1400" dirty="0" smtClean="0"/>
                        <a:t>קל לביצוע ולתפעול.</a:t>
                      </a:r>
                    </a:p>
                  </a:txBody>
                  <a:tcPr/>
                </a:tc>
              </a:tr>
              <a:tr h="370840">
                <a:tc>
                  <a:txBody>
                    <a:bodyPr/>
                    <a:lstStyle/>
                    <a:p>
                      <a:pPr algn="ctr" rtl="1"/>
                      <a:r>
                        <a:rPr lang="he-IL" dirty="0" smtClean="0"/>
                        <a:t>חסרונות</a:t>
                      </a:r>
                      <a:endParaRPr lang="he-IL" dirty="0"/>
                    </a:p>
                  </a:txBody>
                  <a:tcPr/>
                </a:tc>
                <a:tc>
                  <a:txBody>
                    <a:bodyPr/>
                    <a:lstStyle/>
                    <a:p>
                      <a:pPr marL="177800" lvl="1" indent="-177800" algn="just" rtl="1">
                        <a:spcBef>
                          <a:spcPts val="600"/>
                        </a:spcBef>
                        <a:spcAft>
                          <a:spcPts val="600"/>
                        </a:spcAft>
                        <a:buFont typeface="Wingdings" panose="05000000000000000000" pitchFamily="2" charset="2"/>
                        <a:buChar char="v"/>
                      </a:pPr>
                      <a:r>
                        <a:rPr lang="he-IL" sz="1400" dirty="0" smtClean="0"/>
                        <a:t>לא ניתן להשתמש בהפסדי חברת המטרה ככל והיו.</a:t>
                      </a:r>
                    </a:p>
                    <a:p>
                      <a:pPr marL="177800" lvl="1" indent="-177800" algn="just" rtl="1">
                        <a:spcBef>
                          <a:spcPts val="600"/>
                        </a:spcBef>
                        <a:spcAft>
                          <a:spcPts val="600"/>
                        </a:spcAft>
                        <a:buFont typeface="Wingdings" panose="05000000000000000000" pitchFamily="2" charset="2"/>
                        <a:buChar char="v"/>
                      </a:pPr>
                      <a:r>
                        <a:rPr lang="he-IL" sz="1400" dirty="0" smtClean="0"/>
                        <a:t>העברת פעילות כרוכה בהסכמים חדשים עם לקוחות/ספקים וכד'. </a:t>
                      </a:r>
                    </a:p>
                  </a:txBody>
                  <a:tcPr/>
                </a:tc>
                <a:tc>
                  <a:txBody>
                    <a:bodyPr/>
                    <a:lstStyle/>
                    <a:p>
                      <a:pPr marL="269875" lvl="1" indent="-269875" algn="r" rtl="1">
                        <a:spcBef>
                          <a:spcPts val="600"/>
                        </a:spcBef>
                        <a:spcAft>
                          <a:spcPts val="600"/>
                        </a:spcAft>
                        <a:buFont typeface="Wingdings" panose="05000000000000000000" pitchFamily="2" charset="2"/>
                        <a:buChar char="v"/>
                      </a:pPr>
                      <a:r>
                        <a:rPr lang="he-IL" sz="1400" dirty="0" smtClean="0"/>
                        <a:t>התחייבויות הרוכשת לרבות חשיפות מס.</a:t>
                      </a:r>
                    </a:p>
                    <a:p>
                      <a:pPr marL="269875" lvl="1" indent="-269875" algn="r" rtl="1">
                        <a:spcBef>
                          <a:spcPts val="600"/>
                        </a:spcBef>
                        <a:spcAft>
                          <a:spcPts val="600"/>
                        </a:spcAft>
                        <a:buFont typeface="Wingdings" panose="05000000000000000000" pitchFamily="2" charset="2"/>
                        <a:buChar char="v"/>
                      </a:pPr>
                      <a:r>
                        <a:rPr lang="he-IL" sz="1400" dirty="0" smtClean="0"/>
                        <a:t>דיו </a:t>
                      </a:r>
                      <a:r>
                        <a:rPr lang="he-IL" sz="1400" dirty="0" err="1" smtClean="0"/>
                        <a:t>דיליג'נס</a:t>
                      </a:r>
                      <a:r>
                        <a:rPr lang="he-IL" sz="1400" dirty="0" smtClean="0"/>
                        <a:t>.</a:t>
                      </a:r>
                    </a:p>
                  </a:txBody>
                  <a:tcPr/>
                </a:tc>
              </a:tr>
            </a:tbl>
          </a:graphicData>
        </a:graphic>
      </p:graphicFrame>
    </p:spTree>
    <p:extLst>
      <p:ext uri="{BB962C8B-B14F-4D97-AF65-F5344CB8AC3E}">
        <p14:creationId xmlns:p14="http://schemas.microsoft.com/office/powerpoint/2010/main" val="5809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הערות נוספות לגבי רכישת פעילות</a:t>
            </a:r>
            <a:endParaRPr lang="he-IL" dirty="0"/>
          </a:p>
        </p:txBody>
      </p:sp>
      <p:sp>
        <p:nvSpPr>
          <p:cNvPr id="4" name="מציין מיקום תוכן 3"/>
          <p:cNvSpPr>
            <a:spLocks noGrp="1"/>
          </p:cNvSpPr>
          <p:nvPr>
            <p:ph sz="quarter" idx="16"/>
          </p:nvPr>
        </p:nvSpPr>
        <p:spPr>
          <a:xfrm>
            <a:off x="1793358" y="915988"/>
            <a:ext cx="7171130" cy="3528421"/>
          </a:xfrm>
        </p:spPr>
        <p:txBody>
          <a:bodyPr>
            <a:normAutofit/>
          </a:bodyPr>
          <a:lstStyle/>
          <a:p>
            <a:pPr marL="0" indent="0" algn="r" rtl="1">
              <a:buNone/>
            </a:pPr>
            <a:r>
              <a:rPr lang="he-IL" sz="1400" b="1" u="sng" dirty="0" smtClean="0"/>
              <a:t>נקודות רלוונטיות בקשר לרכישת פעילות</a:t>
            </a:r>
          </a:p>
          <a:p>
            <a:pPr marL="0" indent="0" algn="r" rtl="1">
              <a:buNone/>
            </a:pPr>
            <a:endParaRPr lang="he-IL" sz="1400" b="1" u="sng" dirty="0"/>
          </a:p>
          <a:p>
            <a:pPr algn="just" rtl="1">
              <a:buFont typeface="Wingdings" panose="05000000000000000000" pitchFamily="2" charset="2"/>
              <a:buChar char="v"/>
            </a:pPr>
            <a:r>
              <a:rPr lang="he-IL" sz="1400" dirty="0" smtClean="0"/>
              <a:t>קיומם של הפסדים בחברת המטרה.</a:t>
            </a:r>
          </a:p>
          <a:p>
            <a:pPr algn="just" rtl="1">
              <a:buFont typeface="Wingdings" panose="05000000000000000000" pitchFamily="2" charset="2"/>
              <a:buChar char="v"/>
            </a:pPr>
            <a:endParaRPr lang="he-IL" sz="1400" dirty="0" smtClean="0"/>
          </a:p>
          <a:p>
            <a:pPr algn="just" rtl="1">
              <a:buFont typeface="Wingdings" panose="05000000000000000000" pitchFamily="2" charset="2"/>
              <a:buChar char="v"/>
            </a:pPr>
            <a:r>
              <a:rPr lang="he-IL" sz="1400" dirty="0" smtClean="0"/>
              <a:t>הפסדי הון מועברים אצל מוכרי הפעילות.</a:t>
            </a:r>
          </a:p>
          <a:p>
            <a:pPr algn="just" rtl="1">
              <a:buFont typeface="Wingdings" panose="05000000000000000000" pitchFamily="2" charset="2"/>
              <a:buChar char="v"/>
            </a:pPr>
            <a:endParaRPr lang="he-IL" sz="1400" dirty="0" smtClean="0"/>
          </a:p>
          <a:p>
            <a:pPr algn="just" rtl="1">
              <a:buFont typeface="Wingdings" panose="05000000000000000000" pitchFamily="2" charset="2"/>
              <a:buChar char="v"/>
            </a:pPr>
            <a:r>
              <a:rPr lang="he-IL" sz="1400" dirty="0"/>
              <a:t>חוק עידוד </a:t>
            </a:r>
            <a:r>
              <a:rPr lang="he-IL" sz="1400" dirty="0" err="1"/>
              <a:t>התעשיה</a:t>
            </a:r>
            <a:r>
              <a:rPr lang="he-IL" sz="1400" dirty="0"/>
              <a:t> (מסים), </a:t>
            </a:r>
            <a:r>
              <a:rPr lang="he-IL" sz="1400" dirty="0" smtClean="0"/>
              <a:t>תשכ"ט-1969.</a:t>
            </a:r>
          </a:p>
          <a:p>
            <a:pPr algn="just" rtl="1">
              <a:buFont typeface="Wingdings" panose="05000000000000000000" pitchFamily="2" charset="2"/>
              <a:buChar char="v"/>
            </a:pPr>
            <a:endParaRPr lang="he-IL" sz="1400" dirty="0" smtClean="0"/>
          </a:p>
          <a:p>
            <a:pPr algn="just" rtl="1">
              <a:buFont typeface="Wingdings" panose="05000000000000000000" pitchFamily="2" charset="2"/>
              <a:buChar char="v"/>
            </a:pPr>
            <a:r>
              <a:rPr lang="he-IL" sz="1400" dirty="0" smtClean="0"/>
              <a:t>שאלת קיומו של </a:t>
            </a:r>
            <a:r>
              <a:rPr lang="he-IL" sz="1400" u="sng" dirty="0" smtClean="0"/>
              <a:t>מוניטין</a:t>
            </a:r>
            <a:r>
              <a:rPr lang="he-IL" sz="1400" dirty="0" smtClean="0"/>
              <a:t> בחברת המטרה.</a:t>
            </a:r>
          </a:p>
          <a:p>
            <a:pPr algn="just" rtl="1">
              <a:buFont typeface="Wingdings" panose="05000000000000000000" pitchFamily="2" charset="2"/>
              <a:buChar char="v"/>
            </a:pPr>
            <a:endParaRPr lang="he-IL" sz="1400" dirty="0" smtClean="0"/>
          </a:p>
          <a:p>
            <a:pPr algn="just" rtl="1">
              <a:buFont typeface="Wingdings" panose="05000000000000000000" pitchFamily="2" charset="2"/>
              <a:buChar char="v"/>
            </a:pPr>
            <a:r>
              <a:rPr lang="he-IL" sz="1400" dirty="0" smtClean="0"/>
              <a:t>כוונות לעתיד – מיזוג, עסקאות </a:t>
            </a:r>
            <a:r>
              <a:rPr lang="he-IL" sz="1400" dirty="0" err="1" smtClean="0"/>
              <a:t>בינחברתיות</a:t>
            </a:r>
            <a:r>
              <a:rPr lang="he-IL" sz="1400" dirty="0" smtClean="0"/>
              <a:t> ופעילויות אחרות.</a:t>
            </a:r>
            <a:endParaRPr lang="he-IL" sz="1400" dirty="0"/>
          </a:p>
          <a:p>
            <a:pPr algn="r" rtl="1"/>
            <a:endParaRPr lang="he-IL" dirty="0"/>
          </a:p>
        </p:txBody>
      </p:sp>
    </p:spTree>
    <p:extLst>
      <p:ext uri="{BB962C8B-B14F-4D97-AF65-F5344CB8AC3E}">
        <p14:creationId xmlns:p14="http://schemas.microsoft.com/office/powerpoint/2010/main" val="4118961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3"/>
          </p:nvPr>
        </p:nvSpPr>
        <p:spPr/>
        <p:txBody>
          <a:bodyPr/>
          <a:lstStyle/>
          <a:p>
            <a:pPr algn="r" rtl="1"/>
            <a:r>
              <a:rPr lang="he-IL" dirty="0" smtClean="0"/>
              <a:t>השקעה בחברת המטרה</a:t>
            </a:r>
            <a:endParaRPr lang="he-IL" dirty="0"/>
          </a:p>
        </p:txBody>
      </p:sp>
      <p:sp>
        <p:nvSpPr>
          <p:cNvPr id="4" name="מציין מיקום תוכן 3"/>
          <p:cNvSpPr>
            <a:spLocks noGrp="1"/>
          </p:cNvSpPr>
          <p:nvPr>
            <p:ph sz="quarter" idx="16"/>
          </p:nvPr>
        </p:nvSpPr>
        <p:spPr>
          <a:xfrm>
            <a:off x="1793358" y="915988"/>
            <a:ext cx="7171130" cy="3528421"/>
          </a:xfrm>
        </p:spPr>
        <p:txBody>
          <a:bodyPr>
            <a:normAutofit lnSpcReduction="10000"/>
          </a:bodyPr>
          <a:lstStyle/>
          <a:p>
            <a:pPr marL="0" indent="0" algn="r" rtl="1">
              <a:buNone/>
            </a:pPr>
            <a:r>
              <a:rPr lang="he-IL" sz="1400" b="1" u="sng" dirty="0"/>
              <a:t>האירוע</a:t>
            </a:r>
          </a:p>
          <a:p>
            <a:pPr algn="just" rtl="1">
              <a:buFont typeface="Wingdings" panose="05000000000000000000" pitchFamily="2" charset="2"/>
              <a:buChar char="v"/>
            </a:pPr>
            <a:r>
              <a:rPr lang="he-IL" sz="1400" dirty="0"/>
              <a:t>החברה הרוכשת, </a:t>
            </a:r>
            <a:r>
              <a:rPr lang="he-IL" sz="1400" dirty="0" smtClean="0"/>
              <a:t>מזרימה מזומנים לתוך חברת המטרה כנגד מניות/חוב.</a:t>
            </a:r>
          </a:p>
          <a:p>
            <a:pPr algn="just" rtl="1">
              <a:buFont typeface="Wingdings" panose="05000000000000000000" pitchFamily="2" charset="2"/>
              <a:buChar char="v"/>
            </a:pPr>
            <a:r>
              <a:rPr lang="he-IL" sz="1400" dirty="0" smtClean="0"/>
              <a:t>אין אירוע מס במועד ההשקעה.</a:t>
            </a:r>
          </a:p>
          <a:p>
            <a:pPr algn="just" rtl="1">
              <a:buFont typeface="Wingdings" panose="05000000000000000000" pitchFamily="2" charset="2"/>
              <a:buChar char="v"/>
            </a:pPr>
            <a:endParaRPr lang="he-IL" sz="1400" dirty="0"/>
          </a:p>
          <a:p>
            <a:pPr marL="0" indent="0" algn="just" rtl="1">
              <a:buNone/>
            </a:pPr>
            <a:r>
              <a:rPr lang="he-IL" sz="1400" b="1" u="sng" dirty="0" smtClean="0"/>
              <a:t>צורת ההשקעה</a:t>
            </a:r>
          </a:p>
          <a:p>
            <a:pPr algn="just" rtl="1">
              <a:buFont typeface="Wingdings" panose="05000000000000000000" pitchFamily="2" charset="2"/>
              <a:buChar char="v"/>
            </a:pPr>
            <a:r>
              <a:rPr lang="he-IL" sz="1400" dirty="0" smtClean="0"/>
              <a:t>השקעה באקוויטי (הון) כנגד מניות או פרמיה.</a:t>
            </a:r>
          </a:p>
          <a:p>
            <a:pPr algn="just" rtl="1">
              <a:buFont typeface="Wingdings" panose="05000000000000000000" pitchFamily="2" charset="2"/>
              <a:buChar char="v"/>
            </a:pPr>
            <a:endParaRPr lang="he-IL" sz="1400" dirty="0" smtClean="0"/>
          </a:p>
          <a:p>
            <a:pPr algn="just" rtl="1">
              <a:buFont typeface="Wingdings" panose="05000000000000000000" pitchFamily="2" charset="2"/>
              <a:buChar char="v"/>
            </a:pPr>
            <a:r>
              <a:rPr lang="he-IL" sz="1400" dirty="0" smtClean="0"/>
              <a:t>השקעה כנגד הלוואה – ריביות לפי סעיף 3(י) לפקודה, מחירי העברה 85א' לפקודה (ניכוי במקור).</a:t>
            </a:r>
          </a:p>
          <a:p>
            <a:pPr algn="just" rtl="1">
              <a:buFont typeface="Wingdings" panose="05000000000000000000" pitchFamily="2" charset="2"/>
              <a:buChar char="v"/>
            </a:pPr>
            <a:endParaRPr lang="he-IL" sz="1400" dirty="0" smtClean="0"/>
          </a:p>
          <a:p>
            <a:pPr algn="just" rtl="1">
              <a:buFont typeface="Wingdings" panose="05000000000000000000" pitchFamily="2" charset="2"/>
              <a:buChar char="v"/>
            </a:pPr>
            <a:r>
              <a:rPr lang="he-IL" sz="1400" dirty="0" smtClean="0"/>
              <a:t>שטר הון – לא חייב לשאת ריבית לפי סעיף 3(י) לפקודה ולעמוד בהוראות סעיף 85א' לפקודה, אך כפוף לתנאים, שעיקרם:</a:t>
            </a:r>
          </a:p>
          <a:p>
            <a:pPr lvl="1" algn="just" rtl="1">
              <a:buFont typeface="Wingdings" panose="05000000000000000000" pitchFamily="2" charset="2"/>
              <a:buChar char="v"/>
            </a:pPr>
            <a:r>
              <a:rPr lang="he-IL" sz="1400" dirty="0" smtClean="0"/>
              <a:t>החברה הרוכשת מחזיקה 25% לפחות ממניות חברת המטרה;</a:t>
            </a:r>
          </a:p>
          <a:p>
            <a:pPr lvl="1" algn="just" rtl="1">
              <a:buFont typeface="Wingdings" panose="05000000000000000000" pitchFamily="2" charset="2"/>
              <a:buChar char="v"/>
            </a:pPr>
            <a:r>
              <a:rPr lang="he-IL" sz="1400" dirty="0" smtClean="0"/>
              <a:t>ללא ריבית וה"ה כלל (למעט מטבע מדינת התושבות של מקבל ההלוואה);</a:t>
            </a:r>
          </a:p>
          <a:p>
            <a:pPr lvl="1" algn="just" rtl="1">
              <a:buFont typeface="Wingdings" panose="05000000000000000000" pitchFamily="2" charset="2"/>
              <a:buChar char="v"/>
            </a:pPr>
            <a:r>
              <a:rPr lang="he-IL" sz="1400" dirty="0" smtClean="0"/>
              <a:t>לא ניתן לפירעון לפני תום תקופה של 5 שנים;</a:t>
            </a:r>
          </a:p>
          <a:p>
            <a:pPr lvl="1" algn="just" rtl="1">
              <a:buFont typeface="Wingdings" panose="05000000000000000000" pitchFamily="2" charset="2"/>
              <a:buChar char="v"/>
            </a:pPr>
            <a:r>
              <a:rPr lang="he-IL" sz="1400" dirty="0" smtClean="0"/>
              <a:t>פירעון ההלוואה נדחה בפני התחייבויות אחרות.</a:t>
            </a:r>
            <a:endParaRPr lang="he-IL" sz="1400" dirty="0"/>
          </a:p>
          <a:p>
            <a:pPr marL="0" indent="0" algn="r" rtl="1">
              <a:buNone/>
            </a:pPr>
            <a:endParaRPr lang="he-IL" sz="1400" dirty="0"/>
          </a:p>
          <a:p>
            <a:pPr algn="r" rtl="1"/>
            <a:endParaRPr lang="he-IL" dirty="0"/>
          </a:p>
        </p:txBody>
      </p:sp>
    </p:spTree>
    <p:extLst>
      <p:ext uri="{BB962C8B-B14F-4D97-AF65-F5344CB8AC3E}">
        <p14:creationId xmlns:p14="http://schemas.microsoft.com/office/powerpoint/2010/main" val="2123324993"/>
      </p:ext>
    </p:extLst>
  </p:cSld>
  <p:clrMapOvr>
    <a:masterClrMapping/>
  </p:clrMapOvr>
</p:sld>
</file>

<file path=ppt/theme/theme1.xml><?xml version="1.0" encoding="utf-8"?>
<a:theme xmlns:a="http://schemas.openxmlformats.org/drawingml/2006/main" name="Office Theme">
  <a:themeElements>
    <a:clrScheme name="RSM">
      <a:dk1>
        <a:srgbClr val="63666A"/>
      </a:dk1>
      <a:lt1>
        <a:sysClr val="window" lastClr="FFFFFF"/>
      </a:lt1>
      <a:dk2>
        <a:srgbClr val="888B8D"/>
      </a:dk2>
      <a:lt2>
        <a:srgbClr val="DCDDDE"/>
      </a:lt2>
      <a:accent1>
        <a:srgbClr val="009CDE"/>
      </a:accent1>
      <a:accent2>
        <a:srgbClr val="3F9C35"/>
      </a:accent2>
      <a:accent3>
        <a:srgbClr val="34A798"/>
      </a:accent3>
      <a:accent4>
        <a:srgbClr val="9F5CC0"/>
      </a:accent4>
      <a:accent5>
        <a:srgbClr val="F1B434"/>
      </a:accent5>
      <a:accent6>
        <a:srgbClr val="E40046"/>
      </a:accent6>
      <a:hlink>
        <a:srgbClr val="009CDE"/>
      </a:hlink>
      <a:folHlink>
        <a:srgbClr val="63666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3644</TotalTime>
  <Words>4341</Words>
  <Application>Microsoft Office PowerPoint</Application>
  <PresentationFormat>‫הצגה על המסך (16:9)</PresentationFormat>
  <Paragraphs>321</Paragraphs>
  <Slides>45</Slides>
  <Notes>0</Notes>
  <HiddenSlides>0</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45</vt:i4>
      </vt:variant>
    </vt:vector>
  </HeadingPairs>
  <TitlesOfParts>
    <vt:vector size="52" baseType="lpstr">
      <vt:lpstr>Arial</vt:lpstr>
      <vt:lpstr>Calibri</vt:lpstr>
      <vt:lpstr>David</vt:lpstr>
      <vt:lpstr>Segoe UI Semilight</vt:lpstr>
      <vt:lpstr>Times New Roman</vt:lpstr>
      <vt:lpstr>Wingdings</vt:lpstr>
      <vt:lpstr>Office Theme</vt:lpstr>
      <vt:lpstr>מצגת של PowerPoint</vt:lpstr>
      <vt:lpstr>היבטי מס בעסקאות רכישה  רוני שרייטר, עו"ד (רו"ח)   אוקטובר 2019</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L2LAdmin</dc:creator>
  <cp:lastModifiedBy>Dvir Saadia</cp:lastModifiedBy>
  <cp:revision>207</cp:revision>
  <dcterms:created xsi:type="dcterms:W3CDTF">2015-05-28T11:57:29Z</dcterms:created>
  <dcterms:modified xsi:type="dcterms:W3CDTF">2019-10-23T13:49:41Z</dcterms:modified>
</cp:coreProperties>
</file>