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8" r:id="rId2"/>
    <p:sldId id="256" r:id="rId3"/>
    <p:sldId id="295" r:id="rId4"/>
    <p:sldId id="345" r:id="rId5"/>
    <p:sldId id="346" r:id="rId6"/>
    <p:sldId id="347" r:id="rId7"/>
    <p:sldId id="334" r:id="rId8"/>
    <p:sldId id="301" r:id="rId9"/>
    <p:sldId id="300" r:id="rId10"/>
    <p:sldId id="327" r:id="rId11"/>
    <p:sldId id="328" r:id="rId12"/>
    <p:sldId id="349" r:id="rId13"/>
    <p:sldId id="335" r:id="rId14"/>
    <p:sldId id="298" r:id="rId15"/>
    <p:sldId id="326" r:id="rId16"/>
    <p:sldId id="348" r:id="rId17"/>
    <p:sldId id="319" r:id="rId18"/>
    <p:sldId id="320" r:id="rId19"/>
    <p:sldId id="340" r:id="rId20"/>
    <p:sldId id="341" r:id="rId21"/>
    <p:sldId id="323" r:id="rId22"/>
    <p:sldId id="322" r:id="rId23"/>
    <p:sldId id="321" r:id="rId24"/>
    <p:sldId id="342" r:id="rId25"/>
    <p:sldId id="343" r:id="rId26"/>
    <p:sldId id="350" r:id="rId27"/>
    <p:sldId id="344" r:id="rId28"/>
    <p:sldId id="280" r:id="rId29"/>
    <p:sldId id="325" r:id="rId30"/>
    <p:sldId id="281" r:id="rId3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p15:clr>
            <a:srgbClr val="A4A3A4"/>
          </p15:clr>
        </p15:guide>
        <p15:guide id="2" orient="horz" pos="2791">
          <p15:clr>
            <a:srgbClr val="A4A3A4"/>
          </p15:clr>
        </p15:guide>
        <p15:guide id="3" orient="horz" pos="117">
          <p15:clr>
            <a:srgbClr val="A4A3A4"/>
          </p15:clr>
        </p15:guide>
        <p15:guide id="4" orient="horz">
          <p15:clr>
            <a:srgbClr val="A4A3A4"/>
          </p15:clr>
        </p15:guide>
        <p15:guide id="5" orient="horz" pos="239">
          <p15:clr>
            <a:srgbClr val="A4A3A4"/>
          </p15:clr>
        </p15:guide>
        <p15:guide id="6" orient="horz" pos="486">
          <p15:clr>
            <a:srgbClr val="A4A3A4"/>
          </p15:clr>
        </p15:guide>
        <p15:guide id="7" orient="horz" pos="2903">
          <p15:clr>
            <a:srgbClr val="A4A3A4"/>
          </p15:clr>
        </p15:guide>
        <p15:guide id="8" pos="2880">
          <p15:clr>
            <a:srgbClr val="A4A3A4"/>
          </p15:clr>
        </p15:guide>
        <p15:guide id="9" pos="5650">
          <p15:clr>
            <a:srgbClr val="A4A3A4"/>
          </p15:clr>
        </p15:guide>
        <p15:guide id="10" pos="34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9E31"/>
    <a:srgbClr val="009EDE"/>
    <a:srgbClr val="D4E7F7"/>
    <a:srgbClr val="DBECD4"/>
    <a:srgbClr val="6366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5" d="100"/>
          <a:sy n="135" d="100"/>
        </p:scale>
        <p:origin x="240" y="114"/>
      </p:cViewPr>
      <p:guideLst>
        <p:guide orient="horz" pos="3121"/>
        <p:guide orient="horz" pos="2791"/>
        <p:guide orient="horz" pos="117"/>
        <p:guide orient="horz"/>
        <p:guide orient="horz" pos="239"/>
        <p:guide orient="horz" pos="486"/>
        <p:guide orient="horz" pos="2903"/>
        <p:guide pos="2880"/>
        <p:guide pos="5650"/>
        <p:guide pos="345"/>
      </p:guideLst>
    </p:cSldViewPr>
  </p:slideViewPr>
  <p:notesTextViewPr>
    <p:cViewPr>
      <p:scale>
        <a:sx n="1" d="1"/>
        <a:sy n="1" d="1"/>
      </p:scale>
      <p:origin x="0" y="0"/>
    </p:cViewPr>
  </p:notesTextViewPr>
  <p:notesViewPr>
    <p:cSldViewPr snapToGrid="0">
      <p:cViewPr varScale="1">
        <p:scale>
          <a:sx n="85" d="100"/>
          <a:sy n="85" d="100"/>
        </p:scale>
        <p:origin x="-3786" y="-96"/>
      </p:cViewPr>
      <p:guideLst>
        <p:guide orient="horz" pos="2880"/>
        <p:guide pos="2160"/>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E473AF6-2FAB-4713-B6C6-E0386261291F}" type="datetimeFigureOut">
              <a:rPr lang="en-GB" smtClean="0"/>
              <a:t>03/10/2019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98E0F9-4544-4B83-BE12-483232559C3B}" type="slidenum">
              <a:rPr lang="en-GB" smtClean="0"/>
              <a:t>‹#›</a:t>
            </a:fld>
            <a:endParaRPr lang="en-GB"/>
          </a:p>
        </p:txBody>
      </p:sp>
    </p:spTree>
    <p:extLst>
      <p:ext uri="{BB962C8B-B14F-4D97-AF65-F5344CB8AC3E}">
        <p14:creationId xmlns:p14="http://schemas.microsoft.com/office/powerpoint/2010/main" val="845763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339265-ADFC-4563-A924-76225813E49E}" type="datetimeFigureOut">
              <a:rPr lang="en-GB" smtClean="0"/>
              <a:t>03/10/2019</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D8859B-D7B2-4524-A914-23A343B7401F}" type="slidenum">
              <a:rPr lang="en-GB" smtClean="0"/>
              <a:t>‹#›</a:t>
            </a:fld>
            <a:endParaRPr lang="en-GB"/>
          </a:p>
        </p:txBody>
      </p:sp>
    </p:spTree>
    <p:extLst>
      <p:ext uri="{BB962C8B-B14F-4D97-AF65-F5344CB8AC3E}">
        <p14:creationId xmlns:p14="http://schemas.microsoft.com/office/powerpoint/2010/main" val="2295960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4" name="Rectangle 3"/>
          <p:cNvSpPr/>
          <p:nvPr userDrawn="1"/>
        </p:nvSpPr>
        <p:spPr>
          <a:xfrm>
            <a:off x="0" y="180000"/>
            <a:ext cx="8964000" cy="40119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 </a:t>
            </a:r>
            <a:endParaRPr lang="en-GB" dirty="0"/>
          </a:p>
        </p:txBody>
      </p:sp>
      <p:sp>
        <p:nvSpPr>
          <p:cNvPr id="3" name="TextBox 2"/>
          <p:cNvSpPr txBox="1"/>
          <p:nvPr userDrawn="1"/>
        </p:nvSpPr>
        <p:spPr>
          <a:xfrm>
            <a:off x="1058236" y="987574"/>
            <a:ext cx="5760640" cy="2123658"/>
          </a:xfrm>
          <a:prstGeom prst="rect">
            <a:avLst/>
          </a:prstGeom>
          <a:noFill/>
        </p:spPr>
        <p:txBody>
          <a:bodyPr wrap="square" rtlCol="0">
            <a:spAutoFit/>
          </a:bodyPr>
          <a:lstStyle/>
          <a:p>
            <a:r>
              <a:rPr kumimoji="0" lang="en-US" sz="4400" b="0" i="0" u="none" strike="noStrike" kern="1200" cap="none" spc="0" normalizeH="0" baseline="0" noProof="0" dirty="0" smtClean="0">
                <a:ln>
                  <a:noFill/>
                </a:ln>
                <a:solidFill>
                  <a:schemeClr val="bg1"/>
                </a:solidFill>
                <a:effectLst/>
                <a:uLnTx/>
                <a:uFillTx/>
                <a:latin typeface="+mn-lt"/>
              </a:rPr>
              <a:t>THE POWER </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OF BEING UNDERSTOOD</a:t>
            </a:r>
            <a:endParaRPr lang="en-GB" dirty="0">
              <a:solidFill>
                <a:schemeClr val="bg1"/>
              </a:solidFill>
            </a:endParaRPr>
          </a:p>
        </p:txBody>
      </p:sp>
      <p:sp>
        <p:nvSpPr>
          <p:cNvPr id="5" name="TextBox 4"/>
          <p:cNvSpPr txBox="1"/>
          <p:nvPr userDrawn="1"/>
        </p:nvSpPr>
        <p:spPr>
          <a:xfrm>
            <a:off x="1115616" y="3363838"/>
            <a:ext cx="432048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bg1"/>
                </a:solidFill>
              </a:rPr>
              <a:t>AUDIT | TAX | CONSULTING</a:t>
            </a:r>
          </a:p>
        </p:txBody>
      </p:sp>
      <p:sp>
        <p:nvSpPr>
          <p:cNvPr id="9" name="Rounded Rectangle 8"/>
          <p:cNvSpPr/>
          <p:nvPr userDrawn="1"/>
        </p:nvSpPr>
        <p:spPr>
          <a:xfrm>
            <a:off x="6156176" y="3651870"/>
            <a:ext cx="1296144" cy="354305"/>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userDrawn="1"/>
        </p:nvSpPr>
        <p:spPr>
          <a:xfrm>
            <a:off x="539552" y="514231"/>
            <a:ext cx="5904656" cy="3326660"/>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858959" y="385762"/>
            <a:ext cx="7385449" cy="2906067"/>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0916" y="4390045"/>
            <a:ext cx="1303572" cy="557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820974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lide 2">
    <p:spTree>
      <p:nvGrpSpPr>
        <p:cNvPr id="1" name=""/>
        <p:cNvGrpSpPr/>
        <p:nvPr/>
      </p:nvGrpSpPr>
      <p:grpSpPr>
        <a:xfrm>
          <a:off x="0" y="0"/>
          <a:ext cx="0" cy="0"/>
          <a:chOff x="0" y="0"/>
          <a:chExt cx="0" cy="0"/>
        </a:xfrm>
      </p:grpSpPr>
      <p:sp>
        <p:nvSpPr>
          <p:cNvPr id="8" name="Rectangle 7"/>
          <p:cNvSpPr/>
          <p:nvPr userDrawn="1"/>
        </p:nvSpPr>
        <p:spPr>
          <a:xfrm>
            <a:off x="0" y="915988"/>
            <a:ext cx="8892480" cy="35279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userDrawn="1"/>
        </p:nvSpPr>
        <p:spPr>
          <a:xfrm>
            <a:off x="5652120" y="915988"/>
            <a:ext cx="3312368" cy="3527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ontent Placeholder 33"/>
          <p:cNvSpPr>
            <a:spLocks noGrp="1"/>
          </p:cNvSpPr>
          <p:nvPr>
            <p:ph sz="quarter" idx="14"/>
          </p:nvPr>
        </p:nvSpPr>
        <p:spPr>
          <a:xfrm>
            <a:off x="251520" y="1059582"/>
            <a:ext cx="5040560" cy="2376264"/>
          </a:xfrm>
          <a:prstGeom prst="rect">
            <a:avLst/>
          </a:prstGeom>
        </p:spPr>
        <p:txBody>
          <a:bodyPr anchor="ctr">
            <a:normAutofit/>
          </a:bodyPr>
          <a:lstStyle>
            <a:lvl1pPr marL="0" indent="0" algn="ctr">
              <a:buNone/>
              <a:defRPr sz="2000" b="0" i="0" cap="all" baseline="0">
                <a:solidFill>
                  <a:schemeClr val="accent1"/>
                </a:solidFill>
              </a:defRPr>
            </a:lvl1pPr>
            <a:lvl2pPr>
              <a:defRPr sz="2000" b="1" i="0" cap="all" baseline="0">
                <a:solidFill>
                  <a:schemeClr val="accent1"/>
                </a:solidFill>
              </a:defRPr>
            </a:lvl2pPr>
            <a:lvl3pPr>
              <a:defRPr sz="2000" b="1" i="0" cap="all" baseline="0">
                <a:solidFill>
                  <a:schemeClr val="accent1"/>
                </a:solidFill>
              </a:defRPr>
            </a:lvl3pPr>
            <a:lvl4pPr>
              <a:defRPr sz="2000" b="1" i="0" cap="all" baseline="0">
                <a:solidFill>
                  <a:schemeClr val="accent1"/>
                </a:solidFill>
              </a:defRPr>
            </a:lvl4pPr>
            <a:lvl5pPr>
              <a:defRPr sz="2000" b="1" i="0" cap="all" baseline="0">
                <a:solidFill>
                  <a:schemeClr val="accent1"/>
                </a:solidFill>
              </a:defRPr>
            </a:lvl5pPr>
          </a:lstStyle>
          <a:p>
            <a:pPr lvl="0"/>
            <a:endParaRPr lang="en-US" dirty="0" smtClean="0"/>
          </a:p>
        </p:txBody>
      </p:sp>
      <p:sp>
        <p:nvSpPr>
          <p:cNvPr id="4" name="Text Placeholder 3"/>
          <p:cNvSpPr>
            <a:spLocks noGrp="1"/>
          </p:cNvSpPr>
          <p:nvPr>
            <p:ph type="body" sz="quarter" idx="15"/>
          </p:nvPr>
        </p:nvSpPr>
        <p:spPr>
          <a:xfrm>
            <a:off x="5796137" y="1059582"/>
            <a:ext cx="3038480" cy="3198277"/>
          </a:xfrm>
          <a:prstGeom prst="rect">
            <a:avLst/>
          </a:prstGeom>
          <a:ln>
            <a:noFill/>
          </a:ln>
        </p:spPr>
        <p:txBody>
          <a:bodyPr>
            <a:normAutofit/>
          </a:bodyPr>
          <a:lstStyle>
            <a:lvl1pPr>
              <a:spcAft>
                <a:spcPts val="600"/>
              </a:spcAft>
              <a:defRPr sz="1800" baseline="0">
                <a:solidFill>
                  <a:schemeClr val="bg1"/>
                </a:solidFill>
              </a:defRPr>
            </a:lvl1pPr>
            <a:lvl2pPr>
              <a:defRPr sz="1800" baseline="0">
                <a:solidFill>
                  <a:schemeClr val="bg1"/>
                </a:solidFill>
              </a:defRPr>
            </a:lvl2pPr>
            <a:lvl3pPr>
              <a:defRPr sz="1600" baseline="0">
                <a:solidFill>
                  <a:schemeClr val="bg1"/>
                </a:solidFill>
              </a:defRPr>
            </a:lvl3pPr>
            <a:lvl4pPr>
              <a:defRPr sz="1400" baseline="0">
                <a:solidFill>
                  <a:schemeClr val="bg1"/>
                </a:solidFill>
              </a:defRPr>
            </a:lvl4pPr>
            <a:lvl5pPr>
              <a:defRPr sz="1200" baseline="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Text Placeholder 5"/>
          <p:cNvSpPr>
            <a:spLocks noGrp="1"/>
          </p:cNvSpPr>
          <p:nvPr>
            <p:ph type="body" sz="quarter" idx="17" hasCustomPrompt="1"/>
          </p:nvPr>
        </p:nvSpPr>
        <p:spPr>
          <a:xfrm>
            <a:off x="250825" y="3579862"/>
            <a:ext cx="5041900" cy="673859"/>
          </a:xfrm>
          <a:prstGeom prst="rect">
            <a:avLst/>
          </a:prstGeom>
        </p:spPr>
        <p:txBody>
          <a:bodyPr>
            <a:normAutofit/>
          </a:bodyPr>
          <a:lstStyle>
            <a:lvl1pPr marL="0" indent="0">
              <a:spcAft>
                <a:spcPts val="1200"/>
              </a:spcAft>
              <a:buNone/>
              <a:defRPr sz="1600" baseline="0"/>
            </a:lvl1pPr>
            <a:lvl2pPr>
              <a:defRPr sz="1400" baseline="0"/>
            </a:lvl2pPr>
            <a:lvl3pPr>
              <a:defRPr sz="1400" baseline="0"/>
            </a:lvl3pPr>
            <a:lvl4pPr>
              <a:defRPr sz="1400" baseline="0"/>
            </a:lvl4pPr>
            <a:lvl5pPr>
              <a:defRPr sz="1400" baseline="0"/>
            </a:lvl5pPr>
          </a:lstStyle>
          <a:p>
            <a:pPr lvl="0"/>
            <a:r>
              <a:rPr lang="en-US" dirty="0" smtClean="0"/>
              <a:t>Paragraph/caption for object above</a:t>
            </a:r>
          </a:p>
        </p:txBody>
      </p:sp>
      <p:sp>
        <p:nvSpPr>
          <p:cNvPr id="13"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14" name="Straight Connector 13"/>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pic>
        <p:nvPicPr>
          <p:cNvPr id="12"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32641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21" name="Rectangle 20"/>
          <p:cNvSpPr/>
          <p:nvPr userDrawn="1"/>
        </p:nvSpPr>
        <p:spPr>
          <a:xfrm>
            <a:off x="0" y="915988"/>
            <a:ext cx="503040" cy="35279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userDrawn="1"/>
        </p:nvSpPr>
        <p:spPr>
          <a:xfrm>
            <a:off x="611560" y="915988"/>
            <a:ext cx="1080120" cy="35279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 Placeholder 5"/>
          <p:cNvSpPr>
            <a:spLocks noGrp="1"/>
          </p:cNvSpPr>
          <p:nvPr>
            <p:ph type="body" sz="quarter" idx="14" hasCustomPrompt="1"/>
          </p:nvPr>
        </p:nvSpPr>
        <p:spPr>
          <a:xfrm>
            <a:off x="1844080" y="915988"/>
            <a:ext cx="7120408" cy="503237"/>
          </a:xfrm>
          <a:prstGeom prst="rect">
            <a:avLst/>
          </a:prstGeom>
        </p:spPr>
        <p:txBody>
          <a:bodyPr>
            <a:noAutofit/>
          </a:bodyPr>
          <a:lstStyle>
            <a:lvl1pPr marL="0" indent="0">
              <a:buNone/>
              <a:defRPr sz="2400"/>
            </a:lvl1pPr>
          </a:lstStyle>
          <a:p>
            <a:pPr lvl="0"/>
            <a:r>
              <a:rPr lang="en-US" dirty="0" smtClean="0"/>
              <a:t>Click to edit subheading – 24pt</a:t>
            </a:r>
            <a:endParaRPr lang="en-GB" dirty="0"/>
          </a:p>
        </p:txBody>
      </p:sp>
      <p:sp>
        <p:nvSpPr>
          <p:cNvPr id="30"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1" name="Straight Connector 30"/>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1844080" y="1492250"/>
            <a:ext cx="7120408"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255071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0"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1" name="Straight Connector 30"/>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251520" y="915988"/>
            <a:ext cx="8712968" cy="3527425"/>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319366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3">
    <p:spTree>
      <p:nvGrpSpPr>
        <p:cNvPr id="1" name=""/>
        <p:cNvGrpSpPr/>
        <p:nvPr/>
      </p:nvGrpSpPr>
      <p:grpSpPr>
        <a:xfrm>
          <a:off x="0" y="0"/>
          <a:ext cx="0" cy="0"/>
          <a:chOff x="0" y="0"/>
          <a:chExt cx="0" cy="0"/>
        </a:xfrm>
      </p:grpSpPr>
      <p:sp>
        <p:nvSpPr>
          <p:cNvPr id="22"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3" name="Straight Connector 22"/>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6" name="Text Placeholder 5"/>
          <p:cNvSpPr>
            <a:spLocks noGrp="1"/>
          </p:cNvSpPr>
          <p:nvPr>
            <p:ph type="body" sz="quarter" idx="14" hasCustomPrompt="1"/>
          </p:nvPr>
        </p:nvSpPr>
        <p:spPr>
          <a:xfrm>
            <a:off x="1024485" y="915988"/>
            <a:ext cx="7944178" cy="503237"/>
          </a:xfrm>
          <a:prstGeom prst="rect">
            <a:avLst/>
          </a:prstGeom>
        </p:spPr>
        <p:txBody>
          <a:bodyPr>
            <a:noAutofit/>
          </a:bodyPr>
          <a:lstStyle>
            <a:lvl1pPr marL="0" indent="0">
              <a:buNone/>
              <a:defRPr sz="2400"/>
            </a:lvl1pPr>
          </a:lstStyle>
          <a:p>
            <a:pPr lvl="0"/>
            <a:r>
              <a:rPr lang="en-US" dirty="0" smtClean="0"/>
              <a:t>Click to edit subheading – 24pt</a:t>
            </a:r>
            <a:endParaRPr lang="en-GB" dirty="0"/>
          </a:p>
        </p:txBody>
      </p:sp>
      <p:sp>
        <p:nvSpPr>
          <p:cNvPr id="27" name="Content Placeholder 2"/>
          <p:cNvSpPr>
            <a:spLocks noGrp="1"/>
          </p:cNvSpPr>
          <p:nvPr>
            <p:ph sz="quarter" idx="16"/>
          </p:nvPr>
        </p:nvSpPr>
        <p:spPr>
          <a:xfrm>
            <a:off x="1024403" y="1492250"/>
            <a:ext cx="7944972"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Rectangle 10"/>
          <p:cNvSpPr/>
          <p:nvPr userDrawn="1"/>
        </p:nvSpPr>
        <p:spPr>
          <a:xfrm>
            <a:off x="0" y="915988"/>
            <a:ext cx="251520" cy="35279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316279" y="915988"/>
            <a:ext cx="626027" cy="35279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12758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4 - with columns">
    <p:spTree>
      <p:nvGrpSpPr>
        <p:cNvPr id="1" name=""/>
        <p:cNvGrpSpPr/>
        <p:nvPr/>
      </p:nvGrpSpPr>
      <p:grpSpPr>
        <a:xfrm>
          <a:off x="0" y="0"/>
          <a:ext cx="0" cy="0"/>
          <a:chOff x="0" y="0"/>
          <a:chExt cx="0" cy="0"/>
        </a:xfrm>
      </p:grpSpPr>
      <p:sp>
        <p:nvSpPr>
          <p:cNvPr id="6" name="Rectangle 5"/>
          <p:cNvSpPr/>
          <p:nvPr userDrawn="1"/>
        </p:nvSpPr>
        <p:spPr>
          <a:xfrm>
            <a:off x="251520" y="267494"/>
            <a:ext cx="8712968" cy="504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6"/>
          <p:cNvSpPr>
            <a:spLocks noGrp="1"/>
          </p:cNvSpPr>
          <p:nvPr>
            <p:ph type="body" sz="quarter" idx="13" hasCustomPrompt="1"/>
          </p:nvPr>
        </p:nvSpPr>
        <p:spPr>
          <a:xfrm>
            <a:off x="251520" y="357262"/>
            <a:ext cx="8640772" cy="270272"/>
          </a:xfrm>
          <a:prstGeom prst="rect">
            <a:avLst/>
          </a:prstGeom>
          <a:noFill/>
        </p:spPr>
        <p:txBody>
          <a:bodyPr anchor="ctr">
            <a:noAutofit/>
          </a:bodyPr>
          <a:lstStyle>
            <a:lvl1pPr marL="0" indent="0">
              <a:buNone/>
              <a:defRPr sz="2800" b="0" i="0" cap="none" baseline="0">
                <a:solidFill>
                  <a:schemeClr val="bg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0" y="915566"/>
            <a:ext cx="8712258" cy="485775"/>
          </a:xfrm>
          <a:prstGeom prst="rect">
            <a:avLst/>
          </a:prstGeom>
        </p:spPr>
        <p:txBody>
          <a:bodyPr>
            <a:noAutofit/>
          </a:bodyPr>
          <a:lstStyle>
            <a:lvl1pPr marL="0" indent="0">
              <a:buNone/>
              <a:defRPr sz="2400">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1" y="267494"/>
            <a:ext cx="178371" cy="5040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Content Placeholder 2"/>
          <p:cNvSpPr>
            <a:spLocks noGrp="1"/>
          </p:cNvSpPr>
          <p:nvPr>
            <p:ph sz="quarter" idx="16"/>
          </p:nvPr>
        </p:nvSpPr>
        <p:spPr>
          <a:xfrm>
            <a:off x="251520" y="1492250"/>
            <a:ext cx="8712968" cy="2951163"/>
          </a:xfrm>
          <a:prstGeom prst="rect">
            <a:avLst/>
          </a:prstGeom>
        </p:spPr>
        <p:txBody>
          <a:bodyPr numCol="2">
            <a:no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40305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lide 5">
    <p:spTree>
      <p:nvGrpSpPr>
        <p:cNvPr id="1" name=""/>
        <p:cNvGrpSpPr/>
        <p:nvPr/>
      </p:nvGrpSpPr>
      <p:grpSpPr>
        <a:xfrm>
          <a:off x="0" y="0"/>
          <a:ext cx="0" cy="0"/>
          <a:chOff x="0" y="0"/>
          <a:chExt cx="0" cy="0"/>
        </a:xfrm>
      </p:grpSpPr>
      <p:sp>
        <p:nvSpPr>
          <p:cNvPr id="6" name="Rectangle 5"/>
          <p:cNvSpPr/>
          <p:nvPr userDrawn="1"/>
        </p:nvSpPr>
        <p:spPr>
          <a:xfrm>
            <a:off x="251520" y="267494"/>
            <a:ext cx="8712968" cy="504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6"/>
          <p:cNvSpPr>
            <a:spLocks noGrp="1"/>
          </p:cNvSpPr>
          <p:nvPr>
            <p:ph type="body" sz="quarter" idx="13" hasCustomPrompt="1"/>
          </p:nvPr>
        </p:nvSpPr>
        <p:spPr>
          <a:xfrm>
            <a:off x="251520" y="357262"/>
            <a:ext cx="8640772" cy="270272"/>
          </a:xfrm>
          <a:prstGeom prst="rect">
            <a:avLst/>
          </a:prstGeom>
          <a:noFill/>
        </p:spPr>
        <p:txBody>
          <a:bodyPr anchor="ctr">
            <a:noAutofit/>
          </a:bodyPr>
          <a:lstStyle>
            <a:lvl1pPr marL="0" indent="0">
              <a:buNone/>
              <a:defRPr sz="2800" b="0" i="0" cap="none" baseline="0">
                <a:solidFill>
                  <a:schemeClr val="bg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0" y="915566"/>
            <a:ext cx="8712968" cy="485775"/>
          </a:xfrm>
          <a:prstGeom prst="rect">
            <a:avLst/>
          </a:prstGeom>
        </p:spPr>
        <p:txBody>
          <a:bodyPr>
            <a:noAutofit/>
          </a:bodyPr>
          <a:lstStyle>
            <a:lvl1pPr marL="0" indent="0">
              <a:buNone/>
              <a:defRPr sz="2400">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1" y="267494"/>
            <a:ext cx="178371" cy="5040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sz="quarter" idx="15"/>
          </p:nvPr>
        </p:nvSpPr>
        <p:spPr>
          <a:xfrm>
            <a:off x="4643438" y="1492250"/>
            <a:ext cx="4321050"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Content Placeholder 2"/>
          <p:cNvSpPr>
            <a:spLocks noGrp="1"/>
          </p:cNvSpPr>
          <p:nvPr>
            <p:ph sz="quarter" idx="16"/>
          </p:nvPr>
        </p:nvSpPr>
        <p:spPr>
          <a:xfrm>
            <a:off x="251520" y="1492250"/>
            <a:ext cx="4248150"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9"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88394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s and Testimonials Slide">
    <p:spTree>
      <p:nvGrpSpPr>
        <p:cNvPr id="1" name=""/>
        <p:cNvGrpSpPr/>
        <p:nvPr/>
      </p:nvGrpSpPr>
      <p:grpSpPr>
        <a:xfrm>
          <a:off x="0" y="0"/>
          <a:ext cx="0" cy="0"/>
          <a:chOff x="0" y="0"/>
          <a:chExt cx="0" cy="0"/>
        </a:xfrm>
      </p:grpSpPr>
      <p:sp>
        <p:nvSpPr>
          <p:cNvPr id="2" name="Rectangle 1"/>
          <p:cNvSpPr/>
          <p:nvPr userDrawn="1"/>
        </p:nvSpPr>
        <p:spPr>
          <a:xfrm>
            <a:off x="0" y="915988"/>
            <a:ext cx="4572000" cy="3527548"/>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userDrawn="1"/>
        </p:nvSpPr>
        <p:spPr>
          <a:xfrm>
            <a:off x="4716015" y="915988"/>
            <a:ext cx="4253359" cy="1943794"/>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userDrawn="1"/>
        </p:nvSpPr>
        <p:spPr>
          <a:xfrm>
            <a:off x="4716016" y="3003798"/>
            <a:ext cx="4253358" cy="1439738"/>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6"/>
          <p:cNvSpPr>
            <a:spLocks noGrp="1"/>
          </p:cNvSpPr>
          <p:nvPr>
            <p:ph type="body" sz="quarter" idx="13" hasCustomPrompt="1"/>
          </p:nvPr>
        </p:nvSpPr>
        <p:spPr>
          <a:xfrm>
            <a:off x="251519" y="339502"/>
            <a:ext cx="8717855"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3" name="Straight Connector 22"/>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8" name="Text Placeholder 5"/>
          <p:cNvSpPr>
            <a:spLocks noGrp="1"/>
          </p:cNvSpPr>
          <p:nvPr>
            <p:ph type="body" sz="quarter" idx="20" hasCustomPrompt="1"/>
          </p:nvPr>
        </p:nvSpPr>
        <p:spPr>
          <a:xfrm>
            <a:off x="4932363" y="3219822"/>
            <a:ext cx="3959929" cy="1007691"/>
          </a:xfrm>
          <a:prstGeom prst="rect">
            <a:avLst/>
          </a:prstGeom>
        </p:spPr>
        <p:txBody>
          <a:bodyPr anchor="ctr" anchorCtr="0">
            <a:normAutofit/>
          </a:bodyPr>
          <a:lstStyle>
            <a:lvl1pPr marL="0" indent="0">
              <a:buNone/>
              <a:defRPr sz="1600"/>
            </a:lvl1pPr>
          </a:lstStyle>
          <a:p>
            <a:pPr lvl="0"/>
            <a:r>
              <a:rPr lang="en-US" dirty="0" smtClean="0"/>
              <a:t>“Click to edit quote – 16pt”</a:t>
            </a:r>
          </a:p>
        </p:txBody>
      </p:sp>
      <p:sp>
        <p:nvSpPr>
          <p:cNvPr id="30" name="Text Placeholder 5"/>
          <p:cNvSpPr>
            <a:spLocks noGrp="1"/>
          </p:cNvSpPr>
          <p:nvPr>
            <p:ph type="body" sz="quarter" idx="22" hasCustomPrompt="1"/>
          </p:nvPr>
        </p:nvSpPr>
        <p:spPr>
          <a:xfrm>
            <a:off x="4932363" y="1131887"/>
            <a:ext cx="3959929" cy="1547875"/>
          </a:xfrm>
          <a:prstGeom prst="rect">
            <a:avLst/>
          </a:prstGeom>
        </p:spPr>
        <p:txBody>
          <a:bodyPr anchor="ctr" anchorCtr="0">
            <a:normAutofit/>
          </a:bodyPr>
          <a:lstStyle>
            <a:lvl1pPr marL="0" indent="0">
              <a:buNone/>
              <a:defRPr sz="1600"/>
            </a:lvl1pPr>
          </a:lstStyle>
          <a:p>
            <a:pPr lvl="0"/>
            <a:r>
              <a:rPr lang="en-US" dirty="0" smtClean="0"/>
              <a:t>“Click to edit quote – 16pt”</a:t>
            </a:r>
          </a:p>
        </p:txBody>
      </p:sp>
      <p:sp>
        <p:nvSpPr>
          <p:cNvPr id="31" name="Text Placeholder 5"/>
          <p:cNvSpPr>
            <a:spLocks noGrp="1"/>
          </p:cNvSpPr>
          <p:nvPr>
            <p:ph type="body" sz="quarter" idx="23" hasCustomPrompt="1"/>
          </p:nvPr>
        </p:nvSpPr>
        <p:spPr>
          <a:xfrm>
            <a:off x="468089" y="1131887"/>
            <a:ext cx="3743325" cy="3096047"/>
          </a:xfrm>
          <a:prstGeom prst="rect">
            <a:avLst/>
          </a:prstGeom>
        </p:spPr>
        <p:txBody>
          <a:bodyPr anchor="ctr" anchorCtr="0">
            <a:normAutofit/>
          </a:bodyPr>
          <a:lstStyle>
            <a:lvl1pPr marL="0" indent="0">
              <a:buNone/>
              <a:defRPr sz="1600"/>
            </a:lvl1pPr>
          </a:lstStyle>
          <a:p>
            <a:pPr lvl="0"/>
            <a:r>
              <a:rPr lang="en-US" dirty="0" smtClean="0"/>
              <a:t>“Click to edit quote – 16pt”</a:t>
            </a:r>
          </a:p>
        </p:txBody>
      </p:sp>
      <p:pic>
        <p:nvPicPr>
          <p:cNvPr id="14"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147462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7" name="Text Placeholder 16"/>
          <p:cNvSpPr>
            <a:spLocks noGrp="1"/>
          </p:cNvSpPr>
          <p:nvPr>
            <p:ph type="body" sz="quarter" idx="13" hasCustomPrompt="1"/>
          </p:nvPr>
        </p:nvSpPr>
        <p:spPr>
          <a:xfrm>
            <a:off x="251519" y="339502"/>
            <a:ext cx="8717855"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8" name="Straight Connector 7"/>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11" name="Picture Placeholder 11"/>
          <p:cNvSpPr>
            <a:spLocks noGrp="1"/>
          </p:cNvSpPr>
          <p:nvPr>
            <p:ph type="pic" sz="quarter" idx="14"/>
          </p:nvPr>
        </p:nvSpPr>
        <p:spPr>
          <a:xfrm>
            <a:off x="250825" y="1131888"/>
            <a:ext cx="1440855" cy="1439862"/>
          </a:xfrm>
          <a:prstGeom prst="rect">
            <a:avLst/>
          </a:prstGeom>
        </p:spPr>
        <p:txBody>
          <a:bodyPr>
            <a:normAutofit/>
          </a:bodyPr>
          <a:lstStyle>
            <a:lvl1pPr marL="0" indent="0">
              <a:buNone/>
              <a:defRPr sz="1000"/>
            </a:lvl1pPr>
          </a:lstStyle>
          <a:p>
            <a:endParaRPr lang="en-GB" dirty="0"/>
          </a:p>
        </p:txBody>
      </p:sp>
      <p:sp>
        <p:nvSpPr>
          <p:cNvPr id="12" name="Rectangle 11"/>
          <p:cNvSpPr/>
          <p:nvPr userDrawn="1"/>
        </p:nvSpPr>
        <p:spPr>
          <a:xfrm>
            <a:off x="1691680" y="1131590"/>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24"/>
          <p:cNvSpPr>
            <a:spLocks noGrp="1"/>
          </p:cNvSpPr>
          <p:nvPr>
            <p:ph type="body" sz="quarter" idx="20" hasCustomPrompt="1"/>
          </p:nvPr>
        </p:nvSpPr>
        <p:spPr>
          <a:xfrm>
            <a:off x="1844080" y="1851670"/>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14" name="Text Placeholder 24"/>
          <p:cNvSpPr>
            <a:spLocks noGrp="1"/>
          </p:cNvSpPr>
          <p:nvPr>
            <p:ph type="body" sz="quarter" idx="21" hasCustomPrompt="1"/>
          </p:nvPr>
        </p:nvSpPr>
        <p:spPr>
          <a:xfrm>
            <a:off x="1844080" y="1275606"/>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15" name="Text Placeholder 24"/>
          <p:cNvSpPr>
            <a:spLocks noGrp="1"/>
          </p:cNvSpPr>
          <p:nvPr>
            <p:ph type="body" sz="quarter" idx="22" hasCustomPrompt="1"/>
          </p:nvPr>
        </p:nvSpPr>
        <p:spPr>
          <a:xfrm>
            <a:off x="1844080" y="1563638"/>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21" name="Picture Placeholder 11"/>
          <p:cNvSpPr>
            <a:spLocks noGrp="1"/>
          </p:cNvSpPr>
          <p:nvPr>
            <p:ph type="pic" sz="quarter" idx="27"/>
          </p:nvPr>
        </p:nvSpPr>
        <p:spPr>
          <a:xfrm>
            <a:off x="250825" y="3003551"/>
            <a:ext cx="1440855" cy="1439862"/>
          </a:xfrm>
          <a:prstGeom prst="rect">
            <a:avLst/>
          </a:prstGeom>
        </p:spPr>
        <p:txBody>
          <a:bodyPr>
            <a:normAutofit/>
          </a:bodyPr>
          <a:lstStyle>
            <a:lvl1pPr marL="0" indent="0">
              <a:buNone/>
              <a:defRPr sz="1000"/>
            </a:lvl1pPr>
          </a:lstStyle>
          <a:p>
            <a:endParaRPr lang="en-GB" dirty="0"/>
          </a:p>
        </p:txBody>
      </p:sp>
      <p:sp>
        <p:nvSpPr>
          <p:cNvPr id="22" name="Rectangle 21"/>
          <p:cNvSpPr/>
          <p:nvPr userDrawn="1"/>
        </p:nvSpPr>
        <p:spPr>
          <a:xfrm>
            <a:off x="1691680" y="3003253"/>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24"/>
          <p:cNvSpPr>
            <a:spLocks noGrp="1"/>
          </p:cNvSpPr>
          <p:nvPr>
            <p:ph type="body" sz="quarter" idx="28" hasCustomPrompt="1"/>
          </p:nvPr>
        </p:nvSpPr>
        <p:spPr>
          <a:xfrm>
            <a:off x="1844080" y="3723333"/>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24" name="Text Placeholder 24"/>
          <p:cNvSpPr>
            <a:spLocks noGrp="1"/>
          </p:cNvSpPr>
          <p:nvPr>
            <p:ph type="body" sz="quarter" idx="29" hasCustomPrompt="1"/>
          </p:nvPr>
        </p:nvSpPr>
        <p:spPr>
          <a:xfrm>
            <a:off x="1844080" y="3147269"/>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25" name="Text Placeholder 24"/>
          <p:cNvSpPr>
            <a:spLocks noGrp="1"/>
          </p:cNvSpPr>
          <p:nvPr>
            <p:ph type="body" sz="quarter" idx="30" hasCustomPrompt="1"/>
          </p:nvPr>
        </p:nvSpPr>
        <p:spPr>
          <a:xfrm>
            <a:off x="1844080" y="3435301"/>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31" name="Picture Placeholder 11"/>
          <p:cNvSpPr>
            <a:spLocks noGrp="1"/>
          </p:cNvSpPr>
          <p:nvPr>
            <p:ph type="pic" sz="quarter" idx="23"/>
          </p:nvPr>
        </p:nvSpPr>
        <p:spPr>
          <a:xfrm>
            <a:off x="4783883" y="1131888"/>
            <a:ext cx="1440855" cy="1440854"/>
          </a:xfrm>
          <a:prstGeom prst="rect">
            <a:avLst/>
          </a:prstGeom>
        </p:spPr>
        <p:txBody>
          <a:bodyPr>
            <a:normAutofit/>
          </a:bodyPr>
          <a:lstStyle>
            <a:lvl1pPr marL="0" indent="0">
              <a:buNone/>
              <a:defRPr sz="1000"/>
            </a:lvl1pPr>
          </a:lstStyle>
          <a:p>
            <a:endParaRPr lang="en-GB" dirty="0"/>
          </a:p>
        </p:txBody>
      </p:sp>
      <p:sp>
        <p:nvSpPr>
          <p:cNvPr id="32" name="Rectangle 31"/>
          <p:cNvSpPr/>
          <p:nvPr userDrawn="1"/>
        </p:nvSpPr>
        <p:spPr>
          <a:xfrm>
            <a:off x="6224738" y="1131590"/>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 Placeholder 24"/>
          <p:cNvSpPr>
            <a:spLocks noGrp="1"/>
          </p:cNvSpPr>
          <p:nvPr>
            <p:ph type="body" sz="quarter" idx="24" hasCustomPrompt="1"/>
          </p:nvPr>
        </p:nvSpPr>
        <p:spPr>
          <a:xfrm>
            <a:off x="6377138" y="1851670"/>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34" name="Text Placeholder 24"/>
          <p:cNvSpPr>
            <a:spLocks noGrp="1"/>
          </p:cNvSpPr>
          <p:nvPr>
            <p:ph type="body" sz="quarter" idx="25" hasCustomPrompt="1"/>
          </p:nvPr>
        </p:nvSpPr>
        <p:spPr>
          <a:xfrm>
            <a:off x="6377138" y="1275606"/>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35" name="Text Placeholder 24"/>
          <p:cNvSpPr>
            <a:spLocks noGrp="1"/>
          </p:cNvSpPr>
          <p:nvPr>
            <p:ph type="body" sz="quarter" idx="26" hasCustomPrompt="1"/>
          </p:nvPr>
        </p:nvSpPr>
        <p:spPr>
          <a:xfrm>
            <a:off x="6377138" y="1563638"/>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36" name="Picture Placeholder 11"/>
          <p:cNvSpPr>
            <a:spLocks noGrp="1"/>
          </p:cNvSpPr>
          <p:nvPr>
            <p:ph type="pic" sz="quarter" idx="31"/>
          </p:nvPr>
        </p:nvSpPr>
        <p:spPr>
          <a:xfrm>
            <a:off x="4783883" y="3003551"/>
            <a:ext cx="1440855" cy="1439862"/>
          </a:xfrm>
          <a:prstGeom prst="rect">
            <a:avLst/>
          </a:prstGeom>
        </p:spPr>
        <p:txBody>
          <a:bodyPr>
            <a:normAutofit/>
          </a:bodyPr>
          <a:lstStyle>
            <a:lvl1pPr marL="0" indent="0">
              <a:buNone/>
              <a:defRPr sz="1000"/>
            </a:lvl1pPr>
          </a:lstStyle>
          <a:p>
            <a:endParaRPr lang="en-GB" dirty="0"/>
          </a:p>
        </p:txBody>
      </p:sp>
      <p:sp>
        <p:nvSpPr>
          <p:cNvPr id="37" name="Rectangle 36"/>
          <p:cNvSpPr/>
          <p:nvPr userDrawn="1"/>
        </p:nvSpPr>
        <p:spPr>
          <a:xfrm>
            <a:off x="6224738" y="3003253"/>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 Placeholder 24"/>
          <p:cNvSpPr>
            <a:spLocks noGrp="1"/>
          </p:cNvSpPr>
          <p:nvPr>
            <p:ph type="body" sz="quarter" idx="32" hasCustomPrompt="1"/>
          </p:nvPr>
        </p:nvSpPr>
        <p:spPr>
          <a:xfrm>
            <a:off x="6377138" y="3723333"/>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39" name="Text Placeholder 24"/>
          <p:cNvSpPr>
            <a:spLocks noGrp="1"/>
          </p:cNvSpPr>
          <p:nvPr>
            <p:ph type="body" sz="quarter" idx="33" hasCustomPrompt="1"/>
          </p:nvPr>
        </p:nvSpPr>
        <p:spPr>
          <a:xfrm>
            <a:off x="6377138" y="3147269"/>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40" name="Text Placeholder 24"/>
          <p:cNvSpPr>
            <a:spLocks noGrp="1"/>
          </p:cNvSpPr>
          <p:nvPr>
            <p:ph type="body" sz="quarter" idx="34" hasCustomPrompt="1"/>
          </p:nvPr>
        </p:nvSpPr>
        <p:spPr>
          <a:xfrm>
            <a:off x="6377138" y="3435301"/>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pic>
        <p:nvPicPr>
          <p:cNvPr id="4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4922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3"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62960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estions and Answers Slide">
    <p:spTree>
      <p:nvGrpSpPr>
        <p:cNvPr id="1" name=""/>
        <p:cNvGrpSpPr/>
        <p:nvPr/>
      </p:nvGrpSpPr>
      <p:grpSpPr>
        <a:xfrm>
          <a:off x="0" y="0"/>
          <a:ext cx="0" cy="0"/>
          <a:chOff x="0" y="0"/>
          <a:chExt cx="0" cy="0"/>
        </a:xfrm>
      </p:grpSpPr>
      <p:sp>
        <p:nvSpPr>
          <p:cNvPr id="2" name="Rectangle 1"/>
          <p:cNvSpPr/>
          <p:nvPr userDrawn="1"/>
        </p:nvSpPr>
        <p:spPr>
          <a:xfrm>
            <a:off x="0" y="185738"/>
            <a:ext cx="8964488" cy="41894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userDrawn="1"/>
        </p:nvSpPr>
        <p:spPr>
          <a:xfrm>
            <a:off x="7499355" y="411510"/>
            <a:ext cx="1008112" cy="378042"/>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userDrawn="1"/>
        </p:nvSpPr>
        <p:spPr>
          <a:xfrm>
            <a:off x="1043608" y="519522"/>
            <a:ext cx="6768752" cy="3204356"/>
          </a:xfrm>
          <a:prstGeom prst="roundRect">
            <a:avLst>
              <a:gd name="adj" fmla="val 5265"/>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userDrawn="1"/>
        </p:nvSpPr>
        <p:spPr>
          <a:xfrm>
            <a:off x="467543" y="681540"/>
            <a:ext cx="6840761" cy="3402378"/>
          </a:xfrm>
          <a:prstGeom prst="roundRect">
            <a:avLst>
              <a:gd name="adj" fmla="val 437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userDrawn="1"/>
        </p:nvSpPr>
        <p:spPr>
          <a:xfrm>
            <a:off x="1331640" y="1492250"/>
            <a:ext cx="5760640" cy="1938992"/>
          </a:xfrm>
          <a:prstGeom prst="rect">
            <a:avLst/>
          </a:prstGeom>
          <a:noFill/>
        </p:spPr>
        <p:txBody>
          <a:bodyPr wrap="square" rtlCol="0">
            <a:spAutoFit/>
          </a:bodyPr>
          <a:lstStyle/>
          <a:p>
            <a:r>
              <a:rPr kumimoji="0" lang="en-US" sz="6000" b="0" i="0" u="none" strike="noStrike" kern="1200" cap="none" spc="0" normalizeH="0" baseline="0" noProof="0" dirty="0" smtClean="0">
                <a:ln>
                  <a:noFill/>
                </a:ln>
                <a:solidFill>
                  <a:schemeClr val="bg1"/>
                </a:solidFill>
                <a:effectLst/>
                <a:uLnTx/>
                <a:uFillTx/>
                <a:latin typeface="+mn-lt"/>
              </a:rPr>
              <a:t>Questions </a:t>
            </a:r>
          </a:p>
          <a:p>
            <a:r>
              <a:rPr kumimoji="0" lang="en-US" sz="6000" b="0" i="0" u="none" strike="noStrike" kern="1200" cap="none" spc="0" normalizeH="0" baseline="0" noProof="0" dirty="0" smtClean="0">
                <a:ln>
                  <a:noFill/>
                </a:ln>
                <a:solidFill>
                  <a:schemeClr val="bg1"/>
                </a:solidFill>
                <a:effectLst/>
                <a:uLnTx/>
                <a:uFillTx/>
                <a:latin typeface="+mn-lt"/>
              </a:rPr>
              <a:t>and answers?</a:t>
            </a:r>
          </a:p>
        </p:txBody>
      </p:sp>
      <p:pic>
        <p:nvPicPr>
          <p:cNvPr id="1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36306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571750"/>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13" y="3165649"/>
            <a:ext cx="5543550" cy="342205"/>
          </a:xfrm>
          <a:prstGeom prst="rect">
            <a:avLst/>
          </a:prstGeom>
        </p:spPr>
        <p:txBody>
          <a:bodyPr>
            <a:noAutofit/>
          </a:bodyPr>
          <a:lstStyle>
            <a:lvl1pPr marL="0" indent="0">
              <a:buNone/>
              <a:defRPr sz="2400" baseline="0"/>
            </a:lvl1pPr>
          </a:lstStyle>
          <a:p>
            <a:pPr lvl="0"/>
            <a:r>
              <a:rPr lang="en-US" dirty="0" smtClean="0"/>
              <a:t>Click to edit subheading – 24pt</a:t>
            </a:r>
          </a:p>
        </p:txBody>
      </p:sp>
      <p:sp>
        <p:nvSpPr>
          <p:cNvPr id="3" name="Rectangle 2"/>
          <p:cNvSpPr/>
          <p:nvPr userDrawn="1"/>
        </p:nvSpPr>
        <p:spPr>
          <a:xfrm>
            <a:off x="1691680" y="771550"/>
            <a:ext cx="7277695" cy="14398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395537" y="771550"/>
            <a:ext cx="1224135" cy="14398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 y="771550"/>
            <a:ext cx="323528" cy="14398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2" name="Text Placeholder 7"/>
          <p:cNvSpPr>
            <a:spLocks noGrp="1"/>
          </p:cNvSpPr>
          <p:nvPr>
            <p:ph type="body" sz="quarter" idx="11" hasCustomPrompt="1"/>
          </p:nvPr>
        </p:nvSpPr>
        <p:spPr>
          <a:xfrm>
            <a:off x="458313" y="367470"/>
            <a:ext cx="5543550" cy="404080"/>
          </a:xfrm>
          <a:prstGeom prst="rect">
            <a:avLst/>
          </a:prstGeom>
        </p:spPr>
        <p:txBody>
          <a:bodyPr anchor="ctr">
            <a:noAutofit/>
          </a:bodyPr>
          <a:lstStyle>
            <a:lvl1pPr marL="0" indent="0">
              <a:buNone/>
              <a:defRPr sz="1000" baseline="0">
                <a:solidFill>
                  <a:schemeClr val="tx2"/>
                </a:solidFill>
              </a:defRPr>
            </a:lvl1pPr>
          </a:lstStyle>
          <a:p>
            <a:pPr lvl="0"/>
            <a:r>
              <a:rPr lang="en-US" dirty="0" smtClean="0"/>
              <a:t>SERVICE LINE | DESCRIPTOR – 10PT (OPTIONAL)</a:t>
            </a:r>
          </a:p>
        </p:txBody>
      </p:sp>
    </p:spTree>
    <p:extLst>
      <p:ext uri="{BB962C8B-B14F-4D97-AF65-F5344CB8AC3E}">
        <p14:creationId xmlns:p14="http://schemas.microsoft.com/office/powerpoint/2010/main" val="71181434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4" name="Rectangle 3"/>
          <p:cNvSpPr/>
          <p:nvPr userDrawn="1"/>
        </p:nvSpPr>
        <p:spPr>
          <a:xfrm>
            <a:off x="-1" y="195486"/>
            <a:ext cx="8969375" cy="41796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userDrawn="1"/>
        </p:nvSpPr>
        <p:spPr>
          <a:xfrm>
            <a:off x="1058236" y="987574"/>
            <a:ext cx="5760640" cy="2123658"/>
          </a:xfrm>
          <a:prstGeom prst="rect">
            <a:avLst/>
          </a:prstGeom>
          <a:noFill/>
        </p:spPr>
        <p:txBody>
          <a:bodyPr wrap="square" rtlCol="0">
            <a:spAutoFit/>
          </a:bodyPr>
          <a:lstStyle/>
          <a:p>
            <a:r>
              <a:rPr kumimoji="0" lang="en-US" sz="4400" b="0" i="0" u="none" strike="noStrike" kern="1200" cap="none" spc="0" normalizeH="0" baseline="0" noProof="0" dirty="0" smtClean="0">
                <a:ln>
                  <a:noFill/>
                </a:ln>
                <a:solidFill>
                  <a:schemeClr val="bg1"/>
                </a:solidFill>
                <a:effectLst/>
                <a:uLnTx/>
                <a:uFillTx/>
                <a:latin typeface="+mn-lt"/>
              </a:rPr>
              <a:t>Thank you</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for your time</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and attention</a:t>
            </a:r>
          </a:p>
        </p:txBody>
      </p:sp>
      <p:sp>
        <p:nvSpPr>
          <p:cNvPr id="9" name="Rounded Rectangle 8"/>
          <p:cNvSpPr/>
          <p:nvPr userDrawn="1"/>
        </p:nvSpPr>
        <p:spPr>
          <a:xfrm>
            <a:off x="6156176" y="3651870"/>
            <a:ext cx="1296144" cy="378042"/>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userDrawn="1"/>
        </p:nvSpPr>
        <p:spPr>
          <a:xfrm>
            <a:off x="539552" y="514231"/>
            <a:ext cx="5904656" cy="3326660"/>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858959" y="303498"/>
            <a:ext cx="7385449" cy="2988332"/>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231735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114875"/>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13" y="3708774"/>
            <a:ext cx="5543550" cy="342205"/>
          </a:xfrm>
          <a:prstGeom prst="rect">
            <a:avLst/>
          </a:prstGeom>
        </p:spPr>
        <p:txBody>
          <a:bodyPr>
            <a:noAutofit/>
          </a:bodyPr>
          <a:lstStyle>
            <a:lvl1pPr marL="0" indent="0">
              <a:buNone/>
              <a:defRPr sz="2400" baseline="0"/>
            </a:lvl1pPr>
          </a:lstStyle>
          <a:p>
            <a:pPr lvl="0"/>
            <a:r>
              <a:rPr lang="en-US" dirty="0" smtClean="0"/>
              <a:t>Click to edit subheading – 24pt</a:t>
            </a:r>
          </a:p>
        </p:txBody>
      </p:sp>
      <p:sp>
        <p:nvSpPr>
          <p:cNvPr id="3" name="Rectangle 2"/>
          <p:cNvSpPr/>
          <p:nvPr userDrawn="1"/>
        </p:nvSpPr>
        <p:spPr>
          <a:xfrm>
            <a:off x="1691680" y="771550"/>
            <a:ext cx="7277695" cy="21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395537" y="771550"/>
            <a:ext cx="1224135" cy="216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 y="771550"/>
            <a:ext cx="323528" cy="216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2" name="Text Placeholder 7"/>
          <p:cNvSpPr>
            <a:spLocks noGrp="1"/>
          </p:cNvSpPr>
          <p:nvPr>
            <p:ph type="body" sz="quarter" idx="11" hasCustomPrompt="1"/>
          </p:nvPr>
        </p:nvSpPr>
        <p:spPr>
          <a:xfrm>
            <a:off x="458313" y="367470"/>
            <a:ext cx="5543550" cy="404080"/>
          </a:xfrm>
          <a:prstGeom prst="rect">
            <a:avLst/>
          </a:prstGeom>
        </p:spPr>
        <p:txBody>
          <a:bodyPr anchor="ctr">
            <a:noAutofit/>
          </a:bodyPr>
          <a:lstStyle>
            <a:lvl1pPr marL="0" indent="0">
              <a:buNone/>
              <a:defRPr sz="1000" baseline="0">
                <a:solidFill>
                  <a:schemeClr val="tx2"/>
                </a:solidFill>
              </a:defRPr>
            </a:lvl1pPr>
          </a:lstStyle>
          <a:p>
            <a:pPr lvl="0"/>
            <a:r>
              <a:rPr lang="en-US" dirty="0" smtClean="0"/>
              <a:t>SERVICE LINE | DESCRIPTOR – 10PT (OPTIONAL)</a:t>
            </a:r>
          </a:p>
        </p:txBody>
      </p:sp>
    </p:spTree>
    <p:extLst>
      <p:ext uri="{BB962C8B-B14F-4D97-AF65-F5344CB8AC3E}">
        <p14:creationId xmlns:p14="http://schemas.microsoft.com/office/powerpoint/2010/main" val="311588024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486870"/>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1691680" y="184736"/>
            <a:ext cx="7272808" cy="3097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184736"/>
            <a:ext cx="323529" cy="3097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395538" y="185738"/>
            <a:ext cx="1224134" cy="3097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7"/>
          <p:cNvSpPr>
            <a:spLocks noGrp="1"/>
          </p:cNvSpPr>
          <p:nvPr>
            <p:ph type="body" sz="quarter" idx="10" hasCustomPrompt="1"/>
          </p:nvPr>
        </p:nvSpPr>
        <p:spPr>
          <a:xfrm>
            <a:off x="468313" y="4080769"/>
            <a:ext cx="5543550" cy="342205"/>
          </a:xfrm>
          <a:prstGeom prst="rect">
            <a:avLst/>
          </a:prstGeom>
        </p:spPr>
        <p:txBody>
          <a:bodyPr>
            <a:noAutofit/>
          </a:bodyPr>
          <a:lstStyle>
            <a:lvl1pPr marL="0" indent="0">
              <a:buNone/>
              <a:defRPr sz="2400" baseline="0"/>
            </a:lvl1pPr>
          </a:lstStyle>
          <a:p>
            <a:pPr lvl="0"/>
            <a:r>
              <a:rPr lang="en-US" dirty="0" smtClean="0"/>
              <a:t>Click to edit subheading – 20pt</a:t>
            </a:r>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7656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486870"/>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3851920" y="184736"/>
            <a:ext cx="5112568" cy="3097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184736"/>
            <a:ext cx="971600" cy="3097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082156" y="185738"/>
            <a:ext cx="2664822" cy="3097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7"/>
          <p:cNvSpPr>
            <a:spLocks noGrp="1"/>
          </p:cNvSpPr>
          <p:nvPr>
            <p:ph type="body" sz="quarter" idx="10" hasCustomPrompt="1"/>
          </p:nvPr>
        </p:nvSpPr>
        <p:spPr>
          <a:xfrm>
            <a:off x="468313" y="4080769"/>
            <a:ext cx="5543550" cy="342205"/>
          </a:xfrm>
          <a:prstGeom prst="rect">
            <a:avLst/>
          </a:prstGeom>
        </p:spPr>
        <p:txBody>
          <a:bodyPr>
            <a:noAutofit/>
          </a:bodyPr>
          <a:lstStyle>
            <a:lvl1pPr marL="0" indent="0">
              <a:buNone/>
              <a:defRPr sz="2400" baseline="0"/>
            </a:lvl1pPr>
          </a:lstStyle>
          <a:p>
            <a:pPr lvl="0"/>
            <a:r>
              <a:rPr lang="en-US" dirty="0" smtClean="0"/>
              <a:t>Click to edit subheading – 20pt</a:t>
            </a:r>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67528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SM Image Slide 2">
    <p:spTree>
      <p:nvGrpSpPr>
        <p:cNvPr id="1" name=""/>
        <p:cNvGrpSpPr/>
        <p:nvPr/>
      </p:nvGrpSpPr>
      <p:grpSpPr>
        <a:xfrm>
          <a:off x="0" y="0"/>
          <a:ext cx="0" cy="0"/>
          <a:chOff x="0" y="0"/>
          <a:chExt cx="0" cy="0"/>
        </a:xfrm>
      </p:grpSpPr>
      <p:sp>
        <p:nvSpPr>
          <p:cNvPr id="2" name="Rectangle 1"/>
          <p:cNvSpPr/>
          <p:nvPr userDrawn="1"/>
        </p:nvSpPr>
        <p:spPr>
          <a:xfrm>
            <a:off x="3851919" y="195263"/>
            <a:ext cx="5117455" cy="4248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0" y="184735"/>
            <a:ext cx="971600" cy="42449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082156" y="185737"/>
            <a:ext cx="2664822" cy="42449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7804140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SM Image Slide">
    <p:spTree>
      <p:nvGrpSpPr>
        <p:cNvPr id="1" name=""/>
        <p:cNvGrpSpPr/>
        <p:nvPr/>
      </p:nvGrpSpPr>
      <p:grpSpPr>
        <a:xfrm>
          <a:off x="0" y="0"/>
          <a:ext cx="0" cy="0"/>
          <a:chOff x="0" y="0"/>
          <a:chExt cx="0" cy="0"/>
        </a:xfrm>
      </p:grpSpPr>
      <p:sp>
        <p:nvSpPr>
          <p:cNvPr id="2" name="Rectangle 1"/>
          <p:cNvSpPr/>
          <p:nvPr userDrawn="1"/>
        </p:nvSpPr>
        <p:spPr>
          <a:xfrm>
            <a:off x="-1" y="195263"/>
            <a:ext cx="8969375" cy="4248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6035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ation Slide">
    <p:spTree>
      <p:nvGrpSpPr>
        <p:cNvPr id="1" name=""/>
        <p:cNvGrpSpPr/>
        <p:nvPr/>
      </p:nvGrpSpPr>
      <p:grpSpPr>
        <a:xfrm>
          <a:off x="0" y="0"/>
          <a:ext cx="0" cy="0"/>
          <a:chOff x="0" y="0"/>
          <a:chExt cx="0" cy="0"/>
        </a:xfrm>
      </p:grpSpPr>
      <p:sp>
        <p:nvSpPr>
          <p:cNvPr id="2" name="Rectangle 1"/>
          <p:cNvSpPr/>
          <p:nvPr userDrawn="1"/>
        </p:nvSpPr>
        <p:spPr>
          <a:xfrm>
            <a:off x="-1" y="195486"/>
            <a:ext cx="8969375" cy="42484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Z:\RSM International\1 Design\2015\Brand\powerpoints\Quotation marks-09.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25614" y="0"/>
            <a:ext cx="2354498" cy="1855060"/>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p:cNvSpPr>
            <a:spLocks noGrp="1"/>
          </p:cNvSpPr>
          <p:nvPr>
            <p:ph type="body" sz="quarter" idx="10" hasCustomPrompt="1"/>
          </p:nvPr>
        </p:nvSpPr>
        <p:spPr>
          <a:xfrm>
            <a:off x="1547664" y="1563638"/>
            <a:ext cx="5976938" cy="1764196"/>
          </a:xfrm>
          <a:prstGeom prst="rect">
            <a:avLst/>
          </a:prstGeom>
        </p:spPr>
        <p:txBody>
          <a:bodyPr>
            <a:normAutofit/>
          </a:bodyPr>
          <a:lstStyle>
            <a:lvl1pPr marL="0" indent="0" algn="ctr">
              <a:buNone/>
              <a:defRPr sz="2400" b="0">
                <a:solidFill>
                  <a:schemeClr val="bg1"/>
                </a:solidFill>
              </a:defRPr>
            </a:lvl1pPr>
            <a:lvl2pPr marL="457200" indent="0">
              <a:buNone/>
              <a:defRPr sz="1600">
                <a:solidFill>
                  <a:schemeClr val="bg1"/>
                </a:solidFill>
              </a:defRPr>
            </a:lvl2pPr>
            <a:lvl3pPr marL="914400" indent="0">
              <a:buNone/>
              <a:defRPr sz="1600">
                <a:solidFill>
                  <a:schemeClr val="bg1"/>
                </a:solidFill>
              </a:defRPr>
            </a:lvl3pPr>
            <a:lvl4pPr marL="1371600" indent="0">
              <a:buNone/>
              <a:defRPr sz="1600">
                <a:solidFill>
                  <a:schemeClr val="bg1"/>
                </a:solidFill>
              </a:defRPr>
            </a:lvl4pPr>
            <a:lvl5pPr marL="1828800" indent="0">
              <a:buNone/>
              <a:defRPr sz="1600">
                <a:solidFill>
                  <a:schemeClr val="bg1"/>
                </a:solidFill>
              </a:defRPr>
            </a:lvl5pPr>
          </a:lstStyle>
          <a:p>
            <a:pPr lvl="0"/>
            <a:r>
              <a:rPr lang="en-US" dirty="0" smtClean="0"/>
              <a:t>Quotation here – 24pt</a:t>
            </a:r>
          </a:p>
        </p:txBody>
      </p:sp>
      <p:sp>
        <p:nvSpPr>
          <p:cNvPr id="7" name="Text Placeholder 6"/>
          <p:cNvSpPr>
            <a:spLocks noGrp="1"/>
          </p:cNvSpPr>
          <p:nvPr>
            <p:ph type="body" sz="quarter" idx="11" hasCustomPrompt="1"/>
          </p:nvPr>
        </p:nvSpPr>
        <p:spPr>
          <a:xfrm>
            <a:off x="2915816" y="3489722"/>
            <a:ext cx="3313112" cy="306163"/>
          </a:xfrm>
          <a:prstGeom prst="rect">
            <a:avLst/>
          </a:prstGeom>
        </p:spPr>
        <p:txBody>
          <a:bodyPr>
            <a:noAutofit/>
          </a:bodyPr>
          <a:lstStyle>
            <a:lvl1pPr marL="0" indent="0" algn="ctr">
              <a:buNone/>
              <a:defRPr sz="1800" b="1">
                <a:solidFill>
                  <a:schemeClr val="bg1"/>
                </a:solidFill>
              </a:defRPr>
            </a:lvl1pPr>
            <a:lvl2pPr marL="457200" indent="0" algn="ctr">
              <a:buNone/>
              <a:defRPr sz="1100"/>
            </a:lvl2pPr>
            <a:lvl3pPr marL="914400" indent="0" algn="ctr">
              <a:buNone/>
              <a:defRPr sz="1050"/>
            </a:lvl3pPr>
            <a:lvl4pPr marL="1371600" indent="0" algn="ctr">
              <a:buNone/>
              <a:defRPr sz="1000"/>
            </a:lvl4pPr>
            <a:lvl5pPr marL="1828800" indent="0" algn="ctr">
              <a:buNone/>
              <a:defRPr sz="1000"/>
            </a:lvl5pPr>
          </a:lstStyle>
          <a:p>
            <a:pPr lvl="0"/>
            <a:r>
              <a:rPr lang="en-US" dirty="0" smtClean="0"/>
              <a:t>Author of quote – 18pt</a:t>
            </a:r>
            <a:endParaRPr lang="en-GB" dirty="0"/>
          </a:p>
        </p:txBody>
      </p:sp>
      <p:sp>
        <p:nvSpPr>
          <p:cNvPr id="12" name="Text Placeholder 6"/>
          <p:cNvSpPr>
            <a:spLocks noGrp="1"/>
          </p:cNvSpPr>
          <p:nvPr>
            <p:ph type="body" sz="quarter" idx="12" hasCustomPrompt="1"/>
          </p:nvPr>
        </p:nvSpPr>
        <p:spPr>
          <a:xfrm>
            <a:off x="2915816" y="3795886"/>
            <a:ext cx="3313112" cy="288032"/>
          </a:xfrm>
          <a:prstGeom prst="rect">
            <a:avLst/>
          </a:prstGeom>
        </p:spPr>
        <p:txBody>
          <a:bodyPr>
            <a:noAutofit/>
          </a:bodyPr>
          <a:lstStyle>
            <a:lvl1pPr marL="0" indent="0" algn="ctr">
              <a:buNone/>
              <a:defRPr sz="1800" b="0">
                <a:solidFill>
                  <a:schemeClr val="bg1"/>
                </a:solidFill>
              </a:defRPr>
            </a:lvl1pPr>
            <a:lvl2pPr marL="457200" indent="0" algn="ctr">
              <a:buNone/>
              <a:defRPr sz="1100"/>
            </a:lvl2pPr>
            <a:lvl3pPr marL="914400" indent="0" algn="ctr">
              <a:buNone/>
              <a:defRPr sz="1050"/>
            </a:lvl3pPr>
            <a:lvl4pPr marL="1371600" indent="0" algn="ctr">
              <a:buNone/>
              <a:defRPr sz="1000"/>
            </a:lvl4pPr>
            <a:lvl5pPr marL="1828800" indent="0" algn="ctr">
              <a:buNone/>
              <a:defRPr sz="1000"/>
            </a:lvl5pPr>
          </a:lstStyle>
          <a:p>
            <a:pPr lvl="0"/>
            <a:r>
              <a:rPr lang="en-US" dirty="0" smtClean="0"/>
              <a:t>Title – 18pt</a:t>
            </a:r>
            <a:endParaRPr lang="en-GB" dirty="0"/>
          </a:p>
        </p:txBody>
      </p:sp>
      <p:pic>
        <p:nvPicPr>
          <p:cNvPr id="8" name="Picture 3" descr="Z:\RSM International\1 Design\2015\Brand\Guidelines\Logos\Logos-03.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153994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8" name="Rectangle 7"/>
          <p:cNvSpPr/>
          <p:nvPr userDrawn="1"/>
        </p:nvSpPr>
        <p:spPr>
          <a:xfrm>
            <a:off x="0" y="915988"/>
            <a:ext cx="3635896" cy="35279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ontent Placeholder 33"/>
          <p:cNvSpPr>
            <a:spLocks noGrp="1"/>
          </p:cNvSpPr>
          <p:nvPr>
            <p:ph sz="quarter" idx="14" hasCustomPrompt="1"/>
          </p:nvPr>
        </p:nvSpPr>
        <p:spPr>
          <a:xfrm>
            <a:off x="314524" y="1096433"/>
            <a:ext cx="3033340" cy="3161426"/>
          </a:xfrm>
          <a:prstGeom prst="rect">
            <a:avLst/>
          </a:prstGeom>
        </p:spPr>
        <p:txBody>
          <a:bodyPr anchor="ctr">
            <a:normAutofit/>
          </a:bodyPr>
          <a:lstStyle>
            <a:lvl1pPr marL="0" indent="0" algn="ctr">
              <a:buNone/>
              <a:defRPr sz="3200" b="0" i="0" cap="none" baseline="0">
                <a:solidFill>
                  <a:schemeClr val="accent1"/>
                </a:solidFill>
              </a:defRPr>
            </a:lvl1pPr>
            <a:lvl2pPr>
              <a:defRPr sz="2000" b="1" i="0" cap="all" baseline="0">
                <a:solidFill>
                  <a:schemeClr val="accent1"/>
                </a:solidFill>
              </a:defRPr>
            </a:lvl2pPr>
            <a:lvl3pPr>
              <a:defRPr sz="2000" b="1" i="0" cap="all" baseline="0">
                <a:solidFill>
                  <a:schemeClr val="accent1"/>
                </a:solidFill>
              </a:defRPr>
            </a:lvl3pPr>
            <a:lvl4pPr>
              <a:defRPr sz="2000" b="1" i="0" cap="all" baseline="0">
                <a:solidFill>
                  <a:schemeClr val="accent1"/>
                </a:solidFill>
              </a:defRPr>
            </a:lvl4pPr>
            <a:lvl5pPr>
              <a:defRPr sz="2000" b="1" i="0" cap="all" baseline="0">
                <a:solidFill>
                  <a:schemeClr val="accent1"/>
                </a:solidFill>
              </a:defRPr>
            </a:lvl5pPr>
          </a:lstStyle>
          <a:p>
            <a:pPr lvl="0"/>
            <a:r>
              <a:rPr lang="en-US" dirty="0" smtClean="0"/>
              <a:t>Stand out fact/figure/chart</a:t>
            </a:r>
          </a:p>
        </p:txBody>
      </p:sp>
      <p:sp>
        <p:nvSpPr>
          <p:cNvPr id="21"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2" name="Straight Connector 21"/>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5" name="Content Placeholder 2"/>
          <p:cNvSpPr>
            <a:spLocks noGrp="1"/>
          </p:cNvSpPr>
          <p:nvPr>
            <p:ph sz="quarter" idx="16"/>
          </p:nvPr>
        </p:nvSpPr>
        <p:spPr>
          <a:xfrm>
            <a:off x="3851920" y="915988"/>
            <a:ext cx="5112568" cy="3527425"/>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0481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4480884"/>
      </p:ext>
    </p:extLst>
  </p:cSld>
  <p:clrMap bg1="lt1" tx1="dk1" bg2="lt2" tx2="dk2" accent1="accent1" accent2="accent2" accent3="accent3" accent4="accent4" accent5="accent5" accent6="accent6" hlink="hlink" folHlink="folHlink"/>
  <p:sldLayoutIdLst>
    <p:sldLayoutId id="2147483663" r:id="rId1"/>
    <p:sldLayoutId id="2147483654" r:id="rId2"/>
    <p:sldLayoutId id="2147483679" r:id="rId3"/>
    <p:sldLayoutId id="2147483667" r:id="rId4"/>
    <p:sldLayoutId id="2147483680" r:id="rId5"/>
    <p:sldLayoutId id="2147483676" r:id="rId6"/>
    <p:sldLayoutId id="2147483664" r:id="rId7"/>
    <p:sldLayoutId id="2147483665" r:id="rId8"/>
    <p:sldLayoutId id="2147483656" r:id="rId9"/>
    <p:sldLayoutId id="2147483661" r:id="rId10"/>
    <p:sldLayoutId id="2147483660" r:id="rId11"/>
    <p:sldLayoutId id="2147483674" r:id="rId12"/>
    <p:sldLayoutId id="2147483668" r:id="rId13"/>
    <p:sldLayoutId id="2147483669" r:id="rId14"/>
    <p:sldLayoutId id="2147483670" r:id="rId15"/>
    <p:sldLayoutId id="2147483675" r:id="rId16"/>
    <p:sldLayoutId id="2147483678" r:id="rId17"/>
    <p:sldLayoutId id="2147483677" r:id="rId18"/>
    <p:sldLayoutId id="2147483671" r:id="rId19"/>
    <p:sldLayoutId id="2147483672" r:id="rId20"/>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0591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מכירה עם תמורות </a:t>
            </a:r>
            <a:r>
              <a:rPr lang="he-IL" dirty="0" smtClean="0"/>
              <a:t>עתידיות - המשך</a:t>
            </a:r>
            <a:endParaRPr lang="he-IL" dirty="0"/>
          </a:p>
        </p:txBody>
      </p:sp>
      <p:sp>
        <p:nvSpPr>
          <p:cNvPr id="4" name="מציין מיקום תוכן 3"/>
          <p:cNvSpPr>
            <a:spLocks noGrp="1"/>
          </p:cNvSpPr>
          <p:nvPr>
            <p:ph sz="quarter" idx="16"/>
          </p:nvPr>
        </p:nvSpPr>
        <p:spPr>
          <a:xfrm>
            <a:off x="1844080" y="914400"/>
            <a:ext cx="7120408" cy="3529013"/>
          </a:xfrm>
        </p:spPr>
        <p:txBody>
          <a:bodyPr/>
          <a:lstStyle/>
          <a:p>
            <a:pPr marL="623888" lvl="1" indent="0" algn="just" rtl="1">
              <a:spcBef>
                <a:spcPts val="360"/>
              </a:spcBef>
              <a:buClr>
                <a:srgbClr val="63666A"/>
              </a:buClr>
              <a:buNone/>
            </a:pPr>
            <a:r>
              <a:rPr lang="he-IL" sz="1400" u="sng" dirty="0">
                <a:latin typeface="Segoe UI Semilight" panose="020B0402040204020203" pitchFamily="34" charset="0"/>
                <a:ea typeface="Times New Roman" panose="02020603050405020304" pitchFamily="18" charset="0"/>
              </a:rPr>
              <a:t>סכומים המופקדים בנאמנות להבטחת קיום </a:t>
            </a:r>
            <a:r>
              <a:rPr lang="he-IL" sz="1400" u="sng" dirty="0" smtClean="0">
                <a:latin typeface="Segoe UI Semilight" panose="020B0402040204020203" pitchFamily="34" charset="0"/>
                <a:ea typeface="Times New Roman" panose="02020603050405020304" pitchFamily="18" charset="0"/>
              </a:rPr>
              <a:t>מצגים</a:t>
            </a:r>
          </a:p>
          <a:p>
            <a:pPr marL="623888" lvl="1" indent="0" algn="just" rtl="1">
              <a:spcBef>
                <a:spcPts val="360"/>
              </a:spcBef>
              <a:buClr>
                <a:srgbClr val="63666A"/>
              </a:buClr>
              <a:buNone/>
            </a:pPr>
            <a:endParaRPr lang="he-IL" sz="1400" dirty="0">
              <a:latin typeface="Segoe UI Semilight" panose="020B0402040204020203" pitchFamily="34" charset="0"/>
              <a:ea typeface="Times New Roman" panose="02020603050405020304" pitchFamily="18" charset="0"/>
            </a:endParaRPr>
          </a:p>
          <a:p>
            <a:pPr marL="909638" lvl="1" algn="just" rtl="1">
              <a:spcBef>
                <a:spcPts val="360"/>
              </a:spcBef>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	התמורה לצרכי </a:t>
            </a:r>
            <a:r>
              <a:rPr lang="he-IL" sz="1400" dirty="0" smtClean="0">
                <a:latin typeface="Segoe UI Semilight" panose="020B0402040204020203" pitchFamily="34" charset="0"/>
                <a:ea typeface="Times New Roman" panose="02020603050405020304" pitchFamily="18" charset="0"/>
              </a:rPr>
              <a:t>מס </a:t>
            </a:r>
            <a:r>
              <a:rPr lang="he-IL" sz="1400" dirty="0">
                <a:latin typeface="Segoe UI Semilight" panose="020B0402040204020203" pitchFamily="34" charset="0"/>
                <a:ea typeface="Times New Roman" panose="02020603050405020304" pitchFamily="18" charset="0"/>
              </a:rPr>
              <a:t>תהא סך סכומי התמורה שנקבעו בעסקה, לרבות אלו שהופקדו בנאמנות. </a:t>
            </a:r>
            <a:endParaRPr lang="he-IL" sz="1400" dirty="0" smtClean="0">
              <a:latin typeface="Segoe UI Semilight" panose="020B0402040204020203" pitchFamily="34" charset="0"/>
              <a:ea typeface="Times New Roman" panose="02020603050405020304" pitchFamily="18" charset="0"/>
            </a:endParaRPr>
          </a:p>
          <a:p>
            <a:pPr marL="909638" lvl="1" algn="just" rtl="1">
              <a:spcBef>
                <a:spcPts val="360"/>
              </a:spcBef>
              <a:buClr>
                <a:srgbClr val="63666A"/>
              </a:buClr>
              <a:buFont typeface="Wingdings" panose="05000000000000000000" pitchFamily="2" charset="2"/>
              <a:buChar char="v"/>
            </a:pPr>
            <a:endParaRPr lang="he-IL" sz="1400" dirty="0">
              <a:latin typeface="Segoe UI Semilight" panose="020B0402040204020203" pitchFamily="34" charset="0"/>
              <a:ea typeface="Times New Roman" panose="02020603050405020304" pitchFamily="18" charset="0"/>
            </a:endParaRPr>
          </a:p>
          <a:p>
            <a:pPr marL="909638" lvl="1" algn="just" rtl="1">
              <a:spcBef>
                <a:spcPts val="360"/>
              </a:spcBef>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ריבית והפרשי הצמדה ככל שיצברו בגין סכומים שהופקדו בנאמנות, החל מיום המכירה ועד למועד שחרורם מהנאמנות לידי המוכר – יסווגו בידי המוכר כהכנסות מימון</a:t>
            </a:r>
            <a:r>
              <a:rPr lang="en-US" sz="1400" b="1" dirty="0">
                <a:latin typeface="Segoe UI Semilight" panose="020B0402040204020203" pitchFamily="34" charset="0"/>
                <a:ea typeface="Times New Roman" panose="02020603050405020304" pitchFamily="18" charset="0"/>
              </a:rPr>
              <a:t>.</a:t>
            </a:r>
            <a:endParaRPr lang="he-IL" sz="1400" b="1" dirty="0">
              <a:latin typeface="Segoe UI Semilight" panose="020B0402040204020203" pitchFamily="34" charset="0"/>
              <a:ea typeface="Times New Roman" panose="02020603050405020304" pitchFamily="18" charset="0"/>
            </a:endParaRPr>
          </a:p>
          <a:p>
            <a:pPr marL="909638" lvl="1" algn="just" rtl="1">
              <a:spcBef>
                <a:spcPts val="360"/>
              </a:spcBef>
              <a:buClr>
                <a:srgbClr val="63666A"/>
              </a:buClr>
              <a:buFont typeface="Wingdings" panose="05000000000000000000" pitchFamily="2" charset="2"/>
              <a:buChar char="v"/>
            </a:pPr>
            <a:endParaRPr lang="he-IL" sz="1400" u="sng" dirty="0">
              <a:latin typeface="Segoe UI Semilight" panose="020B0402040204020203" pitchFamily="34" charset="0"/>
              <a:ea typeface="Times New Roman" panose="02020603050405020304" pitchFamily="18" charset="0"/>
            </a:endParaRPr>
          </a:p>
          <a:p>
            <a:endParaRPr lang="he-IL" dirty="0"/>
          </a:p>
        </p:txBody>
      </p:sp>
    </p:spTree>
    <p:extLst>
      <p:ext uri="{BB962C8B-B14F-4D97-AF65-F5344CB8AC3E}">
        <p14:creationId xmlns:p14="http://schemas.microsoft.com/office/powerpoint/2010/main" val="1496026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16"/>
          </p:nvPr>
        </p:nvSpPr>
        <p:spPr>
          <a:xfrm>
            <a:off x="1844080" y="935664"/>
            <a:ext cx="7120408" cy="3507749"/>
          </a:xfrm>
        </p:spPr>
        <p:txBody>
          <a:bodyPr/>
          <a:lstStyle/>
          <a:p>
            <a:pPr marL="361950" lvl="1" indent="0" algn="just" rtl="1">
              <a:spcBef>
                <a:spcPts val="360"/>
              </a:spcBef>
              <a:buClr>
                <a:srgbClr val="63666A"/>
              </a:buClr>
              <a:buNone/>
            </a:pPr>
            <a:r>
              <a:rPr lang="he-IL" sz="1400" b="1" u="sng" dirty="0">
                <a:latin typeface="Segoe UI Semilight" panose="020B0402040204020203" pitchFamily="34" charset="0"/>
                <a:ea typeface="Times New Roman" panose="02020603050405020304" pitchFamily="18" charset="0"/>
              </a:rPr>
              <a:t>תמורות </a:t>
            </a:r>
            <a:r>
              <a:rPr lang="he-IL" sz="1400" b="1" u="sng" dirty="0" smtClean="0">
                <a:latin typeface="Segoe UI Semilight" panose="020B0402040204020203" pitchFamily="34" charset="0"/>
                <a:ea typeface="Times New Roman" panose="02020603050405020304" pitchFamily="18" charset="0"/>
              </a:rPr>
              <a:t>מותנות</a:t>
            </a:r>
            <a:r>
              <a:rPr lang="he-IL" sz="1400" b="1" dirty="0" smtClean="0">
                <a:latin typeface="Segoe UI Semilight" panose="020B0402040204020203" pitchFamily="34" charset="0"/>
                <a:ea typeface="Times New Roman" panose="02020603050405020304" pitchFamily="18" charset="0"/>
              </a:rPr>
              <a:t> </a:t>
            </a:r>
            <a:endParaRPr lang="he-IL" sz="1400" b="1" dirty="0">
              <a:latin typeface="Segoe UI Semilight" panose="020B0402040204020203" pitchFamily="34" charset="0"/>
              <a:ea typeface="Times New Roman" panose="02020603050405020304" pitchFamily="18" charset="0"/>
            </a:endParaRPr>
          </a:p>
          <a:p>
            <a:pPr marL="361950" lvl="1" indent="0" algn="just" rtl="1">
              <a:spcBef>
                <a:spcPts val="360"/>
              </a:spcBef>
              <a:buClr>
                <a:srgbClr val="63666A"/>
              </a:buClr>
              <a:buNone/>
            </a:pPr>
            <a:r>
              <a:rPr lang="he-IL" sz="1400" dirty="0">
                <a:latin typeface="Segoe UI Semilight" panose="020B0402040204020203" pitchFamily="34" charset="0"/>
                <a:ea typeface="Times New Roman" panose="02020603050405020304" pitchFamily="18" charset="0"/>
              </a:rPr>
              <a:t>רכיב התמורה המותנית </a:t>
            </a:r>
            <a:r>
              <a:rPr lang="he-IL" sz="1400" dirty="0" smtClean="0">
                <a:latin typeface="Segoe UI Semilight" panose="020B0402040204020203" pitchFamily="34" charset="0"/>
                <a:ea typeface="Times New Roman" panose="02020603050405020304" pitchFamily="18" charset="0"/>
              </a:rPr>
              <a:t>הוא חלק </a:t>
            </a:r>
            <a:r>
              <a:rPr lang="he-IL" sz="1400" dirty="0">
                <a:latin typeface="Segoe UI Semilight" panose="020B0402040204020203" pitchFamily="34" charset="0"/>
                <a:ea typeface="Times New Roman" panose="02020603050405020304" pitchFamily="18" charset="0"/>
              </a:rPr>
              <a:t>מסך התמורה אשר אינו ודאי (אבני דרך – רווח, אישורים), ו/או </a:t>
            </a:r>
            <a:r>
              <a:rPr lang="he-IL" sz="1400" dirty="0" smtClean="0">
                <a:latin typeface="Segoe UI Semilight" panose="020B0402040204020203" pitchFamily="34" charset="0"/>
                <a:ea typeface="Times New Roman" panose="02020603050405020304" pitchFamily="18" charset="0"/>
              </a:rPr>
              <a:t>חלק מהתמורה שאינו ניתן </a:t>
            </a:r>
            <a:r>
              <a:rPr lang="he-IL" sz="1400" dirty="0">
                <a:latin typeface="Segoe UI Semilight" panose="020B0402040204020203" pitchFamily="34" charset="0"/>
                <a:ea typeface="Times New Roman" panose="02020603050405020304" pitchFamily="18" charset="0"/>
              </a:rPr>
              <a:t>לכימות ו/או </a:t>
            </a:r>
            <a:r>
              <a:rPr lang="he-IL" sz="1400" dirty="0" smtClean="0">
                <a:latin typeface="Segoe UI Semilight" panose="020B0402040204020203" pitchFamily="34" charset="0"/>
                <a:ea typeface="Times New Roman" panose="02020603050405020304" pitchFamily="18" charset="0"/>
              </a:rPr>
              <a:t>חלק מהתמורה המתקבל </a:t>
            </a:r>
            <a:r>
              <a:rPr lang="he-IL" sz="1400" dirty="0">
                <a:latin typeface="Segoe UI Semilight" panose="020B0402040204020203" pitchFamily="34" charset="0"/>
                <a:ea typeface="Times New Roman" panose="02020603050405020304" pitchFamily="18" charset="0"/>
              </a:rPr>
              <a:t>לאחר שנים. </a:t>
            </a:r>
            <a:endParaRPr lang="he-IL" sz="1400" dirty="0" smtClean="0">
              <a:latin typeface="Segoe UI Semilight" panose="020B0402040204020203" pitchFamily="34" charset="0"/>
              <a:ea typeface="Times New Roman" panose="02020603050405020304" pitchFamily="18" charset="0"/>
            </a:endParaRPr>
          </a:p>
          <a:p>
            <a:pPr marL="361950" lvl="1" indent="0" algn="just" rtl="1">
              <a:spcBef>
                <a:spcPts val="360"/>
              </a:spcBef>
              <a:buClr>
                <a:srgbClr val="63666A"/>
              </a:buClr>
              <a:buNone/>
            </a:pPr>
            <a:r>
              <a:rPr lang="he-IL" sz="1400" dirty="0" smtClean="0">
                <a:latin typeface="Segoe UI Semilight" panose="020B0402040204020203" pitchFamily="34" charset="0"/>
                <a:ea typeface="Times New Roman" panose="02020603050405020304" pitchFamily="18" charset="0"/>
              </a:rPr>
              <a:t>הנישום </a:t>
            </a:r>
            <a:r>
              <a:rPr lang="he-IL" sz="1400" u="sng" dirty="0">
                <a:latin typeface="Segoe UI Semilight" panose="020B0402040204020203" pitchFamily="34" charset="0"/>
                <a:ea typeface="Times New Roman" panose="02020603050405020304" pitchFamily="18" charset="0"/>
              </a:rPr>
              <a:t>רשאי</a:t>
            </a:r>
            <a:r>
              <a:rPr lang="he-IL" sz="1400" dirty="0">
                <a:latin typeface="Segoe UI Semilight" panose="020B0402040204020203" pitchFamily="34" charset="0"/>
                <a:ea typeface="Times New Roman" panose="02020603050405020304" pitchFamily="18" charset="0"/>
              </a:rPr>
              <a:t> לבחור לדווח על רווח ההון בגין רכיב התמורה המותנית כלהלן:</a:t>
            </a:r>
          </a:p>
          <a:p>
            <a:pPr marL="728663" indent="-282575" algn="just" rtl="1">
              <a:spcBef>
                <a:spcPts val="600"/>
              </a:spcBef>
              <a:spcAft>
                <a:spcPts val="600"/>
              </a:spcAft>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במועד העסקה לא יחושב רכיב התמורה המותנית. עלות המניות תיוחס לתמורה </a:t>
            </a:r>
            <a:r>
              <a:rPr lang="he-IL" sz="1400" dirty="0" smtClean="0">
                <a:latin typeface="Segoe UI Semilight" panose="020B0402040204020203" pitchFamily="34" charset="0"/>
                <a:ea typeface="Times New Roman" panose="02020603050405020304" pitchFamily="18" charset="0"/>
              </a:rPr>
              <a:t>הוודאית</a:t>
            </a:r>
            <a:r>
              <a:rPr lang="he-IL" sz="1400" dirty="0">
                <a:latin typeface="Segoe UI Semilight" panose="020B0402040204020203" pitchFamily="34" charset="0"/>
                <a:ea typeface="Times New Roman" panose="02020603050405020304" pitchFamily="18" charset="0"/>
              </a:rPr>
              <a:t>.</a:t>
            </a:r>
          </a:p>
          <a:p>
            <a:pPr marL="728663" indent="-282575" algn="r" rtl="1">
              <a:spcBef>
                <a:spcPts val="600"/>
              </a:spcBef>
              <a:spcAft>
                <a:spcPts val="600"/>
              </a:spcAft>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מועד חישוב המס ותשלומו בגין רכיב התמורה המותנית</a:t>
            </a:r>
            <a:r>
              <a:rPr lang="en-US" sz="1400" b="1" dirty="0">
                <a:latin typeface="Segoe UI Semilight" panose="020B0402040204020203" pitchFamily="34" charset="0"/>
                <a:ea typeface="Times New Roman" panose="02020603050405020304" pitchFamily="18" charset="0"/>
              </a:rPr>
              <a:t> </a:t>
            </a:r>
            <a:r>
              <a:rPr lang="he-IL" sz="1400" dirty="0">
                <a:latin typeface="Segoe UI Semilight" panose="020B0402040204020203" pitchFamily="34" charset="0"/>
                <a:ea typeface="Times New Roman" panose="02020603050405020304" pitchFamily="18" charset="0"/>
              </a:rPr>
              <a:t>יידחה למועדי התשלום </a:t>
            </a:r>
            <a:r>
              <a:rPr lang="he-IL" sz="1400" dirty="0" smtClean="0">
                <a:latin typeface="Segoe UI Semilight" panose="020B0402040204020203" pitchFamily="34" charset="0"/>
                <a:ea typeface="Times New Roman" panose="02020603050405020304" pitchFamily="18" charset="0"/>
              </a:rPr>
              <a:t>או </a:t>
            </a:r>
            <a:r>
              <a:rPr lang="he-IL" sz="1400" dirty="0">
                <a:latin typeface="Segoe UI Semilight" panose="020B0402040204020203" pitchFamily="34" charset="0"/>
                <a:ea typeface="Times New Roman" panose="02020603050405020304" pitchFamily="18" charset="0"/>
              </a:rPr>
              <a:t>למועד בו קיימת ודאות. </a:t>
            </a:r>
          </a:p>
          <a:p>
            <a:pPr marL="728663" indent="-282575" algn="just" rtl="1">
              <a:spcBef>
                <a:spcPts val="600"/>
              </a:spcBef>
              <a:spcAft>
                <a:spcPts val="600"/>
              </a:spcAft>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בעתיד - עלות אפס. כלומר כל התמורות יחושבו כרווח.</a:t>
            </a:r>
          </a:p>
          <a:p>
            <a:pPr marL="728663" indent="-282575" algn="just" rtl="1">
              <a:spcBef>
                <a:spcPts val="600"/>
              </a:spcBef>
              <a:spcAft>
                <a:spcPts val="600"/>
              </a:spcAft>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יום המכירה, יום הרכישה לא ישתנו לעניין קיזוז הפסדים, לינאריות, מס ייסף וכד'.  </a:t>
            </a:r>
          </a:p>
          <a:p>
            <a:pPr marL="715963" indent="-269875" algn="r" rtl="1">
              <a:spcBef>
                <a:spcPts val="600"/>
              </a:spcBef>
              <a:spcAft>
                <a:spcPts val="600"/>
              </a:spcAft>
              <a:buClr>
                <a:srgbClr val="63666A"/>
              </a:buClr>
              <a:buFont typeface="Wingdings" panose="05000000000000000000" pitchFamily="2" charset="2"/>
              <a:buChar char="v"/>
            </a:pPr>
            <a:r>
              <a:rPr lang="he-IL" sz="1400" dirty="0">
                <a:solidFill>
                  <a:schemeClr val="accent6"/>
                </a:solidFill>
                <a:latin typeface="Segoe UI Semilight" panose="020B0402040204020203" pitchFamily="34" charset="0"/>
                <a:ea typeface="Times New Roman" panose="02020603050405020304" pitchFamily="18" charset="0"/>
              </a:rPr>
              <a:t>מחייב </a:t>
            </a:r>
            <a:r>
              <a:rPr lang="he-IL" sz="1400" dirty="0" smtClean="0">
                <a:solidFill>
                  <a:schemeClr val="accent6"/>
                </a:solidFill>
                <a:latin typeface="Segoe UI Semilight" panose="020B0402040204020203" pitchFamily="34" charset="0"/>
                <a:ea typeface="Times New Roman" panose="02020603050405020304" pitchFamily="18" charset="0"/>
              </a:rPr>
              <a:t>פניה אקטיבית לפקיד השומה לשם הגעה להסדר.</a:t>
            </a:r>
            <a:endParaRPr lang="he-IL" sz="1400" dirty="0">
              <a:solidFill>
                <a:schemeClr val="accent6"/>
              </a:solidFill>
              <a:latin typeface="Segoe UI Semilight" panose="020B0402040204020203" pitchFamily="34" charset="0"/>
              <a:ea typeface="Times New Roman" panose="02020603050405020304" pitchFamily="18" charset="0"/>
            </a:endParaRPr>
          </a:p>
          <a:p>
            <a:pPr marL="0" indent="0" algn="r" rtl="1">
              <a:buNone/>
            </a:pPr>
            <a:endParaRPr lang="he-IL" sz="1400" dirty="0">
              <a:latin typeface="Segoe UI Semilight" panose="020B0402040204020203" pitchFamily="34" charset="0"/>
              <a:ea typeface="Times New Roman" panose="02020603050405020304" pitchFamily="18" charset="0"/>
            </a:endParaRPr>
          </a:p>
        </p:txBody>
      </p:sp>
      <p:sp>
        <p:nvSpPr>
          <p:cNvPr id="5" name="מלבן 4"/>
          <p:cNvSpPr/>
          <p:nvPr/>
        </p:nvSpPr>
        <p:spPr>
          <a:xfrm>
            <a:off x="1956391" y="339502"/>
            <a:ext cx="7008097" cy="523220"/>
          </a:xfrm>
          <a:prstGeom prst="rect">
            <a:avLst/>
          </a:prstGeom>
        </p:spPr>
        <p:txBody>
          <a:bodyPr wrap="square">
            <a:spAutoFit/>
          </a:bodyPr>
          <a:lstStyle/>
          <a:p>
            <a:pPr marL="0" lvl="1" algn="r">
              <a:spcBef>
                <a:spcPct val="20000"/>
              </a:spcBef>
              <a:buClr>
                <a:srgbClr val="63666A"/>
              </a:buClr>
            </a:pPr>
            <a:r>
              <a:rPr lang="he-IL" sz="2800" dirty="0">
                <a:solidFill>
                  <a:schemeClr val="accent2"/>
                </a:solidFill>
                <a:latin typeface="+mj-lt"/>
              </a:rPr>
              <a:t>מכירה עם תמורות עתידיות - </a:t>
            </a:r>
            <a:r>
              <a:rPr lang="he-IL" sz="2800" dirty="0" smtClean="0">
                <a:solidFill>
                  <a:schemeClr val="accent2"/>
                </a:solidFill>
                <a:latin typeface="+mj-lt"/>
              </a:rPr>
              <a:t>המשך</a:t>
            </a:r>
            <a:endParaRPr lang="he-IL" sz="2800" dirty="0">
              <a:solidFill>
                <a:schemeClr val="accent2"/>
              </a:solidFill>
              <a:latin typeface="+mj-lt"/>
            </a:endParaRPr>
          </a:p>
        </p:txBody>
      </p:sp>
    </p:spTree>
    <p:extLst>
      <p:ext uri="{BB962C8B-B14F-4D97-AF65-F5344CB8AC3E}">
        <p14:creationId xmlns:p14="http://schemas.microsoft.com/office/powerpoint/2010/main" val="3871009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16"/>
          </p:nvPr>
        </p:nvSpPr>
        <p:spPr>
          <a:xfrm>
            <a:off x="1844080" y="935664"/>
            <a:ext cx="7120408" cy="3507749"/>
          </a:xfrm>
        </p:spPr>
        <p:txBody>
          <a:bodyPr>
            <a:normAutofit/>
          </a:bodyPr>
          <a:lstStyle/>
          <a:p>
            <a:pPr marL="361950" lvl="1" indent="0" algn="just" rtl="1">
              <a:spcBef>
                <a:spcPts val="600"/>
              </a:spcBef>
              <a:spcAft>
                <a:spcPts val="600"/>
              </a:spcAft>
              <a:buClr>
                <a:srgbClr val="63666A"/>
              </a:buClr>
              <a:buNone/>
            </a:pPr>
            <a:r>
              <a:rPr lang="he-IL" sz="1400" dirty="0" smtClean="0">
                <a:latin typeface="Segoe UI Semilight" panose="020B0402040204020203" pitchFamily="34" charset="0"/>
                <a:ea typeface="Times New Roman" panose="02020603050405020304" pitchFamily="18" charset="0"/>
              </a:rPr>
              <a:t>החוזר מציין כדוגמה רשימת מקרים בהם יראו תמורות עתידיות כתמורות </a:t>
            </a:r>
            <a:r>
              <a:rPr lang="he-IL" sz="1400" b="1" u="sng" dirty="0" smtClean="0">
                <a:latin typeface="Segoe UI Semilight" panose="020B0402040204020203" pitchFamily="34" charset="0"/>
                <a:ea typeface="Times New Roman" panose="02020603050405020304" pitchFamily="18" charset="0"/>
              </a:rPr>
              <a:t>שאינן טומנות</a:t>
            </a:r>
            <a:r>
              <a:rPr lang="he-IL" sz="1400" b="1" dirty="0" smtClean="0">
                <a:latin typeface="Segoe UI Semilight" panose="020B0402040204020203" pitchFamily="34" charset="0"/>
                <a:ea typeface="Times New Roman" panose="02020603050405020304" pitchFamily="18" charset="0"/>
              </a:rPr>
              <a:t> </a:t>
            </a:r>
            <a:r>
              <a:rPr lang="he-IL" sz="1400" dirty="0" smtClean="0">
                <a:latin typeface="Segoe UI Semilight" panose="020B0402040204020203" pitchFamily="34" charset="0"/>
                <a:ea typeface="Times New Roman" panose="02020603050405020304" pitchFamily="18" charset="0"/>
              </a:rPr>
              <a:t>רכיב </a:t>
            </a:r>
            <a:r>
              <a:rPr lang="he-IL" sz="1400" dirty="0" smtClean="0">
                <a:latin typeface="Segoe UI Semilight" panose="020B0402040204020203" pitchFamily="34" charset="0"/>
                <a:ea typeface="Times New Roman" panose="02020603050405020304" pitchFamily="18" charset="0"/>
              </a:rPr>
              <a:t>תמורה מותנית בגינו </a:t>
            </a:r>
            <a:r>
              <a:rPr lang="he-IL" sz="1400" dirty="0" smtClean="0">
                <a:latin typeface="Segoe UI Semilight" panose="020B0402040204020203" pitchFamily="34" charset="0"/>
                <a:ea typeface="Times New Roman" panose="02020603050405020304" pitchFamily="18" charset="0"/>
              </a:rPr>
              <a:t>יוכלו </a:t>
            </a:r>
            <a:r>
              <a:rPr lang="he-IL" sz="1400" dirty="0" smtClean="0">
                <a:latin typeface="Segoe UI Semilight" panose="020B0402040204020203" pitchFamily="34" charset="0"/>
                <a:ea typeface="Times New Roman" panose="02020603050405020304" pitchFamily="18" charset="0"/>
              </a:rPr>
              <a:t>לבקש את הדחייה </a:t>
            </a:r>
            <a:r>
              <a:rPr lang="he-IL" sz="1400" dirty="0" smtClean="0">
                <a:latin typeface="Segoe UI Semilight" panose="020B0402040204020203" pitchFamily="34" charset="0"/>
                <a:ea typeface="Times New Roman" panose="02020603050405020304" pitchFamily="18" charset="0"/>
              </a:rPr>
              <a:t>במועד תשלום </a:t>
            </a:r>
            <a:r>
              <a:rPr lang="he-IL" sz="1400" dirty="0" smtClean="0">
                <a:latin typeface="Segoe UI Semilight" panose="020B0402040204020203" pitchFamily="34" charset="0"/>
                <a:ea typeface="Times New Roman" panose="02020603050405020304" pitchFamily="18" charset="0"/>
              </a:rPr>
              <a:t>המס.</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עסקאות </a:t>
            </a:r>
            <a:r>
              <a:rPr lang="he-IL" sz="1400" kern="0" dirty="0">
                <a:latin typeface="David" pitchFamily="34" charset="-79"/>
              </a:rPr>
              <a:t>בהן תשלום התמורה, כולה או חלקה, נדחה עד לקבלת אישורי רגולטור לעצם ביצוע העסקה (כגון- הרשות להגבלים עסקיים ובנק </a:t>
            </a:r>
            <a:r>
              <a:rPr lang="he-IL" sz="1400" kern="0" dirty="0" smtClean="0">
                <a:latin typeface="David" pitchFamily="34" charset="-79"/>
              </a:rPr>
              <a:t>ישראל).</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חלק התמורה אשר העברתו מותנית </a:t>
            </a:r>
            <a:r>
              <a:rPr lang="he-IL" sz="1400" kern="0" dirty="0">
                <a:latin typeface="David" pitchFamily="34" charset="-79"/>
              </a:rPr>
              <a:t>בהתקיימותו של תנאי שהסבירות להתממשותו הינה קרובה </a:t>
            </a:r>
            <a:r>
              <a:rPr lang="he-IL" sz="1400" kern="0" dirty="0" smtClean="0">
                <a:latin typeface="David" pitchFamily="34" charset="-79"/>
              </a:rPr>
              <a:t>לוודאי.</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תמורה </a:t>
            </a:r>
            <a:r>
              <a:rPr lang="he-IL" sz="1400" kern="0" dirty="0">
                <a:latin typeface="David" pitchFamily="34" charset="-79"/>
              </a:rPr>
              <a:t>בסכום קבוע </a:t>
            </a:r>
            <a:r>
              <a:rPr lang="he-IL" sz="1400" kern="0" dirty="0" smtClean="0">
                <a:latin typeface="David" pitchFamily="34" charset="-79"/>
              </a:rPr>
              <a:t>שנקבע מראש</a:t>
            </a:r>
            <a:r>
              <a:rPr lang="he-IL" sz="1400" kern="0" dirty="0">
                <a:latin typeface="David" pitchFamily="34" charset="-79"/>
              </a:rPr>
              <a:t>, ואשר תשלומה צפוי ואינו </a:t>
            </a:r>
            <a:r>
              <a:rPr lang="he-IL" sz="1400" kern="0" dirty="0" smtClean="0">
                <a:latin typeface="David" pitchFamily="34" charset="-79"/>
              </a:rPr>
              <a:t>מותנה בדבר, </a:t>
            </a:r>
            <a:r>
              <a:rPr lang="he-IL" sz="1400" kern="0" dirty="0">
                <a:latin typeface="David" pitchFamily="34" charset="-79"/>
              </a:rPr>
              <a:t>ואולם טרם נקבע עיתוי ביצוע התשלום </a:t>
            </a:r>
            <a:r>
              <a:rPr lang="he-IL" sz="1400" kern="0" dirty="0" smtClean="0">
                <a:latin typeface="David" pitchFamily="34" charset="-79"/>
              </a:rPr>
              <a:t>בפועל.</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תמורה התקבלת בשווה כסף (כגון נכס </a:t>
            </a:r>
            <a:r>
              <a:rPr lang="he-IL" sz="1400" kern="0" smtClean="0">
                <a:latin typeface="David" pitchFamily="34" charset="-79"/>
              </a:rPr>
              <a:t>בלתי מוחשי </a:t>
            </a:r>
            <a:r>
              <a:rPr lang="he-IL" sz="1400" kern="0" dirty="0" smtClean="0">
                <a:latin typeface="David" pitchFamily="34" charset="-79"/>
              </a:rPr>
              <a:t>או זכויות בתאגיד), גם כשקיים קושי לאמוד את שווי הנכסים שהתקבלו.</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עסקאות </a:t>
            </a:r>
            <a:r>
              <a:rPr lang="he-IL" sz="1400" kern="0" dirty="0">
                <a:latin typeface="David" pitchFamily="34" charset="-79"/>
              </a:rPr>
              <a:t>בהן סכום התמורה ניתן לאומדן מהימן במועד המכירה, ואולם טרם ניתן להצביע על הסכום המדויק.</a:t>
            </a:r>
            <a:endParaRPr lang="en-US" sz="1400" kern="0" dirty="0">
              <a:latin typeface="David" pitchFamily="34" charset="-79"/>
            </a:endParaRPr>
          </a:p>
          <a:p>
            <a:pPr marL="0" indent="0" algn="r" rtl="1">
              <a:buNone/>
            </a:pPr>
            <a:endParaRPr lang="he-IL" sz="1400" dirty="0">
              <a:latin typeface="Segoe UI Semilight" panose="020B0402040204020203" pitchFamily="34" charset="0"/>
              <a:ea typeface="Times New Roman" panose="02020603050405020304" pitchFamily="18" charset="0"/>
            </a:endParaRPr>
          </a:p>
        </p:txBody>
      </p:sp>
      <p:sp>
        <p:nvSpPr>
          <p:cNvPr id="5" name="מלבן 4"/>
          <p:cNvSpPr/>
          <p:nvPr/>
        </p:nvSpPr>
        <p:spPr>
          <a:xfrm>
            <a:off x="1956391" y="339502"/>
            <a:ext cx="7008097" cy="523220"/>
          </a:xfrm>
          <a:prstGeom prst="rect">
            <a:avLst/>
          </a:prstGeom>
        </p:spPr>
        <p:txBody>
          <a:bodyPr wrap="square">
            <a:spAutoFit/>
          </a:bodyPr>
          <a:lstStyle/>
          <a:p>
            <a:pPr marL="0" lvl="1" algn="r">
              <a:spcBef>
                <a:spcPct val="20000"/>
              </a:spcBef>
              <a:buClr>
                <a:srgbClr val="63666A"/>
              </a:buClr>
            </a:pPr>
            <a:r>
              <a:rPr lang="he-IL" sz="2800" dirty="0">
                <a:solidFill>
                  <a:schemeClr val="accent2"/>
                </a:solidFill>
                <a:latin typeface="+mj-lt"/>
              </a:rPr>
              <a:t>מכירה עם תמורות עתידיות - </a:t>
            </a:r>
            <a:r>
              <a:rPr lang="he-IL" sz="2800" dirty="0" smtClean="0">
                <a:solidFill>
                  <a:schemeClr val="accent2"/>
                </a:solidFill>
                <a:latin typeface="+mj-lt"/>
              </a:rPr>
              <a:t>המשך</a:t>
            </a:r>
            <a:endParaRPr lang="he-IL" sz="2800" dirty="0">
              <a:solidFill>
                <a:schemeClr val="accent2"/>
              </a:solidFill>
              <a:latin typeface="+mj-lt"/>
            </a:endParaRPr>
          </a:p>
        </p:txBody>
      </p:sp>
    </p:spTree>
    <p:extLst>
      <p:ext uri="{BB962C8B-B14F-4D97-AF65-F5344CB8AC3E}">
        <p14:creationId xmlns:p14="http://schemas.microsoft.com/office/powerpoint/2010/main" val="923460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מכירה עם תמורות עתידיות - המשך</a:t>
            </a:r>
          </a:p>
          <a:p>
            <a:pPr algn="r" rtl="1"/>
            <a:endParaRPr lang="he-IL" dirty="0"/>
          </a:p>
        </p:txBody>
      </p:sp>
      <p:sp>
        <p:nvSpPr>
          <p:cNvPr id="4" name="מציין מיקום תוכן 3"/>
          <p:cNvSpPr>
            <a:spLocks noGrp="1"/>
          </p:cNvSpPr>
          <p:nvPr>
            <p:ph sz="quarter" idx="16"/>
          </p:nvPr>
        </p:nvSpPr>
        <p:spPr>
          <a:xfrm>
            <a:off x="1844080" y="1056168"/>
            <a:ext cx="7120408" cy="3508744"/>
          </a:xfrm>
        </p:spPr>
        <p:txBody>
          <a:bodyPr>
            <a:normAutofit fontScale="77500" lnSpcReduction="20000"/>
          </a:bodyPr>
          <a:lstStyle/>
          <a:p>
            <a:pPr marL="177800" lvl="1" indent="0" algn="just" rtl="1">
              <a:lnSpc>
                <a:spcPct val="120000"/>
              </a:lnSpc>
              <a:spcBef>
                <a:spcPts val="600"/>
              </a:spcBef>
              <a:spcAft>
                <a:spcPts val="600"/>
              </a:spcAft>
              <a:buClr>
                <a:srgbClr val="786860"/>
              </a:buClr>
              <a:buNone/>
              <a:tabLst>
                <a:tab pos="457200" algn="l"/>
                <a:tab pos="685800" algn="l"/>
                <a:tab pos="973138" algn="l"/>
              </a:tabLst>
            </a:pPr>
            <a:r>
              <a:rPr lang="he-IL" sz="1700" b="1" kern="0" dirty="0" smtClean="0">
                <a:latin typeface="+mj-lt"/>
              </a:rPr>
              <a:t>כאשר התמורה העתידית נקובה </a:t>
            </a:r>
            <a:r>
              <a:rPr lang="he-IL" sz="1700" b="1" kern="0" dirty="0">
                <a:latin typeface="+mj-lt"/>
              </a:rPr>
              <a:t>במטבע חוץ </a:t>
            </a:r>
            <a:r>
              <a:rPr lang="he-IL" sz="1700" kern="0" dirty="0">
                <a:latin typeface="+mj-lt"/>
              </a:rPr>
              <a:t>– התמורה תתורגם לשקלים חדשים לפי שע"ח </a:t>
            </a:r>
            <a:r>
              <a:rPr lang="he-IL" sz="1700" u="sng" kern="0" dirty="0">
                <a:latin typeface="+mj-lt"/>
              </a:rPr>
              <a:t>ביום המכירה</a:t>
            </a:r>
            <a:r>
              <a:rPr lang="he-IL" sz="1700" kern="0" dirty="0">
                <a:latin typeface="+mj-lt"/>
              </a:rPr>
              <a:t>. </a:t>
            </a:r>
          </a:p>
          <a:p>
            <a:pPr marL="177800" lvl="1" indent="0" algn="just" rtl="1">
              <a:lnSpc>
                <a:spcPct val="120000"/>
              </a:lnSpc>
              <a:spcBef>
                <a:spcPts val="600"/>
              </a:spcBef>
              <a:spcAft>
                <a:spcPts val="600"/>
              </a:spcAft>
              <a:buClr>
                <a:srgbClr val="786860"/>
              </a:buClr>
              <a:buNone/>
              <a:tabLst>
                <a:tab pos="457200" algn="l"/>
                <a:tab pos="685800" algn="l"/>
                <a:tab pos="973138" algn="l"/>
              </a:tabLst>
            </a:pPr>
            <a:r>
              <a:rPr lang="he-IL" sz="1700" b="1" kern="0" dirty="0" smtClean="0">
                <a:latin typeface="+mj-lt"/>
              </a:rPr>
              <a:t>חריג</a:t>
            </a:r>
            <a:r>
              <a:rPr lang="he-IL" sz="1700" kern="0" dirty="0" smtClean="0">
                <a:latin typeface="+mj-lt"/>
              </a:rPr>
              <a:t> - הנישום </a:t>
            </a:r>
            <a:r>
              <a:rPr lang="he-IL" sz="1700" kern="0" dirty="0">
                <a:latin typeface="+mj-lt"/>
              </a:rPr>
              <a:t>יכול לבקש מפקיד השומה </a:t>
            </a:r>
            <a:r>
              <a:rPr lang="he-IL" sz="1700" kern="0" dirty="0" smtClean="0">
                <a:latin typeface="+mj-lt"/>
              </a:rPr>
              <a:t>שחישוב המס יעשה לפי שע"ח </a:t>
            </a:r>
            <a:r>
              <a:rPr lang="he-IL" sz="1700" kern="0" dirty="0">
                <a:latin typeface="+mj-lt"/>
              </a:rPr>
              <a:t>במועד קבלת </a:t>
            </a:r>
            <a:r>
              <a:rPr lang="he-IL" sz="1700" kern="0" dirty="0" smtClean="0">
                <a:latin typeface="+mj-lt"/>
              </a:rPr>
              <a:t>התשלום וזאת בכפוף </a:t>
            </a:r>
            <a:r>
              <a:rPr lang="he-IL" sz="1700" kern="0" dirty="0">
                <a:latin typeface="+mj-lt"/>
              </a:rPr>
              <a:t>לתנאים הבאים:</a:t>
            </a: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הבקשה </a:t>
            </a:r>
            <a:r>
              <a:rPr lang="he-IL" sz="1700" kern="0" dirty="0" smtClean="0">
                <a:latin typeface="+mj-lt"/>
              </a:rPr>
              <a:t>תוגש </a:t>
            </a:r>
            <a:r>
              <a:rPr lang="he-IL" sz="1700" kern="0" dirty="0">
                <a:latin typeface="+mj-lt"/>
              </a:rPr>
              <a:t>לפקיד השומה לא יאוחר ממועד הדיווח על העסקה בהתאם להוראות סעיף 91(ד) </a:t>
            </a:r>
            <a:r>
              <a:rPr lang="he-IL" sz="1700" kern="0" dirty="0" smtClean="0">
                <a:latin typeface="+mj-lt"/>
              </a:rPr>
              <a:t>לפקודה;</a:t>
            </a:r>
            <a:endParaRPr lang="he-IL" sz="1700" kern="0" dirty="0">
              <a:latin typeface="+mj-lt"/>
            </a:endParaRP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הבקשה אינה כוללת תמורות שכבר שולמו לנישום ו/או שהגיע מועד </a:t>
            </a:r>
            <a:r>
              <a:rPr lang="he-IL" sz="1700" kern="0" dirty="0" smtClean="0">
                <a:latin typeface="+mj-lt"/>
              </a:rPr>
              <a:t>תשלומן, </a:t>
            </a:r>
            <a:r>
              <a:rPr lang="he-IL" sz="1700" kern="0" dirty="0">
                <a:latin typeface="+mj-lt"/>
              </a:rPr>
              <a:t>אף אם טרם </a:t>
            </a:r>
            <a:r>
              <a:rPr lang="he-IL" sz="1700" kern="0" dirty="0" smtClean="0">
                <a:latin typeface="+mj-lt"/>
              </a:rPr>
              <a:t>הועברו;</a:t>
            </a:r>
            <a:endParaRPr lang="he-IL" sz="1700" kern="0" dirty="0">
              <a:latin typeface="+mj-lt"/>
            </a:endParaRP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מדובר בעסקת מכירת זכויות בתאגיד שלא גלומה בה עסקת </a:t>
            </a:r>
            <a:r>
              <a:rPr lang="he-IL" sz="1700" kern="0" dirty="0" smtClean="0">
                <a:latin typeface="+mj-lt"/>
              </a:rPr>
              <a:t>אשראי;</a:t>
            </a:r>
            <a:endParaRPr lang="he-IL" sz="1700" kern="0" dirty="0">
              <a:latin typeface="+mj-lt"/>
            </a:endParaRP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במועד קבלת התמורה העתידית (כולה או חלקה), יוגש על ידי הנישום דיווח מתוקן לרווח ההון בהתאם לשער </a:t>
            </a:r>
            <a:r>
              <a:rPr lang="he-IL" sz="1700" kern="0" dirty="0" err="1" smtClean="0">
                <a:latin typeface="+mj-lt"/>
              </a:rPr>
              <a:t>המט"ח</a:t>
            </a:r>
            <a:r>
              <a:rPr lang="he-IL" sz="1700" kern="0" dirty="0" smtClean="0">
                <a:latin typeface="+mj-lt"/>
              </a:rPr>
              <a:t> הנקוב </a:t>
            </a:r>
            <a:r>
              <a:rPr lang="he-IL" sz="1700" kern="0" dirty="0">
                <a:latin typeface="+mj-lt"/>
              </a:rPr>
              <a:t>ביום קבלת אותה </a:t>
            </a:r>
            <a:r>
              <a:rPr lang="he-IL" sz="1700" kern="0" dirty="0" smtClean="0">
                <a:latin typeface="+mj-lt"/>
              </a:rPr>
              <a:t>התמורה;</a:t>
            </a:r>
            <a:endParaRPr lang="he-IL" sz="1700" kern="0" dirty="0">
              <a:latin typeface="+mj-lt"/>
            </a:endParaRP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נישום אשר הגיש בקשה זו לא יכול לחזור בו ממנה.</a:t>
            </a:r>
            <a:endParaRPr lang="en-US" sz="1700" kern="0" dirty="0">
              <a:latin typeface="+mj-lt"/>
            </a:endParaRPr>
          </a:p>
          <a:p>
            <a:pPr algn="r" rtl="1"/>
            <a:endParaRPr lang="he-IL" dirty="0"/>
          </a:p>
        </p:txBody>
      </p:sp>
    </p:spTree>
    <p:extLst>
      <p:ext uri="{BB962C8B-B14F-4D97-AF65-F5344CB8AC3E}">
        <p14:creationId xmlns:p14="http://schemas.microsoft.com/office/powerpoint/2010/main" val="4139046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ctr"/>
            <a:endParaRPr lang="he-IL" dirty="0" smtClean="0"/>
          </a:p>
          <a:p>
            <a:pPr algn="ctr"/>
            <a:r>
              <a:rPr lang="he-IL" b="1" dirty="0" smtClean="0"/>
              <a:t>הלכת </a:t>
            </a:r>
            <a:r>
              <a:rPr lang="he-IL" b="1" dirty="0" err="1"/>
              <a:t>ג'יטקו</a:t>
            </a:r>
            <a:r>
              <a:rPr lang="he-IL" b="1" dirty="0"/>
              <a:t> (ע"מ </a:t>
            </a:r>
            <a:r>
              <a:rPr lang="he-IL" b="1" dirty="0" smtClean="0"/>
              <a:t>49444-01-03) - שינוי </a:t>
            </a:r>
            <a:r>
              <a:rPr lang="he-IL" b="1" dirty="0"/>
              <a:t>מודל עסקי</a:t>
            </a:r>
          </a:p>
          <a:p>
            <a:pPr algn="ctr"/>
            <a:endParaRPr lang="he-IL" dirty="0"/>
          </a:p>
        </p:txBody>
      </p:sp>
      <p:sp>
        <p:nvSpPr>
          <p:cNvPr id="4" name="מציין מיקום תוכן 3"/>
          <p:cNvSpPr>
            <a:spLocks noGrp="1"/>
          </p:cNvSpPr>
          <p:nvPr>
            <p:ph sz="quarter" idx="16"/>
          </p:nvPr>
        </p:nvSpPr>
        <p:spPr>
          <a:xfrm>
            <a:off x="1844080" y="905692"/>
            <a:ext cx="7120408" cy="3537722"/>
          </a:xfrm>
        </p:spPr>
        <p:txBody>
          <a:bodyPr>
            <a:normAutofit/>
          </a:bodyPr>
          <a:lstStyle/>
          <a:p>
            <a:pPr algn="just" rtl="1">
              <a:spcBef>
                <a:spcPts val="600"/>
              </a:spcBef>
              <a:spcAft>
                <a:spcPts val="600"/>
              </a:spcAft>
              <a:buFont typeface="Wingdings" panose="05000000000000000000" pitchFamily="2" charset="2"/>
              <a:buChar char="v"/>
            </a:pPr>
            <a:r>
              <a:rPr lang="he-IL" sz="1500" dirty="0" err="1" smtClean="0"/>
              <a:t>ג'יטקו</a:t>
            </a:r>
            <a:r>
              <a:rPr lang="he-IL" sz="1500" dirty="0" smtClean="0"/>
              <a:t> היא חברה </a:t>
            </a:r>
            <a:r>
              <a:rPr lang="he-IL" sz="1500" dirty="0"/>
              <a:t>ישראלית </a:t>
            </a:r>
            <a:r>
              <a:rPr lang="he-IL" sz="1500" dirty="0" smtClean="0"/>
              <a:t>שעסקה </a:t>
            </a:r>
            <a:r>
              <a:rPr lang="he-IL" sz="1500" dirty="0"/>
              <a:t>במתן פתרונות בתחום התמיכה הטכנית ופיתחה תוכנה בסיסית ששימשה פלטפורמה לבניית </a:t>
            </a:r>
            <a:r>
              <a:rPr lang="he-IL" sz="1500" dirty="0" smtClean="0"/>
              <a:t>פתרונות.</a:t>
            </a:r>
          </a:p>
          <a:p>
            <a:pPr algn="just" rtl="1">
              <a:spcBef>
                <a:spcPts val="600"/>
              </a:spcBef>
              <a:spcAft>
                <a:spcPts val="600"/>
              </a:spcAft>
              <a:buFont typeface="Wingdings" panose="05000000000000000000" pitchFamily="2" charset="2"/>
              <a:buChar char="v"/>
            </a:pPr>
            <a:r>
              <a:rPr lang="he-IL" sz="1500" dirty="0" err="1" smtClean="0"/>
              <a:t>ג'יטקו</a:t>
            </a:r>
            <a:r>
              <a:rPr lang="he-IL" sz="1500" dirty="0" smtClean="0"/>
              <a:t> העסיקה כ-150 עובדים שמרביתם עסקו במתן שירות ללקוחות ומיעוטם עסקו בפיתוח התוכנה הבסיסית. </a:t>
            </a:r>
          </a:p>
          <a:p>
            <a:pPr algn="just" rtl="1">
              <a:spcBef>
                <a:spcPts val="600"/>
              </a:spcBef>
              <a:spcAft>
                <a:spcPts val="600"/>
              </a:spcAft>
              <a:buFont typeface="Wingdings" panose="05000000000000000000" pitchFamily="2" charset="2"/>
              <a:buChar char="v"/>
            </a:pPr>
            <a:r>
              <a:rPr lang="he-IL" sz="1500" dirty="0" smtClean="0"/>
              <a:t>בשנת </a:t>
            </a:r>
            <a:r>
              <a:rPr lang="he-IL" sz="1500" dirty="0"/>
              <a:t>2006, </a:t>
            </a:r>
            <a:r>
              <a:rPr lang="he-IL" sz="1500" dirty="0" smtClean="0"/>
              <a:t>רכשה חברת מייקרוסופט (ארה"ב) את מניות החברה, במטרה לשלב את הטכנולוגיה של </a:t>
            </a:r>
            <a:r>
              <a:rPr lang="he-IL" sz="1500" dirty="0" err="1" smtClean="0"/>
              <a:t>ג'יטקו</a:t>
            </a:r>
            <a:r>
              <a:rPr lang="he-IL" sz="1500" dirty="0" smtClean="0"/>
              <a:t> במוצרי מייקרוסופט (סינרגיה) </a:t>
            </a:r>
            <a:r>
              <a:rPr lang="he-IL" sz="1500" dirty="0"/>
              <a:t>תמורת </a:t>
            </a:r>
            <a:r>
              <a:rPr lang="he-IL" sz="1500" b="1" dirty="0">
                <a:solidFill>
                  <a:schemeClr val="accent6"/>
                </a:solidFill>
              </a:rPr>
              <a:t>90 מיליוני </a:t>
            </a:r>
            <a:r>
              <a:rPr lang="he-IL" sz="1500" b="1" dirty="0" smtClean="0">
                <a:solidFill>
                  <a:schemeClr val="accent6"/>
                </a:solidFill>
              </a:rPr>
              <a:t>דולר</a:t>
            </a:r>
            <a:r>
              <a:rPr lang="he-IL" sz="1500" dirty="0" smtClean="0"/>
              <a:t>.</a:t>
            </a:r>
          </a:p>
          <a:p>
            <a:pPr algn="just" rtl="1">
              <a:spcBef>
                <a:spcPts val="600"/>
              </a:spcBef>
              <a:spcAft>
                <a:spcPts val="600"/>
              </a:spcAft>
              <a:buFont typeface="Wingdings" panose="05000000000000000000" pitchFamily="2" charset="2"/>
              <a:buChar char="v"/>
            </a:pPr>
            <a:r>
              <a:rPr lang="he-IL" sz="1500" dirty="0" smtClean="0"/>
              <a:t>לאחר רכישת המניות הועברו </a:t>
            </a:r>
            <a:r>
              <a:rPr lang="he-IL" sz="1500" dirty="0"/>
              <a:t>עובדי </a:t>
            </a:r>
            <a:r>
              <a:rPr lang="he-IL" sz="1500" dirty="0" err="1"/>
              <a:t>ג'יטקו</a:t>
            </a:r>
            <a:r>
              <a:rPr lang="he-IL" sz="1500" dirty="0"/>
              <a:t> למיקרוסופט </a:t>
            </a:r>
            <a:r>
              <a:rPr lang="he-IL" sz="1500" dirty="0" smtClean="0"/>
              <a:t>ישראל (חברת בת). העובדים המשיכו לתת שרות </a:t>
            </a:r>
            <a:r>
              <a:rPr lang="he-IL" sz="1500" dirty="0" err="1" smtClean="0"/>
              <a:t>לג'יטקו</a:t>
            </a:r>
            <a:r>
              <a:rPr lang="he-IL" sz="1500" dirty="0" smtClean="0"/>
              <a:t> על </a:t>
            </a:r>
            <a:r>
              <a:rPr lang="he-IL" sz="1500" dirty="0"/>
              <a:t>בסיס +</a:t>
            </a:r>
            <a:r>
              <a:rPr lang="en-US" sz="1500" dirty="0"/>
              <a:t>Cost </a:t>
            </a:r>
            <a:r>
              <a:rPr lang="he-IL" sz="1500" dirty="0" smtClean="0"/>
              <a:t>.</a:t>
            </a:r>
          </a:p>
          <a:p>
            <a:pPr algn="just" rtl="1">
              <a:spcBef>
                <a:spcPts val="600"/>
              </a:spcBef>
              <a:spcAft>
                <a:spcPts val="600"/>
              </a:spcAft>
              <a:buFont typeface="Wingdings" panose="05000000000000000000" pitchFamily="2" charset="2"/>
              <a:buChar char="v"/>
            </a:pPr>
            <a:r>
              <a:rPr lang="he-IL" sz="1500" dirty="0" smtClean="0"/>
              <a:t>בשנת </a:t>
            </a:r>
            <a:r>
              <a:rPr lang="he-IL" sz="1500" dirty="0"/>
              <a:t>2007 נחתם הסכם בין </a:t>
            </a:r>
            <a:r>
              <a:rPr lang="he-IL" sz="1500" dirty="0" err="1"/>
              <a:t>ג'יטקו</a:t>
            </a:r>
            <a:r>
              <a:rPr lang="he-IL" sz="1500" dirty="0"/>
              <a:t> לבין מיקרוסופט </a:t>
            </a:r>
            <a:r>
              <a:rPr lang="he-IL" sz="1500" dirty="0" smtClean="0"/>
              <a:t>(ארה"ב) לפיו תמכור החברה את הידע (</a:t>
            </a:r>
            <a:r>
              <a:rPr lang="en-US" sz="1500" dirty="0" smtClean="0"/>
              <a:t>IP</a:t>
            </a:r>
            <a:r>
              <a:rPr lang="he-IL" sz="1500" dirty="0" smtClean="0"/>
              <a:t>) תמורת </a:t>
            </a:r>
            <a:r>
              <a:rPr lang="he-IL" sz="1500" b="1" dirty="0">
                <a:solidFill>
                  <a:schemeClr val="accent6"/>
                </a:solidFill>
              </a:rPr>
              <a:t>26.6 מיליוני </a:t>
            </a:r>
            <a:r>
              <a:rPr lang="he-IL" sz="1500" b="1" dirty="0" smtClean="0">
                <a:solidFill>
                  <a:schemeClr val="accent6"/>
                </a:solidFill>
              </a:rPr>
              <a:t>דולר </a:t>
            </a:r>
            <a:r>
              <a:rPr lang="he-IL" sz="1500" dirty="0"/>
              <a:t>למיקרוסופט</a:t>
            </a:r>
            <a:r>
              <a:rPr lang="he-IL" sz="1500" b="1" dirty="0" smtClean="0"/>
              <a:t>.</a:t>
            </a:r>
          </a:p>
        </p:txBody>
      </p:sp>
    </p:spTree>
    <p:extLst>
      <p:ext uri="{BB962C8B-B14F-4D97-AF65-F5344CB8AC3E}">
        <p14:creationId xmlns:p14="http://schemas.microsoft.com/office/powerpoint/2010/main" val="2051427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b="1" dirty="0"/>
              <a:t>הלכת </a:t>
            </a:r>
            <a:r>
              <a:rPr lang="he-IL" b="1" dirty="0" err="1" smtClean="0"/>
              <a:t>ג'יטקו</a:t>
            </a:r>
            <a:r>
              <a:rPr lang="he-IL" b="1" dirty="0" smtClean="0"/>
              <a:t> - המשך</a:t>
            </a:r>
            <a:endParaRPr lang="he-IL" dirty="0"/>
          </a:p>
        </p:txBody>
      </p:sp>
      <p:sp>
        <p:nvSpPr>
          <p:cNvPr id="4" name="מציין מיקום תוכן 3"/>
          <p:cNvSpPr>
            <a:spLocks noGrp="1"/>
          </p:cNvSpPr>
          <p:nvPr>
            <p:ph sz="quarter" idx="16"/>
          </p:nvPr>
        </p:nvSpPr>
        <p:spPr>
          <a:xfrm>
            <a:off x="1844080" y="921488"/>
            <a:ext cx="7120408" cy="3521925"/>
          </a:xfrm>
        </p:spPr>
        <p:txBody>
          <a:bodyPr>
            <a:normAutofit/>
          </a:bodyPr>
          <a:lstStyle/>
          <a:p>
            <a:pPr marL="0" indent="0" algn="just" rtl="1">
              <a:spcBef>
                <a:spcPts val="600"/>
              </a:spcBef>
              <a:spcAft>
                <a:spcPts val="600"/>
              </a:spcAft>
              <a:buNone/>
            </a:pPr>
            <a:r>
              <a:rPr lang="he-IL" sz="1400" u="sng" dirty="0" smtClean="0"/>
              <a:t>עמדת רשות המיסים</a:t>
            </a:r>
            <a:endParaRPr lang="he-IL" sz="1400" dirty="0" smtClean="0"/>
          </a:p>
          <a:p>
            <a:pPr lvl="1" algn="just" rtl="1">
              <a:spcBef>
                <a:spcPts val="600"/>
              </a:spcBef>
              <a:spcAft>
                <a:spcPts val="600"/>
              </a:spcAft>
              <a:buFont typeface="Arial" panose="020B0604020202020204" pitchFamily="34" charset="0"/>
              <a:buChar char="•"/>
            </a:pPr>
            <a:r>
              <a:rPr lang="he-IL" sz="1400" dirty="0" smtClean="0"/>
              <a:t>החברה נשארה כמעט ללא פעילות ונכסים ולכן יש לראות בהעברת העובדים ובמכירת הידע כמכירת מלוא פעילות החברה. </a:t>
            </a:r>
          </a:p>
          <a:p>
            <a:pPr lvl="1" algn="just" rtl="1">
              <a:spcBef>
                <a:spcPts val="600"/>
              </a:spcBef>
              <a:spcAft>
                <a:spcPts val="600"/>
              </a:spcAft>
              <a:buFont typeface="Arial" panose="020B0604020202020204" pitchFamily="34" charset="0"/>
              <a:buChar char="•"/>
            </a:pPr>
            <a:r>
              <a:rPr lang="he-IL" sz="1400" dirty="0" smtClean="0"/>
              <a:t>שווי </a:t>
            </a:r>
            <a:r>
              <a:rPr lang="he-IL" sz="1400" dirty="0"/>
              <a:t>הנכסים שנמכרו אמור להיות קרוב לשווי המניות. </a:t>
            </a:r>
            <a:endParaRPr lang="he-IL" sz="1400" dirty="0" smtClean="0"/>
          </a:p>
          <a:p>
            <a:pPr lvl="1" algn="just" rtl="1">
              <a:spcBef>
                <a:spcPts val="600"/>
              </a:spcBef>
              <a:spcAft>
                <a:spcPts val="600"/>
              </a:spcAft>
              <a:buFont typeface="Arial" panose="020B0604020202020204" pitchFamily="34" charset="0"/>
              <a:buChar char="•"/>
            </a:pPr>
            <a:endParaRPr lang="he-IL" sz="1400" dirty="0"/>
          </a:p>
          <a:p>
            <a:pPr marL="0" indent="0" algn="just" rtl="1">
              <a:spcBef>
                <a:spcPts val="600"/>
              </a:spcBef>
              <a:spcAft>
                <a:spcPts val="600"/>
              </a:spcAft>
              <a:buNone/>
            </a:pPr>
            <a:r>
              <a:rPr lang="he-IL" sz="1400" u="sng" dirty="0" smtClean="0"/>
              <a:t>עמדת החברה</a:t>
            </a:r>
            <a:endParaRPr lang="he-IL" sz="1400" dirty="0" smtClean="0"/>
          </a:p>
          <a:p>
            <a:pPr lvl="1" algn="just" rtl="1">
              <a:spcBef>
                <a:spcPts val="600"/>
              </a:spcBef>
              <a:spcAft>
                <a:spcPts val="600"/>
              </a:spcAft>
              <a:buFont typeface="Arial" panose="020B0604020202020204" pitchFamily="34" charset="0"/>
              <a:buChar char="•"/>
            </a:pPr>
            <a:r>
              <a:rPr lang="he-IL" sz="1400" dirty="0" smtClean="0"/>
              <a:t>העסקה הייתה מכירת </a:t>
            </a:r>
            <a:r>
              <a:rPr lang="he-IL" sz="1400" dirty="0"/>
              <a:t>ה-</a:t>
            </a:r>
            <a:r>
              <a:rPr lang="en-US" sz="1400" dirty="0" smtClean="0"/>
              <a:t>IP</a:t>
            </a:r>
            <a:r>
              <a:rPr lang="he-IL" sz="1400" dirty="0" smtClean="0"/>
              <a:t> בלבד והתמורה </a:t>
            </a:r>
            <a:r>
              <a:rPr lang="he-IL" sz="1400" dirty="0"/>
              <a:t>שדווחה בגין עסקת הנכסים משקפת את שווי השוק של הנכס </a:t>
            </a:r>
            <a:r>
              <a:rPr lang="he-IL" sz="1400" dirty="0" smtClean="0"/>
              <a:t>הנמכר.</a:t>
            </a:r>
          </a:p>
          <a:p>
            <a:pPr lvl="1" algn="just" rtl="1">
              <a:spcBef>
                <a:spcPts val="600"/>
              </a:spcBef>
              <a:spcAft>
                <a:spcPts val="600"/>
              </a:spcAft>
              <a:buFont typeface="Arial" panose="020B0604020202020204" pitchFamily="34" charset="0"/>
              <a:buChar char="•"/>
            </a:pPr>
            <a:r>
              <a:rPr lang="he-IL" sz="1400" dirty="0" smtClean="0"/>
              <a:t>כחלק מהתמורה, שילמה מייקרוסופט עבור היכולת לבצע סינרגיה פנימית עם הטכנולוגיה של </a:t>
            </a:r>
            <a:r>
              <a:rPr lang="he-IL" sz="1400" dirty="0" err="1" smtClean="0"/>
              <a:t>ג'יטקו</a:t>
            </a:r>
            <a:r>
              <a:rPr lang="he-IL" sz="1400" dirty="0" smtClean="0"/>
              <a:t>, ובנוסף נשארה פעילות בחברה בקשר להסכמים קיימים.</a:t>
            </a:r>
          </a:p>
          <a:p>
            <a:pPr marL="457200" lvl="1" indent="0" algn="just" rtl="1">
              <a:buNone/>
            </a:pPr>
            <a:endParaRPr lang="he-IL" sz="1200" dirty="0" smtClean="0"/>
          </a:p>
        </p:txBody>
      </p:sp>
    </p:spTree>
    <p:extLst>
      <p:ext uri="{BB962C8B-B14F-4D97-AF65-F5344CB8AC3E}">
        <p14:creationId xmlns:p14="http://schemas.microsoft.com/office/powerpoint/2010/main" val="3520692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b="1" dirty="0"/>
              <a:t>הלכת </a:t>
            </a:r>
            <a:r>
              <a:rPr lang="he-IL" b="1" dirty="0" err="1" smtClean="0"/>
              <a:t>ג'יטקו</a:t>
            </a:r>
            <a:r>
              <a:rPr lang="he-IL" b="1" dirty="0" smtClean="0"/>
              <a:t> - המשך</a:t>
            </a:r>
            <a:endParaRPr lang="he-IL" dirty="0"/>
          </a:p>
        </p:txBody>
      </p:sp>
      <p:sp>
        <p:nvSpPr>
          <p:cNvPr id="4" name="מציין מיקום תוכן 3"/>
          <p:cNvSpPr>
            <a:spLocks noGrp="1"/>
          </p:cNvSpPr>
          <p:nvPr>
            <p:ph sz="quarter" idx="16"/>
          </p:nvPr>
        </p:nvSpPr>
        <p:spPr>
          <a:xfrm>
            <a:off x="1844080" y="921488"/>
            <a:ext cx="7120408" cy="3521925"/>
          </a:xfrm>
        </p:spPr>
        <p:txBody>
          <a:bodyPr>
            <a:normAutofit/>
          </a:bodyPr>
          <a:lstStyle/>
          <a:p>
            <a:pPr marL="0" indent="0" algn="just" rtl="1">
              <a:spcBef>
                <a:spcPts val="600"/>
              </a:spcBef>
              <a:spcAft>
                <a:spcPts val="600"/>
              </a:spcAft>
              <a:buNone/>
            </a:pPr>
            <a:r>
              <a:rPr lang="he-IL" sz="1400" u="sng" dirty="0" smtClean="0"/>
              <a:t>פסיקת בית המשפט</a:t>
            </a:r>
          </a:p>
          <a:p>
            <a:pPr lvl="1" indent="-342900" algn="just" rtl="1">
              <a:spcBef>
                <a:spcPts val="600"/>
              </a:spcBef>
              <a:spcAft>
                <a:spcPts val="600"/>
              </a:spcAft>
              <a:buFont typeface="Arial" panose="020B0604020202020204" pitchFamily="34" charset="0"/>
              <a:buChar char="•"/>
            </a:pPr>
            <a:r>
              <a:rPr lang="he-IL" sz="1400" dirty="0" smtClean="0"/>
              <a:t>הוראות </a:t>
            </a:r>
            <a:r>
              <a:rPr lang="he-IL" sz="1400" dirty="0"/>
              <a:t>סעיף 85א </a:t>
            </a:r>
            <a:r>
              <a:rPr lang="he-IL" sz="1400" dirty="0" smtClean="0"/>
              <a:t>לפקודה, העוסקות </a:t>
            </a:r>
            <a:r>
              <a:rPr lang="he-IL" sz="1400" dirty="0"/>
              <a:t>במחירי העברה בעסקאות </a:t>
            </a:r>
            <a:r>
              <a:rPr lang="he-IL" sz="1400" dirty="0" smtClean="0"/>
              <a:t>בינלאומיות בין </a:t>
            </a:r>
            <a:r>
              <a:rPr lang="he-IL" sz="1400" dirty="0"/>
              <a:t>צדדים </a:t>
            </a:r>
            <a:r>
              <a:rPr lang="he-IL" sz="1400" dirty="0" smtClean="0"/>
              <a:t>קשורים, קובעות כי עסקה בין צדדים קשורים תעשה לפי תנאי שוק. שווי הפעילות לא "מתאייד" בחיסול הפעילות ולכן יש </a:t>
            </a:r>
            <a:r>
              <a:rPr lang="he-IL" sz="1400" dirty="0"/>
              <a:t>למסות את מכירת מלוא הפעילות ולא רק את מכירת ה-</a:t>
            </a:r>
            <a:r>
              <a:rPr lang="en-US" sz="1400" dirty="0" smtClean="0"/>
              <a:t>IP </a:t>
            </a:r>
            <a:r>
              <a:rPr lang="he-IL" sz="1400" dirty="0" smtClean="0"/>
              <a:t>, וזאת בהתבסס על התמורה ברכישת המניות.</a:t>
            </a:r>
          </a:p>
          <a:p>
            <a:pPr lvl="1" indent="-342900" algn="just" rtl="1">
              <a:spcBef>
                <a:spcPts val="600"/>
              </a:spcBef>
              <a:spcAft>
                <a:spcPts val="600"/>
              </a:spcAft>
              <a:buFont typeface="Arial" panose="020B0604020202020204" pitchFamily="34" charset="0"/>
              <a:buChar char="•"/>
            </a:pPr>
            <a:r>
              <a:rPr lang="he-IL" sz="1400" dirty="0" smtClean="0"/>
              <a:t>בין יתר הנכסים אשר יצאו מהחברה קיימות פעילויות המו"פ והשיווק אשר הועברו לחברה האחות. עובדים אינם נכס מבחינה משפטית אך מבחינת כלכלית היכולת להעבירם כמקשה אחת מהווה נכס (בהערכת השווי של רכישת המניות ניתן שווי לעובדים).</a:t>
            </a:r>
          </a:p>
          <a:p>
            <a:pPr lvl="1" indent="-342900" algn="just" rtl="1">
              <a:spcBef>
                <a:spcPts val="600"/>
              </a:spcBef>
              <a:spcAft>
                <a:spcPts val="600"/>
              </a:spcAft>
              <a:buFont typeface="Arial" panose="020B0604020202020204" pitchFamily="34" charset="0"/>
              <a:buChar char="•"/>
            </a:pPr>
            <a:r>
              <a:rPr lang="he-IL" sz="1400" dirty="0" smtClean="0"/>
              <a:t>התמורה בגין רכישת המניות משקפת שווי שוק של המניות שכן מייקרוסופט לא הייתה משלמת מחיר גבוה ממחיר השוק ולכן אלא אם יוכח כי בידי רוכשים אחרים היה מתקבל סכום נמוך משהתקבל ממייקרוסופט, יראו ברכישת המניות של מייקרוסופט כמשקפת שווי שוק.</a:t>
            </a:r>
            <a:endParaRPr lang="he-IL" sz="1400" dirty="0"/>
          </a:p>
        </p:txBody>
      </p:sp>
    </p:spTree>
    <p:extLst>
      <p:ext uri="{BB962C8B-B14F-4D97-AF65-F5344CB8AC3E}">
        <p14:creationId xmlns:p14="http://schemas.microsoft.com/office/powerpoint/2010/main" val="1421606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מוניטין</a:t>
            </a:r>
          </a:p>
        </p:txBody>
      </p:sp>
      <p:sp>
        <p:nvSpPr>
          <p:cNvPr id="4" name="מציין מיקום תוכן 3"/>
          <p:cNvSpPr>
            <a:spLocks noGrp="1"/>
          </p:cNvSpPr>
          <p:nvPr>
            <p:ph sz="quarter" idx="16"/>
          </p:nvPr>
        </p:nvSpPr>
        <p:spPr>
          <a:xfrm>
            <a:off x="1844080" y="940526"/>
            <a:ext cx="7120408" cy="3502887"/>
          </a:xfrm>
        </p:spPr>
        <p:txBody>
          <a:bodyPr>
            <a:normAutofit/>
          </a:bodyPr>
          <a:lstStyle/>
          <a:p>
            <a:pPr marL="0" indent="0" algn="r" rtl="1">
              <a:spcBef>
                <a:spcPts val="600"/>
              </a:spcBef>
              <a:spcAft>
                <a:spcPts val="600"/>
              </a:spcAft>
              <a:buNone/>
            </a:pPr>
            <a:r>
              <a:rPr lang="he-IL" b="1" dirty="0" smtClean="0"/>
              <a:t>מוניטין </a:t>
            </a:r>
            <a:r>
              <a:rPr lang="he-IL" b="1" dirty="0"/>
              <a:t>-</a:t>
            </a:r>
          </a:p>
          <a:p>
            <a:pPr lvl="1" algn="just" rtl="1">
              <a:spcBef>
                <a:spcPts val="600"/>
              </a:spcBef>
              <a:spcAft>
                <a:spcPts val="600"/>
              </a:spcAft>
              <a:buFont typeface="Wingdings" panose="05000000000000000000" pitchFamily="2" charset="2"/>
              <a:buChar char="v"/>
            </a:pPr>
            <a:r>
              <a:rPr lang="he-IL" dirty="0" smtClean="0"/>
              <a:t>המוניטין מבטא </a:t>
            </a:r>
            <a:r>
              <a:rPr lang="he-IL" dirty="0"/>
              <a:t>את מכלול היתרונות שנצברו לעסק בשל תכונותיו, מיקומו, </a:t>
            </a:r>
            <a:r>
              <a:rPr lang="he-IL" dirty="0" smtClean="0"/>
              <a:t>שמו הטוב</a:t>
            </a:r>
            <a:r>
              <a:rPr lang="he-IL" dirty="0"/>
              <a:t>, </a:t>
            </a:r>
            <a:r>
              <a:rPr lang="he-IL" dirty="0" smtClean="0"/>
              <a:t>דימויו, איכות </a:t>
            </a:r>
            <a:r>
              <a:rPr lang="he-IL" dirty="0"/>
              <a:t>השירותים שהוא מציע ואיכות המוצרים שהוא מספק. העסק, בעל המוניטין, משמר </a:t>
            </a:r>
            <a:r>
              <a:rPr lang="he-IL" dirty="0" smtClean="0"/>
              <a:t>את הרגלם </a:t>
            </a:r>
            <a:r>
              <a:rPr lang="he-IL" dirty="0"/>
              <a:t>של לקוחותיו לשוב ולפקוד אותו.</a:t>
            </a:r>
          </a:p>
          <a:p>
            <a:pPr marL="0" indent="0" algn="just" rtl="1">
              <a:spcBef>
                <a:spcPts val="600"/>
              </a:spcBef>
              <a:spcAft>
                <a:spcPts val="600"/>
              </a:spcAft>
              <a:buNone/>
            </a:pPr>
            <a:r>
              <a:rPr lang="he-IL" u="sng" dirty="0" smtClean="0"/>
              <a:t>בעיני </a:t>
            </a:r>
            <a:r>
              <a:rPr lang="he-IL" u="sng" dirty="0"/>
              <a:t>הרוכש</a:t>
            </a:r>
          </a:p>
          <a:p>
            <a:pPr lvl="1" algn="just" rtl="1">
              <a:spcBef>
                <a:spcPts val="600"/>
              </a:spcBef>
              <a:spcAft>
                <a:spcPts val="600"/>
              </a:spcAft>
              <a:buFont typeface="Wingdings" panose="05000000000000000000" pitchFamily="2" charset="2"/>
              <a:buChar char="v"/>
            </a:pPr>
            <a:r>
              <a:rPr lang="he-IL" dirty="0" smtClean="0"/>
              <a:t>ניתן </a:t>
            </a:r>
            <a:r>
              <a:rPr lang="he-IL" dirty="0"/>
              <a:t>להפחית בשיעור של </a:t>
            </a:r>
            <a:r>
              <a:rPr lang="he-IL" dirty="0" smtClean="0"/>
              <a:t>10% למעט </a:t>
            </a:r>
            <a:r>
              <a:rPr lang="he-IL" dirty="0"/>
              <a:t>רכישה מקרוב - אלא אם שוכנע פקיד השומה שהרכישה הייתה חיונית </a:t>
            </a:r>
            <a:r>
              <a:rPr lang="he-IL" dirty="0" smtClean="0"/>
              <a:t>לצורך </a:t>
            </a:r>
            <a:r>
              <a:rPr lang="he-IL" dirty="0"/>
              <a:t>ייצור </a:t>
            </a:r>
            <a:r>
              <a:rPr lang="he-IL" dirty="0" smtClean="0"/>
              <a:t>הכנסה ונעשתה </a:t>
            </a:r>
            <a:r>
              <a:rPr lang="he-IL" dirty="0"/>
              <a:t>בתום לב ומטעמים עסקיים בלבד.</a:t>
            </a:r>
          </a:p>
          <a:p>
            <a:pPr marL="0" indent="0" algn="just" rtl="1">
              <a:spcBef>
                <a:spcPts val="600"/>
              </a:spcBef>
              <a:spcAft>
                <a:spcPts val="600"/>
              </a:spcAft>
              <a:buNone/>
            </a:pPr>
            <a:r>
              <a:rPr lang="he-IL" dirty="0"/>
              <a:t> </a:t>
            </a:r>
            <a:r>
              <a:rPr lang="he-IL" u="sng" dirty="0"/>
              <a:t>בעיני המוכר</a:t>
            </a:r>
          </a:p>
          <a:p>
            <a:pPr marL="685800" lvl="1" algn="just" rtl="1">
              <a:spcBef>
                <a:spcPts val="600"/>
              </a:spcBef>
              <a:spcAft>
                <a:spcPts val="600"/>
              </a:spcAft>
              <a:buFont typeface="Wingdings" panose="05000000000000000000" pitchFamily="2" charset="2"/>
              <a:buChar char="v"/>
            </a:pPr>
            <a:r>
              <a:rPr lang="he-IL" dirty="0" smtClean="0"/>
              <a:t>יחיד </a:t>
            </a:r>
            <a:r>
              <a:rPr lang="he-IL" dirty="0"/>
              <a:t>יהיה חייב במס בשיעור שלא יעלה על 25%</a:t>
            </a:r>
          </a:p>
        </p:txBody>
      </p:sp>
    </p:spTree>
    <p:extLst>
      <p:ext uri="{BB962C8B-B14F-4D97-AF65-F5344CB8AC3E}">
        <p14:creationId xmlns:p14="http://schemas.microsoft.com/office/powerpoint/2010/main" val="2384699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מכירת </a:t>
            </a:r>
            <a:r>
              <a:rPr lang="he-IL" dirty="0" smtClean="0"/>
              <a:t>מוניטין – הלכות בולטות</a:t>
            </a:r>
            <a:endParaRPr lang="he-IL" dirty="0"/>
          </a:p>
        </p:txBody>
      </p:sp>
      <p:sp>
        <p:nvSpPr>
          <p:cNvPr id="4" name="מציין מיקום תוכן 3"/>
          <p:cNvSpPr>
            <a:spLocks noGrp="1"/>
          </p:cNvSpPr>
          <p:nvPr>
            <p:ph sz="quarter" idx="16"/>
          </p:nvPr>
        </p:nvSpPr>
        <p:spPr>
          <a:xfrm>
            <a:off x="1844080" y="931818"/>
            <a:ext cx="7120408" cy="3511596"/>
          </a:xfrm>
        </p:spPr>
        <p:txBody>
          <a:bodyPr>
            <a:normAutofit/>
          </a:bodyPr>
          <a:lstStyle/>
          <a:p>
            <a:pPr marL="0" indent="0" algn="r" rtl="1">
              <a:spcBef>
                <a:spcPts val="600"/>
              </a:spcBef>
              <a:spcAft>
                <a:spcPts val="600"/>
              </a:spcAft>
              <a:buNone/>
            </a:pPr>
            <a:r>
              <a:rPr lang="he-IL" dirty="0" smtClean="0"/>
              <a:t>ע"א </a:t>
            </a:r>
            <a:r>
              <a:rPr lang="he-IL" dirty="0"/>
              <a:t>7493/98 </a:t>
            </a:r>
            <a:r>
              <a:rPr lang="he-IL" b="1" dirty="0"/>
              <a:t>הלכת שלמה </a:t>
            </a:r>
            <a:r>
              <a:rPr lang="he-IL" b="1" dirty="0" smtClean="0"/>
              <a:t>שרון</a:t>
            </a:r>
          </a:p>
          <a:p>
            <a:pPr marL="0" indent="0" algn="r" rtl="1">
              <a:spcBef>
                <a:spcPts val="0"/>
              </a:spcBef>
              <a:buNone/>
            </a:pPr>
            <a:r>
              <a:rPr lang="he-IL" b="1" dirty="0" smtClean="0"/>
              <a:t> </a:t>
            </a:r>
          </a:p>
          <a:p>
            <a:pPr lvl="1" algn="r" rtl="1">
              <a:spcBef>
                <a:spcPts val="600"/>
              </a:spcBef>
              <a:spcAft>
                <a:spcPts val="600"/>
              </a:spcAft>
              <a:buFont typeface="Wingdings" panose="05000000000000000000" pitchFamily="2" charset="2"/>
              <a:buChar char="v"/>
            </a:pPr>
            <a:r>
              <a:rPr lang="he-IL" dirty="0" smtClean="0"/>
              <a:t>ניתן </a:t>
            </a:r>
            <a:r>
              <a:rPr lang="he-IL" dirty="0"/>
              <a:t>למכור או להעביר מוניטין, שאינם גלומים בעסק אלא </a:t>
            </a:r>
            <a:r>
              <a:rPr lang="he-IL" dirty="0" smtClean="0"/>
              <a:t>בתכונותיו האישיות </a:t>
            </a:r>
            <a:r>
              <a:rPr lang="he-IL" dirty="0"/>
              <a:t>של בעל העסק.</a:t>
            </a:r>
          </a:p>
          <a:p>
            <a:pPr lvl="1" algn="r" rtl="1">
              <a:spcBef>
                <a:spcPts val="600"/>
              </a:spcBef>
              <a:spcAft>
                <a:spcPts val="600"/>
              </a:spcAft>
              <a:buFont typeface="Wingdings" panose="05000000000000000000" pitchFamily="2" charset="2"/>
              <a:buChar char="v"/>
            </a:pPr>
            <a:r>
              <a:rPr lang="he-IL" dirty="0" smtClean="0"/>
              <a:t>ניתן </a:t>
            </a:r>
            <a:r>
              <a:rPr lang="he-IL" dirty="0"/>
              <a:t>למכור </a:t>
            </a:r>
            <a:r>
              <a:rPr lang="he-IL" dirty="0" smtClean="0"/>
              <a:t>את תיקי הלקוחות כמוניטין</a:t>
            </a:r>
            <a:r>
              <a:rPr lang="he-IL" dirty="0"/>
              <a:t>.</a:t>
            </a:r>
          </a:p>
          <a:p>
            <a:pPr lvl="1" algn="r" rtl="1">
              <a:spcBef>
                <a:spcPts val="600"/>
              </a:spcBef>
              <a:spcAft>
                <a:spcPts val="600"/>
              </a:spcAft>
              <a:buFont typeface="Wingdings" panose="05000000000000000000" pitchFamily="2" charset="2"/>
              <a:buChar char="v"/>
            </a:pPr>
            <a:r>
              <a:rPr lang="he-IL" dirty="0" smtClean="0"/>
              <a:t>על </a:t>
            </a:r>
            <a:r>
              <a:rPr lang="he-IL" dirty="0"/>
              <a:t>מנת שתתקיים העברה של מוניטין, נדרש כי </a:t>
            </a:r>
            <a:r>
              <a:rPr lang="he-IL" dirty="0" smtClean="0"/>
              <a:t>ימצאו </a:t>
            </a:r>
            <a:r>
              <a:rPr lang="he-IL" dirty="0"/>
              <a:t>סממנים </a:t>
            </a:r>
            <a:r>
              <a:rPr lang="he-IL" dirty="0" smtClean="0"/>
              <a:t>נוספים כדוגמת העברת </a:t>
            </a:r>
            <a:r>
              <a:rPr lang="he-IL" dirty="0"/>
              <a:t>מרשם הלקוחות, קיומה של </a:t>
            </a:r>
            <a:r>
              <a:rPr lang="he-IL" dirty="0" smtClean="0"/>
              <a:t>תניית </a:t>
            </a:r>
            <a:r>
              <a:rPr lang="he-IL" dirty="0"/>
              <a:t>אי </a:t>
            </a:r>
            <a:r>
              <a:rPr lang="he-IL" dirty="0" smtClean="0"/>
              <a:t>תחרות.</a:t>
            </a:r>
          </a:p>
          <a:p>
            <a:pPr marL="685800" lvl="1" indent="-239713" algn="r" rtl="1">
              <a:spcBef>
                <a:spcPts val="600"/>
              </a:spcBef>
              <a:spcAft>
                <a:spcPts val="600"/>
              </a:spcAft>
              <a:buFont typeface="Wingdings" panose="05000000000000000000" pitchFamily="2" charset="2"/>
              <a:buChar char="v"/>
            </a:pPr>
            <a:r>
              <a:rPr lang="he-IL" dirty="0"/>
              <a:t>בפרשת </a:t>
            </a:r>
            <a:r>
              <a:rPr lang="he-IL" dirty="0" smtClean="0"/>
              <a:t>שלמה שרון</a:t>
            </a:r>
            <a:r>
              <a:rPr lang="he-IL" dirty="0"/>
              <a:t>, הוא הצליח להוכיח כי הלקוחות זיהו עצמם עמו ולא עם החברה, שבמסגרתה פעל. על כן יש לראותו כמי שמכר מוניטין.</a:t>
            </a:r>
          </a:p>
        </p:txBody>
      </p:sp>
    </p:spTree>
    <p:extLst>
      <p:ext uri="{BB962C8B-B14F-4D97-AF65-F5344CB8AC3E}">
        <p14:creationId xmlns:p14="http://schemas.microsoft.com/office/powerpoint/2010/main" val="1701197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טקסט 1"/>
          <p:cNvSpPr>
            <a:spLocks noGrp="1"/>
          </p:cNvSpPr>
          <p:nvPr>
            <p:ph type="body" sz="quarter" idx="14"/>
          </p:nvPr>
        </p:nvSpPr>
        <p:spPr/>
        <p:txBody>
          <a:bodyPr/>
          <a:lstStyle/>
          <a:p>
            <a:pPr algn="r" rtl="1"/>
            <a:r>
              <a:rPr lang="he-IL" sz="1600" dirty="0"/>
              <a:t>ע"מ 35177-10 </a:t>
            </a:r>
            <a:r>
              <a:rPr lang="he-IL" sz="1600" b="1" dirty="0"/>
              <a:t>הלכת </a:t>
            </a:r>
            <a:r>
              <a:rPr lang="he-IL" sz="1600" b="1" dirty="0" err="1"/>
              <a:t>ריזמן</a:t>
            </a:r>
            <a:endParaRPr lang="he-IL" sz="1600" b="1" dirty="0"/>
          </a:p>
        </p:txBody>
      </p:sp>
      <p:sp>
        <p:nvSpPr>
          <p:cNvPr id="3" name="מציין מיקום טקסט 2"/>
          <p:cNvSpPr>
            <a:spLocks noGrp="1"/>
          </p:cNvSpPr>
          <p:nvPr>
            <p:ph type="body" sz="quarter" idx="13"/>
          </p:nvPr>
        </p:nvSpPr>
        <p:spPr/>
        <p:txBody>
          <a:bodyPr/>
          <a:lstStyle/>
          <a:p>
            <a:pPr algn="r"/>
            <a:r>
              <a:rPr lang="he-IL" dirty="0"/>
              <a:t>מכירת </a:t>
            </a:r>
            <a:r>
              <a:rPr lang="he-IL" dirty="0" smtClean="0"/>
              <a:t>מוניטין</a:t>
            </a:r>
            <a:r>
              <a:rPr lang="he-IL" dirty="0"/>
              <a:t> </a:t>
            </a:r>
            <a:r>
              <a:rPr lang="he-IL" dirty="0" smtClean="0"/>
              <a:t>– הלכות בולטות</a:t>
            </a:r>
            <a:endParaRPr lang="he-IL" dirty="0"/>
          </a:p>
        </p:txBody>
      </p:sp>
      <p:sp>
        <p:nvSpPr>
          <p:cNvPr id="4" name="מציין מיקום תוכן 3"/>
          <p:cNvSpPr>
            <a:spLocks noGrp="1"/>
          </p:cNvSpPr>
          <p:nvPr>
            <p:ph sz="quarter" idx="16"/>
          </p:nvPr>
        </p:nvSpPr>
        <p:spPr/>
        <p:txBody>
          <a:bodyPr>
            <a:normAutofit fontScale="92500" lnSpcReduction="20000"/>
          </a:bodyPr>
          <a:lstStyle/>
          <a:p>
            <a:pPr marL="804863" lvl="1" indent="-457200" algn="just" rtl="1">
              <a:lnSpc>
                <a:spcPct val="15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dirty="0" err="1">
                <a:latin typeface="David" panose="020E0502060401010101" pitchFamily="34" charset="-79"/>
              </a:rPr>
              <a:t>ריזמן</a:t>
            </a:r>
            <a:r>
              <a:rPr lang="he-IL" dirty="0">
                <a:latin typeface="David" panose="020E0502060401010101" pitchFamily="34" charset="-79"/>
              </a:rPr>
              <a:t> יסד את חברת אזימוט בשנת 1986 כחברה משפחתית, שעסקה בפיתוח, ייצור, שיווק ומכירה של מערכות להרכשת מטרות ניווט </a:t>
            </a:r>
            <a:r>
              <a:rPr lang="he-IL" dirty="0" smtClean="0">
                <a:latin typeface="David" panose="020E0502060401010101" pitchFamily="34" charset="-79"/>
              </a:rPr>
              <a:t>לוויין</a:t>
            </a:r>
            <a:r>
              <a:rPr lang="he-IL" dirty="0">
                <a:latin typeface="David" panose="020E0502060401010101" pitchFamily="34" charset="-79"/>
              </a:rPr>
              <a:t>, אלקטרו-אופטיקה, ותקשורת נתונים המיועדים לשימוש צבאי ואזרחי. </a:t>
            </a:r>
            <a:endParaRPr lang="he-IL" dirty="0" smtClean="0">
              <a:latin typeface="David" panose="020E0502060401010101" pitchFamily="34" charset="-79"/>
            </a:endParaRPr>
          </a:p>
          <a:p>
            <a:pPr marL="804863" lvl="1" indent="-457200" algn="just" rtl="1">
              <a:lnSpc>
                <a:spcPct val="15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dirty="0" err="1" smtClean="0">
                <a:latin typeface="David" panose="020E0502060401010101" pitchFamily="34" charset="-79"/>
              </a:rPr>
              <a:t>ריזמן</a:t>
            </a:r>
            <a:r>
              <a:rPr lang="he-IL" dirty="0" smtClean="0">
                <a:latin typeface="David" panose="020E0502060401010101" pitchFamily="34" charset="-79"/>
              </a:rPr>
              <a:t> </a:t>
            </a:r>
            <a:r>
              <a:rPr lang="he-IL" dirty="0">
                <a:latin typeface="David" panose="020E0502060401010101" pitchFamily="34" charset="-79"/>
              </a:rPr>
              <a:t>החזיק במישרין ובעקיפין בכ-56% </a:t>
            </a:r>
            <a:r>
              <a:rPr lang="he-IL" dirty="0" smtClean="0">
                <a:latin typeface="David" panose="020E0502060401010101" pitchFamily="34" charset="-79"/>
              </a:rPr>
              <a:t>ממניותיה של אזימוט.</a:t>
            </a:r>
            <a:endParaRPr lang="he-IL" dirty="0">
              <a:latin typeface="David" panose="020E0502060401010101" pitchFamily="34" charset="-79"/>
            </a:endParaRPr>
          </a:p>
          <a:p>
            <a:pPr marL="804863" lvl="1" indent="-457200" algn="just" rtl="1">
              <a:lnSpc>
                <a:spcPct val="15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dirty="0" smtClean="0">
                <a:latin typeface="David" panose="020E0502060401010101" pitchFamily="34" charset="-79"/>
              </a:rPr>
              <a:t>בינואר </a:t>
            </a:r>
            <a:r>
              <a:rPr lang="he-IL" dirty="0">
                <a:latin typeface="David" panose="020E0502060401010101" pitchFamily="34" charset="-79"/>
              </a:rPr>
              <a:t>2010 נחתם הסכם המכירה בין אלביט מערכות </a:t>
            </a:r>
            <a:r>
              <a:rPr lang="he-IL" dirty="0" smtClean="0">
                <a:latin typeface="David" panose="020E0502060401010101" pitchFamily="34" charset="-79"/>
              </a:rPr>
              <a:t>לבין אזימוט</a:t>
            </a:r>
            <a:r>
              <a:rPr lang="he-IL" dirty="0">
                <a:latin typeface="David" panose="020E0502060401010101" pitchFamily="34" charset="-79"/>
              </a:rPr>
              <a:t>. במסגרת העסקה, התחייב </a:t>
            </a:r>
            <a:r>
              <a:rPr lang="he-IL" dirty="0" err="1">
                <a:latin typeface="David" panose="020E0502060401010101" pitchFamily="34" charset="-79"/>
              </a:rPr>
              <a:t>ריזמן</a:t>
            </a:r>
            <a:r>
              <a:rPr lang="he-IL" dirty="0">
                <a:latin typeface="David" panose="020E0502060401010101" pitchFamily="34" charset="-79"/>
              </a:rPr>
              <a:t> שלא להתחרות בחברה במשך ארבע שנים וכן להעמיד את המוניטין שלו בתחומי העיסוק של אזימוט לרשות החברה הממוזגת (התחייבות ללא הגבלת זמן).</a:t>
            </a:r>
          </a:p>
          <a:p>
            <a:pPr algn="r" rtl="1">
              <a:buFont typeface="Wingdings" panose="05000000000000000000" pitchFamily="2" charset="2"/>
              <a:buChar char="v"/>
            </a:pPr>
            <a:endParaRPr lang="he-IL" dirty="0"/>
          </a:p>
        </p:txBody>
      </p:sp>
    </p:spTree>
    <p:extLst>
      <p:ext uri="{BB962C8B-B14F-4D97-AF65-F5344CB8AC3E}">
        <p14:creationId xmlns:p14="http://schemas.microsoft.com/office/powerpoint/2010/main" val="2835735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040" y="2606584"/>
            <a:ext cx="8229600" cy="540060"/>
          </a:xfrm>
        </p:spPr>
        <p:txBody>
          <a:bodyPr/>
          <a:lstStyle/>
          <a:p>
            <a:pPr algn="ctr" rtl="1"/>
            <a:r>
              <a:rPr lang="he-IL" dirty="0" smtClean="0">
                <a:solidFill>
                  <a:srgbClr val="009EDE"/>
                </a:solidFill>
              </a:rPr>
              <a:t>היבטי מס בעסקאות רכישה</a:t>
            </a:r>
            <a:r>
              <a:rPr lang="he-IL" dirty="0">
                <a:solidFill>
                  <a:srgbClr val="DB171C"/>
                </a:solidFill>
              </a:rPr>
              <a:t/>
            </a:r>
            <a:br>
              <a:rPr lang="he-IL" dirty="0">
                <a:solidFill>
                  <a:srgbClr val="DB171C"/>
                </a:solidFill>
              </a:rPr>
            </a:br>
            <a:r>
              <a:rPr lang="he-IL" dirty="0"/>
              <a:t/>
            </a:r>
            <a:br>
              <a:rPr lang="he-IL" dirty="0"/>
            </a:br>
            <a:r>
              <a:rPr lang="he-IL" dirty="0" smtClean="0"/>
              <a:t>רוני שרייטר, </a:t>
            </a:r>
            <a:r>
              <a:rPr lang="he-IL" dirty="0"/>
              <a:t>עו"ד (רו"ח)</a:t>
            </a:r>
            <a:br>
              <a:rPr lang="he-IL" dirty="0"/>
            </a:br>
            <a:r>
              <a:rPr lang="he-IL" sz="1100" dirty="0"/>
              <a:t/>
            </a:r>
            <a:br>
              <a:rPr lang="he-IL" sz="1100" dirty="0"/>
            </a:br>
            <a:r>
              <a:rPr lang="he-IL" sz="1100" dirty="0"/>
              <a:t/>
            </a:r>
            <a:br>
              <a:rPr lang="he-IL" sz="1100" dirty="0"/>
            </a:br>
            <a:r>
              <a:rPr lang="he-IL" sz="1600" dirty="0" smtClean="0"/>
              <a:t>אוקטובר 2019</a:t>
            </a:r>
            <a:endParaRPr lang="he-IL" sz="1600" dirty="0"/>
          </a:p>
        </p:txBody>
      </p:sp>
      <p:sp>
        <p:nvSpPr>
          <p:cNvPr id="6" name="Text Placeholder 5"/>
          <p:cNvSpPr>
            <a:spLocks noGrp="1"/>
          </p:cNvSpPr>
          <p:nvPr>
            <p:ph type="body" sz="quarter" idx="11"/>
          </p:nvPr>
        </p:nvSpPr>
        <p:spPr>
          <a:xfrm>
            <a:off x="458313" y="379413"/>
            <a:ext cx="5543550" cy="392136"/>
          </a:xfrm>
        </p:spPr>
        <p:txBody>
          <a:bodyPr/>
          <a:lstStyle/>
          <a:p>
            <a:pPr lvl="0"/>
            <a:r>
              <a:rPr lang="en-US" dirty="0"/>
              <a:t>SERVICE LINE | DESCRIPTOR – 10PT (OPTIONAL</a:t>
            </a:r>
            <a:r>
              <a:rPr lang="en-US" dirty="0" smtClean="0"/>
              <a:t>)</a:t>
            </a:r>
            <a:endParaRPr lang="en-US" dirty="0"/>
          </a:p>
        </p:txBody>
      </p:sp>
    </p:spTree>
    <p:extLst>
      <p:ext uri="{BB962C8B-B14F-4D97-AF65-F5344CB8AC3E}">
        <p14:creationId xmlns:p14="http://schemas.microsoft.com/office/powerpoint/2010/main" val="24145719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טקסט 1"/>
          <p:cNvSpPr>
            <a:spLocks noGrp="1"/>
          </p:cNvSpPr>
          <p:nvPr>
            <p:ph type="body" sz="quarter" idx="14"/>
          </p:nvPr>
        </p:nvSpPr>
        <p:spPr/>
        <p:txBody>
          <a:bodyPr/>
          <a:lstStyle/>
          <a:p>
            <a:pPr algn="r" rtl="1"/>
            <a:r>
              <a:rPr lang="he-IL" sz="1600" dirty="0"/>
              <a:t>ע"מ 35177-10 </a:t>
            </a:r>
            <a:r>
              <a:rPr lang="he-IL" sz="1600" b="1" dirty="0"/>
              <a:t>הלכת</a:t>
            </a:r>
            <a:r>
              <a:rPr lang="he-IL" sz="1600" dirty="0"/>
              <a:t> </a:t>
            </a:r>
            <a:r>
              <a:rPr lang="he-IL" sz="1600" b="1" dirty="0" err="1" smtClean="0"/>
              <a:t>ריזמן</a:t>
            </a:r>
            <a:r>
              <a:rPr lang="he-IL" sz="1600" dirty="0" smtClean="0"/>
              <a:t> - המשך</a:t>
            </a:r>
            <a:endParaRPr lang="he-IL" sz="1600" dirty="0"/>
          </a:p>
          <a:p>
            <a:pPr algn="r" rtl="1"/>
            <a:endParaRPr lang="he-IL" dirty="0"/>
          </a:p>
        </p:txBody>
      </p:sp>
      <p:sp>
        <p:nvSpPr>
          <p:cNvPr id="3" name="מציין מיקום טקסט 2"/>
          <p:cNvSpPr>
            <a:spLocks noGrp="1"/>
          </p:cNvSpPr>
          <p:nvPr>
            <p:ph type="body" sz="quarter" idx="13"/>
          </p:nvPr>
        </p:nvSpPr>
        <p:spPr/>
        <p:txBody>
          <a:bodyPr/>
          <a:lstStyle/>
          <a:p>
            <a:pPr algn="r" rtl="1"/>
            <a:r>
              <a:rPr lang="he-IL" dirty="0"/>
              <a:t>מכירת </a:t>
            </a:r>
            <a:r>
              <a:rPr lang="he-IL" dirty="0" smtClean="0"/>
              <a:t>מוניטין</a:t>
            </a:r>
            <a:r>
              <a:rPr lang="he-IL" dirty="0"/>
              <a:t> </a:t>
            </a:r>
            <a:r>
              <a:rPr lang="he-IL" dirty="0" smtClean="0"/>
              <a:t>– הלכות בולטות </a:t>
            </a:r>
            <a:endParaRPr lang="he-IL" dirty="0"/>
          </a:p>
        </p:txBody>
      </p:sp>
      <p:sp>
        <p:nvSpPr>
          <p:cNvPr id="4" name="מציין מיקום תוכן 3"/>
          <p:cNvSpPr>
            <a:spLocks noGrp="1"/>
          </p:cNvSpPr>
          <p:nvPr>
            <p:ph sz="quarter" idx="16"/>
          </p:nvPr>
        </p:nvSpPr>
        <p:spPr>
          <a:xfrm>
            <a:off x="1844080" y="1419226"/>
            <a:ext cx="7120408" cy="3024188"/>
          </a:xfrm>
        </p:spPr>
        <p:txBody>
          <a:bodyPr>
            <a:normAutofit fontScale="92500" lnSpcReduction="10000"/>
          </a:bodyPr>
          <a:lstStyle/>
          <a:p>
            <a:pPr marL="347663" lvl="1" indent="0" algn="just" rtl="1">
              <a:lnSpc>
                <a:spcPct val="110000"/>
              </a:lnSpc>
              <a:spcBef>
                <a:spcPts val="600"/>
              </a:spcBef>
              <a:spcAft>
                <a:spcPts val="600"/>
              </a:spcAft>
              <a:buClr>
                <a:srgbClr val="786860"/>
              </a:buClr>
              <a:buNone/>
              <a:tabLst>
                <a:tab pos="457200" algn="l"/>
                <a:tab pos="685800" algn="l"/>
                <a:tab pos="973138" algn="l"/>
              </a:tabLst>
            </a:pPr>
            <a:r>
              <a:rPr lang="he-IL" sz="1500" u="sng" dirty="0" smtClean="0">
                <a:latin typeface="David" panose="020E0502060401010101" pitchFamily="34" charset="-79"/>
              </a:rPr>
              <a:t>השאלה שעמדה על הפרק</a:t>
            </a:r>
            <a:r>
              <a:rPr lang="he-IL" sz="1500" dirty="0" smtClean="0">
                <a:latin typeface="David" panose="020E0502060401010101" pitchFamily="34" charset="-79"/>
              </a:rPr>
              <a:t>:</a:t>
            </a:r>
          </a:p>
          <a:p>
            <a:pPr marL="804863" lvl="1" indent="-457200" algn="just" rtl="1">
              <a:lnSpc>
                <a:spcPct val="11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500" dirty="0" smtClean="0">
                <a:latin typeface="David" panose="020E0502060401010101" pitchFamily="34" charset="-79"/>
              </a:rPr>
              <a:t>בית </a:t>
            </a:r>
            <a:r>
              <a:rPr lang="he-IL" sz="1500" dirty="0">
                <a:latin typeface="David" panose="020E0502060401010101" pitchFamily="34" charset="-79"/>
              </a:rPr>
              <a:t>המשפט דן </a:t>
            </a:r>
            <a:r>
              <a:rPr lang="he-IL" sz="1500" dirty="0" smtClean="0">
                <a:latin typeface="David" panose="020E0502060401010101" pitchFamily="34" charset="-79"/>
              </a:rPr>
              <a:t>בין היתר בשאלה האם </a:t>
            </a:r>
            <a:r>
              <a:rPr lang="he-IL" sz="1500" dirty="0">
                <a:latin typeface="David" panose="020E0502060401010101" pitchFamily="34" charset="-79"/>
              </a:rPr>
              <a:t>יש לייחס את מלוא התמורה למכירת מניות או שיש לראות את התמורה </a:t>
            </a:r>
            <a:r>
              <a:rPr lang="he-IL" sz="1500" dirty="0" err="1" smtClean="0">
                <a:latin typeface="David" panose="020E0502060401010101" pitchFamily="34" charset="-79"/>
              </a:rPr>
              <a:t>ככזו</a:t>
            </a:r>
            <a:r>
              <a:rPr lang="he-IL" sz="1500" dirty="0" smtClean="0">
                <a:latin typeface="David" panose="020E0502060401010101" pitchFamily="34" charset="-79"/>
              </a:rPr>
              <a:t> </a:t>
            </a:r>
            <a:r>
              <a:rPr lang="he-IL" sz="1500" dirty="0">
                <a:latin typeface="David" panose="020E0502060401010101" pitchFamily="34" charset="-79"/>
              </a:rPr>
              <a:t>שחלקה שולם בגין המוניטין האישי של </a:t>
            </a:r>
            <a:r>
              <a:rPr lang="he-IL" sz="1500" dirty="0" err="1" smtClean="0">
                <a:latin typeface="David" panose="020E0502060401010101" pitchFamily="34" charset="-79"/>
              </a:rPr>
              <a:t>ריזמן</a:t>
            </a:r>
            <a:r>
              <a:rPr lang="he-IL" sz="1500" dirty="0" smtClean="0">
                <a:latin typeface="David" panose="020E0502060401010101" pitchFamily="34" charset="-79"/>
              </a:rPr>
              <a:t>?</a:t>
            </a:r>
          </a:p>
          <a:p>
            <a:pPr marL="347663" lvl="1" indent="0" algn="just" rtl="1">
              <a:lnSpc>
                <a:spcPct val="110000"/>
              </a:lnSpc>
              <a:spcBef>
                <a:spcPts val="600"/>
              </a:spcBef>
              <a:spcAft>
                <a:spcPts val="600"/>
              </a:spcAft>
              <a:buClr>
                <a:srgbClr val="786860"/>
              </a:buClr>
              <a:buNone/>
              <a:tabLst>
                <a:tab pos="457200" algn="l"/>
                <a:tab pos="685800" algn="l"/>
                <a:tab pos="973138" algn="l"/>
              </a:tabLst>
            </a:pPr>
            <a:r>
              <a:rPr lang="he-IL" sz="1500" u="sng" dirty="0" smtClean="0">
                <a:latin typeface="David" panose="020E0502060401010101" pitchFamily="34" charset="-79"/>
              </a:rPr>
              <a:t>פסיקת בית המשפט</a:t>
            </a:r>
          </a:p>
          <a:p>
            <a:pPr lvl="1" algn="r" rtl="1">
              <a:lnSpc>
                <a:spcPct val="110000"/>
              </a:lnSpc>
              <a:spcBef>
                <a:spcPts val="600"/>
              </a:spcBef>
              <a:spcAft>
                <a:spcPts val="600"/>
              </a:spcAft>
              <a:buFont typeface="Wingdings" panose="05000000000000000000" pitchFamily="2" charset="2"/>
              <a:buChar char="v"/>
            </a:pPr>
            <a:r>
              <a:rPr lang="he-IL" sz="1500" dirty="0" smtClean="0">
                <a:latin typeface="David" panose="020E0502060401010101" pitchFamily="34" charset="-79"/>
              </a:rPr>
              <a:t>אכן </a:t>
            </a:r>
            <a:r>
              <a:rPr lang="he-IL" sz="1500" dirty="0">
                <a:latin typeface="David" panose="020E0502060401010101" pitchFamily="34" charset="-79"/>
              </a:rPr>
              <a:t>נמכר המוניטין האישי של </a:t>
            </a:r>
            <a:r>
              <a:rPr lang="he-IL" sz="1500" dirty="0" err="1">
                <a:latin typeface="David" panose="020E0502060401010101" pitchFamily="34" charset="-79"/>
              </a:rPr>
              <a:t>ריזמן</a:t>
            </a:r>
            <a:r>
              <a:rPr lang="he-IL" sz="1500" dirty="0">
                <a:latin typeface="David" panose="020E0502060401010101" pitchFamily="34" charset="-79"/>
              </a:rPr>
              <a:t> שכן התקיימו סממנים של מכירת מוניטין כגון: הסכם אי תחרות, העברת חוג לקוחות ומכירת העסק כ"עסק חי". </a:t>
            </a:r>
            <a:endParaRPr lang="he-IL" sz="1500" dirty="0" smtClean="0">
              <a:latin typeface="David" panose="020E0502060401010101" pitchFamily="34" charset="-79"/>
            </a:endParaRPr>
          </a:p>
          <a:p>
            <a:pPr lvl="1" algn="r" rtl="1">
              <a:lnSpc>
                <a:spcPct val="110000"/>
              </a:lnSpc>
              <a:spcBef>
                <a:spcPts val="600"/>
              </a:spcBef>
              <a:spcAft>
                <a:spcPts val="600"/>
              </a:spcAft>
              <a:buFont typeface="Wingdings" panose="05000000000000000000" pitchFamily="2" charset="2"/>
              <a:buChar char="v"/>
            </a:pPr>
            <a:r>
              <a:rPr lang="he-IL" sz="1500" dirty="0">
                <a:latin typeface="David" panose="020E0502060401010101" pitchFamily="34" charset="-79"/>
              </a:rPr>
              <a:t>בעל מניות יכול למכור את המוניטין </a:t>
            </a:r>
            <a:r>
              <a:rPr lang="he-IL" sz="1500" dirty="0" smtClean="0">
                <a:latin typeface="David" panose="020E0502060401010101" pitchFamily="34" charset="-79"/>
              </a:rPr>
              <a:t>האישי, אשר ניתן </a:t>
            </a:r>
            <a:r>
              <a:rPr lang="he-IL" sz="1500" dirty="0">
                <a:latin typeface="David" panose="020E0502060401010101" pitchFamily="34" charset="-79"/>
              </a:rPr>
              <a:t>להעברה יחד עם מכירת</a:t>
            </a:r>
          </a:p>
          <a:p>
            <a:pPr marL="457200" lvl="1" indent="0" algn="r" rtl="1">
              <a:lnSpc>
                <a:spcPct val="110000"/>
              </a:lnSpc>
              <a:spcBef>
                <a:spcPts val="600"/>
              </a:spcBef>
              <a:spcAft>
                <a:spcPts val="600"/>
              </a:spcAft>
              <a:buNone/>
              <a:tabLst>
                <a:tab pos="357188" algn="l"/>
                <a:tab pos="1166813" algn="l"/>
                <a:tab pos="1436688" algn="l"/>
              </a:tabLst>
            </a:pPr>
            <a:r>
              <a:rPr lang="he-IL" sz="1500" dirty="0" smtClean="0">
                <a:latin typeface="David" panose="020E0502060401010101" pitchFamily="34" charset="-79"/>
              </a:rPr>
              <a:t>     </a:t>
            </a:r>
            <a:r>
              <a:rPr lang="he-IL" sz="1500" dirty="0">
                <a:latin typeface="David" panose="020E0502060401010101" pitchFamily="34" charset="-79"/>
              </a:rPr>
              <a:t>	</a:t>
            </a:r>
            <a:r>
              <a:rPr lang="he-IL" sz="1500" dirty="0" smtClean="0">
                <a:latin typeface="David" panose="020E0502060401010101" pitchFamily="34" charset="-79"/>
              </a:rPr>
              <a:t>העסק. </a:t>
            </a:r>
            <a:r>
              <a:rPr lang="he-IL" sz="1500" dirty="0">
                <a:latin typeface="David" panose="020E0502060401010101" pitchFamily="34" charset="-79"/>
              </a:rPr>
              <a:t>בעל המניות לא מוותר על תכונותיו </a:t>
            </a:r>
            <a:r>
              <a:rPr lang="he-IL" sz="1500" dirty="0" smtClean="0">
                <a:latin typeface="David" panose="020E0502060401010101" pitchFamily="34" charset="-79"/>
              </a:rPr>
              <a:t>האישיות אשר גרמו ליצירת המוניטין     </a:t>
            </a:r>
          </a:p>
          <a:p>
            <a:pPr marL="457200" lvl="1" indent="0" algn="r" rtl="1">
              <a:lnSpc>
                <a:spcPct val="110000"/>
              </a:lnSpc>
              <a:spcBef>
                <a:spcPts val="600"/>
              </a:spcBef>
              <a:spcAft>
                <a:spcPts val="600"/>
              </a:spcAft>
              <a:buNone/>
              <a:tabLst>
                <a:tab pos="357188" algn="l"/>
                <a:tab pos="1166813" algn="l"/>
                <a:tab pos="1436688" algn="l"/>
              </a:tabLst>
            </a:pPr>
            <a:r>
              <a:rPr lang="he-IL" sz="1500" dirty="0" smtClean="0">
                <a:latin typeface="David" panose="020E0502060401010101" pitchFamily="34" charset="-79"/>
              </a:rPr>
              <a:t>     אלא על היכולת שלו להמשיך להפיק מהן בעתיד הנאה כלכלית.</a:t>
            </a:r>
          </a:p>
          <a:p>
            <a:pPr lvl="1" algn="r" rtl="1">
              <a:buFont typeface="Wingdings" panose="05000000000000000000" pitchFamily="2" charset="2"/>
              <a:buChar char="v"/>
            </a:pPr>
            <a:endParaRPr lang="he-IL" dirty="0"/>
          </a:p>
        </p:txBody>
      </p:sp>
    </p:spTree>
    <p:extLst>
      <p:ext uri="{BB962C8B-B14F-4D97-AF65-F5344CB8AC3E}">
        <p14:creationId xmlns:p14="http://schemas.microsoft.com/office/powerpoint/2010/main" val="4076570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מכירת </a:t>
            </a:r>
            <a:r>
              <a:rPr lang="he-IL" dirty="0" smtClean="0"/>
              <a:t>מוניטין – הלכות נוספות</a:t>
            </a:r>
            <a:endParaRPr lang="he-IL" dirty="0"/>
          </a:p>
        </p:txBody>
      </p:sp>
      <p:sp>
        <p:nvSpPr>
          <p:cNvPr id="4" name="מציין מיקום תוכן 3"/>
          <p:cNvSpPr>
            <a:spLocks noGrp="1"/>
          </p:cNvSpPr>
          <p:nvPr>
            <p:ph sz="quarter" idx="16"/>
          </p:nvPr>
        </p:nvSpPr>
        <p:spPr>
          <a:xfrm>
            <a:off x="1844080" y="905692"/>
            <a:ext cx="7120408" cy="3630866"/>
          </a:xfrm>
        </p:spPr>
        <p:txBody>
          <a:bodyPr>
            <a:normAutofit fontScale="77500" lnSpcReduction="20000"/>
          </a:bodyPr>
          <a:lstStyle/>
          <a:p>
            <a:pPr marL="0" indent="0" algn="r" rtl="1">
              <a:buNone/>
            </a:pPr>
            <a:r>
              <a:rPr lang="he-IL" sz="2100" dirty="0" smtClean="0"/>
              <a:t>ע"א </a:t>
            </a:r>
            <a:r>
              <a:rPr lang="he-IL" sz="2100" dirty="0"/>
              <a:t>749/13 </a:t>
            </a:r>
            <a:r>
              <a:rPr lang="he-IL" sz="2100" b="1" dirty="0"/>
              <a:t>הלכת תדיראן </a:t>
            </a:r>
            <a:endParaRPr lang="he-IL" sz="2100" dirty="0"/>
          </a:p>
          <a:p>
            <a:pPr algn="r" rtl="1">
              <a:lnSpc>
                <a:spcPct val="110000"/>
              </a:lnSpc>
              <a:spcBef>
                <a:spcPts val="600"/>
              </a:spcBef>
              <a:spcAft>
                <a:spcPts val="600"/>
              </a:spcAft>
              <a:buFont typeface="Wingdings" panose="05000000000000000000" pitchFamily="2" charset="2"/>
              <a:buChar char="v"/>
            </a:pPr>
            <a:r>
              <a:rPr lang="he-IL" sz="1500" dirty="0" smtClean="0"/>
              <a:t>החברה </a:t>
            </a:r>
            <a:r>
              <a:rPr lang="he-IL" sz="1500" dirty="0"/>
              <a:t>העבירה לחברת הבת פעילות במסגרת שינוי מבנה במסגרתו נקבע כי לחברת הבת</a:t>
            </a:r>
          </a:p>
          <a:p>
            <a:pPr marL="0" indent="0" algn="r" rtl="1">
              <a:lnSpc>
                <a:spcPct val="110000"/>
              </a:lnSpc>
              <a:spcBef>
                <a:spcPts val="600"/>
              </a:spcBef>
              <a:spcAft>
                <a:spcPts val="600"/>
              </a:spcAft>
              <a:buNone/>
            </a:pPr>
            <a:r>
              <a:rPr lang="he-IL" sz="1500" dirty="0"/>
              <a:t> </a:t>
            </a:r>
            <a:r>
              <a:rPr lang="he-IL" sz="1500" dirty="0" smtClean="0"/>
              <a:t>      תהיה </a:t>
            </a:r>
            <a:r>
              <a:rPr lang="he-IL" sz="1500" dirty="0"/>
              <a:t>זכות שימוש בלבד בשם המסחרי ובלוגו.</a:t>
            </a:r>
          </a:p>
          <a:p>
            <a:pPr algn="r" rtl="1">
              <a:lnSpc>
                <a:spcPct val="110000"/>
              </a:lnSpc>
              <a:spcBef>
                <a:spcPts val="600"/>
              </a:spcBef>
              <a:spcAft>
                <a:spcPts val="600"/>
              </a:spcAft>
              <a:buFont typeface="Wingdings" panose="05000000000000000000" pitchFamily="2" charset="2"/>
              <a:buChar char="v"/>
            </a:pPr>
            <a:r>
              <a:rPr lang="he-IL" sz="1500" dirty="0" smtClean="0"/>
              <a:t>לאחר </a:t>
            </a:r>
            <a:r>
              <a:rPr lang="he-IL" sz="1500" dirty="0"/>
              <a:t>3 שנים </a:t>
            </a:r>
            <a:r>
              <a:rPr lang="he-IL" sz="1500" dirty="0" smtClean="0"/>
              <a:t>ממועד העברת הפעילות, מכרה </a:t>
            </a:r>
            <a:r>
              <a:rPr lang="he-IL" sz="1500" dirty="0"/>
              <a:t>החברה את </a:t>
            </a:r>
            <a:r>
              <a:rPr lang="he-IL" sz="1500" dirty="0" smtClean="0"/>
              <a:t>מניות החברה הבת, את זכות השימוש </a:t>
            </a:r>
            <a:r>
              <a:rPr lang="he-IL" sz="1500" dirty="0"/>
              <a:t>בשם המסחרי והלוגו ותניית אי תחרות.</a:t>
            </a:r>
          </a:p>
          <a:p>
            <a:pPr algn="r" rtl="1">
              <a:lnSpc>
                <a:spcPct val="110000"/>
              </a:lnSpc>
              <a:spcBef>
                <a:spcPts val="600"/>
              </a:spcBef>
              <a:spcAft>
                <a:spcPts val="600"/>
              </a:spcAft>
              <a:buFont typeface="Wingdings" panose="05000000000000000000" pitchFamily="2" charset="2"/>
              <a:buChar char="v"/>
            </a:pPr>
            <a:r>
              <a:rPr lang="he-IL" sz="1500" dirty="0" smtClean="0"/>
              <a:t>הסוגיה - מהו </a:t>
            </a:r>
            <a:r>
              <a:rPr lang="he-IL" sz="1500" dirty="0"/>
              <a:t>הנכס </a:t>
            </a:r>
            <a:r>
              <a:rPr lang="he-IL" sz="1500" dirty="0" smtClean="0"/>
              <a:t>הנמכר? והאם הנכס הנמכר </a:t>
            </a:r>
            <a:r>
              <a:rPr lang="he-IL" sz="1500" dirty="0"/>
              <a:t>כולל מוניטין </a:t>
            </a:r>
            <a:r>
              <a:rPr lang="he-IL" sz="1500" dirty="0" smtClean="0"/>
              <a:t>או לאו?</a:t>
            </a:r>
          </a:p>
          <a:p>
            <a:pPr marL="0" indent="0" algn="r" rtl="1">
              <a:lnSpc>
                <a:spcPct val="110000"/>
              </a:lnSpc>
              <a:spcBef>
                <a:spcPts val="600"/>
              </a:spcBef>
              <a:spcAft>
                <a:spcPts val="600"/>
              </a:spcAft>
              <a:buNone/>
            </a:pPr>
            <a:endParaRPr lang="he-IL" sz="1500" dirty="0" smtClean="0"/>
          </a:p>
          <a:p>
            <a:pPr marL="0" indent="0" algn="r" rtl="1">
              <a:lnSpc>
                <a:spcPct val="110000"/>
              </a:lnSpc>
              <a:spcBef>
                <a:spcPts val="600"/>
              </a:spcBef>
              <a:spcAft>
                <a:spcPts val="600"/>
              </a:spcAft>
              <a:buNone/>
            </a:pPr>
            <a:r>
              <a:rPr lang="he-IL" sz="1500" u="sng" dirty="0" smtClean="0"/>
              <a:t>בית המשפט העליון</a:t>
            </a:r>
            <a:r>
              <a:rPr lang="he-IL" sz="1500" dirty="0" smtClean="0"/>
              <a:t>:</a:t>
            </a:r>
          </a:p>
          <a:p>
            <a:pPr algn="r" rtl="1">
              <a:lnSpc>
                <a:spcPct val="110000"/>
              </a:lnSpc>
              <a:spcBef>
                <a:spcPts val="600"/>
              </a:spcBef>
              <a:spcAft>
                <a:spcPts val="600"/>
              </a:spcAft>
              <a:buFont typeface="Wingdings" panose="05000000000000000000" pitchFamily="2" charset="2"/>
              <a:buChar char="v"/>
            </a:pPr>
            <a:r>
              <a:rPr lang="he-IL" sz="1500" dirty="0"/>
              <a:t>בתנאים מסוימים סימן מסחרי, שם ולוגו מהווים כלי קיבול לנכס מוניטין ואמצעי </a:t>
            </a:r>
            <a:r>
              <a:rPr lang="he-IL" sz="1500" dirty="0" smtClean="0"/>
              <a:t>להגן עליו</a:t>
            </a:r>
            <a:r>
              <a:rPr lang="he-IL" sz="1500" dirty="0"/>
              <a:t>.</a:t>
            </a:r>
          </a:p>
          <a:p>
            <a:pPr algn="r" rtl="1">
              <a:lnSpc>
                <a:spcPct val="110000"/>
              </a:lnSpc>
              <a:spcBef>
                <a:spcPts val="600"/>
              </a:spcBef>
              <a:spcAft>
                <a:spcPts val="600"/>
              </a:spcAft>
              <a:buFont typeface="Wingdings" panose="05000000000000000000" pitchFamily="2" charset="2"/>
              <a:buChar char="v"/>
            </a:pPr>
            <a:r>
              <a:rPr lang="he-IL" sz="1500" dirty="0"/>
              <a:t>אי תחרות מהווה סממן למכירת מוניטין.</a:t>
            </a:r>
          </a:p>
          <a:p>
            <a:pPr algn="r" rtl="1">
              <a:lnSpc>
                <a:spcPct val="110000"/>
              </a:lnSpc>
              <a:spcBef>
                <a:spcPts val="600"/>
              </a:spcBef>
              <a:spcAft>
                <a:spcPts val="600"/>
              </a:spcAft>
              <a:buFont typeface="Wingdings" panose="05000000000000000000" pitchFamily="2" charset="2"/>
              <a:buChar char="v"/>
            </a:pPr>
            <a:r>
              <a:rPr lang="he-IL" sz="1500" dirty="0"/>
              <a:t>במסגרת שינוי המבנה לא נמכר המוניטין, מדובר ב"העברה בתוך המשפחה" בה החברה לא נפרדה מהמוניטין.</a:t>
            </a:r>
          </a:p>
          <a:p>
            <a:pPr algn="r" rtl="1">
              <a:lnSpc>
                <a:spcPct val="110000"/>
              </a:lnSpc>
              <a:spcBef>
                <a:spcPts val="600"/>
              </a:spcBef>
              <a:spcAft>
                <a:spcPts val="600"/>
              </a:spcAft>
              <a:buFont typeface="Wingdings" panose="05000000000000000000" pitchFamily="2" charset="2"/>
              <a:buChar char="v"/>
            </a:pPr>
            <a:r>
              <a:rPr lang="he-IL" sz="1500" dirty="0" smtClean="0"/>
              <a:t>לאור האמור, בית </a:t>
            </a:r>
            <a:r>
              <a:rPr lang="he-IL" sz="1500" dirty="0"/>
              <a:t>המשפט העליון </a:t>
            </a:r>
            <a:r>
              <a:rPr lang="he-IL" sz="1500" dirty="0" smtClean="0"/>
              <a:t>קבע </a:t>
            </a:r>
            <a:r>
              <a:rPr lang="he-IL" sz="1500" dirty="0"/>
              <a:t>כי נמכר גם מוניטין</a:t>
            </a:r>
            <a:r>
              <a:rPr lang="he-IL" sz="1500" dirty="0" smtClean="0"/>
              <a:t>.</a:t>
            </a:r>
            <a:endParaRPr lang="he-IL" sz="1500" dirty="0"/>
          </a:p>
        </p:txBody>
      </p:sp>
    </p:spTree>
    <p:extLst>
      <p:ext uri="{BB962C8B-B14F-4D97-AF65-F5344CB8AC3E}">
        <p14:creationId xmlns:p14="http://schemas.microsoft.com/office/powerpoint/2010/main" val="24081806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מכירת מוניטין – הלכות נוספות</a:t>
            </a:r>
          </a:p>
        </p:txBody>
      </p:sp>
      <p:sp>
        <p:nvSpPr>
          <p:cNvPr id="4" name="מציין מיקום תוכן 3"/>
          <p:cNvSpPr>
            <a:spLocks noGrp="1"/>
          </p:cNvSpPr>
          <p:nvPr>
            <p:ph sz="quarter" idx="16"/>
          </p:nvPr>
        </p:nvSpPr>
        <p:spPr>
          <a:xfrm>
            <a:off x="1844080" y="931818"/>
            <a:ext cx="7120408" cy="3511596"/>
          </a:xfrm>
        </p:spPr>
        <p:txBody>
          <a:bodyPr>
            <a:normAutofit lnSpcReduction="10000"/>
          </a:bodyPr>
          <a:lstStyle/>
          <a:p>
            <a:pPr marL="0" indent="0" algn="r" rtl="1">
              <a:buNone/>
            </a:pPr>
            <a:r>
              <a:rPr lang="he-IL" dirty="0" smtClean="0"/>
              <a:t>ע"א </a:t>
            </a:r>
            <a:r>
              <a:rPr lang="he-IL" dirty="0"/>
              <a:t>3136/17 </a:t>
            </a:r>
            <a:r>
              <a:rPr lang="he-IL" b="1" dirty="0"/>
              <a:t>הלכת </a:t>
            </a:r>
            <a:r>
              <a:rPr lang="he-IL" b="1" dirty="0" err="1"/>
              <a:t>פליינג</a:t>
            </a:r>
            <a:r>
              <a:rPr lang="he-IL" b="1" dirty="0"/>
              <a:t> </a:t>
            </a:r>
            <a:r>
              <a:rPr lang="he-IL" b="1" dirty="0" smtClean="0"/>
              <a:t>קרגו</a:t>
            </a:r>
            <a:endParaRPr lang="he-IL" dirty="0"/>
          </a:p>
          <a:p>
            <a:pPr algn="r" rtl="1">
              <a:spcBef>
                <a:spcPts val="600"/>
              </a:spcBef>
              <a:spcAft>
                <a:spcPts val="600"/>
              </a:spcAft>
              <a:buFont typeface="Wingdings" panose="05000000000000000000" pitchFamily="2" charset="2"/>
              <a:buChar char="v"/>
            </a:pPr>
            <a:r>
              <a:rPr lang="he-IL" sz="1400" dirty="0" smtClean="0"/>
              <a:t>בעבר, החברה </a:t>
            </a:r>
            <a:r>
              <a:rPr lang="he-IL" sz="1400" dirty="0"/>
              <a:t>העבירה לחברת הבת פעילות במסגרת שינוי מבנה במסגרתו נקבע </a:t>
            </a:r>
            <a:r>
              <a:rPr lang="he-IL" sz="1400" dirty="0" smtClean="0"/>
              <a:t>כי לא </a:t>
            </a:r>
            <a:r>
              <a:rPr lang="he-IL" sz="1400" dirty="0"/>
              <a:t>הועבר </a:t>
            </a:r>
            <a:r>
              <a:rPr lang="he-IL" sz="1400" dirty="0" smtClean="0"/>
              <a:t>מוניטין של החברה.</a:t>
            </a:r>
            <a:endParaRPr lang="he-IL" sz="1400" dirty="0"/>
          </a:p>
          <a:p>
            <a:pPr algn="r" rtl="1">
              <a:spcBef>
                <a:spcPts val="600"/>
              </a:spcBef>
              <a:spcAft>
                <a:spcPts val="600"/>
              </a:spcAft>
              <a:buFont typeface="Wingdings" panose="05000000000000000000" pitchFamily="2" charset="2"/>
              <a:buChar char="v"/>
            </a:pPr>
            <a:r>
              <a:rPr lang="he-IL" sz="1400" dirty="0" smtClean="0"/>
              <a:t>מספר שנים לאחר מכן, מכרה החברה את מניות חברת </a:t>
            </a:r>
            <a:r>
              <a:rPr lang="he-IL" sz="1400" dirty="0"/>
              <a:t>הבת תמורת 2% ממחיר המכירה ומיד ולאחר מכן רכשה חברת </a:t>
            </a:r>
            <a:r>
              <a:rPr lang="he-IL" sz="1400" dirty="0" smtClean="0"/>
              <a:t>הבת את </a:t>
            </a:r>
            <a:r>
              <a:rPr lang="he-IL" sz="1400" dirty="0"/>
              <a:t>המוניטין של חברת האם תמורת 98% ממחיר המכירה.</a:t>
            </a:r>
          </a:p>
          <a:p>
            <a:pPr algn="r" rtl="1">
              <a:spcBef>
                <a:spcPts val="600"/>
              </a:spcBef>
              <a:spcAft>
                <a:spcPts val="600"/>
              </a:spcAft>
              <a:buFont typeface="Wingdings" panose="05000000000000000000" pitchFamily="2" charset="2"/>
              <a:buChar char="v"/>
            </a:pPr>
            <a:r>
              <a:rPr lang="he-IL" sz="1400" dirty="0"/>
              <a:t>הסוגיה </a:t>
            </a:r>
            <a:r>
              <a:rPr lang="he-IL" sz="1400" dirty="0" smtClean="0"/>
              <a:t>– מהו </a:t>
            </a:r>
            <a:r>
              <a:rPr lang="he-IL" sz="1400" dirty="0"/>
              <a:t>הנכס </a:t>
            </a:r>
            <a:r>
              <a:rPr lang="he-IL" sz="1400" dirty="0" smtClean="0"/>
              <a:t>הנמכר? </a:t>
            </a:r>
            <a:r>
              <a:rPr lang="he-IL" sz="1400" dirty="0"/>
              <a:t>והאם </a:t>
            </a:r>
            <a:r>
              <a:rPr lang="he-IL" sz="1400" dirty="0" smtClean="0"/>
              <a:t>הנכס הנמכר </a:t>
            </a:r>
            <a:r>
              <a:rPr lang="he-IL" sz="1400" dirty="0"/>
              <a:t>כולל מוניטין או לאו</a:t>
            </a:r>
            <a:r>
              <a:rPr lang="he-IL" sz="1400" dirty="0" smtClean="0"/>
              <a:t>?</a:t>
            </a:r>
          </a:p>
          <a:p>
            <a:pPr algn="r" rtl="1">
              <a:spcBef>
                <a:spcPts val="600"/>
              </a:spcBef>
              <a:spcAft>
                <a:spcPts val="600"/>
              </a:spcAft>
              <a:buFont typeface="Wingdings" panose="05000000000000000000" pitchFamily="2" charset="2"/>
              <a:buChar char="v"/>
            </a:pPr>
            <a:endParaRPr lang="he-IL" sz="1400" dirty="0" smtClean="0"/>
          </a:p>
          <a:p>
            <a:pPr marL="0" indent="0" algn="r" rtl="1">
              <a:spcBef>
                <a:spcPts val="600"/>
              </a:spcBef>
              <a:spcAft>
                <a:spcPts val="600"/>
              </a:spcAft>
              <a:buNone/>
            </a:pPr>
            <a:r>
              <a:rPr lang="he-IL" sz="1400" u="sng" dirty="0"/>
              <a:t>בית </a:t>
            </a:r>
            <a:r>
              <a:rPr lang="he-IL" sz="1400" u="sng" dirty="0" smtClean="0"/>
              <a:t>המשפט העליון</a:t>
            </a:r>
            <a:r>
              <a:rPr lang="he-IL" sz="1400" dirty="0" smtClean="0"/>
              <a:t>:</a:t>
            </a:r>
            <a:endParaRPr lang="he-IL" sz="1400" dirty="0"/>
          </a:p>
          <a:p>
            <a:pPr algn="r" rtl="1">
              <a:spcBef>
                <a:spcPts val="600"/>
              </a:spcBef>
              <a:spcAft>
                <a:spcPts val="600"/>
              </a:spcAft>
              <a:buFont typeface="Wingdings" panose="05000000000000000000" pitchFamily="2" charset="2"/>
              <a:buChar char="v"/>
            </a:pPr>
            <a:r>
              <a:rPr lang="he-IL" sz="1400" dirty="0" smtClean="0"/>
              <a:t>הנמכר </a:t>
            </a:r>
            <a:r>
              <a:rPr lang="he-IL" sz="1400" dirty="0"/>
              <a:t>כולל גם מוניטין </a:t>
            </a:r>
            <a:r>
              <a:rPr lang="he-IL" sz="1400" dirty="0" smtClean="0"/>
              <a:t>אשר לא הועבר במסגרת העברת הפעילות.</a:t>
            </a:r>
            <a:endParaRPr lang="he-IL" sz="1400" dirty="0"/>
          </a:p>
          <a:p>
            <a:pPr algn="r" rtl="1">
              <a:spcBef>
                <a:spcPts val="600"/>
              </a:spcBef>
              <a:spcAft>
                <a:spcPts val="600"/>
              </a:spcAft>
              <a:buFont typeface="Wingdings" panose="05000000000000000000" pitchFamily="2" charset="2"/>
              <a:buChar char="v"/>
            </a:pPr>
            <a:r>
              <a:rPr lang="he-IL" sz="1400" dirty="0" smtClean="0"/>
              <a:t>חלק מהמוניטין </a:t>
            </a:r>
            <a:r>
              <a:rPr lang="he-IL" sz="1400" dirty="0"/>
              <a:t>יכול להיות </a:t>
            </a:r>
            <a:r>
              <a:rPr lang="he-IL" sz="1400" dirty="0" smtClean="0"/>
              <a:t>צמוד לעסק וחלקו לבעל המניות.</a:t>
            </a:r>
          </a:p>
          <a:p>
            <a:pPr algn="r" rtl="1">
              <a:spcBef>
                <a:spcPts val="600"/>
              </a:spcBef>
              <a:spcAft>
                <a:spcPts val="600"/>
              </a:spcAft>
              <a:buFont typeface="Wingdings" panose="05000000000000000000" pitchFamily="2" charset="2"/>
              <a:buChar char="v"/>
            </a:pPr>
            <a:r>
              <a:rPr lang="he-IL" sz="1400" dirty="0" smtClean="0"/>
              <a:t>יחד עם זאת, חלוקת </a:t>
            </a:r>
            <a:r>
              <a:rPr lang="he-IL" sz="1400" dirty="0"/>
              <a:t>התמורה בין המניות </a:t>
            </a:r>
            <a:r>
              <a:rPr lang="he-IL" sz="1400" dirty="0" smtClean="0"/>
              <a:t>למוניטין לא התקבלה.</a:t>
            </a:r>
            <a:endParaRPr lang="he-IL" sz="1400" dirty="0"/>
          </a:p>
        </p:txBody>
      </p:sp>
    </p:spTree>
    <p:extLst>
      <p:ext uri="{BB962C8B-B14F-4D97-AF65-F5344CB8AC3E}">
        <p14:creationId xmlns:p14="http://schemas.microsoft.com/office/powerpoint/2010/main" val="273201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דיבידנד מרווחי שערוך ערב עסקת מכר</a:t>
            </a:r>
          </a:p>
        </p:txBody>
      </p:sp>
      <p:sp>
        <p:nvSpPr>
          <p:cNvPr id="4" name="מציין מיקום תוכן 3"/>
          <p:cNvSpPr>
            <a:spLocks noGrp="1"/>
          </p:cNvSpPr>
          <p:nvPr>
            <p:ph sz="quarter" idx="16"/>
          </p:nvPr>
        </p:nvSpPr>
        <p:spPr>
          <a:xfrm>
            <a:off x="1844080" y="923110"/>
            <a:ext cx="7120408" cy="3520304"/>
          </a:xfrm>
        </p:spPr>
        <p:txBody>
          <a:bodyPr/>
          <a:lstStyle/>
          <a:p>
            <a:pPr marL="0" indent="0" algn="r" rtl="1">
              <a:buNone/>
            </a:pPr>
            <a:r>
              <a:rPr lang="he-IL" sz="1800" dirty="0" smtClean="0"/>
              <a:t>ע"א </a:t>
            </a:r>
            <a:r>
              <a:rPr lang="he-IL" sz="1800" dirty="0"/>
              <a:t>750/16 </a:t>
            </a:r>
            <a:r>
              <a:rPr lang="he-IL" sz="1800" b="1" dirty="0"/>
              <a:t>הלכת בן ציון </a:t>
            </a:r>
            <a:r>
              <a:rPr lang="he-IL" sz="1800" b="1" dirty="0" err="1"/>
              <a:t>סעדטמנד</a:t>
            </a:r>
            <a:r>
              <a:rPr lang="he-IL" sz="1800" b="1" dirty="0"/>
              <a:t> </a:t>
            </a:r>
            <a:endParaRPr lang="he-IL" sz="1800" dirty="0"/>
          </a:p>
          <a:p>
            <a:pPr lvl="1" algn="r" rtl="1">
              <a:buFont typeface="Wingdings" panose="05000000000000000000" pitchFamily="2" charset="2"/>
              <a:buChar char="v"/>
            </a:pPr>
            <a:r>
              <a:rPr lang="he-IL" dirty="0" smtClean="0"/>
              <a:t>חברה </a:t>
            </a:r>
            <a:r>
              <a:rPr lang="he-IL" dirty="0"/>
              <a:t>שערכה את המקרקעין שבבעלותה, וחילקה דיבידנד מרווחי </a:t>
            </a:r>
            <a:r>
              <a:rPr lang="he-IL" dirty="0" smtClean="0"/>
              <a:t>שערוך בסך </a:t>
            </a:r>
            <a:r>
              <a:rPr lang="he-IL" dirty="0"/>
              <a:t>12.6 מיליון ₪ אשר מומנו </a:t>
            </a:r>
            <a:r>
              <a:rPr lang="he-IL" dirty="0" smtClean="0"/>
              <a:t>בהלוואה. </a:t>
            </a:r>
          </a:p>
          <a:p>
            <a:pPr lvl="1" algn="r" rtl="1">
              <a:buFont typeface="Wingdings" panose="05000000000000000000" pitchFamily="2" charset="2"/>
              <a:buChar char="v"/>
              <a:tabLst>
                <a:tab pos="714375" algn="l"/>
              </a:tabLst>
            </a:pPr>
            <a:r>
              <a:rPr lang="he-IL" dirty="0" smtClean="0"/>
              <a:t>מיד </a:t>
            </a:r>
            <a:r>
              <a:rPr lang="he-IL" dirty="0"/>
              <a:t>לאחר מכן נמכרה החברה תמורת 2 מיליון </a:t>
            </a:r>
            <a:r>
              <a:rPr lang="he-IL" dirty="0" smtClean="0"/>
              <a:t>₪ כאשר הרוכשת </a:t>
            </a:r>
            <a:r>
              <a:rPr lang="he-IL" dirty="0"/>
              <a:t>שילמה </a:t>
            </a:r>
            <a:r>
              <a:rPr lang="he-IL" dirty="0" smtClean="0"/>
              <a:t>את ההלוואה שנלקחה לצורך חלוקת הדיבידנד.</a:t>
            </a:r>
          </a:p>
          <a:p>
            <a:pPr lvl="1" algn="r" rtl="1">
              <a:buFont typeface="Wingdings" panose="05000000000000000000" pitchFamily="2" charset="2"/>
              <a:buChar char="v"/>
              <a:tabLst>
                <a:tab pos="714375" algn="l"/>
              </a:tabLst>
            </a:pPr>
            <a:endParaRPr lang="en-US" dirty="0" smtClean="0"/>
          </a:p>
          <a:p>
            <a:pPr marL="457200" lvl="1" indent="0" algn="r" rtl="1">
              <a:buNone/>
              <a:tabLst>
                <a:tab pos="714375" algn="l"/>
              </a:tabLst>
            </a:pPr>
            <a:r>
              <a:rPr lang="he-IL" dirty="0" smtClean="0"/>
              <a:t>בית המשפט העליון:</a:t>
            </a:r>
          </a:p>
          <a:p>
            <a:pPr lvl="1" algn="r" rtl="1">
              <a:buFont typeface="Wingdings" panose="05000000000000000000" pitchFamily="2" charset="2"/>
              <a:buChar char="v"/>
              <a:tabLst>
                <a:tab pos="714375" algn="l"/>
              </a:tabLst>
            </a:pPr>
            <a:r>
              <a:rPr lang="he-IL" dirty="0" smtClean="0"/>
              <a:t>עסקה מלאכותית.</a:t>
            </a:r>
            <a:endParaRPr lang="he-IL" dirty="0"/>
          </a:p>
          <a:p>
            <a:pPr marL="685800" lvl="1" algn="r" rtl="1">
              <a:buFont typeface="Wingdings" panose="05000000000000000000" pitchFamily="2" charset="2"/>
              <a:buChar char="v"/>
            </a:pPr>
            <a:r>
              <a:rPr lang="he-IL" dirty="0" smtClean="0"/>
              <a:t> לא </a:t>
            </a:r>
            <a:r>
              <a:rPr lang="he-IL" dirty="0"/>
              <a:t>הוכחה יסודיות הטעם המסחרי לעסקה.</a:t>
            </a:r>
          </a:p>
          <a:p>
            <a:pPr marL="685800" lvl="1" algn="r" rtl="1">
              <a:buFont typeface="Wingdings" panose="05000000000000000000" pitchFamily="2" charset="2"/>
              <a:buChar char="v"/>
            </a:pPr>
            <a:r>
              <a:rPr lang="he-IL" dirty="0" smtClean="0"/>
              <a:t>החברה </a:t>
            </a:r>
            <a:r>
              <a:rPr lang="he-IL" dirty="0"/>
              <a:t>הרוכשת לא רכשה חברה "רזה" אלא חברה עם חוב לבנק.</a:t>
            </a:r>
          </a:p>
        </p:txBody>
      </p:sp>
    </p:spTree>
    <p:extLst>
      <p:ext uri="{BB962C8B-B14F-4D97-AF65-F5344CB8AC3E}">
        <p14:creationId xmlns:p14="http://schemas.microsoft.com/office/powerpoint/2010/main" val="14136984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חובת הדיווח על פעולות החייבות בדיווח, קבלת </a:t>
            </a:r>
            <a:r>
              <a:rPr lang="he-IL" sz="2200" dirty="0" smtClean="0">
                <a:solidFill>
                  <a:srgbClr val="399E31"/>
                </a:solidFill>
              </a:rPr>
              <a:t>חו"ד </a:t>
            </a:r>
            <a:r>
              <a:rPr lang="he-IL" sz="2200" dirty="0">
                <a:solidFill>
                  <a:srgbClr val="399E31"/>
                </a:solidFill>
              </a:rPr>
              <a:t>ונקיטת עמדה חייבת </a:t>
            </a:r>
            <a:r>
              <a:rPr lang="he-IL" sz="2200" dirty="0" smtClean="0">
                <a:solidFill>
                  <a:srgbClr val="399E31"/>
                </a:solidFill>
              </a:rPr>
              <a:t>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1006498"/>
            <a:ext cx="7120408" cy="3436915"/>
          </a:xfrm>
        </p:spPr>
        <p:txBody>
          <a:bodyPr/>
          <a:lstStyle/>
          <a:p>
            <a:pPr marL="304800" indent="0" algn="just" rtl="1">
              <a:spcBef>
                <a:spcPts val="360"/>
              </a:spcBef>
              <a:buClr>
                <a:srgbClr val="63666A"/>
              </a:buClr>
              <a:buNone/>
            </a:pPr>
            <a:r>
              <a:rPr lang="he-IL" b="1" u="sng" dirty="0">
                <a:latin typeface="David" panose="020E0502060401010101" pitchFamily="34" charset="-79"/>
                <a:ea typeface="Times New Roman" panose="02020603050405020304" pitchFamily="18" charset="0"/>
              </a:rPr>
              <a:t>חובת הדיווח על פעולות החייבות בדיווח – טופס 1213</a:t>
            </a:r>
            <a:endParaRPr lang="he-IL" b="1" dirty="0">
              <a:latin typeface="Segoe UI Semilight" panose="020B0402040204020203" pitchFamily="34" charset="0"/>
              <a:ea typeface="Times New Roman" panose="02020603050405020304" pitchFamily="18" charset="0"/>
            </a:endParaRPr>
          </a:p>
          <a:p>
            <a:pPr marL="623888" indent="-319088" algn="just" rtl="1">
              <a:spcBef>
                <a:spcPts val="360"/>
              </a:spcBef>
              <a:buClr>
                <a:srgbClr val="63666A"/>
              </a:buClr>
              <a:buNone/>
              <a:tabLst>
                <a:tab pos="808038" algn="l"/>
              </a:tabLst>
            </a:pPr>
            <a:endParaRPr lang="he-IL" dirty="0">
              <a:latin typeface="Segoe UI Semilight" panose="020B0402040204020203" pitchFamily="34" charset="0"/>
              <a:ea typeface="Times New Roman" panose="02020603050405020304" pitchFamily="18" charset="0"/>
            </a:endParaRPr>
          </a:p>
          <a:p>
            <a:pPr marL="361950" indent="-57150" algn="just" rtl="1">
              <a:spcBef>
                <a:spcPts val="360"/>
              </a:spcBef>
              <a:buClr>
                <a:srgbClr val="63666A"/>
              </a:buClr>
              <a:buNone/>
              <a:tabLst>
                <a:tab pos="808038" algn="l"/>
              </a:tabLst>
            </a:pPr>
            <a:r>
              <a:rPr lang="he-IL" dirty="0">
                <a:latin typeface="Segoe UI Semilight" panose="020B0402040204020203" pitchFamily="34" charset="0"/>
                <a:ea typeface="Times New Roman" panose="02020603050405020304" pitchFamily="18" charset="0"/>
              </a:rPr>
              <a:t>	תקנות מס הכנסה (תכנון מס החייב בדיווח), </a:t>
            </a:r>
            <a:r>
              <a:rPr lang="he-IL" dirty="0" smtClean="0">
                <a:latin typeface="Segoe UI Semilight" panose="020B0402040204020203" pitchFamily="34" charset="0"/>
                <a:ea typeface="Times New Roman" panose="02020603050405020304" pitchFamily="18" charset="0"/>
              </a:rPr>
              <a:t>התשס"ז-2006</a:t>
            </a:r>
            <a:r>
              <a:rPr lang="en-US" dirty="0">
                <a:latin typeface="Segoe UI Semilight" panose="020B0402040204020203" pitchFamily="34" charset="0"/>
                <a:ea typeface="Times New Roman" panose="02020603050405020304" pitchFamily="18" charset="0"/>
              </a:rPr>
              <a:t>,</a:t>
            </a:r>
            <a:r>
              <a:rPr lang="he-IL" dirty="0" smtClean="0">
                <a:latin typeface="Segoe UI Semilight" panose="020B0402040204020203" pitchFamily="34" charset="0"/>
                <a:ea typeface="Times New Roman" panose="02020603050405020304" pitchFamily="18" charset="0"/>
              </a:rPr>
              <a:t> </a:t>
            </a:r>
            <a:r>
              <a:rPr lang="he-IL" dirty="0">
                <a:latin typeface="Segoe UI Semilight" panose="020B0402040204020203" pitchFamily="34" charset="0"/>
                <a:ea typeface="Times New Roman" panose="02020603050405020304" pitchFamily="18" charset="0"/>
              </a:rPr>
              <a:t>ותקנות מס ערך מוסף (תכנון מס החייב בדיווח), התשס"ז-2006, כוללות רשימה של תכנוני מס החייבים בדיווח. אי דיווח על אחת מהפעולות הכלולות ברשימה זו ייחשב </a:t>
            </a:r>
            <a:r>
              <a:rPr lang="he-IL" b="1" u="sng" dirty="0">
                <a:latin typeface="Segoe UI Semilight" panose="020B0402040204020203" pitchFamily="34" charset="0"/>
                <a:ea typeface="Times New Roman" panose="02020603050405020304" pitchFamily="18" charset="0"/>
              </a:rPr>
              <a:t>עבירה פלילית </a:t>
            </a:r>
            <a:r>
              <a:rPr lang="he-IL" dirty="0">
                <a:latin typeface="Segoe UI Semilight" panose="020B0402040204020203" pitchFamily="34" charset="0"/>
                <a:ea typeface="Times New Roman" panose="02020603050405020304" pitchFamily="18" charset="0"/>
              </a:rPr>
              <a:t>בהתאם להוראות הפקודה ולהוראות חוק מס ערך מוסף.</a:t>
            </a:r>
          </a:p>
          <a:p>
            <a:pPr marL="361950" indent="-57150" algn="just" rtl="1">
              <a:spcBef>
                <a:spcPts val="360"/>
              </a:spcBef>
              <a:buClr>
                <a:srgbClr val="63666A"/>
              </a:buClr>
              <a:buNone/>
              <a:tabLst>
                <a:tab pos="808038" algn="l"/>
              </a:tabLst>
            </a:pPr>
            <a:r>
              <a:rPr lang="he-IL" dirty="0">
                <a:latin typeface="Segoe UI Semilight" panose="020B0402040204020203" pitchFamily="34" charset="0"/>
                <a:ea typeface="Times New Roman" panose="02020603050405020304" pitchFamily="18" charset="0"/>
              </a:rPr>
              <a:t>	כמו כן, במקרים בהם יימצא, כי נקיטה באחת הפעולות המנויות ברשימה הביאה להפחתת מס בלתי מוצדקת או במקרים בהם נישום לא דיווח על אחת מהפעולות האמורות, אזי יוטל על הנישום </a:t>
            </a:r>
            <a:r>
              <a:rPr lang="he-IL" b="1" u="sng" dirty="0">
                <a:latin typeface="Segoe UI Semilight" panose="020B0402040204020203" pitchFamily="34" charset="0"/>
                <a:ea typeface="Times New Roman" panose="02020603050405020304" pitchFamily="18" charset="0"/>
              </a:rPr>
              <a:t>קנס גירעון</a:t>
            </a:r>
            <a:r>
              <a:rPr lang="he-IL" b="1" dirty="0">
                <a:latin typeface="Segoe UI Semilight" panose="020B0402040204020203" pitchFamily="34" charset="0"/>
                <a:ea typeface="Times New Roman" panose="02020603050405020304" pitchFamily="18" charset="0"/>
              </a:rPr>
              <a:t> </a:t>
            </a:r>
            <a:r>
              <a:rPr lang="he-IL" dirty="0">
                <a:latin typeface="Segoe UI Semilight" panose="020B0402040204020203" pitchFamily="34" charset="0"/>
                <a:ea typeface="Times New Roman" panose="02020603050405020304" pitchFamily="18" charset="0"/>
              </a:rPr>
              <a:t>מיוחד בשיעור של 30% מגובה המס שנחסך, וזאת בנוסף לתשלום המס בו חייב הנישום.</a:t>
            </a:r>
            <a:endParaRPr lang="en-US" dirty="0">
              <a:latin typeface="Segoe UI Semilight" panose="020B0402040204020203" pitchFamily="34" charset="0"/>
              <a:ea typeface="Times New Roman" panose="02020603050405020304" pitchFamily="18" charset="0"/>
            </a:endParaRPr>
          </a:p>
          <a:p>
            <a:pPr marL="361950" indent="-57150" algn="just" rtl="1">
              <a:spcBef>
                <a:spcPts val="360"/>
              </a:spcBef>
              <a:buClr>
                <a:srgbClr val="63666A"/>
              </a:buClr>
              <a:buFont typeface="+mj-cs"/>
              <a:buAutoNum type="hebrew2Minus"/>
            </a:pPr>
            <a:endParaRPr lang="he-IL" dirty="0">
              <a:latin typeface="Segoe UI Semilight" panose="020B0402040204020203" pitchFamily="34" charset="0"/>
              <a:ea typeface="Times New Roman" panose="02020603050405020304" pitchFamily="18" charset="0"/>
            </a:endParaRPr>
          </a:p>
          <a:p>
            <a:pPr marL="591185" indent="-285750" algn="just" rtl="1">
              <a:spcBef>
                <a:spcPts val="360"/>
              </a:spcBef>
              <a:buClr>
                <a:srgbClr val="63666A"/>
              </a:buClr>
              <a:buFont typeface="Wingdings" panose="05000000000000000000" pitchFamily="2" charset="2"/>
              <a:buChar char="v"/>
            </a:pPr>
            <a:endParaRPr lang="he-IL" dirty="0">
              <a:latin typeface="Segoe UI Semilight" panose="020B0402040204020203" pitchFamily="34" charset="0"/>
              <a:ea typeface="Times New Roman" panose="02020603050405020304" pitchFamily="18" charset="0"/>
            </a:endParaRPr>
          </a:p>
          <a:p>
            <a:pPr marL="591185" indent="-285750" algn="just" rtl="1">
              <a:spcBef>
                <a:spcPts val="360"/>
              </a:spcBef>
              <a:buClr>
                <a:srgbClr val="63666A"/>
              </a:buClr>
              <a:buFont typeface="Wingdings" panose="05000000000000000000" pitchFamily="2" charset="2"/>
              <a:buChar char="v"/>
            </a:pPr>
            <a:endParaRPr lang="he-IL" dirty="0">
              <a:latin typeface="Segoe UI Semilight" panose="020B0402040204020203" pitchFamily="34" charset="0"/>
              <a:ea typeface="Times New Roman" panose="02020603050405020304" pitchFamily="18" charset="0"/>
            </a:endParaRPr>
          </a:p>
          <a:p>
            <a:pPr algn="r" rtl="1"/>
            <a:endParaRPr lang="he-IL" dirty="0"/>
          </a:p>
        </p:txBody>
      </p:sp>
    </p:spTree>
    <p:extLst>
      <p:ext uri="{BB962C8B-B14F-4D97-AF65-F5344CB8AC3E}">
        <p14:creationId xmlns:p14="http://schemas.microsoft.com/office/powerpoint/2010/main" val="3250627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חובת הדיווח על פעולות החייבות בדיווח, קבלת חו"ד ונקיטת עמדה חייבת בדיווח</a:t>
            </a:r>
          </a:p>
        </p:txBody>
      </p:sp>
      <p:sp>
        <p:nvSpPr>
          <p:cNvPr id="4" name="מציין מיקום תוכן 3"/>
          <p:cNvSpPr>
            <a:spLocks noGrp="1"/>
          </p:cNvSpPr>
          <p:nvPr>
            <p:ph sz="quarter" idx="16"/>
          </p:nvPr>
        </p:nvSpPr>
        <p:spPr>
          <a:xfrm>
            <a:off x="1844080" y="886048"/>
            <a:ext cx="7120408" cy="3557366"/>
          </a:xfrm>
        </p:spPr>
        <p:txBody>
          <a:bodyPr>
            <a:normAutofit lnSpcReduction="10000"/>
          </a:bodyPr>
          <a:lstStyle/>
          <a:p>
            <a:pPr marL="269875" indent="0" algn="just" rtl="1">
              <a:spcBef>
                <a:spcPts val="360"/>
              </a:spcBef>
              <a:buClr>
                <a:srgbClr val="63666A"/>
              </a:buClr>
              <a:buNone/>
              <a:tabLst>
                <a:tab pos="808038" algn="l"/>
              </a:tabLst>
            </a:pPr>
            <a:r>
              <a:rPr lang="he-IL" sz="1400" b="1" u="sng" dirty="0">
                <a:latin typeface="Segoe UI Semilight" panose="020B0402040204020203" pitchFamily="34" charset="0"/>
                <a:ea typeface="Times New Roman" panose="02020603050405020304" pitchFamily="18" charset="0"/>
              </a:rPr>
              <a:t>חובת הדיווח על קבלת חוות דעת</a:t>
            </a:r>
          </a:p>
          <a:p>
            <a:pPr marL="623888" indent="-354013" algn="just" rtl="1">
              <a:spcBef>
                <a:spcPts val="600"/>
              </a:spcBef>
              <a:spcAft>
                <a:spcPts val="600"/>
              </a:spcAft>
              <a:buClr>
                <a:srgbClr val="63666A"/>
              </a:buClr>
              <a:buNone/>
              <a:tabLst>
                <a:tab pos="808038" algn="l"/>
              </a:tabLst>
            </a:pPr>
            <a:r>
              <a:rPr lang="he-IL" sz="1400" dirty="0" smtClean="0">
                <a:latin typeface="Segoe UI Semilight" panose="020B0402040204020203" pitchFamily="34" charset="0"/>
                <a:ea typeface="Times New Roman" panose="02020603050405020304" pitchFamily="18" charset="0"/>
              </a:rPr>
              <a:t>קיימת </a:t>
            </a:r>
            <a:r>
              <a:rPr lang="he-IL" sz="1400" dirty="0">
                <a:latin typeface="Segoe UI Semilight" panose="020B0402040204020203" pitchFamily="34" charset="0"/>
                <a:ea typeface="Times New Roman" panose="02020603050405020304" pitchFamily="18" charset="0"/>
              </a:rPr>
              <a:t>חובת דיווח בשל קבלת חוות דעת שלהלן:</a:t>
            </a:r>
          </a:p>
          <a:p>
            <a:pPr marL="900113" lvl="1"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a:latin typeface="Segoe UI Semilight" panose="020B0402040204020203" pitchFamily="34" charset="0"/>
                <a:ea typeface="Times New Roman" panose="02020603050405020304" pitchFamily="18" charset="0"/>
              </a:rPr>
              <a:t>חוות דעת ששכר הטרחה בעדה תלוי בסכום יתרון המס שייווצר למקבל חוות הדעת (שכר טרחה מוגדר כסכום של 100 אלף ₪ לפחות). </a:t>
            </a:r>
          </a:p>
          <a:p>
            <a:pPr marL="900113" lvl="1"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a:latin typeface="Segoe UI Semilight" panose="020B0402040204020203" pitchFamily="34" charset="0"/>
                <a:ea typeface="Times New Roman" panose="02020603050405020304" pitchFamily="18" charset="0"/>
              </a:rPr>
              <a:t>חוות דעת מדף –כוללת בעיקרה </a:t>
            </a:r>
            <a:r>
              <a:rPr lang="he-IL" sz="1400" u="sng" dirty="0">
                <a:latin typeface="Segoe UI Semilight" panose="020B0402040204020203" pitchFamily="34" charset="0"/>
                <a:ea typeface="Times New Roman" panose="02020603050405020304" pitchFamily="18" charset="0"/>
              </a:rPr>
              <a:t>תוכן אחיד באותו נושא </a:t>
            </a:r>
            <a:r>
              <a:rPr lang="he-IL" sz="1400" dirty="0">
                <a:latin typeface="Segoe UI Semilight" panose="020B0402040204020203" pitchFamily="34" charset="0"/>
                <a:ea typeface="Times New Roman" panose="02020603050405020304" pitchFamily="18" charset="0"/>
              </a:rPr>
              <a:t>שניתנה לשלושה אנשים לפחות בתוך תקופה של שנתיים או חוות דעת </a:t>
            </a:r>
            <a:r>
              <a:rPr lang="he-IL" sz="1400" u="sng" dirty="0">
                <a:latin typeface="Segoe UI Semilight" panose="020B0402040204020203" pitchFamily="34" charset="0"/>
                <a:ea typeface="Times New Roman" panose="02020603050405020304" pitchFamily="18" charset="0"/>
              </a:rPr>
              <a:t>שנותן חוות הדעת הוא שהציע </a:t>
            </a:r>
            <a:r>
              <a:rPr lang="he-IL" sz="1400" dirty="0">
                <a:latin typeface="Segoe UI Semilight" panose="020B0402040204020203" pitchFamily="34" charset="0"/>
                <a:ea typeface="Times New Roman" panose="02020603050405020304" pitchFamily="18" charset="0"/>
              </a:rPr>
              <a:t>אותה למקבל מיוזמתו והמקבל חויב בחובת סודיות לגבי תוכנה או חלקה.</a:t>
            </a:r>
            <a:endParaRPr lang="en-US" sz="1400" dirty="0">
              <a:latin typeface="Segoe UI Semilight" panose="020B0402040204020203" pitchFamily="34" charset="0"/>
              <a:ea typeface="Times New Roman" panose="02020603050405020304" pitchFamily="18" charset="0"/>
            </a:endParaRPr>
          </a:p>
          <a:p>
            <a:pPr marL="623888" indent="-354013" algn="just" rtl="1">
              <a:lnSpc>
                <a:spcPct val="150000"/>
              </a:lnSpc>
              <a:spcBef>
                <a:spcPts val="600"/>
              </a:spcBef>
              <a:spcAft>
                <a:spcPts val="600"/>
              </a:spcAft>
              <a:buNone/>
              <a:tabLst>
                <a:tab pos="900113" algn="l"/>
              </a:tabLst>
            </a:pPr>
            <a:r>
              <a:rPr lang="he-IL" sz="1400" u="sng" dirty="0" smtClean="0">
                <a:latin typeface="Segoe UI Semilight" panose="020B0402040204020203" pitchFamily="34" charset="0"/>
                <a:ea typeface="Times New Roman" panose="02020603050405020304" pitchFamily="18" charset="0"/>
              </a:rPr>
              <a:t>משמעות אי דיווח על קבלת חוות דעת כאי </a:t>
            </a:r>
            <a:r>
              <a:rPr lang="he-IL" sz="1400" u="sng" dirty="0">
                <a:latin typeface="Segoe UI Semilight" panose="020B0402040204020203" pitchFamily="34" charset="0"/>
                <a:ea typeface="Times New Roman" panose="02020603050405020304" pitchFamily="18" charset="0"/>
              </a:rPr>
              <a:t>הגשת </a:t>
            </a:r>
            <a:r>
              <a:rPr lang="he-IL" sz="1400" u="sng" dirty="0" smtClean="0">
                <a:latin typeface="Segoe UI Semilight" panose="020B0402040204020203" pitchFamily="34" charset="0"/>
                <a:ea typeface="Times New Roman" panose="02020603050405020304" pitchFamily="18" charset="0"/>
              </a:rPr>
              <a:t>דוח, </a:t>
            </a:r>
            <a:r>
              <a:rPr lang="he-IL" sz="1400" u="sng" dirty="0">
                <a:latin typeface="Segoe UI Semilight" panose="020B0402040204020203" pitchFamily="34" charset="0"/>
                <a:ea typeface="Times New Roman" panose="02020603050405020304" pitchFamily="18" charset="0"/>
              </a:rPr>
              <a:t>על כל המשתמע מכך</a:t>
            </a:r>
            <a:r>
              <a:rPr lang="he-IL" sz="1400" dirty="0">
                <a:latin typeface="Segoe UI Semilight" panose="020B0402040204020203" pitchFamily="34" charset="0"/>
                <a:ea typeface="Times New Roman" panose="02020603050405020304" pitchFamily="18" charset="0"/>
              </a:rPr>
              <a:t>.</a:t>
            </a:r>
          </a:p>
          <a:p>
            <a:pPr marL="900113" lvl="1" indent="-276225" algn="just" rtl="1">
              <a:lnSpc>
                <a:spcPct val="150000"/>
              </a:lnSpc>
              <a:spcBef>
                <a:spcPts val="600"/>
              </a:spcBef>
              <a:spcAft>
                <a:spcPts val="600"/>
              </a:spcAft>
              <a:buFont typeface="Wingdings" panose="05000000000000000000" pitchFamily="2" charset="2"/>
              <a:buChar char="v"/>
              <a:tabLst>
                <a:tab pos="900113" algn="l"/>
              </a:tabLst>
            </a:pPr>
            <a:r>
              <a:rPr lang="he-IL" sz="1400" dirty="0">
                <a:latin typeface="Segoe UI Semilight" panose="020B0402040204020203" pitchFamily="34" charset="0"/>
                <a:ea typeface="Times New Roman" panose="02020603050405020304" pitchFamily="18" charset="0"/>
              </a:rPr>
              <a:t>הסעיף חל על חברה או יחיד שהכנסתם (ללא רווחי הון) בשנת המס עולה על 3 מיליון ₪ או יחיד או חברה </a:t>
            </a:r>
            <a:r>
              <a:rPr lang="he-IL" sz="1400" dirty="0" smtClean="0">
                <a:latin typeface="Segoe UI Semilight" panose="020B0402040204020203" pitchFamily="34" charset="0"/>
                <a:ea typeface="Times New Roman" panose="02020603050405020304" pitchFamily="18" charset="0"/>
              </a:rPr>
              <a:t>אשר נבע להם רווח </a:t>
            </a:r>
            <a:r>
              <a:rPr lang="he-IL" sz="1400" dirty="0">
                <a:latin typeface="Segoe UI Semilight" panose="020B0402040204020203" pitchFamily="34" charset="0"/>
                <a:ea typeface="Times New Roman" panose="02020603050405020304" pitchFamily="18" charset="0"/>
              </a:rPr>
              <a:t>הון, בשנת המס, </a:t>
            </a:r>
            <a:r>
              <a:rPr lang="he-IL" sz="1400" dirty="0" smtClean="0">
                <a:latin typeface="Segoe UI Semilight" panose="020B0402040204020203" pitchFamily="34" charset="0"/>
                <a:ea typeface="Times New Roman" panose="02020603050405020304" pitchFamily="18" charset="0"/>
              </a:rPr>
              <a:t>העולה </a:t>
            </a:r>
            <a:r>
              <a:rPr lang="he-IL" sz="1400" dirty="0">
                <a:latin typeface="Segoe UI Semilight" panose="020B0402040204020203" pitchFamily="34" charset="0"/>
                <a:ea typeface="Times New Roman" panose="02020603050405020304" pitchFamily="18" charset="0"/>
              </a:rPr>
              <a:t>על 1.5 מיליון ₪ ובלבד שחוות הדעת ניתנה בקשר לרווח ההון.</a:t>
            </a:r>
          </a:p>
          <a:p>
            <a:pPr algn="r" rtl="1"/>
            <a:endParaRPr lang="he-IL" dirty="0"/>
          </a:p>
        </p:txBody>
      </p:sp>
    </p:spTree>
    <p:extLst>
      <p:ext uri="{BB962C8B-B14F-4D97-AF65-F5344CB8AC3E}">
        <p14:creationId xmlns:p14="http://schemas.microsoft.com/office/powerpoint/2010/main" val="18803294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חובת הדיווח על פעולות החייבות בדיווח, קבלת חו"ד ונקיטת עמדה חייבת בדיווח</a:t>
            </a:r>
          </a:p>
        </p:txBody>
      </p:sp>
      <p:sp>
        <p:nvSpPr>
          <p:cNvPr id="4" name="מציין מיקום תוכן 3"/>
          <p:cNvSpPr>
            <a:spLocks noGrp="1"/>
          </p:cNvSpPr>
          <p:nvPr>
            <p:ph sz="quarter" idx="16"/>
          </p:nvPr>
        </p:nvSpPr>
        <p:spPr>
          <a:xfrm>
            <a:off x="1844080" y="886048"/>
            <a:ext cx="7120408" cy="3557366"/>
          </a:xfrm>
        </p:spPr>
        <p:txBody>
          <a:bodyPr>
            <a:normAutofit/>
          </a:bodyPr>
          <a:lstStyle/>
          <a:p>
            <a:pPr marL="269875" indent="0" algn="just" rtl="1">
              <a:spcBef>
                <a:spcPts val="360"/>
              </a:spcBef>
              <a:buClr>
                <a:srgbClr val="63666A"/>
              </a:buClr>
              <a:buNone/>
              <a:tabLst>
                <a:tab pos="808038" algn="l"/>
              </a:tabLst>
            </a:pPr>
            <a:r>
              <a:rPr lang="he-IL" sz="1400" b="1" u="sng" dirty="0" smtClean="0">
                <a:latin typeface="Segoe UI Semilight" panose="020B0402040204020203" pitchFamily="34" charset="0"/>
                <a:ea typeface="Times New Roman" panose="02020603050405020304" pitchFamily="18" charset="0"/>
              </a:rPr>
              <a:t>עמדה חייבת בדיווח 51/2017 - חובת </a:t>
            </a:r>
            <a:r>
              <a:rPr lang="he-IL" sz="1400" b="1" u="sng" dirty="0">
                <a:latin typeface="Segoe UI Semilight" panose="020B0402040204020203" pitchFamily="34" charset="0"/>
                <a:ea typeface="Times New Roman" panose="02020603050405020304" pitchFamily="18" charset="0"/>
              </a:rPr>
              <a:t>הדיווח על </a:t>
            </a:r>
            <a:r>
              <a:rPr lang="he-IL" sz="1400" b="1" u="sng" dirty="0" smtClean="0">
                <a:latin typeface="Segoe UI Semilight" panose="020B0402040204020203" pitchFamily="34" charset="0"/>
                <a:ea typeface="Times New Roman" panose="02020603050405020304" pitchFamily="18" charset="0"/>
              </a:rPr>
              <a:t>עסקאות בשיטת </a:t>
            </a:r>
            <a:r>
              <a:rPr lang="en-US" sz="1400" b="1" u="sng" dirty="0" smtClean="0">
                <a:latin typeface="Segoe UI Semilight" panose="020B0402040204020203" pitchFamily="34" charset="0"/>
                <a:ea typeface="Times New Roman" panose="02020603050405020304" pitchFamily="18" charset="0"/>
              </a:rPr>
              <a:t>Cost+</a:t>
            </a:r>
            <a:endParaRPr lang="he-IL" sz="1400" b="1" u="sng" dirty="0">
              <a:latin typeface="Segoe UI Semilight" panose="020B0402040204020203" pitchFamily="34" charset="0"/>
              <a:ea typeface="Times New Roman" panose="02020603050405020304" pitchFamily="18" charset="0"/>
            </a:endParaRPr>
          </a:p>
          <a:p>
            <a:pPr marL="354013" indent="7938" algn="just" rtl="1">
              <a:lnSpc>
                <a:spcPct val="150000"/>
              </a:lnSpc>
              <a:spcBef>
                <a:spcPts val="600"/>
              </a:spcBef>
              <a:spcAft>
                <a:spcPts val="600"/>
              </a:spcAft>
              <a:buClr>
                <a:srgbClr val="63666A"/>
              </a:buClr>
              <a:buNone/>
              <a:tabLst>
                <a:tab pos="808038" algn="l"/>
              </a:tabLst>
            </a:pPr>
            <a:r>
              <a:rPr lang="he-IL" sz="1400" dirty="0" smtClean="0">
                <a:latin typeface="Segoe UI Semilight" panose="020B0402040204020203" pitchFamily="34" charset="0"/>
                <a:ea typeface="Times New Roman" panose="02020603050405020304" pitchFamily="18" charset="0"/>
              </a:rPr>
              <a:t>בחברות </a:t>
            </a:r>
            <a:r>
              <a:rPr lang="he-IL" sz="1400" dirty="0">
                <a:latin typeface="Segoe UI Semilight" panose="020B0402040204020203" pitchFamily="34" charset="0"/>
                <a:ea typeface="Times New Roman" panose="02020603050405020304" pitchFamily="18" charset="0"/>
              </a:rPr>
              <a:t>המדווחות בשיטת כיסוי עלויות בתוספת מרווח </a:t>
            </a:r>
            <a:r>
              <a:rPr lang="he-IL" sz="1400" dirty="0" smtClean="0">
                <a:latin typeface="Segoe UI Semilight" panose="020B0402040204020203" pitchFamily="34" charset="0"/>
                <a:ea typeface="Times New Roman" panose="02020603050405020304" pitchFamily="18" charset="0"/>
              </a:rPr>
              <a:t>(</a:t>
            </a:r>
            <a:r>
              <a:rPr lang="en-US" sz="1400" dirty="0" smtClean="0">
                <a:latin typeface="Segoe UI Semilight" panose="020B0402040204020203" pitchFamily="34" charset="0"/>
                <a:ea typeface="Times New Roman" panose="02020603050405020304" pitchFamily="18" charset="0"/>
              </a:rPr>
              <a:t>Cost+</a:t>
            </a:r>
            <a:r>
              <a:rPr lang="he-IL" sz="1400" dirty="0" smtClean="0">
                <a:latin typeface="Segoe UI Semilight" panose="020B0402040204020203" pitchFamily="34" charset="0"/>
                <a:ea typeface="Times New Roman" panose="02020603050405020304" pitchFamily="18" charset="0"/>
              </a:rPr>
              <a:t>) בעסקה בינלאומית (במקרים רבים מתרחשת בעסקאות בינלאומיות בין צדדים קשורים), </a:t>
            </a:r>
            <a:r>
              <a:rPr lang="he-IL" sz="1400" dirty="0">
                <a:latin typeface="Segoe UI Semilight" panose="020B0402040204020203" pitchFamily="34" charset="0"/>
                <a:ea typeface="Times New Roman" panose="02020603050405020304" pitchFamily="18" charset="0"/>
              </a:rPr>
              <a:t>יש </a:t>
            </a:r>
            <a:r>
              <a:rPr lang="he-IL" sz="1400" dirty="0" smtClean="0">
                <a:latin typeface="Segoe UI Semilight" panose="020B0402040204020203" pitchFamily="34" charset="0"/>
                <a:ea typeface="Times New Roman" panose="02020603050405020304" pitchFamily="18" charset="0"/>
              </a:rPr>
              <a:t>לכלול הכנסות </a:t>
            </a:r>
            <a:r>
              <a:rPr lang="he-IL" sz="1400" dirty="0">
                <a:latin typeface="Segoe UI Semilight" panose="020B0402040204020203" pitchFamily="34" charset="0"/>
                <a:ea typeface="Times New Roman" panose="02020603050405020304" pitchFamily="18" charset="0"/>
              </a:rPr>
              <a:t>לפי שיטת כיסוי עלויות בתוספת מרווח גם בגין עלויות מבוססות אופציות וכן יש לכלול </a:t>
            </a:r>
            <a:r>
              <a:rPr lang="he-IL" sz="1400" dirty="0" smtClean="0">
                <a:latin typeface="Segoe UI Semilight" panose="020B0402040204020203" pitchFamily="34" charset="0"/>
                <a:ea typeface="Times New Roman" panose="02020603050405020304" pitchFamily="18" charset="0"/>
              </a:rPr>
              <a:t>בבסיס כיסוי </a:t>
            </a:r>
            <a:r>
              <a:rPr lang="he-IL" sz="1400" dirty="0">
                <a:latin typeface="Segoe UI Semilight" panose="020B0402040204020203" pitchFamily="34" charset="0"/>
                <a:ea typeface="Times New Roman" panose="02020603050405020304" pitchFamily="18" charset="0"/>
              </a:rPr>
              <a:t>העלויות גם הוצאות שתואמו בדוח ההתאמה למס, או שלא נדרשו בדוח הכספי, ושהיו </a:t>
            </a:r>
            <a:r>
              <a:rPr lang="he-IL" sz="1400" dirty="0" smtClean="0">
                <a:latin typeface="Segoe UI Semilight" panose="020B0402040204020203" pitchFamily="34" charset="0"/>
                <a:ea typeface="Times New Roman" panose="02020603050405020304" pitchFamily="18" charset="0"/>
              </a:rPr>
              <a:t>צריכות להידרש </a:t>
            </a:r>
            <a:r>
              <a:rPr lang="he-IL" sz="1400" dirty="0">
                <a:latin typeface="Segoe UI Semilight" panose="020B0402040204020203" pitchFamily="34" charset="0"/>
                <a:ea typeface="Times New Roman" panose="02020603050405020304" pitchFamily="18" charset="0"/>
              </a:rPr>
              <a:t>בהתאם לכללי חשבונאות מקובלים</a:t>
            </a:r>
            <a:r>
              <a:rPr lang="he-IL" sz="1400" dirty="0" smtClean="0">
                <a:latin typeface="Segoe UI Semilight" panose="020B0402040204020203" pitchFamily="34" charset="0"/>
                <a:ea typeface="Times New Roman" panose="02020603050405020304" pitchFamily="18" charset="0"/>
              </a:rPr>
              <a:t>.</a:t>
            </a:r>
            <a:endParaRPr lang="he-IL" dirty="0"/>
          </a:p>
          <a:p>
            <a:pPr marL="354013" indent="7938" algn="just" rtl="1">
              <a:lnSpc>
                <a:spcPct val="150000"/>
              </a:lnSpc>
              <a:spcBef>
                <a:spcPts val="600"/>
              </a:spcBef>
              <a:spcAft>
                <a:spcPts val="600"/>
              </a:spcAft>
              <a:buClr>
                <a:srgbClr val="63666A"/>
              </a:buClr>
              <a:buNone/>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21599753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000" dirty="0">
                <a:solidFill>
                  <a:srgbClr val="399E31"/>
                </a:solidFill>
              </a:rPr>
              <a:t>חובת הדיווח על פעולות החייבות בדיווח, קבלת חו"ד ונקיטת עמדה חייבת בדיווח</a:t>
            </a:r>
          </a:p>
        </p:txBody>
      </p:sp>
      <p:sp>
        <p:nvSpPr>
          <p:cNvPr id="4" name="מציין מיקום תוכן 3"/>
          <p:cNvSpPr>
            <a:spLocks noGrp="1"/>
          </p:cNvSpPr>
          <p:nvPr>
            <p:ph sz="quarter" idx="16"/>
          </p:nvPr>
        </p:nvSpPr>
        <p:spPr>
          <a:xfrm>
            <a:off x="1844080" y="914400"/>
            <a:ext cx="7120408" cy="3529013"/>
          </a:xfrm>
        </p:spPr>
        <p:txBody>
          <a:bodyPr>
            <a:normAutofit lnSpcReduction="10000"/>
          </a:bodyPr>
          <a:lstStyle/>
          <a:p>
            <a:pPr marL="304800" indent="0" algn="just" rtl="1">
              <a:spcBef>
                <a:spcPts val="600"/>
              </a:spcBef>
              <a:spcAft>
                <a:spcPts val="600"/>
              </a:spcAft>
              <a:buClr>
                <a:srgbClr val="63666A"/>
              </a:buClr>
              <a:buNone/>
              <a:tabLst>
                <a:tab pos="808038" algn="l"/>
              </a:tabLst>
            </a:pPr>
            <a:r>
              <a:rPr lang="he-IL" sz="1400" b="1" u="sng" dirty="0">
                <a:latin typeface="Segoe UI Semilight" panose="020B0402040204020203" pitchFamily="34" charset="0"/>
                <a:ea typeface="Times New Roman" panose="02020603050405020304" pitchFamily="18" charset="0"/>
              </a:rPr>
              <a:t>דיווח על עמדה חייבת בדיווח</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a:latin typeface="Segoe UI Semilight" panose="020B0402040204020203" pitchFamily="34" charset="0"/>
                <a:ea typeface="Times New Roman" panose="02020603050405020304" pitchFamily="18" charset="0"/>
              </a:rPr>
              <a:t>	</a:t>
            </a:r>
            <a:r>
              <a:rPr lang="he-IL" sz="1400" u="sng" dirty="0">
                <a:latin typeface="Segoe UI Semilight" panose="020B0402040204020203" pitchFamily="34" charset="0"/>
                <a:ea typeface="Times New Roman" panose="02020603050405020304" pitchFamily="18" charset="0"/>
              </a:rPr>
              <a:t>מס הכנסה</a:t>
            </a:r>
            <a:r>
              <a:rPr lang="he-IL" sz="1400" dirty="0">
                <a:latin typeface="Segoe UI Semilight" panose="020B0402040204020203" pitchFamily="34" charset="0"/>
                <a:ea typeface="Times New Roman" panose="02020603050405020304" pitchFamily="18" charset="0"/>
              </a:rPr>
              <a:t> – יש לדווח על עמדה העומדת בניגוד לאחת מן העמדות שפורסמו ע"י רשות המסים עד תום שנת המס שבה מוגש הדוח, ואשר יתרון המס הנובע ממנה עולה על </a:t>
            </a:r>
            <a:r>
              <a:rPr lang="he-IL" sz="1400" u="sng" dirty="0">
                <a:latin typeface="Segoe UI Semilight" panose="020B0402040204020203" pitchFamily="34" charset="0"/>
                <a:ea typeface="Times New Roman" panose="02020603050405020304" pitchFamily="18" charset="0"/>
              </a:rPr>
              <a:t>5 מיליון ₪</a:t>
            </a:r>
            <a:r>
              <a:rPr lang="he-IL" sz="1400" dirty="0">
                <a:latin typeface="Segoe UI Semilight" panose="020B0402040204020203" pitchFamily="34" charset="0"/>
                <a:ea typeface="Times New Roman" panose="02020603050405020304" pitchFamily="18" charset="0"/>
              </a:rPr>
              <a:t> באותה שנת מס או על </a:t>
            </a:r>
            <a:r>
              <a:rPr lang="he-IL" sz="1400" u="sng" dirty="0">
                <a:latin typeface="Segoe UI Semilight" panose="020B0402040204020203" pitchFamily="34" charset="0"/>
                <a:ea typeface="Times New Roman" panose="02020603050405020304" pitchFamily="18" charset="0"/>
              </a:rPr>
              <a:t>10 מיליון ₪ במהלך 4 שנות מס</a:t>
            </a:r>
            <a:r>
              <a:rPr lang="he-IL" sz="1400" dirty="0">
                <a:latin typeface="Segoe UI Semilight" panose="020B0402040204020203" pitchFamily="34" charset="0"/>
                <a:ea typeface="Times New Roman" panose="02020603050405020304" pitchFamily="18" charset="0"/>
              </a:rPr>
              <a:t> לכל היותר. חסכון במס לרבות קיזוז הפסד. </a:t>
            </a:r>
            <a:endParaRPr lang="en-US" sz="1400" b="1" dirty="0">
              <a:latin typeface="Segoe UI Semilight" panose="020B0402040204020203" pitchFamily="34" charset="0"/>
              <a:ea typeface="Times New Roman" panose="02020603050405020304" pitchFamily="18" charset="0"/>
            </a:endParaRP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u="sng" dirty="0" smtClean="0">
                <a:latin typeface="Segoe UI Semilight" panose="020B0402040204020203" pitchFamily="34" charset="0"/>
                <a:ea typeface="Times New Roman" panose="02020603050405020304" pitchFamily="18" charset="0"/>
              </a:rPr>
              <a:t>מע"מ </a:t>
            </a:r>
            <a:r>
              <a:rPr lang="he-IL" sz="1400" u="sng" dirty="0">
                <a:latin typeface="Segoe UI Semilight" panose="020B0402040204020203" pitchFamily="34" charset="0"/>
                <a:ea typeface="Times New Roman" panose="02020603050405020304" pitchFamily="18" charset="0"/>
              </a:rPr>
              <a:t>ומכס</a:t>
            </a:r>
            <a:r>
              <a:rPr lang="he-IL" sz="1400" dirty="0">
                <a:latin typeface="Segoe UI Semilight" panose="020B0402040204020203" pitchFamily="34" charset="0"/>
                <a:ea typeface="Times New Roman" panose="02020603050405020304" pitchFamily="18" charset="0"/>
              </a:rPr>
              <a:t> – נדרש לדווח על עמדה העומדת בניגוד לעמדה שפרסמה רשות המסים בשנה החולפת, ואשר יתרון המס הנובע ממנה עולה על </a:t>
            </a:r>
            <a:r>
              <a:rPr lang="he-IL" sz="1400" u="sng" dirty="0">
                <a:latin typeface="Segoe UI Semilight" panose="020B0402040204020203" pitchFamily="34" charset="0"/>
                <a:ea typeface="Times New Roman" panose="02020603050405020304" pitchFamily="18" charset="0"/>
              </a:rPr>
              <a:t>2 מיליון ₪</a:t>
            </a:r>
            <a:r>
              <a:rPr lang="he-IL" sz="1400" dirty="0">
                <a:latin typeface="Segoe UI Semilight" panose="020B0402040204020203" pitchFamily="34" charset="0"/>
                <a:ea typeface="Times New Roman" panose="02020603050405020304" pitchFamily="18" charset="0"/>
              </a:rPr>
              <a:t> בשנה או על </a:t>
            </a:r>
            <a:r>
              <a:rPr lang="he-IL" sz="1400" u="sng" dirty="0">
                <a:latin typeface="Segoe UI Semilight" panose="020B0402040204020203" pitchFamily="34" charset="0"/>
                <a:ea typeface="Times New Roman" panose="02020603050405020304" pitchFamily="18" charset="0"/>
              </a:rPr>
              <a:t>5 מיליון ₪ במהלך ארבע שנים</a:t>
            </a:r>
            <a:r>
              <a:rPr lang="he-IL" sz="1400" dirty="0">
                <a:latin typeface="Segoe UI Semilight" panose="020B0402040204020203" pitchFamily="34" charset="0"/>
                <a:ea typeface="Times New Roman" panose="02020603050405020304" pitchFamily="18" charset="0"/>
              </a:rPr>
              <a:t> לכל היותר. אי דיווח על עמדה חייבת בדיווח כאמור, שקול לאי הגשת דוח על כל המשתמע מכך.</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רשות </a:t>
            </a:r>
            <a:r>
              <a:rPr lang="he-IL" sz="1400" dirty="0">
                <a:latin typeface="Segoe UI Semilight" panose="020B0402040204020203" pitchFamily="34" charset="0"/>
                <a:ea typeface="Times New Roman" panose="02020603050405020304" pitchFamily="18" charset="0"/>
              </a:rPr>
              <a:t>המסים רשאית לפרסם עד 50 עמדות נוספות בשנה.</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לאור </a:t>
            </a:r>
            <a:r>
              <a:rPr lang="he-IL" sz="1400" dirty="0">
                <a:latin typeface="Segoe UI Semilight" panose="020B0402040204020203" pitchFamily="34" charset="0"/>
                <a:ea typeface="Times New Roman" panose="02020603050405020304" pitchFamily="18" charset="0"/>
              </a:rPr>
              <a:t>עמדתה של רשות המסים בכל הנוגע לנקיטת הליכים פליליים, מומלץ לשקול מתן גילוי גם במקרים של נקיטת עמדות (פוזיציות) שאינן כלולות במסגרת חובות הדיווח המפורטות לעיל.</a:t>
            </a:r>
            <a:endParaRPr lang="en-US" sz="1400" dirty="0">
              <a:latin typeface="Segoe UI Semilight" panose="020B0402040204020203" pitchFamily="34" charset="0"/>
              <a:ea typeface="Times New Roman" panose="02020603050405020304" pitchFamily="18" charset="0"/>
            </a:endParaRPr>
          </a:p>
          <a:p>
            <a:pPr algn="r" rtl="1"/>
            <a:endParaRPr lang="he-IL" dirty="0"/>
          </a:p>
        </p:txBody>
      </p:sp>
    </p:spTree>
    <p:extLst>
      <p:ext uri="{BB962C8B-B14F-4D97-AF65-F5344CB8AC3E}">
        <p14:creationId xmlns:p14="http://schemas.microsoft.com/office/powerpoint/2010/main" val="20345663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6858000" y="3570891"/>
            <a:ext cx="1743473" cy="638254"/>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5"/>
          <p:cNvSpPr/>
          <p:nvPr/>
        </p:nvSpPr>
        <p:spPr>
          <a:xfrm>
            <a:off x="667240" y="1568669"/>
            <a:ext cx="6419360" cy="2144110"/>
          </a:xfrm>
          <a:prstGeom prst="roundRect">
            <a:avLst>
              <a:gd name="adj" fmla="val 5804"/>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ounded Rectangle 16"/>
          <p:cNvSpPr/>
          <p:nvPr/>
        </p:nvSpPr>
        <p:spPr>
          <a:xfrm>
            <a:off x="479413" y="914943"/>
            <a:ext cx="7406629" cy="2380050"/>
          </a:xfrm>
          <a:prstGeom prst="roundRect">
            <a:avLst>
              <a:gd name="adj" fmla="val 3940"/>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953040" y="2046405"/>
            <a:ext cx="6933002" cy="1754326"/>
          </a:xfrm>
          <a:prstGeom prst="rect">
            <a:avLst/>
          </a:prstGeom>
          <a:noFill/>
        </p:spPr>
        <p:txBody>
          <a:bodyPr wrap="square" rtlCol="0">
            <a:spAutoFit/>
          </a:bodyPr>
          <a:lstStyle/>
          <a:p>
            <a:r>
              <a:rPr lang="en-GB" sz="5400" baseline="30000" dirty="0" smtClean="0">
                <a:solidFill>
                  <a:schemeClr val="bg1"/>
                </a:solidFill>
              </a:rPr>
              <a:t>QUESTIONS </a:t>
            </a:r>
          </a:p>
          <a:p>
            <a:r>
              <a:rPr lang="en-GB" sz="5400" baseline="30000" dirty="0" smtClean="0">
                <a:solidFill>
                  <a:schemeClr val="bg1"/>
                </a:solidFill>
              </a:rPr>
              <a:t>AND ANSWERS?</a:t>
            </a:r>
          </a:p>
          <a:p>
            <a:r>
              <a:rPr lang="en-GB" sz="5400" baseline="30000" dirty="0" smtClean="0">
                <a:solidFill>
                  <a:schemeClr val="bg1"/>
                </a:solidFill>
              </a:rPr>
              <a:t>.</a:t>
            </a:r>
            <a:endParaRPr lang="en-GB" sz="5400" baseline="30000" dirty="0">
              <a:solidFill>
                <a:schemeClr val="bg1"/>
              </a:solidFill>
            </a:endParaRPr>
          </a:p>
        </p:txBody>
      </p:sp>
    </p:spTree>
    <p:extLst>
      <p:ext uri="{BB962C8B-B14F-4D97-AF65-F5344CB8AC3E}">
        <p14:creationId xmlns:p14="http://schemas.microsoft.com/office/powerpoint/2010/main" val="4874801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ctr"/>
            <a:r>
              <a:rPr lang="he-IL" dirty="0" smtClean="0"/>
              <a:t>צור קשר</a:t>
            </a:r>
            <a:endParaRPr lang="he-IL" dirty="0"/>
          </a:p>
        </p:txBody>
      </p:sp>
      <p:pic>
        <p:nvPicPr>
          <p:cNvPr id="12" name="מציין מיקום תוכן 11"/>
          <p:cNvPicPr>
            <a:picLocks noGrp="1" noChangeAspect="1"/>
          </p:cNvPicPr>
          <p:nvPr>
            <p:ph sz="quarter" idx="16"/>
          </p:nvPr>
        </p:nvPicPr>
        <p:blipFill>
          <a:blip r:embed="rId2"/>
          <a:stretch>
            <a:fillRect/>
          </a:stretch>
        </p:blipFill>
        <p:spPr>
          <a:xfrm>
            <a:off x="1769554" y="3573077"/>
            <a:ext cx="5676900" cy="914400"/>
          </a:xfrm>
          <a:prstGeom prst="rect">
            <a:avLst/>
          </a:prstGeom>
        </p:spPr>
      </p:pic>
    </p:spTree>
    <p:extLst>
      <p:ext uri="{BB962C8B-B14F-4D97-AF65-F5344CB8AC3E}">
        <p14:creationId xmlns:p14="http://schemas.microsoft.com/office/powerpoint/2010/main" val="1574035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ctr"/>
            <a:r>
              <a:rPr lang="he-IL" dirty="0"/>
              <a:t>מהו הנכס </a:t>
            </a:r>
            <a:r>
              <a:rPr lang="he-IL" dirty="0" smtClean="0"/>
              <a:t>הנרכש?</a:t>
            </a:r>
            <a:endParaRPr lang="he-IL" dirty="0"/>
          </a:p>
        </p:txBody>
      </p:sp>
      <p:sp>
        <p:nvSpPr>
          <p:cNvPr id="4" name="מציין מיקום תוכן 3"/>
          <p:cNvSpPr>
            <a:spLocks noGrp="1"/>
          </p:cNvSpPr>
          <p:nvPr>
            <p:ph sz="quarter" idx="16"/>
          </p:nvPr>
        </p:nvSpPr>
        <p:spPr>
          <a:xfrm>
            <a:off x="1864242" y="1066947"/>
            <a:ext cx="7156953" cy="3299490"/>
          </a:xfrm>
        </p:spPr>
        <p:txBody>
          <a:bodyPr>
            <a:normAutofit/>
          </a:bodyPr>
          <a:lstStyle/>
          <a:p>
            <a:pPr algn="r" rtl="1">
              <a:buFont typeface="Wingdings" panose="05000000000000000000" pitchFamily="2" charset="2"/>
              <a:buChar char="q"/>
            </a:pPr>
            <a:endParaRPr lang="he-IL" dirty="0" smtClean="0"/>
          </a:p>
          <a:p>
            <a:pPr algn="r" rtl="1">
              <a:buFont typeface="Wingdings" panose="05000000000000000000" pitchFamily="2" charset="2"/>
              <a:buChar char="v"/>
            </a:pPr>
            <a:r>
              <a:rPr lang="he-IL" dirty="0" smtClean="0"/>
              <a:t>רכישת חברת </a:t>
            </a:r>
            <a:r>
              <a:rPr lang="he-IL" dirty="0" smtClean="0"/>
              <a:t>המטרה </a:t>
            </a:r>
            <a:r>
              <a:rPr lang="he-IL" dirty="0" smtClean="0"/>
              <a:t>באמצעות רכישת </a:t>
            </a:r>
            <a:r>
              <a:rPr lang="he-IL" u="sng" dirty="0" smtClean="0"/>
              <a:t>פעילותה</a:t>
            </a:r>
            <a:r>
              <a:rPr lang="he-IL" dirty="0" smtClean="0"/>
              <a:t>.</a:t>
            </a:r>
          </a:p>
          <a:p>
            <a:pPr algn="r" rtl="1">
              <a:buFont typeface="Wingdings" panose="05000000000000000000" pitchFamily="2" charset="2"/>
              <a:buChar char="v"/>
            </a:pPr>
            <a:endParaRPr lang="he-IL" dirty="0" smtClean="0"/>
          </a:p>
          <a:p>
            <a:pPr algn="r" rtl="1">
              <a:buFont typeface="Wingdings" panose="05000000000000000000" pitchFamily="2" charset="2"/>
              <a:buChar char="v"/>
            </a:pPr>
            <a:r>
              <a:rPr lang="he-IL" dirty="0" smtClean="0"/>
              <a:t>רכישת חברת המטרה באמצעות רכישת </a:t>
            </a:r>
            <a:r>
              <a:rPr lang="he-IL" u="sng" dirty="0" smtClean="0"/>
              <a:t>מניות</a:t>
            </a:r>
            <a:r>
              <a:rPr lang="he-IL" dirty="0" smtClean="0"/>
              <a:t> חברת המטרה מבעלי </a:t>
            </a:r>
            <a:r>
              <a:rPr lang="he-IL" dirty="0" smtClean="0"/>
              <a:t>מניותיה.</a:t>
            </a: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r>
              <a:rPr lang="he-IL" dirty="0" smtClean="0"/>
              <a:t>השקעה בחברה.</a:t>
            </a:r>
          </a:p>
          <a:p>
            <a:pPr algn="r" rtl="1">
              <a:buFont typeface="Wingdings" panose="05000000000000000000" pitchFamily="2" charset="2"/>
              <a:buChar char="v"/>
            </a:pPr>
            <a:endParaRPr lang="he-IL" dirty="0" smtClean="0"/>
          </a:p>
          <a:p>
            <a:pPr algn="r" rtl="1">
              <a:buFont typeface="Wingdings" panose="05000000000000000000" pitchFamily="2" charset="2"/>
              <a:buChar char="v"/>
            </a:pPr>
            <a:r>
              <a:rPr lang="he-IL" dirty="0" smtClean="0"/>
              <a:t>החלפת מניות.</a:t>
            </a:r>
          </a:p>
          <a:p>
            <a:pPr algn="r" rtl="1">
              <a:buFont typeface="Wingdings" panose="05000000000000000000" pitchFamily="2" charset="2"/>
              <a:buChar char="v"/>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q"/>
            </a:pPr>
            <a:endParaRPr lang="he-IL" dirty="0"/>
          </a:p>
        </p:txBody>
      </p:sp>
    </p:spTree>
    <p:extLst>
      <p:ext uri="{BB962C8B-B14F-4D97-AF65-F5344CB8AC3E}">
        <p14:creationId xmlns:p14="http://schemas.microsoft.com/office/powerpoint/2010/main" val="40033928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520" y="369209"/>
            <a:ext cx="1152128" cy="402341"/>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4"/>
          <p:cNvSpPr/>
          <p:nvPr/>
        </p:nvSpPr>
        <p:spPr>
          <a:xfrm>
            <a:off x="971600" y="513646"/>
            <a:ext cx="7128792" cy="2994207"/>
          </a:xfrm>
          <a:prstGeom prst="roundRect">
            <a:avLst>
              <a:gd name="adj" fmla="val 5804"/>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p:nvSpPr>
        <p:spPr>
          <a:xfrm>
            <a:off x="1691680" y="789552"/>
            <a:ext cx="6912768" cy="3159351"/>
          </a:xfrm>
          <a:prstGeom prst="roundRect">
            <a:avLst>
              <a:gd name="adj" fmla="val 521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2028071" y="1477901"/>
            <a:ext cx="5688632" cy="1938992"/>
          </a:xfrm>
          <a:prstGeom prst="rect">
            <a:avLst/>
          </a:prstGeom>
          <a:noFill/>
        </p:spPr>
        <p:txBody>
          <a:bodyPr wrap="square" rtlCol="0">
            <a:spAutoFit/>
          </a:bodyPr>
          <a:lstStyle/>
          <a:p>
            <a:r>
              <a:rPr lang="en-GB" sz="4000" dirty="0" smtClean="0">
                <a:solidFill>
                  <a:schemeClr val="bg1"/>
                </a:solidFill>
              </a:rPr>
              <a:t>THANK YOU FOR YOUR TIME AND ATTENTION</a:t>
            </a:r>
          </a:p>
        </p:txBody>
      </p:sp>
    </p:spTree>
    <p:extLst>
      <p:ext uri="{BB962C8B-B14F-4D97-AF65-F5344CB8AC3E}">
        <p14:creationId xmlns:p14="http://schemas.microsoft.com/office/powerpoint/2010/main" val="1845571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בין רכישת פעילות לרכישת מניות </a:t>
            </a:r>
            <a:r>
              <a:rPr lang="he-IL" dirty="0"/>
              <a:t>– </a:t>
            </a:r>
            <a:r>
              <a:rPr lang="he-IL" dirty="0" smtClean="0"/>
              <a:t>מבט רוחבי על היבטי המס</a:t>
            </a:r>
            <a:endParaRPr lang="he-IL" dirty="0"/>
          </a:p>
        </p:txBody>
      </p:sp>
      <p:graphicFrame>
        <p:nvGraphicFramePr>
          <p:cNvPr id="5" name="מציין מיקום תוכן 4"/>
          <p:cNvGraphicFramePr>
            <a:graphicFrameLocks noGrp="1"/>
          </p:cNvGraphicFramePr>
          <p:nvPr>
            <p:ph sz="quarter" idx="16"/>
            <p:extLst>
              <p:ext uri="{D42A27DB-BD31-4B8C-83A1-F6EECF244321}">
                <p14:modId xmlns:p14="http://schemas.microsoft.com/office/powerpoint/2010/main" val="1331878430"/>
              </p:ext>
            </p:extLst>
          </p:nvPr>
        </p:nvGraphicFramePr>
        <p:xfrm>
          <a:off x="1844674" y="908050"/>
          <a:ext cx="7119939" cy="2956560"/>
        </p:xfrm>
        <a:graphic>
          <a:graphicData uri="http://schemas.openxmlformats.org/drawingml/2006/table">
            <a:tbl>
              <a:tblPr rtl="1" firstRow="1" bandRow="1">
                <a:tableStyleId>{5C22544A-7EE6-4342-B048-85BDC9FD1C3A}</a:tableStyleId>
              </a:tblPr>
              <a:tblGrid>
                <a:gridCol w="2373313"/>
                <a:gridCol w="2373313"/>
                <a:gridCol w="2373313"/>
              </a:tblGrid>
              <a:tr h="370840">
                <a:tc>
                  <a:txBody>
                    <a:bodyPr/>
                    <a:lstStyle/>
                    <a:p>
                      <a:pPr algn="ctr" rtl="1"/>
                      <a:endParaRPr lang="he-IL" dirty="0"/>
                    </a:p>
                  </a:txBody>
                  <a:tcPr/>
                </a:tc>
                <a:tc>
                  <a:txBody>
                    <a:bodyPr/>
                    <a:lstStyle/>
                    <a:p>
                      <a:pPr algn="ctr" rtl="1"/>
                      <a:r>
                        <a:rPr lang="he-IL" sz="1600" dirty="0" smtClean="0"/>
                        <a:t>רכישת</a:t>
                      </a:r>
                      <a:r>
                        <a:rPr lang="he-IL" sz="1600" baseline="0" dirty="0" smtClean="0"/>
                        <a:t> חברת המטרה דרך רכישת פעילותה</a:t>
                      </a:r>
                      <a:endParaRPr lang="he-IL" sz="1600" dirty="0"/>
                    </a:p>
                  </a:txBody>
                  <a:tcPr/>
                </a:tc>
                <a:tc>
                  <a:txBody>
                    <a:bodyPr/>
                    <a:lstStyle/>
                    <a:p>
                      <a:pPr algn="ctr" rtl="1"/>
                      <a:r>
                        <a:rPr lang="he-IL" sz="1600" dirty="0" smtClean="0"/>
                        <a:t>רכישת חברת המטרה דרך רכישת</a:t>
                      </a:r>
                      <a:r>
                        <a:rPr lang="he-IL" sz="1600" baseline="0" dirty="0" smtClean="0"/>
                        <a:t> מניותיה</a:t>
                      </a:r>
                      <a:endParaRPr lang="he-IL" sz="1600" dirty="0"/>
                    </a:p>
                  </a:txBody>
                  <a:tcPr/>
                </a:tc>
              </a:tr>
              <a:tr h="370840">
                <a:tc>
                  <a:txBody>
                    <a:bodyPr/>
                    <a:lstStyle/>
                    <a:p>
                      <a:pPr algn="ctr" rtl="1"/>
                      <a:r>
                        <a:rPr lang="he-IL" sz="1600" dirty="0" smtClean="0"/>
                        <a:t>תיאור</a:t>
                      </a:r>
                      <a:r>
                        <a:rPr lang="he-IL" sz="1600" baseline="0" dirty="0" smtClean="0"/>
                        <a:t> האירוע</a:t>
                      </a:r>
                      <a:endParaRPr lang="he-IL" sz="1600" dirty="0"/>
                    </a:p>
                  </a:txBody>
                  <a:tcPr/>
                </a:tc>
                <a:tc>
                  <a:txBody>
                    <a:bodyPr/>
                    <a:lstStyle/>
                    <a:p>
                      <a:pPr algn="ctr" rtl="1"/>
                      <a:r>
                        <a:rPr lang="he-IL" sz="1200" dirty="0" smtClean="0"/>
                        <a:t>חברה א' רוכשת את מלוא נכסיה</a:t>
                      </a:r>
                      <a:r>
                        <a:rPr lang="he-IL" sz="1200" baseline="0" dirty="0" smtClean="0"/>
                        <a:t> של חברת המטרה. מיד עם השלמת הרכישה, מחלקת החברה את התמורה לבעלי מניותיה כדיבידנד.</a:t>
                      </a:r>
                      <a:endParaRPr lang="he-IL" sz="1200" dirty="0"/>
                    </a:p>
                  </a:txBody>
                  <a:tcPr/>
                </a:tc>
                <a:tc>
                  <a:txBody>
                    <a:bodyPr/>
                    <a:lstStyle/>
                    <a:p>
                      <a:pPr algn="ctr" rtl="1"/>
                      <a:r>
                        <a:rPr lang="he-IL" sz="1200" dirty="0" smtClean="0"/>
                        <a:t>חברה א' רוכשת את מניותיה של חברת המטרה מבעלי המניות בחברת המטרה.</a:t>
                      </a:r>
                      <a:endParaRPr lang="he-IL" sz="1200" dirty="0"/>
                    </a:p>
                  </a:txBody>
                  <a:tcPr/>
                </a:tc>
              </a:tr>
              <a:tr h="370840">
                <a:tc>
                  <a:txBody>
                    <a:bodyPr/>
                    <a:lstStyle/>
                    <a:p>
                      <a:pPr algn="ctr" rtl="1"/>
                      <a:r>
                        <a:rPr lang="he-IL" sz="1600" dirty="0" smtClean="0"/>
                        <a:t>אירוע מס</a:t>
                      </a:r>
                      <a:r>
                        <a:rPr lang="he-IL" sz="1600" baseline="0" dirty="0" smtClean="0"/>
                        <a:t> בחברה הרוכשת</a:t>
                      </a:r>
                      <a:endParaRPr lang="he-IL" sz="1600" dirty="0"/>
                    </a:p>
                  </a:txBody>
                  <a:tcPr/>
                </a:tc>
                <a:tc>
                  <a:txBody>
                    <a:bodyPr/>
                    <a:lstStyle/>
                    <a:p>
                      <a:pPr algn="r" rtl="1">
                        <a:buFont typeface="Wingdings" panose="05000000000000000000" pitchFamily="2" charset="2"/>
                        <a:buNone/>
                      </a:pPr>
                      <a:r>
                        <a:rPr lang="he-IL" sz="1200" b="1" u="sng" dirty="0" smtClean="0"/>
                        <a:t>אין אירוע מס במועד</a:t>
                      </a:r>
                      <a:r>
                        <a:rPr lang="he-IL" sz="1200" b="1" u="sng" baseline="0" dirty="0" smtClean="0"/>
                        <a:t> הרכישה!</a:t>
                      </a:r>
                      <a:endParaRPr lang="he-IL" sz="1200" b="1" u="sng" dirty="0" smtClean="0"/>
                    </a:p>
                    <a:p>
                      <a:pPr marL="177800" indent="-177800" algn="r" rtl="1">
                        <a:buFont typeface="Wingdings" panose="05000000000000000000" pitchFamily="2" charset="2"/>
                        <a:buChar char="v"/>
                      </a:pPr>
                      <a:r>
                        <a:rPr lang="he-IL" sz="1200" dirty="0" smtClean="0"/>
                        <a:t>הפחתת נכסים מוחשיים בהתאם לתקנות הפחת / הפחתה.</a:t>
                      </a:r>
                    </a:p>
                    <a:p>
                      <a:pPr marL="177800" indent="-177800" algn="r" rtl="1">
                        <a:buFont typeface="Wingdings" panose="05000000000000000000" pitchFamily="2" charset="2"/>
                        <a:buChar char="v"/>
                      </a:pPr>
                      <a:r>
                        <a:rPr lang="he-IL" sz="1200" dirty="0" smtClean="0"/>
                        <a:t>הפחתת נכסים בלתי מוחשיים כגון מוניטין.</a:t>
                      </a:r>
                    </a:p>
                    <a:p>
                      <a:pPr marL="177800" indent="-177800" algn="r" rtl="1">
                        <a:buFont typeface="Wingdings" panose="05000000000000000000" pitchFamily="2" charset="2"/>
                        <a:buChar char="v"/>
                      </a:pPr>
                      <a:r>
                        <a:rPr lang="he-IL" sz="1200" dirty="0" smtClean="0"/>
                        <a:t>הפחתת ידע בהתאם לחוק עידוד תעשייה מיסים לחברה תעשייתית.</a:t>
                      </a:r>
                    </a:p>
                    <a:p>
                      <a:pPr marL="177800" indent="-177800" algn="r" rtl="1">
                        <a:buFont typeface="Wingdings" panose="05000000000000000000" pitchFamily="2" charset="2"/>
                        <a:buChar char="v"/>
                      </a:pPr>
                      <a:r>
                        <a:rPr lang="he-IL" sz="1200" dirty="0" smtClean="0"/>
                        <a:t>רצף פיצויים.</a:t>
                      </a:r>
                    </a:p>
                  </a:txBody>
                  <a:tcPr/>
                </a:tc>
                <a:tc>
                  <a:txBody>
                    <a:bodyPr/>
                    <a:lstStyle/>
                    <a:p>
                      <a:pPr algn="ctr" rtl="1"/>
                      <a:r>
                        <a:rPr lang="he-IL" sz="1200" b="1" u="sng" dirty="0" smtClean="0"/>
                        <a:t>אין אירוע מס במועד הרכישה!</a:t>
                      </a:r>
                      <a:endParaRPr lang="he-IL" sz="1200" b="1" u="sng" dirty="0"/>
                    </a:p>
                  </a:txBody>
                  <a:tcPr/>
                </a:tc>
              </a:tr>
            </a:tbl>
          </a:graphicData>
        </a:graphic>
      </p:graphicFrame>
    </p:spTree>
    <p:extLst>
      <p:ext uri="{BB962C8B-B14F-4D97-AF65-F5344CB8AC3E}">
        <p14:creationId xmlns:p14="http://schemas.microsoft.com/office/powerpoint/2010/main" val="2610003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בין רכישת פעילות לרכישת מניות – מבט רוחבי על היבטי המס</a:t>
            </a:r>
          </a:p>
        </p:txBody>
      </p:sp>
      <p:graphicFrame>
        <p:nvGraphicFramePr>
          <p:cNvPr id="5" name="מציין מיקום תוכן 4"/>
          <p:cNvGraphicFramePr>
            <a:graphicFrameLocks noGrp="1"/>
          </p:cNvGraphicFramePr>
          <p:nvPr>
            <p:ph sz="quarter" idx="16"/>
            <p:extLst>
              <p:ext uri="{D42A27DB-BD31-4B8C-83A1-F6EECF244321}">
                <p14:modId xmlns:p14="http://schemas.microsoft.com/office/powerpoint/2010/main" val="2317549744"/>
              </p:ext>
            </p:extLst>
          </p:nvPr>
        </p:nvGraphicFramePr>
        <p:xfrm>
          <a:off x="1844674" y="908050"/>
          <a:ext cx="7119939" cy="3413760"/>
        </p:xfrm>
        <a:graphic>
          <a:graphicData uri="http://schemas.openxmlformats.org/drawingml/2006/table">
            <a:tbl>
              <a:tblPr rtl="1" firstRow="1" bandRow="1">
                <a:tableStyleId>{5C22544A-7EE6-4342-B048-85BDC9FD1C3A}</a:tableStyleId>
              </a:tblPr>
              <a:tblGrid>
                <a:gridCol w="2373313"/>
                <a:gridCol w="2373313"/>
                <a:gridCol w="2373313"/>
              </a:tblGrid>
              <a:tr h="370840">
                <a:tc>
                  <a:txBody>
                    <a:bodyPr/>
                    <a:lstStyle/>
                    <a:p>
                      <a:pPr algn="ctr" rtl="1"/>
                      <a:endParaRPr lang="he-IL" dirty="0"/>
                    </a:p>
                  </a:txBody>
                  <a:tcPr/>
                </a:tc>
                <a:tc>
                  <a:txBody>
                    <a:bodyPr/>
                    <a:lstStyle/>
                    <a:p>
                      <a:pPr algn="ctr" rtl="1"/>
                      <a:r>
                        <a:rPr lang="he-IL" sz="1600" dirty="0" smtClean="0"/>
                        <a:t>רכישת</a:t>
                      </a:r>
                      <a:r>
                        <a:rPr lang="he-IL" sz="1600" baseline="0" dirty="0" smtClean="0"/>
                        <a:t> חברת המטרה דרך רכישת פעילותה</a:t>
                      </a:r>
                      <a:endParaRPr lang="he-IL" sz="1600" dirty="0"/>
                    </a:p>
                  </a:txBody>
                  <a:tcPr/>
                </a:tc>
                <a:tc>
                  <a:txBody>
                    <a:bodyPr/>
                    <a:lstStyle/>
                    <a:p>
                      <a:pPr algn="ctr" rtl="1"/>
                      <a:r>
                        <a:rPr lang="he-IL" sz="1600" dirty="0" smtClean="0"/>
                        <a:t>רכישת חברת המטרה דרך רכישת</a:t>
                      </a:r>
                      <a:r>
                        <a:rPr lang="he-IL" sz="1600" baseline="0" dirty="0" smtClean="0"/>
                        <a:t> מניותיה</a:t>
                      </a:r>
                      <a:endParaRPr lang="he-IL" sz="1600" dirty="0"/>
                    </a:p>
                  </a:txBody>
                  <a:tcPr/>
                </a:tc>
              </a:tr>
              <a:tr h="370840">
                <a:tc>
                  <a:txBody>
                    <a:bodyPr/>
                    <a:lstStyle/>
                    <a:p>
                      <a:pPr algn="ctr" rtl="1"/>
                      <a:r>
                        <a:rPr lang="he-IL" dirty="0" smtClean="0"/>
                        <a:t>אירוע מס בחברת</a:t>
                      </a:r>
                      <a:r>
                        <a:rPr lang="he-IL" baseline="0" dirty="0" smtClean="0"/>
                        <a:t> המטרה ובקרב בעלי מניותיה</a:t>
                      </a:r>
                      <a:endParaRPr lang="he-IL" dirty="0"/>
                    </a:p>
                  </a:txBody>
                  <a:tcPr/>
                </a:tc>
                <a:tc>
                  <a:txBody>
                    <a:bodyPr/>
                    <a:lstStyle/>
                    <a:p>
                      <a:pPr algn="just" rtl="1"/>
                      <a:r>
                        <a:rPr lang="he-IL" sz="1200" u="sng" dirty="0" smtClean="0"/>
                        <a:t>בחברה</a:t>
                      </a:r>
                      <a:r>
                        <a:rPr lang="he-IL" sz="1200" dirty="0" smtClean="0"/>
                        <a:t> – מס רווח הון בגין מכירת הנכסים, כאשר קיימת חובת דיווח לרשויות המס בגין המכירה כאמור, תוך 30</a:t>
                      </a:r>
                      <a:r>
                        <a:rPr lang="he-IL" sz="1200" baseline="0" dirty="0" smtClean="0"/>
                        <a:t> ימים ממועד העסקה.</a:t>
                      </a:r>
                    </a:p>
                    <a:p>
                      <a:pPr algn="just" rtl="1"/>
                      <a:r>
                        <a:rPr lang="he-IL" sz="1200" dirty="0" smtClean="0"/>
                        <a:t>בגין חלוקת</a:t>
                      </a:r>
                      <a:r>
                        <a:rPr lang="he-IL" sz="1200" baseline="0" dirty="0" smtClean="0"/>
                        <a:t> דיבידנד, חלה חובת ניכוי מס במקור על החברה.</a:t>
                      </a:r>
                    </a:p>
                    <a:p>
                      <a:pPr algn="just" rtl="1"/>
                      <a:endParaRPr lang="he-IL" sz="1200" dirty="0" smtClean="0"/>
                    </a:p>
                    <a:p>
                      <a:pPr algn="just" rtl="1"/>
                      <a:r>
                        <a:rPr lang="he-IL" sz="1200" u="sng" dirty="0" smtClean="0"/>
                        <a:t>בקרב בעלי המניות</a:t>
                      </a:r>
                      <a:r>
                        <a:rPr lang="he-IL" sz="1200" u="none" dirty="0" smtClean="0"/>
                        <a:t> </a:t>
                      </a:r>
                      <a:r>
                        <a:rPr lang="he-IL" sz="1200" dirty="0" smtClean="0"/>
                        <a:t>– דיבידנד</a:t>
                      </a:r>
                      <a:r>
                        <a:rPr lang="he-IL" sz="1200" baseline="0" dirty="0" smtClean="0"/>
                        <a:t> המחולק ל</a:t>
                      </a:r>
                      <a:r>
                        <a:rPr lang="he-IL" sz="1200" dirty="0" smtClean="0"/>
                        <a:t>חברה</a:t>
                      </a:r>
                      <a:r>
                        <a:rPr lang="he-IL" sz="1200" baseline="0" dirty="0" smtClean="0"/>
                        <a:t> – </a:t>
                      </a:r>
                      <a:r>
                        <a:rPr lang="he-IL" sz="1200" b="1" baseline="0" dirty="0" smtClean="0"/>
                        <a:t>פטור</a:t>
                      </a:r>
                      <a:r>
                        <a:rPr lang="he-IL" sz="1200" baseline="0" dirty="0" smtClean="0"/>
                        <a:t>;</a:t>
                      </a:r>
                    </a:p>
                    <a:p>
                      <a:pPr algn="just" rtl="1"/>
                      <a:r>
                        <a:rPr lang="he-IL" sz="1200" u="sng" baseline="0" dirty="0" smtClean="0"/>
                        <a:t>ליחיד</a:t>
                      </a:r>
                      <a:r>
                        <a:rPr lang="he-IL" sz="1200" baseline="0" dirty="0" smtClean="0"/>
                        <a:t> – שיעור מס של 25%/30% בהתאם לשיעור החזקתו.</a:t>
                      </a:r>
                    </a:p>
                    <a:p>
                      <a:pPr algn="just" rtl="1"/>
                      <a:endParaRPr lang="he-IL" sz="1200" baseline="0" dirty="0" smtClean="0"/>
                    </a:p>
                    <a:p>
                      <a:pPr algn="just" rtl="1"/>
                      <a:r>
                        <a:rPr lang="he-IL" sz="1200" baseline="0" dirty="0" smtClean="0"/>
                        <a:t>במידה ויבוצע פירוק – רווח או הפסד הון בקרב בעלי המניות בפירוק.</a:t>
                      </a:r>
                      <a:endParaRPr lang="he-IL" sz="1200" dirty="0"/>
                    </a:p>
                  </a:txBody>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he-IL" sz="1200" u="sng" dirty="0" smtClean="0"/>
                        <a:t>בחברה</a:t>
                      </a:r>
                      <a:r>
                        <a:rPr lang="he-IL" sz="1200" dirty="0" smtClean="0"/>
                        <a:t> - אינה חלק מהצדדים לעסקה ולכן </a:t>
                      </a:r>
                      <a:r>
                        <a:rPr lang="he-IL" sz="1200" b="1" u="sng" dirty="0" smtClean="0"/>
                        <a:t>אין אירוע מס</a:t>
                      </a:r>
                      <a:r>
                        <a:rPr lang="he-IL" sz="1200" dirty="0" smtClean="0"/>
                        <a:t>.</a:t>
                      </a:r>
                    </a:p>
                    <a:p>
                      <a:pPr algn="ctr" rtl="1"/>
                      <a:endParaRPr lang="he-IL" sz="1200" dirty="0" smtClean="0"/>
                    </a:p>
                    <a:p>
                      <a:pPr algn="just" rtl="1">
                        <a:buFont typeface="Wingdings" panose="05000000000000000000" pitchFamily="2" charset="2"/>
                        <a:buNone/>
                      </a:pPr>
                      <a:r>
                        <a:rPr lang="he-IL" sz="1200" u="sng" dirty="0" smtClean="0"/>
                        <a:t>בקרב בעלי המניות </a:t>
                      </a:r>
                      <a:r>
                        <a:rPr lang="he-IL" sz="1200" dirty="0" smtClean="0"/>
                        <a:t>- בגין מכירת המניות עשוי להיווצר רווח או הפסד הון החייב במס או ניתן לקיזוז.</a:t>
                      </a:r>
                    </a:p>
                    <a:p>
                      <a:pPr algn="just" rtl="1">
                        <a:buFont typeface="Wingdings" panose="05000000000000000000" pitchFamily="2" charset="2"/>
                        <a:buNone/>
                      </a:pPr>
                      <a:r>
                        <a:rPr lang="he-IL" sz="1200" dirty="0" smtClean="0"/>
                        <a:t>קיימת</a:t>
                      </a:r>
                      <a:r>
                        <a:rPr lang="he-IL" sz="1200" baseline="0" dirty="0" smtClean="0"/>
                        <a:t> </a:t>
                      </a:r>
                      <a:r>
                        <a:rPr lang="he-IL" sz="1200" dirty="0" smtClean="0"/>
                        <a:t>חובת דיווח לרשות המיסים על רווח</a:t>
                      </a:r>
                      <a:r>
                        <a:rPr lang="he-IL" sz="1200" baseline="0" dirty="0" smtClean="0"/>
                        <a:t> ההון הנוצר מהעסקה תוך 30 ימים ממועד ביצועה</a:t>
                      </a:r>
                      <a:r>
                        <a:rPr lang="he-IL" sz="1200" dirty="0" smtClean="0"/>
                        <a:t>.</a:t>
                      </a:r>
                    </a:p>
                    <a:p>
                      <a:pPr algn="just" rtl="1">
                        <a:buFont typeface="Wingdings" panose="05000000000000000000" pitchFamily="2" charset="2"/>
                        <a:buNone/>
                      </a:pPr>
                      <a:r>
                        <a:rPr lang="he-IL" sz="1200" dirty="0" smtClean="0"/>
                        <a:t>פטורים לתושבי חוץ מותנים בכך שעיקר הנכסים לא מקרקעין בישראל (במישרין או בעקיפין), במשך שנתיים לפני המכירה ושאין מוסד קבע למוכר בישראל.</a:t>
                      </a:r>
                    </a:p>
                    <a:p>
                      <a:pPr algn="ctr" rtl="1"/>
                      <a:endParaRPr lang="he-IL" sz="1200" dirty="0"/>
                    </a:p>
                  </a:txBody>
                  <a:tcPr/>
                </a:tc>
              </a:tr>
            </a:tbl>
          </a:graphicData>
        </a:graphic>
      </p:graphicFrame>
    </p:spTree>
    <p:extLst>
      <p:ext uri="{BB962C8B-B14F-4D97-AF65-F5344CB8AC3E}">
        <p14:creationId xmlns:p14="http://schemas.microsoft.com/office/powerpoint/2010/main" val="2982515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בין רכישת פעילות לרכישת מניות – מבט רוחבי על היבטי המס</a:t>
            </a:r>
          </a:p>
        </p:txBody>
      </p:sp>
      <p:graphicFrame>
        <p:nvGraphicFramePr>
          <p:cNvPr id="5" name="מציין מיקום תוכן 4"/>
          <p:cNvGraphicFramePr>
            <a:graphicFrameLocks noGrp="1"/>
          </p:cNvGraphicFramePr>
          <p:nvPr>
            <p:ph sz="quarter" idx="16"/>
            <p:extLst>
              <p:ext uri="{D42A27DB-BD31-4B8C-83A1-F6EECF244321}">
                <p14:modId xmlns:p14="http://schemas.microsoft.com/office/powerpoint/2010/main" val="1569489836"/>
              </p:ext>
            </p:extLst>
          </p:nvPr>
        </p:nvGraphicFramePr>
        <p:xfrm>
          <a:off x="1844674" y="908050"/>
          <a:ext cx="7119939" cy="3413760"/>
        </p:xfrm>
        <a:graphic>
          <a:graphicData uri="http://schemas.openxmlformats.org/drawingml/2006/table">
            <a:tbl>
              <a:tblPr rtl="1" firstRow="1" bandRow="1">
                <a:tableStyleId>{5C22544A-7EE6-4342-B048-85BDC9FD1C3A}</a:tableStyleId>
              </a:tblPr>
              <a:tblGrid>
                <a:gridCol w="2373313"/>
                <a:gridCol w="2373313"/>
                <a:gridCol w="2373313"/>
              </a:tblGrid>
              <a:tr h="370840">
                <a:tc>
                  <a:txBody>
                    <a:bodyPr/>
                    <a:lstStyle/>
                    <a:p>
                      <a:pPr algn="ctr" rtl="1"/>
                      <a:endParaRPr lang="he-IL" dirty="0"/>
                    </a:p>
                  </a:txBody>
                  <a:tcPr/>
                </a:tc>
                <a:tc>
                  <a:txBody>
                    <a:bodyPr/>
                    <a:lstStyle/>
                    <a:p>
                      <a:pPr algn="ctr" rtl="1"/>
                      <a:r>
                        <a:rPr lang="he-IL" dirty="0" smtClean="0"/>
                        <a:t>רכישת</a:t>
                      </a:r>
                      <a:r>
                        <a:rPr lang="he-IL" baseline="0" dirty="0" smtClean="0"/>
                        <a:t> חברת המטרה דרך רכישת פעילותה</a:t>
                      </a:r>
                      <a:endParaRPr lang="he-IL" dirty="0"/>
                    </a:p>
                  </a:txBody>
                  <a:tcPr/>
                </a:tc>
                <a:tc>
                  <a:txBody>
                    <a:bodyPr/>
                    <a:lstStyle/>
                    <a:p>
                      <a:pPr algn="ctr" rtl="1"/>
                      <a:r>
                        <a:rPr lang="he-IL" dirty="0" smtClean="0"/>
                        <a:t>רכישת חברת המטרה דרך רכישת</a:t>
                      </a:r>
                      <a:r>
                        <a:rPr lang="he-IL" baseline="0" dirty="0" smtClean="0"/>
                        <a:t> מניותיה</a:t>
                      </a:r>
                      <a:endParaRPr lang="he-IL" dirty="0"/>
                    </a:p>
                  </a:txBody>
                  <a:tcPr/>
                </a:tc>
              </a:tr>
              <a:tr h="370840">
                <a:tc>
                  <a:txBody>
                    <a:bodyPr/>
                    <a:lstStyle/>
                    <a:p>
                      <a:pPr algn="ctr" rtl="1"/>
                      <a:r>
                        <a:rPr lang="he-IL" dirty="0" smtClean="0"/>
                        <a:t>יתרונות</a:t>
                      </a:r>
                      <a:endParaRPr lang="he-IL" dirty="0"/>
                    </a:p>
                  </a:txBody>
                  <a:tcPr/>
                </a:tc>
                <a:tc>
                  <a:txBody>
                    <a:bodyPr/>
                    <a:lstStyle/>
                    <a:p>
                      <a:pPr marL="177800" lvl="1" indent="-177800" algn="just" rtl="1">
                        <a:spcBef>
                          <a:spcPts val="600"/>
                        </a:spcBef>
                        <a:spcAft>
                          <a:spcPts val="600"/>
                        </a:spcAft>
                        <a:buFont typeface="Wingdings" panose="05000000000000000000" pitchFamily="2" charset="2"/>
                        <a:buChar char="v"/>
                      </a:pPr>
                      <a:r>
                        <a:rPr lang="he-IL" sz="1400" dirty="0" smtClean="0"/>
                        <a:t>אין התחייבויות לרוכשת בגין התחייבויות חברת המטרה.</a:t>
                      </a:r>
                    </a:p>
                    <a:p>
                      <a:pPr marL="177800" lvl="1" indent="-177800" algn="just" rtl="1">
                        <a:spcBef>
                          <a:spcPts val="600"/>
                        </a:spcBef>
                        <a:spcAft>
                          <a:spcPts val="600"/>
                        </a:spcAft>
                        <a:buFont typeface="Wingdings" panose="05000000000000000000" pitchFamily="2" charset="2"/>
                        <a:buChar char="v"/>
                      </a:pPr>
                      <a:r>
                        <a:rPr lang="he-IL" sz="1400" kern="1200" dirty="0" smtClean="0">
                          <a:solidFill>
                            <a:schemeClr val="dk1"/>
                          </a:solidFill>
                          <a:latin typeface="+mn-lt"/>
                          <a:ea typeface="+mn-ea"/>
                          <a:cs typeface="+mn-cs"/>
                        </a:rPr>
                        <a:t>אין חשיפות מס בקשר לפעילות המועברת.</a:t>
                      </a:r>
                    </a:p>
                    <a:p>
                      <a:pPr marL="177800" lvl="1" indent="-177800" algn="just" rtl="1">
                        <a:spcBef>
                          <a:spcPts val="600"/>
                        </a:spcBef>
                        <a:spcAft>
                          <a:spcPts val="600"/>
                        </a:spcAft>
                        <a:buFont typeface="Wingdings" panose="05000000000000000000" pitchFamily="2" charset="2"/>
                        <a:buChar char="v"/>
                      </a:pPr>
                      <a:r>
                        <a:rPr lang="he-IL" sz="1400" kern="1200" dirty="0" smtClean="0">
                          <a:solidFill>
                            <a:schemeClr val="dk1"/>
                          </a:solidFill>
                          <a:latin typeface="+mn-lt"/>
                          <a:ea typeface="+mn-ea"/>
                          <a:cs typeface="+mn-cs"/>
                        </a:rPr>
                        <a:t>הפחתת עלות הרכישה.</a:t>
                      </a:r>
                    </a:p>
                  </a:txBody>
                  <a:tcPr/>
                </a:tc>
                <a:tc>
                  <a:txBody>
                    <a:bodyPr/>
                    <a:lstStyle/>
                    <a:p>
                      <a:pPr marL="269875" lvl="1" indent="-269875" algn="r" rtl="1">
                        <a:spcBef>
                          <a:spcPts val="600"/>
                        </a:spcBef>
                        <a:spcAft>
                          <a:spcPts val="600"/>
                        </a:spcAft>
                        <a:buFont typeface="Wingdings" panose="05000000000000000000" pitchFamily="2" charset="2"/>
                        <a:buChar char="v"/>
                      </a:pPr>
                      <a:r>
                        <a:rPr lang="he-IL" sz="1400" dirty="0" smtClean="0"/>
                        <a:t>הפסדים ניתנים לשימוש כנגד הכנסות החברה בכפוף לכך שלא מדובר בעסקה מלאכותית.</a:t>
                      </a:r>
                    </a:p>
                    <a:p>
                      <a:pPr marL="269875" lvl="1" indent="-269875" algn="r" rtl="1">
                        <a:spcBef>
                          <a:spcPts val="600"/>
                        </a:spcBef>
                        <a:spcAft>
                          <a:spcPts val="600"/>
                        </a:spcAft>
                        <a:buFont typeface="Wingdings" panose="05000000000000000000" pitchFamily="2" charset="2"/>
                        <a:buChar char="v"/>
                      </a:pPr>
                      <a:r>
                        <a:rPr lang="he-IL" sz="1400" dirty="0" smtClean="0"/>
                        <a:t>קל לביצוע ולתפעול.</a:t>
                      </a:r>
                    </a:p>
                  </a:txBody>
                  <a:tcPr/>
                </a:tc>
              </a:tr>
              <a:tr h="370840">
                <a:tc>
                  <a:txBody>
                    <a:bodyPr/>
                    <a:lstStyle/>
                    <a:p>
                      <a:pPr algn="ctr" rtl="1"/>
                      <a:r>
                        <a:rPr lang="he-IL" dirty="0" smtClean="0"/>
                        <a:t>חסרונות</a:t>
                      </a:r>
                      <a:endParaRPr lang="he-IL" dirty="0"/>
                    </a:p>
                  </a:txBody>
                  <a:tcPr/>
                </a:tc>
                <a:tc>
                  <a:txBody>
                    <a:bodyPr/>
                    <a:lstStyle/>
                    <a:p>
                      <a:pPr marL="177800" lvl="1" indent="-177800" algn="just" rtl="1">
                        <a:spcBef>
                          <a:spcPts val="600"/>
                        </a:spcBef>
                        <a:spcAft>
                          <a:spcPts val="600"/>
                        </a:spcAft>
                        <a:buFont typeface="Wingdings" panose="05000000000000000000" pitchFamily="2" charset="2"/>
                        <a:buChar char="v"/>
                      </a:pPr>
                      <a:r>
                        <a:rPr lang="he-IL" sz="1400" dirty="0" smtClean="0"/>
                        <a:t>לא ניתן להשתמש בהפסדי חברת המטרה ככל והיו.</a:t>
                      </a:r>
                    </a:p>
                    <a:p>
                      <a:pPr marL="177800" lvl="1" indent="-177800" algn="just" rtl="1">
                        <a:spcBef>
                          <a:spcPts val="600"/>
                        </a:spcBef>
                        <a:spcAft>
                          <a:spcPts val="600"/>
                        </a:spcAft>
                        <a:buFont typeface="Wingdings" panose="05000000000000000000" pitchFamily="2" charset="2"/>
                        <a:buChar char="v"/>
                      </a:pPr>
                      <a:r>
                        <a:rPr lang="he-IL" sz="1400" dirty="0" smtClean="0"/>
                        <a:t>העברת פעילות כרוכה בהסכמים חדשים עם לקוחות/ספקים וכד'. </a:t>
                      </a:r>
                    </a:p>
                  </a:txBody>
                  <a:tcPr/>
                </a:tc>
                <a:tc>
                  <a:txBody>
                    <a:bodyPr/>
                    <a:lstStyle/>
                    <a:p>
                      <a:pPr marL="269875" lvl="1" indent="-269875" algn="r" rtl="1">
                        <a:spcBef>
                          <a:spcPts val="600"/>
                        </a:spcBef>
                        <a:spcAft>
                          <a:spcPts val="600"/>
                        </a:spcAft>
                        <a:buFont typeface="Wingdings" panose="05000000000000000000" pitchFamily="2" charset="2"/>
                        <a:buChar char="v"/>
                      </a:pPr>
                      <a:r>
                        <a:rPr lang="he-IL" sz="1400" dirty="0" smtClean="0"/>
                        <a:t>התחייבויות הרוכשת לרבות חשיפות מס.</a:t>
                      </a:r>
                    </a:p>
                    <a:p>
                      <a:pPr marL="269875" lvl="1" indent="-269875" algn="r" rtl="1">
                        <a:spcBef>
                          <a:spcPts val="600"/>
                        </a:spcBef>
                        <a:spcAft>
                          <a:spcPts val="600"/>
                        </a:spcAft>
                        <a:buFont typeface="Wingdings" panose="05000000000000000000" pitchFamily="2" charset="2"/>
                        <a:buChar char="v"/>
                      </a:pPr>
                      <a:r>
                        <a:rPr lang="he-IL" sz="1400" dirty="0" smtClean="0"/>
                        <a:t>דיו </a:t>
                      </a:r>
                      <a:r>
                        <a:rPr lang="he-IL" sz="1400" dirty="0" err="1" smtClean="0"/>
                        <a:t>דיליג'נס</a:t>
                      </a:r>
                      <a:r>
                        <a:rPr lang="he-IL" sz="1400" dirty="0" smtClean="0"/>
                        <a:t>.</a:t>
                      </a:r>
                    </a:p>
                  </a:txBody>
                  <a:tcPr/>
                </a:tc>
              </a:tr>
            </a:tbl>
          </a:graphicData>
        </a:graphic>
      </p:graphicFrame>
    </p:spTree>
    <p:extLst>
      <p:ext uri="{BB962C8B-B14F-4D97-AF65-F5344CB8AC3E}">
        <p14:creationId xmlns:p14="http://schemas.microsoft.com/office/powerpoint/2010/main" val="5809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השקעה בחברת המטרה</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lnSpcReduction="10000"/>
          </a:bodyPr>
          <a:lstStyle/>
          <a:p>
            <a:pPr marL="0" indent="0" algn="r" rtl="1">
              <a:buNone/>
            </a:pPr>
            <a:r>
              <a:rPr lang="he-IL" sz="1400" b="1" u="sng" dirty="0"/>
              <a:t>האירוע</a:t>
            </a:r>
          </a:p>
          <a:p>
            <a:pPr algn="just" rtl="1">
              <a:buFont typeface="Wingdings" panose="05000000000000000000" pitchFamily="2" charset="2"/>
              <a:buChar char="v"/>
            </a:pPr>
            <a:r>
              <a:rPr lang="he-IL" sz="1400" dirty="0"/>
              <a:t>החברה הרוכשת, </a:t>
            </a:r>
            <a:r>
              <a:rPr lang="he-IL" sz="1400" dirty="0" smtClean="0"/>
              <a:t>מזרימה מזומנים לתוך חברת המטרה כנגד מניות/חוב.</a:t>
            </a:r>
          </a:p>
          <a:p>
            <a:pPr algn="just" rtl="1">
              <a:buFont typeface="Wingdings" panose="05000000000000000000" pitchFamily="2" charset="2"/>
              <a:buChar char="v"/>
            </a:pPr>
            <a:r>
              <a:rPr lang="he-IL" sz="1400" dirty="0" smtClean="0"/>
              <a:t>אין אירוע מס במועד ההשקעה.</a:t>
            </a:r>
          </a:p>
          <a:p>
            <a:pPr algn="just" rtl="1">
              <a:buFont typeface="Wingdings" panose="05000000000000000000" pitchFamily="2" charset="2"/>
              <a:buChar char="v"/>
            </a:pPr>
            <a:endParaRPr lang="he-IL" sz="1400" dirty="0"/>
          </a:p>
          <a:p>
            <a:pPr marL="0" indent="0" algn="just" rtl="1">
              <a:buNone/>
            </a:pPr>
            <a:r>
              <a:rPr lang="he-IL" sz="1400" b="1" u="sng" dirty="0" smtClean="0"/>
              <a:t>צורת ההשקעה</a:t>
            </a:r>
          </a:p>
          <a:p>
            <a:pPr algn="just" rtl="1">
              <a:buFont typeface="Wingdings" panose="05000000000000000000" pitchFamily="2" charset="2"/>
              <a:buChar char="v"/>
            </a:pPr>
            <a:r>
              <a:rPr lang="he-IL" sz="1400" dirty="0" smtClean="0"/>
              <a:t>השקעה באקוויטי (הון) כנגד מניות או פרמיה.</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smtClean="0"/>
              <a:t>השקעה כנגד הלוואה – ריביות לפי סעיף 3(י) לפקודה, מחירי העברה 85א' לפקודה (ניכוי במקור).</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smtClean="0"/>
              <a:t>שטר הון – לא חייב לשאת </a:t>
            </a:r>
            <a:r>
              <a:rPr lang="he-IL" sz="1400" dirty="0" smtClean="0"/>
              <a:t>ריבית לפי סעיף </a:t>
            </a:r>
            <a:r>
              <a:rPr lang="he-IL" sz="1400" dirty="0" smtClean="0"/>
              <a:t>3(י</a:t>
            </a:r>
            <a:r>
              <a:rPr lang="he-IL" sz="1400" dirty="0" smtClean="0"/>
              <a:t>) לפקודה ולעמוד בהוראות סעיף </a:t>
            </a:r>
            <a:r>
              <a:rPr lang="he-IL" sz="1400" dirty="0" smtClean="0"/>
              <a:t>85א</a:t>
            </a:r>
            <a:r>
              <a:rPr lang="he-IL" sz="1400" dirty="0" smtClean="0"/>
              <a:t>' לפקודה, </a:t>
            </a:r>
            <a:r>
              <a:rPr lang="he-IL" sz="1400" dirty="0" smtClean="0"/>
              <a:t>אך כפוף לתנאים, שעיקרם:</a:t>
            </a:r>
          </a:p>
          <a:p>
            <a:pPr lvl="1" algn="just" rtl="1">
              <a:buFont typeface="Wingdings" panose="05000000000000000000" pitchFamily="2" charset="2"/>
              <a:buChar char="v"/>
            </a:pPr>
            <a:r>
              <a:rPr lang="he-IL" sz="1400" dirty="0" smtClean="0"/>
              <a:t>החברה הרוכשת מחזיקה 25% לפחות ממניות חברת המטרה;</a:t>
            </a:r>
          </a:p>
          <a:p>
            <a:pPr lvl="1" algn="just" rtl="1">
              <a:buFont typeface="Wingdings" panose="05000000000000000000" pitchFamily="2" charset="2"/>
              <a:buChar char="v"/>
            </a:pPr>
            <a:r>
              <a:rPr lang="he-IL" sz="1400" dirty="0" smtClean="0"/>
              <a:t>ללא ריבית וה"ה כלל (למעט מטבע מדינת התושבות של מקבל ההלוואה);</a:t>
            </a:r>
          </a:p>
          <a:p>
            <a:pPr lvl="1" algn="just" rtl="1">
              <a:buFont typeface="Wingdings" panose="05000000000000000000" pitchFamily="2" charset="2"/>
              <a:buChar char="v"/>
            </a:pPr>
            <a:r>
              <a:rPr lang="he-IL" sz="1400" dirty="0" smtClean="0"/>
              <a:t>לא ניתן לפירעון לפני תום תקופה של 5 שנים;</a:t>
            </a:r>
          </a:p>
          <a:p>
            <a:pPr lvl="1" algn="just" rtl="1">
              <a:buFont typeface="Wingdings" panose="05000000000000000000" pitchFamily="2" charset="2"/>
              <a:buChar char="v"/>
            </a:pPr>
            <a:r>
              <a:rPr lang="he-IL" sz="1400" dirty="0" smtClean="0"/>
              <a:t>פירעון ההלוואה נדחה בפני התחייבויות אחרות.</a:t>
            </a:r>
            <a:endParaRPr lang="he-IL" sz="1400" dirty="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4118961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הוצאות מימון או </a:t>
            </a:r>
            <a:r>
              <a:rPr lang="he-IL" dirty="0" err="1" smtClean="0"/>
              <a:t>הנה"כ</a:t>
            </a:r>
            <a:r>
              <a:rPr lang="he-IL" dirty="0" smtClean="0"/>
              <a:t> בידי המשקיע</a:t>
            </a:r>
            <a:endParaRPr lang="he-IL" dirty="0"/>
          </a:p>
        </p:txBody>
      </p:sp>
      <p:sp>
        <p:nvSpPr>
          <p:cNvPr id="4" name="מציין מיקום תוכן 3"/>
          <p:cNvSpPr>
            <a:spLocks noGrp="1"/>
          </p:cNvSpPr>
          <p:nvPr>
            <p:ph sz="quarter" idx="16"/>
          </p:nvPr>
        </p:nvSpPr>
        <p:spPr>
          <a:xfrm>
            <a:off x="1844080" y="931818"/>
            <a:ext cx="7120408" cy="3511596"/>
          </a:xfrm>
        </p:spPr>
        <p:txBody>
          <a:bodyPr>
            <a:normAutofit/>
          </a:bodyPr>
          <a:lstStyle/>
          <a:p>
            <a:pPr algn="r" rtl="1">
              <a:buFont typeface="Wingdings" panose="05000000000000000000" pitchFamily="2" charset="2"/>
              <a:buChar char="q"/>
            </a:pPr>
            <a:endParaRPr lang="he-IL" dirty="0" smtClean="0"/>
          </a:p>
          <a:p>
            <a:pPr algn="just" rtl="1">
              <a:buFont typeface="Wingdings" panose="05000000000000000000" pitchFamily="2" charset="2"/>
              <a:buChar char="v"/>
            </a:pPr>
            <a:r>
              <a:rPr lang="he-IL" dirty="0" smtClean="0"/>
              <a:t>סעיף 18(ג) – ככל שיש הכנסות בעלות שיעורי מס שונים, יש לייחס את ההוצאות לכל סוגי ההכנסה. ככל שלא ניתן לייחס, ינוכה חלק יחסי מההוצאות כנגד ההכנסה המועדפת כיחס ההכנסה המועדפת לכלל הכנסות החברה ואותו שיעור מההוצאה.</a:t>
            </a:r>
          </a:p>
          <a:p>
            <a:pPr algn="just" rtl="1">
              <a:buFont typeface="Wingdings" panose="05000000000000000000" pitchFamily="2" charset="2"/>
              <a:buChar char="v"/>
            </a:pPr>
            <a:endParaRPr lang="he-IL" dirty="0" smtClean="0"/>
          </a:p>
          <a:p>
            <a:pPr algn="just" rtl="1">
              <a:buFont typeface="Wingdings" panose="05000000000000000000" pitchFamily="2" charset="2"/>
              <a:buChar char="v"/>
            </a:pPr>
            <a:r>
              <a:rPr lang="he-IL" dirty="0"/>
              <a:t>התקבלו מספר פסיקות אשר קבעו כי הוצאות אשר קשורות למניות הנרכשות (לרבות השקעה), ייוחסו לדיבידנדים אשר ממילא לא היו חייבים </a:t>
            </a:r>
            <a:r>
              <a:rPr lang="he-IL" dirty="0" smtClean="0"/>
              <a:t>במס בידי חברות (</a:t>
            </a:r>
            <a:r>
              <a:rPr lang="he-IL" b="1" dirty="0" smtClean="0"/>
              <a:t>הלכת פישמן בראון</a:t>
            </a:r>
            <a:r>
              <a:rPr lang="he-IL" dirty="0" smtClean="0"/>
              <a:t>, </a:t>
            </a:r>
            <a:r>
              <a:rPr lang="he-IL" b="1" dirty="0" smtClean="0"/>
              <a:t>הלכת </a:t>
            </a:r>
            <a:r>
              <a:rPr lang="he-IL" b="1" dirty="0" err="1" smtClean="0"/>
              <a:t>ארקין</a:t>
            </a:r>
            <a:r>
              <a:rPr lang="he-IL" dirty="0" smtClean="0"/>
              <a:t>).</a:t>
            </a:r>
          </a:p>
          <a:p>
            <a:pPr algn="just" rtl="1">
              <a:buFont typeface="Wingdings" panose="05000000000000000000" pitchFamily="2" charset="2"/>
              <a:buChar char="v"/>
            </a:pPr>
            <a:endParaRPr lang="he-IL" dirty="0"/>
          </a:p>
          <a:p>
            <a:pPr algn="just" rtl="1">
              <a:buFont typeface="Wingdings" panose="05000000000000000000" pitchFamily="2" charset="2"/>
              <a:buChar char="v"/>
            </a:pPr>
            <a:r>
              <a:rPr lang="he-IL" dirty="0" smtClean="0"/>
              <a:t>לא ניתן להוון הוצאות לעלות ההשקעה. </a:t>
            </a:r>
          </a:p>
          <a:p>
            <a:pPr marL="0" indent="0" algn="just" rtl="1">
              <a:buNone/>
            </a:pPr>
            <a:r>
              <a:rPr lang="he-IL" dirty="0"/>
              <a:t> </a:t>
            </a:r>
            <a:r>
              <a:rPr lang="he-IL" dirty="0" smtClean="0"/>
              <a:t>            </a:t>
            </a:r>
            <a:endParaRPr lang="he-IL" dirty="0"/>
          </a:p>
        </p:txBody>
      </p:sp>
    </p:spTree>
    <p:extLst>
      <p:ext uri="{BB962C8B-B14F-4D97-AF65-F5344CB8AC3E}">
        <p14:creationId xmlns:p14="http://schemas.microsoft.com/office/powerpoint/2010/main" val="2919716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מכירה עם תמורות עתידיות חוזר מ"ה 19/2018</a:t>
            </a:r>
          </a:p>
        </p:txBody>
      </p:sp>
      <p:sp>
        <p:nvSpPr>
          <p:cNvPr id="4" name="מציין מיקום תוכן 3"/>
          <p:cNvSpPr>
            <a:spLocks noGrp="1"/>
          </p:cNvSpPr>
          <p:nvPr>
            <p:ph sz="quarter" idx="16"/>
          </p:nvPr>
        </p:nvSpPr>
        <p:spPr>
          <a:xfrm>
            <a:off x="1733005" y="914400"/>
            <a:ext cx="7306491" cy="3529013"/>
          </a:xfrm>
        </p:spPr>
        <p:txBody>
          <a:bodyPr>
            <a:normAutofit/>
          </a:bodyPr>
          <a:lstStyle/>
          <a:p>
            <a:pPr marL="361950" lvl="1" indent="0" algn="just" rtl="1">
              <a:spcBef>
                <a:spcPts val="360"/>
              </a:spcBef>
              <a:buClr>
                <a:srgbClr val="63666A"/>
              </a:buClr>
              <a:buNone/>
            </a:pPr>
            <a:r>
              <a:rPr lang="he-IL" sz="1400" b="1" u="sng" dirty="0">
                <a:latin typeface="Segoe UI Semilight" panose="020B0402040204020203" pitchFamily="34" charset="0"/>
                <a:ea typeface="Times New Roman" panose="02020603050405020304" pitchFamily="18" charset="0"/>
              </a:rPr>
              <a:t>תמורה עתידית </a:t>
            </a:r>
            <a:r>
              <a:rPr lang="he-IL" sz="1400" b="1" u="sng" dirty="0" smtClean="0">
                <a:latin typeface="Segoe UI Semilight" panose="020B0402040204020203" pitchFamily="34" charset="0"/>
                <a:ea typeface="Times New Roman" panose="02020603050405020304" pitchFamily="18" charset="0"/>
              </a:rPr>
              <a:t>ידועה</a:t>
            </a:r>
            <a:r>
              <a:rPr lang="he-IL" sz="1400" dirty="0" smtClean="0">
                <a:latin typeface="Segoe UI Semilight" panose="020B0402040204020203" pitchFamily="34" charset="0"/>
                <a:ea typeface="Times New Roman" panose="02020603050405020304" pitchFamily="18" charset="0"/>
              </a:rPr>
              <a:t> </a:t>
            </a:r>
            <a:endParaRPr lang="he-IL" sz="1400" dirty="0">
              <a:latin typeface="Segoe UI Semilight" panose="020B0402040204020203" pitchFamily="34" charset="0"/>
              <a:ea typeface="Times New Roman" panose="02020603050405020304" pitchFamily="18" charset="0"/>
            </a:endParaRPr>
          </a:p>
          <a:p>
            <a:pPr marL="361950" lvl="1" indent="0" algn="just" rtl="1">
              <a:spcBef>
                <a:spcPts val="360"/>
              </a:spcBef>
              <a:buClr>
                <a:srgbClr val="63666A"/>
              </a:buClr>
              <a:buNone/>
            </a:pPr>
            <a:r>
              <a:rPr lang="he-IL" sz="1400" u="sng" dirty="0" smtClean="0">
                <a:latin typeface="Segoe UI Semilight" panose="020B0402040204020203" pitchFamily="34" charset="0"/>
                <a:ea typeface="Times New Roman" panose="02020603050405020304" pitchFamily="18" charset="0"/>
              </a:rPr>
              <a:t>הכלל</a:t>
            </a:r>
            <a:r>
              <a:rPr lang="he-IL" sz="1400" dirty="0" smtClean="0">
                <a:latin typeface="Segoe UI Semilight" panose="020B0402040204020203" pitchFamily="34" charset="0"/>
                <a:ea typeface="Times New Roman" panose="02020603050405020304" pitchFamily="18" charset="0"/>
              </a:rPr>
              <a:t>: התמורה </a:t>
            </a:r>
            <a:r>
              <a:rPr lang="he-IL" sz="1400" dirty="0">
                <a:latin typeface="Segoe UI Semilight" panose="020B0402040204020203" pitchFamily="34" charset="0"/>
                <a:ea typeface="Times New Roman" panose="02020603050405020304" pitchFamily="18" charset="0"/>
              </a:rPr>
              <a:t>לצרכי מס </a:t>
            </a:r>
            <a:r>
              <a:rPr lang="he-IL" sz="1400" dirty="0" smtClean="0">
                <a:latin typeface="Segoe UI Semilight" panose="020B0402040204020203" pitchFamily="34" charset="0"/>
                <a:ea typeface="Times New Roman" panose="02020603050405020304" pitchFamily="18" charset="0"/>
              </a:rPr>
              <a:t>תהא התמורה הכוללת, כלומר </a:t>
            </a:r>
            <a:r>
              <a:rPr lang="he-IL" sz="1400" dirty="0">
                <a:latin typeface="Segoe UI Semilight" panose="020B0402040204020203" pitchFamily="34" charset="0"/>
                <a:ea typeface="Times New Roman" panose="02020603050405020304" pitchFamily="18" charset="0"/>
              </a:rPr>
              <a:t>סך סכומי </a:t>
            </a:r>
            <a:r>
              <a:rPr lang="he-IL" sz="1400" dirty="0" smtClean="0">
                <a:latin typeface="Segoe UI Semilight" panose="020B0402040204020203" pitchFamily="34" charset="0"/>
                <a:ea typeface="Times New Roman" panose="02020603050405020304" pitchFamily="18" charset="0"/>
              </a:rPr>
              <a:t>התמורות </a:t>
            </a:r>
            <a:r>
              <a:rPr lang="he-IL" sz="1400" dirty="0">
                <a:latin typeface="Segoe UI Semilight" panose="020B0402040204020203" pitchFamily="34" charset="0"/>
                <a:ea typeface="Times New Roman" panose="02020603050405020304" pitchFamily="18" charset="0"/>
              </a:rPr>
              <a:t>שנקבעו בעסקה. </a:t>
            </a:r>
            <a:endParaRPr lang="he-IL" sz="1400" dirty="0" smtClean="0">
              <a:latin typeface="Segoe UI Semilight" panose="020B0402040204020203" pitchFamily="34" charset="0"/>
              <a:ea typeface="Times New Roman" panose="02020603050405020304" pitchFamily="18" charset="0"/>
            </a:endParaRPr>
          </a:p>
          <a:p>
            <a:pPr marL="361950" lvl="1" indent="0" algn="just" rtl="1">
              <a:spcBef>
                <a:spcPts val="360"/>
              </a:spcBef>
              <a:buClr>
                <a:srgbClr val="63666A"/>
              </a:buClr>
              <a:buNone/>
            </a:pPr>
            <a:r>
              <a:rPr lang="he-IL" sz="1400" b="1" dirty="0" smtClean="0">
                <a:solidFill>
                  <a:srgbClr val="FF0000"/>
                </a:solidFill>
                <a:latin typeface="Segoe UI Semilight" panose="020B0402040204020203" pitchFamily="34" charset="0"/>
                <a:ea typeface="Times New Roman" panose="02020603050405020304" pitchFamily="18" charset="0"/>
              </a:rPr>
              <a:t>חריג:</a:t>
            </a:r>
            <a:r>
              <a:rPr lang="he-IL" sz="1400" dirty="0" smtClean="0">
                <a:solidFill>
                  <a:srgbClr val="FF0000"/>
                </a:solidFill>
                <a:latin typeface="Segoe UI Semilight" panose="020B0402040204020203" pitchFamily="34" charset="0"/>
                <a:ea typeface="Times New Roman" panose="02020603050405020304" pitchFamily="18" charset="0"/>
              </a:rPr>
              <a:t> </a:t>
            </a:r>
            <a:r>
              <a:rPr lang="he-IL" sz="1400" dirty="0" smtClean="0">
                <a:latin typeface="Segoe UI Semilight" panose="020B0402040204020203" pitchFamily="34" charset="0"/>
                <a:ea typeface="Times New Roman" panose="02020603050405020304" pitchFamily="18" charset="0"/>
              </a:rPr>
              <a:t>כאשר </a:t>
            </a:r>
            <a:r>
              <a:rPr lang="he-IL" sz="1400" dirty="0">
                <a:latin typeface="Segoe UI Semilight" panose="020B0402040204020203" pitchFamily="34" charset="0"/>
                <a:ea typeface="Times New Roman" panose="02020603050405020304" pitchFamily="18" charset="0"/>
              </a:rPr>
              <a:t>ניתן </a:t>
            </a:r>
            <a:r>
              <a:rPr lang="he-IL" sz="1400" dirty="0" smtClean="0">
                <a:latin typeface="Segoe UI Semilight" panose="020B0402040204020203" pitchFamily="34" charset="0"/>
                <a:ea typeface="Times New Roman" panose="02020603050405020304" pitchFamily="18" charset="0"/>
              </a:rPr>
              <a:t>ללמוד </a:t>
            </a:r>
            <a:r>
              <a:rPr lang="he-IL" sz="1400" dirty="0">
                <a:latin typeface="Segoe UI Semilight" panose="020B0402040204020203" pitchFamily="34" charset="0"/>
                <a:ea typeface="Times New Roman" panose="02020603050405020304" pitchFamily="18" charset="0"/>
              </a:rPr>
              <a:t>מתנאי העסקה, כי גלומות בה שתי </a:t>
            </a:r>
            <a:r>
              <a:rPr lang="he-IL" sz="1400" dirty="0" smtClean="0">
                <a:latin typeface="Segoe UI Semilight" panose="020B0402040204020203" pitchFamily="34" charset="0"/>
                <a:ea typeface="Times New Roman" panose="02020603050405020304" pitchFamily="18" charset="0"/>
              </a:rPr>
              <a:t>עסקאות, </a:t>
            </a:r>
            <a:r>
              <a:rPr lang="he-IL" sz="1400" dirty="0">
                <a:latin typeface="Segoe UI Semilight" panose="020B0402040204020203" pitchFamily="34" charset="0"/>
                <a:ea typeface="Times New Roman" panose="02020603050405020304" pitchFamily="18" charset="0"/>
              </a:rPr>
              <a:t>האחת עסקת מכר והשנייה עסקת אשראי, תפוצל </a:t>
            </a:r>
            <a:r>
              <a:rPr lang="he-IL" sz="1400" dirty="0" smtClean="0">
                <a:latin typeface="Segoe UI Semilight" panose="020B0402040204020203" pitchFamily="34" charset="0"/>
                <a:ea typeface="Times New Roman" panose="02020603050405020304" pitchFamily="18" charset="0"/>
              </a:rPr>
              <a:t>התמורה </a:t>
            </a:r>
            <a:r>
              <a:rPr lang="he-IL" sz="1400" dirty="0">
                <a:latin typeface="Segoe UI Semilight" panose="020B0402040204020203" pitchFamily="34" charset="0"/>
                <a:ea typeface="Times New Roman" panose="02020603050405020304" pitchFamily="18" charset="0"/>
              </a:rPr>
              <a:t>באופן הבא</a:t>
            </a:r>
            <a:r>
              <a:rPr lang="he-IL" sz="1400" dirty="0" smtClean="0">
                <a:latin typeface="Segoe UI Semilight" panose="020B0402040204020203" pitchFamily="34" charset="0"/>
                <a:ea typeface="Times New Roman" panose="02020603050405020304" pitchFamily="18" charset="0"/>
              </a:rPr>
              <a:t>:</a:t>
            </a:r>
          </a:p>
          <a:p>
            <a:pPr marL="623888" lvl="1" indent="0" algn="just" rtl="1">
              <a:spcBef>
                <a:spcPts val="360"/>
              </a:spcBef>
              <a:buClr>
                <a:srgbClr val="63666A"/>
              </a:buClr>
              <a:buNone/>
            </a:pPr>
            <a:endParaRPr lang="he-IL" sz="1400" dirty="0">
              <a:latin typeface="Segoe UI Semilight" panose="020B0402040204020203" pitchFamily="34" charset="0"/>
              <a:ea typeface="Times New Roman" panose="02020603050405020304" pitchFamily="18" charset="0"/>
            </a:endParaRPr>
          </a:p>
          <a:p>
            <a:pPr marL="900113" lvl="2" indent="-276225" algn="just" rtl="1">
              <a:spcBef>
                <a:spcPts val="360"/>
              </a:spcBef>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תמורת המכירה </a:t>
            </a:r>
            <a:r>
              <a:rPr lang="he-IL" sz="1400" dirty="0" smtClean="0">
                <a:latin typeface="Segoe UI Semilight" panose="020B0402040204020203" pitchFamily="34" charset="0"/>
                <a:ea typeface="Times New Roman" panose="02020603050405020304" pitchFamily="18" charset="0"/>
              </a:rPr>
              <a:t>- היוון </a:t>
            </a:r>
            <a:r>
              <a:rPr lang="he-IL" sz="1400" dirty="0">
                <a:latin typeface="Segoe UI Semilight" panose="020B0402040204020203" pitchFamily="34" charset="0"/>
                <a:ea typeface="Times New Roman" panose="02020603050405020304" pitchFamily="18" charset="0"/>
              </a:rPr>
              <a:t>התשלומים העתידי.</a:t>
            </a:r>
          </a:p>
          <a:p>
            <a:pPr marL="900113" lvl="2" indent="-276225" algn="r" rtl="1">
              <a:spcBef>
                <a:spcPts val="360"/>
              </a:spcBef>
              <a:buClr>
                <a:srgbClr val="63666A"/>
              </a:buClr>
              <a:buFont typeface="Wingdings" panose="05000000000000000000" pitchFamily="2" charset="2"/>
              <a:buChar char="v"/>
            </a:pPr>
            <a:endParaRPr lang="he-IL" sz="1400" dirty="0" smtClean="0">
              <a:latin typeface="Segoe UI Semilight" panose="020B0402040204020203" pitchFamily="34" charset="0"/>
              <a:ea typeface="Times New Roman" panose="02020603050405020304" pitchFamily="18" charset="0"/>
            </a:endParaRPr>
          </a:p>
          <a:p>
            <a:pPr marL="900113" lvl="2" indent="-276225" algn="r" rtl="1">
              <a:spcBef>
                <a:spcPts val="360"/>
              </a:spcBef>
              <a:buClr>
                <a:srgbClr val="63666A"/>
              </a:buClr>
              <a:buFont typeface="Wingdings" panose="05000000000000000000" pitchFamily="2" charset="2"/>
              <a:buChar char="v"/>
            </a:pPr>
            <a:r>
              <a:rPr lang="he-IL" sz="1400" dirty="0" smtClean="0">
                <a:latin typeface="Segoe UI Semilight" panose="020B0402040204020203" pitchFamily="34" charset="0"/>
                <a:ea typeface="Times New Roman" panose="02020603050405020304" pitchFamily="18" charset="0"/>
              </a:rPr>
              <a:t>הכנסות המימון - ההפרש </a:t>
            </a:r>
            <a:r>
              <a:rPr lang="he-IL" sz="1400" dirty="0">
                <a:latin typeface="Segoe UI Semilight" panose="020B0402040204020203" pitchFamily="34" charset="0"/>
                <a:ea typeface="Times New Roman" panose="02020603050405020304" pitchFamily="18" charset="0"/>
              </a:rPr>
              <a:t>‏שבין ‏התשלומים ‏שיתקבלו ‏בפועל, ‏בעת ‏תשלומם ‏על ‏ידי ‏הרוכש,‏ לבין ‏התמורה ‏שחושבה ‏בגין ‏עסקת ‏המכר.</a:t>
            </a:r>
          </a:p>
          <a:p>
            <a:pPr marL="900113" lvl="2" indent="-276225" algn="r" rtl="1">
              <a:spcBef>
                <a:spcPts val="360"/>
              </a:spcBef>
              <a:buClr>
                <a:srgbClr val="63666A"/>
              </a:buClr>
              <a:buFont typeface="Wingdings" panose="05000000000000000000" pitchFamily="2" charset="2"/>
              <a:buChar char="v"/>
            </a:pPr>
            <a:endParaRPr lang="he-IL" sz="1400" dirty="0" smtClean="0">
              <a:latin typeface="Segoe UI Semilight" panose="020B0402040204020203" pitchFamily="34" charset="0"/>
              <a:ea typeface="Times New Roman" panose="02020603050405020304" pitchFamily="18" charset="0"/>
            </a:endParaRPr>
          </a:p>
          <a:p>
            <a:pPr marL="900113" lvl="2" indent="-276225" algn="r" rtl="1">
              <a:spcBef>
                <a:spcPts val="360"/>
              </a:spcBef>
              <a:buClr>
                <a:srgbClr val="63666A"/>
              </a:buClr>
              <a:buFont typeface="Wingdings" panose="05000000000000000000" pitchFamily="2" charset="2"/>
              <a:buChar char="v"/>
            </a:pPr>
            <a:r>
              <a:rPr lang="he-IL" sz="1400" dirty="0" smtClean="0">
                <a:latin typeface="Segoe UI Semilight" panose="020B0402040204020203" pitchFamily="34" charset="0"/>
                <a:ea typeface="Times New Roman" panose="02020603050405020304" pitchFamily="18" charset="0"/>
              </a:rPr>
              <a:t>הנטייה לראות בעסקה כעסקה שגלומות בה שתי עסקאות, תגבר במקרים בהם מועד התשלום האחרון בעד התמורה </a:t>
            </a:r>
            <a:r>
              <a:rPr lang="he-IL" sz="1400" u="sng" dirty="0" smtClean="0">
                <a:latin typeface="Segoe UI Semilight" panose="020B0402040204020203" pitchFamily="34" charset="0"/>
                <a:ea typeface="Times New Roman" panose="02020603050405020304" pitchFamily="18" charset="0"/>
              </a:rPr>
              <a:t>חל שנתיים </a:t>
            </a:r>
            <a:r>
              <a:rPr lang="he-IL" sz="1400" dirty="0" smtClean="0">
                <a:latin typeface="Segoe UI Semilight" panose="020B0402040204020203" pitchFamily="34" charset="0"/>
                <a:ea typeface="Times New Roman" panose="02020603050405020304" pitchFamily="18" charset="0"/>
              </a:rPr>
              <a:t>לפחות לאחר מועד המכירה.</a:t>
            </a:r>
            <a:endParaRPr lang="en-US" sz="1400" b="1" dirty="0" smtClean="0">
              <a:latin typeface="Segoe UI Semilight" panose="020B0402040204020203" pitchFamily="34" charset="0"/>
              <a:ea typeface="Times New Roman" panose="02020603050405020304" pitchFamily="18" charset="0"/>
            </a:endParaRPr>
          </a:p>
          <a:p>
            <a:pPr marL="0" indent="0" algn="r" rtl="1">
              <a:buNone/>
            </a:pPr>
            <a:endParaRPr lang="he-IL" dirty="0"/>
          </a:p>
        </p:txBody>
      </p:sp>
    </p:spTree>
    <p:extLst>
      <p:ext uri="{BB962C8B-B14F-4D97-AF65-F5344CB8AC3E}">
        <p14:creationId xmlns:p14="http://schemas.microsoft.com/office/powerpoint/2010/main" val="3734417739"/>
      </p:ext>
    </p:extLst>
  </p:cSld>
  <p:clrMapOvr>
    <a:masterClrMapping/>
  </p:clrMapOvr>
</p:sld>
</file>

<file path=ppt/theme/theme1.xml><?xml version="1.0" encoding="utf-8"?>
<a:theme xmlns:a="http://schemas.openxmlformats.org/drawingml/2006/main" name="Office Theme">
  <a:themeElements>
    <a:clrScheme name="RSM">
      <a:dk1>
        <a:srgbClr val="63666A"/>
      </a:dk1>
      <a:lt1>
        <a:sysClr val="window" lastClr="FFFFFF"/>
      </a:lt1>
      <a:dk2>
        <a:srgbClr val="888B8D"/>
      </a:dk2>
      <a:lt2>
        <a:srgbClr val="DCDDDE"/>
      </a:lt2>
      <a:accent1>
        <a:srgbClr val="009CDE"/>
      </a:accent1>
      <a:accent2>
        <a:srgbClr val="3F9C35"/>
      </a:accent2>
      <a:accent3>
        <a:srgbClr val="34A798"/>
      </a:accent3>
      <a:accent4>
        <a:srgbClr val="9F5CC0"/>
      </a:accent4>
      <a:accent5>
        <a:srgbClr val="F1B434"/>
      </a:accent5>
      <a:accent6>
        <a:srgbClr val="E40046"/>
      </a:accent6>
      <a:hlink>
        <a:srgbClr val="009CDE"/>
      </a:hlink>
      <a:folHlink>
        <a:srgbClr val="63666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3598</TotalTime>
  <Words>2398</Words>
  <Application>Microsoft Office PowerPoint</Application>
  <PresentationFormat>‫הצגה על המסך (16:9)</PresentationFormat>
  <Paragraphs>226</Paragraphs>
  <Slides>30</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30</vt:i4>
      </vt:variant>
    </vt:vector>
  </HeadingPairs>
  <TitlesOfParts>
    <vt:vector size="37" baseType="lpstr">
      <vt:lpstr>Arial</vt:lpstr>
      <vt:lpstr>Calibri</vt:lpstr>
      <vt:lpstr>David</vt:lpstr>
      <vt:lpstr>Segoe UI Semilight</vt:lpstr>
      <vt:lpstr>Times New Roman</vt:lpstr>
      <vt:lpstr>Wingdings</vt:lpstr>
      <vt:lpstr>Office Theme</vt:lpstr>
      <vt:lpstr>מצגת של PowerPoint</vt:lpstr>
      <vt:lpstr>היבטי מס בעסקאות רכישה  רוני שרייטר, עו"ד (רו"ח)   אוקטובר 2019</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L2LAdmin</dc:creator>
  <cp:lastModifiedBy>Dvir Saadia</cp:lastModifiedBy>
  <cp:revision>200</cp:revision>
  <dcterms:created xsi:type="dcterms:W3CDTF">2015-05-28T11:57:29Z</dcterms:created>
  <dcterms:modified xsi:type="dcterms:W3CDTF">2019-10-03T08:31:54Z</dcterms:modified>
</cp:coreProperties>
</file>