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8" r:id="rId2"/>
    <p:sldId id="256" r:id="rId3"/>
    <p:sldId id="295" r:id="rId4"/>
    <p:sldId id="353" r:id="rId5"/>
    <p:sldId id="334" r:id="rId6"/>
    <p:sldId id="351" r:id="rId7"/>
    <p:sldId id="363" r:id="rId8"/>
    <p:sldId id="354" r:id="rId9"/>
    <p:sldId id="365" r:id="rId10"/>
    <p:sldId id="364" r:id="rId11"/>
    <p:sldId id="358" r:id="rId12"/>
    <p:sldId id="362" r:id="rId13"/>
    <p:sldId id="359" r:id="rId14"/>
    <p:sldId id="360" r:id="rId15"/>
    <p:sldId id="361" r:id="rId16"/>
    <p:sldId id="355" r:id="rId17"/>
    <p:sldId id="301" r:id="rId18"/>
    <p:sldId id="352" r:id="rId19"/>
    <p:sldId id="344" r:id="rId20"/>
    <p:sldId id="366" r:id="rId21"/>
    <p:sldId id="280" r:id="rId22"/>
    <p:sldId id="325" r:id="rId23"/>
    <p:sldId id="281" r:id="rId2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1">
          <p15:clr>
            <a:srgbClr val="A4A3A4"/>
          </p15:clr>
        </p15:guide>
        <p15:guide id="2" orient="horz" pos="2791">
          <p15:clr>
            <a:srgbClr val="A4A3A4"/>
          </p15:clr>
        </p15:guide>
        <p15:guide id="3" orient="horz" pos="117">
          <p15:clr>
            <a:srgbClr val="A4A3A4"/>
          </p15:clr>
        </p15:guide>
        <p15:guide id="4" orient="horz">
          <p15:clr>
            <a:srgbClr val="A4A3A4"/>
          </p15:clr>
        </p15:guide>
        <p15:guide id="5" orient="horz" pos="239">
          <p15:clr>
            <a:srgbClr val="A4A3A4"/>
          </p15:clr>
        </p15:guide>
        <p15:guide id="6" orient="horz" pos="486">
          <p15:clr>
            <a:srgbClr val="A4A3A4"/>
          </p15:clr>
        </p15:guide>
        <p15:guide id="7" orient="horz" pos="2903">
          <p15:clr>
            <a:srgbClr val="A4A3A4"/>
          </p15:clr>
        </p15:guide>
        <p15:guide id="8" pos="2880">
          <p15:clr>
            <a:srgbClr val="A4A3A4"/>
          </p15:clr>
        </p15:guide>
        <p15:guide id="9" pos="5650">
          <p15:clr>
            <a:srgbClr val="A4A3A4"/>
          </p15:clr>
        </p15:guide>
        <p15:guide id="10" pos="34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9E31"/>
    <a:srgbClr val="009EDE"/>
    <a:srgbClr val="D4E7F7"/>
    <a:srgbClr val="DBECD4"/>
    <a:srgbClr val="6366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5" d="100"/>
          <a:sy n="135" d="100"/>
        </p:scale>
        <p:origin x="240" y="114"/>
      </p:cViewPr>
      <p:guideLst>
        <p:guide orient="horz" pos="3121"/>
        <p:guide orient="horz" pos="2791"/>
        <p:guide orient="horz" pos="117"/>
        <p:guide orient="horz"/>
        <p:guide orient="horz" pos="239"/>
        <p:guide orient="horz" pos="486"/>
        <p:guide orient="horz" pos="2903"/>
        <p:guide pos="2880"/>
        <p:guide pos="5650"/>
        <p:guide pos="345"/>
      </p:guideLst>
    </p:cSldViewPr>
  </p:slideViewPr>
  <p:notesTextViewPr>
    <p:cViewPr>
      <p:scale>
        <a:sx n="1" d="1"/>
        <a:sy n="1" d="1"/>
      </p:scale>
      <p:origin x="0" y="0"/>
    </p:cViewPr>
  </p:notesTextViewPr>
  <p:notesViewPr>
    <p:cSldViewPr snapToGrid="0">
      <p:cViewPr varScale="1">
        <p:scale>
          <a:sx n="85" d="100"/>
          <a:sy n="85" d="100"/>
        </p:scale>
        <p:origin x="-3786" y="-96"/>
      </p:cViewPr>
      <p:guideLst>
        <p:guide orient="horz" pos="2880"/>
        <p:guide pos="2160"/>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E473AF6-2FAB-4713-B6C6-E0386261291F}" type="datetimeFigureOut">
              <a:rPr lang="en-GB" smtClean="0"/>
              <a:t>27/01/2020</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898E0F9-4544-4B83-BE12-483232559C3B}" type="slidenum">
              <a:rPr lang="en-GB" smtClean="0"/>
              <a:t>‹#›</a:t>
            </a:fld>
            <a:endParaRPr lang="en-GB"/>
          </a:p>
        </p:txBody>
      </p:sp>
    </p:spTree>
    <p:extLst>
      <p:ext uri="{BB962C8B-B14F-4D97-AF65-F5344CB8AC3E}">
        <p14:creationId xmlns:p14="http://schemas.microsoft.com/office/powerpoint/2010/main" val="8457632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339265-ADFC-4563-A924-76225813E49E}" type="datetimeFigureOut">
              <a:rPr lang="en-GB" smtClean="0"/>
              <a:t>27/01/2020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D8859B-D7B2-4524-A914-23A343B7401F}" type="slidenum">
              <a:rPr lang="en-GB" smtClean="0"/>
              <a:t>‹#›</a:t>
            </a:fld>
            <a:endParaRPr lang="en-GB"/>
          </a:p>
        </p:txBody>
      </p:sp>
    </p:spTree>
    <p:extLst>
      <p:ext uri="{BB962C8B-B14F-4D97-AF65-F5344CB8AC3E}">
        <p14:creationId xmlns:p14="http://schemas.microsoft.com/office/powerpoint/2010/main" val="2295960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4" name="Rectangle 3"/>
          <p:cNvSpPr/>
          <p:nvPr userDrawn="1"/>
        </p:nvSpPr>
        <p:spPr>
          <a:xfrm>
            <a:off x="0" y="180000"/>
            <a:ext cx="8964000" cy="401193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 </a:t>
            </a:r>
            <a:endParaRPr lang="en-GB" dirty="0"/>
          </a:p>
        </p:txBody>
      </p:sp>
      <p:sp>
        <p:nvSpPr>
          <p:cNvPr id="3" name="TextBox 2"/>
          <p:cNvSpPr txBox="1"/>
          <p:nvPr userDrawn="1"/>
        </p:nvSpPr>
        <p:spPr>
          <a:xfrm>
            <a:off x="1058236" y="987574"/>
            <a:ext cx="5760640" cy="2123658"/>
          </a:xfrm>
          <a:prstGeom prst="rect">
            <a:avLst/>
          </a:prstGeom>
          <a:noFill/>
        </p:spPr>
        <p:txBody>
          <a:bodyPr wrap="square" rtlCol="0">
            <a:spAutoFit/>
          </a:bodyPr>
          <a:lstStyle/>
          <a:p>
            <a:r>
              <a:rPr kumimoji="0" lang="en-US" sz="4400" b="0" i="0" u="none" strike="noStrike" kern="1200" cap="none" spc="0" normalizeH="0" baseline="0" noProof="0" dirty="0" smtClean="0">
                <a:ln>
                  <a:noFill/>
                </a:ln>
                <a:solidFill>
                  <a:schemeClr val="bg1"/>
                </a:solidFill>
                <a:effectLst/>
                <a:uLnTx/>
                <a:uFillTx/>
                <a:latin typeface="+mn-lt"/>
              </a:rPr>
              <a:t>THE POWER </a:t>
            </a:r>
            <a:br>
              <a:rPr kumimoji="0" lang="en-US" sz="4400" b="0" i="0" u="none" strike="noStrike" kern="1200" cap="none" spc="0" normalizeH="0" baseline="0" noProof="0" dirty="0" smtClean="0">
                <a:ln>
                  <a:noFill/>
                </a:ln>
                <a:solidFill>
                  <a:schemeClr val="bg1"/>
                </a:solidFill>
                <a:effectLst/>
                <a:uLnTx/>
                <a:uFillTx/>
                <a:latin typeface="+mn-lt"/>
              </a:rPr>
            </a:br>
            <a:r>
              <a:rPr kumimoji="0" lang="en-US" sz="4400" b="0" i="0" u="none" strike="noStrike" kern="1200" cap="none" spc="0" normalizeH="0" baseline="0" noProof="0" dirty="0" smtClean="0">
                <a:ln>
                  <a:noFill/>
                </a:ln>
                <a:solidFill>
                  <a:schemeClr val="bg1"/>
                </a:solidFill>
                <a:effectLst/>
                <a:uLnTx/>
                <a:uFillTx/>
                <a:latin typeface="+mn-lt"/>
              </a:rPr>
              <a:t>OF BEING UNDERSTOOD</a:t>
            </a:r>
            <a:endParaRPr lang="en-GB" dirty="0">
              <a:solidFill>
                <a:schemeClr val="bg1"/>
              </a:solidFill>
            </a:endParaRPr>
          </a:p>
        </p:txBody>
      </p:sp>
      <p:sp>
        <p:nvSpPr>
          <p:cNvPr id="5" name="TextBox 4"/>
          <p:cNvSpPr txBox="1"/>
          <p:nvPr userDrawn="1"/>
        </p:nvSpPr>
        <p:spPr>
          <a:xfrm>
            <a:off x="1115616" y="3363838"/>
            <a:ext cx="432048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bg1"/>
                </a:solidFill>
              </a:rPr>
              <a:t>AUDIT | TAX | CONSULTING</a:t>
            </a:r>
          </a:p>
        </p:txBody>
      </p:sp>
      <p:sp>
        <p:nvSpPr>
          <p:cNvPr id="9" name="Rounded Rectangle 8"/>
          <p:cNvSpPr/>
          <p:nvPr userDrawn="1"/>
        </p:nvSpPr>
        <p:spPr>
          <a:xfrm>
            <a:off x="6156176" y="3651870"/>
            <a:ext cx="1296144" cy="354305"/>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1"/>
          <p:cNvSpPr/>
          <p:nvPr userDrawn="1"/>
        </p:nvSpPr>
        <p:spPr>
          <a:xfrm>
            <a:off x="539552" y="514231"/>
            <a:ext cx="5904656" cy="3326660"/>
          </a:xfrm>
          <a:prstGeom prst="roundRect">
            <a:avLst>
              <a:gd name="adj" fmla="val 278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ounded Rectangle 12"/>
          <p:cNvSpPr/>
          <p:nvPr userDrawn="1"/>
        </p:nvSpPr>
        <p:spPr>
          <a:xfrm>
            <a:off x="858959" y="385762"/>
            <a:ext cx="7385449" cy="2906067"/>
          </a:xfrm>
          <a:prstGeom prst="roundRect">
            <a:avLst>
              <a:gd name="adj" fmla="val 390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60916" y="4390045"/>
            <a:ext cx="1303572" cy="5579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820974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Slide 2">
    <p:spTree>
      <p:nvGrpSpPr>
        <p:cNvPr id="1" name=""/>
        <p:cNvGrpSpPr/>
        <p:nvPr/>
      </p:nvGrpSpPr>
      <p:grpSpPr>
        <a:xfrm>
          <a:off x="0" y="0"/>
          <a:ext cx="0" cy="0"/>
          <a:chOff x="0" y="0"/>
          <a:chExt cx="0" cy="0"/>
        </a:xfrm>
      </p:grpSpPr>
      <p:sp>
        <p:nvSpPr>
          <p:cNvPr id="8" name="Rectangle 7"/>
          <p:cNvSpPr/>
          <p:nvPr userDrawn="1"/>
        </p:nvSpPr>
        <p:spPr>
          <a:xfrm>
            <a:off x="0" y="915988"/>
            <a:ext cx="8892480" cy="352797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userDrawn="1"/>
        </p:nvSpPr>
        <p:spPr>
          <a:xfrm>
            <a:off x="5652120" y="915988"/>
            <a:ext cx="3312368" cy="3527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Content Placeholder 33"/>
          <p:cNvSpPr>
            <a:spLocks noGrp="1"/>
          </p:cNvSpPr>
          <p:nvPr>
            <p:ph sz="quarter" idx="14"/>
          </p:nvPr>
        </p:nvSpPr>
        <p:spPr>
          <a:xfrm>
            <a:off x="251520" y="1059582"/>
            <a:ext cx="5040560" cy="2376264"/>
          </a:xfrm>
          <a:prstGeom prst="rect">
            <a:avLst/>
          </a:prstGeom>
        </p:spPr>
        <p:txBody>
          <a:bodyPr anchor="ctr">
            <a:normAutofit/>
          </a:bodyPr>
          <a:lstStyle>
            <a:lvl1pPr marL="0" indent="0" algn="ctr">
              <a:buNone/>
              <a:defRPr sz="2000" b="0" i="0" cap="all" baseline="0">
                <a:solidFill>
                  <a:schemeClr val="accent1"/>
                </a:solidFill>
              </a:defRPr>
            </a:lvl1pPr>
            <a:lvl2pPr>
              <a:defRPr sz="2000" b="1" i="0" cap="all" baseline="0">
                <a:solidFill>
                  <a:schemeClr val="accent1"/>
                </a:solidFill>
              </a:defRPr>
            </a:lvl2pPr>
            <a:lvl3pPr>
              <a:defRPr sz="2000" b="1" i="0" cap="all" baseline="0">
                <a:solidFill>
                  <a:schemeClr val="accent1"/>
                </a:solidFill>
              </a:defRPr>
            </a:lvl3pPr>
            <a:lvl4pPr>
              <a:defRPr sz="2000" b="1" i="0" cap="all" baseline="0">
                <a:solidFill>
                  <a:schemeClr val="accent1"/>
                </a:solidFill>
              </a:defRPr>
            </a:lvl4pPr>
            <a:lvl5pPr>
              <a:defRPr sz="2000" b="1" i="0" cap="all" baseline="0">
                <a:solidFill>
                  <a:schemeClr val="accent1"/>
                </a:solidFill>
              </a:defRPr>
            </a:lvl5pPr>
          </a:lstStyle>
          <a:p>
            <a:pPr lvl="0"/>
            <a:endParaRPr lang="en-US" dirty="0" smtClean="0"/>
          </a:p>
        </p:txBody>
      </p:sp>
      <p:sp>
        <p:nvSpPr>
          <p:cNvPr id="4" name="Text Placeholder 3"/>
          <p:cNvSpPr>
            <a:spLocks noGrp="1"/>
          </p:cNvSpPr>
          <p:nvPr>
            <p:ph type="body" sz="quarter" idx="15"/>
          </p:nvPr>
        </p:nvSpPr>
        <p:spPr>
          <a:xfrm>
            <a:off x="5796137" y="1059582"/>
            <a:ext cx="3038480" cy="3198277"/>
          </a:xfrm>
          <a:prstGeom prst="rect">
            <a:avLst/>
          </a:prstGeom>
          <a:ln>
            <a:noFill/>
          </a:ln>
        </p:spPr>
        <p:txBody>
          <a:bodyPr>
            <a:normAutofit/>
          </a:bodyPr>
          <a:lstStyle>
            <a:lvl1pPr>
              <a:spcAft>
                <a:spcPts val="600"/>
              </a:spcAft>
              <a:defRPr sz="1800" baseline="0">
                <a:solidFill>
                  <a:schemeClr val="bg1"/>
                </a:solidFill>
              </a:defRPr>
            </a:lvl1pPr>
            <a:lvl2pPr>
              <a:defRPr sz="1800" baseline="0">
                <a:solidFill>
                  <a:schemeClr val="bg1"/>
                </a:solidFill>
              </a:defRPr>
            </a:lvl2pPr>
            <a:lvl3pPr>
              <a:defRPr sz="1600" baseline="0">
                <a:solidFill>
                  <a:schemeClr val="bg1"/>
                </a:solidFill>
              </a:defRPr>
            </a:lvl3pPr>
            <a:lvl4pPr>
              <a:defRPr sz="1400" baseline="0">
                <a:solidFill>
                  <a:schemeClr val="bg1"/>
                </a:solidFill>
              </a:defRPr>
            </a:lvl4pPr>
            <a:lvl5pPr>
              <a:defRPr sz="1200" baseline="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Text Placeholder 5"/>
          <p:cNvSpPr>
            <a:spLocks noGrp="1"/>
          </p:cNvSpPr>
          <p:nvPr>
            <p:ph type="body" sz="quarter" idx="17" hasCustomPrompt="1"/>
          </p:nvPr>
        </p:nvSpPr>
        <p:spPr>
          <a:xfrm>
            <a:off x="250825" y="3579862"/>
            <a:ext cx="5041900" cy="673859"/>
          </a:xfrm>
          <a:prstGeom prst="rect">
            <a:avLst/>
          </a:prstGeom>
        </p:spPr>
        <p:txBody>
          <a:bodyPr>
            <a:normAutofit/>
          </a:bodyPr>
          <a:lstStyle>
            <a:lvl1pPr marL="0" indent="0">
              <a:spcAft>
                <a:spcPts val="1200"/>
              </a:spcAft>
              <a:buNone/>
              <a:defRPr sz="1600" baseline="0"/>
            </a:lvl1pPr>
            <a:lvl2pPr>
              <a:defRPr sz="1400" baseline="0"/>
            </a:lvl2pPr>
            <a:lvl3pPr>
              <a:defRPr sz="1400" baseline="0"/>
            </a:lvl3pPr>
            <a:lvl4pPr>
              <a:defRPr sz="1400" baseline="0"/>
            </a:lvl4pPr>
            <a:lvl5pPr>
              <a:defRPr sz="1400" baseline="0"/>
            </a:lvl5pPr>
          </a:lstStyle>
          <a:p>
            <a:pPr lvl="0"/>
            <a:r>
              <a:rPr lang="en-US" dirty="0" smtClean="0"/>
              <a:t>Paragraph/caption for object above</a:t>
            </a:r>
          </a:p>
        </p:txBody>
      </p:sp>
      <p:sp>
        <p:nvSpPr>
          <p:cNvPr id="13"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14" name="Straight Connector 13"/>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3995936" y="771550"/>
            <a:ext cx="4973439" cy="0"/>
          </a:xfrm>
          <a:prstGeom prst="line">
            <a:avLst/>
          </a:prstGeom>
          <a:ln/>
        </p:spPr>
        <p:style>
          <a:lnRef idx="1">
            <a:schemeClr val="accent1"/>
          </a:lnRef>
          <a:fillRef idx="0">
            <a:schemeClr val="accent1"/>
          </a:fillRef>
          <a:effectRef idx="0">
            <a:schemeClr val="accent1"/>
          </a:effectRef>
          <a:fontRef idx="minor">
            <a:schemeClr val="tx1"/>
          </a:fontRef>
        </p:style>
      </p:cxnSp>
      <p:pic>
        <p:nvPicPr>
          <p:cNvPr id="12"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326415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21" name="Rectangle 20"/>
          <p:cNvSpPr/>
          <p:nvPr userDrawn="1"/>
        </p:nvSpPr>
        <p:spPr>
          <a:xfrm>
            <a:off x="0" y="915988"/>
            <a:ext cx="503040" cy="352797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p:cNvSpPr/>
          <p:nvPr userDrawn="1"/>
        </p:nvSpPr>
        <p:spPr>
          <a:xfrm>
            <a:off x="611560" y="915988"/>
            <a:ext cx="1080120" cy="352797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 Placeholder 5"/>
          <p:cNvSpPr>
            <a:spLocks noGrp="1"/>
          </p:cNvSpPr>
          <p:nvPr>
            <p:ph type="body" sz="quarter" idx="14" hasCustomPrompt="1"/>
          </p:nvPr>
        </p:nvSpPr>
        <p:spPr>
          <a:xfrm>
            <a:off x="1844080" y="915988"/>
            <a:ext cx="7120408" cy="503237"/>
          </a:xfrm>
          <a:prstGeom prst="rect">
            <a:avLst/>
          </a:prstGeom>
        </p:spPr>
        <p:txBody>
          <a:bodyPr>
            <a:noAutofit/>
          </a:bodyPr>
          <a:lstStyle>
            <a:lvl1pPr marL="0" indent="0">
              <a:buNone/>
              <a:defRPr sz="2400"/>
            </a:lvl1pPr>
          </a:lstStyle>
          <a:p>
            <a:pPr lvl="0"/>
            <a:r>
              <a:rPr lang="en-US" dirty="0" smtClean="0"/>
              <a:t>Click to edit subheading – 24pt</a:t>
            </a:r>
            <a:endParaRPr lang="en-GB" dirty="0"/>
          </a:p>
        </p:txBody>
      </p:sp>
      <p:sp>
        <p:nvSpPr>
          <p:cNvPr id="30"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2"/>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31" name="Straight Connector 30"/>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995936" y="771550"/>
            <a:ext cx="4968552"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4" name="Content Placeholder 2"/>
          <p:cNvSpPr>
            <a:spLocks noGrp="1"/>
          </p:cNvSpPr>
          <p:nvPr>
            <p:ph sz="quarter" idx="16"/>
          </p:nvPr>
        </p:nvSpPr>
        <p:spPr>
          <a:xfrm>
            <a:off x="1844080" y="1492250"/>
            <a:ext cx="7120408"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11"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255071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0"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2"/>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31" name="Straight Connector 30"/>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995936" y="771550"/>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4" name="Content Placeholder 2"/>
          <p:cNvSpPr>
            <a:spLocks noGrp="1"/>
          </p:cNvSpPr>
          <p:nvPr>
            <p:ph sz="quarter" idx="16"/>
          </p:nvPr>
        </p:nvSpPr>
        <p:spPr>
          <a:xfrm>
            <a:off x="251520" y="915988"/>
            <a:ext cx="8712968" cy="3527425"/>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319366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Slide 3">
    <p:spTree>
      <p:nvGrpSpPr>
        <p:cNvPr id="1" name=""/>
        <p:cNvGrpSpPr/>
        <p:nvPr/>
      </p:nvGrpSpPr>
      <p:grpSpPr>
        <a:xfrm>
          <a:off x="0" y="0"/>
          <a:ext cx="0" cy="0"/>
          <a:chOff x="0" y="0"/>
          <a:chExt cx="0" cy="0"/>
        </a:xfrm>
      </p:grpSpPr>
      <p:sp>
        <p:nvSpPr>
          <p:cNvPr id="22"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23" name="Straight Connector 22"/>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3995936" y="771550"/>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6" name="Text Placeholder 5"/>
          <p:cNvSpPr>
            <a:spLocks noGrp="1"/>
          </p:cNvSpPr>
          <p:nvPr>
            <p:ph type="body" sz="quarter" idx="14" hasCustomPrompt="1"/>
          </p:nvPr>
        </p:nvSpPr>
        <p:spPr>
          <a:xfrm>
            <a:off x="1024485" y="915988"/>
            <a:ext cx="7944178" cy="503237"/>
          </a:xfrm>
          <a:prstGeom prst="rect">
            <a:avLst/>
          </a:prstGeom>
        </p:spPr>
        <p:txBody>
          <a:bodyPr>
            <a:noAutofit/>
          </a:bodyPr>
          <a:lstStyle>
            <a:lvl1pPr marL="0" indent="0">
              <a:buNone/>
              <a:defRPr sz="2400"/>
            </a:lvl1pPr>
          </a:lstStyle>
          <a:p>
            <a:pPr lvl="0"/>
            <a:r>
              <a:rPr lang="en-US" dirty="0" smtClean="0"/>
              <a:t>Click to edit subheading – 24pt</a:t>
            </a:r>
            <a:endParaRPr lang="en-GB" dirty="0"/>
          </a:p>
        </p:txBody>
      </p:sp>
      <p:sp>
        <p:nvSpPr>
          <p:cNvPr id="27" name="Content Placeholder 2"/>
          <p:cNvSpPr>
            <a:spLocks noGrp="1"/>
          </p:cNvSpPr>
          <p:nvPr>
            <p:ph sz="quarter" idx="16"/>
          </p:nvPr>
        </p:nvSpPr>
        <p:spPr>
          <a:xfrm>
            <a:off x="1024403" y="1492250"/>
            <a:ext cx="7944972"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Rectangle 10"/>
          <p:cNvSpPr/>
          <p:nvPr userDrawn="1"/>
        </p:nvSpPr>
        <p:spPr>
          <a:xfrm>
            <a:off x="0" y="915988"/>
            <a:ext cx="251520" cy="352797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userDrawn="1"/>
        </p:nvSpPr>
        <p:spPr>
          <a:xfrm>
            <a:off x="316279" y="915988"/>
            <a:ext cx="626027" cy="352797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127583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lide 4 - with columns">
    <p:spTree>
      <p:nvGrpSpPr>
        <p:cNvPr id="1" name=""/>
        <p:cNvGrpSpPr/>
        <p:nvPr/>
      </p:nvGrpSpPr>
      <p:grpSpPr>
        <a:xfrm>
          <a:off x="0" y="0"/>
          <a:ext cx="0" cy="0"/>
          <a:chOff x="0" y="0"/>
          <a:chExt cx="0" cy="0"/>
        </a:xfrm>
      </p:grpSpPr>
      <p:sp>
        <p:nvSpPr>
          <p:cNvPr id="6" name="Rectangle 5"/>
          <p:cNvSpPr/>
          <p:nvPr userDrawn="1"/>
        </p:nvSpPr>
        <p:spPr>
          <a:xfrm>
            <a:off x="251520" y="267494"/>
            <a:ext cx="8712968" cy="5040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16"/>
          <p:cNvSpPr>
            <a:spLocks noGrp="1"/>
          </p:cNvSpPr>
          <p:nvPr>
            <p:ph type="body" sz="quarter" idx="13" hasCustomPrompt="1"/>
          </p:nvPr>
        </p:nvSpPr>
        <p:spPr>
          <a:xfrm>
            <a:off x="251520" y="357262"/>
            <a:ext cx="8640772" cy="270272"/>
          </a:xfrm>
          <a:prstGeom prst="rect">
            <a:avLst/>
          </a:prstGeom>
          <a:noFill/>
        </p:spPr>
        <p:txBody>
          <a:bodyPr anchor="ctr">
            <a:noAutofit/>
          </a:bodyPr>
          <a:lstStyle>
            <a:lvl1pPr marL="0" indent="0">
              <a:buNone/>
              <a:defRPr sz="2800" b="0" i="0" cap="none" baseline="0">
                <a:solidFill>
                  <a:schemeClr val="bg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endParaRPr lang="en-GB" dirty="0"/>
          </a:p>
        </p:txBody>
      </p:sp>
      <p:sp>
        <p:nvSpPr>
          <p:cNvPr id="12" name="Text Placeholder 5"/>
          <p:cNvSpPr>
            <a:spLocks noGrp="1"/>
          </p:cNvSpPr>
          <p:nvPr>
            <p:ph type="body" sz="quarter" idx="14" hasCustomPrompt="1"/>
          </p:nvPr>
        </p:nvSpPr>
        <p:spPr>
          <a:xfrm>
            <a:off x="251520" y="915566"/>
            <a:ext cx="8712258" cy="485775"/>
          </a:xfrm>
          <a:prstGeom prst="rect">
            <a:avLst/>
          </a:prstGeom>
        </p:spPr>
        <p:txBody>
          <a:bodyPr>
            <a:noAutofit/>
          </a:bodyPr>
          <a:lstStyle>
            <a:lvl1pPr marL="0" indent="0">
              <a:buNone/>
              <a:defRPr sz="2400">
                <a:solidFill>
                  <a:schemeClr val="accent2"/>
                </a:solidFill>
              </a:defRPr>
            </a:lvl1pPr>
          </a:lstStyle>
          <a:p>
            <a:pPr lvl="0"/>
            <a:r>
              <a:rPr lang="en-US" dirty="0" smtClean="0"/>
              <a:t>Click to edit subheading – 24pt</a:t>
            </a:r>
            <a:endParaRPr lang="en-GB" dirty="0"/>
          </a:p>
        </p:txBody>
      </p:sp>
      <p:sp>
        <p:nvSpPr>
          <p:cNvPr id="23" name="Rectangle 22"/>
          <p:cNvSpPr/>
          <p:nvPr userDrawn="1"/>
        </p:nvSpPr>
        <p:spPr>
          <a:xfrm>
            <a:off x="1141" y="267494"/>
            <a:ext cx="178371" cy="50403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Content Placeholder 2"/>
          <p:cNvSpPr>
            <a:spLocks noGrp="1"/>
          </p:cNvSpPr>
          <p:nvPr>
            <p:ph sz="quarter" idx="16"/>
          </p:nvPr>
        </p:nvSpPr>
        <p:spPr>
          <a:xfrm>
            <a:off x="251520" y="1492250"/>
            <a:ext cx="8712968" cy="2951163"/>
          </a:xfrm>
          <a:prstGeom prst="rect">
            <a:avLst/>
          </a:prstGeom>
        </p:spPr>
        <p:txBody>
          <a:bodyPr numCol="2">
            <a:no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40305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lide 5">
    <p:spTree>
      <p:nvGrpSpPr>
        <p:cNvPr id="1" name=""/>
        <p:cNvGrpSpPr/>
        <p:nvPr/>
      </p:nvGrpSpPr>
      <p:grpSpPr>
        <a:xfrm>
          <a:off x="0" y="0"/>
          <a:ext cx="0" cy="0"/>
          <a:chOff x="0" y="0"/>
          <a:chExt cx="0" cy="0"/>
        </a:xfrm>
      </p:grpSpPr>
      <p:sp>
        <p:nvSpPr>
          <p:cNvPr id="6" name="Rectangle 5"/>
          <p:cNvSpPr/>
          <p:nvPr userDrawn="1"/>
        </p:nvSpPr>
        <p:spPr>
          <a:xfrm>
            <a:off x="251520" y="267494"/>
            <a:ext cx="8712968" cy="5040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16"/>
          <p:cNvSpPr>
            <a:spLocks noGrp="1"/>
          </p:cNvSpPr>
          <p:nvPr>
            <p:ph type="body" sz="quarter" idx="13" hasCustomPrompt="1"/>
          </p:nvPr>
        </p:nvSpPr>
        <p:spPr>
          <a:xfrm>
            <a:off x="251520" y="357262"/>
            <a:ext cx="8640772" cy="270272"/>
          </a:xfrm>
          <a:prstGeom prst="rect">
            <a:avLst/>
          </a:prstGeom>
          <a:noFill/>
        </p:spPr>
        <p:txBody>
          <a:bodyPr anchor="ctr">
            <a:noAutofit/>
          </a:bodyPr>
          <a:lstStyle>
            <a:lvl1pPr marL="0" indent="0">
              <a:buNone/>
              <a:defRPr sz="2800" b="0" i="0" cap="none" baseline="0">
                <a:solidFill>
                  <a:schemeClr val="bg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endParaRPr lang="en-GB" dirty="0"/>
          </a:p>
        </p:txBody>
      </p:sp>
      <p:sp>
        <p:nvSpPr>
          <p:cNvPr id="12" name="Text Placeholder 5"/>
          <p:cNvSpPr>
            <a:spLocks noGrp="1"/>
          </p:cNvSpPr>
          <p:nvPr>
            <p:ph type="body" sz="quarter" idx="14" hasCustomPrompt="1"/>
          </p:nvPr>
        </p:nvSpPr>
        <p:spPr>
          <a:xfrm>
            <a:off x="251520" y="915566"/>
            <a:ext cx="8712968" cy="485775"/>
          </a:xfrm>
          <a:prstGeom prst="rect">
            <a:avLst/>
          </a:prstGeom>
        </p:spPr>
        <p:txBody>
          <a:bodyPr>
            <a:noAutofit/>
          </a:bodyPr>
          <a:lstStyle>
            <a:lvl1pPr marL="0" indent="0">
              <a:buNone/>
              <a:defRPr sz="2400">
                <a:solidFill>
                  <a:schemeClr val="accent2"/>
                </a:solidFill>
              </a:defRPr>
            </a:lvl1pPr>
          </a:lstStyle>
          <a:p>
            <a:pPr lvl="0"/>
            <a:r>
              <a:rPr lang="en-US" dirty="0" smtClean="0"/>
              <a:t>Click to edit subheading – 24pt</a:t>
            </a:r>
            <a:endParaRPr lang="en-GB" dirty="0"/>
          </a:p>
        </p:txBody>
      </p:sp>
      <p:sp>
        <p:nvSpPr>
          <p:cNvPr id="23" name="Rectangle 22"/>
          <p:cNvSpPr/>
          <p:nvPr userDrawn="1"/>
        </p:nvSpPr>
        <p:spPr>
          <a:xfrm>
            <a:off x="1141" y="267494"/>
            <a:ext cx="178371" cy="50403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sz="quarter" idx="15"/>
          </p:nvPr>
        </p:nvSpPr>
        <p:spPr>
          <a:xfrm>
            <a:off x="4643438" y="1492250"/>
            <a:ext cx="4321050"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Content Placeholder 2"/>
          <p:cNvSpPr>
            <a:spLocks noGrp="1"/>
          </p:cNvSpPr>
          <p:nvPr>
            <p:ph sz="quarter" idx="16"/>
          </p:nvPr>
        </p:nvSpPr>
        <p:spPr>
          <a:xfrm>
            <a:off x="251520" y="1492250"/>
            <a:ext cx="4248150"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9"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988394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s and Testimonials Slide">
    <p:spTree>
      <p:nvGrpSpPr>
        <p:cNvPr id="1" name=""/>
        <p:cNvGrpSpPr/>
        <p:nvPr/>
      </p:nvGrpSpPr>
      <p:grpSpPr>
        <a:xfrm>
          <a:off x="0" y="0"/>
          <a:ext cx="0" cy="0"/>
          <a:chOff x="0" y="0"/>
          <a:chExt cx="0" cy="0"/>
        </a:xfrm>
      </p:grpSpPr>
      <p:sp>
        <p:nvSpPr>
          <p:cNvPr id="2" name="Rectangle 1"/>
          <p:cNvSpPr/>
          <p:nvPr userDrawn="1"/>
        </p:nvSpPr>
        <p:spPr>
          <a:xfrm>
            <a:off x="0" y="915988"/>
            <a:ext cx="4572000" cy="3527548"/>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userDrawn="1"/>
        </p:nvSpPr>
        <p:spPr>
          <a:xfrm>
            <a:off x="4716015" y="915988"/>
            <a:ext cx="4253359" cy="1943794"/>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userDrawn="1"/>
        </p:nvSpPr>
        <p:spPr>
          <a:xfrm>
            <a:off x="4716016" y="3003798"/>
            <a:ext cx="4253358" cy="1439738"/>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 Placeholder 16"/>
          <p:cNvSpPr>
            <a:spLocks noGrp="1"/>
          </p:cNvSpPr>
          <p:nvPr>
            <p:ph type="body" sz="quarter" idx="13" hasCustomPrompt="1"/>
          </p:nvPr>
        </p:nvSpPr>
        <p:spPr>
          <a:xfrm>
            <a:off x="251519" y="339502"/>
            <a:ext cx="8717855"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23" name="Straight Connector 22"/>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3995936" y="771550"/>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8" name="Text Placeholder 5"/>
          <p:cNvSpPr>
            <a:spLocks noGrp="1"/>
          </p:cNvSpPr>
          <p:nvPr>
            <p:ph type="body" sz="quarter" idx="20" hasCustomPrompt="1"/>
          </p:nvPr>
        </p:nvSpPr>
        <p:spPr>
          <a:xfrm>
            <a:off x="4932363" y="3219822"/>
            <a:ext cx="3959929" cy="1007691"/>
          </a:xfrm>
          <a:prstGeom prst="rect">
            <a:avLst/>
          </a:prstGeom>
        </p:spPr>
        <p:txBody>
          <a:bodyPr anchor="ctr" anchorCtr="0">
            <a:normAutofit/>
          </a:bodyPr>
          <a:lstStyle>
            <a:lvl1pPr marL="0" indent="0">
              <a:buNone/>
              <a:defRPr sz="1600"/>
            </a:lvl1pPr>
          </a:lstStyle>
          <a:p>
            <a:pPr lvl="0"/>
            <a:r>
              <a:rPr lang="en-US" dirty="0" smtClean="0"/>
              <a:t>“Click to edit quote – 16pt”</a:t>
            </a:r>
          </a:p>
        </p:txBody>
      </p:sp>
      <p:sp>
        <p:nvSpPr>
          <p:cNvPr id="30" name="Text Placeholder 5"/>
          <p:cNvSpPr>
            <a:spLocks noGrp="1"/>
          </p:cNvSpPr>
          <p:nvPr>
            <p:ph type="body" sz="quarter" idx="22" hasCustomPrompt="1"/>
          </p:nvPr>
        </p:nvSpPr>
        <p:spPr>
          <a:xfrm>
            <a:off x="4932363" y="1131887"/>
            <a:ext cx="3959929" cy="1547875"/>
          </a:xfrm>
          <a:prstGeom prst="rect">
            <a:avLst/>
          </a:prstGeom>
        </p:spPr>
        <p:txBody>
          <a:bodyPr anchor="ctr" anchorCtr="0">
            <a:normAutofit/>
          </a:bodyPr>
          <a:lstStyle>
            <a:lvl1pPr marL="0" indent="0">
              <a:buNone/>
              <a:defRPr sz="1600"/>
            </a:lvl1pPr>
          </a:lstStyle>
          <a:p>
            <a:pPr lvl="0"/>
            <a:r>
              <a:rPr lang="en-US" dirty="0" smtClean="0"/>
              <a:t>“Click to edit quote – 16pt”</a:t>
            </a:r>
          </a:p>
        </p:txBody>
      </p:sp>
      <p:sp>
        <p:nvSpPr>
          <p:cNvPr id="31" name="Text Placeholder 5"/>
          <p:cNvSpPr>
            <a:spLocks noGrp="1"/>
          </p:cNvSpPr>
          <p:nvPr>
            <p:ph type="body" sz="quarter" idx="23" hasCustomPrompt="1"/>
          </p:nvPr>
        </p:nvSpPr>
        <p:spPr>
          <a:xfrm>
            <a:off x="468089" y="1131887"/>
            <a:ext cx="3743325" cy="3096047"/>
          </a:xfrm>
          <a:prstGeom prst="rect">
            <a:avLst/>
          </a:prstGeom>
        </p:spPr>
        <p:txBody>
          <a:bodyPr anchor="ctr" anchorCtr="0">
            <a:normAutofit/>
          </a:bodyPr>
          <a:lstStyle>
            <a:lvl1pPr marL="0" indent="0">
              <a:buNone/>
              <a:defRPr sz="1600"/>
            </a:lvl1pPr>
          </a:lstStyle>
          <a:p>
            <a:pPr lvl="0"/>
            <a:r>
              <a:rPr lang="en-US" dirty="0" smtClean="0"/>
              <a:t>“Click to edit quote – 16pt”</a:t>
            </a:r>
          </a:p>
        </p:txBody>
      </p:sp>
      <p:pic>
        <p:nvPicPr>
          <p:cNvPr id="14"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1474625"/>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7" name="Text Placeholder 16"/>
          <p:cNvSpPr>
            <a:spLocks noGrp="1"/>
          </p:cNvSpPr>
          <p:nvPr>
            <p:ph type="body" sz="quarter" idx="13" hasCustomPrompt="1"/>
          </p:nvPr>
        </p:nvSpPr>
        <p:spPr>
          <a:xfrm>
            <a:off x="251519" y="339502"/>
            <a:ext cx="8717855"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8" name="Straight Connector 7"/>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3995936" y="771550"/>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11" name="Picture Placeholder 11"/>
          <p:cNvSpPr>
            <a:spLocks noGrp="1"/>
          </p:cNvSpPr>
          <p:nvPr>
            <p:ph type="pic" sz="quarter" idx="14"/>
          </p:nvPr>
        </p:nvSpPr>
        <p:spPr>
          <a:xfrm>
            <a:off x="250825" y="1131888"/>
            <a:ext cx="1440855" cy="1439862"/>
          </a:xfrm>
          <a:prstGeom prst="rect">
            <a:avLst/>
          </a:prstGeom>
        </p:spPr>
        <p:txBody>
          <a:bodyPr>
            <a:normAutofit/>
          </a:bodyPr>
          <a:lstStyle>
            <a:lvl1pPr marL="0" indent="0">
              <a:buNone/>
              <a:defRPr sz="1000"/>
            </a:lvl1pPr>
          </a:lstStyle>
          <a:p>
            <a:endParaRPr lang="en-GB" dirty="0"/>
          </a:p>
        </p:txBody>
      </p:sp>
      <p:sp>
        <p:nvSpPr>
          <p:cNvPr id="12" name="Rectangle 11"/>
          <p:cNvSpPr/>
          <p:nvPr userDrawn="1"/>
        </p:nvSpPr>
        <p:spPr>
          <a:xfrm>
            <a:off x="1691680" y="1131590"/>
            <a:ext cx="2736304" cy="144016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24"/>
          <p:cNvSpPr>
            <a:spLocks noGrp="1"/>
          </p:cNvSpPr>
          <p:nvPr>
            <p:ph type="body" sz="quarter" idx="20" hasCustomPrompt="1"/>
          </p:nvPr>
        </p:nvSpPr>
        <p:spPr>
          <a:xfrm>
            <a:off x="1844080" y="1851670"/>
            <a:ext cx="2440583" cy="576064"/>
          </a:xfrm>
          <a:prstGeom prst="rect">
            <a:avLst/>
          </a:prstGeom>
        </p:spPr>
        <p:txBody>
          <a:bodyPr>
            <a:noAutofit/>
          </a:bodyPr>
          <a:lstStyle>
            <a:lvl1pPr marL="0" indent="0">
              <a:buNone/>
              <a:defRPr sz="1400" b="0" baseline="0"/>
            </a:lvl1pPr>
            <a:lvl2pPr>
              <a:defRPr sz="1600"/>
            </a:lvl2pPr>
            <a:lvl3pPr>
              <a:defRPr sz="1400"/>
            </a:lvl3pPr>
            <a:lvl4pPr>
              <a:defRPr sz="1200"/>
            </a:lvl4pPr>
            <a:lvl5pPr>
              <a:defRPr sz="1200"/>
            </a:lvl5pPr>
          </a:lstStyle>
          <a:p>
            <a:pPr lvl="0"/>
            <a:r>
              <a:rPr lang="en-US" dirty="0" smtClean="0"/>
              <a:t>Brief sentence about the team member.</a:t>
            </a:r>
          </a:p>
        </p:txBody>
      </p:sp>
      <p:sp>
        <p:nvSpPr>
          <p:cNvPr id="14" name="Text Placeholder 24"/>
          <p:cNvSpPr>
            <a:spLocks noGrp="1"/>
          </p:cNvSpPr>
          <p:nvPr>
            <p:ph type="body" sz="quarter" idx="21" hasCustomPrompt="1"/>
          </p:nvPr>
        </p:nvSpPr>
        <p:spPr>
          <a:xfrm>
            <a:off x="1844080" y="1275606"/>
            <a:ext cx="2440583" cy="288032"/>
          </a:xfrm>
          <a:prstGeom prst="rect">
            <a:avLst/>
          </a:prstGeom>
        </p:spPr>
        <p:txBody>
          <a:bodyPr>
            <a:noAutofit/>
          </a:bodyPr>
          <a:lstStyle>
            <a:lvl1pPr marL="0" indent="0">
              <a:buNone/>
              <a:defRPr sz="1400" b="1" baseline="0">
                <a:solidFill>
                  <a:schemeClr val="accent2"/>
                </a:solidFill>
              </a:defRPr>
            </a:lvl1pPr>
            <a:lvl2pPr>
              <a:defRPr sz="1600"/>
            </a:lvl2pPr>
            <a:lvl3pPr>
              <a:defRPr sz="1400"/>
            </a:lvl3pPr>
            <a:lvl4pPr>
              <a:defRPr sz="1200"/>
            </a:lvl4pPr>
            <a:lvl5pPr>
              <a:defRPr sz="1200"/>
            </a:lvl5pPr>
          </a:lstStyle>
          <a:p>
            <a:pPr lvl="0"/>
            <a:r>
              <a:rPr lang="en-US" dirty="0" smtClean="0"/>
              <a:t>Name</a:t>
            </a:r>
          </a:p>
        </p:txBody>
      </p:sp>
      <p:sp>
        <p:nvSpPr>
          <p:cNvPr id="15" name="Text Placeholder 24"/>
          <p:cNvSpPr>
            <a:spLocks noGrp="1"/>
          </p:cNvSpPr>
          <p:nvPr>
            <p:ph type="body" sz="quarter" idx="22" hasCustomPrompt="1"/>
          </p:nvPr>
        </p:nvSpPr>
        <p:spPr>
          <a:xfrm>
            <a:off x="1844080" y="1563638"/>
            <a:ext cx="2440583" cy="288032"/>
          </a:xfrm>
          <a:prstGeom prst="rect">
            <a:avLst/>
          </a:prstGeom>
        </p:spPr>
        <p:txBody>
          <a:bodyPr>
            <a:noAutofit/>
          </a:bodyPr>
          <a:lstStyle>
            <a:lvl1pPr marL="0" indent="0">
              <a:buNone/>
              <a:defRPr sz="1400" b="0" baseline="0">
                <a:solidFill>
                  <a:schemeClr val="accent2"/>
                </a:solidFill>
              </a:defRPr>
            </a:lvl1pPr>
            <a:lvl2pPr>
              <a:defRPr sz="1600"/>
            </a:lvl2pPr>
            <a:lvl3pPr>
              <a:defRPr sz="1400"/>
            </a:lvl3pPr>
            <a:lvl4pPr>
              <a:defRPr sz="1200"/>
            </a:lvl4pPr>
            <a:lvl5pPr>
              <a:defRPr sz="1200"/>
            </a:lvl5pPr>
          </a:lstStyle>
          <a:p>
            <a:pPr lvl="0"/>
            <a:r>
              <a:rPr lang="en-US" dirty="0" smtClean="0"/>
              <a:t>Title</a:t>
            </a:r>
          </a:p>
        </p:txBody>
      </p:sp>
      <p:sp>
        <p:nvSpPr>
          <p:cNvPr id="21" name="Picture Placeholder 11"/>
          <p:cNvSpPr>
            <a:spLocks noGrp="1"/>
          </p:cNvSpPr>
          <p:nvPr>
            <p:ph type="pic" sz="quarter" idx="27"/>
          </p:nvPr>
        </p:nvSpPr>
        <p:spPr>
          <a:xfrm>
            <a:off x="250825" y="3003551"/>
            <a:ext cx="1440855" cy="1439862"/>
          </a:xfrm>
          <a:prstGeom prst="rect">
            <a:avLst/>
          </a:prstGeom>
        </p:spPr>
        <p:txBody>
          <a:bodyPr>
            <a:normAutofit/>
          </a:bodyPr>
          <a:lstStyle>
            <a:lvl1pPr marL="0" indent="0">
              <a:buNone/>
              <a:defRPr sz="1000"/>
            </a:lvl1pPr>
          </a:lstStyle>
          <a:p>
            <a:endParaRPr lang="en-GB" dirty="0"/>
          </a:p>
        </p:txBody>
      </p:sp>
      <p:sp>
        <p:nvSpPr>
          <p:cNvPr id="22" name="Rectangle 21"/>
          <p:cNvSpPr/>
          <p:nvPr userDrawn="1"/>
        </p:nvSpPr>
        <p:spPr>
          <a:xfrm>
            <a:off x="1691680" y="3003253"/>
            <a:ext cx="2736304" cy="144016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24"/>
          <p:cNvSpPr>
            <a:spLocks noGrp="1"/>
          </p:cNvSpPr>
          <p:nvPr>
            <p:ph type="body" sz="quarter" idx="28" hasCustomPrompt="1"/>
          </p:nvPr>
        </p:nvSpPr>
        <p:spPr>
          <a:xfrm>
            <a:off x="1844080" y="3723333"/>
            <a:ext cx="2440583" cy="576064"/>
          </a:xfrm>
          <a:prstGeom prst="rect">
            <a:avLst/>
          </a:prstGeom>
        </p:spPr>
        <p:txBody>
          <a:bodyPr>
            <a:noAutofit/>
          </a:bodyPr>
          <a:lstStyle>
            <a:lvl1pPr marL="0" indent="0">
              <a:buNone/>
              <a:defRPr sz="1400" b="0" baseline="0"/>
            </a:lvl1pPr>
            <a:lvl2pPr>
              <a:defRPr sz="1600"/>
            </a:lvl2pPr>
            <a:lvl3pPr>
              <a:defRPr sz="1400"/>
            </a:lvl3pPr>
            <a:lvl4pPr>
              <a:defRPr sz="1200"/>
            </a:lvl4pPr>
            <a:lvl5pPr>
              <a:defRPr sz="1200"/>
            </a:lvl5pPr>
          </a:lstStyle>
          <a:p>
            <a:pPr lvl="0"/>
            <a:r>
              <a:rPr lang="en-US" dirty="0" smtClean="0"/>
              <a:t>Brief sentence about the team member.</a:t>
            </a:r>
          </a:p>
        </p:txBody>
      </p:sp>
      <p:sp>
        <p:nvSpPr>
          <p:cNvPr id="24" name="Text Placeholder 24"/>
          <p:cNvSpPr>
            <a:spLocks noGrp="1"/>
          </p:cNvSpPr>
          <p:nvPr>
            <p:ph type="body" sz="quarter" idx="29" hasCustomPrompt="1"/>
          </p:nvPr>
        </p:nvSpPr>
        <p:spPr>
          <a:xfrm>
            <a:off x="1844080" y="3147269"/>
            <a:ext cx="2440583" cy="288032"/>
          </a:xfrm>
          <a:prstGeom prst="rect">
            <a:avLst/>
          </a:prstGeom>
        </p:spPr>
        <p:txBody>
          <a:bodyPr>
            <a:noAutofit/>
          </a:bodyPr>
          <a:lstStyle>
            <a:lvl1pPr marL="0" indent="0">
              <a:buNone/>
              <a:defRPr sz="1400" b="1" baseline="0">
                <a:solidFill>
                  <a:schemeClr val="accent2"/>
                </a:solidFill>
              </a:defRPr>
            </a:lvl1pPr>
            <a:lvl2pPr>
              <a:defRPr sz="1600"/>
            </a:lvl2pPr>
            <a:lvl3pPr>
              <a:defRPr sz="1400"/>
            </a:lvl3pPr>
            <a:lvl4pPr>
              <a:defRPr sz="1200"/>
            </a:lvl4pPr>
            <a:lvl5pPr>
              <a:defRPr sz="1200"/>
            </a:lvl5pPr>
          </a:lstStyle>
          <a:p>
            <a:pPr lvl="0"/>
            <a:r>
              <a:rPr lang="en-US" dirty="0" smtClean="0"/>
              <a:t>Name</a:t>
            </a:r>
          </a:p>
        </p:txBody>
      </p:sp>
      <p:sp>
        <p:nvSpPr>
          <p:cNvPr id="25" name="Text Placeholder 24"/>
          <p:cNvSpPr>
            <a:spLocks noGrp="1"/>
          </p:cNvSpPr>
          <p:nvPr>
            <p:ph type="body" sz="quarter" idx="30" hasCustomPrompt="1"/>
          </p:nvPr>
        </p:nvSpPr>
        <p:spPr>
          <a:xfrm>
            <a:off x="1844080" y="3435301"/>
            <a:ext cx="2440583" cy="288032"/>
          </a:xfrm>
          <a:prstGeom prst="rect">
            <a:avLst/>
          </a:prstGeom>
        </p:spPr>
        <p:txBody>
          <a:bodyPr>
            <a:noAutofit/>
          </a:bodyPr>
          <a:lstStyle>
            <a:lvl1pPr marL="0" indent="0">
              <a:buNone/>
              <a:defRPr sz="1400" b="0" baseline="0">
                <a:solidFill>
                  <a:schemeClr val="accent2"/>
                </a:solidFill>
              </a:defRPr>
            </a:lvl1pPr>
            <a:lvl2pPr>
              <a:defRPr sz="1600"/>
            </a:lvl2pPr>
            <a:lvl3pPr>
              <a:defRPr sz="1400"/>
            </a:lvl3pPr>
            <a:lvl4pPr>
              <a:defRPr sz="1200"/>
            </a:lvl4pPr>
            <a:lvl5pPr>
              <a:defRPr sz="1200"/>
            </a:lvl5pPr>
          </a:lstStyle>
          <a:p>
            <a:pPr lvl="0"/>
            <a:r>
              <a:rPr lang="en-US" dirty="0" smtClean="0"/>
              <a:t>Title</a:t>
            </a:r>
          </a:p>
        </p:txBody>
      </p:sp>
      <p:sp>
        <p:nvSpPr>
          <p:cNvPr id="31" name="Picture Placeholder 11"/>
          <p:cNvSpPr>
            <a:spLocks noGrp="1"/>
          </p:cNvSpPr>
          <p:nvPr>
            <p:ph type="pic" sz="quarter" idx="23"/>
          </p:nvPr>
        </p:nvSpPr>
        <p:spPr>
          <a:xfrm>
            <a:off x="4783883" y="1131888"/>
            <a:ext cx="1440855" cy="1440854"/>
          </a:xfrm>
          <a:prstGeom prst="rect">
            <a:avLst/>
          </a:prstGeom>
        </p:spPr>
        <p:txBody>
          <a:bodyPr>
            <a:normAutofit/>
          </a:bodyPr>
          <a:lstStyle>
            <a:lvl1pPr marL="0" indent="0">
              <a:buNone/>
              <a:defRPr sz="1000"/>
            </a:lvl1pPr>
          </a:lstStyle>
          <a:p>
            <a:endParaRPr lang="en-GB" dirty="0"/>
          </a:p>
        </p:txBody>
      </p:sp>
      <p:sp>
        <p:nvSpPr>
          <p:cNvPr id="32" name="Rectangle 31"/>
          <p:cNvSpPr/>
          <p:nvPr userDrawn="1"/>
        </p:nvSpPr>
        <p:spPr>
          <a:xfrm>
            <a:off x="6224738" y="1131590"/>
            <a:ext cx="2736304" cy="144016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 Placeholder 24"/>
          <p:cNvSpPr>
            <a:spLocks noGrp="1"/>
          </p:cNvSpPr>
          <p:nvPr>
            <p:ph type="body" sz="quarter" idx="24" hasCustomPrompt="1"/>
          </p:nvPr>
        </p:nvSpPr>
        <p:spPr>
          <a:xfrm>
            <a:off x="6377138" y="1851670"/>
            <a:ext cx="2440583" cy="576064"/>
          </a:xfrm>
          <a:prstGeom prst="rect">
            <a:avLst/>
          </a:prstGeom>
        </p:spPr>
        <p:txBody>
          <a:bodyPr>
            <a:noAutofit/>
          </a:bodyPr>
          <a:lstStyle>
            <a:lvl1pPr marL="0" indent="0">
              <a:buNone/>
              <a:defRPr sz="1400" b="0" baseline="0"/>
            </a:lvl1pPr>
            <a:lvl2pPr>
              <a:defRPr sz="1600"/>
            </a:lvl2pPr>
            <a:lvl3pPr>
              <a:defRPr sz="1400"/>
            </a:lvl3pPr>
            <a:lvl4pPr>
              <a:defRPr sz="1200"/>
            </a:lvl4pPr>
            <a:lvl5pPr>
              <a:defRPr sz="1200"/>
            </a:lvl5pPr>
          </a:lstStyle>
          <a:p>
            <a:pPr lvl="0"/>
            <a:r>
              <a:rPr lang="en-US" dirty="0" smtClean="0"/>
              <a:t>Brief sentence about the team member.</a:t>
            </a:r>
          </a:p>
        </p:txBody>
      </p:sp>
      <p:sp>
        <p:nvSpPr>
          <p:cNvPr id="34" name="Text Placeholder 24"/>
          <p:cNvSpPr>
            <a:spLocks noGrp="1"/>
          </p:cNvSpPr>
          <p:nvPr>
            <p:ph type="body" sz="quarter" idx="25" hasCustomPrompt="1"/>
          </p:nvPr>
        </p:nvSpPr>
        <p:spPr>
          <a:xfrm>
            <a:off x="6377138" y="1275606"/>
            <a:ext cx="2440583" cy="288032"/>
          </a:xfrm>
          <a:prstGeom prst="rect">
            <a:avLst/>
          </a:prstGeom>
        </p:spPr>
        <p:txBody>
          <a:bodyPr>
            <a:noAutofit/>
          </a:bodyPr>
          <a:lstStyle>
            <a:lvl1pPr marL="0" indent="0">
              <a:buNone/>
              <a:defRPr sz="1400" b="1" baseline="0">
                <a:solidFill>
                  <a:schemeClr val="accent2"/>
                </a:solidFill>
              </a:defRPr>
            </a:lvl1pPr>
            <a:lvl2pPr>
              <a:defRPr sz="1600"/>
            </a:lvl2pPr>
            <a:lvl3pPr>
              <a:defRPr sz="1400"/>
            </a:lvl3pPr>
            <a:lvl4pPr>
              <a:defRPr sz="1200"/>
            </a:lvl4pPr>
            <a:lvl5pPr>
              <a:defRPr sz="1200"/>
            </a:lvl5pPr>
          </a:lstStyle>
          <a:p>
            <a:pPr lvl="0"/>
            <a:r>
              <a:rPr lang="en-US" dirty="0" smtClean="0"/>
              <a:t>Name</a:t>
            </a:r>
          </a:p>
        </p:txBody>
      </p:sp>
      <p:sp>
        <p:nvSpPr>
          <p:cNvPr id="35" name="Text Placeholder 24"/>
          <p:cNvSpPr>
            <a:spLocks noGrp="1"/>
          </p:cNvSpPr>
          <p:nvPr>
            <p:ph type="body" sz="quarter" idx="26" hasCustomPrompt="1"/>
          </p:nvPr>
        </p:nvSpPr>
        <p:spPr>
          <a:xfrm>
            <a:off x="6377138" y="1563638"/>
            <a:ext cx="2440583" cy="288032"/>
          </a:xfrm>
          <a:prstGeom prst="rect">
            <a:avLst/>
          </a:prstGeom>
        </p:spPr>
        <p:txBody>
          <a:bodyPr>
            <a:noAutofit/>
          </a:bodyPr>
          <a:lstStyle>
            <a:lvl1pPr marL="0" indent="0">
              <a:buNone/>
              <a:defRPr sz="1400" b="0" baseline="0">
                <a:solidFill>
                  <a:schemeClr val="accent2"/>
                </a:solidFill>
              </a:defRPr>
            </a:lvl1pPr>
            <a:lvl2pPr>
              <a:defRPr sz="1600"/>
            </a:lvl2pPr>
            <a:lvl3pPr>
              <a:defRPr sz="1400"/>
            </a:lvl3pPr>
            <a:lvl4pPr>
              <a:defRPr sz="1200"/>
            </a:lvl4pPr>
            <a:lvl5pPr>
              <a:defRPr sz="1200"/>
            </a:lvl5pPr>
          </a:lstStyle>
          <a:p>
            <a:pPr lvl="0"/>
            <a:r>
              <a:rPr lang="en-US" dirty="0" smtClean="0"/>
              <a:t>Title</a:t>
            </a:r>
          </a:p>
        </p:txBody>
      </p:sp>
      <p:sp>
        <p:nvSpPr>
          <p:cNvPr id="36" name="Picture Placeholder 11"/>
          <p:cNvSpPr>
            <a:spLocks noGrp="1"/>
          </p:cNvSpPr>
          <p:nvPr>
            <p:ph type="pic" sz="quarter" idx="31"/>
          </p:nvPr>
        </p:nvSpPr>
        <p:spPr>
          <a:xfrm>
            <a:off x="4783883" y="3003551"/>
            <a:ext cx="1440855" cy="1439862"/>
          </a:xfrm>
          <a:prstGeom prst="rect">
            <a:avLst/>
          </a:prstGeom>
        </p:spPr>
        <p:txBody>
          <a:bodyPr>
            <a:normAutofit/>
          </a:bodyPr>
          <a:lstStyle>
            <a:lvl1pPr marL="0" indent="0">
              <a:buNone/>
              <a:defRPr sz="1000"/>
            </a:lvl1pPr>
          </a:lstStyle>
          <a:p>
            <a:endParaRPr lang="en-GB" dirty="0"/>
          </a:p>
        </p:txBody>
      </p:sp>
      <p:sp>
        <p:nvSpPr>
          <p:cNvPr id="37" name="Rectangle 36"/>
          <p:cNvSpPr/>
          <p:nvPr userDrawn="1"/>
        </p:nvSpPr>
        <p:spPr>
          <a:xfrm>
            <a:off x="6224738" y="3003253"/>
            <a:ext cx="2736304" cy="144016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 Placeholder 24"/>
          <p:cNvSpPr>
            <a:spLocks noGrp="1"/>
          </p:cNvSpPr>
          <p:nvPr>
            <p:ph type="body" sz="quarter" idx="32" hasCustomPrompt="1"/>
          </p:nvPr>
        </p:nvSpPr>
        <p:spPr>
          <a:xfrm>
            <a:off x="6377138" y="3723333"/>
            <a:ext cx="2440583" cy="576064"/>
          </a:xfrm>
          <a:prstGeom prst="rect">
            <a:avLst/>
          </a:prstGeom>
        </p:spPr>
        <p:txBody>
          <a:bodyPr>
            <a:noAutofit/>
          </a:bodyPr>
          <a:lstStyle>
            <a:lvl1pPr marL="0" indent="0">
              <a:buNone/>
              <a:defRPr sz="1400" b="0" baseline="0"/>
            </a:lvl1pPr>
            <a:lvl2pPr>
              <a:defRPr sz="1600"/>
            </a:lvl2pPr>
            <a:lvl3pPr>
              <a:defRPr sz="1400"/>
            </a:lvl3pPr>
            <a:lvl4pPr>
              <a:defRPr sz="1200"/>
            </a:lvl4pPr>
            <a:lvl5pPr>
              <a:defRPr sz="1200"/>
            </a:lvl5pPr>
          </a:lstStyle>
          <a:p>
            <a:pPr lvl="0"/>
            <a:r>
              <a:rPr lang="en-US" dirty="0" smtClean="0"/>
              <a:t>Brief sentence about the team member.</a:t>
            </a:r>
          </a:p>
        </p:txBody>
      </p:sp>
      <p:sp>
        <p:nvSpPr>
          <p:cNvPr id="39" name="Text Placeholder 24"/>
          <p:cNvSpPr>
            <a:spLocks noGrp="1"/>
          </p:cNvSpPr>
          <p:nvPr>
            <p:ph type="body" sz="quarter" idx="33" hasCustomPrompt="1"/>
          </p:nvPr>
        </p:nvSpPr>
        <p:spPr>
          <a:xfrm>
            <a:off x="6377138" y="3147269"/>
            <a:ext cx="2440583" cy="288032"/>
          </a:xfrm>
          <a:prstGeom prst="rect">
            <a:avLst/>
          </a:prstGeom>
        </p:spPr>
        <p:txBody>
          <a:bodyPr>
            <a:noAutofit/>
          </a:bodyPr>
          <a:lstStyle>
            <a:lvl1pPr marL="0" indent="0">
              <a:buNone/>
              <a:defRPr sz="1400" b="1" baseline="0">
                <a:solidFill>
                  <a:schemeClr val="accent2"/>
                </a:solidFill>
              </a:defRPr>
            </a:lvl1pPr>
            <a:lvl2pPr>
              <a:defRPr sz="1600"/>
            </a:lvl2pPr>
            <a:lvl3pPr>
              <a:defRPr sz="1400"/>
            </a:lvl3pPr>
            <a:lvl4pPr>
              <a:defRPr sz="1200"/>
            </a:lvl4pPr>
            <a:lvl5pPr>
              <a:defRPr sz="1200"/>
            </a:lvl5pPr>
          </a:lstStyle>
          <a:p>
            <a:pPr lvl="0"/>
            <a:r>
              <a:rPr lang="en-US" dirty="0" smtClean="0"/>
              <a:t>Name</a:t>
            </a:r>
          </a:p>
        </p:txBody>
      </p:sp>
      <p:sp>
        <p:nvSpPr>
          <p:cNvPr id="40" name="Text Placeholder 24"/>
          <p:cNvSpPr>
            <a:spLocks noGrp="1"/>
          </p:cNvSpPr>
          <p:nvPr>
            <p:ph type="body" sz="quarter" idx="34" hasCustomPrompt="1"/>
          </p:nvPr>
        </p:nvSpPr>
        <p:spPr>
          <a:xfrm>
            <a:off x="6377138" y="3435301"/>
            <a:ext cx="2440583" cy="288032"/>
          </a:xfrm>
          <a:prstGeom prst="rect">
            <a:avLst/>
          </a:prstGeom>
        </p:spPr>
        <p:txBody>
          <a:bodyPr>
            <a:noAutofit/>
          </a:bodyPr>
          <a:lstStyle>
            <a:lvl1pPr marL="0" indent="0">
              <a:buNone/>
              <a:defRPr sz="1400" b="0" baseline="0">
                <a:solidFill>
                  <a:schemeClr val="accent2"/>
                </a:solidFill>
              </a:defRPr>
            </a:lvl1pPr>
            <a:lvl2pPr>
              <a:defRPr sz="1600"/>
            </a:lvl2pPr>
            <a:lvl3pPr>
              <a:defRPr sz="1400"/>
            </a:lvl3pPr>
            <a:lvl4pPr>
              <a:defRPr sz="1200"/>
            </a:lvl4pPr>
            <a:lvl5pPr>
              <a:defRPr sz="1200"/>
            </a:lvl5pPr>
          </a:lstStyle>
          <a:p>
            <a:pPr lvl="0"/>
            <a:r>
              <a:rPr lang="en-US" dirty="0" smtClean="0"/>
              <a:t>Title</a:t>
            </a:r>
          </a:p>
        </p:txBody>
      </p:sp>
      <p:pic>
        <p:nvPicPr>
          <p:cNvPr id="41"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49222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pic>
        <p:nvPicPr>
          <p:cNvPr id="3"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62960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estions and Answers Slide">
    <p:spTree>
      <p:nvGrpSpPr>
        <p:cNvPr id="1" name=""/>
        <p:cNvGrpSpPr/>
        <p:nvPr/>
      </p:nvGrpSpPr>
      <p:grpSpPr>
        <a:xfrm>
          <a:off x="0" y="0"/>
          <a:ext cx="0" cy="0"/>
          <a:chOff x="0" y="0"/>
          <a:chExt cx="0" cy="0"/>
        </a:xfrm>
      </p:grpSpPr>
      <p:sp>
        <p:nvSpPr>
          <p:cNvPr id="2" name="Rectangle 1"/>
          <p:cNvSpPr/>
          <p:nvPr userDrawn="1"/>
        </p:nvSpPr>
        <p:spPr>
          <a:xfrm>
            <a:off x="0" y="185738"/>
            <a:ext cx="8964488" cy="41894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le 3"/>
          <p:cNvSpPr/>
          <p:nvPr userDrawn="1"/>
        </p:nvSpPr>
        <p:spPr>
          <a:xfrm>
            <a:off x="7499355" y="411510"/>
            <a:ext cx="1008112" cy="378042"/>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5"/>
          <p:cNvSpPr/>
          <p:nvPr userDrawn="1"/>
        </p:nvSpPr>
        <p:spPr>
          <a:xfrm>
            <a:off x="1043608" y="519522"/>
            <a:ext cx="6768752" cy="3204356"/>
          </a:xfrm>
          <a:prstGeom prst="roundRect">
            <a:avLst>
              <a:gd name="adj" fmla="val 5265"/>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userDrawn="1"/>
        </p:nvSpPr>
        <p:spPr>
          <a:xfrm>
            <a:off x="467543" y="681540"/>
            <a:ext cx="6840761" cy="3402378"/>
          </a:xfrm>
          <a:prstGeom prst="roundRect">
            <a:avLst>
              <a:gd name="adj" fmla="val 437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userDrawn="1"/>
        </p:nvSpPr>
        <p:spPr>
          <a:xfrm>
            <a:off x="1331640" y="1492250"/>
            <a:ext cx="5760640" cy="1938992"/>
          </a:xfrm>
          <a:prstGeom prst="rect">
            <a:avLst/>
          </a:prstGeom>
          <a:noFill/>
        </p:spPr>
        <p:txBody>
          <a:bodyPr wrap="square" rtlCol="0">
            <a:spAutoFit/>
          </a:bodyPr>
          <a:lstStyle/>
          <a:p>
            <a:r>
              <a:rPr kumimoji="0" lang="en-US" sz="6000" b="0" i="0" u="none" strike="noStrike" kern="1200" cap="none" spc="0" normalizeH="0" baseline="0" noProof="0" dirty="0" smtClean="0">
                <a:ln>
                  <a:noFill/>
                </a:ln>
                <a:solidFill>
                  <a:schemeClr val="bg1"/>
                </a:solidFill>
                <a:effectLst/>
                <a:uLnTx/>
                <a:uFillTx/>
                <a:latin typeface="+mn-lt"/>
              </a:rPr>
              <a:t>Questions </a:t>
            </a:r>
          </a:p>
          <a:p>
            <a:r>
              <a:rPr kumimoji="0" lang="en-US" sz="6000" b="0" i="0" u="none" strike="noStrike" kern="1200" cap="none" spc="0" normalizeH="0" baseline="0" noProof="0" dirty="0" smtClean="0">
                <a:ln>
                  <a:noFill/>
                </a:ln>
                <a:solidFill>
                  <a:schemeClr val="bg1"/>
                </a:solidFill>
                <a:effectLst/>
                <a:uLnTx/>
                <a:uFillTx/>
                <a:latin typeface="+mn-lt"/>
              </a:rPr>
              <a:t>and answers?</a:t>
            </a:r>
          </a:p>
        </p:txBody>
      </p:sp>
      <p:pic>
        <p:nvPicPr>
          <p:cNvPr id="11"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363061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SM 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571750"/>
            <a:ext cx="8229600" cy="540060"/>
          </a:xfrm>
          <a:prstGeom prst="rect">
            <a:avLst/>
          </a:prstGeom>
        </p:spPr>
        <p:txBody>
          <a:bodyPr>
            <a:noAutofit/>
          </a:bodyPr>
          <a:lstStyle>
            <a:lvl1pPr algn="l">
              <a:defRPr sz="3200" b="0" i="0" cap="all" baseline="0">
                <a:solidFill>
                  <a:schemeClr val="accent2"/>
                </a:solidFill>
              </a:defRPr>
            </a:lvl1pPr>
          </a:lstStyle>
          <a:p>
            <a:r>
              <a:rPr lang="en-US" dirty="0" smtClean="0"/>
              <a:t>Click to edit heading – 32pt</a:t>
            </a:r>
            <a:endParaRPr lang="en-GB" dirty="0"/>
          </a:p>
        </p:txBody>
      </p:sp>
      <p:sp>
        <p:nvSpPr>
          <p:cNvPr id="8" name="Text Placeholder 7"/>
          <p:cNvSpPr>
            <a:spLocks noGrp="1"/>
          </p:cNvSpPr>
          <p:nvPr>
            <p:ph type="body" sz="quarter" idx="10" hasCustomPrompt="1"/>
          </p:nvPr>
        </p:nvSpPr>
        <p:spPr>
          <a:xfrm>
            <a:off x="468313" y="3165649"/>
            <a:ext cx="5543550" cy="342205"/>
          </a:xfrm>
          <a:prstGeom prst="rect">
            <a:avLst/>
          </a:prstGeom>
        </p:spPr>
        <p:txBody>
          <a:bodyPr>
            <a:noAutofit/>
          </a:bodyPr>
          <a:lstStyle>
            <a:lvl1pPr marL="0" indent="0">
              <a:buNone/>
              <a:defRPr sz="2400" baseline="0"/>
            </a:lvl1pPr>
          </a:lstStyle>
          <a:p>
            <a:pPr lvl="0"/>
            <a:r>
              <a:rPr lang="en-US" dirty="0" smtClean="0"/>
              <a:t>Click to edit subheading – 24pt</a:t>
            </a:r>
          </a:p>
        </p:txBody>
      </p:sp>
      <p:sp>
        <p:nvSpPr>
          <p:cNvPr id="3" name="Rectangle 2"/>
          <p:cNvSpPr/>
          <p:nvPr userDrawn="1"/>
        </p:nvSpPr>
        <p:spPr>
          <a:xfrm>
            <a:off x="1691680" y="771550"/>
            <a:ext cx="7277695" cy="143986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395537" y="771550"/>
            <a:ext cx="1224135" cy="143986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1" y="771550"/>
            <a:ext cx="323528" cy="14398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2" name="Text Placeholder 7"/>
          <p:cNvSpPr>
            <a:spLocks noGrp="1"/>
          </p:cNvSpPr>
          <p:nvPr>
            <p:ph type="body" sz="quarter" idx="11" hasCustomPrompt="1"/>
          </p:nvPr>
        </p:nvSpPr>
        <p:spPr>
          <a:xfrm>
            <a:off x="458313" y="367470"/>
            <a:ext cx="5543550" cy="404080"/>
          </a:xfrm>
          <a:prstGeom prst="rect">
            <a:avLst/>
          </a:prstGeom>
        </p:spPr>
        <p:txBody>
          <a:bodyPr anchor="ctr">
            <a:noAutofit/>
          </a:bodyPr>
          <a:lstStyle>
            <a:lvl1pPr marL="0" indent="0">
              <a:buNone/>
              <a:defRPr sz="1000" baseline="0">
                <a:solidFill>
                  <a:schemeClr val="tx2"/>
                </a:solidFill>
              </a:defRPr>
            </a:lvl1pPr>
          </a:lstStyle>
          <a:p>
            <a:pPr lvl="0"/>
            <a:r>
              <a:rPr lang="en-US" dirty="0" smtClean="0"/>
              <a:t>SERVICE LINE | DESCRIPTOR – 10PT (OPTIONAL)</a:t>
            </a:r>
          </a:p>
        </p:txBody>
      </p:sp>
    </p:spTree>
    <p:extLst>
      <p:ext uri="{BB962C8B-B14F-4D97-AF65-F5344CB8AC3E}">
        <p14:creationId xmlns:p14="http://schemas.microsoft.com/office/powerpoint/2010/main" val="71181434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4" name="Rectangle 3"/>
          <p:cNvSpPr/>
          <p:nvPr userDrawn="1"/>
        </p:nvSpPr>
        <p:spPr>
          <a:xfrm>
            <a:off x="-1" y="195486"/>
            <a:ext cx="8969375" cy="417966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userDrawn="1"/>
        </p:nvSpPr>
        <p:spPr>
          <a:xfrm>
            <a:off x="1058236" y="987574"/>
            <a:ext cx="5760640" cy="2123658"/>
          </a:xfrm>
          <a:prstGeom prst="rect">
            <a:avLst/>
          </a:prstGeom>
          <a:noFill/>
        </p:spPr>
        <p:txBody>
          <a:bodyPr wrap="square" rtlCol="0">
            <a:spAutoFit/>
          </a:bodyPr>
          <a:lstStyle/>
          <a:p>
            <a:r>
              <a:rPr kumimoji="0" lang="en-US" sz="4400" b="0" i="0" u="none" strike="noStrike" kern="1200" cap="none" spc="0" normalizeH="0" baseline="0" noProof="0" dirty="0" smtClean="0">
                <a:ln>
                  <a:noFill/>
                </a:ln>
                <a:solidFill>
                  <a:schemeClr val="bg1"/>
                </a:solidFill>
                <a:effectLst/>
                <a:uLnTx/>
                <a:uFillTx/>
                <a:latin typeface="+mn-lt"/>
              </a:rPr>
              <a:t>Thank you</a:t>
            </a:r>
            <a:br>
              <a:rPr kumimoji="0" lang="en-US" sz="4400" b="0" i="0" u="none" strike="noStrike" kern="1200" cap="none" spc="0" normalizeH="0" baseline="0" noProof="0" dirty="0" smtClean="0">
                <a:ln>
                  <a:noFill/>
                </a:ln>
                <a:solidFill>
                  <a:schemeClr val="bg1"/>
                </a:solidFill>
                <a:effectLst/>
                <a:uLnTx/>
                <a:uFillTx/>
                <a:latin typeface="+mn-lt"/>
              </a:rPr>
            </a:br>
            <a:r>
              <a:rPr kumimoji="0" lang="en-US" sz="4400" b="0" i="0" u="none" strike="noStrike" kern="1200" cap="none" spc="0" normalizeH="0" baseline="0" noProof="0" dirty="0" smtClean="0">
                <a:ln>
                  <a:noFill/>
                </a:ln>
                <a:solidFill>
                  <a:schemeClr val="bg1"/>
                </a:solidFill>
                <a:effectLst/>
                <a:uLnTx/>
                <a:uFillTx/>
                <a:latin typeface="+mn-lt"/>
              </a:rPr>
              <a:t>for your time</a:t>
            </a:r>
            <a:br>
              <a:rPr kumimoji="0" lang="en-US" sz="4400" b="0" i="0" u="none" strike="noStrike" kern="1200" cap="none" spc="0" normalizeH="0" baseline="0" noProof="0" dirty="0" smtClean="0">
                <a:ln>
                  <a:noFill/>
                </a:ln>
                <a:solidFill>
                  <a:schemeClr val="bg1"/>
                </a:solidFill>
                <a:effectLst/>
                <a:uLnTx/>
                <a:uFillTx/>
                <a:latin typeface="+mn-lt"/>
              </a:rPr>
            </a:br>
            <a:r>
              <a:rPr kumimoji="0" lang="en-US" sz="4400" b="0" i="0" u="none" strike="noStrike" kern="1200" cap="none" spc="0" normalizeH="0" baseline="0" noProof="0" dirty="0" smtClean="0">
                <a:ln>
                  <a:noFill/>
                </a:ln>
                <a:solidFill>
                  <a:schemeClr val="bg1"/>
                </a:solidFill>
                <a:effectLst/>
                <a:uLnTx/>
                <a:uFillTx/>
                <a:latin typeface="+mn-lt"/>
              </a:rPr>
              <a:t>and attention</a:t>
            </a:r>
          </a:p>
        </p:txBody>
      </p:sp>
      <p:sp>
        <p:nvSpPr>
          <p:cNvPr id="9" name="Rounded Rectangle 8"/>
          <p:cNvSpPr/>
          <p:nvPr userDrawn="1"/>
        </p:nvSpPr>
        <p:spPr>
          <a:xfrm>
            <a:off x="6156176" y="3651870"/>
            <a:ext cx="1296144" cy="378042"/>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1"/>
          <p:cNvSpPr/>
          <p:nvPr userDrawn="1"/>
        </p:nvSpPr>
        <p:spPr>
          <a:xfrm>
            <a:off x="539552" y="514231"/>
            <a:ext cx="5904656" cy="3326660"/>
          </a:xfrm>
          <a:prstGeom prst="roundRect">
            <a:avLst>
              <a:gd name="adj" fmla="val 278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ounded Rectangle 12"/>
          <p:cNvSpPr/>
          <p:nvPr userDrawn="1"/>
        </p:nvSpPr>
        <p:spPr>
          <a:xfrm>
            <a:off x="858959" y="303498"/>
            <a:ext cx="7385449" cy="2988332"/>
          </a:xfrm>
          <a:prstGeom prst="roundRect">
            <a:avLst>
              <a:gd name="adj" fmla="val 390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231735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RSM 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114875"/>
            <a:ext cx="8229600" cy="540060"/>
          </a:xfrm>
          <a:prstGeom prst="rect">
            <a:avLst/>
          </a:prstGeom>
        </p:spPr>
        <p:txBody>
          <a:bodyPr>
            <a:noAutofit/>
          </a:bodyPr>
          <a:lstStyle>
            <a:lvl1pPr algn="l">
              <a:defRPr sz="3200" b="0" i="0" cap="all" baseline="0">
                <a:solidFill>
                  <a:schemeClr val="accent2"/>
                </a:solidFill>
              </a:defRPr>
            </a:lvl1pPr>
          </a:lstStyle>
          <a:p>
            <a:r>
              <a:rPr lang="en-US" dirty="0" smtClean="0"/>
              <a:t>Click to edit heading – 32pt</a:t>
            </a:r>
            <a:endParaRPr lang="en-GB" dirty="0"/>
          </a:p>
        </p:txBody>
      </p:sp>
      <p:sp>
        <p:nvSpPr>
          <p:cNvPr id="8" name="Text Placeholder 7"/>
          <p:cNvSpPr>
            <a:spLocks noGrp="1"/>
          </p:cNvSpPr>
          <p:nvPr>
            <p:ph type="body" sz="quarter" idx="10" hasCustomPrompt="1"/>
          </p:nvPr>
        </p:nvSpPr>
        <p:spPr>
          <a:xfrm>
            <a:off x="468313" y="3708774"/>
            <a:ext cx="5543550" cy="342205"/>
          </a:xfrm>
          <a:prstGeom prst="rect">
            <a:avLst/>
          </a:prstGeom>
        </p:spPr>
        <p:txBody>
          <a:bodyPr>
            <a:noAutofit/>
          </a:bodyPr>
          <a:lstStyle>
            <a:lvl1pPr marL="0" indent="0">
              <a:buNone/>
              <a:defRPr sz="2400" baseline="0"/>
            </a:lvl1pPr>
          </a:lstStyle>
          <a:p>
            <a:pPr lvl="0"/>
            <a:r>
              <a:rPr lang="en-US" dirty="0" smtClean="0"/>
              <a:t>Click to edit subheading – 24pt</a:t>
            </a:r>
          </a:p>
        </p:txBody>
      </p:sp>
      <p:sp>
        <p:nvSpPr>
          <p:cNvPr id="3" name="Rectangle 2"/>
          <p:cNvSpPr/>
          <p:nvPr userDrawn="1"/>
        </p:nvSpPr>
        <p:spPr>
          <a:xfrm>
            <a:off x="1691680" y="771550"/>
            <a:ext cx="7277695" cy="216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395537" y="771550"/>
            <a:ext cx="1224135" cy="216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1" y="771550"/>
            <a:ext cx="323528" cy="216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2" name="Text Placeholder 7"/>
          <p:cNvSpPr>
            <a:spLocks noGrp="1"/>
          </p:cNvSpPr>
          <p:nvPr>
            <p:ph type="body" sz="quarter" idx="11" hasCustomPrompt="1"/>
          </p:nvPr>
        </p:nvSpPr>
        <p:spPr>
          <a:xfrm>
            <a:off x="458313" y="367470"/>
            <a:ext cx="5543550" cy="404080"/>
          </a:xfrm>
          <a:prstGeom prst="rect">
            <a:avLst/>
          </a:prstGeom>
        </p:spPr>
        <p:txBody>
          <a:bodyPr anchor="ctr">
            <a:noAutofit/>
          </a:bodyPr>
          <a:lstStyle>
            <a:lvl1pPr marL="0" indent="0">
              <a:buNone/>
              <a:defRPr sz="1000" baseline="0">
                <a:solidFill>
                  <a:schemeClr val="tx2"/>
                </a:solidFill>
              </a:defRPr>
            </a:lvl1pPr>
          </a:lstStyle>
          <a:p>
            <a:pPr lvl="0"/>
            <a:r>
              <a:rPr lang="en-US" dirty="0" smtClean="0"/>
              <a:t>SERVICE LINE | DESCRIPTOR – 10PT (OPTIONAL)</a:t>
            </a:r>
          </a:p>
        </p:txBody>
      </p:sp>
    </p:spTree>
    <p:extLst>
      <p:ext uri="{BB962C8B-B14F-4D97-AF65-F5344CB8AC3E}">
        <p14:creationId xmlns:p14="http://schemas.microsoft.com/office/powerpoint/2010/main" val="311588024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SM Title Slide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486870"/>
            <a:ext cx="8229600" cy="540060"/>
          </a:xfrm>
          <a:prstGeom prst="rect">
            <a:avLst/>
          </a:prstGeom>
        </p:spPr>
        <p:txBody>
          <a:bodyPr>
            <a:noAutofit/>
          </a:bodyPr>
          <a:lstStyle>
            <a:lvl1pPr algn="l">
              <a:defRPr sz="3200" b="0" i="0" cap="all" baseline="0">
                <a:solidFill>
                  <a:schemeClr val="accent2"/>
                </a:solidFill>
              </a:defRPr>
            </a:lvl1pPr>
          </a:lstStyle>
          <a:p>
            <a:r>
              <a:rPr lang="en-US" dirty="0" smtClean="0"/>
              <a:t>Click to edit heading – 32pt</a:t>
            </a:r>
            <a:endParaRPr lang="en-GB" dirty="0"/>
          </a:p>
        </p:txBody>
      </p:sp>
      <p:sp>
        <p:nvSpPr>
          <p:cNvPr id="3" name="Rectangle 2"/>
          <p:cNvSpPr/>
          <p:nvPr userDrawn="1"/>
        </p:nvSpPr>
        <p:spPr>
          <a:xfrm>
            <a:off x="1691680" y="184736"/>
            <a:ext cx="7272808" cy="3097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0" y="184736"/>
            <a:ext cx="323529" cy="3097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395538" y="185738"/>
            <a:ext cx="1224134" cy="3097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7"/>
          <p:cNvSpPr>
            <a:spLocks noGrp="1"/>
          </p:cNvSpPr>
          <p:nvPr>
            <p:ph type="body" sz="quarter" idx="10" hasCustomPrompt="1"/>
          </p:nvPr>
        </p:nvSpPr>
        <p:spPr>
          <a:xfrm>
            <a:off x="468313" y="4080769"/>
            <a:ext cx="5543550" cy="342205"/>
          </a:xfrm>
          <a:prstGeom prst="rect">
            <a:avLst/>
          </a:prstGeom>
        </p:spPr>
        <p:txBody>
          <a:bodyPr>
            <a:noAutofit/>
          </a:bodyPr>
          <a:lstStyle>
            <a:lvl1pPr marL="0" indent="0">
              <a:buNone/>
              <a:defRPr sz="2400" baseline="0"/>
            </a:lvl1pPr>
          </a:lstStyle>
          <a:p>
            <a:pPr lvl="0"/>
            <a:r>
              <a:rPr lang="en-US" dirty="0" smtClean="0"/>
              <a:t>Click to edit subheading – 20pt</a:t>
            </a:r>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176562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RSM Title Slide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486870"/>
            <a:ext cx="8229600" cy="540060"/>
          </a:xfrm>
          <a:prstGeom prst="rect">
            <a:avLst/>
          </a:prstGeom>
        </p:spPr>
        <p:txBody>
          <a:bodyPr>
            <a:noAutofit/>
          </a:bodyPr>
          <a:lstStyle>
            <a:lvl1pPr algn="l">
              <a:defRPr sz="3200" b="0" i="0" cap="all" baseline="0">
                <a:solidFill>
                  <a:schemeClr val="accent2"/>
                </a:solidFill>
              </a:defRPr>
            </a:lvl1pPr>
          </a:lstStyle>
          <a:p>
            <a:r>
              <a:rPr lang="en-US" dirty="0" smtClean="0"/>
              <a:t>Click to edit heading – 32pt</a:t>
            </a:r>
            <a:endParaRPr lang="en-GB" dirty="0"/>
          </a:p>
        </p:txBody>
      </p:sp>
      <p:sp>
        <p:nvSpPr>
          <p:cNvPr id="3" name="Rectangle 2"/>
          <p:cNvSpPr/>
          <p:nvPr userDrawn="1"/>
        </p:nvSpPr>
        <p:spPr>
          <a:xfrm>
            <a:off x="3851920" y="184736"/>
            <a:ext cx="5112568" cy="3097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0" y="184736"/>
            <a:ext cx="971600" cy="3097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1082156" y="185738"/>
            <a:ext cx="2664822" cy="3097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7"/>
          <p:cNvSpPr>
            <a:spLocks noGrp="1"/>
          </p:cNvSpPr>
          <p:nvPr>
            <p:ph type="body" sz="quarter" idx="10" hasCustomPrompt="1"/>
          </p:nvPr>
        </p:nvSpPr>
        <p:spPr>
          <a:xfrm>
            <a:off x="468313" y="4080769"/>
            <a:ext cx="5543550" cy="342205"/>
          </a:xfrm>
          <a:prstGeom prst="rect">
            <a:avLst/>
          </a:prstGeom>
        </p:spPr>
        <p:txBody>
          <a:bodyPr>
            <a:noAutofit/>
          </a:bodyPr>
          <a:lstStyle>
            <a:lvl1pPr marL="0" indent="0">
              <a:buNone/>
              <a:defRPr sz="2400" baseline="0"/>
            </a:lvl1pPr>
          </a:lstStyle>
          <a:p>
            <a:pPr lvl="0"/>
            <a:r>
              <a:rPr lang="en-US" dirty="0" smtClean="0"/>
              <a:t>Click to edit subheading – 20pt</a:t>
            </a:r>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675286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SM Image Slide 2">
    <p:spTree>
      <p:nvGrpSpPr>
        <p:cNvPr id="1" name=""/>
        <p:cNvGrpSpPr/>
        <p:nvPr/>
      </p:nvGrpSpPr>
      <p:grpSpPr>
        <a:xfrm>
          <a:off x="0" y="0"/>
          <a:ext cx="0" cy="0"/>
          <a:chOff x="0" y="0"/>
          <a:chExt cx="0" cy="0"/>
        </a:xfrm>
      </p:grpSpPr>
      <p:sp>
        <p:nvSpPr>
          <p:cNvPr id="2" name="Rectangle 1"/>
          <p:cNvSpPr/>
          <p:nvPr userDrawn="1"/>
        </p:nvSpPr>
        <p:spPr>
          <a:xfrm>
            <a:off x="3851919" y="195263"/>
            <a:ext cx="5117455" cy="42481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8" name="Rectangle 7"/>
          <p:cNvSpPr/>
          <p:nvPr userDrawn="1"/>
        </p:nvSpPr>
        <p:spPr>
          <a:xfrm>
            <a:off x="0" y="184735"/>
            <a:ext cx="971600" cy="42449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1082156" y="185737"/>
            <a:ext cx="2664822" cy="42449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7804140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SM Image Slide">
    <p:spTree>
      <p:nvGrpSpPr>
        <p:cNvPr id="1" name=""/>
        <p:cNvGrpSpPr/>
        <p:nvPr/>
      </p:nvGrpSpPr>
      <p:grpSpPr>
        <a:xfrm>
          <a:off x="0" y="0"/>
          <a:ext cx="0" cy="0"/>
          <a:chOff x="0" y="0"/>
          <a:chExt cx="0" cy="0"/>
        </a:xfrm>
      </p:grpSpPr>
      <p:sp>
        <p:nvSpPr>
          <p:cNvPr id="2" name="Rectangle 1"/>
          <p:cNvSpPr/>
          <p:nvPr userDrawn="1"/>
        </p:nvSpPr>
        <p:spPr>
          <a:xfrm>
            <a:off x="-1" y="195263"/>
            <a:ext cx="8969375" cy="42481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760355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ation Slide">
    <p:spTree>
      <p:nvGrpSpPr>
        <p:cNvPr id="1" name=""/>
        <p:cNvGrpSpPr/>
        <p:nvPr/>
      </p:nvGrpSpPr>
      <p:grpSpPr>
        <a:xfrm>
          <a:off x="0" y="0"/>
          <a:ext cx="0" cy="0"/>
          <a:chOff x="0" y="0"/>
          <a:chExt cx="0" cy="0"/>
        </a:xfrm>
      </p:grpSpPr>
      <p:sp>
        <p:nvSpPr>
          <p:cNvPr id="2" name="Rectangle 1"/>
          <p:cNvSpPr/>
          <p:nvPr userDrawn="1"/>
        </p:nvSpPr>
        <p:spPr>
          <a:xfrm>
            <a:off x="-1" y="195486"/>
            <a:ext cx="8969375" cy="42484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Z:\RSM International\1 Design\2015\Brand\powerpoints\Quotation marks-09.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25614" y="0"/>
            <a:ext cx="2354498" cy="1855060"/>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4"/>
          <p:cNvSpPr>
            <a:spLocks noGrp="1"/>
          </p:cNvSpPr>
          <p:nvPr>
            <p:ph type="body" sz="quarter" idx="10" hasCustomPrompt="1"/>
          </p:nvPr>
        </p:nvSpPr>
        <p:spPr>
          <a:xfrm>
            <a:off x="1547664" y="1563638"/>
            <a:ext cx="5976938" cy="1764196"/>
          </a:xfrm>
          <a:prstGeom prst="rect">
            <a:avLst/>
          </a:prstGeom>
        </p:spPr>
        <p:txBody>
          <a:bodyPr>
            <a:normAutofit/>
          </a:bodyPr>
          <a:lstStyle>
            <a:lvl1pPr marL="0" indent="0" algn="ctr">
              <a:buNone/>
              <a:defRPr sz="2400" b="0">
                <a:solidFill>
                  <a:schemeClr val="bg1"/>
                </a:solidFill>
              </a:defRPr>
            </a:lvl1pPr>
            <a:lvl2pPr marL="457200" indent="0">
              <a:buNone/>
              <a:defRPr sz="1600">
                <a:solidFill>
                  <a:schemeClr val="bg1"/>
                </a:solidFill>
              </a:defRPr>
            </a:lvl2pPr>
            <a:lvl3pPr marL="914400" indent="0">
              <a:buNone/>
              <a:defRPr sz="1600">
                <a:solidFill>
                  <a:schemeClr val="bg1"/>
                </a:solidFill>
              </a:defRPr>
            </a:lvl3pPr>
            <a:lvl4pPr marL="1371600" indent="0">
              <a:buNone/>
              <a:defRPr sz="1600">
                <a:solidFill>
                  <a:schemeClr val="bg1"/>
                </a:solidFill>
              </a:defRPr>
            </a:lvl4pPr>
            <a:lvl5pPr marL="1828800" indent="0">
              <a:buNone/>
              <a:defRPr sz="1600">
                <a:solidFill>
                  <a:schemeClr val="bg1"/>
                </a:solidFill>
              </a:defRPr>
            </a:lvl5pPr>
          </a:lstStyle>
          <a:p>
            <a:pPr lvl="0"/>
            <a:r>
              <a:rPr lang="en-US" dirty="0" smtClean="0"/>
              <a:t>Quotation here – 24pt</a:t>
            </a:r>
          </a:p>
        </p:txBody>
      </p:sp>
      <p:sp>
        <p:nvSpPr>
          <p:cNvPr id="7" name="Text Placeholder 6"/>
          <p:cNvSpPr>
            <a:spLocks noGrp="1"/>
          </p:cNvSpPr>
          <p:nvPr>
            <p:ph type="body" sz="quarter" idx="11" hasCustomPrompt="1"/>
          </p:nvPr>
        </p:nvSpPr>
        <p:spPr>
          <a:xfrm>
            <a:off x="2915816" y="3489722"/>
            <a:ext cx="3313112" cy="306163"/>
          </a:xfrm>
          <a:prstGeom prst="rect">
            <a:avLst/>
          </a:prstGeom>
        </p:spPr>
        <p:txBody>
          <a:bodyPr>
            <a:noAutofit/>
          </a:bodyPr>
          <a:lstStyle>
            <a:lvl1pPr marL="0" indent="0" algn="ctr">
              <a:buNone/>
              <a:defRPr sz="1800" b="1">
                <a:solidFill>
                  <a:schemeClr val="bg1"/>
                </a:solidFill>
              </a:defRPr>
            </a:lvl1pPr>
            <a:lvl2pPr marL="457200" indent="0" algn="ctr">
              <a:buNone/>
              <a:defRPr sz="1100"/>
            </a:lvl2pPr>
            <a:lvl3pPr marL="914400" indent="0" algn="ctr">
              <a:buNone/>
              <a:defRPr sz="1050"/>
            </a:lvl3pPr>
            <a:lvl4pPr marL="1371600" indent="0" algn="ctr">
              <a:buNone/>
              <a:defRPr sz="1000"/>
            </a:lvl4pPr>
            <a:lvl5pPr marL="1828800" indent="0" algn="ctr">
              <a:buNone/>
              <a:defRPr sz="1000"/>
            </a:lvl5pPr>
          </a:lstStyle>
          <a:p>
            <a:pPr lvl="0"/>
            <a:r>
              <a:rPr lang="en-US" dirty="0" smtClean="0"/>
              <a:t>Author of quote – 18pt</a:t>
            </a:r>
            <a:endParaRPr lang="en-GB" dirty="0"/>
          </a:p>
        </p:txBody>
      </p:sp>
      <p:sp>
        <p:nvSpPr>
          <p:cNvPr id="12" name="Text Placeholder 6"/>
          <p:cNvSpPr>
            <a:spLocks noGrp="1"/>
          </p:cNvSpPr>
          <p:nvPr>
            <p:ph type="body" sz="quarter" idx="12" hasCustomPrompt="1"/>
          </p:nvPr>
        </p:nvSpPr>
        <p:spPr>
          <a:xfrm>
            <a:off x="2915816" y="3795886"/>
            <a:ext cx="3313112" cy="288032"/>
          </a:xfrm>
          <a:prstGeom prst="rect">
            <a:avLst/>
          </a:prstGeom>
        </p:spPr>
        <p:txBody>
          <a:bodyPr>
            <a:noAutofit/>
          </a:bodyPr>
          <a:lstStyle>
            <a:lvl1pPr marL="0" indent="0" algn="ctr">
              <a:buNone/>
              <a:defRPr sz="1800" b="0">
                <a:solidFill>
                  <a:schemeClr val="bg1"/>
                </a:solidFill>
              </a:defRPr>
            </a:lvl1pPr>
            <a:lvl2pPr marL="457200" indent="0" algn="ctr">
              <a:buNone/>
              <a:defRPr sz="1100"/>
            </a:lvl2pPr>
            <a:lvl3pPr marL="914400" indent="0" algn="ctr">
              <a:buNone/>
              <a:defRPr sz="1050"/>
            </a:lvl3pPr>
            <a:lvl4pPr marL="1371600" indent="0" algn="ctr">
              <a:buNone/>
              <a:defRPr sz="1000"/>
            </a:lvl4pPr>
            <a:lvl5pPr marL="1828800" indent="0" algn="ctr">
              <a:buNone/>
              <a:defRPr sz="1000"/>
            </a:lvl5pPr>
          </a:lstStyle>
          <a:p>
            <a:pPr lvl="0"/>
            <a:r>
              <a:rPr lang="en-US" dirty="0" smtClean="0"/>
              <a:t>Title – 18pt</a:t>
            </a:r>
            <a:endParaRPr lang="en-GB" dirty="0"/>
          </a:p>
        </p:txBody>
      </p:sp>
      <p:pic>
        <p:nvPicPr>
          <p:cNvPr id="8" name="Picture 3" descr="Z:\RSM International\1 Design\2015\Brand\Guidelines\Logos\Logos-03.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153994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Slide 1">
    <p:spTree>
      <p:nvGrpSpPr>
        <p:cNvPr id="1" name=""/>
        <p:cNvGrpSpPr/>
        <p:nvPr/>
      </p:nvGrpSpPr>
      <p:grpSpPr>
        <a:xfrm>
          <a:off x="0" y="0"/>
          <a:ext cx="0" cy="0"/>
          <a:chOff x="0" y="0"/>
          <a:chExt cx="0" cy="0"/>
        </a:xfrm>
      </p:grpSpPr>
      <p:sp>
        <p:nvSpPr>
          <p:cNvPr id="8" name="Rectangle 7"/>
          <p:cNvSpPr/>
          <p:nvPr userDrawn="1"/>
        </p:nvSpPr>
        <p:spPr>
          <a:xfrm>
            <a:off x="0" y="915988"/>
            <a:ext cx="3635896" cy="352796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Content Placeholder 33"/>
          <p:cNvSpPr>
            <a:spLocks noGrp="1"/>
          </p:cNvSpPr>
          <p:nvPr>
            <p:ph sz="quarter" idx="14" hasCustomPrompt="1"/>
          </p:nvPr>
        </p:nvSpPr>
        <p:spPr>
          <a:xfrm>
            <a:off x="314524" y="1096433"/>
            <a:ext cx="3033340" cy="3161426"/>
          </a:xfrm>
          <a:prstGeom prst="rect">
            <a:avLst/>
          </a:prstGeom>
        </p:spPr>
        <p:txBody>
          <a:bodyPr anchor="ctr">
            <a:normAutofit/>
          </a:bodyPr>
          <a:lstStyle>
            <a:lvl1pPr marL="0" indent="0" algn="ctr">
              <a:buNone/>
              <a:defRPr sz="3200" b="0" i="0" cap="none" baseline="0">
                <a:solidFill>
                  <a:schemeClr val="accent1"/>
                </a:solidFill>
              </a:defRPr>
            </a:lvl1pPr>
            <a:lvl2pPr>
              <a:defRPr sz="2000" b="1" i="0" cap="all" baseline="0">
                <a:solidFill>
                  <a:schemeClr val="accent1"/>
                </a:solidFill>
              </a:defRPr>
            </a:lvl2pPr>
            <a:lvl3pPr>
              <a:defRPr sz="2000" b="1" i="0" cap="all" baseline="0">
                <a:solidFill>
                  <a:schemeClr val="accent1"/>
                </a:solidFill>
              </a:defRPr>
            </a:lvl3pPr>
            <a:lvl4pPr>
              <a:defRPr sz="2000" b="1" i="0" cap="all" baseline="0">
                <a:solidFill>
                  <a:schemeClr val="accent1"/>
                </a:solidFill>
              </a:defRPr>
            </a:lvl4pPr>
            <a:lvl5pPr>
              <a:defRPr sz="2000" b="1" i="0" cap="all" baseline="0">
                <a:solidFill>
                  <a:schemeClr val="accent1"/>
                </a:solidFill>
              </a:defRPr>
            </a:lvl5pPr>
          </a:lstStyle>
          <a:p>
            <a:pPr lvl="0"/>
            <a:r>
              <a:rPr lang="en-US" dirty="0" smtClean="0"/>
              <a:t>Stand out fact/figure/chart</a:t>
            </a:r>
          </a:p>
        </p:txBody>
      </p:sp>
      <p:sp>
        <p:nvSpPr>
          <p:cNvPr id="21"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2"/>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22" name="Straight Connector 21"/>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3995936" y="771550"/>
            <a:ext cx="4968552"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5" name="Content Placeholder 2"/>
          <p:cNvSpPr>
            <a:spLocks noGrp="1"/>
          </p:cNvSpPr>
          <p:nvPr>
            <p:ph sz="quarter" idx="16"/>
          </p:nvPr>
        </p:nvSpPr>
        <p:spPr>
          <a:xfrm>
            <a:off x="3851920" y="915988"/>
            <a:ext cx="5112568" cy="3527425"/>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10"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004819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4480884"/>
      </p:ext>
    </p:extLst>
  </p:cSld>
  <p:clrMap bg1="lt1" tx1="dk1" bg2="lt2" tx2="dk2" accent1="accent1" accent2="accent2" accent3="accent3" accent4="accent4" accent5="accent5" accent6="accent6" hlink="hlink" folHlink="folHlink"/>
  <p:sldLayoutIdLst>
    <p:sldLayoutId id="2147483663" r:id="rId1"/>
    <p:sldLayoutId id="2147483654" r:id="rId2"/>
    <p:sldLayoutId id="2147483679" r:id="rId3"/>
    <p:sldLayoutId id="2147483667" r:id="rId4"/>
    <p:sldLayoutId id="2147483680" r:id="rId5"/>
    <p:sldLayoutId id="2147483676" r:id="rId6"/>
    <p:sldLayoutId id="2147483664" r:id="rId7"/>
    <p:sldLayoutId id="2147483665" r:id="rId8"/>
    <p:sldLayoutId id="2147483656" r:id="rId9"/>
    <p:sldLayoutId id="2147483661" r:id="rId10"/>
    <p:sldLayoutId id="2147483660" r:id="rId11"/>
    <p:sldLayoutId id="2147483674" r:id="rId12"/>
    <p:sldLayoutId id="2147483668" r:id="rId13"/>
    <p:sldLayoutId id="2147483669" r:id="rId14"/>
    <p:sldLayoutId id="2147483670" r:id="rId15"/>
    <p:sldLayoutId id="2147483675" r:id="rId16"/>
    <p:sldLayoutId id="2147483678" r:id="rId17"/>
    <p:sldLayoutId id="2147483677" r:id="rId18"/>
    <p:sldLayoutId id="2147483671" r:id="rId19"/>
    <p:sldLayoutId id="2147483672" r:id="rId20"/>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805919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a:t>התרת הוצאות בגין הטבות לעובדים – </a:t>
            </a:r>
            <a:r>
              <a:rPr lang="he-IL" dirty="0" smtClean="0"/>
              <a:t>בעניין עיריית בת ים</a:t>
            </a:r>
            <a:endParaRPr lang="he-IL" dirty="0"/>
          </a:p>
        </p:txBody>
      </p:sp>
      <p:sp>
        <p:nvSpPr>
          <p:cNvPr id="4" name="מציין מיקום תוכן 3"/>
          <p:cNvSpPr>
            <a:spLocks noGrp="1"/>
          </p:cNvSpPr>
          <p:nvPr>
            <p:ph sz="quarter" idx="16"/>
          </p:nvPr>
        </p:nvSpPr>
        <p:spPr>
          <a:xfrm>
            <a:off x="1793358" y="915988"/>
            <a:ext cx="7171130" cy="3528421"/>
          </a:xfrm>
        </p:spPr>
        <p:txBody>
          <a:bodyPr>
            <a:normAutofit/>
          </a:bodyPr>
          <a:lstStyle/>
          <a:p>
            <a:pPr marL="0" indent="0" algn="just" rtl="1">
              <a:buNone/>
            </a:pPr>
            <a:r>
              <a:rPr lang="he-IL" sz="1400" b="1" u="sng" dirty="0" smtClean="0"/>
              <a:t>רקע</a:t>
            </a:r>
          </a:p>
          <a:p>
            <a:pPr algn="just" rtl="1">
              <a:buFont typeface="Wingdings" panose="05000000000000000000" pitchFamily="2" charset="2"/>
              <a:buChar char="v"/>
            </a:pPr>
            <a:r>
              <a:rPr lang="he-IL" sz="1400" dirty="0" smtClean="0"/>
              <a:t>במסגרת פסק הדין נתנה העירייה לעובדיה השכירים הנחה בשיעור 50% משכר הלימוד </a:t>
            </a:r>
            <a:r>
              <a:rPr lang="he-IL" sz="1400" u="sng" dirty="0" smtClean="0"/>
              <a:t>שהיה עליהם לשלם על ילדיהם</a:t>
            </a:r>
            <a:r>
              <a:rPr lang="he-IL" sz="1400" dirty="0" smtClean="0"/>
              <a:t> הלומדים בבתי הספר התיכוניים המצויים בתחומי העירייה. יש לציין כי ההנחה לא שולמה על ידי העירייה עצמה.</a:t>
            </a:r>
          </a:p>
          <a:p>
            <a:pPr algn="just" rtl="1">
              <a:buFont typeface="Wingdings" panose="05000000000000000000" pitchFamily="2" charset="2"/>
              <a:buChar char="v"/>
            </a:pPr>
            <a:endParaRPr lang="he-IL" sz="1400" b="1" u="sng" dirty="0"/>
          </a:p>
          <a:p>
            <a:pPr marL="0" indent="0" algn="just" rtl="1">
              <a:buNone/>
            </a:pPr>
            <a:r>
              <a:rPr lang="he-IL" sz="1400" b="1" u="sng" dirty="0"/>
              <a:t>הכרעה</a:t>
            </a:r>
          </a:p>
          <a:p>
            <a:pPr algn="just" rtl="1">
              <a:buFont typeface="Wingdings" panose="05000000000000000000" pitchFamily="2" charset="2"/>
              <a:buChar char="v"/>
            </a:pPr>
            <a:r>
              <a:rPr lang="he-IL" sz="1400" dirty="0" smtClean="0"/>
              <a:t>בית המשפט קבע כי בכדי לקבוע האם </a:t>
            </a:r>
            <a:r>
              <a:rPr lang="he-IL" sz="1400" dirty="0"/>
              <a:t>טובת ההנאה </a:t>
            </a:r>
            <a:r>
              <a:rPr lang="he-IL" sz="1400" dirty="0" smtClean="0"/>
              <a:t>חייבת במס, יש </a:t>
            </a:r>
            <a:r>
              <a:rPr lang="he-IL" sz="1400" dirty="0"/>
              <a:t>לברר אם </a:t>
            </a:r>
            <a:r>
              <a:rPr lang="he-IL" sz="1400" dirty="0" smtClean="0"/>
              <a:t>ההטבה ניתנה </a:t>
            </a:r>
            <a:r>
              <a:rPr lang="he-IL" sz="1400" dirty="0"/>
              <a:t>לנוחות המעביד או לשם הנאתו של העובד. </a:t>
            </a:r>
            <a:endParaRPr lang="he-IL" sz="1400" dirty="0" smtClean="0"/>
          </a:p>
          <a:p>
            <a:pPr algn="just" rtl="1">
              <a:buFont typeface="Wingdings" panose="05000000000000000000" pitchFamily="2" charset="2"/>
              <a:buChar char="v"/>
            </a:pPr>
            <a:r>
              <a:rPr lang="he-IL" sz="1400" dirty="0" smtClean="0"/>
              <a:t>כמו כן, אפילו שהעירייה </a:t>
            </a:r>
            <a:r>
              <a:rPr lang="he-IL" sz="1400" dirty="0"/>
              <a:t>אינה מוציאה כל הוצאה נוספת בגין ילדי עובדיה הלומדים </a:t>
            </a:r>
            <a:r>
              <a:rPr lang="he-IL" sz="1400" dirty="0" smtClean="0"/>
              <a:t>בבתי הספר, המבחן </a:t>
            </a:r>
            <a:r>
              <a:rPr lang="he-IL" sz="1400" dirty="0"/>
              <a:t>הקובע קיומה או אי קיומה של </a:t>
            </a:r>
            <a:r>
              <a:rPr lang="he-IL" sz="1400" dirty="0" smtClean="0"/>
              <a:t>הטבה המהווה הכנסה </a:t>
            </a:r>
            <a:r>
              <a:rPr lang="he-IL" sz="1400" dirty="0"/>
              <a:t>חייבת, שם את הדגש על ההנאה שמפיק העובד מהמצרך או השרות שהוא מקבל ולא </a:t>
            </a:r>
            <a:r>
              <a:rPr lang="he-IL" sz="1400" dirty="0" smtClean="0"/>
              <a:t>שווי ההטבה בראי </a:t>
            </a:r>
            <a:r>
              <a:rPr lang="he-IL" sz="1400" dirty="0"/>
              <a:t>המעביד</a:t>
            </a:r>
            <a:r>
              <a:rPr lang="he-IL" sz="1400" dirty="0" smtClean="0"/>
              <a:t>.</a:t>
            </a:r>
          </a:p>
          <a:p>
            <a:pPr algn="just" rtl="1">
              <a:buFont typeface="Wingdings" panose="05000000000000000000" pitchFamily="2" charset="2"/>
              <a:buChar char="v"/>
            </a:pPr>
            <a:r>
              <a:rPr lang="he-IL" sz="1400" b="1" dirty="0"/>
              <a:t>בנסיבות פסק הדין קבע בית המשפט כי ההטבה ניתנה להנאתו של העובד ולכן מהווה הכנסה חייבת במס </a:t>
            </a:r>
            <a:r>
              <a:rPr lang="he-IL" sz="1400" b="1" dirty="0" smtClean="0"/>
              <a:t>בידו.</a:t>
            </a:r>
            <a:endParaRPr lang="he-IL" sz="1400" b="1" dirty="0"/>
          </a:p>
          <a:p>
            <a:pPr algn="just" rtl="1">
              <a:buFont typeface="Wingdings" panose="05000000000000000000" pitchFamily="2" charset="2"/>
              <a:buChar char="v"/>
            </a:pPr>
            <a:endParaRPr lang="he-IL" sz="1400" dirty="0" smtClean="0"/>
          </a:p>
          <a:p>
            <a:pPr marL="0" indent="0" algn="r" rtl="1">
              <a:buNone/>
            </a:pPr>
            <a:endParaRPr lang="he-IL" sz="1400" dirty="0"/>
          </a:p>
          <a:p>
            <a:pPr algn="r" rtl="1"/>
            <a:endParaRPr lang="he-IL" dirty="0"/>
          </a:p>
        </p:txBody>
      </p:sp>
    </p:spTree>
    <p:extLst>
      <p:ext uri="{BB962C8B-B14F-4D97-AF65-F5344CB8AC3E}">
        <p14:creationId xmlns:p14="http://schemas.microsoft.com/office/powerpoint/2010/main" val="2774879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a:t>התרת הוצאות בגין הטבות לעובדים – </a:t>
            </a:r>
            <a:r>
              <a:rPr lang="he-IL" dirty="0" smtClean="0"/>
              <a:t>בעניין </a:t>
            </a:r>
            <a:r>
              <a:rPr lang="he-IL" dirty="0" smtClean="0"/>
              <a:t>"דן" </a:t>
            </a:r>
            <a:endParaRPr lang="he-IL" dirty="0"/>
          </a:p>
        </p:txBody>
      </p:sp>
      <p:sp>
        <p:nvSpPr>
          <p:cNvPr id="4" name="מציין מיקום תוכן 3"/>
          <p:cNvSpPr>
            <a:spLocks noGrp="1"/>
          </p:cNvSpPr>
          <p:nvPr>
            <p:ph sz="quarter" idx="16"/>
          </p:nvPr>
        </p:nvSpPr>
        <p:spPr>
          <a:xfrm>
            <a:off x="1793358" y="915988"/>
            <a:ext cx="7171130" cy="3528421"/>
          </a:xfrm>
        </p:spPr>
        <p:txBody>
          <a:bodyPr>
            <a:normAutofit/>
          </a:bodyPr>
          <a:lstStyle/>
          <a:p>
            <a:pPr marL="0" indent="0" algn="just" rtl="1">
              <a:buNone/>
            </a:pPr>
            <a:r>
              <a:rPr lang="he-IL" sz="1400" b="1" u="sng" dirty="0" smtClean="0"/>
              <a:t>רקע</a:t>
            </a:r>
          </a:p>
          <a:p>
            <a:pPr algn="just" rtl="1">
              <a:buFont typeface="Wingdings" panose="05000000000000000000" pitchFamily="2" charset="2"/>
              <a:buChar char="v"/>
            </a:pPr>
            <a:r>
              <a:rPr lang="he-IL" sz="1400" dirty="0" smtClean="0"/>
              <a:t>"דן" המאוגדת כאגודה שיתופית הפועלת בתחום התחבורה, העניקה לחבריה ולעובדיה טובות הנאה מסוימות מבלי שנוכה מהן מס (הטבה בביגוד, דמי חבר לכרטיסנים, הוצאות השכלה לילדי החברים, השתתפות בדמי לימוד השפה האנגלית לחברים ועוד). </a:t>
            </a:r>
            <a:endParaRPr lang="he-IL" sz="1400" dirty="0"/>
          </a:p>
          <a:p>
            <a:pPr algn="just" rtl="1">
              <a:buFont typeface="Wingdings" panose="05000000000000000000" pitchFamily="2" charset="2"/>
              <a:buChar char="v"/>
            </a:pPr>
            <a:r>
              <a:rPr lang="he-IL" sz="1400" dirty="0" smtClean="0"/>
              <a:t>בית המשפט המחוזי קבע כל טובות ההנאה חייבות במס. דן ערערה על הכרעת בית המשפט המחוזי תוך שצמצמה את גדר המחלוקת לשלוש סוגיות: ביגוד, דמי חבר והשתתפות בדמי לימוד אנגלית. ב</a:t>
            </a:r>
            <a:r>
              <a:rPr lang="he-IL" sz="1400" dirty="0" smtClean="0"/>
              <a:t>מוקד הדיון עמדה שאלת היות ההטבה בביגוד כהכנסת עבודה בידי העובד.</a:t>
            </a:r>
            <a:endParaRPr lang="he-IL" sz="1400" dirty="0" smtClean="0"/>
          </a:p>
          <a:p>
            <a:pPr algn="just" rtl="1">
              <a:buFont typeface="Wingdings" panose="05000000000000000000" pitchFamily="2" charset="2"/>
              <a:buChar char="v"/>
            </a:pPr>
            <a:endParaRPr lang="he-IL" sz="1400" b="1" u="sng" dirty="0"/>
          </a:p>
          <a:p>
            <a:pPr marL="0" indent="0" algn="just" rtl="1">
              <a:buNone/>
            </a:pPr>
            <a:r>
              <a:rPr lang="he-IL" sz="1400" b="1" u="sng" dirty="0" smtClean="0"/>
              <a:t>הכרעת בית המשפט העליון</a:t>
            </a:r>
            <a:endParaRPr lang="he-IL" sz="1400" b="1" u="sng" dirty="0"/>
          </a:p>
          <a:p>
            <a:pPr algn="just" rtl="1">
              <a:buFont typeface="Wingdings" panose="05000000000000000000" pitchFamily="2" charset="2"/>
              <a:buChar char="v"/>
            </a:pPr>
            <a:r>
              <a:rPr lang="he-IL" sz="1400" dirty="0" smtClean="0"/>
              <a:t>בית המשפט דחה את ערעורה של דן וקבע כי מתן זכות בלתי מוגבלת </a:t>
            </a:r>
            <a:r>
              <a:rPr lang="he-IL" sz="1400" dirty="0"/>
              <a:t>שניתנה לעובדים </a:t>
            </a:r>
            <a:r>
              <a:rPr lang="he-IL" sz="1400" dirty="0" smtClean="0"/>
              <a:t>לרכישת בגדים, שהשימוש באלו אינו </a:t>
            </a:r>
            <a:r>
              <a:rPr lang="he-IL" sz="1400" dirty="0"/>
              <a:t>מוגבל לצורכי עבודה </a:t>
            </a:r>
            <a:r>
              <a:rPr lang="he-IL" sz="1400" dirty="0" smtClean="0"/>
              <a:t>בלבד, מהווה טובת הנאה בידי העובד, ומשכך רואים בה כהכנסת עבודה. </a:t>
            </a:r>
          </a:p>
          <a:p>
            <a:pPr algn="just" rtl="1">
              <a:buFont typeface="Wingdings" panose="05000000000000000000" pitchFamily="2" charset="2"/>
              <a:buChar char="v"/>
            </a:pPr>
            <a:endParaRPr lang="he-IL" sz="1400" dirty="0" smtClean="0"/>
          </a:p>
          <a:p>
            <a:pPr marL="0" indent="0" algn="r" rtl="1">
              <a:buNone/>
            </a:pPr>
            <a:endParaRPr lang="he-IL" sz="1400" dirty="0"/>
          </a:p>
          <a:p>
            <a:pPr algn="r" rtl="1"/>
            <a:endParaRPr lang="he-IL" dirty="0"/>
          </a:p>
        </p:txBody>
      </p:sp>
    </p:spTree>
    <p:extLst>
      <p:ext uri="{BB962C8B-B14F-4D97-AF65-F5344CB8AC3E}">
        <p14:creationId xmlns:p14="http://schemas.microsoft.com/office/powerpoint/2010/main" val="2539636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a:t>התרת הוצאות בגין הטבות לעובדים – פסק הדין בעניין בנק יהב</a:t>
            </a:r>
          </a:p>
        </p:txBody>
      </p:sp>
      <p:sp>
        <p:nvSpPr>
          <p:cNvPr id="4" name="מציין מיקום תוכן 3"/>
          <p:cNvSpPr>
            <a:spLocks noGrp="1"/>
          </p:cNvSpPr>
          <p:nvPr>
            <p:ph sz="quarter" idx="16"/>
          </p:nvPr>
        </p:nvSpPr>
        <p:spPr>
          <a:xfrm>
            <a:off x="1793358" y="866372"/>
            <a:ext cx="7171130" cy="3854486"/>
          </a:xfrm>
        </p:spPr>
        <p:txBody>
          <a:bodyPr>
            <a:normAutofit lnSpcReduction="10000"/>
          </a:bodyPr>
          <a:lstStyle/>
          <a:p>
            <a:pPr marL="0" indent="0" algn="just" rtl="1">
              <a:buNone/>
            </a:pPr>
            <a:r>
              <a:rPr lang="he-IL" sz="1400" b="1" u="sng" dirty="0" smtClean="0"/>
              <a:t>רקע</a:t>
            </a:r>
          </a:p>
          <a:p>
            <a:pPr algn="just" rtl="1">
              <a:buFont typeface="Wingdings" panose="05000000000000000000" pitchFamily="2" charset="2"/>
              <a:buChar char="v"/>
            </a:pPr>
            <a:r>
              <a:rPr lang="he-IL" sz="1400" dirty="0" smtClean="0"/>
              <a:t>במסגרת פסק הדין מימן בנק יהב עבור עובדיו לימודים אוניברסיטאיים. </a:t>
            </a:r>
          </a:p>
          <a:p>
            <a:pPr algn="just" rtl="1">
              <a:buFont typeface="Wingdings" panose="05000000000000000000" pitchFamily="2" charset="2"/>
              <a:buChar char="v"/>
            </a:pPr>
            <a:r>
              <a:rPr lang="he-IL" sz="1400" dirty="0" smtClean="0"/>
              <a:t>השאלה שעמדה לדיון עסקה דנה האם מימון לימודים על ידי המעסיק, כאשר ללימודים אלו זיקה לעיסוקו של העובד, מהווים הטבה בידי העובד או הטבה בידי המעביד.</a:t>
            </a:r>
          </a:p>
          <a:p>
            <a:pPr algn="just" rtl="1">
              <a:buFont typeface="Wingdings" panose="05000000000000000000" pitchFamily="2" charset="2"/>
              <a:buChar char="v"/>
            </a:pPr>
            <a:r>
              <a:rPr lang="he-IL" sz="1400" dirty="0" smtClean="0"/>
              <a:t>יש לציין כי לגבי לימודים נעדרי זיקה לעבודת העובד נזקפה ההטבה לעובד.</a:t>
            </a:r>
          </a:p>
          <a:p>
            <a:pPr algn="just" rtl="1">
              <a:buFont typeface="Wingdings" panose="05000000000000000000" pitchFamily="2" charset="2"/>
              <a:buChar char="v"/>
            </a:pPr>
            <a:endParaRPr lang="he-IL" sz="1400" b="1" u="sng" dirty="0"/>
          </a:p>
          <a:p>
            <a:pPr marL="0" indent="0" algn="just" rtl="1">
              <a:buNone/>
            </a:pPr>
            <a:r>
              <a:rPr lang="he-IL" sz="1400" b="1" u="sng" dirty="0" smtClean="0"/>
              <a:t>הכרעת בית המשפט המחוזי</a:t>
            </a:r>
            <a:endParaRPr lang="he-IL" sz="1400" b="1" u="sng" dirty="0"/>
          </a:p>
          <a:p>
            <a:pPr algn="just" rtl="1">
              <a:buFont typeface="Wingdings" panose="05000000000000000000" pitchFamily="2" charset="2"/>
              <a:buChar char="v"/>
            </a:pPr>
            <a:r>
              <a:rPr lang="he-IL" sz="1400" dirty="0"/>
              <a:t>בית המשפט המחוזי פטר בהכרעתו את העובדים ממס תוך שאבחן כי מדובר בהוצאה אשר מטרתה שמירה על הקיים, ומשכך, זו מותרת בניכוי בידי </a:t>
            </a:r>
            <a:r>
              <a:rPr lang="he-IL" sz="1400" dirty="0" smtClean="0"/>
              <a:t>המעביד, תוך שקבע כי מדובר במקרה פרטי שלא יהווה תקדים למקרים אחרים.</a:t>
            </a:r>
            <a:endParaRPr lang="he-IL" sz="1400" dirty="0"/>
          </a:p>
          <a:p>
            <a:pPr algn="just" rtl="1">
              <a:buFont typeface="Wingdings" panose="05000000000000000000" pitchFamily="2" charset="2"/>
              <a:buChar char="v"/>
            </a:pPr>
            <a:endParaRPr lang="he-IL" sz="1400" dirty="0" smtClean="0"/>
          </a:p>
          <a:p>
            <a:pPr marL="0" indent="0" algn="just" rtl="1">
              <a:buNone/>
            </a:pPr>
            <a:r>
              <a:rPr lang="he-IL" sz="1400" dirty="0" smtClean="0"/>
              <a:t>טרם הכרעת בית המשפט העליון, הוציאה רשות המסים את </a:t>
            </a:r>
            <a:r>
              <a:rPr lang="he-IL" sz="1400" b="1" u="sng" dirty="0" smtClean="0"/>
              <a:t>חוזר מס הכנסה 6/2005 </a:t>
            </a:r>
            <a:r>
              <a:rPr lang="he-IL" sz="1400" dirty="0" smtClean="0"/>
              <a:t>אשר עניינו ניכוי הוצאות לימודים אקדמאים ומימון הוצאות לימודים אקדמאים לעובד ע"י מעבידו. </a:t>
            </a:r>
          </a:p>
          <a:p>
            <a:pPr marL="0" indent="0" algn="just" rtl="1">
              <a:buNone/>
            </a:pPr>
            <a:r>
              <a:rPr lang="he-IL" sz="1400" dirty="0" smtClean="0"/>
              <a:t>במסגרת החוזר מנחה רשות המסים כי עד להכרעת בית המשפט העליון, יש לראות במימון הוצאות לימודים לעובד ע"י מעבידו כהטבה בידי העובד ומשכך כהכנסת עבודה. טיב ההוצאה תבחן לפי מבחן האינטגרליות ולפי מבחן השמירה על הקיים מול השגת יתרון מתמיד.</a:t>
            </a:r>
          </a:p>
          <a:p>
            <a:pPr algn="just" rtl="1">
              <a:buFont typeface="Wingdings" panose="05000000000000000000" pitchFamily="2" charset="2"/>
              <a:buChar char="v"/>
            </a:pPr>
            <a:endParaRPr lang="he-IL" sz="1400" dirty="0" smtClean="0"/>
          </a:p>
          <a:p>
            <a:pPr marL="0" indent="0" algn="r" rtl="1">
              <a:buNone/>
            </a:pPr>
            <a:endParaRPr lang="he-IL" sz="1400" dirty="0"/>
          </a:p>
          <a:p>
            <a:pPr algn="r" rtl="1"/>
            <a:endParaRPr lang="he-IL" dirty="0"/>
          </a:p>
        </p:txBody>
      </p:sp>
    </p:spTree>
    <p:extLst>
      <p:ext uri="{BB962C8B-B14F-4D97-AF65-F5344CB8AC3E}">
        <p14:creationId xmlns:p14="http://schemas.microsoft.com/office/powerpoint/2010/main" val="1944649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a:t>התרת הוצאות בגין הטבות לעובדים – פסק הדין בעניין בנק יהב</a:t>
            </a:r>
          </a:p>
        </p:txBody>
      </p:sp>
      <p:sp>
        <p:nvSpPr>
          <p:cNvPr id="4" name="מציין מיקום תוכן 3"/>
          <p:cNvSpPr>
            <a:spLocks noGrp="1"/>
          </p:cNvSpPr>
          <p:nvPr>
            <p:ph sz="quarter" idx="16"/>
          </p:nvPr>
        </p:nvSpPr>
        <p:spPr>
          <a:xfrm>
            <a:off x="1793358" y="866372"/>
            <a:ext cx="7171130" cy="3854486"/>
          </a:xfrm>
        </p:spPr>
        <p:txBody>
          <a:bodyPr>
            <a:normAutofit/>
          </a:bodyPr>
          <a:lstStyle/>
          <a:p>
            <a:pPr marL="0" indent="0" algn="just" rtl="1">
              <a:buNone/>
            </a:pPr>
            <a:r>
              <a:rPr lang="he-IL" sz="1400" b="1" u="sng" dirty="0" smtClean="0"/>
              <a:t>הכרעת בית המשפט העליון</a:t>
            </a:r>
            <a:endParaRPr lang="he-IL" sz="1400" b="1" u="sng" dirty="0"/>
          </a:p>
          <a:p>
            <a:pPr algn="just" rtl="1">
              <a:buFont typeface="Wingdings" panose="05000000000000000000" pitchFamily="2" charset="2"/>
              <a:buChar char="v"/>
            </a:pPr>
            <a:r>
              <a:rPr lang="he-IL" sz="1400" dirty="0" smtClean="0"/>
              <a:t>פסק הדין קבע התייחסות זהה להתרת הוצאות בניכוי בין עצמאיים, היוצאים ללימודים והשתלמויות, לבין שכירים, אשר השתלמויות אלו ממומנות על ידי מעסיקם, ובהתאם החיל עליהם מבחן זהה .</a:t>
            </a:r>
          </a:p>
          <a:p>
            <a:pPr algn="just" rtl="1">
              <a:buFont typeface="Wingdings" panose="05000000000000000000" pitchFamily="2" charset="2"/>
              <a:buChar char="v"/>
            </a:pPr>
            <a:r>
              <a:rPr lang="he-IL" sz="1400" dirty="0" smtClean="0"/>
              <a:t>בראשית הדברים, קבע בית המשפט כי יש לאבחן האם ההטבה הינה ל-"נוחות המעביד" או ל-"נוחות העובד" באופן אובייקטיבי, ולא בהתאם לנקודת מבטו של המעביד.</a:t>
            </a:r>
          </a:p>
          <a:p>
            <a:pPr algn="just" rtl="1">
              <a:buFont typeface="Wingdings" panose="05000000000000000000" pitchFamily="2" charset="2"/>
              <a:buChar char="v"/>
            </a:pPr>
            <a:r>
              <a:rPr lang="he-IL" sz="1400" dirty="0" smtClean="0"/>
              <a:t>בית המשפט הבחין בין השתלמויות מקצועיות, אשר תכליתם שמירה על הקיים, לבין לימודים לתואר אשר במהותם חורגים מגדרי "נוחות המעביד", שעה שאלו יוצרים יתרון מתמיד, ואינם עומדים במבחן החיוניות לביצוע התפקיד. </a:t>
            </a:r>
          </a:p>
          <a:p>
            <a:pPr algn="just" rtl="1">
              <a:buFont typeface="Wingdings" panose="05000000000000000000" pitchFamily="2" charset="2"/>
              <a:buChar char="v"/>
            </a:pPr>
            <a:r>
              <a:rPr lang="he-IL" sz="1400" b="1" dirty="0" smtClean="0"/>
              <a:t>בית </a:t>
            </a:r>
            <a:r>
              <a:rPr lang="he-IL" sz="1400" b="1" dirty="0"/>
              <a:t>המשפט </a:t>
            </a:r>
            <a:r>
              <a:rPr lang="he-IL" sz="1400" b="1" dirty="0" smtClean="0"/>
              <a:t>העליון הפך בהכרעתו את הכרעת המחוזי, אשרר את הלכת עיריית בת ים, וקבע כי מימון לימודים אקדמאיים מהווים הטבה בידי עובד </a:t>
            </a:r>
            <a:r>
              <a:rPr lang="he-IL" sz="1400" b="1" dirty="0"/>
              <a:t>ולכן </a:t>
            </a:r>
            <a:r>
              <a:rPr lang="he-IL" sz="1400" b="1" dirty="0" smtClean="0"/>
              <a:t>יש לראות באלו כהכנסה </a:t>
            </a:r>
            <a:r>
              <a:rPr lang="he-IL" sz="1400" b="1" dirty="0"/>
              <a:t>חייבת במס </a:t>
            </a:r>
            <a:r>
              <a:rPr lang="he-IL" sz="1400" b="1" dirty="0" smtClean="0"/>
              <a:t>בידו.</a:t>
            </a:r>
            <a:endParaRPr lang="he-IL" sz="1400" b="1" dirty="0"/>
          </a:p>
          <a:p>
            <a:pPr algn="just" rtl="1">
              <a:buFont typeface="Wingdings" panose="05000000000000000000" pitchFamily="2" charset="2"/>
              <a:buChar char="v"/>
            </a:pPr>
            <a:endParaRPr lang="he-IL" sz="1400" dirty="0" smtClean="0"/>
          </a:p>
          <a:p>
            <a:pPr marL="0" indent="0" algn="r" rtl="1">
              <a:buNone/>
            </a:pPr>
            <a:endParaRPr lang="he-IL" sz="1400" dirty="0"/>
          </a:p>
          <a:p>
            <a:pPr algn="r" rtl="1"/>
            <a:endParaRPr lang="he-IL" dirty="0"/>
          </a:p>
        </p:txBody>
      </p:sp>
    </p:spTree>
    <p:extLst>
      <p:ext uri="{BB962C8B-B14F-4D97-AF65-F5344CB8AC3E}">
        <p14:creationId xmlns:p14="http://schemas.microsoft.com/office/powerpoint/2010/main" val="3050689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a:t>התרת הוצאות בגין הטבות לעובדים – פסק הדין בעניין ורד פרי</a:t>
            </a:r>
          </a:p>
        </p:txBody>
      </p:sp>
      <p:sp>
        <p:nvSpPr>
          <p:cNvPr id="4" name="מציין מיקום תוכן 3"/>
          <p:cNvSpPr>
            <a:spLocks noGrp="1"/>
          </p:cNvSpPr>
          <p:nvPr>
            <p:ph sz="quarter" idx="16"/>
          </p:nvPr>
        </p:nvSpPr>
        <p:spPr>
          <a:xfrm>
            <a:off x="1793358" y="915988"/>
            <a:ext cx="7171130" cy="3528421"/>
          </a:xfrm>
        </p:spPr>
        <p:txBody>
          <a:bodyPr>
            <a:normAutofit/>
          </a:bodyPr>
          <a:lstStyle/>
          <a:p>
            <a:pPr marL="0" indent="0" algn="just" rtl="1">
              <a:buNone/>
            </a:pPr>
            <a:r>
              <a:rPr lang="he-IL" sz="1400" b="1" u="sng" dirty="0" smtClean="0"/>
              <a:t>רקע</a:t>
            </a:r>
          </a:p>
          <a:p>
            <a:pPr algn="just" rtl="1">
              <a:buFont typeface="Wingdings" panose="05000000000000000000" pitchFamily="2" charset="2"/>
              <a:buChar char="v"/>
            </a:pPr>
            <a:r>
              <a:rPr lang="he-IL" sz="1400" dirty="0" smtClean="0"/>
              <a:t>ורד פרי, עורכת דין עצמאית במקצועה, דרשה כי הוצאותיה עבור שהות שני ילדיה במעון יותרו בניכוי, מעצם היותם הוצאה ששימשה אותה בייצור הכנסה. </a:t>
            </a:r>
            <a:endParaRPr lang="he-IL" sz="1400" dirty="0"/>
          </a:p>
          <a:p>
            <a:pPr algn="just" rtl="1">
              <a:buFont typeface="Wingdings" panose="05000000000000000000" pitchFamily="2" charset="2"/>
              <a:buChar char="v"/>
            </a:pPr>
            <a:r>
              <a:rPr lang="he-IL" sz="1400" dirty="0" smtClean="0"/>
              <a:t>בלב טענותיה עמדה הטענה כי אלמלא שהות ילדיה במסגרת השגחה עד לשעות אחר הצהריים, לא היה ביכולתה להמשיך בעיסוקה כעורכת דין עצמאית.</a:t>
            </a:r>
          </a:p>
          <a:p>
            <a:pPr marL="0" indent="0" algn="just" rtl="1">
              <a:buNone/>
            </a:pPr>
            <a:endParaRPr lang="he-IL" sz="1400" dirty="0" smtClean="0"/>
          </a:p>
          <a:p>
            <a:pPr marL="0" indent="0" algn="just" rtl="1">
              <a:buNone/>
            </a:pPr>
            <a:r>
              <a:rPr lang="he-IL" sz="1400" b="1" u="sng" dirty="0"/>
              <a:t>הכרעת בית המשפט המחוזי</a:t>
            </a:r>
          </a:p>
          <a:p>
            <a:pPr algn="just" rtl="1">
              <a:buFont typeface="Wingdings" panose="05000000000000000000" pitchFamily="2" charset="2"/>
              <a:buChar char="v"/>
            </a:pPr>
            <a:r>
              <a:rPr lang="he-IL" sz="1400" dirty="0" smtClean="0"/>
              <a:t>בית המשפט המחוזי קיבל באופן חלקי (תוך שהבדיל בין שמירה והשגחה לבין העשרה או ארוחות) את טענותיה של ורד פרי והתיר הוצאות אלו בניכוי.</a:t>
            </a:r>
          </a:p>
          <a:p>
            <a:pPr marL="0" indent="0" algn="just" rtl="1">
              <a:buNone/>
            </a:pPr>
            <a:endParaRPr lang="he-IL" sz="1400" dirty="0" smtClean="0"/>
          </a:p>
          <a:p>
            <a:pPr marL="0" indent="0" algn="r" rtl="1">
              <a:buNone/>
            </a:pPr>
            <a:endParaRPr lang="he-IL" dirty="0"/>
          </a:p>
        </p:txBody>
      </p:sp>
    </p:spTree>
    <p:extLst>
      <p:ext uri="{BB962C8B-B14F-4D97-AF65-F5344CB8AC3E}">
        <p14:creationId xmlns:p14="http://schemas.microsoft.com/office/powerpoint/2010/main" val="39300120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a:t>התרת הוצאות בגין הטבות לעובדים – פסק הדין בעניין ורד פרי</a:t>
            </a:r>
          </a:p>
        </p:txBody>
      </p:sp>
      <p:sp>
        <p:nvSpPr>
          <p:cNvPr id="4" name="מציין מיקום תוכן 3"/>
          <p:cNvSpPr>
            <a:spLocks noGrp="1"/>
          </p:cNvSpPr>
          <p:nvPr>
            <p:ph sz="quarter" idx="16"/>
          </p:nvPr>
        </p:nvSpPr>
        <p:spPr>
          <a:xfrm>
            <a:off x="1793358" y="915988"/>
            <a:ext cx="7171130" cy="3528421"/>
          </a:xfrm>
        </p:spPr>
        <p:txBody>
          <a:bodyPr>
            <a:normAutofit/>
          </a:bodyPr>
          <a:lstStyle/>
          <a:p>
            <a:pPr marL="0" indent="0" algn="just" rtl="1">
              <a:buNone/>
            </a:pPr>
            <a:r>
              <a:rPr lang="he-IL" sz="1400" b="1" u="sng" dirty="0" smtClean="0"/>
              <a:t>הכרעת בית המשפט העליון</a:t>
            </a:r>
            <a:endParaRPr lang="he-IL" sz="1400" b="1" u="sng" dirty="0"/>
          </a:p>
          <a:p>
            <a:pPr algn="just" rtl="1">
              <a:buFont typeface="Wingdings" panose="05000000000000000000" pitchFamily="2" charset="2"/>
              <a:buChar char="v"/>
            </a:pPr>
            <a:r>
              <a:rPr lang="he-IL" sz="1400" dirty="0" smtClean="0"/>
              <a:t>בשונה מהכרעת בית המשפט בעניין בנק יהב, קבע בית המשפט כי תהליך ייצור ההכנסה אינו מוגבל אך לפעילות המתבצעת ב-"פס הייצור" של העסק.</a:t>
            </a:r>
          </a:p>
          <a:p>
            <a:pPr algn="just" rtl="1">
              <a:buFont typeface="Wingdings" panose="05000000000000000000" pitchFamily="2" charset="2"/>
              <a:buChar char="v"/>
            </a:pPr>
            <a:r>
              <a:rPr lang="he-IL" sz="1400" dirty="0" smtClean="0"/>
              <a:t>במסגרת הכרעתו התייחס בית המשפט ל"מבחן האינצידנטליות" לפיו ההוצאה תותר בניכוי רק אם היא משתלבת בתהליכו ובמבנהו הטבעי של העסק ומהווה חלק בתהליך זה.</a:t>
            </a:r>
          </a:p>
          <a:p>
            <a:pPr algn="just" rtl="1">
              <a:buFont typeface="Wingdings" panose="05000000000000000000" pitchFamily="2" charset="2"/>
              <a:buChar char="v"/>
            </a:pPr>
            <a:r>
              <a:rPr lang="he-IL" sz="1400" b="1" dirty="0" smtClean="0"/>
              <a:t>בית המשפט קבע כי הוצאה עבור השגחה וטיפול בילדים, בכפוף לסבירות ההוצאה, הינה הוצאה בעלת זיקה ממשית וישירה לייצור הכנסה של אדם, ומשכך מותרת בניכוי. בית המשפט אף חידד וקבע כי בתא משפחתי המונה שני הורים, שאחד מהם אינו עובד, הוצאה זו לא תחשב עוד כהוצאה בייצור הכנסה, שעה שישנה חלופה לטיפול וההשגחה.</a:t>
            </a:r>
          </a:p>
          <a:p>
            <a:pPr algn="just" rtl="1">
              <a:buFont typeface="Wingdings" panose="05000000000000000000" pitchFamily="2" charset="2"/>
              <a:buChar char="v"/>
            </a:pPr>
            <a:endParaRPr lang="he-IL" sz="1400" dirty="0" smtClean="0"/>
          </a:p>
          <a:p>
            <a:pPr algn="just" rtl="1">
              <a:buFont typeface="Wingdings" panose="05000000000000000000" pitchFamily="2" charset="2"/>
              <a:buChar char="v"/>
            </a:pPr>
            <a:r>
              <a:rPr lang="he-IL" sz="1400" dirty="0"/>
              <a:t>יצוין כי פקודת מס הכנסה בנוסחה דאז (סעיף 32) לא כללה התייחסות להוצאות לשם שמירה וטיפול על ילד. </a:t>
            </a:r>
            <a:r>
              <a:rPr lang="he-IL" sz="1400" b="1" u="sng" dirty="0"/>
              <a:t>שינוי הוראות סעיף 32 לפקודה, בוצע לאור הכרעת בית המשפט העליון בעניין ורד פרי</a:t>
            </a:r>
            <a:r>
              <a:rPr lang="he-IL" sz="1400" dirty="0"/>
              <a:t>.</a:t>
            </a:r>
          </a:p>
          <a:p>
            <a:pPr algn="just" rtl="1">
              <a:buFont typeface="Wingdings" panose="05000000000000000000" pitchFamily="2" charset="2"/>
              <a:buChar char="v"/>
            </a:pPr>
            <a:endParaRPr lang="he-IL" sz="1400" dirty="0" smtClean="0"/>
          </a:p>
          <a:p>
            <a:pPr marL="0" indent="0" algn="r" rtl="1">
              <a:buNone/>
            </a:pPr>
            <a:endParaRPr lang="he-IL" sz="1400" dirty="0"/>
          </a:p>
          <a:p>
            <a:pPr algn="r" rtl="1"/>
            <a:endParaRPr lang="he-IL" dirty="0"/>
          </a:p>
        </p:txBody>
      </p:sp>
    </p:spTree>
    <p:extLst>
      <p:ext uri="{BB962C8B-B14F-4D97-AF65-F5344CB8AC3E}">
        <p14:creationId xmlns:p14="http://schemas.microsoft.com/office/powerpoint/2010/main" val="5455693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smtClean="0"/>
              <a:t>קורסים והשתלמויות</a:t>
            </a:r>
            <a:endParaRPr lang="he-IL" dirty="0"/>
          </a:p>
        </p:txBody>
      </p:sp>
      <p:sp>
        <p:nvSpPr>
          <p:cNvPr id="4" name="מציין מיקום תוכן 3"/>
          <p:cNvSpPr>
            <a:spLocks noGrp="1"/>
          </p:cNvSpPr>
          <p:nvPr>
            <p:ph sz="quarter" idx="16"/>
          </p:nvPr>
        </p:nvSpPr>
        <p:spPr>
          <a:xfrm>
            <a:off x="1793358" y="915988"/>
            <a:ext cx="7171130" cy="3528421"/>
          </a:xfrm>
        </p:spPr>
        <p:txBody>
          <a:bodyPr>
            <a:normAutofit/>
          </a:bodyPr>
          <a:lstStyle/>
          <a:p>
            <a:pPr marL="0" indent="0" algn="just" rtl="1">
              <a:buNone/>
            </a:pPr>
            <a:r>
              <a:rPr lang="he-IL" sz="1400" b="1" u="sng" dirty="0" smtClean="0"/>
              <a:t>כיצד על המעסיק לטפל בהוצאות בגין קורסים והשתלמויות הנערכים לטובת עובדיו?</a:t>
            </a:r>
            <a:endParaRPr lang="he-IL" sz="1400" b="1" u="sng" dirty="0" smtClean="0"/>
          </a:p>
          <a:p>
            <a:pPr algn="just" rtl="1">
              <a:buFont typeface="Wingdings" panose="05000000000000000000" pitchFamily="2" charset="2"/>
              <a:buChar char="v"/>
            </a:pPr>
            <a:r>
              <a:rPr lang="he-IL" sz="1400" dirty="0" smtClean="0"/>
              <a:t>ניתן לראות שבמקרים של קורסים והשתלמויות מקצועיות הניתנים לעובדים על ידי מעסיקם, אין שחור ולבן, ובוודאי שקשה לקבוע באופן גורף מתי אותו קורס יוצר בידי העובד "יתרון מתמיד" ומתי מדובר בקורס או השתלמות המיועדים "לשמור על הקיים". </a:t>
            </a:r>
          </a:p>
          <a:p>
            <a:pPr algn="just" rtl="1">
              <a:buFont typeface="Wingdings" panose="05000000000000000000" pitchFamily="2" charset="2"/>
              <a:buChar char="v"/>
            </a:pPr>
            <a:r>
              <a:rPr lang="he-IL" sz="1400" b="1" u="sng" dirty="0" smtClean="0"/>
              <a:t>לפיכך יש לבחון כל מקרה לפי נסיבותיו הפרטניות</a:t>
            </a:r>
            <a:r>
              <a:rPr lang="he-IL" sz="1400" dirty="0" smtClean="0"/>
              <a:t>.</a:t>
            </a:r>
          </a:p>
          <a:p>
            <a:pPr algn="just" rtl="1">
              <a:buFont typeface="Wingdings" panose="05000000000000000000" pitchFamily="2" charset="2"/>
              <a:buChar char="v"/>
            </a:pPr>
            <a:endParaRPr lang="he-IL" sz="1400" dirty="0" smtClean="0"/>
          </a:p>
          <a:p>
            <a:pPr algn="just" rtl="1">
              <a:buFont typeface="Wingdings" panose="05000000000000000000" pitchFamily="2" charset="2"/>
              <a:buChar char="v"/>
            </a:pPr>
            <a:r>
              <a:rPr lang="he-IL" sz="1400" dirty="0" smtClean="0"/>
              <a:t>עמדת רשות המסים בנושא מוצאת ביטויה במסגרת קובץ הפרשנות של פקודת מס הכנסה, וזו לשונה:</a:t>
            </a:r>
          </a:p>
          <a:p>
            <a:pPr marL="800100" lvl="2" indent="0" algn="just" rtl="1">
              <a:buNone/>
            </a:pPr>
            <a:r>
              <a:rPr lang="he-IL" sz="1400" dirty="0" smtClean="0"/>
              <a:t>"</a:t>
            </a:r>
            <a:r>
              <a:rPr lang="he-IL" sz="1400" b="1" u="sng" dirty="0" smtClean="0"/>
              <a:t>הוצאות </a:t>
            </a:r>
            <a:r>
              <a:rPr lang="he-IL" sz="1400" b="1" u="sng" dirty="0"/>
              <a:t>הקשורות בעדכון ידע מקצועי </a:t>
            </a:r>
            <a:r>
              <a:rPr lang="he-IL" sz="1400" dirty="0"/>
              <a:t>-דוגמת השתלמויות מקצועיות הנערכות על ידי לשכת עורכי-הדין - </a:t>
            </a:r>
            <a:r>
              <a:rPr lang="he-IL" sz="1400" b="1" u="sng" dirty="0"/>
              <a:t>להבדיל מהוצאה לרכישת תואר מקצועי נוסף, מותרות בניכוי הואיל ומטרתן לשמור על הרמה </a:t>
            </a:r>
            <a:r>
              <a:rPr lang="he-IL" sz="1400" b="1" u="sng" dirty="0" smtClean="0"/>
              <a:t>המקצועית</a:t>
            </a:r>
            <a:r>
              <a:rPr lang="he-IL" sz="1400" dirty="0" smtClean="0"/>
              <a:t>. גם </a:t>
            </a:r>
            <a:r>
              <a:rPr lang="he-IL" sz="1400" dirty="0"/>
              <a:t>אם מדובר בהוצאה מותרת, כאמור, על המטפל לוודא כי ההוצאה מהווה הוצאה המותרת בניכוי, ובמקרים הרלבנטיים לתאם את ההוצאות שאינן עומדות בתנאי תקנות מ"ה (ניכוי הוצאות מסוימות) התשל"ב-1972</a:t>
            </a:r>
            <a:r>
              <a:rPr lang="he-IL" sz="1400" dirty="0" smtClean="0"/>
              <a:t>."</a:t>
            </a:r>
            <a:endParaRPr lang="he-IL" sz="1400" dirty="0" smtClean="0"/>
          </a:p>
          <a:p>
            <a:pPr algn="just" rtl="1">
              <a:buFont typeface="Wingdings" panose="05000000000000000000" pitchFamily="2" charset="2"/>
              <a:buChar char="v"/>
            </a:pPr>
            <a:endParaRPr lang="he-IL" sz="1400" dirty="0" smtClean="0"/>
          </a:p>
          <a:p>
            <a:pPr marL="0" indent="0" algn="r" rtl="1">
              <a:buNone/>
            </a:pPr>
            <a:endParaRPr lang="he-IL" sz="1400" dirty="0"/>
          </a:p>
          <a:p>
            <a:pPr algn="r" rtl="1"/>
            <a:endParaRPr lang="he-IL" dirty="0"/>
          </a:p>
        </p:txBody>
      </p:sp>
    </p:spTree>
    <p:extLst>
      <p:ext uri="{BB962C8B-B14F-4D97-AF65-F5344CB8AC3E}">
        <p14:creationId xmlns:p14="http://schemas.microsoft.com/office/powerpoint/2010/main" val="3434175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smtClean="0"/>
              <a:t>זקיפת שווי הטבה בגין ימי גיבוש – עמדת רשות המסים</a:t>
            </a:r>
            <a:endParaRPr lang="he-IL" dirty="0"/>
          </a:p>
        </p:txBody>
      </p:sp>
      <p:sp>
        <p:nvSpPr>
          <p:cNvPr id="4" name="מציין מיקום תוכן 3"/>
          <p:cNvSpPr>
            <a:spLocks noGrp="1"/>
          </p:cNvSpPr>
          <p:nvPr>
            <p:ph sz="quarter" idx="16"/>
          </p:nvPr>
        </p:nvSpPr>
        <p:spPr>
          <a:xfrm>
            <a:off x="1844080" y="931818"/>
            <a:ext cx="7120408" cy="3511596"/>
          </a:xfrm>
        </p:spPr>
        <p:txBody>
          <a:bodyPr>
            <a:normAutofit fontScale="92500" lnSpcReduction="20000"/>
          </a:bodyPr>
          <a:lstStyle/>
          <a:p>
            <a:pPr algn="r" rtl="1">
              <a:buFont typeface="Wingdings" panose="05000000000000000000" pitchFamily="2" charset="2"/>
              <a:buChar char="q"/>
            </a:pPr>
            <a:endParaRPr lang="he-IL" dirty="0" smtClean="0"/>
          </a:p>
          <a:p>
            <a:pPr algn="just" rtl="1">
              <a:buFont typeface="Wingdings" panose="05000000000000000000" pitchFamily="2" charset="2"/>
              <a:buChar char="v"/>
            </a:pPr>
            <a:r>
              <a:rPr lang="he-IL" dirty="0" smtClean="0"/>
              <a:t>בחודש אפריל, 2018, פורסמה הנחייתה של מירי סביון המשקפת את עמדת רשות המסים בשאלה מה דינו של אירוע גיבוש שעורך ומממן המעסיק לעניין זקיפת שווי הטבה לעובד (לאור הכרעת בית הדין לענייני עבודה ב</a:t>
            </a:r>
            <a:r>
              <a:rPr lang="he-IL" b="1" dirty="0" smtClean="0"/>
              <a:t>עניין דה </a:t>
            </a:r>
            <a:r>
              <a:rPr lang="he-IL" b="1" dirty="0" err="1" smtClean="0"/>
              <a:t>נשון</a:t>
            </a:r>
            <a:r>
              <a:rPr lang="he-IL" b="1" dirty="0" smtClean="0"/>
              <a:t> </a:t>
            </a:r>
            <a:r>
              <a:rPr lang="he-IL" b="1" dirty="0" err="1" smtClean="0"/>
              <a:t>טרפיק</a:t>
            </a:r>
            <a:r>
              <a:rPr lang="he-IL" b="1" dirty="0" smtClean="0"/>
              <a:t> </a:t>
            </a:r>
            <a:r>
              <a:rPr lang="he-IL" b="1" dirty="0" smtClean="0"/>
              <a:t>בע"מ </a:t>
            </a:r>
            <a:r>
              <a:rPr lang="he-IL" dirty="0" smtClean="0"/>
              <a:t>בו התקבלה תביעתה של החברה מול המוסד לביטוח לאומי).</a:t>
            </a:r>
            <a:endParaRPr lang="he-IL" dirty="0" smtClean="0"/>
          </a:p>
          <a:p>
            <a:pPr algn="just" rtl="1">
              <a:buFont typeface="Wingdings" panose="05000000000000000000" pitchFamily="2" charset="2"/>
              <a:buChar char="v"/>
            </a:pPr>
            <a:endParaRPr lang="he-IL" dirty="0" smtClean="0"/>
          </a:p>
          <a:p>
            <a:pPr algn="just" rtl="1">
              <a:buFont typeface="Wingdings" panose="05000000000000000000" pitchFamily="2" charset="2"/>
              <a:buChar char="v"/>
            </a:pPr>
            <a:r>
              <a:rPr lang="he-IL" dirty="0" smtClean="0"/>
              <a:t>ההנחיה נועדה לאפיין את המקרים בהם ניתן לראות בפעילות גיבוש לעובדים, כפעילות שבה טובת המעסיק גוברת על טובתו של העובד, ולכן במקרים אלו אין לזקוף שווי הטבה לעובד המשתתף בפעילות.</a:t>
            </a:r>
          </a:p>
          <a:p>
            <a:pPr algn="just" rtl="1">
              <a:buFont typeface="Wingdings" panose="05000000000000000000" pitchFamily="2" charset="2"/>
              <a:buChar char="v"/>
            </a:pPr>
            <a:endParaRPr lang="he-IL" dirty="0"/>
          </a:p>
          <a:p>
            <a:pPr algn="just" rtl="1">
              <a:buFont typeface="Wingdings" panose="05000000000000000000" pitchFamily="2" charset="2"/>
              <a:buChar char="v"/>
            </a:pPr>
            <a:r>
              <a:rPr lang="he-IL" b="1" dirty="0" smtClean="0"/>
              <a:t>נקודות אפיון אלו העוסקות בימי גיבוש (המהווה מקרה קצה בו לרוב טובת העובד מצטיירת כעולה על טובת המעסיק) יכולות לסייע גם באפיונם של פעילויות אחרות העשויות לעורר את השאלה האם ניתנה הטבה לעובד, וככל שכך הדבר, האם ההטבה לעובד גוברת על טובת המעסיק. </a:t>
            </a:r>
          </a:p>
          <a:p>
            <a:pPr algn="just" rtl="1">
              <a:buFont typeface="Wingdings" panose="05000000000000000000" pitchFamily="2" charset="2"/>
              <a:buChar char="v"/>
            </a:pPr>
            <a:endParaRPr lang="he-IL" dirty="0"/>
          </a:p>
          <a:p>
            <a:pPr marL="0" indent="0" algn="just" rtl="1">
              <a:buNone/>
            </a:pPr>
            <a:r>
              <a:rPr lang="he-IL" dirty="0" smtClean="0"/>
              <a:t>             </a:t>
            </a:r>
            <a:endParaRPr lang="he-IL" dirty="0"/>
          </a:p>
        </p:txBody>
      </p:sp>
    </p:spTree>
    <p:extLst>
      <p:ext uri="{BB962C8B-B14F-4D97-AF65-F5344CB8AC3E}">
        <p14:creationId xmlns:p14="http://schemas.microsoft.com/office/powerpoint/2010/main" val="2919716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smtClean="0"/>
              <a:t>זקיפת שווי הטבה בגין ימי גיבוש – רשימת התנאים</a:t>
            </a:r>
            <a:endParaRPr lang="he-IL" dirty="0"/>
          </a:p>
        </p:txBody>
      </p:sp>
      <p:sp>
        <p:nvSpPr>
          <p:cNvPr id="4" name="מציין מיקום תוכן 3"/>
          <p:cNvSpPr>
            <a:spLocks noGrp="1"/>
          </p:cNvSpPr>
          <p:nvPr>
            <p:ph sz="quarter" idx="16"/>
          </p:nvPr>
        </p:nvSpPr>
        <p:spPr>
          <a:xfrm>
            <a:off x="1844080" y="931818"/>
            <a:ext cx="7120408" cy="3511596"/>
          </a:xfrm>
        </p:spPr>
        <p:txBody>
          <a:bodyPr>
            <a:normAutofit lnSpcReduction="10000"/>
          </a:bodyPr>
          <a:lstStyle/>
          <a:p>
            <a:pPr algn="r" rtl="1">
              <a:buFont typeface="Wingdings" panose="05000000000000000000" pitchFamily="2" charset="2"/>
              <a:buChar char="q"/>
            </a:pPr>
            <a:endParaRPr lang="he-IL" dirty="0" smtClean="0"/>
          </a:p>
          <a:p>
            <a:pPr marL="0" indent="0" algn="just" rtl="1">
              <a:buNone/>
            </a:pPr>
            <a:r>
              <a:rPr lang="he-IL" dirty="0" smtClean="0"/>
              <a:t>ההנחיה קובעת כי בהתקיים </a:t>
            </a:r>
            <a:r>
              <a:rPr lang="he-IL" u="sng" dirty="0" smtClean="0"/>
              <a:t>כלל</a:t>
            </a:r>
            <a:r>
              <a:rPr lang="he-IL" dirty="0" smtClean="0"/>
              <a:t> התנאים להלן ניתן לראות בהטבה הניתנת כהטבה בה טובת המעסיק גוברת על טובת העובד:</a:t>
            </a:r>
          </a:p>
          <a:p>
            <a:pPr algn="just" rtl="1">
              <a:buFont typeface="Wingdings" panose="05000000000000000000" pitchFamily="2" charset="2"/>
              <a:buChar char="v"/>
            </a:pPr>
            <a:r>
              <a:rPr lang="he-IL" dirty="0" smtClean="0"/>
              <a:t>צרכי העבודה מצדיקים את קיומו של אירוע הגיבוש;</a:t>
            </a:r>
          </a:p>
          <a:p>
            <a:pPr algn="just" rtl="1">
              <a:buFont typeface="Wingdings" panose="05000000000000000000" pitchFamily="2" charset="2"/>
              <a:buChar char="v"/>
            </a:pPr>
            <a:r>
              <a:rPr lang="he-IL" dirty="0" smtClean="0"/>
              <a:t>ההחלטה על קיום האירוע הינה של המעסיק והעובדים מוזמנים אליו;</a:t>
            </a:r>
          </a:p>
          <a:p>
            <a:pPr algn="just" rtl="1">
              <a:buFont typeface="Wingdings" panose="05000000000000000000" pitchFamily="2" charset="2"/>
              <a:buChar char="v"/>
            </a:pPr>
            <a:r>
              <a:rPr lang="he-IL" dirty="0" smtClean="0"/>
              <a:t>ימי הגיבוש נחשבים כימי עבודה עליהם משולם שכר עבודה מלא;</a:t>
            </a:r>
          </a:p>
          <a:p>
            <a:pPr algn="just" rtl="1">
              <a:buFont typeface="Wingdings" panose="05000000000000000000" pitchFamily="2" charset="2"/>
              <a:buChar char="v"/>
            </a:pPr>
            <a:r>
              <a:rPr lang="he-IL" dirty="0" smtClean="0"/>
              <a:t>העובדים אינם זכאים לצרף בני/בנות זוג לאירוע;</a:t>
            </a:r>
          </a:p>
          <a:p>
            <a:pPr algn="just" rtl="1">
              <a:buFont typeface="Wingdings" panose="05000000000000000000" pitchFamily="2" charset="2"/>
              <a:buChar char="v"/>
            </a:pPr>
            <a:r>
              <a:rPr lang="he-IL" dirty="0" smtClean="0"/>
              <a:t>פעילות הגיבוש נערכת בשעות העבודה בלבד ולא בסוף שבוע או במהלך חופשות;</a:t>
            </a:r>
          </a:p>
          <a:p>
            <a:pPr algn="just" rtl="1">
              <a:buFont typeface="Wingdings" panose="05000000000000000000" pitchFamily="2" charset="2"/>
              <a:buChar char="v"/>
            </a:pPr>
            <a:r>
              <a:rPr lang="he-IL" dirty="0" smtClean="0"/>
              <a:t>לו"ז הפעילות נקבע או מאושר על ידי המעסיק;</a:t>
            </a:r>
          </a:p>
          <a:p>
            <a:pPr algn="just" rtl="1">
              <a:buFont typeface="Wingdings" panose="05000000000000000000" pitchFamily="2" charset="2"/>
              <a:buChar char="v"/>
            </a:pPr>
            <a:r>
              <a:rPr lang="he-IL" dirty="0" smtClean="0"/>
              <a:t>הפעילות נערכת בישראל;</a:t>
            </a:r>
          </a:p>
          <a:p>
            <a:pPr algn="just" rtl="1">
              <a:buFont typeface="Wingdings" panose="05000000000000000000" pitchFamily="2" charset="2"/>
              <a:buChar char="v"/>
            </a:pPr>
            <a:r>
              <a:rPr lang="he-IL" dirty="0" smtClean="0"/>
              <a:t>מטרת הפעילות הינה לצורך שיפור העבודה והממשקים בין העובדים, וכוללת הרצאה מקצועית או פעילות העשרה.</a:t>
            </a:r>
            <a:endParaRPr lang="he-IL" dirty="0"/>
          </a:p>
          <a:p>
            <a:pPr marL="0" indent="0" algn="just" rtl="1">
              <a:buNone/>
            </a:pPr>
            <a:r>
              <a:rPr lang="he-IL" dirty="0" smtClean="0"/>
              <a:t>             </a:t>
            </a:r>
            <a:endParaRPr lang="he-IL" dirty="0"/>
          </a:p>
        </p:txBody>
      </p:sp>
    </p:spTree>
    <p:extLst>
      <p:ext uri="{BB962C8B-B14F-4D97-AF65-F5344CB8AC3E}">
        <p14:creationId xmlns:p14="http://schemas.microsoft.com/office/powerpoint/2010/main" val="41484558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a:t>כיצד נקבל החלטה האם מדובר בהטבה למעביד או לעובד?</a:t>
            </a:r>
          </a:p>
        </p:txBody>
      </p:sp>
      <p:sp>
        <p:nvSpPr>
          <p:cNvPr id="4" name="מציין מיקום תוכן 3"/>
          <p:cNvSpPr>
            <a:spLocks noGrp="1"/>
          </p:cNvSpPr>
          <p:nvPr>
            <p:ph sz="quarter" idx="16"/>
          </p:nvPr>
        </p:nvSpPr>
        <p:spPr>
          <a:xfrm>
            <a:off x="1844080" y="914400"/>
            <a:ext cx="7120408" cy="3529013"/>
          </a:xfrm>
        </p:spPr>
        <p:txBody>
          <a:bodyPr>
            <a:normAutofit/>
          </a:bodyPr>
          <a:lstStyle/>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smtClean="0">
                <a:latin typeface="Segoe UI Semilight" panose="020B0402040204020203" pitchFamily="34" charset="0"/>
                <a:ea typeface="Times New Roman" panose="02020603050405020304" pitchFamily="18" charset="0"/>
              </a:rPr>
              <a:t>מי הגורם המממן את האירוע?</a:t>
            </a: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smtClean="0">
                <a:latin typeface="Segoe UI Semilight" panose="020B0402040204020203" pitchFamily="34" charset="0"/>
                <a:ea typeface="Times New Roman" panose="02020603050405020304" pitchFamily="18" charset="0"/>
              </a:rPr>
              <a:t>קיומו </a:t>
            </a:r>
            <a:r>
              <a:rPr lang="he-IL" sz="1400" dirty="0" smtClean="0">
                <a:latin typeface="Segoe UI Semilight" panose="020B0402040204020203" pitchFamily="34" charset="0"/>
                <a:ea typeface="Times New Roman" panose="02020603050405020304" pitchFamily="18" charset="0"/>
              </a:rPr>
              <a:t>של צורך לביצוע השתלמות – האם ישנו חידוש טכנולוגי/התפתחות/עדכון שיש להעבירו לכלל העובדים או חלקם? יש לבחון מהותית את הצורך בביצוע ההשתלמות לשם המשך ייצור הכנסות. </a:t>
            </a:r>
            <a:endParaRPr lang="he-IL" sz="1400" dirty="0" smtClean="0">
              <a:latin typeface="Segoe UI Semilight" panose="020B0402040204020203" pitchFamily="34" charset="0"/>
              <a:ea typeface="Times New Roman" panose="02020603050405020304" pitchFamily="18" charset="0"/>
            </a:endParaRP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smtClean="0">
                <a:latin typeface="Segoe UI Semilight" panose="020B0402040204020203" pitchFamily="34" charset="0"/>
                <a:ea typeface="Times New Roman" panose="02020603050405020304" pitchFamily="18" charset="0"/>
              </a:rPr>
              <a:t>מי מפיק תועלת מקיום הכנס ו/או ההשתלמות המקצועית?</a:t>
            </a:r>
            <a:endParaRPr lang="he-IL" sz="1400" dirty="0" smtClean="0">
              <a:latin typeface="Segoe UI Semilight" panose="020B0402040204020203" pitchFamily="34" charset="0"/>
              <a:ea typeface="Times New Roman" panose="02020603050405020304" pitchFamily="18" charset="0"/>
            </a:endParaRP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smtClean="0">
                <a:latin typeface="Segoe UI Semilight" panose="020B0402040204020203" pitchFamily="34" charset="0"/>
                <a:ea typeface="Times New Roman" panose="02020603050405020304" pitchFamily="18" charset="0"/>
              </a:rPr>
              <a:t>האם </a:t>
            </a:r>
            <a:r>
              <a:rPr lang="he-IL" sz="1400" dirty="0" smtClean="0">
                <a:latin typeface="Segoe UI Semilight" panose="020B0402040204020203" pitchFamily="34" charset="0"/>
                <a:ea typeface="Times New Roman" panose="02020603050405020304" pitchFamily="18" charset="0"/>
              </a:rPr>
              <a:t>קיימת הטבה כלשהי לעובד</a:t>
            </a:r>
            <a:r>
              <a:rPr lang="he-IL" sz="1400" dirty="0" smtClean="0">
                <a:latin typeface="Segoe UI Semilight" panose="020B0402040204020203" pitchFamily="34" charset="0"/>
                <a:ea typeface="Times New Roman" panose="02020603050405020304" pitchFamily="18" charset="0"/>
              </a:rPr>
              <a:t>? האם נחסכת מהעובד הוצאה פרטית לאור קיום ההשתלמות המקצועית? </a:t>
            </a:r>
            <a:r>
              <a:rPr lang="he-IL" sz="1400" dirty="0" smtClean="0">
                <a:latin typeface="Segoe UI Semilight" panose="020B0402040204020203" pitchFamily="34" charset="0"/>
                <a:ea typeface="Times New Roman" panose="02020603050405020304" pitchFamily="18" charset="0"/>
              </a:rPr>
              <a:t>האם התוכן המועבר עתיד לשמשו גם מחוץ לעבודתו אצל המעסיק, למשל אצל מעסיקים אחרים</a:t>
            </a:r>
            <a:r>
              <a:rPr lang="he-IL" sz="1400" dirty="0" smtClean="0">
                <a:latin typeface="Segoe UI Semilight" panose="020B0402040204020203" pitchFamily="34" charset="0"/>
                <a:ea typeface="Times New Roman" panose="02020603050405020304" pitchFamily="18" charset="0"/>
              </a:rPr>
              <a:t>. </a:t>
            </a:r>
            <a:endParaRPr lang="he-IL" sz="1400" dirty="0" smtClean="0">
              <a:latin typeface="Segoe UI Semilight" panose="020B0402040204020203" pitchFamily="34" charset="0"/>
              <a:ea typeface="Times New Roman" panose="02020603050405020304" pitchFamily="18" charset="0"/>
            </a:endParaRP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smtClean="0">
                <a:latin typeface="Segoe UI Semilight" panose="020B0402040204020203" pitchFamily="34" charset="0"/>
                <a:ea typeface="Times New Roman" panose="02020603050405020304" pitchFamily="18" charset="0"/>
              </a:rPr>
              <a:t>האם ההטבה לעובד, ככל שישנה, ניתנת להפרדה מההטבה למעסיק? במידה וכן, מה </a:t>
            </a:r>
            <a:r>
              <a:rPr lang="he-IL" sz="1400" dirty="0" err="1" smtClean="0">
                <a:latin typeface="Segoe UI Semilight" panose="020B0402040204020203" pitchFamily="34" charset="0"/>
                <a:ea typeface="Times New Roman" panose="02020603050405020304" pitchFamily="18" charset="0"/>
              </a:rPr>
              <a:t>שווייה</a:t>
            </a:r>
            <a:r>
              <a:rPr lang="he-IL" sz="1400" dirty="0" smtClean="0">
                <a:latin typeface="Segoe UI Semilight" panose="020B0402040204020203" pitchFamily="34" charset="0"/>
                <a:ea typeface="Times New Roman" panose="02020603050405020304" pitchFamily="18" charset="0"/>
              </a:rPr>
              <a:t>?</a:t>
            </a:r>
          </a:p>
          <a:p>
            <a:pPr marL="900113" indent="-276225" algn="just" rtl="1">
              <a:spcBef>
                <a:spcPts val="600"/>
              </a:spcBef>
              <a:spcAft>
                <a:spcPts val="600"/>
              </a:spcAft>
              <a:buClr>
                <a:srgbClr val="63666A"/>
              </a:buClr>
              <a:buFont typeface="Wingdings" panose="05000000000000000000" pitchFamily="2" charset="2"/>
              <a:buChar char="v"/>
              <a:tabLst>
                <a:tab pos="808038" algn="l"/>
              </a:tabLst>
            </a:pPr>
            <a:endParaRPr lang="en-US" sz="1400" dirty="0">
              <a:latin typeface="Segoe UI Semilight" panose="020B0402040204020203" pitchFamily="34" charset="0"/>
              <a:ea typeface="Times New Roman" panose="02020603050405020304" pitchFamily="18" charset="0"/>
            </a:endParaRPr>
          </a:p>
          <a:p>
            <a:pPr algn="r" rtl="1"/>
            <a:endParaRPr lang="he-IL" dirty="0"/>
          </a:p>
        </p:txBody>
      </p:sp>
    </p:spTree>
    <p:extLst>
      <p:ext uri="{BB962C8B-B14F-4D97-AF65-F5344CB8AC3E}">
        <p14:creationId xmlns:p14="http://schemas.microsoft.com/office/powerpoint/2010/main" val="2034566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1040" y="2606584"/>
            <a:ext cx="8229600" cy="540060"/>
          </a:xfrm>
        </p:spPr>
        <p:txBody>
          <a:bodyPr/>
          <a:lstStyle/>
          <a:p>
            <a:pPr algn="ctr" rtl="1"/>
            <a:r>
              <a:rPr lang="he-IL" dirty="0" smtClean="0">
                <a:solidFill>
                  <a:srgbClr val="009EDE"/>
                </a:solidFill>
              </a:rPr>
              <a:t>קורסים והשתלמויות כמקור לחיוב במס</a:t>
            </a:r>
            <a:r>
              <a:rPr lang="he-IL" dirty="0">
                <a:solidFill>
                  <a:srgbClr val="DB171C"/>
                </a:solidFill>
              </a:rPr>
              <a:t/>
            </a:r>
            <a:br>
              <a:rPr lang="he-IL" dirty="0">
                <a:solidFill>
                  <a:srgbClr val="DB171C"/>
                </a:solidFill>
              </a:rPr>
            </a:br>
            <a:r>
              <a:rPr lang="he-IL" dirty="0"/>
              <a:t/>
            </a:r>
            <a:br>
              <a:rPr lang="he-IL" dirty="0"/>
            </a:br>
            <a:r>
              <a:rPr lang="he-IL" dirty="0" smtClean="0"/>
              <a:t>רוני שרייטר, </a:t>
            </a:r>
            <a:r>
              <a:rPr lang="he-IL" dirty="0"/>
              <a:t>עו"ד (רו"ח)</a:t>
            </a:r>
            <a:br>
              <a:rPr lang="he-IL" dirty="0"/>
            </a:br>
            <a:r>
              <a:rPr lang="he-IL" sz="1100" dirty="0"/>
              <a:t/>
            </a:r>
            <a:br>
              <a:rPr lang="he-IL" sz="1100" dirty="0"/>
            </a:br>
            <a:r>
              <a:rPr lang="he-IL" sz="1100" dirty="0"/>
              <a:t/>
            </a:r>
            <a:br>
              <a:rPr lang="he-IL" sz="1100" dirty="0"/>
            </a:br>
            <a:r>
              <a:rPr lang="he-IL" sz="1600" dirty="0" smtClean="0"/>
              <a:t>ינואר 2020</a:t>
            </a:r>
            <a:endParaRPr lang="he-IL" sz="1600" dirty="0"/>
          </a:p>
        </p:txBody>
      </p:sp>
      <p:sp>
        <p:nvSpPr>
          <p:cNvPr id="6" name="Text Placeholder 5"/>
          <p:cNvSpPr>
            <a:spLocks noGrp="1"/>
          </p:cNvSpPr>
          <p:nvPr>
            <p:ph type="body" sz="quarter" idx="11"/>
          </p:nvPr>
        </p:nvSpPr>
        <p:spPr>
          <a:xfrm>
            <a:off x="458313" y="379413"/>
            <a:ext cx="5543550" cy="392136"/>
          </a:xfrm>
        </p:spPr>
        <p:txBody>
          <a:bodyPr/>
          <a:lstStyle/>
          <a:p>
            <a:pPr lvl="0"/>
            <a:r>
              <a:rPr lang="en-US" dirty="0"/>
              <a:t>SERVICE LINE | DESCRIPTOR – 10PT (OPTIONAL</a:t>
            </a:r>
            <a:r>
              <a:rPr lang="en-US" dirty="0" smtClean="0"/>
              <a:t>)</a:t>
            </a:r>
            <a:endParaRPr lang="en-US" dirty="0"/>
          </a:p>
        </p:txBody>
      </p:sp>
    </p:spTree>
    <p:extLst>
      <p:ext uri="{BB962C8B-B14F-4D97-AF65-F5344CB8AC3E}">
        <p14:creationId xmlns:p14="http://schemas.microsoft.com/office/powerpoint/2010/main" val="24145719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a:t>כיצד נקבל החלטה האם מדובר בהטבה למעביד או לעובד?</a:t>
            </a:r>
          </a:p>
        </p:txBody>
      </p:sp>
      <p:sp>
        <p:nvSpPr>
          <p:cNvPr id="4" name="מציין מיקום תוכן 3"/>
          <p:cNvSpPr>
            <a:spLocks noGrp="1"/>
          </p:cNvSpPr>
          <p:nvPr>
            <p:ph sz="quarter" idx="16"/>
          </p:nvPr>
        </p:nvSpPr>
        <p:spPr>
          <a:xfrm>
            <a:off x="1844080" y="914400"/>
            <a:ext cx="7120408" cy="3529013"/>
          </a:xfrm>
        </p:spPr>
        <p:txBody>
          <a:bodyPr>
            <a:normAutofit/>
          </a:bodyPr>
          <a:lstStyle/>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smtClean="0">
                <a:latin typeface="Segoe UI Semilight" panose="020B0402040204020203" pitchFamily="34" charset="0"/>
                <a:ea typeface="Times New Roman" panose="02020603050405020304" pitchFamily="18" charset="0"/>
              </a:rPr>
              <a:t>האם </a:t>
            </a:r>
            <a:r>
              <a:rPr lang="he-IL" sz="1400" dirty="0">
                <a:latin typeface="Segoe UI Semilight" panose="020B0402040204020203" pitchFamily="34" charset="0"/>
                <a:ea typeface="Times New Roman" panose="02020603050405020304" pitchFamily="18" charset="0"/>
              </a:rPr>
              <a:t>העובד זוכה במסגרת ההטבה לתעודת מקצוע? תואר אקדמאי? הטבה שאינה בעלת זיקה לעיסוקו (אינה אינטגרלית)? </a:t>
            </a: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smtClean="0">
                <a:latin typeface="Segoe UI Semilight" panose="020B0402040204020203" pitchFamily="34" charset="0"/>
                <a:ea typeface="Times New Roman" panose="02020603050405020304" pitchFamily="18" charset="0"/>
              </a:rPr>
              <a:t>מי יוזם את ביצוע ההשתלמות? על </a:t>
            </a:r>
            <a:r>
              <a:rPr lang="he-IL" sz="1400" dirty="0" smtClean="0">
                <a:latin typeface="Segoe UI Semilight" panose="020B0402040204020203" pitchFamily="34" charset="0"/>
                <a:ea typeface="Times New Roman" panose="02020603050405020304" pitchFamily="18" charset="0"/>
              </a:rPr>
              <a:t>ההחלטה לבצע השתלמות מקצועית להיות של המעסיק בלבד, והוא זה שיקבע את התכנים המועברים בה ומועדם.</a:t>
            </a: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smtClean="0">
                <a:latin typeface="Segoe UI Semilight" panose="020B0402040204020203" pitchFamily="34" charset="0"/>
                <a:ea typeface="Times New Roman" panose="02020603050405020304" pitchFamily="18" charset="0"/>
              </a:rPr>
              <a:t>האם משולם שכר עבודה מלא או חלקי בגין ימי ההשתלמות? על </a:t>
            </a:r>
            <a:r>
              <a:rPr lang="he-IL" sz="1400" dirty="0" smtClean="0">
                <a:latin typeface="Segoe UI Semilight" panose="020B0402040204020203" pitchFamily="34" charset="0"/>
                <a:ea typeface="Times New Roman" panose="02020603050405020304" pitchFamily="18" charset="0"/>
              </a:rPr>
              <a:t>ימי ההשתלמות ישולם שכר עבודה מלא.</a:t>
            </a: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smtClean="0">
                <a:latin typeface="Segoe UI Semilight" panose="020B0402040204020203" pitchFamily="34" charset="0"/>
                <a:ea typeface="Times New Roman" panose="02020603050405020304" pitchFamily="18" charset="0"/>
              </a:rPr>
              <a:t>מתי מבוצעת הפעילות? הפעילות </a:t>
            </a:r>
            <a:r>
              <a:rPr lang="he-IL" sz="1400" dirty="0" smtClean="0">
                <a:latin typeface="Segoe UI Semilight" panose="020B0402040204020203" pitchFamily="34" charset="0"/>
                <a:ea typeface="Times New Roman" panose="02020603050405020304" pitchFamily="18" charset="0"/>
              </a:rPr>
              <a:t>תבוצע בימי העבודה.</a:t>
            </a: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smtClean="0">
                <a:latin typeface="Segoe UI Semilight" panose="020B0402040204020203" pitchFamily="34" charset="0"/>
                <a:ea typeface="Times New Roman" panose="02020603050405020304" pitchFamily="18" charset="0"/>
              </a:rPr>
              <a:t>האם מדובר בהשתלמות </a:t>
            </a:r>
            <a:r>
              <a:rPr lang="he-IL" sz="1400" dirty="0" smtClean="0">
                <a:latin typeface="Segoe UI Semilight" panose="020B0402040204020203" pitchFamily="34" charset="0"/>
                <a:ea typeface="Times New Roman" panose="02020603050405020304" pitchFamily="18" charset="0"/>
              </a:rPr>
              <a:t>המקנה לעובד "יתרון מתמיד", </a:t>
            </a:r>
            <a:r>
              <a:rPr lang="he-IL" sz="1400" dirty="0" smtClean="0">
                <a:latin typeface="Segoe UI Semilight" panose="020B0402040204020203" pitchFamily="34" charset="0"/>
                <a:ea typeface="Times New Roman" panose="02020603050405020304" pitchFamily="18" charset="0"/>
              </a:rPr>
              <a:t>שאינה </a:t>
            </a:r>
            <a:r>
              <a:rPr lang="he-IL" sz="1400" dirty="0" smtClean="0">
                <a:latin typeface="Segoe UI Semilight" panose="020B0402040204020203" pitchFamily="34" charset="0"/>
                <a:ea typeface="Times New Roman" panose="02020603050405020304" pitchFamily="18" charset="0"/>
              </a:rPr>
              <a:t>לשמירת כשירותו ויכולתו לתת שירותים במסגרת </a:t>
            </a:r>
            <a:r>
              <a:rPr lang="he-IL" sz="1400" dirty="0" smtClean="0">
                <a:latin typeface="Segoe UI Semilight" panose="020B0402040204020203" pitchFamily="34" charset="0"/>
                <a:ea typeface="Times New Roman" panose="02020603050405020304" pitchFamily="18" charset="0"/>
              </a:rPr>
              <a:t>עיסוקו גרידא.</a:t>
            </a:r>
            <a:endParaRPr lang="he-IL" sz="1400" dirty="0" smtClean="0">
              <a:latin typeface="Segoe UI Semilight" panose="020B0402040204020203" pitchFamily="34" charset="0"/>
              <a:ea typeface="Times New Roman" panose="02020603050405020304" pitchFamily="18" charset="0"/>
            </a:endParaRP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smtClean="0">
                <a:latin typeface="Segoe UI Semilight" panose="020B0402040204020203" pitchFamily="34" charset="0"/>
                <a:ea typeface="Times New Roman" panose="02020603050405020304" pitchFamily="18" charset="0"/>
              </a:rPr>
              <a:t>האם לכנס או להשתלמות יצורפו </a:t>
            </a:r>
            <a:r>
              <a:rPr lang="he-IL" sz="1400" dirty="0" smtClean="0">
                <a:latin typeface="Segoe UI Semilight" panose="020B0402040204020203" pitchFamily="34" charset="0"/>
                <a:ea typeface="Times New Roman" panose="02020603050405020304" pitchFamily="18" charset="0"/>
              </a:rPr>
              <a:t>בני/בנות </a:t>
            </a:r>
            <a:r>
              <a:rPr lang="he-IL" sz="1400" dirty="0" smtClean="0">
                <a:latin typeface="Segoe UI Semilight" panose="020B0402040204020203" pitchFamily="34" charset="0"/>
                <a:ea typeface="Times New Roman" panose="02020603050405020304" pitchFamily="18" charset="0"/>
              </a:rPr>
              <a:t>זוג</a:t>
            </a:r>
            <a:r>
              <a:rPr lang="he-IL" sz="1400" dirty="0">
                <a:latin typeface="Segoe UI Semilight" panose="020B0402040204020203" pitchFamily="34" charset="0"/>
                <a:ea typeface="Times New Roman" panose="02020603050405020304" pitchFamily="18" charset="0"/>
              </a:rPr>
              <a:t> </a:t>
            </a:r>
            <a:r>
              <a:rPr lang="he-IL" sz="1400" dirty="0" smtClean="0">
                <a:latin typeface="Segoe UI Semilight" panose="020B0402040204020203" pitchFamily="34" charset="0"/>
                <a:ea typeface="Times New Roman" panose="02020603050405020304" pitchFamily="18" charset="0"/>
              </a:rPr>
              <a:t>או</a:t>
            </a:r>
            <a:r>
              <a:rPr lang="he-IL" sz="1400" dirty="0" smtClean="0">
                <a:latin typeface="Segoe UI Semilight" panose="020B0402040204020203" pitchFamily="34" charset="0"/>
                <a:ea typeface="Times New Roman" panose="02020603050405020304" pitchFamily="18" charset="0"/>
              </a:rPr>
              <a:t> משפחה להשתלמות המקצועית?</a:t>
            </a:r>
            <a:endParaRPr lang="he-IL" sz="1400" dirty="0" smtClean="0">
              <a:latin typeface="Segoe UI Semilight" panose="020B0402040204020203" pitchFamily="34" charset="0"/>
              <a:ea typeface="Times New Roman" panose="02020603050405020304" pitchFamily="18" charset="0"/>
            </a:endParaRPr>
          </a:p>
          <a:p>
            <a:pPr marL="900113" indent="-276225" algn="just" rtl="1">
              <a:spcBef>
                <a:spcPts val="600"/>
              </a:spcBef>
              <a:spcAft>
                <a:spcPts val="600"/>
              </a:spcAft>
              <a:buClr>
                <a:srgbClr val="63666A"/>
              </a:buClr>
              <a:buFont typeface="Wingdings" panose="05000000000000000000" pitchFamily="2" charset="2"/>
              <a:buChar char="v"/>
              <a:tabLst>
                <a:tab pos="808038" algn="l"/>
              </a:tabLst>
            </a:pPr>
            <a:endParaRPr lang="en-US" sz="1400" dirty="0">
              <a:latin typeface="Segoe UI Semilight" panose="020B0402040204020203" pitchFamily="34" charset="0"/>
              <a:ea typeface="Times New Roman" panose="02020603050405020304" pitchFamily="18" charset="0"/>
            </a:endParaRPr>
          </a:p>
          <a:p>
            <a:pPr algn="r" rtl="1"/>
            <a:endParaRPr lang="he-IL" dirty="0"/>
          </a:p>
        </p:txBody>
      </p:sp>
    </p:spTree>
    <p:extLst>
      <p:ext uri="{BB962C8B-B14F-4D97-AF65-F5344CB8AC3E}">
        <p14:creationId xmlns:p14="http://schemas.microsoft.com/office/powerpoint/2010/main" val="1749873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ounded Rectangle 14"/>
          <p:cNvSpPr/>
          <p:nvPr/>
        </p:nvSpPr>
        <p:spPr>
          <a:xfrm>
            <a:off x="6858000" y="3570891"/>
            <a:ext cx="1743473" cy="638254"/>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ounded Rectangle 15"/>
          <p:cNvSpPr/>
          <p:nvPr/>
        </p:nvSpPr>
        <p:spPr>
          <a:xfrm>
            <a:off x="667240" y="1568669"/>
            <a:ext cx="6419360" cy="2144110"/>
          </a:xfrm>
          <a:prstGeom prst="roundRect">
            <a:avLst>
              <a:gd name="adj" fmla="val 5804"/>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ounded Rectangle 16"/>
          <p:cNvSpPr/>
          <p:nvPr/>
        </p:nvSpPr>
        <p:spPr>
          <a:xfrm>
            <a:off x="479413" y="914943"/>
            <a:ext cx="7406629" cy="2380050"/>
          </a:xfrm>
          <a:prstGeom prst="roundRect">
            <a:avLst>
              <a:gd name="adj" fmla="val 3940"/>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p:cNvSpPr txBox="1"/>
          <p:nvPr/>
        </p:nvSpPr>
        <p:spPr>
          <a:xfrm>
            <a:off x="953040" y="2046405"/>
            <a:ext cx="6933002" cy="1754326"/>
          </a:xfrm>
          <a:prstGeom prst="rect">
            <a:avLst/>
          </a:prstGeom>
          <a:noFill/>
        </p:spPr>
        <p:txBody>
          <a:bodyPr wrap="square" rtlCol="0">
            <a:spAutoFit/>
          </a:bodyPr>
          <a:lstStyle/>
          <a:p>
            <a:r>
              <a:rPr lang="en-GB" sz="5400" baseline="30000" dirty="0" smtClean="0">
                <a:solidFill>
                  <a:schemeClr val="bg1"/>
                </a:solidFill>
              </a:rPr>
              <a:t>QUESTIONS </a:t>
            </a:r>
          </a:p>
          <a:p>
            <a:r>
              <a:rPr lang="en-GB" sz="5400" baseline="30000" dirty="0" smtClean="0">
                <a:solidFill>
                  <a:schemeClr val="bg1"/>
                </a:solidFill>
              </a:rPr>
              <a:t>AND ANSWERS?</a:t>
            </a:r>
          </a:p>
          <a:p>
            <a:r>
              <a:rPr lang="en-GB" sz="5400" baseline="30000" dirty="0" smtClean="0">
                <a:solidFill>
                  <a:schemeClr val="bg1"/>
                </a:solidFill>
              </a:rPr>
              <a:t>.</a:t>
            </a:r>
            <a:endParaRPr lang="en-GB" sz="5400" baseline="30000" dirty="0">
              <a:solidFill>
                <a:schemeClr val="bg1"/>
              </a:solidFill>
            </a:endParaRPr>
          </a:p>
        </p:txBody>
      </p:sp>
    </p:spTree>
    <p:extLst>
      <p:ext uri="{BB962C8B-B14F-4D97-AF65-F5344CB8AC3E}">
        <p14:creationId xmlns:p14="http://schemas.microsoft.com/office/powerpoint/2010/main" val="4874801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ctr"/>
            <a:r>
              <a:rPr lang="he-IL" dirty="0" smtClean="0"/>
              <a:t>צור קשר</a:t>
            </a:r>
            <a:endParaRPr lang="he-IL" dirty="0"/>
          </a:p>
        </p:txBody>
      </p:sp>
      <p:pic>
        <p:nvPicPr>
          <p:cNvPr id="12" name="מציין מיקום תוכן 11"/>
          <p:cNvPicPr>
            <a:picLocks noGrp="1" noChangeAspect="1"/>
          </p:cNvPicPr>
          <p:nvPr>
            <p:ph sz="quarter" idx="16"/>
          </p:nvPr>
        </p:nvPicPr>
        <p:blipFill>
          <a:blip r:embed="rId2"/>
          <a:stretch>
            <a:fillRect/>
          </a:stretch>
        </p:blipFill>
        <p:spPr>
          <a:xfrm>
            <a:off x="1769554" y="3573077"/>
            <a:ext cx="5676900" cy="914400"/>
          </a:xfrm>
          <a:prstGeom prst="rect">
            <a:avLst/>
          </a:prstGeom>
        </p:spPr>
      </p:pic>
    </p:spTree>
    <p:extLst>
      <p:ext uri="{BB962C8B-B14F-4D97-AF65-F5344CB8AC3E}">
        <p14:creationId xmlns:p14="http://schemas.microsoft.com/office/powerpoint/2010/main" val="15740358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51520" y="369209"/>
            <a:ext cx="1152128" cy="402341"/>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ounded Rectangle 4"/>
          <p:cNvSpPr/>
          <p:nvPr/>
        </p:nvSpPr>
        <p:spPr>
          <a:xfrm>
            <a:off x="971600" y="513646"/>
            <a:ext cx="7128792" cy="2994207"/>
          </a:xfrm>
          <a:prstGeom prst="roundRect">
            <a:avLst>
              <a:gd name="adj" fmla="val 5804"/>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5"/>
          <p:cNvSpPr/>
          <p:nvPr/>
        </p:nvSpPr>
        <p:spPr>
          <a:xfrm>
            <a:off x="1691680" y="789552"/>
            <a:ext cx="6912768" cy="3159351"/>
          </a:xfrm>
          <a:prstGeom prst="roundRect">
            <a:avLst>
              <a:gd name="adj" fmla="val 521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2028071" y="1477901"/>
            <a:ext cx="5688632" cy="1938992"/>
          </a:xfrm>
          <a:prstGeom prst="rect">
            <a:avLst/>
          </a:prstGeom>
          <a:noFill/>
        </p:spPr>
        <p:txBody>
          <a:bodyPr wrap="square" rtlCol="0">
            <a:spAutoFit/>
          </a:bodyPr>
          <a:lstStyle/>
          <a:p>
            <a:r>
              <a:rPr lang="en-GB" sz="4000" dirty="0" smtClean="0">
                <a:solidFill>
                  <a:schemeClr val="bg1"/>
                </a:solidFill>
              </a:rPr>
              <a:t>THANK YOU FOR YOUR TIME AND ATTENTION</a:t>
            </a:r>
          </a:p>
        </p:txBody>
      </p:sp>
    </p:spTree>
    <p:extLst>
      <p:ext uri="{BB962C8B-B14F-4D97-AF65-F5344CB8AC3E}">
        <p14:creationId xmlns:p14="http://schemas.microsoft.com/office/powerpoint/2010/main" val="18455712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dirty="0" smtClean="0"/>
              <a:t>מהותה של הכנסה – "תורת המקור"</a:t>
            </a:r>
            <a:endParaRPr lang="he-IL" dirty="0"/>
          </a:p>
        </p:txBody>
      </p:sp>
      <p:sp>
        <p:nvSpPr>
          <p:cNvPr id="4" name="מציין מיקום תוכן 3"/>
          <p:cNvSpPr>
            <a:spLocks noGrp="1"/>
          </p:cNvSpPr>
          <p:nvPr>
            <p:ph sz="quarter" idx="16"/>
          </p:nvPr>
        </p:nvSpPr>
        <p:spPr>
          <a:xfrm>
            <a:off x="1864242" y="1066947"/>
            <a:ext cx="7156953" cy="3299490"/>
          </a:xfrm>
        </p:spPr>
        <p:txBody>
          <a:bodyPr>
            <a:normAutofit/>
          </a:bodyPr>
          <a:lstStyle/>
          <a:p>
            <a:pPr algn="r" rtl="1">
              <a:buFont typeface="Wingdings" panose="05000000000000000000" pitchFamily="2" charset="2"/>
              <a:buChar char="v"/>
            </a:pPr>
            <a:r>
              <a:rPr lang="he-IL" dirty="0" smtClean="0"/>
              <a:t>מהי </a:t>
            </a:r>
            <a:r>
              <a:rPr lang="he-IL" dirty="0" smtClean="0"/>
              <a:t>הכנסה (סעיף 1 לפקודת מס הכנסה</a:t>
            </a:r>
            <a:r>
              <a:rPr lang="he-IL" dirty="0"/>
              <a:t>)? </a:t>
            </a:r>
            <a:endParaRPr lang="he-IL" dirty="0" smtClean="0"/>
          </a:p>
          <a:p>
            <a:pPr marL="0" indent="0" algn="r" rtl="1">
              <a:buNone/>
            </a:pPr>
            <a:r>
              <a:rPr lang="he-IL" dirty="0"/>
              <a:t>	</a:t>
            </a:r>
            <a:r>
              <a:rPr lang="he-IL" dirty="0" smtClean="0"/>
              <a:t>"</a:t>
            </a:r>
            <a:r>
              <a:rPr lang="he-IL" dirty="0"/>
              <a:t>סך כל הכנסתו של אדם </a:t>
            </a:r>
            <a:r>
              <a:rPr lang="he-IL" u="sng" dirty="0"/>
              <a:t>מן המקורות המפורשים בסעיפים 2 ו-3</a:t>
            </a:r>
            <a:r>
              <a:rPr lang="he-IL" dirty="0"/>
              <a:t>, בצירוף </a:t>
            </a:r>
            <a:r>
              <a:rPr lang="he-IL" dirty="0" smtClean="0"/>
              <a:t>	סכומים שנקבע </a:t>
            </a:r>
            <a:r>
              <a:rPr lang="he-IL" dirty="0"/>
              <a:t>לגביהם בכל דין שדינם כהכנסה לעניין פקודה זו;" </a:t>
            </a:r>
            <a:endParaRPr lang="he-IL" dirty="0" smtClean="0"/>
          </a:p>
          <a:p>
            <a:pPr algn="r" rtl="1">
              <a:buFont typeface="Wingdings" panose="05000000000000000000" pitchFamily="2" charset="2"/>
              <a:buChar char="v"/>
            </a:pPr>
            <a:endParaRPr lang="he-IL" dirty="0" smtClean="0"/>
          </a:p>
          <a:p>
            <a:pPr algn="r" rtl="1">
              <a:buFont typeface="Wingdings" panose="05000000000000000000" pitchFamily="2" charset="2"/>
              <a:buChar char="v"/>
            </a:pPr>
            <a:r>
              <a:rPr lang="he-IL" dirty="0" smtClean="0"/>
              <a:t>"תורת המקור" יובאה לדיני </a:t>
            </a:r>
            <a:r>
              <a:rPr lang="he-IL" dirty="0"/>
              <a:t>המס בישראל מהמשפט האנגלי, לפיה, כדי שתקבול כלשהו יחויב במס עליו להשתייך לאחד מן המקורות המנויים בחוק. </a:t>
            </a:r>
            <a:endParaRPr lang="he-IL" dirty="0" smtClean="0"/>
          </a:p>
          <a:p>
            <a:pPr algn="r" rtl="1">
              <a:buFont typeface="Wingdings" panose="05000000000000000000" pitchFamily="2" charset="2"/>
              <a:buChar char="v"/>
            </a:pPr>
            <a:endParaRPr lang="he-IL" dirty="0" smtClean="0"/>
          </a:p>
          <a:p>
            <a:pPr algn="r" rtl="1">
              <a:buFont typeface="Wingdings" panose="05000000000000000000" pitchFamily="2" charset="2"/>
              <a:buChar char="v"/>
            </a:pPr>
            <a:r>
              <a:rPr lang="he-IL" dirty="0" smtClean="0"/>
              <a:t>סעיפי המקור בפקודת מס הכנסה (סעיפים 2,3) קובעים את רשימת מקורות המנויים לכך שריווח יחשב כהכנסה לצרכי מס (וראו הכרעות בית המשפט העליון: </a:t>
            </a:r>
            <a:r>
              <a:rPr lang="he-IL" b="1" dirty="0" smtClean="0"/>
              <a:t>עניין דפנה לשם</a:t>
            </a:r>
            <a:r>
              <a:rPr lang="he-IL" dirty="0" smtClean="0"/>
              <a:t> ו</a:t>
            </a:r>
            <a:r>
              <a:rPr lang="he-IL" b="1" dirty="0" smtClean="0"/>
              <a:t>עניין </a:t>
            </a:r>
            <a:r>
              <a:rPr lang="he-IL" b="1" dirty="0" err="1" smtClean="0"/>
              <a:t>קרצמר</a:t>
            </a:r>
            <a:r>
              <a:rPr lang="he-IL" dirty="0" smtClean="0"/>
              <a:t>). כאשר בהיעדרו של מקור סטטוטורי לחיוב, לא תהיה חבות במס.</a:t>
            </a:r>
          </a:p>
          <a:p>
            <a:pPr algn="r" rtl="1">
              <a:buFont typeface="Wingdings" panose="05000000000000000000" pitchFamily="2" charset="2"/>
              <a:buChar char="v"/>
            </a:pPr>
            <a:endParaRPr lang="he-IL" dirty="0" smtClean="0"/>
          </a:p>
          <a:p>
            <a:pPr algn="r" rtl="1">
              <a:buFont typeface="Wingdings" panose="05000000000000000000" pitchFamily="2" charset="2"/>
              <a:buChar char="v"/>
            </a:pPr>
            <a:endParaRPr lang="he-IL" dirty="0" smtClean="0"/>
          </a:p>
          <a:p>
            <a:pPr algn="r" rtl="1">
              <a:buFont typeface="Wingdings" panose="05000000000000000000" pitchFamily="2" charset="2"/>
              <a:buChar char="v"/>
            </a:pPr>
            <a:endParaRPr lang="he-IL" dirty="0" smtClean="0"/>
          </a:p>
          <a:p>
            <a:pPr algn="r" rtl="1">
              <a:buFont typeface="Wingdings" panose="05000000000000000000" pitchFamily="2" charset="2"/>
              <a:buChar char="v"/>
            </a:pPr>
            <a:endParaRPr lang="he-IL" dirty="0" smtClean="0"/>
          </a:p>
          <a:p>
            <a:pPr algn="r" rtl="1">
              <a:buFont typeface="Wingdings" panose="05000000000000000000" pitchFamily="2" charset="2"/>
              <a:buChar char="q"/>
            </a:pPr>
            <a:endParaRPr lang="he-IL" dirty="0"/>
          </a:p>
        </p:txBody>
      </p:sp>
    </p:spTree>
    <p:extLst>
      <p:ext uri="{BB962C8B-B14F-4D97-AF65-F5344CB8AC3E}">
        <p14:creationId xmlns:p14="http://schemas.microsoft.com/office/powerpoint/2010/main" val="4003392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dirty="0" smtClean="0"/>
              <a:t>מקום הפקת ההכנסה – סעיף 4א לפקודה</a:t>
            </a:r>
            <a:endParaRPr lang="he-IL" dirty="0"/>
          </a:p>
        </p:txBody>
      </p:sp>
      <p:sp>
        <p:nvSpPr>
          <p:cNvPr id="4" name="מציין מיקום תוכן 3"/>
          <p:cNvSpPr>
            <a:spLocks noGrp="1"/>
          </p:cNvSpPr>
          <p:nvPr>
            <p:ph sz="quarter" idx="16"/>
          </p:nvPr>
        </p:nvSpPr>
        <p:spPr>
          <a:xfrm>
            <a:off x="1864242" y="1066947"/>
            <a:ext cx="7156953" cy="3299490"/>
          </a:xfrm>
        </p:spPr>
        <p:txBody>
          <a:bodyPr>
            <a:normAutofit/>
          </a:bodyPr>
          <a:lstStyle/>
          <a:p>
            <a:pPr algn="r" rtl="1">
              <a:buFont typeface="Wingdings" panose="05000000000000000000" pitchFamily="2" charset="2"/>
              <a:buChar char="v"/>
            </a:pPr>
            <a:r>
              <a:rPr lang="he-IL" dirty="0" smtClean="0"/>
              <a:t>סעיף </a:t>
            </a:r>
            <a:r>
              <a:rPr lang="he-IL" dirty="0" smtClean="0"/>
              <a:t>4א לפקודת מס הכנסה קובע את אופן בחינת מקום הפקת ההכנסה בהתאם לסעיפי המקור הקבועים בפקודה, כאשר למקום הפקת ההכנסה עשויה להיות השפעה על החבות במס. בהתאם להוראות הסעיף מקום הפקתה של הכנסה מעבודה (משכורת) הינו כדלקמן</a:t>
            </a:r>
            <a:r>
              <a:rPr lang="he-IL" dirty="0" smtClean="0"/>
              <a:t>:</a:t>
            </a:r>
          </a:p>
          <a:p>
            <a:pPr marL="0" indent="0" algn="r" rtl="1">
              <a:buNone/>
            </a:pPr>
            <a:endParaRPr lang="he-IL" dirty="0" smtClean="0"/>
          </a:p>
          <a:p>
            <a:pPr marL="0" indent="0" algn="r" rtl="1">
              <a:buNone/>
            </a:pPr>
            <a:r>
              <a:rPr lang="he-IL" dirty="0"/>
              <a:t>	</a:t>
            </a:r>
            <a:r>
              <a:rPr lang="he-IL" dirty="0" smtClean="0"/>
              <a:t>"(4) לגבי </a:t>
            </a:r>
            <a:r>
              <a:rPr lang="he-IL" dirty="0"/>
              <a:t>הכנסה מעבודה - </a:t>
            </a:r>
            <a:r>
              <a:rPr lang="he-IL" b="1" dirty="0"/>
              <a:t>מקום ביצוע העבודה</a:t>
            </a:r>
            <a:r>
              <a:rPr lang="he-IL" dirty="0"/>
              <a:t>;" </a:t>
            </a:r>
            <a:endParaRPr lang="he-IL" dirty="0" smtClean="0"/>
          </a:p>
          <a:p>
            <a:pPr algn="r" rtl="1">
              <a:buFont typeface="Wingdings" panose="05000000000000000000" pitchFamily="2" charset="2"/>
              <a:buChar char="v"/>
            </a:pPr>
            <a:endParaRPr lang="he-IL" dirty="0" smtClean="0"/>
          </a:p>
          <a:p>
            <a:pPr algn="r" rtl="1">
              <a:buFont typeface="Wingdings" panose="05000000000000000000" pitchFamily="2" charset="2"/>
              <a:buChar char="v"/>
            </a:pPr>
            <a:r>
              <a:rPr lang="he-IL" dirty="0" smtClean="0"/>
              <a:t>יחד עם זאת, בהמשך קובע הסעיף כי כאשר המעסיק הינו תושב ישראל, והעובד הינו תושב ישראל, יראו את מקום הפקתה של הכנסת עבודה בישראל, וזאת אף אם העבודה בוצעה </a:t>
            </a:r>
            <a:r>
              <a:rPr lang="he-IL" dirty="0"/>
              <a:t>מחוץ </a:t>
            </a:r>
            <a:r>
              <a:rPr lang="he-IL" dirty="0" smtClean="0"/>
              <a:t>לישראל.</a:t>
            </a:r>
          </a:p>
          <a:p>
            <a:pPr marL="0" indent="0" algn="r" rtl="1">
              <a:buNone/>
            </a:pPr>
            <a:endParaRPr lang="he-IL" dirty="0" smtClean="0"/>
          </a:p>
          <a:p>
            <a:pPr algn="r" rtl="1">
              <a:buFont typeface="Wingdings" panose="05000000000000000000" pitchFamily="2" charset="2"/>
              <a:buChar char="v"/>
            </a:pPr>
            <a:endParaRPr lang="he-IL" dirty="0" smtClean="0"/>
          </a:p>
          <a:p>
            <a:pPr algn="r" rtl="1">
              <a:buFont typeface="Wingdings" panose="05000000000000000000" pitchFamily="2" charset="2"/>
              <a:buChar char="v"/>
            </a:pPr>
            <a:endParaRPr lang="he-IL" dirty="0" smtClean="0"/>
          </a:p>
          <a:p>
            <a:pPr algn="r" rtl="1">
              <a:buFont typeface="Wingdings" panose="05000000000000000000" pitchFamily="2" charset="2"/>
              <a:buChar char="v"/>
            </a:pPr>
            <a:endParaRPr lang="he-IL" dirty="0" smtClean="0"/>
          </a:p>
          <a:p>
            <a:pPr algn="r" rtl="1">
              <a:buFont typeface="Wingdings" panose="05000000000000000000" pitchFamily="2" charset="2"/>
              <a:buChar char="q"/>
            </a:pPr>
            <a:endParaRPr lang="he-IL" dirty="0"/>
          </a:p>
        </p:txBody>
      </p:sp>
    </p:spTree>
    <p:extLst>
      <p:ext uri="{BB962C8B-B14F-4D97-AF65-F5344CB8AC3E}">
        <p14:creationId xmlns:p14="http://schemas.microsoft.com/office/powerpoint/2010/main" val="1259857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smtClean="0"/>
              <a:t>הוצאה המשמשת להפקת הכנסה – סעיף 17</a:t>
            </a:r>
            <a:endParaRPr lang="he-IL" dirty="0"/>
          </a:p>
        </p:txBody>
      </p:sp>
      <p:sp>
        <p:nvSpPr>
          <p:cNvPr id="4" name="מציין מיקום תוכן 3"/>
          <p:cNvSpPr>
            <a:spLocks noGrp="1"/>
          </p:cNvSpPr>
          <p:nvPr>
            <p:ph sz="quarter" idx="16"/>
          </p:nvPr>
        </p:nvSpPr>
        <p:spPr>
          <a:xfrm>
            <a:off x="1793358" y="915988"/>
            <a:ext cx="7171130" cy="3528421"/>
          </a:xfrm>
        </p:spPr>
        <p:txBody>
          <a:bodyPr>
            <a:normAutofit/>
          </a:bodyPr>
          <a:lstStyle/>
          <a:p>
            <a:pPr marL="0" indent="0" algn="r" rtl="1">
              <a:buNone/>
            </a:pPr>
            <a:r>
              <a:rPr lang="he-IL" sz="1400" b="1" dirty="0" smtClean="0"/>
              <a:t>מתי הוצאה בחברה מותרת בניכוי?</a:t>
            </a:r>
          </a:p>
          <a:p>
            <a:pPr marL="0" indent="0" algn="r" rtl="1">
              <a:buNone/>
            </a:pPr>
            <a:r>
              <a:rPr lang="he-IL" sz="1400" b="1" u="sng" dirty="0" smtClean="0"/>
              <a:t>הכלל (סעיף 17 לפקודת מס הכנסה):</a:t>
            </a:r>
            <a:endParaRPr lang="he-IL" sz="1400" b="1" u="sng" dirty="0"/>
          </a:p>
          <a:p>
            <a:pPr algn="just" rtl="1">
              <a:buFont typeface="Wingdings" panose="05000000000000000000" pitchFamily="2" charset="2"/>
              <a:buChar char="v"/>
            </a:pPr>
            <a:r>
              <a:rPr lang="he-IL" sz="1400" dirty="0" smtClean="0"/>
              <a:t>הוצאה שהוצאה לשם הפקת הכנסה תותר בניכוי.</a:t>
            </a:r>
          </a:p>
          <a:p>
            <a:pPr algn="just" rtl="1">
              <a:buFont typeface="Wingdings" panose="05000000000000000000" pitchFamily="2" charset="2"/>
              <a:buChar char="v"/>
            </a:pPr>
            <a:r>
              <a:rPr lang="he-IL" sz="1400" dirty="0"/>
              <a:t>"לשם בירור הכנסתו החייבת של אדם ינוכו, זולת אם הניכוי הוגבל או לא הותר על פי סעיף 31, יציאות והוצאות שיצאו כולן בייצור הכנסתו בשנת המס ולשם כך </a:t>
            </a:r>
            <a:r>
              <a:rPr lang="he-IL" sz="1400" dirty="0" smtClean="0"/>
              <a:t>בלבד [...]"</a:t>
            </a:r>
          </a:p>
          <a:p>
            <a:pPr algn="just" rtl="1">
              <a:buFont typeface="Wingdings" panose="05000000000000000000" pitchFamily="2" charset="2"/>
              <a:buChar char="v"/>
            </a:pPr>
            <a:endParaRPr lang="he-IL" sz="1400" dirty="0"/>
          </a:p>
          <a:p>
            <a:pPr marL="0" indent="0" algn="just" rtl="1">
              <a:buNone/>
            </a:pPr>
            <a:r>
              <a:rPr lang="he-IL" sz="1400" b="1" u="sng" dirty="0" smtClean="0"/>
              <a:t>ומהן ההוצאות שלא יותרו בניכוי (סעיפים 31-32 לפקודת מס הכנסה)?</a:t>
            </a:r>
          </a:p>
          <a:p>
            <a:pPr algn="just" rtl="1">
              <a:buFont typeface="Wingdings" panose="05000000000000000000" pitchFamily="2" charset="2"/>
              <a:buChar char="v"/>
            </a:pPr>
            <a:r>
              <a:rPr lang="he-IL" sz="1400" dirty="0" smtClean="0"/>
              <a:t>סעיף 32 לפקודת מס הכנסה פורש רשימה של סוגי הוצאות אשר לא יותרו בניכוי. ככלל, העיקרון העומד בבסיס הסעיף </a:t>
            </a:r>
            <a:r>
              <a:rPr lang="he-IL" sz="1400" dirty="0"/>
              <a:t>הינו כי הוצאות שאינן </a:t>
            </a:r>
            <a:r>
              <a:rPr lang="he-IL" sz="1400" u="sng" dirty="0" smtClean="0"/>
              <a:t>כרוכות </a:t>
            </a:r>
            <a:r>
              <a:rPr lang="he-IL" sz="1400" u="sng" dirty="0"/>
              <a:t>ושלובות</a:t>
            </a:r>
            <a:r>
              <a:rPr lang="he-IL" sz="1400" dirty="0"/>
              <a:t> בתהליך הפקת </a:t>
            </a:r>
            <a:r>
              <a:rPr lang="he-IL" sz="1400" dirty="0" smtClean="0"/>
              <a:t>ההכנסה לא יותרו.</a:t>
            </a:r>
          </a:p>
          <a:p>
            <a:pPr algn="just" rtl="1">
              <a:buFont typeface="Wingdings" panose="05000000000000000000" pitchFamily="2" charset="2"/>
              <a:buChar char="v"/>
            </a:pPr>
            <a:endParaRPr lang="he-IL" sz="1400" dirty="0" smtClean="0"/>
          </a:p>
          <a:p>
            <a:pPr marL="0" indent="0" algn="r" rtl="1">
              <a:buNone/>
            </a:pPr>
            <a:endParaRPr lang="he-IL" sz="1400" dirty="0"/>
          </a:p>
          <a:p>
            <a:pPr algn="r" rtl="1"/>
            <a:endParaRPr lang="he-IL" dirty="0"/>
          </a:p>
        </p:txBody>
      </p:sp>
    </p:spTree>
    <p:extLst>
      <p:ext uri="{BB962C8B-B14F-4D97-AF65-F5344CB8AC3E}">
        <p14:creationId xmlns:p14="http://schemas.microsoft.com/office/powerpoint/2010/main" val="4118961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smtClean="0"/>
              <a:t>הוצאות שלא יותרו בניכוי – סעיף 32</a:t>
            </a:r>
            <a:endParaRPr lang="he-IL" dirty="0"/>
          </a:p>
        </p:txBody>
      </p:sp>
      <p:sp>
        <p:nvSpPr>
          <p:cNvPr id="4" name="מציין מיקום תוכן 3"/>
          <p:cNvSpPr>
            <a:spLocks noGrp="1"/>
          </p:cNvSpPr>
          <p:nvPr>
            <p:ph sz="quarter" idx="16"/>
          </p:nvPr>
        </p:nvSpPr>
        <p:spPr>
          <a:xfrm>
            <a:off x="1793358" y="915988"/>
            <a:ext cx="7171130" cy="3528421"/>
          </a:xfrm>
        </p:spPr>
        <p:txBody>
          <a:bodyPr>
            <a:normAutofit/>
          </a:bodyPr>
          <a:lstStyle/>
          <a:p>
            <a:pPr marL="0" indent="0" algn="just" rtl="1">
              <a:buNone/>
            </a:pPr>
            <a:r>
              <a:rPr lang="he-IL" sz="1400" b="1" u="sng" dirty="0" smtClean="0"/>
              <a:t>ומהן ההוצאות שלא יותרו בניכוי (סעיפים 31-32 לפקודת מס הכנסה)?</a:t>
            </a:r>
          </a:p>
          <a:p>
            <a:pPr algn="just" rtl="1">
              <a:buFont typeface="Wingdings" panose="05000000000000000000" pitchFamily="2" charset="2"/>
              <a:buChar char="v"/>
            </a:pPr>
            <a:r>
              <a:rPr lang="he-IL" sz="1400" dirty="0" smtClean="0"/>
              <a:t>סעיף 32 לפקודת מס הכנסה פורש רשימה של סוגי הוצאות אשר לא יותרו בניכוי. ככלל, העיקרון העומד בבסיס הסעיף </a:t>
            </a:r>
            <a:r>
              <a:rPr lang="he-IL" sz="1400" dirty="0"/>
              <a:t>הינו כי הוצאות שאינן </a:t>
            </a:r>
            <a:r>
              <a:rPr lang="he-IL" sz="1400" u="sng" dirty="0" smtClean="0"/>
              <a:t>כרוכות </a:t>
            </a:r>
            <a:r>
              <a:rPr lang="he-IL" sz="1400" u="sng" dirty="0"/>
              <a:t>ושלובות</a:t>
            </a:r>
            <a:r>
              <a:rPr lang="he-IL" sz="1400" dirty="0"/>
              <a:t> בתהליך הפקת </a:t>
            </a:r>
            <a:r>
              <a:rPr lang="he-IL" sz="1400" dirty="0" smtClean="0"/>
              <a:t>ההכנסה לא יותרו. </a:t>
            </a:r>
          </a:p>
          <a:p>
            <a:pPr marL="0" indent="0" algn="just" rtl="1">
              <a:buNone/>
            </a:pPr>
            <a:endParaRPr lang="he-IL" sz="1400" dirty="0" smtClean="0"/>
          </a:p>
          <a:p>
            <a:pPr marL="400050" lvl="1" indent="0" algn="just" rtl="1">
              <a:buNone/>
            </a:pPr>
            <a:r>
              <a:rPr lang="he-IL" sz="1400" dirty="0" smtClean="0"/>
              <a:t>"32. בבירור </a:t>
            </a:r>
            <a:r>
              <a:rPr lang="he-IL" sz="1400" dirty="0"/>
              <a:t>הכנסתו החייבת של אדם </a:t>
            </a:r>
            <a:r>
              <a:rPr lang="he-IL" sz="1400" b="1" u="sng" dirty="0"/>
              <a:t>לא יותרו ניכויים בשל </a:t>
            </a:r>
            <a:r>
              <a:rPr lang="he-IL" sz="1400" dirty="0" smtClean="0"/>
              <a:t>–</a:t>
            </a:r>
            <a:endParaRPr lang="he-IL" sz="1400" dirty="0"/>
          </a:p>
          <a:p>
            <a:pPr marL="400050" lvl="1" indent="0" algn="just" rtl="1">
              <a:buNone/>
            </a:pPr>
            <a:r>
              <a:rPr lang="he-IL" sz="1400" dirty="0" smtClean="0"/>
              <a:t>(1)  </a:t>
            </a:r>
            <a:r>
              <a:rPr lang="he-IL" sz="1400" b="1" u="sng" dirty="0" smtClean="0"/>
              <a:t>הוצאות </a:t>
            </a:r>
            <a:r>
              <a:rPr lang="he-IL" sz="1400" b="1" u="sng" dirty="0"/>
              <a:t>שאינן הוצאות הכרוכות ושלובות בתהליך הפקת ההכנסה</a:t>
            </a:r>
            <a:r>
              <a:rPr lang="he-IL" sz="1400" dirty="0"/>
              <a:t>, </a:t>
            </a:r>
            <a:r>
              <a:rPr lang="he-IL" sz="1400" u="sng" dirty="0"/>
              <a:t>לרבות</a:t>
            </a:r>
            <a:r>
              <a:rPr lang="he-IL" sz="1400" dirty="0"/>
              <a:t> הוצאות הבית, הוצאות פרטיות, הוצאות אש"ל, הוצאות שהוצאו לשם הגעה למקום ההשתכרות ולשם חזרה ממנו, והוצאות שהוצאו לשם טיפול בילד או השגחה עליו או לשם טיפול באדם אחר או השגחה עליו; בפסקה זו</a:t>
            </a:r>
            <a:r>
              <a:rPr lang="he-IL" sz="1400" dirty="0" smtClean="0"/>
              <a:t>,</a:t>
            </a:r>
          </a:p>
          <a:p>
            <a:pPr marL="400050" lvl="1" indent="0" algn="just" rtl="1">
              <a:buNone/>
            </a:pPr>
            <a:r>
              <a:rPr lang="he-IL" sz="1400" b="1" dirty="0" smtClean="0"/>
              <a:t>"הוצאות כרוכות ושלובות בתהליך הפקת ההכנסה" – הוצאות המשתלבות בתהליך הטבעי של הפקת ההכנסה ובמבנהו הטבעי של מקור ההכנסה, והמהוות חלק בלתי נפרד מהם;</a:t>
            </a:r>
          </a:p>
          <a:p>
            <a:pPr marL="400050" lvl="1" indent="0" algn="just" rtl="1">
              <a:buNone/>
            </a:pPr>
            <a:r>
              <a:rPr lang="he-IL" sz="1400" dirty="0" smtClean="0"/>
              <a:t>"</a:t>
            </a:r>
            <a:r>
              <a:rPr lang="he-IL" sz="1400" dirty="0"/>
              <a:t>הוצאות אש"ל" – הוצאות שהוציא יחיד בשל ארוחותיו, שהוצאו בין במקום ההשתכרות ובין מחוצה לו, ולמעט הוצאות בשל ארוחת בוקר הכלולה במחיר לינה המותרת בניכוי;</a:t>
            </a:r>
          </a:p>
          <a:p>
            <a:pPr marL="400050" lvl="1" indent="0" algn="just" rtl="1">
              <a:buNone/>
            </a:pPr>
            <a:r>
              <a:rPr lang="he-IL" sz="1400" dirty="0" smtClean="0"/>
              <a:t>(</a:t>
            </a:r>
            <a:r>
              <a:rPr lang="he-IL" sz="1400" dirty="0"/>
              <a:t>2)  </a:t>
            </a:r>
            <a:r>
              <a:rPr lang="he-IL" sz="1400" b="1" u="sng" dirty="0"/>
              <a:t>תשלומים או הוצאות, שאינם כסף שהוצא כולו לייצור ההכנסה ולשם כך בלבד</a:t>
            </a:r>
            <a:r>
              <a:rPr lang="he-IL" sz="1400" dirty="0" smtClean="0"/>
              <a:t>; [...]"</a:t>
            </a:r>
          </a:p>
          <a:p>
            <a:pPr algn="just" rtl="1">
              <a:buFont typeface="Wingdings" panose="05000000000000000000" pitchFamily="2" charset="2"/>
              <a:buChar char="v"/>
            </a:pPr>
            <a:endParaRPr lang="he-IL" sz="1400" dirty="0" smtClean="0"/>
          </a:p>
          <a:p>
            <a:pPr marL="0" indent="0" algn="r" rtl="1">
              <a:buNone/>
            </a:pPr>
            <a:endParaRPr lang="he-IL" sz="1400" dirty="0"/>
          </a:p>
          <a:p>
            <a:pPr algn="r" rtl="1"/>
            <a:endParaRPr lang="he-IL" dirty="0"/>
          </a:p>
        </p:txBody>
      </p:sp>
    </p:spTree>
    <p:extLst>
      <p:ext uri="{BB962C8B-B14F-4D97-AF65-F5344CB8AC3E}">
        <p14:creationId xmlns:p14="http://schemas.microsoft.com/office/powerpoint/2010/main" val="675673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smtClean="0"/>
              <a:t>הוצאות שלא יותרו בניכוי – סעיף </a:t>
            </a:r>
            <a:r>
              <a:rPr lang="he-IL" dirty="0" smtClean="0"/>
              <a:t>32 – המשך</a:t>
            </a:r>
            <a:endParaRPr lang="he-IL" dirty="0"/>
          </a:p>
        </p:txBody>
      </p:sp>
      <p:sp>
        <p:nvSpPr>
          <p:cNvPr id="4" name="מציין מיקום תוכן 3"/>
          <p:cNvSpPr>
            <a:spLocks noGrp="1"/>
          </p:cNvSpPr>
          <p:nvPr>
            <p:ph sz="quarter" idx="16"/>
          </p:nvPr>
        </p:nvSpPr>
        <p:spPr>
          <a:xfrm>
            <a:off x="1793358" y="915988"/>
            <a:ext cx="7171130" cy="3528421"/>
          </a:xfrm>
        </p:spPr>
        <p:txBody>
          <a:bodyPr>
            <a:normAutofit/>
          </a:bodyPr>
          <a:lstStyle/>
          <a:p>
            <a:pPr marL="0" indent="0" algn="just" rtl="1">
              <a:buNone/>
            </a:pPr>
            <a:r>
              <a:rPr lang="he-IL" sz="1400" b="1" u="sng" dirty="0" smtClean="0"/>
              <a:t>התייחסות פרטנית להוצאות בגין השתלמויות וקורסים לעובדים</a:t>
            </a:r>
            <a:endParaRPr lang="he-IL" sz="1400" b="1" u="sng" dirty="0" smtClean="0"/>
          </a:p>
          <a:p>
            <a:pPr lvl="0" algn="just" rtl="1">
              <a:buFont typeface="Wingdings" panose="05000000000000000000" pitchFamily="2" charset="2"/>
              <a:buChar char="v"/>
            </a:pPr>
            <a:r>
              <a:rPr lang="he-IL" sz="1400" dirty="0" smtClean="0"/>
              <a:t>הוצאות בגין השתלמויות וקורסים מקצועיים לעובדים, החריג המחוקק במסגרת סעיף 32(15) לפקודת מס הכנסה השתלמויות מקצועיות אשר מטרתם שמירה על הקיים, המותרות בניכוי, מתוך הגדרת הוצאות לימודים אשר בהתאם להוראות הסעיף אלו הוצאות שלא יותרו בניכוי.</a:t>
            </a:r>
          </a:p>
          <a:p>
            <a:pPr marL="0" lvl="0" indent="0" algn="just" rtl="1">
              <a:buNone/>
            </a:pPr>
            <a:endParaRPr lang="he-IL" sz="1400" dirty="0"/>
          </a:p>
          <a:p>
            <a:pPr marL="400050" lvl="1" indent="0" algn="just" rtl="1">
              <a:buNone/>
            </a:pPr>
            <a:r>
              <a:rPr lang="he-IL" sz="1400" dirty="0" smtClean="0"/>
              <a:t>"(15) הוצאות לימודים, לרבות הוצאות לרכישת השכלה אקדמית או לרכישת מקצוע, </a:t>
            </a:r>
            <a:r>
              <a:rPr lang="he-IL" sz="1400" b="1" u="sng" dirty="0" smtClean="0"/>
              <a:t>ולמעט </a:t>
            </a:r>
            <a:r>
              <a:rPr lang="he-IL" sz="1400" dirty="0" smtClean="0"/>
              <a:t>הוצאות השתלמות מקצועית, שאינה לרכישת השכלה או מקצוע כאמור, לצורך שמירה על הקיים;"</a:t>
            </a:r>
            <a:endParaRPr lang="he-IL" sz="1400" dirty="0" smtClean="0"/>
          </a:p>
          <a:p>
            <a:pPr algn="just" rtl="1">
              <a:buFont typeface="Wingdings" panose="05000000000000000000" pitchFamily="2" charset="2"/>
              <a:buChar char="v"/>
            </a:pPr>
            <a:endParaRPr lang="he-IL" sz="1400" dirty="0" smtClean="0"/>
          </a:p>
          <a:p>
            <a:pPr marL="0" indent="0" algn="r" rtl="1">
              <a:buNone/>
            </a:pPr>
            <a:endParaRPr lang="he-IL" sz="1400" dirty="0"/>
          </a:p>
          <a:p>
            <a:pPr algn="r" rtl="1"/>
            <a:endParaRPr lang="he-IL" dirty="0"/>
          </a:p>
        </p:txBody>
      </p:sp>
    </p:spTree>
    <p:extLst>
      <p:ext uri="{BB962C8B-B14F-4D97-AF65-F5344CB8AC3E}">
        <p14:creationId xmlns:p14="http://schemas.microsoft.com/office/powerpoint/2010/main" val="888766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smtClean="0"/>
              <a:t>הטבות לעובדים</a:t>
            </a:r>
            <a:endParaRPr lang="he-IL" dirty="0"/>
          </a:p>
        </p:txBody>
      </p:sp>
      <p:sp>
        <p:nvSpPr>
          <p:cNvPr id="4" name="מציין מיקום תוכן 3"/>
          <p:cNvSpPr>
            <a:spLocks noGrp="1"/>
          </p:cNvSpPr>
          <p:nvPr>
            <p:ph sz="quarter" idx="16"/>
          </p:nvPr>
        </p:nvSpPr>
        <p:spPr>
          <a:xfrm>
            <a:off x="1793358" y="915988"/>
            <a:ext cx="7171130" cy="3528421"/>
          </a:xfrm>
        </p:spPr>
        <p:txBody>
          <a:bodyPr>
            <a:normAutofit/>
          </a:bodyPr>
          <a:lstStyle/>
          <a:p>
            <a:pPr marL="0" indent="0" algn="just" rtl="1">
              <a:buNone/>
            </a:pPr>
            <a:r>
              <a:rPr lang="he-IL" sz="1400" b="1" u="sng" dirty="0" smtClean="0"/>
              <a:t>הטבות לעובדים בראי דיני המס</a:t>
            </a:r>
          </a:p>
          <a:p>
            <a:pPr algn="just" rtl="1">
              <a:buFont typeface="Wingdings" panose="05000000000000000000" pitchFamily="2" charset="2"/>
              <a:buChar char="v"/>
            </a:pPr>
            <a:r>
              <a:rPr lang="he-IL" sz="1400" dirty="0" smtClean="0"/>
              <a:t>סעיף 2(2) לפקודת מס הכנסה קובע חבות במס על הכנסתו של אדם שהופקה או נצמחה מהשתכרות או ריווח מעבודה, וכן מכל טובת הנאה או קצובה שניתנו לעובד ממעבידו.</a:t>
            </a:r>
          </a:p>
          <a:p>
            <a:pPr algn="just" rtl="1">
              <a:buFont typeface="Wingdings" panose="05000000000000000000" pitchFamily="2" charset="2"/>
              <a:buChar char="v"/>
            </a:pPr>
            <a:r>
              <a:rPr lang="he-IL" sz="1400" dirty="0" smtClean="0"/>
              <a:t>המונח "מכל טובת הנאה" התווסף לסעיף 2(2) לפקודה לאור מסקנות ועדת בן שחר בשנות ה-70 של המאה שעברה. למעשה, מונח זה הרחיב את היריעה לחבות במס בידי העובד בגין כל הטבה שניתנה לו על ידי מעסיקו</a:t>
            </a:r>
            <a:r>
              <a:rPr lang="he-IL" sz="1400" dirty="0" smtClean="0"/>
              <a:t>.</a:t>
            </a:r>
          </a:p>
          <a:p>
            <a:pPr algn="just" rtl="1">
              <a:buFont typeface="Wingdings" panose="05000000000000000000" pitchFamily="2" charset="2"/>
              <a:buChar char="v"/>
            </a:pPr>
            <a:endParaRPr lang="he-IL" sz="1400" dirty="0"/>
          </a:p>
          <a:p>
            <a:pPr marL="0" indent="0" algn="just" rtl="1">
              <a:buNone/>
            </a:pPr>
            <a:r>
              <a:rPr lang="he-IL" sz="1400" b="1" u="sng" dirty="0"/>
              <a:t>הטבות הניתנות לעובדים יסווגו כדלקמן:</a:t>
            </a:r>
          </a:p>
          <a:p>
            <a:pPr algn="just" rtl="1">
              <a:buFont typeface="Wingdings" panose="05000000000000000000" pitchFamily="2" charset="2"/>
              <a:buChar char="v"/>
            </a:pPr>
            <a:r>
              <a:rPr lang="he-IL" sz="1400" dirty="0" smtClean="0"/>
              <a:t>הטבה לעובד הנחשבת כהכנסת עבודה בידי העובד;</a:t>
            </a:r>
          </a:p>
          <a:p>
            <a:pPr algn="just" rtl="1">
              <a:buFont typeface="Wingdings" panose="05000000000000000000" pitchFamily="2" charset="2"/>
              <a:buChar char="v"/>
            </a:pPr>
            <a:r>
              <a:rPr lang="he-IL" sz="1400" dirty="0" smtClean="0"/>
              <a:t>הטבה שאינה נחשבת כהכנסת עבודה בידי העובד, ומותרת בניכוי בידי החברה;</a:t>
            </a:r>
          </a:p>
          <a:p>
            <a:pPr algn="just" rtl="1">
              <a:buFont typeface="Wingdings" panose="05000000000000000000" pitchFamily="2" charset="2"/>
              <a:buChar char="v"/>
            </a:pPr>
            <a:r>
              <a:rPr lang="he-IL" sz="1400" dirty="0" smtClean="0"/>
              <a:t>הטבה שלא ניתן לייחס לעובד או הטבה שאינה מהווה הכנסת עבודה אך אינה מותרת בניכוי תסווג כ-"הוצאה עודפת".</a:t>
            </a:r>
            <a:endParaRPr lang="he-IL" sz="1400" dirty="0" smtClean="0"/>
          </a:p>
          <a:p>
            <a:pPr marL="0" indent="0" algn="just" rtl="1">
              <a:buNone/>
            </a:pPr>
            <a:endParaRPr lang="he-IL" sz="1400" dirty="0" smtClean="0"/>
          </a:p>
          <a:p>
            <a:pPr algn="r" rtl="1"/>
            <a:endParaRPr lang="he-IL" dirty="0"/>
          </a:p>
        </p:txBody>
      </p:sp>
    </p:spTree>
    <p:extLst>
      <p:ext uri="{BB962C8B-B14F-4D97-AF65-F5344CB8AC3E}">
        <p14:creationId xmlns:p14="http://schemas.microsoft.com/office/powerpoint/2010/main" val="2464897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smtClean="0"/>
              <a:t>הטבות לעובדים – חישוב שווי ההטבה</a:t>
            </a:r>
            <a:endParaRPr lang="he-IL" dirty="0"/>
          </a:p>
        </p:txBody>
      </p:sp>
      <p:sp>
        <p:nvSpPr>
          <p:cNvPr id="4" name="מציין מיקום תוכן 3"/>
          <p:cNvSpPr>
            <a:spLocks noGrp="1"/>
          </p:cNvSpPr>
          <p:nvPr>
            <p:ph sz="quarter" idx="16"/>
          </p:nvPr>
        </p:nvSpPr>
        <p:spPr>
          <a:xfrm>
            <a:off x="1793358" y="915988"/>
            <a:ext cx="7171130" cy="3528421"/>
          </a:xfrm>
        </p:spPr>
        <p:txBody>
          <a:bodyPr>
            <a:normAutofit/>
          </a:bodyPr>
          <a:lstStyle/>
          <a:p>
            <a:pPr marL="0" indent="0" algn="just" rtl="1">
              <a:buNone/>
            </a:pPr>
            <a:r>
              <a:rPr lang="he-IL" sz="1400" b="1" u="sng" dirty="0" smtClean="0"/>
              <a:t>חישוב שווי ההטבה</a:t>
            </a:r>
          </a:p>
          <a:p>
            <a:pPr marL="0" indent="0" algn="just" rtl="1">
              <a:buNone/>
            </a:pPr>
            <a:endParaRPr lang="he-IL" sz="1400" dirty="0" smtClean="0"/>
          </a:p>
          <a:p>
            <a:pPr algn="just" rtl="1">
              <a:buFont typeface="Wingdings" panose="05000000000000000000" pitchFamily="2" charset="2"/>
              <a:buChar char="v"/>
            </a:pPr>
            <a:r>
              <a:rPr lang="he-IL" sz="1400" dirty="0" smtClean="0"/>
              <a:t>מצד העובד – כאשר ניתנת הטבה, זו נחשבת כשכר עבור עבודתו, ומשכך הכנסה החייבת במס לפי סעיף 2(2) לפקודת מס הכנסה</a:t>
            </a:r>
            <a:r>
              <a:rPr lang="he-IL" sz="1400" dirty="0" smtClean="0"/>
              <a:t>.</a:t>
            </a:r>
          </a:p>
          <a:p>
            <a:pPr algn="just" rtl="1">
              <a:buFont typeface="Wingdings" panose="05000000000000000000" pitchFamily="2" charset="2"/>
              <a:buChar char="v"/>
            </a:pPr>
            <a:r>
              <a:rPr lang="he-IL" sz="1400" dirty="0" smtClean="0"/>
              <a:t>שווי ההטבה במקרה זה יחושב כגבוה בין המחיר שעלתה ההטבה למעביד לבין שווי השוק של ההטבה (סעיף </a:t>
            </a:r>
            <a:r>
              <a:rPr lang="he-IL" sz="1400" dirty="0"/>
              <a:t>8 לתקנות </a:t>
            </a:r>
            <a:r>
              <a:rPr lang="he-IL" sz="1400" dirty="0" smtClean="0"/>
              <a:t>מס </a:t>
            </a:r>
            <a:r>
              <a:rPr lang="he-IL" sz="1400" dirty="0"/>
              <a:t>הכנסה (ניכוי ממשכורת ומשכר עבודה), תשנ"ג-1993).</a:t>
            </a:r>
            <a:endParaRPr lang="he-IL" sz="1400" dirty="0" smtClean="0"/>
          </a:p>
          <a:p>
            <a:pPr algn="just" rtl="1">
              <a:buFont typeface="Wingdings" panose="05000000000000000000" pitchFamily="2" charset="2"/>
              <a:buChar char="v"/>
            </a:pPr>
            <a:r>
              <a:rPr lang="he-IL" sz="1400" dirty="0" smtClean="0"/>
              <a:t>מצד המעסיק – כאשר מדובר בהטבה למעסיק, ההוצאה ניתנת בניכוי מהכנסות המעסיק, ומצד שני אינה מהווה הכנסה חייבת בידי העובד. כאשר ההטבה הינה הטבת העובד, ההוצאה אינה ניתנת לניכוי מהכנסותיו של המעסיק, וההטבה כאמור חייבת במס בידי העובד.</a:t>
            </a:r>
          </a:p>
          <a:p>
            <a:pPr marL="0" indent="0" algn="r" rtl="1">
              <a:buNone/>
            </a:pPr>
            <a:endParaRPr lang="he-IL" sz="1400" dirty="0" smtClean="0"/>
          </a:p>
          <a:p>
            <a:pPr marL="0" indent="0" algn="r" rtl="1">
              <a:buNone/>
            </a:pPr>
            <a:r>
              <a:rPr lang="he-IL" sz="1400" b="1" dirty="0" smtClean="0"/>
              <a:t>להלן מספר פסקי דין בולטים המתארים את  השתלשלות פסיקת בתי המשפט בשאלת אופן החיוב במס של הטבות הניתנות לעובדים על ידי מעבידיהם.</a:t>
            </a:r>
            <a:endParaRPr lang="he-IL" sz="1400" b="1" dirty="0"/>
          </a:p>
          <a:p>
            <a:pPr algn="r" rtl="1"/>
            <a:endParaRPr lang="he-IL" dirty="0"/>
          </a:p>
        </p:txBody>
      </p:sp>
    </p:spTree>
    <p:extLst>
      <p:ext uri="{BB962C8B-B14F-4D97-AF65-F5344CB8AC3E}">
        <p14:creationId xmlns:p14="http://schemas.microsoft.com/office/powerpoint/2010/main" val="90443094"/>
      </p:ext>
    </p:extLst>
  </p:cSld>
  <p:clrMapOvr>
    <a:masterClrMapping/>
  </p:clrMapOvr>
</p:sld>
</file>

<file path=ppt/theme/theme1.xml><?xml version="1.0" encoding="utf-8"?>
<a:theme xmlns:a="http://schemas.openxmlformats.org/drawingml/2006/main" name="Office Theme">
  <a:themeElements>
    <a:clrScheme name="RSM">
      <a:dk1>
        <a:srgbClr val="63666A"/>
      </a:dk1>
      <a:lt1>
        <a:sysClr val="window" lastClr="FFFFFF"/>
      </a:lt1>
      <a:dk2>
        <a:srgbClr val="888B8D"/>
      </a:dk2>
      <a:lt2>
        <a:srgbClr val="DCDDDE"/>
      </a:lt2>
      <a:accent1>
        <a:srgbClr val="009CDE"/>
      </a:accent1>
      <a:accent2>
        <a:srgbClr val="3F9C35"/>
      </a:accent2>
      <a:accent3>
        <a:srgbClr val="34A798"/>
      </a:accent3>
      <a:accent4>
        <a:srgbClr val="9F5CC0"/>
      </a:accent4>
      <a:accent5>
        <a:srgbClr val="F1B434"/>
      </a:accent5>
      <a:accent6>
        <a:srgbClr val="E40046"/>
      </a:accent6>
      <a:hlink>
        <a:srgbClr val="009CDE"/>
      </a:hlink>
      <a:folHlink>
        <a:srgbClr val="63666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4152</TotalTime>
  <Words>2237</Words>
  <Application>Microsoft Office PowerPoint</Application>
  <PresentationFormat>‫הצגה על המסך (16:9)</PresentationFormat>
  <Paragraphs>161</Paragraphs>
  <Slides>23</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23</vt:i4>
      </vt:variant>
    </vt:vector>
  </HeadingPairs>
  <TitlesOfParts>
    <vt:vector size="29" baseType="lpstr">
      <vt:lpstr>Arial</vt:lpstr>
      <vt:lpstr>Calibri</vt:lpstr>
      <vt:lpstr>Segoe UI Semilight</vt:lpstr>
      <vt:lpstr>Times New Roman</vt:lpstr>
      <vt:lpstr>Wingdings</vt:lpstr>
      <vt:lpstr>Office Theme</vt:lpstr>
      <vt:lpstr>מצגת של PowerPoint</vt:lpstr>
      <vt:lpstr>קורסים והשתלמויות כמקור לחיוב במס  רוני שרייטר, עו"ד (רו"ח)   ינואר 2020</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L2LAdmin</dc:creator>
  <cp:lastModifiedBy>Dvir Saadia</cp:lastModifiedBy>
  <cp:revision>239</cp:revision>
  <dcterms:created xsi:type="dcterms:W3CDTF">2015-05-28T11:57:29Z</dcterms:created>
  <dcterms:modified xsi:type="dcterms:W3CDTF">2020-01-27T09:04:01Z</dcterms:modified>
</cp:coreProperties>
</file>