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99" r:id="rId3"/>
    <p:sldId id="301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zzardi, Lia" initials="GL" lastIdx="3" clrIdx="0">
    <p:extLst>
      <p:ext uri="{19B8F6BF-5375-455C-9EA6-DF929625EA0E}">
        <p15:presenceInfo xmlns:p15="http://schemas.microsoft.com/office/powerpoint/2012/main" userId="S::Lia.Guzzardi@rsmitaly.com::b5d66182-1245-44b7-b806-2b49777616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BA37DD-5994-42DE-B869-699FAA2C9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0641CE8-B179-4CD7-8747-8D94466EC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2C1B80-77BE-4452-B0DB-0076658E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E23263-F61E-4E34-8BB7-92009747F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316478-7260-4BBE-B19D-BF64542A4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47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FF8782-9852-4883-AF3F-CBD48D4A6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11B4D9-EFCA-449E-B61C-B10A82D2B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5D12F2-22FC-4227-850B-4ABD8ACE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CBC790-CF7B-480B-B0D6-EDCDF93C5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76D8B5-DB60-4367-96E9-ED8D375F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414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2AC3251-03C9-4B38-B0CE-AFE4247C75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2DBBC97-6094-4A94-85CB-613F457A2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901630-16B2-407D-BC6D-22274D562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EC5759-B3E4-4ED9-8C9F-6756FBE53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512CB4-3C11-4F46-8493-230F3254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0357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 descr="Z:\RSM International\1 Design\2015\Brand\Guidelines\Logos\Logos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9752" y="6138121"/>
            <a:ext cx="1072899" cy="45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 userDrawn="1"/>
        </p:nvSpPr>
        <p:spPr>
          <a:xfrm>
            <a:off x="0" y="1221317"/>
            <a:ext cx="670720" cy="4703960"/>
          </a:xfrm>
          <a:prstGeom prst="rect">
            <a:avLst/>
          </a:prstGeom>
          <a:solidFill>
            <a:srgbClr val="3F9C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815413" y="1221317"/>
            <a:ext cx="1440160" cy="4703960"/>
          </a:xfrm>
          <a:prstGeom prst="rect">
            <a:avLst/>
          </a:prstGeom>
          <a:solidFill>
            <a:srgbClr val="009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prstClr val="white"/>
              </a:solidFill>
            </a:endParaRPr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2458774" y="1221319"/>
            <a:ext cx="9492929" cy="6709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subheading – 24pt</a:t>
            </a:r>
            <a:endParaRPr lang="en-GB" dirty="0"/>
          </a:p>
        </p:txBody>
      </p:sp>
      <p:sp>
        <p:nvSpPr>
          <p:cNvPr id="30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35360" y="452669"/>
            <a:ext cx="11639041" cy="360363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marL="0" indent="0">
              <a:buNone/>
              <a:defRPr sz="3200" b="0" i="0" cap="none" baseline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67" cap="all" baseline="0"/>
            </a:lvl2pPr>
            <a:lvl3pPr>
              <a:defRPr sz="1067" cap="all" baseline="0"/>
            </a:lvl3pPr>
            <a:lvl4pPr>
              <a:defRPr sz="1067" cap="all" baseline="0"/>
            </a:lvl4pPr>
            <a:lvl5pPr>
              <a:defRPr sz="1067" cap="all" baseline="0"/>
            </a:lvl5pPr>
          </a:lstStyle>
          <a:p>
            <a:pPr lvl="0"/>
            <a:r>
              <a:rPr lang="en-GB" dirty="0"/>
              <a:t>Click to edit title – 32pt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sz="quarter" idx="16"/>
          </p:nvPr>
        </p:nvSpPr>
        <p:spPr>
          <a:xfrm>
            <a:off x="2458774" y="1989667"/>
            <a:ext cx="9493877" cy="39348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133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33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133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33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33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3B8B3E-B87A-41DD-A27B-C4BEBCC889EF}"/>
              </a:ext>
            </a:extLst>
          </p:cNvPr>
          <p:cNvCxnSpPr/>
          <p:nvPr userDrawn="1"/>
        </p:nvCxnSpPr>
        <p:spPr>
          <a:xfrm>
            <a:off x="335360" y="1028733"/>
            <a:ext cx="1920213" cy="0"/>
          </a:xfrm>
          <a:prstGeom prst="line">
            <a:avLst/>
          </a:prstGeom>
          <a:ln w="28575">
            <a:solidFill>
              <a:srgbClr val="6366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F55150-A1BC-43C8-B694-11ADE925E99F}"/>
              </a:ext>
            </a:extLst>
          </p:cNvPr>
          <p:cNvCxnSpPr/>
          <p:nvPr userDrawn="1"/>
        </p:nvCxnSpPr>
        <p:spPr>
          <a:xfrm>
            <a:off x="2458773" y="1028733"/>
            <a:ext cx="2677120" cy="0"/>
          </a:xfrm>
          <a:prstGeom prst="line">
            <a:avLst/>
          </a:prstGeom>
          <a:ln w="28575">
            <a:solidFill>
              <a:srgbClr val="3F9C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EF569A-30C9-48C4-8E24-FB5D7844057C}"/>
              </a:ext>
            </a:extLst>
          </p:cNvPr>
          <p:cNvCxnSpPr/>
          <p:nvPr userDrawn="1"/>
        </p:nvCxnSpPr>
        <p:spPr>
          <a:xfrm>
            <a:off x="5327915" y="1028733"/>
            <a:ext cx="6624736" cy="0"/>
          </a:xfrm>
          <a:prstGeom prst="line">
            <a:avLst/>
          </a:prstGeom>
          <a:ln w="28575">
            <a:solidFill>
              <a:srgbClr val="009C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983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SM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" y="260648"/>
            <a:ext cx="11952817" cy="5664629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pic>
        <p:nvPicPr>
          <p:cNvPr id="4" name="Picture 3" descr="Z:\RSM International\1 Design\2015\Brand\Guidelines\Logos\Logos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9752" y="6138120"/>
            <a:ext cx="1072899" cy="459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177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CFC80-BD2A-4C25-AD45-AAFCEB08F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6268F3-8302-4045-ABE2-BB184249AB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426" y="6017264"/>
            <a:ext cx="1451880" cy="75591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6EE23A5-05B1-40B0-A51B-4A10B574FDF0}"/>
              </a:ext>
            </a:extLst>
          </p:cNvPr>
          <p:cNvSpPr/>
          <p:nvPr userDrawn="1"/>
        </p:nvSpPr>
        <p:spPr>
          <a:xfrm>
            <a:off x="0" y="336431"/>
            <a:ext cx="1052423" cy="4546120"/>
          </a:xfrm>
          <a:prstGeom prst="rect">
            <a:avLst/>
          </a:prstGeom>
          <a:solidFill>
            <a:srgbClr val="888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1FABE3-47EC-4B2C-A6CF-18934BE204C4}"/>
              </a:ext>
            </a:extLst>
          </p:cNvPr>
          <p:cNvSpPr/>
          <p:nvPr userDrawn="1"/>
        </p:nvSpPr>
        <p:spPr>
          <a:xfrm>
            <a:off x="1224951" y="336431"/>
            <a:ext cx="2708694" cy="4546120"/>
          </a:xfrm>
          <a:prstGeom prst="rect">
            <a:avLst/>
          </a:prstGeom>
          <a:solidFill>
            <a:srgbClr val="3F9C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7F2334-5644-4E8C-A103-62096B24748D}"/>
              </a:ext>
            </a:extLst>
          </p:cNvPr>
          <p:cNvSpPr/>
          <p:nvPr userDrawn="1"/>
        </p:nvSpPr>
        <p:spPr>
          <a:xfrm>
            <a:off x="4106173" y="336431"/>
            <a:ext cx="7755148" cy="4546120"/>
          </a:xfrm>
          <a:prstGeom prst="rect">
            <a:avLst/>
          </a:prstGeom>
          <a:solidFill>
            <a:srgbClr val="009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82CE3E0-FC11-4742-A875-975D11D10A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3683" y="5179877"/>
            <a:ext cx="8229600" cy="54006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 b="0" i="0" cap="all" baseline="0">
                <a:solidFill>
                  <a:srgbClr val="3F9C3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heading – 32pt</a:t>
            </a:r>
            <a:endParaRPr lang="en-GB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091535C-7059-41DC-BE11-C7F1255521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3683" y="5719937"/>
            <a:ext cx="5543550" cy="3422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baseline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names – 20pt</a:t>
            </a:r>
          </a:p>
        </p:txBody>
      </p:sp>
    </p:spTree>
    <p:extLst>
      <p:ext uri="{BB962C8B-B14F-4D97-AF65-F5344CB8AC3E}">
        <p14:creationId xmlns:p14="http://schemas.microsoft.com/office/powerpoint/2010/main" val="3173341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60A62C-6A6B-4991-9E98-B0828FB91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291324-3437-43E3-A814-58E9189E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FA8EC6-9964-4224-86C7-ED6658CB4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8F8D8D-F502-4037-9CEA-0927D4DC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B0BCF4-2BCD-4AFB-B0AD-B72D37C88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373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44CE42-2849-407D-A5C8-559D334F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3D1CCA9-4AD9-4944-8CF9-D2638DBBA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2B309E-ED05-4A22-BF28-6E875D40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B05BD6-CF1A-4ABD-AD86-4E9070A4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45A94F-EC6B-4DCA-88CC-DCF1D928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88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FE1559-61F8-4863-B91D-7B41A410D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FFA0EC-1C76-4BC3-A5ED-EE37276019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153A67C-E914-4866-9676-3A298E3C3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9A90D5-8548-4445-8D1A-C6875D9AC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3005DFA-8F1F-45CA-AE23-D5AF26905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3C86CE5-1583-4466-9903-263B6535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97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849BF0-4D16-4A54-BB89-3A0E10C0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64457A-6CAC-45FC-A133-E712C7ABF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D7975F-7038-4CB7-AEBF-91923A01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FB80CF3-876E-46D7-8453-A0D06386C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20CD44-E261-49D2-ADDF-902CA15B6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74BEAB6-2CD0-4A4C-A48D-CF31D680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60ACC54-6EDB-4E8E-983C-5DE2966FA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AE78164-775A-4261-A4BF-63844C06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16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B03996-FD04-44A6-968F-8467BFBCE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437CFC1-A15B-469E-9333-A1D3A87B0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8EADE05-ED57-4F88-82B1-9D175F31F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E42A596-C528-4624-AEAB-1FA1300BB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945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5909B6E-7D0D-427D-964F-E8D4457D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C3519FF-12A1-4D05-902F-085EFA1C7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32A93C7-AD76-4D7D-ACC3-A55436F24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72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70C5F2-927E-4196-888E-3F71415C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6C18EF-536B-43C3-B41C-DA982A11B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724EF94-7EC1-4E5F-8CEA-BAB99C244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3F6F34-31DC-4D61-AC09-4B8E226B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0E809B-E3B8-47A9-9B24-2B2E808C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42B65E-5633-4EE7-BAF0-1A6BA8821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80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CF708D-D02D-49AC-843E-2EAA66C9B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920A523-6E6E-4FDC-8F41-3DC849962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F15AF33-90FB-4E5B-9418-17C18D396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59AE0A-AAE9-41EE-93F8-09E9F68E2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4B797DC-7EC7-40F8-82DE-540039057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A500AEC-1174-4606-BF70-B6BE4C57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91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6541472-B055-4307-BB7F-3AEF5B42D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7D94914-0373-4FFC-94F3-5CD47BB44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E755B2-226B-4EC7-AFA6-604EA58E0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8FAA8-8CBE-487F-8403-1134457EB7E1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9D5F54-216F-4CE6-8934-E93E7FCC0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46841E-C8E6-4631-A493-8FFA68C49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F342E-1FCD-4B7C-B0D5-B8E7A6D260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 descr="Immagine che contiene persona, uomo, abbigliamento, inpiedi&#10;&#10;Descrizione generata automaticamente">
            <a:extLst>
              <a:ext uri="{FF2B5EF4-FFF2-40B4-BE49-F238E27FC236}">
                <a16:creationId xmlns:a16="http://schemas.microsoft.com/office/drawing/2014/main" id="{8C343513-6F38-44E3-8538-7B67E65917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793673"/>
          </a:xfrm>
          <a:prstGeom prst="rect">
            <a:avLst/>
          </a:prstGeom>
        </p:spPr>
      </p:pic>
      <p:pic>
        <p:nvPicPr>
          <p:cNvPr id="5" name="Immagine 4" descr="Immagine che contiene palla, tenendo, giocatore, segnale&#10;&#10;Descrizione generata automaticamente">
            <a:extLst>
              <a:ext uri="{FF2B5EF4-FFF2-40B4-BE49-F238E27FC236}">
                <a16:creationId xmlns:a16="http://schemas.microsoft.com/office/drawing/2014/main" id="{B87B33A1-C761-49F5-B22F-B019443D23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51" y="142875"/>
            <a:ext cx="7468687" cy="399384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EC8CE07B-18A6-45D9-B8C0-599BF3E8CC53}"/>
              </a:ext>
            </a:extLst>
          </p:cNvPr>
          <p:cNvSpPr txBox="1"/>
          <p:nvPr/>
        </p:nvSpPr>
        <p:spPr>
          <a:xfrm>
            <a:off x="5616363" y="1000141"/>
            <a:ext cx="442564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bg1"/>
                </a:solidFill>
                <a:latin typeface="Prelo Book" panose="02000506040000020004" pitchFamily="2" charset="0"/>
              </a:rPr>
              <a:t>Quanto è importante essere un buon leader?</a:t>
            </a:r>
          </a:p>
          <a:p>
            <a:pPr algn="ctr"/>
            <a:r>
              <a:rPr lang="it-IT" sz="3600" dirty="0">
                <a:solidFill>
                  <a:schemeClr val="bg1"/>
                </a:solidFill>
                <a:latin typeface="Prelo Book" panose="02000506040000020004" pitchFamily="2" charset="0"/>
              </a:rPr>
              <a:t>Scoprilo con </a:t>
            </a:r>
            <a:r>
              <a:rPr lang="it-IT" sz="3600" b="1" dirty="0">
                <a:solidFill>
                  <a:schemeClr val="bg1"/>
                </a:solidFill>
                <a:latin typeface="Prelo Book" panose="02000506040000020004" pitchFamily="2" charset="0"/>
              </a:rPr>
              <a:t> i </a:t>
            </a:r>
          </a:p>
          <a:p>
            <a:pPr algn="ctr"/>
            <a:r>
              <a:rPr lang="it-IT" sz="3600" b="1" dirty="0" err="1">
                <a:solidFill>
                  <a:schemeClr val="bg1"/>
                </a:solidFill>
                <a:latin typeface="Prelo Book" panose="02000506040000020004" pitchFamily="2" charset="0"/>
              </a:rPr>
              <a:t>Tips</a:t>
            </a:r>
            <a:r>
              <a:rPr lang="it-IT" sz="3600" b="1" dirty="0">
                <a:solidFill>
                  <a:schemeClr val="bg1"/>
                </a:solidFill>
                <a:latin typeface="Prelo Book" panose="02000506040000020004" pitchFamily="2" charset="0"/>
              </a:rPr>
              <a:t> </a:t>
            </a:r>
            <a:r>
              <a:rPr lang="it-IT" sz="4000" b="1" dirty="0">
                <a:solidFill>
                  <a:schemeClr val="bg1"/>
                </a:solidFill>
                <a:latin typeface="Prelo Book" panose="02000506040000020004" pitchFamily="2" charset="0"/>
              </a:rPr>
              <a:t>RSM</a:t>
            </a:r>
          </a:p>
        </p:txBody>
      </p:sp>
      <p:pic>
        <p:nvPicPr>
          <p:cNvPr id="17" name="Immagine 16" descr="Immagine che contiene testo&#10;&#10;Descrizione generata automaticamente">
            <a:extLst>
              <a:ext uri="{FF2B5EF4-FFF2-40B4-BE49-F238E27FC236}">
                <a16:creationId xmlns:a16="http://schemas.microsoft.com/office/drawing/2014/main" id="{A4E6F722-1FE4-482A-9A1A-59D23C5D06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853" y="1809750"/>
            <a:ext cx="3058150" cy="298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9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16910-57A3-4518-806B-E45F2251A5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379656"/>
            <a:ext cx="11639041" cy="360363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>
                <a:solidFill>
                  <a:schemeClr val="accent6"/>
                </a:solidFill>
                <a:latin typeface="Prelo Book" panose="02000506040000020004" pitchFamily="2" charset="0"/>
              </a:rPr>
              <a:t>LEADERSHIP- 1</a:t>
            </a:r>
            <a:endParaRPr lang="en-GB" sz="2800" dirty="0">
              <a:solidFill>
                <a:schemeClr val="accent6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DF83B-02DA-48FA-98C8-4524569CBC7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470797" y="1247656"/>
            <a:ext cx="9503604" cy="569789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 buon </a:t>
            </a:r>
            <a:r>
              <a:rPr lang="it-IT" sz="24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leader</a:t>
            </a: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Motiva il team per il raggiungimento di un </a:t>
            </a:r>
            <a:r>
              <a:rPr lang="it-IT" sz="24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traguardo</a:t>
            </a: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Definisce gli</a:t>
            </a:r>
            <a:r>
              <a:rPr lang="it-IT" sz="24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obiettivi </a:t>
            </a: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 business e li comunica.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Trasmette la visione e la </a:t>
            </a:r>
            <a:r>
              <a:rPr lang="it-IT" sz="24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cultura aziendale </a:t>
            </a: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 contribuisce alla crescita della stessa.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 </a:t>
            </a:r>
            <a:r>
              <a:rPr lang="it-IT" sz="24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competenze </a:t>
            </a: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tecniche e professionali.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</a:t>
            </a:r>
            <a:r>
              <a:rPr lang="it-IT" sz="24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abilità </a:t>
            </a:r>
            <a:r>
              <a:rPr lang="it-IT" sz="24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dialettiche e interpersonali.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3200" dirty="0">
              <a:solidFill>
                <a:srgbClr val="333333"/>
              </a:solidFill>
              <a:latin typeface="Prelo Book" panose="02000506040000020004" pitchFamily="2" charset="0"/>
            </a:endParaRPr>
          </a:p>
          <a:p>
            <a:pPr marL="0" indent="0" algn="just">
              <a:buNone/>
            </a:pPr>
            <a:r>
              <a:rPr lang="it-IT" sz="3200" dirty="0">
                <a:solidFill>
                  <a:srgbClr val="333333"/>
                </a:solidFill>
                <a:latin typeface="Prelo Book" panose="02000506040000020004" pitchFamily="2" charset="0"/>
              </a:rPr>
              <a:t>	</a:t>
            </a:r>
            <a:endParaRPr lang="en-GB" sz="1400" dirty="0">
              <a:solidFill>
                <a:srgbClr val="333333"/>
              </a:solidFill>
              <a:latin typeface="Prelo Book" panose="02000506040000020004" pitchFamily="2" charset="0"/>
            </a:endParaRPr>
          </a:p>
        </p:txBody>
      </p:sp>
      <p:pic>
        <p:nvPicPr>
          <p:cNvPr id="6" name="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D4021804-D1FF-4F95-B6E0-A96BA02E05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851" y="3341305"/>
            <a:ext cx="5930274" cy="3516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321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16910-57A3-4518-806B-E45F2251A5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379656"/>
            <a:ext cx="11639041" cy="360363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>
                <a:solidFill>
                  <a:schemeClr val="accent6"/>
                </a:solidFill>
                <a:latin typeface="Prelo Book" panose="02000506040000020004" pitchFamily="2" charset="0"/>
              </a:rPr>
              <a:t>LEADERSHIP- 2</a:t>
            </a:r>
            <a:endParaRPr lang="en-GB" sz="2800" dirty="0">
              <a:solidFill>
                <a:schemeClr val="accent6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DF83B-02DA-48FA-98C8-4524569CBC7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247900" y="1276839"/>
            <a:ext cx="9944099" cy="6398284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Individua un problema e ne trova la </a:t>
            </a: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soluzione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 gestire le </a:t>
            </a: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emozioni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negative.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Dà ordini e assegna compiti, ma </a:t>
            </a: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collabora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anche operativamente con il team</a:t>
            </a: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it-IT" sz="2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Delega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responsabilizza e dà fiducia. 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Coordina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le attività, definisce le priorità e le scadenze.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Dà dei feedback ai membri del team per migliorare e sviluppare il loro </a:t>
            </a: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potenziale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È sempre aperto e disponibile all’</a:t>
            </a:r>
            <a:r>
              <a:rPr lang="it-IT" sz="2200" b="1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ascolto</a:t>
            </a:r>
            <a:r>
              <a:rPr lang="it-IT" sz="2200" dirty="0">
                <a:solidFill>
                  <a:srgbClr val="333333"/>
                </a:solidFill>
                <a:effectLst/>
                <a:latin typeface="Prelo Book" panose="02000506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it-I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rgbClr val="333333"/>
              </a:solidFill>
              <a:latin typeface="Prelo Book" panose="02000506040000020004" pitchFamily="2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rgbClr val="333333"/>
              </a:solidFill>
              <a:latin typeface="Prelo Book" panose="02000506040000020004" pitchFamily="2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rgbClr val="333333"/>
                </a:solidFill>
                <a:latin typeface="Prelo Book" panose="02000506040000020004" pitchFamily="2" charset="0"/>
              </a:rPr>
              <a:t>	</a:t>
            </a:r>
            <a:endParaRPr lang="en-GB" sz="2200" dirty="0">
              <a:solidFill>
                <a:srgbClr val="333333"/>
              </a:solidFill>
              <a:latin typeface="Prelo Book" panose="02000506040000020004" pitchFamily="2" charset="0"/>
            </a:endParaRPr>
          </a:p>
        </p:txBody>
      </p:sp>
      <p:pic>
        <p:nvPicPr>
          <p:cNvPr id="6" name="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E4A3ED1B-C227-415A-B4B6-0681AC061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175" y="3885685"/>
            <a:ext cx="4438650" cy="311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573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470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137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Prelo Book</vt:lpstr>
      <vt:lpstr>Symbol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Graffeo, Paola</dc:creator>
  <cp:lastModifiedBy>Graffeo, Paola</cp:lastModifiedBy>
  <cp:revision>19</cp:revision>
  <dcterms:created xsi:type="dcterms:W3CDTF">2020-08-06T08:06:07Z</dcterms:created>
  <dcterms:modified xsi:type="dcterms:W3CDTF">2020-12-15T16:32:07Z</dcterms:modified>
</cp:coreProperties>
</file>