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60" r:id="rId2"/>
  </p:sldIdLst>
  <p:sldSz cx="6858000" cy="9906000" type="A4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53">
          <p15:clr>
            <a:srgbClr val="A4A3A4"/>
          </p15:clr>
        </p15:guide>
        <p15:guide id="2" orient="horz" pos="839">
          <p15:clr>
            <a:srgbClr val="A4A3A4"/>
          </p15:clr>
        </p15:guide>
        <p15:guide id="3" orient="horz" pos="1918">
          <p15:clr>
            <a:srgbClr val="A4A3A4"/>
          </p15:clr>
        </p15:guide>
        <p15:guide id="4" orient="horz" pos="5462">
          <p15:clr>
            <a:srgbClr val="A4A3A4"/>
          </p15:clr>
        </p15:guide>
        <p15:guide id="5" orient="horz" pos="2174">
          <p15:clr>
            <a:srgbClr val="A4A3A4"/>
          </p15:clr>
        </p15:guide>
        <p15:guide id="6" pos="268">
          <p15:clr>
            <a:srgbClr val="A4A3A4"/>
          </p15:clr>
        </p15:guide>
        <p15:guide id="7" pos="4156">
          <p15:clr>
            <a:srgbClr val="A4A3A4"/>
          </p15:clr>
        </p15:guide>
        <p15:guide id="8" pos="849">
          <p15:clr>
            <a:srgbClr val="A4A3A4"/>
          </p15:clr>
        </p15:guide>
        <p15:guide id="9" pos="87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FC8"/>
    <a:srgbClr val="319B42"/>
    <a:srgbClr val="3F9C34"/>
    <a:srgbClr val="FF0000"/>
    <a:srgbClr val="6C63FF"/>
    <a:srgbClr val="47B5FF"/>
    <a:srgbClr val="FF99CC"/>
    <a:srgbClr val="25BAA7"/>
    <a:srgbClr val="FF3D58"/>
    <a:srgbClr val="C5E1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29" autoAdjust="0"/>
    <p:restoredTop sz="93246" autoAdjust="0"/>
  </p:normalViewPr>
  <p:slideViewPr>
    <p:cSldViewPr snapToGrid="0">
      <p:cViewPr>
        <p:scale>
          <a:sx n="134" d="100"/>
          <a:sy n="134" d="100"/>
        </p:scale>
        <p:origin x="1362" y="96"/>
      </p:cViewPr>
      <p:guideLst>
        <p:guide orient="horz" pos="1553"/>
        <p:guide orient="horz" pos="839"/>
        <p:guide orient="horz" pos="1918"/>
        <p:guide orient="horz" pos="5462"/>
        <p:guide orient="horz" pos="2174"/>
        <p:guide pos="268"/>
        <p:guide pos="4156"/>
        <p:guide pos="849"/>
        <p:guide pos="87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75486B-6930-4480-A6E5-FE9853ADC1EF}" type="datetimeFigureOut">
              <a:rPr lang="pt-PT" smtClean="0"/>
              <a:t>05/08/2026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D58B75-4ABF-4E4F-A430-5674BC1D6618}" type="slidenum">
              <a:rPr lang="pt-PT" smtClean="0"/>
              <a:t>‹#›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27940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D58B75-4ABF-4E4F-A430-5674BC1D6618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621038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sm.global/portugal/pt-pt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rsm.global/portugal" TargetMode="Externa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sm.global/portugal/pt-pt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rsm.global/portugal" TargetMode="Externa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sm.global/portugal/pt-pt" TargetMode="External"/><Relationship Id="rId1" Type="http://schemas.openxmlformats.org/officeDocument/2006/relationships/slideMaster" Target="../slideMasters/slideMaster1.xml"/><Relationship Id="rId5" Type="http://schemas.openxmlformats.org/officeDocument/2006/relationships/hyperlink" Target="https://www.rsm.global/portugal" TargetMode="Externa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A5A8-0C9B-460B-9F44-1F604EA0CAFC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C8579-8447-476D-B139-1BA11D493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A blue and green card with white tex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6BC12B9C-A147-3E9C-81DD-D33529747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8556323"/>
            <a:ext cx="6878133" cy="1344362"/>
          </a:xfrm>
          <a:prstGeom prst="rect">
            <a:avLst/>
          </a:prstGeom>
        </p:spPr>
      </p:pic>
      <p:pic>
        <p:nvPicPr>
          <p:cNvPr id="10" name="Picture 9" descr="A computer circuit board with many lines&#10;&#10;Description automatically generated with medium confidence">
            <a:hlinkClick r:id="rId2"/>
            <a:extLst>
              <a:ext uri="{FF2B5EF4-FFF2-40B4-BE49-F238E27FC236}">
                <a16:creationId xmlns:a16="http://schemas.microsoft.com/office/drawing/2014/main" id="{ADA0B846-8758-C2FD-88E7-2AA01377C41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0"/>
            <a:ext cx="6858002" cy="2587337"/>
          </a:xfrm>
          <a:prstGeom prst="rect">
            <a:avLst/>
          </a:prstGeom>
        </p:spPr>
      </p:pic>
      <p:sp>
        <p:nvSpPr>
          <p:cNvPr id="9" name="TextBox 8">
            <a:hlinkClick r:id="rId5"/>
            <a:extLst>
              <a:ext uri="{FF2B5EF4-FFF2-40B4-BE49-F238E27FC236}">
                <a16:creationId xmlns:a16="http://schemas.microsoft.com/office/drawing/2014/main" id="{F6DD6BD8-485D-1C81-64CC-E3FEB88B0088}"/>
              </a:ext>
            </a:extLst>
          </p:cNvPr>
          <p:cNvSpPr txBox="1"/>
          <p:nvPr userDrawn="1"/>
        </p:nvSpPr>
        <p:spPr>
          <a:xfrm>
            <a:off x="1411651" y="8524502"/>
            <a:ext cx="2007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 err="1">
                <a:solidFill>
                  <a:schemeClr val="bg1"/>
                </a:solidFill>
              </a:rPr>
              <a:t>rsm.global</a:t>
            </a:r>
            <a:r>
              <a:rPr lang="en-GB" sz="1400" dirty="0">
                <a:solidFill>
                  <a:schemeClr val="bg1"/>
                </a:solidFill>
              </a:rPr>
              <a:t>/</a:t>
            </a:r>
            <a:r>
              <a:rPr lang="en-GB" sz="1400" dirty="0" err="1">
                <a:solidFill>
                  <a:schemeClr val="bg1"/>
                </a:solidFill>
              </a:rPr>
              <a:t>portugal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364EC-AC71-437B-B2EE-D724F8163CBB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72565-49F3-4506-B541-373182501E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664755-D944-41E2-89B3-DE63EB8C906E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CA400B-0ACC-43DD-88F4-7043561A5B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07EE4-5BA7-41B3-A4FC-1BA449136CC4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58AB55-7182-4CDB-9D3F-07A5E502F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A5A8-0C9B-460B-9F44-1F604EA0CAFC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C8579-8447-476D-B139-1BA11D493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A blue and green card with white tex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6BC12B9C-A147-3E9C-81DD-D33529747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8556323"/>
            <a:ext cx="6878133" cy="1344362"/>
          </a:xfrm>
          <a:prstGeom prst="rect">
            <a:avLst/>
          </a:prstGeom>
        </p:spPr>
      </p:pic>
      <p:pic>
        <p:nvPicPr>
          <p:cNvPr id="11" name="Picture 10" descr="A screen shot of a graph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C8B31E80-A83C-2920-0C12-7430C55283A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858000" cy="2587336"/>
          </a:xfrm>
          <a:prstGeom prst="rect">
            <a:avLst/>
          </a:prstGeom>
        </p:spPr>
      </p:pic>
      <p:sp>
        <p:nvSpPr>
          <p:cNvPr id="2" name="TextBox 1">
            <a:hlinkClick r:id="rId5"/>
            <a:extLst>
              <a:ext uri="{FF2B5EF4-FFF2-40B4-BE49-F238E27FC236}">
                <a16:creationId xmlns:a16="http://schemas.microsoft.com/office/drawing/2014/main" id="{D2619CD9-BF09-7EAF-6175-64FE7EBFB924}"/>
              </a:ext>
            </a:extLst>
          </p:cNvPr>
          <p:cNvSpPr txBox="1"/>
          <p:nvPr userDrawn="1"/>
        </p:nvSpPr>
        <p:spPr>
          <a:xfrm>
            <a:off x="1411651" y="8524502"/>
            <a:ext cx="2007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 err="1">
                <a:solidFill>
                  <a:schemeClr val="bg1"/>
                </a:solidFill>
              </a:rPr>
              <a:t>rsm.global</a:t>
            </a:r>
            <a:r>
              <a:rPr lang="en-GB" sz="1400" dirty="0">
                <a:solidFill>
                  <a:schemeClr val="bg1"/>
                </a:solidFill>
              </a:rPr>
              <a:t>/</a:t>
            </a:r>
            <a:r>
              <a:rPr lang="en-GB" sz="1400" dirty="0" err="1">
                <a:solidFill>
                  <a:schemeClr val="bg1"/>
                </a:solidFill>
              </a:rPr>
              <a:t>portugal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76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EFA5A8-0C9B-460B-9F44-1F604EA0CAFC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0C8579-8447-476D-B139-1BA11D493A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8" name="Picture 7" descr="A blue and green card with white text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6BC12B9C-A147-3E9C-81DD-D33529747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8561638"/>
            <a:ext cx="6878133" cy="1344362"/>
          </a:xfrm>
          <a:prstGeom prst="rect">
            <a:avLst/>
          </a:prstGeom>
        </p:spPr>
      </p:pic>
      <p:pic>
        <p:nvPicPr>
          <p:cNvPr id="10" name="Picture 9" descr="A close-up of a building&#10;&#10;Description automatically generated">
            <a:hlinkClick r:id="rId2"/>
            <a:extLst>
              <a:ext uri="{FF2B5EF4-FFF2-40B4-BE49-F238E27FC236}">
                <a16:creationId xmlns:a16="http://schemas.microsoft.com/office/drawing/2014/main" id="{29B762AD-6187-7EEC-3D2F-CFC5C5D0925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858000" cy="2587336"/>
          </a:xfrm>
          <a:prstGeom prst="rect">
            <a:avLst/>
          </a:prstGeom>
        </p:spPr>
      </p:pic>
      <p:sp>
        <p:nvSpPr>
          <p:cNvPr id="2" name="TextBox 1">
            <a:hlinkClick r:id="rId5"/>
            <a:extLst>
              <a:ext uri="{FF2B5EF4-FFF2-40B4-BE49-F238E27FC236}">
                <a16:creationId xmlns:a16="http://schemas.microsoft.com/office/drawing/2014/main" id="{888A5E8D-4EA1-537E-1987-687796C89F17}"/>
              </a:ext>
            </a:extLst>
          </p:cNvPr>
          <p:cNvSpPr txBox="1"/>
          <p:nvPr userDrawn="1"/>
        </p:nvSpPr>
        <p:spPr>
          <a:xfrm>
            <a:off x="1411651" y="8524502"/>
            <a:ext cx="20078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400" dirty="0" err="1">
                <a:solidFill>
                  <a:schemeClr val="bg1"/>
                </a:solidFill>
              </a:rPr>
              <a:t>rsm.global</a:t>
            </a:r>
            <a:r>
              <a:rPr lang="en-GB" sz="1400" dirty="0">
                <a:solidFill>
                  <a:schemeClr val="bg1"/>
                </a:solidFill>
              </a:rPr>
              <a:t>/</a:t>
            </a:r>
            <a:r>
              <a:rPr lang="en-GB" sz="1400" dirty="0" err="1">
                <a:solidFill>
                  <a:schemeClr val="bg1"/>
                </a:solidFill>
              </a:rPr>
              <a:t>portugal</a:t>
            </a:r>
            <a:endParaRPr lang="en-GB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93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C4C9B9-8DC9-4E05-BFAB-12C30A737588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74AFA7-AEA7-48E5-8179-6F8D32C93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45CD97-B795-47F0-B27B-566510B6C065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E46606-703D-4596-A5F0-32860C10CF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8F5D4-6604-42F9-AD54-47C33D9FCBF7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7A366F-FCC6-4EA5-859D-D0A45D09FC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D2010-1D81-497A-8919-10561DDD6F32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B13C95-EDFF-4E62-B516-3C24F55F8F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68BBDC-50A2-41D6-A3AC-77059DF1E6A8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EF8C21-39E8-4E06-B109-4F37A7F05F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03678B-18F2-41F3-B44B-7708B3D37326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9122D1-905F-4D8E-9ABC-8263467617E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PT"/>
              <a:t>Click to edit Master text styles</a:t>
            </a:r>
          </a:p>
          <a:p>
            <a:pPr lvl="1"/>
            <a:r>
              <a:rPr lang="pt-PT"/>
              <a:t>Second level</a:t>
            </a:r>
          </a:p>
          <a:p>
            <a:pPr lvl="2"/>
            <a:r>
              <a:rPr lang="pt-PT"/>
              <a:t>Third level</a:t>
            </a:r>
          </a:p>
          <a:p>
            <a:pPr lvl="3"/>
            <a:r>
              <a:rPr lang="pt-PT"/>
              <a:t>Fourth level</a:t>
            </a:r>
          </a:p>
          <a:p>
            <a:pPr lvl="4"/>
            <a:r>
              <a:rPr lang="pt-PT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9BA9467-8DF6-47F5-823B-1D76E3D29BF5}" type="datetimeFigureOut">
              <a:rPr lang="en-US"/>
              <a:pPr>
                <a:defRPr/>
              </a:pPr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A143EB6-3FB4-433D-95B2-731A5B8CDC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797B61D-73F0-123F-7019-927F09E2461C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2597912" y="9720580"/>
            <a:ext cx="1684338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Confidential - Only for Intended Persons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0" r:id="rId2"/>
    <p:sldLayoutId id="2147483661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7.png"/><Relationship Id="rId3" Type="http://schemas.openxmlformats.org/officeDocument/2006/relationships/hyperlink" Target="https://www.rsm.global/portugal/pt-pt/inscricao-newsletter" TargetMode="External"/><Relationship Id="rId7" Type="http://schemas.openxmlformats.org/officeDocument/2006/relationships/hyperlink" Target="https://rsmus.com/events/2026-events/unlocking-close-efficiency-with-ai-the-case-for-verity-accruals.html" TargetMode="External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iapmei.pt/NOTICIAS/Transicao-ESG-Sustentabilidade-e-ecoinovacao-nos.aspx" TargetMode="External"/><Relationship Id="rId11" Type="http://schemas.openxmlformats.org/officeDocument/2006/relationships/hyperlink" Target="https://rsmus.com/events/2026-events/data-foundations-operating-layer-behind-ai-analytics-and-scale.html" TargetMode="External"/><Relationship Id="rId5" Type="http://schemas.openxmlformats.org/officeDocument/2006/relationships/hyperlink" Target="https://www.rsm.global/insights/case-study-streamline-e-invoicing-regulated-european-markets" TargetMode="External"/><Relationship Id="rId10" Type="http://schemas.openxmlformats.org/officeDocument/2006/relationships/hyperlink" Target="https://www.rsm.global/portugal/pt-pt/servico/transacoes" TargetMode="External"/><Relationship Id="rId4" Type="http://schemas.openxmlformats.org/officeDocument/2006/relationships/hyperlink" Target="https://www.thecorporategovernanceinstitute.com/insights/news-analysis/geopolitical-risk-the-must-tackle-issue-for-your-board" TargetMode="External"/><Relationship Id="rId9" Type="http://schemas.openxmlformats.org/officeDocument/2006/relationships/hyperlink" Target="https://www.oecd.org/en/publications/evaluating-updating-and-monitoring-anti-fraud-strategies_4b442c1a-e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CFBF4-149B-D22A-C001-00BDCCEA59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aixaDeTexto 59">
            <a:extLst>
              <a:ext uri="{FF2B5EF4-FFF2-40B4-BE49-F238E27FC236}">
                <a16:creationId xmlns:a16="http://schemas.microsoft.com/office/drawing/2014/main" id="{4FADBA64-DAED-30E1-D22F-E2776E710F35}"/>
              </a:ext>
            </a:extLst>
          </p:cNvPr>
          <p:cNvSpPr txBox="1"/>
          <p:nvPr/>
        </p:nvSpPr>
        <p:spPr>
          <a:xfrm>
            <a:off x="4752945" y="4065812"/>
            <a:ext cx="2045981" cy="4455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050" dirty="0">
                <a:solidFill>
                  <a:schemeClr val="tx1">
                    <a:lumMod val="75000"/>
                  </a:schemeClr>
                </a:solidFill>
              </a:rPr>
              <a:t>O Conselho de Administração moderno está à mercê do risco geopolítico. Temos visto os sinais repetidamente. Será que o CA está a discutir este tema e, mais importante, sabe como lidar com a situação?</a:t>
            </a:r>
          </a:p>
          <a:p>
            <a:pPr algn="ctr"/>
            <a:r>
              <a:rPr lang="pt-PT" sz="1050" dirty="0">
                <a:solidFill>
                  <a:schemeClr val="tx1">
                    <a:lumMod val="75000"/>
                  </a:schemeClr>
                </a:solidFill>
              </a:rPr>
              <a:t>Temos assistido ao acumular de ameaças durante a maior parte desta década, desde que o mundo mergulhou no caos por causa da COVID. O Mundo não se tornou propriamente mais fácil para as empresas desde então. Mas estes últimos dois anos realmente enfatizaram a rapidez com que as situações podem mudar em poucas semanas, ou até mesmo dias.</a:t>
            </a:r>
          </a:p>
          <a:p>
            <a:pPr algn="ctr"/>
            <a:r>
              <a:rPr lang="pt-PT" sz="1050" dirty="0">
                <a:solidFill>
                  <a:schemeClr val="tx1">
                    <a:lumMod val="75000"/>
                  </a:schemeClr>
                </a:solidFill>
              </a:rPr>
              <a:t>O verdadeiro problema para o </a:t>
            </a:r>
            <a:r>
              <a:rPr lang="pt-PT" sz="1050" i="1" dirty="0" err="1">
                <a:solidFill>
                  <a:schemeClr val="tx1">
                    <a:lumMod val="75000"/>
                  </a:schemeClr>
                </a:solidFill>
              </a:rPr>
              <a:t>Board</a:t>
            </a:r>
            <a:r>
              <a:rPr lang="pt-PT" sz="1050" i="1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pt-PT" sz="1050" dirty="0">
                <a:solidFill>
                  <a:schemeClr val="tx1">
                    <a:lumMod val="75000"/>
                  </a:schemeClr>
                </a:solidFill>
              </a:rPr>
              <a:t>é que as partes interessadas podem não demonstrar muita paciência para se adaptarem às crises geopolíticas</a:t>
            </a:r>
            <a:r>
              <a:rPr lang="pt-PT" sz="1050" dirty="0"/>
              <a:t>. 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F828B0-FCF8-D994-A6BE-8C8C4C0B384A}"/>
              </a:ext>
            </a:extLst>
          </p:cNvPr>
          <p:cNvSpPr txBox="1"/>
          <p:nvPr/>
        </p:nvSpPr>
        <p:spPr>
          <a:xfrm>
            <a:off x="203202" y="6096217"/>
            <a:ext cx="4374490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solidFill>
                  <a:schemeClr val="bg2">
                    <a:lumMod val="10000"/>
                  </a:schemeClr>
                </a:solidFill>
              </a:rPr>
              <a:t>Segundo o relatório da OCDE, embora os países estejam a adotar cada vez mais quadros estratégicos para combater a fraude, muitos carecem de monitorização e avaliação para medir a contribuição dos esforços antifraude e determinar se as medidas existentes são eficazes. 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CE351404-6638-2A86-2E1A-6C2670A62D17}"/>
              </a:ext>
            </a:extLst>
          </p:cNvPr>
          <p:cNvSpPr txBox="1"/>
          <p:nvPr/>
        </p:nvSpPr>
        <p:spPr>
          <a:xfrm>
            <a:off x="225646" y="3136538"/>
            <a:ext cx="4177901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dirty="0">
                <a:solidFill>
                  <a:schemeClr val="tx1">
                    <a:lumMod val="75000"/>
                  </a:schemeClr>
                </a:solidFill>
              </a:rPr>
              <a:t>A Itália foi um dos primeiros países da União Europeia a introduzir um modelo de faturação eletrónica obrigatório e centralizado, tornando as empresas que aí operam um forte ponto de referência para a gestão da conformidade em ambientes de reporte digital consolidados.</a:t>
            </a:r>
          </a:p>
        </p:txBody>
      </p:sp>
      <p:sp>
        <p:nvSpPr>
          <p:cNvPr id="11" name="TextBox 57">
            <a:extLst>
              <a:ext uri="{FF2B5EF4-FFF2-40B4-BE49-F238E27FC236}">
                <a16:creationId xmlns:a16="http://schemas.microsoft.com/office/drawing/2014/main" id="{D1B4A288-0C6A-D03F-B7EA-8CBF546DE95D}"/>
              </a:ext>
            </a:extLst>
          </p:cNvPr>
          <p:cNvSpPr txBox="1"/>
          <p:nvPr/>
        </p:nvSpPr>
        <p:spPr>
          <a:xfrm>
            <a:off x="734032" y="1291028"/>
            <a:ext cx="132440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pt-PT" sz="1050" b="1" dirty="0">
                <a:solidFill>
                  <a:schemeClr val="bg1"/>
                </a:solidFill>
              </a:rPr>
              <a:t>2026-08-05 Nº 136</a:t>
            </a:r>
            <a:endParaRPr lang="en-GB" sz="1050" b="1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19">
            <a:hlinkClick r:id="rId3"/>
            <a:extLst>
              <a:ext uri="{FF2B5EF4-FFF2-40B4-BE49-F238E27FC236}">
                <a16:creationId xmlns:a16="http://schemas.microsoft.com/office/drawing/2014/main" id="{03FAA7B6-2F65-CA85-418F-F0A64711AB81}"/>
              </a:ext>
            </a:extLst>
          </p:cNvPr>
          <p:cNvSpPr/>
          <p:nvPr/>
        </p:nvSpPr>
        <p:spPr>
          <a:xfrm>
            <a:off x="4788612" y="8385263"/>
            <a:ext cx="2014241" cy="400110"/>
          </a:xfrm>
          <a:prstGeom prst="round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Inscreva-se na nossa newsletter </a:t>
            </a:r>
            <a:r>
              <a:rPr lang="pt-PT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RSM PULSAR </a:t>
            </a:r>
            <a:r>
              <a:rPr lang="pt-PT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aqui!</a:t>
            </a:r>
            <a:endParaRPr lang="en-GB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tangle: Diagonal Corners Rounded 9">
            <a:extLst>
              <a:ext uri="{FF2B5EF4-FFF2-40B4-BE49-F238E27FC236}">
                <a16:creationId xmlns:a16="http://schemas.microsoft.com/office/drawing/2014/main" id="{F79E8DC7-FA5D-40A5-1EDF-21599E5B12A2}"/>
              </a:ext>
            </a:extLst>
          </p:cNvPr>
          <p:cNvSpPr/>
          <p:nvPr/>
        </p:nvSpPr>
        <p:spPr>
          <a:xfrm>
            <a:off x="4659128" y="2656233"/>
            <a:ext cx="45719" cy="5775706"/>
          </a:xfrm>
          <a:prstGeom prst="round2DiagRect">
            <a:avLst>
              <a:gd name="adj1" fmla="val 0"/>
              <a:gd name="adj2" fmla="val 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>
              <a:lnSpc>
                <a:spcPct val="107000"/>
              </a:lnSpc>
              <a:spcAft>
                <a:spcPts val="800"/>
              </a:spcAft>
            </a:pPr>
            <a:endParaRPr lang="pt-PT" sz="1100" kern="0" dirty="0">
              <a:solidFill>
                <a:schemeClr val="bg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sp>
        <p:nvSpPr>
          <p:cNvPr id="93" name="CaixaDeTexto 92">
            <a:extLst>
              <a:ext uri="{FF2B5EF4-FFF2-40B4-BE49-F238E27FC236}">
                <a16:creationId xmlns:a16="http://schemas.microsoft.com/office/drawing/2014/main" id="{CA5CC00F-9F2C-0454-122F-3FB878780D93}"/>
              </a:ext>
            </a:extLst>
          </p:cNvPr>
          <p:cNvSpPr txBox="1"/>
          <p:nvPr/>
        </p:nvSpPr>
        <p:spPr>
          <a:xfrm>
            <a:off x="6044725" y="2637556"/>
            <a:ext cx="63512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600" b="1" dirty="0">
                <a:solidFill>
                  <a:schemeClr val="bg1"/>
                </a:solidFill>
                <a:latin typeface="+mj-lt"/>
              </a:rPr>
              <a:t>GRC </a:t>
            </a:r>
            <a:endParaRPr lang="pt-PT" sz="1600" b="1" dirty="0">
              <a:solidFill>
                <a:schemeClr val="bg1"/>
              </a:solidFill>
            </a:endParaRPr>
          </a:p>
        </p:txBody>
      </p:sp>
      <p:sp>
        <p:nvSpPr>
          <p:cNvPr id="96" name="CaixaDeTexto 95">
            <a:extLst>
              <a:ext uri="{FF2B5EF4-FFF2-40B4-BE49-F238E27FC236}">
                <a16:creationId xmlns:a16="http://schemas.microsoft.com/office/drawing/2014/main" id="{A378BF86-14FA-FBE0-FAD8-642DFBB9D2FD}"/>
              </a:ext>
            </a:extLst>
          </p:cNvPr>
          <p:cNvSpPr txBox="1"/>
          <p:nvPr/>
        </p:nvSpPr>
        <p:spPr>
          <a:xfrm>
            <a:off x="6103696" y="8156179"/>
            <a:ext cx="8708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u="sng" kern="1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 mais</a:t>
            </a:r>
            <a:endParaRPr lang="pt-PT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F9E44543-305B-FA3A-01ED-CAFE9DC447CF}"/>
              </a:ext>
            </a:extLst>
          </p:cNvPr>
          <p:cNvSpPr txBox="1"/>
          <p:nvPr/>
        </p:nvSpPr>
        <p:spPr>
          <a:xfrm>
            <a:off x="3335632" y="3848375"/>
            <a:ext cx="8708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u="sng" kern="1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 mais</a:t>
            </a:r>
            <a:endParaRPr lang="pt-PT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0E058661-6BFB-DB7C-D5D7-326E759822DE}"/>
              </a:ext>
            </a:extLst>
          </p:cNvPr>
          <p:cNvSpPr txBox="1"/>
          <p:nvPr/>
        </p:nvSpPr>
        <p:spPr>
          <a:xfrm>
            <a:off x="3268880" y="8104488"/>
            <a:ext cx="8708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 mais</a:t>
            </a:r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21" name="TextBox 18">
            <a:extLst>
              <a:ext uri="{FF2B5EF4-FFF2-40B4-BE49-F238E27FC236}">
                <a16:creationId xmlns:a16="http://schemas.microsoft.com/office/drawing/2014/main" id="{262A366B-7EC4-616D-41C6-D9742522B607}"/>
              </a:ext>
            </a:extLst>
          </p:cNvPr>
          <p:cNvSpPr txBox="1"/>
          <p:nvPr/>
        </p:nvSpPr>
        <p:spPr>
          <a:xfrm rot="19415049">
            <a:off x="88906" y="2327625"/>
            <a:ext cx="1183953" cy="276999"/>
          </a:xfrm>
          <a:prstGeom prst="rect">
            <a:avLst/>
          </a:prstGeom>
          <a:solidFill>
            <a:schemeClr val="accent3"/>
          </a:solidFill>
        </p:spPr>
        <p:txBody>
          <a:bodyPr wrap="square">
            <a:spAutoFit/>
          </a:bodyPr>
          <a:lstStyle/>
          <a:p>
            <a:pPr algn="ctr"/>
            <a:r>
              <a:rPr lang="pt-PT" sz="1200" b="1" dirty="0">
                <a:solidFill>
                  <a:schemeClr val="bg1"/>
                </a:solidFill>
                <a:latin typeface="+mj-lt"/>
              </a:rPr>
              <a:t>Case-Study</a:t>
            </a:r>
            <a:endParaRPr lang="pt-PT" sz="1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F29C539-CBE1-4B88-0A07-088848CA2E8D}"/>
              </a:ext>
            </a:extLst>
          </p:cNvPr>
          <p:cNvSpPr txBox="1"/>
          <p:nvPr/>
        </p:nvSpPr>
        <p:spPr>
          <a:xfrm>
            <a:off x="4750306" y="2744561"/>
            <a:ext cx="11848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00" b="1" i="1" dirty="0">
                <a:solidFill>
                  <a:schemeClr val="bg1"/>
                </a:solidFill>
                <a:effectLst/>
                <a:latin typeface="+mn-lt"/>
              </a:rPr>
              <a:t>José Pedro Gonçalves</a:t>
            </a:r>
            <a:r>
              <a:rPr lang="en-US" sz="700" i="1" dirty="0">
                <a:solidFill>
                  <a:schemeClr val="bg1"/>
                </a:solidFill>
                <a:effectLst/>
                <a:latin typeface="+mn-lt"/>
              </a:rPr>
              <a:t>,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Partne</a:t>
            </a:r>
            <a:r>
              <a:rPr lang="en-US" sz="7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 RSM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Head of Consulting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Portugal</a:t>
            </a:r>
            <a:endParaRPr lang="pt-PT" sz="700" dirty="0">
              <a:solidFill>
                <a:schemeClr val="bg1"/>
              </a:solidFill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11F0745-CB4A-02B0-33B8-ABEF6D4FDA6B}"/>
              </a:ext>
            </a:extLst>
          </p:cNvPr>
          <p:cNvSpPr txBox="1"/>
          <p:nvPr/>
        </p:nvSpPr>
        <p:spPr>
          <a:xfrm>
            <a:off x="5484050" y="2699367"/>
            <a:ext cx="1278931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00" b="1" i="1" dirty="0">
                <a:solidFill>
                  <a:schemeClr val="bg1"/>
                </a:solidFill>
                <a:effectLst/>
                <a:latin typeface="+mn-lt"/>
              </a:rPr>
              <a:t>    José Pedro Gonçalves</a:t>
            </a:r>
            <a:r>
              <a:rPr lang="en-US" sz="700" i="1" dirty="0">
                <a:solidFill>
                  <a:schemeClr val="bg1"/>
                </a:solidFill>
                <a:effectLst/>
                <a:latin typeface="+mn-lt"/>
              </a:rPr>
              <a:t>, </a:t>
            </a:r>
          </a:p>
          <a:p>
            <a:pPr algn="r"/>
            <a:r>
              <a:rPr lang="en-US" sz="600" dirty="0">
                <a:solidFill>
                  <a:schemeClr val="bg1"/>
                </a:solidFill>
                <a:effectLst/>
                <a:latin typeface="+mn-lt"/>
              </a:rPr>
              <a:t>Partne</a:t>
            </a:r>
            <a:r>
              <a:rPr lang="en-US" sz="6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sz="600" dirty="0">
                <a:solidFill>
                  <a:schemeClr val="bg1"/>
                </a:solidFill>
                <a:effectLst/>
                <a:latin typeface="+mn-lt"/>
              </a:rPr>
              <a:t> RSM </a:t>
            </a:r>
          </a:p>
          <a:p>
            <a:pPr algn="r"/>
            <a:r>
              <a:rPr lang="en-US" sz="600" dirty="0">
                <a:solidFill>
                  <a:schemeClr val="bg1"/>
                </a:solidFill>
                <a:effectLst/>
                <a:latin typeface="+mn-lt"/>
              </a:rPr>
              <a:t>Head of Consulting </a:t>
            </a:r>
          </a:p>
          <a:p>
            <a:pPr algn="r"/>
            <a:r>
              <a:rPr lang="en-US" sz="600" dirty="0">
                <a:solidFill>
                  <a:schemeClr val="bg1"/>
                </a:solidFill>
                <a:effectLst/>
                <a:latin typeface="+mn-lt"/>
              </a:rPr>
              <a:t>Portugal</a:t>
            </a:r>
            <a:endParaRPr lang="pt-PT" sz="600" dirty="0">
              <a:solidFill>
                <a:schemeClr val="bg1"/>
              </a:solidFill>
            </a:endParaRP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D7E01AE7-AB92-E606-94ED-3F49E2ED7AF8}"/>
              </a:ext>
            </a:extLst>
          </p:cNvPr>
          <p:cNvSpPr txBox="1"/>
          <p:nvPr/>
        </p:nvSpPr>
        <p:spPr>
          <a:xfrm>
            <a:off x="5294966" y="2678764"/>
            <a:ext cx="14631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00" b="1" i="1" dirty="0">
                <a:solidFill>
                  <a:schemeClr val="bg1"/>
                </a:solidFill>
                <a:effectLst/>
                <a:latin typeface="+mn-lt"/>
              </a:rPr>
              <a:t>    José Pedro Gonçalves</a:t>
            </a:r>
            <a:r>
              <a:rPr lang="en-US" sz="700" i="1" dirty="0">
                <a:solidFill>
                  <a:schemeClr val="bg1"/>
                </a:solidFill>
                <a:effectLst/>
                <a:latin typeface="+mn-lt"/>
              </a:rPr>
              <a:t>,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Partne</a:t>
            </a:r>
            <a:r>
              <a:rPr lang="en-US" sz="7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 RSM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Head of Consulting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Portugal</a:t>
            </a:r>
            <a:endParaRPr lang="pt-PT" sz="700" dirty="0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76BBDF37-7B0B-0215-6AA0-6C905780F2FB}"/>
              </a:ext>
            </a:extLst>
          </p:cNvPr>
          <p:cNvSpPr txBox="1"/>
          <p:nvPr/>
        </p:nvSpPr>
        <p:spPr>
          <a:xfrm>
            <a:off x="5447366" y="2831164"/>
            <a:ext cx="146310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00" b="1" i="1" dirty="0">
                <a:solidFill>
                  <a:schemeClr val="bg1"/>
                </a:solidFill>
                <a:effectLst/>
                <a:latin typeface="+mn-lt"/>
              </a:rPr>
              <a:t>    José Pedro Gonçalves</a:t>
            </a:r>
            <a:r>
              <a:rPr lang="en-US" sz="700" i="1" dirty="0">
                <a:solidFill>
                  <a:schemeClr val="bg1"/>
                </a:solidFill>
                <a:effectLst/>
                <a:latin typeface="+mn-lt"/>
              </a:rPr>
              <a:t>,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Partne</a:t>
            </a:r>
            <a:r>
              <a:rPr lang="en-US" sz="7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 RSM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Head of Consulting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Portugal</a:t>
            </a:r>
            <a:endParaRPr lang="pt-PT" sz="700" dirty="0">
              <a:solidFill>
                <a:schemeClr val="bg1"/>
              </a:solidFill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AEF2A805-5779-50B5-1D89-6627E69D089E}"/>
              </a:ext>
            </a:extLst>
          </p:cNvPr>
          <p:cNvSpPr txBox="1"/>
          <p:nvPr/>
        </p:nvSpPr>
        <p:spPr>
          <a:xfrm>
            <a:off x="3670436" y="5416765"/>
            <a:ext cx="8708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 mais</a:t>
            </a:r>
            <a:r>
              <a:rPr lang="pt-PT" sz="1100" u="sng" kern="100" dirty="0">
                <a:solidFill>
                  <a:schemeClr val="bg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t-PT" sz="1100" dirty="0">
              <a:solidFill>
                <a:schemeClr val="bg1"/>
              </a:solidFill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84F8EAE1-46FC-8E70-1285-F9DDA1B301B4}"/>
              </a:ext>
            </a:extLst>
          </p:cNvPr>
          <p:cNvSpPr txBox="1"/>
          <p:nvPr/>
        </p:nvSpPr>
        <p:spPr>
          <a:xfrm>
            <a:off x="5537161" y="2650168"/>
            <a:ext cx="128869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700" b="1" i="1" dirty="0">
                <a:solidFill>
                  <a:schemeClr val="accent3">
                    <a:lumMod val="20000"/>
                    <a:lumOff val="80000"/>
                  </a:schemeClr>
                </a:solidFill>
                <a:effectLst/>
                <a:latin typeface="+mn-lt"/>
              </a:rPr>
              <a:t>    </a:t>
            </a:r>
            <a:r>
              <a:rPr lang="en-US" sz="700" i="1" dirty="0">
                <a:solidFill>
                  <a:schemeClr val="bg1"/>
                </a:solidFill>
                <a:effectLst/>
                <a:latin typeface="+mn-lt"/>
              </a:rPr>
              <a:t>José Pedro Gonçalves,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Partne</a:t>
            </a:r>
            <a:r>
              <a:rPr lang="en-US" sz="700" dirty="0">
                <a:solidFill>
                  <a:schemeClr val="bg1"/>
                </a:solidFill>
                <a:latin typeface="+mn-lt"/>
              </a:rPr>
              <a:t>r</a:t>
            </a:r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 RSM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Head of Consulting </a:t>
            </a:r>
          </a:p>
          <a:p>
            <a:pPr algn="r"/>
            <a:r>
              <a:rPr lang="en-US" sz="700" dirty="0">
                <a:solidFill>
                  <a:schemeClr val="bg1"/>
                </a:solidFill>
                <a:effectLst/>
                <a:latin typeface="+mn-lt"/>
              </a:rPr>
              <a:t>Portugal</a:t>
            </a:r>
            <a:endParaRPr lang="pt-PT" sz="700" dirty="0">
              <a:solidFill>
                <a:schemeClr val="bg1"/>
              </a:solidFill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F453E5E0-3144-97A4-028B-D84D9EAD9071}"/>
              </a:ext>
            </a:extLst>
          </p:cNvPr>
          <p:cNvSpPr txBox="1"/>
          <p:nvPr/>
        </p:nvSpPr>
        <p:spPr>
          <a:xfrm>
            <a:off x="156319" y="7287498"/>
            <a:ext cx="4247228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PT" sz="800" dirty="0">
                <a:solidFill>
                  <a:schemeClr val="bg1"/>
                </a:solidFill>
              </a:rPr>
              <a:t>As empresas de software como</a:t>
            </a:r>
            <a:r>
              <a:rPr lang="pt-PT" sz="9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1" name="Imagem 50">
            <a:hlinkClick r:id="rId7"/>
            <a:extLst>
              <a:ext uri="{FF2B5EF4-FFF2-40B4-BE49-F238E27FC236}">
                <a16:creationId xmlns:a16="http://schemas.microsoft.com/office/drawing/2014/main" id="{D468F286-749C-7B31-B347-5EF37EC592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2456" y="7060245"/>
            <a:ext cx="4412052" cy="1418466"/>
          </a:xfrm>
          <a:prstGeom prst="rect">
            <a:avLst/>
          </a:prstGeom>
        </p:spPr>
      </p:pic>
      <p:sp>
        <p:nvSpPr>
          <p:cNvPr id="68" name="CaixaDeTexto 67">
            <a:extLst>
              <a:ext uri="{FF2B5EF4-FFF2-40B4-BE49-F238E27FC236}">
                <a16:creationId xmlns:a16="http://schemas.microsoft.com/office/drawing/2014/main" id="{2662BD5B-F918-69EE-A2D2-569336422D52}"/>
              </a:ext>
            </a:extLst>
          </p:cNvPr>
          <p:cNvSpPr txBox="1"/>
          <p:nvPr/>
        </p:nvSpPr>
        <p:spPr>
          <a:xfrm>
            <a:off x="196946" y="7060245"/>
            <a:ext cx="42869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200" dirty="0">
                <a:solidFill>
                  <a:schemeClr val="bg1"/>
                </a:solidFill>
              </a:rPr>
              <a:t>Aumentar a eficiência no fecho de negócios com IA: </a:t>
            </a:r>
          </a:p>
          <a:p>
            <a:r>
              <a:rPr lang="pt-PT" sz="1200" b="1" dirty="0">
                <a:solidFill>
                  <a:schemeClr val="bg1"/>
                </a:solidFill>
              </a:rPr>
              <a:t>o caso da </a:t>
            </a:r>
            <a:r>
              <a:rPr lang="pt-PT" sz="1200" b="1" dirty="0" err="1">
                <a:solidFill>
                  <a:schemeClr val="bg1"/>
                </a:solidFill>
              </a:rPr>
              <a:t>Verity</a:t>
            </a:r>
            <a:r>
              <a:rPr lang="pt-PT" sz="1200" b="1" dirty="0">
                <a:solidFill>
                  <a:schemeClr val="bg1"/>
                </a:solidFill>
              </a:rPr>
              <a:t> </a:t>
            </a:r>
            <a:r>
              <a:rPr lang="pt-PT" sz="1200" b="1" dirty="0" err="1">
                <a:solidFill>
                  <a:schemeClr val="bg1"/>
                </a:solidFill>
              </a:rPr>
              <a:t>Accruals</a:t>
            </a:r>
            <a:endParaRPr lang="pt-PT" sz="1200" b="1" dirty="0">
              <a:solidFill>
                <a:schemeClr val="bg1"/>
              </a:solidFill>
            </a:endParaRPr>
          </a:p>
        </p:txBody>
      </p:sp>
      <p:sp>
        <p:nvSpPr>
          <p:cNvPr id="70" name="Explosão: 14 Pontos 69">
            <a:hlinkClick r:id="rId7"/>
            <a:extLst>
              <a:ext uri="{FF2B5EF4-FFF2-40B4-BE49-F238E27FC236}">
                <a16:creationId xmlns:a16="http://schemas.microsoft.com/office/drawing/2014/main" id="{8F5975E8-42EB-F679-4509-9FDBD41234C3}"/>
              </a:ext>
            </a:extLst>
          </p:cNvPr>
          <p:cNvSpPr/>
          <p:nvPr/>
        </p:nvSpPr>
        <p:spPr>
          <a:xfrm>
            <a:off x="2892750" y="7255939"/>
            <a:ext cx="1655914" cy="504268"/>
          </a:xfrm>
          <a:prstGeom prst="irregularSeal2">
            <a:avLst/>
          </a:prstGeom>
          <a:solidFill>
            <a:schemeClr val="tx1">
              <a:lumMod val="40000"/>
              <a:lumOff val="60000"/>
            </a:schemeClr>
          </a:solidFill>
          <a:ln>
            <a:solidFill>
              <a:schemeClr val="bg2">
                <a:lumMod val="1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i="1" dirty="0">
                <a:solidFill>
                  <a:schemeClr val="bg2">
                    <a:lumMod val="10000"/>
                  </a:schemeClr>
                </a:solidFill>
              </a:rPr>
              <a:t>LIVE </a:t>
            </a:r>
            <a:r>
              <a:rPr lang="pt-PT" sz="1100" b="1" i="1" dirty="0" err="1">
                <a:solidFill>
                  <a:schemeClr val="bg2">
                    <a:lumMod val="10000"/>
                  </a:schemeClr>
                </a:solidFill>
              </a:rPr>
              <a:t>webinar</a:t>
            </a:r>
            <a:r>
              <a:rPr lang="pt-PT" sz="1100" b="1" i="1" dirty="0">
                <a:solidFill>
                  <a:schemeClr val="bg2">
                    <a:lumMod val="10000"/>
                  </a:schemeClr>
                </a:solidFill>
              </a:rPr>
              <a:t> </a:t>
            </a:r>
          </a:p>
        </p:txBody>
      </p:sp>
      <p:graphicFrame>
        <p:nvGraphicFramePr>
          <p:cNvPr id="74" name="Tabela 73">
            <a:extLst>
              <a:ext uri="{FF2B5EF4-FFF2-40B4-BE49-F238E27FC236}">
                <a16:creationId xmlns:a16="http://schemas.microsoft.com/office/drawing/2014/main" id="{758D549C-9D55-5869-0160-065B07820C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1195038"/>
              </p:ext>
            </p:extLst>
          </p:nvPr>
        </p:nvGraphicFramePr>
        <p:xfrm>
          <a:off x="2970539" y="7817343"/>
          <a:ext cx="1561714" cy="259080"/>
        </p:xfrm>
        <a:graphic>
          <a:graphicData uri="http://schemas.openxmlformats.org/drawingml/2006/table">
            <a:tbl>
              <a:tblPr/>
              <a:tblGrid>
                <a:gridCol w="1561714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173107"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INSCREVA-SE!</a:t>
                      </a:r>
                      <a:endParaRPr lang="en-US" sz="1100" b="1" i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>
                        <a:lumMod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graphicFrame>
        <p:nvGraphicFramePr>
          <p:cNvPr id="76" name="Tabela 75">
            <a:extLst>
              <a:ext uri="{FF2B5EF4-FFF2-40B4-BE49-F238E27FC236}">
                <a16:creationId xmlns:a16="http://schemas.microsoft.com/office/drawing/2014/main" id="{A604E3F8-5343-5198-BC02-5D29AC0F5B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0152455"/>
              </p:ext>
            </p:extLst>
          </p:nvPr>
        </p:nvGraphicFramePr>
        <p:xfrm>
          <a:off x="2970540" y="8150143"/>
          <a:ext cx="813019" cy="268476"/>
        </p:xfrm>
        <a:graphic>
          <a:graphicData uri="http://schemas.openxmlformats.org/drawingml/2006/table">
            <a:tbl>
              <a:tblPr/>
              <a:tblGrid>
                <a:gridCol w="813019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2684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j-lt"/>
                        </a:rPr>
                        <a:t>6 Ago | 5F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graphicFrame>
        <p:nvGraphicFramePr>
          <p:cNvPr id="78" name="Tabela 77">
            <a:extLst>
              <a:ext uri="{FF2B5EF4-FFF2-40B4-BE49-F238E27FC236}">
                <a16:creationId xmlns:a16="http://schemas.microsoft.com/office/drawing/2014/main" id="{970D5C40-2DF6-43D1-7ED7-17C4688180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6513413"/>
              </p:ext>
            </p:extLst>
          </p:nvPr>
        </p:nvGraphicFramePr>
        <p:xfrm>
          <a:off x="3839932" y="8143799"/>
          <a:ext cx="692321" cy="268476"/>
        </p:xfrm>
        <a:graphic>
          <a:graphicData uri="http://schemas.openxmlformats.org/drawingml/2006/table">
            <a:tbl>
              <a:tblPr/>
              <a:tblGrid>
                <a:gridCol w="692321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26847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j-lt"/>
                        </a:rPr>
                        <a:t>19h | PT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sp>
        <p:nvSpPr>
          <p:cNvPr id="80" name="CaixaDeTexto 79">
            <a:extLst>
              <a:ext uri="{FF2B5EF4-FFF2-40B4-BE49-F238E27FC236}">
                <a16:creationId xmlns:a16="http://schemas.microsoft.com/office/drawing/2014/main" id="{D673D288-56A4-FBB7-547A-C1FC0F052386}"/>
              </a:ext>
            </a:extLst>
          </p:cNvPr>
          <p:cNvSpPr txBox="1"/>
          <p:nvPr/>
        </p:nvSpPr>
        <p:spPr>
          <a:xfrm>
            <a:off x="162364" y="7439424"/>
            <a:ext cx="298521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900" dirty="0">
                <a:solidFill>
                  <a:schemeClr val="bg1"/>
                </a:solidFill>
              </a:rPr>
              <a:t>O </a:t>
            </a:r>
            <a:r>
              <a:rPr lang="pt-PT" sz="900" dirty="0" err="1">
                <a:solidFill>
                  <a:schemeClr val="bg1"/>
                </a:solidFill>
              </a:rPr>
              <a:t>BlackLine</a:t>
            </a:r>
            <a:r>
              <a:rPr lang="pt-PT" sz="900" dirty="0">
                <a:solidFill>
                  <a:schemeClr val="bg1"/>
                </a:solidFill>
              </a:rPr>
              <a:t> </a:t>
            </a:r>
            <a:r>
              <a:rPr lang="pt-PT" sz="900" dirty="0" err="1">
                <a:solidFill>
                  <a:schemeClr val="bg1"/>
                </a:solidFill>
              </a:rPr>
              <a:t>Verity</a:t>
            </a:r>
            <a:r>
              <a:rPr lang="pt-PT" sz="900" dirty="0">
                <a:solidFill>
                  <a:schemeClr val="bg1"/>
                </a:solidFill>
              </a:rPr>
              <a:t> </a:t>
            </a:r>
            <a:r>
              <a:rPr lang="pt-PT" sz="900" dirty="0" err="1">
                <a:solidFill>
                  <a:schemeClr val="bg1"/>
                </a:solidFill>
              </a:rPr>
              <a:t>Accruals</a:t>
            </a:r>
            <a:r>
              <a:rPr lang="pt-PT" sz="900" dirty="0">
                <a:solidFill>
                  <a:schemeClr val="bg1"/>
                </a:solidFill>
              </a:rPr>
              <a:t>, uma solução com AI, fornece uma força de trabalho digital para automatizar processos complexos de contabilidade por competência e que dependem do julgamento. Esta "força de trabalho digital“. É composta por agentes </a:t>
            </a:r>
          </a:p>
          <a:p>
            <a:r>
              <a:rPr lang="pt-PT" sz="900" dirty="0">
                <a:solidFill>
                  <a:schemeClr val="bg1"/>
                </a:solidFill>
              </a:rPr>
              <a:t>de IA sofisticados, desde a recolha de dados até </a:t>
            </a:r>
          </a:p>
          <a:p>
            <a:r>
              <a:rPr lang="pt-PT" sz="900" dirty="0">
                <a:solidFill>
                  <a:schemeClr val="bg1"/>
                </a:solidFill>
              </a:rPr>
              <a:t>à criação do lançamento contabilístico final. 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7D08DFC-066F-1B50-22B3-48A0FD00C3D3}"/>
              </a:ext>
            </a:extLst>
          </p:cNvPr>
          <p:cNvSpPr txBox="1"/>
          <p:nvPr/>
        </p:nvSpPr>
        <p:spPr>
          <a:xfrm>
            <a:off x="1567543" y="5815757"/>
            <a:ext cx="310609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200" dirty="0">
                <a:solidFill>
                  <a:schemeClr val="accent2">
                    <a:lumMod val="50000"/>
                  </a:schemeClr>
                </a:solidFill>
              </a:rPr>
              <a:t>Antifraude: avaliar, atualizar e monitorizar 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FECCCC3C-668D-6794-267E-4EE8A0B14D93}"/>
              </a:ext>
            </a:extLst>
          </p:cNvPr>
          <p:cNvSpPr txBox="1"/>
          <p:nvPr/>
        </p:nvSpPr>
        <p:spPr>
          <a:xfrm>
            <a:off x="3798823" y="6825942"/>
            <a:ext cx="87085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PT" sz="1100" u="sng" kern="100" dirty="0">
                <a:solidFill>
                  <a:schemeClr val="accent2">
                    <a:lumMod val="50000"/>
                  </a:schemeClr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Ler mais</a:t>
            </a:r>
            <a:endParaRPr lang="pt-PT" sz="11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6" name="TextBox 18">
            <a:hlinkClick r:id="rId10"/>
            <a:extLst>
              <a:ext uri="{FF2B5EF4-FFF2-40B4-BE49-F238E27FC236}">
                <a16:creationId xmlns:a16="http://schemas.microsoft.com/office/drawing/2014/main" id="{127B835F-E8D3-3726-0208-38F81D742DBF}"/>
              </a:ext>
            </a:extLst>
          </p:cNvPr>
          <p:cNvSpPr txBox="1"/>
          <p:nvPr/>
        </p:nvSpPr>
        <p:spPr>
          <a:xfrm>
            <a:off x="165463" y="5773004"/>
            <a:ext cx="1421386" cy="307777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pt-PT" sz="1400" dirty="0" err="1">
                <a:solidFill>
                  <a:schemeClr val="bg1"/>
                </a:solidFill>
                <a:latin typeface="+mj-lt"/>
              </a:rPr>
              <a:t>Due</a:t>
            </a:r>
            <a:r>
              <a:rPr lang="pt-PT" sz="1400" dirty="0">
                <a:solidFill>
                  <a:schemeClr val="bg1"/>
                </a:solidFill>
                <a:latin typeface="+mj-lt"/>
              </a:rPr>
              <a:t> </a:t>
            </a:r>
            <a:r>
              <a:rPr lang="pt-PT" sz="1400" dirty="0" err="1">
                <a:solidFill>
                  <a:schemeClr val="bg1"/>
                </a:solidFill>
                <a:latin typeface="+mj-lt"/>
              </a:rPr>
              <a:t>Diligences</a:t>
            </a:r>
            <a:r>
              <a:rPr lang="pt-PT" sz="1400" dirty="0">
                <a:solidFill>
                  <a:schemeClr val="bg1"/>
                </a:solidFill>
                <a:latin typeface="+mj-lt"/>
              </a:rPr>
              <a:t> </a:t>
            </a:r>
            <a:endParaRPr lang="pt-PT" sz="1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7" name="Imagem 16">
            <a:hlinkClick r:id="rId11"/>
            <a:extLst>
              <a:ext uri="{FF2B5EF4-FFF2-40B4-BE49-F238E27FC236}">
                <a16:creationId xmlns:a16="http://schemas.microsoft.com/office/drawing/2014/main" id="{28B62E5C-FCDF-C5A1-7D8E-19ED4DE581E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8002" y="4132997"/>
            <a:ext cx="4420290" cy="1564672"/>
          </a:xfrm>
          <a:prstGeom prst="rect">
            <a:avLst/>
          </a:prstGeom>
        </p:spPr>
      </p:pic>
      <p:sp>
        <p:nvSpPr>
          <p:cNvPr id="25" name="CaixaDeTexto 24">
            <a:extLst>
              <a:ext uri="{FF2B5EF4-FFF2-40B4-BE49-F238E27FC236}">
                <a16:creationId xmlns:a16="http://schemas.microsoft.com/office/drawing/2014/main" id="{5671C123-52B8-4238-40DD-B2CA36F019EF}"/>
              </a:ext>
            </a:extLst>
          </p:cNvPr>
          <p:cNvSpPr txBox="1"/>
          <p:nvPr/>
        </p:nvSpPr>
        <p:spPr>
          <a:xfrm>
            <a:off x="181142" y="4087547"/>
            <a:ext cx="436752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A abordagem centrada nos dados determinará </a:t>
            </a:r>
          </a:p>
          <a:p>
            <a:pPr algn="ctr"/>
            <a:r>
              <a:rPr lang="pt-PT" sz="1400" b="1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se a IA será bem-sucedida ou fracassará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99422818-4B6F-EE9B-AF57-A36BB7939E49}"/>
              </a:ext>
            </a:extLst>
          </p:cNvPr>
          <p:cNvSpPr txBox="1"/>
          <p:nvPr/>
        </p:nvSpPr>
        <p:spPr>
          <a:xfrm>
            <a:off x="1781986" y="4533290"/>
            <a:ext cx="279570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PT" sz="900" dirty="0">
                <a:solidFill>
                  <a:schemeClr val="bg1"/>
                </a:solidFill>
              </a:rPr>
              <a:t>Junte-se aos líderes de análise de dados, risco e fiscalidade da RSM para uma discussão sobre o porquê de as bases de dados servirem como a camada operacional por detrás do desempenho empresarial moderno. Esta sessão irá focar-se nas capacidades fundamentais que as organizações devem priorizar e na forma como estas capacidades devem trabalhar em conjunto.</a:t>
            </a:r>
          </a:p>
        </p:txBody>
      </p:sp>
      <p:sp>
        <p:nvSpPr>
          <p:cNvPr id="32" name="Explosão: 14 Pontos 31">
            <a:hlinkClick r:id="rId11"/>
            <a:extLst>
              <a:ext uri="{FF2B5EF4-FFF2-40B4-BE49-F238E27FC236}">
                <a16:creationId xmlns:a16="http://schemas.microsoft.com/office/drawing/2014/main" id="{4B99E554-55EE-5151-4EA3-4A0DC13DEB77}"/>
              </a:ext>
            </a:extLst>
          </p:cNvPr>
          <p:cNvSpPr/>
          <p:nvPr/>
        </p:nvSpPr>
        <p:spPr>
          <a:xfrm>
            <a:off x="225647" y="4569023"/>
            <a:ext cx="1712302" cy="523219"/>
          </a:xfrm>
          <a:prstGeom prst="irregularSeal2">
            <a:avLst/>
          </a:prstGeom>
          <a:solidFill>
            <a:schemeClr val="bg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1100" b="1" i="1" dirty="0">
                <a:solidFill>
                  <a:srgbClr val="002060"/>
                </a:solidFill>
              </a:rPr>
              <a:t>LIVE </a:t>
            </a:r>
            <a:r>
              <a:rPr lang="pt-PT" sz="1100" b="1" i="1" dirty="0" err="1">
                <a:solidFill>
                  <a:srgbClr val="002060"/>
                </a:solidFill>
              </a:rPr>
              <a:t>webinar</a:t>
            </a:r>
            <a:r>
              <a:rPr lang="pt-PT" sz="1100" b="1" i="1" dirty="0">
                <a:solidFill>
                  <a:srgbClr val="002060"/>
                </a:solidFill>
              </a:rPr>
              <a:t> </a:t>
            </a:r>
          </a:p>
        </p:txBody>
      </p:sp>
      <p:graphicFrame>
        <p:nvGraphicFramePr>
          <p:cNvPr id="36" name="Tabela 35">
            <a:extLst>
              <a:ext uri="{FF2B5EF4-FFF2-40B4-BE49-F238E27FC236}">
                <a16:creationId xmlns:a16="http://schemas.microsoft.com/office/drawing/2014/main" id="{1367AAAF-96D2-05B3-0FF7-9F2FB93F23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414738"/>
              </p:ext>
            </p:extLst>
          </p:nvPr>
        </p:nvGraphicFramePr>
        <p:xfrm>
          <a:off x="279401" y="5117443"/>
          <a:ext cx="1562668" cy="260328"/>
        </p:xfrm>
        <a:graphic>
          <a:graphicData uri="http://schemas.openxmlformats.org/drawingml/2006/table">
            <a:tbl>
              <a:tblPr/>
              <a:tblGrid>
                <a:gridCol w="1562668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260328">
                <a:tc>
                  <a:txBody>
                    <a:bodyPr/>
                    <a:lstStyle/>
                    <a:p>
                      <a:pPr algn="ctr"/>
                      <a:r>
                        <a:rPr lang="en-US" sz="1100" b="1" i="0" dirty="0">
                          <a:solidFill>
                            <a:schemeClr val="bg1"/>
                          </a:solidFill>
                          <a:effectLst/>
                          <a:latin typeface="+mj-lt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INSCREVA-SE!</a:t>
                      </a:r>
                      <a:endParaRPr lang="en-US" sz="1100" b="1" i="0" dirty="0"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graphicFrame>
        <p:nvGraphicFramePr>
          <p:cNvPr id="39" name="Tabela 38">
            <a:extLst>
              <a:ext uri="{FF2B5EF4-FFF2-40B4-BE49-F238E27FC236}">
                <a16:creationId xmlns:a16="http://schemas.microsoft.com/office/drawing/2014/main" id="{77344AA4-1525-1672-89E9-FE3F2A0985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21703"/>
              </p:ext>
            </p:extLst>
          </p:nvPr>
        </p:nvGraphicFramePr>
        <p:xfrm>
          <a:off x="289740" y="5404349"/>
          <a:ext cx="874076" cy="249777"/>
        </p:xfrm>
        <a:graphic>
          <a:graphicData uri="http://schemas.openxmlformats.org/drawingml/2006/table">
            <a:tbl>
              <a:tblPr/>
              <a:tblGrid>
                <a:gridCol w="874076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249777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12 Ago | 4F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graphicFrame>
        <p:nvGraphicFramePr>
          <p:cNvPr id="41" name="Tabela 40">
            <a:extLst>
              <a:ext uri="{FF2B5EF4-FFF2-40B4-BE49-F238E27FC236}">
                <a16:creationId xmlns:a16="http://schemas.microsoft.com/office/drawing/2014/main" id="{B24C27DF-52D7-0C0A-A948-FEF4BEA539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30439007"/>
              </p:ext>
            </p:extLst>
          </p:nvPr>
        </p:nvGraphicFramePr>
        <p:xfrm>
          <a:off x="1149748" y="5404348"/>
          <a:ext cx="692321" cy="249777"/>
        </p:xfrm>
        <a:graphic>
          <a:graphicData uri="http://schemas.openxmlformats.org/drawingml/2006/table">
            <a:tbl>
              <a:tblPr/>
              <a:tblGrid>
                <a:gridCol w="692321">
                  <a:extLst>
                    <a:ext uri="{9D8B030D-6E8A-4147-A177-3AD203B41FA5}">
                      <a16:colId xmlns:a16="http://schemas.microsoft.com/office/drawing/2014/main" val="1259519388"/>
                    </a:ext>
                  </a:extLst>
                </a:gridCol>
              </a:tblGrid>
              <a:tr h="249777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rgbClr val="002060"/>
                          </a:solidFill>
                          <a:effectLst/>
                          <a:latin typeface="+mj-lt"/>
                        </a:rPr>
                        <a:t>18h | PT 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95877107"/>
                  </a:ext>
                </a:extLst>
              </a:tr>
            </a:tbl>
          </a:graphicData>
        </a:graphic>
      </p:graphicFrame>
      <p:sp>
        <p:nvSpPr>
          <p:cNvPr id="45" name="CaixaDeTexto 44">
            <a:extLst>
              <a:ext uri="{FF2B5EF4-FFF2-40B4-BE49-F238E27FC236}">
                <a16:creationId xmlns:a16="http://schemas.microsoft.com/office/drawing/2014/main" id="{EC3CD138-C189-0BFC-FDB6-37CCF1A9C49E}"/>
              </a:ext>
            </a:extLst>
          </p:cNvPr>
          <p:cNvSpPr txBox="1"/>
          <p:nvPr/>
        </p:nvSpPr>
        <p:spPr>
          <a:xfrm>
            <a:off x="356669" y="2700439"/>
            <a:ext cx="4184134" cy="4732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pt-PT" sz="1200" kern="100" dirty="0">
                <a:solidFill>
                  <a:schemeClr val="accent2">
                    <a:lumMod val="50000"/>
                  </a:schemeClr>
                </a:solidFill>
                <a:effectLst/>
                <a:latin typeface="+mj-lt"/>
                <a:ea typeface="Aptos" panose="020B0004020202020204" pitchFamily="34" charset="0"/>
                <a:cs typeface="Times New Roman" panose="02020603050405020304" pitchFamily="18" charset="0"/>
              </a:rPr>
              <a:t>Simplificar a faturação eletrónica nos mercados europeus regulados para um maior crescimento transfronteiriço </a:t>
            </a:r>
          </a:p>
        </p:txBody>
      </p:sp>
      <p:sp>
        <p:nvSpPr>
          <p:cNvPr id="49" name="TextBox 18">
            <a:extLst>
              <a:ext uri="{FF2B5EF4-FFF2-40B4-BE49-F238E27FC236}">
                <a16:creationId xmlns:a16="http://schemas.microsoft.com/office/drawing/2014/main" id="{5B6C9042-C963-3B6A-ADD0-15BFD7883399}"/>
              </a:ext>
            </a:extLst>
          </p:cNvPr>
          <p:cNvSpPr txBox="1"/>
          <p:nvPr/>
        </p:nvSpPr>
        <p:spPr>
          <a:xfrm rot="5400000">
            <a:off x="3906699" y="3343584"/>
            <a:ext cx="1099258" cy="253916"/>
          </a:xfrm>
          <a:prstGeom prst="rect">
            <a:avLst/>
          </a:prstGeom>
          <a:solidFill>
            <a:schemeClr val="accent2">
              <a:lumMod val="5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1050" b="1" dirty="0">
                <a:solidFill>
                  <a:schemeClr val="bg1"/>
                </a:solidFill>
                <a:latin typeface="+mj-lt"/>
              </a:rPr>
              <a:t>RSM | Análise </a:t>
            </a:r>
            <a:endParaRPr lang="pt-PT" sz="105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52" name="Imagem 51">
            <a:extLst>
              <a:ext uri="{FF2B5EF4-FFF2-40B4-BE49-F238E27FC236}">
                <a16:creationId xmlns:a16="http://schemas.microsoft.com/office/drawing/2014/main" id="{DAD02243-A6DC-A73B-845E-644844C599D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784684" y="2669619"/>
            <a:ext cx="2014242" cy="1396493"/>
          </a:xfrm>
          <a:prstGeom prst="rect">
            <a:avLst/>
          </a:prstGeom>
        </p:spPr>
      </p:pic>
      <p:sp>
        <p:nvSpPr>
          <p:cNvPr id="56" name="CaixaDeTexto 55">
            <a:hlinkClick r:id="rId4"/>
            <a:extLst>
              <a:ext uri="{FF2B5EF4-FFF2-40B4-BE49-F238E27FC236}">
                <a16:creationId xmlns:a16="http://schemas.microsoft.com/office/drawing/2014/main" id="{9FE2692A-9EA2-E1BE-7AB4-6D26D78B13A5}"/>
              </a:ext>
            </a:extLst>
          </p:cNvPr>
          <p:cNvSpPr txBox="1"/>
          <p:nvPr/>
        </p:nvSpPr>
        <p:spPr>
          <a:xfrm>
            <a:off x="4809262" y="2909239"/>
            <a:ext cx="19805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PT" sz="1600" b="1">
                <a:solidFill>
                  <a:schemeClr val="bg1"/>
                </a:solidFill>
              </a:rPr>
              <a:t>O “tabuleiro moderno” está </a:t>
            </a:r>
            <a:endParaRPr lang="pt-PT" sz="1600" b="1" dirty="0">
              <a:solidFill>
                <a:schemeClr val="bg1"/>
              </a:solidFill>
            </a:endParaRPr>
          </a:p>
          <a:p>
            <a:pPr algn="ctr"/>
            <a:r>
              <a:rPr lang="pt-PT" sz="1600" b="1" dirty="0">
                <a:solidFill>
                  <a:schemeClr val="bg1"/>
                </a:solidFill>
              </a:rPr>
              <a:t>à mercê do risco geopolítico</a:t>
            </a:r>
          </a:p>
        </p:txBody>
      </p:sp>
      <p:sp>
        <p:nvSpPr>
          <p:cNvPr id="58" name="TextBox 18">
            <a:extLst>
              <a:ext uri="{FF2B5EF4-FFF2-40B4-BE49-F238E27FC236}">
                <a16:creationId xmlns:a16="http://schemas.microsoft.com/office/drawing/2014/main" id="{CD21EA85-4F79-C0FA-725A-02C13ED9082A}"/>
              </a:ext>
            </a:extLst>
          </p:cNvPr>
          <p:cNvSpPr txBox="1"/>
          <p:nvPr/>
        </p:nvSpPr>
        <p:spPr>
          <a:xfrm>
            <a:off x="4785874" y="2672049"/>
            <a:ext cx="2003908" cy="230832"/>
          </a:xfrm>
          <a:prstGeom prst="rect">
            <a:avLst/>
          </a:prstGeom>
          <a:solidFill>
            <a:schemeClr val="bg2">
              <a:lumMod val="1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pt-PT" sz="900" b="1" dirty="0" err="1">
                <a:solidFill>
                  <a:schemeClr val="bg1"/>
                </a:solidFill>
                <a:latin typeface="+mj-lt"/>
              </a:rPr>
              <a:t>Governance</a:t>
            </a:r>
            <a:r>
              <a:rPr lang="pt-PT" sz="900" b="1" dirty="0">
                <a:solidFill>
                  <a:schemeClr val="bg1"/>
                </a:solidFill>
                <a:latin typeface="+mj-lt"/>
              </a:rPr>
              <a:t> | </a:t>
            </a:r>
            <a:r>
              <a:rPr lang="pt-PT" sz="900" b="1" dirty="0" err="1">
                <a:solidFill>
                  <a:schemeClr val="bg1"/>
                </a:solidFill>
                <a:latin typeface="+mj-lt"/>
              </a:rPr>
              <a:t>Risk</a:t>
            </a:r>
            <a:r>
              <a:rPr lang="pt-PT" sz="900" b="1" dirty="0">
                <a:solidFill>
                  <a:schemeClr val="bg1"/>
                </a:solidFill>
                <a:latin typeface="+mj-lt"/>
              </a:rPr>
              <a:t> | </a:t>
            </a:r>
            <a:r>
              <a:rPr lang="pt-PT" sz="900" b="1" dirty="0" err="1">
                <a:solidFill>
                  <a:schemeClr val="bg1"/>
                </a:solidFill>
                <a:latin typeface="+mj-lt"/>
              </a:rPr>
              <a:t>Compliance</a:t>
            </a:r>
            <a:endParaRPr lang="pt-PT" sz="9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2524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SM">
      <a:dk1>
        <a:srgbClr val="717375"/>
      </a:dk1>
      <a:lt1>
        <a:sysClr val="window" lastClr="FFFFFF"/>
      </a:lt1>
      <a:dk2>
        <a:srgbClr val="44546A"/>
      </a:dk2>
      <a:lt2>
        <a:srgbClr val="E7E6E6"/>
      </a:lt2>
      <a:accent1>
        <a:srgbClr val="888B8D"/>
      </a:accent1>
      <a:accent2>
        <a:srgbClr val="3F9C35"/>
      </a:accent2>
      <a:accent3>
        <a:srgbClr val="009CDE"/>
      </a:accent3>
      <a:accent4>
        <a:srgbClr val="73C848"/>
      </a:accent4>
      <a:accent5>
        <a:srgbClr val="63666A"/>
      </a:accent5>
      <a:accent6>
        <a:srgbClr val="489BC8"/>
      </a:accent6>
      <a:hlink>
        <a:srgbClr val="280B45"/>
      </a:hlink>
      <a:folHlink>
        <a:srgbClr val="EB639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11738</TotalTime>
  <Words>509</Words>
  <Application>Microsoft Office PowerPoint</Application>
  <PresentationFormat>A4 Paper (210x297 mm)</PresentationFormat>
  <Paragraphs>59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Arial</vt:lpstr>
      <vt:lpstr>Calibri</vt:lpstr>
      <vt:lpstr>Office Theme</vt:lpstr>
      <vt:lpstr>PowerPoint Presentation</vt:lpstr>
    </vt:vector>
  </TitlesOfParts>
  <Company>Design2GO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José Pedro Gonçalves</dc:creator>
  <cp:lastModifiedBy>José Pedro Gonçalves</cp:lastModifiedBy>
  <cp:revision>1081</cp:revision>
  <cp:lastPrinted>2015-07-15T14:03:06Z</cp:lastPrinted>
  <dcterms:created xsi:type="dcterms:W3CDTF">2013-02-14T16:45:39Z</dcterms:created>
  <dcterms:modified xsi:type="dcterms:W3CDTF">2026-08-05T00:34:05Z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3556aaf-ee02-4d46-9b9b-7e18e7268757_Enabled">
    <vt:lpwstr>true</vt:lpwstr>
  </property>
  <property fmtid="{D5CDD505-2E9C-101B-9397-08002B2CF9AE}" pid="3" name="MSIP_Label_f3556aaf-ee02-4d46-9b9b-7e18e7268757_SetDate">
    <vt:lpwstr>2024-02-07T14:50:53Z</vt:lpwstr>
  </property>
  <property fmtid="{D5CDD505-2E9C-101B-9397-08002B2CF9AE}" pid="4" name="MSIP_Label_f3556aaf-ee02-4d46-9b9b-7e18e7268757_Method">
    <vt:lpwstr>Standard</vt:lpwstr>
  </property>
  <property fmtid="{D5CDD505-2E9C-101B-9397-08002B2CF9AE}" pid="5" name="MSIP_Label_f3556aaf-ee02-4d46-9b9b-7e18e7268757_Name">
    <vt:lpwstr>Confidential</vt:lpwstr>
  </property>
  <property fmtid="{D5CDD505-2E9C-101B-9397-08002B2CF9AE}" pid="6" name="MSIP_Label_f3556aaf-ee02-4d46-9b9b-7e18e7268757_SiteId">
    <vt:lpwstr>2fcd62f1-0317-4a38-a33b-6fba566663f1</vt:lpwstr>
  </property>
  <property fmtid="{D5CDD505-2E9C-101B-9397-08002B2CF9AE}" pid="7" name="MSIP_Label_f3556aaf-ee02-4d46-9b9b-7e18e7268757_ActionId">
    <vt:lpwstr>4e218a3c-904d-4d69-99b8-c24a3f65f027</vt:lpwstr>
  </property>
  <property fmtid="{D5CDD505-2E9C-101B-9397-08002B2CF9AE}" pid="8" name="MSIP_Label_f3556aaf-ee02-4d46-9b9b-7e18e7268757_ContentBits">
    <vt:lpwstr>2</vt:lpwstr>
  </property>
  <property fmtid="{D5CDD505-2E9C-101B-9397-08002B2CF9AE}" pid="9" name="ClassificationContentMarkingFooterLocations">
    <vt:lpwstr>Office Theme:3</vt:lpwstr>
  </property>
  <property fmtid="{D5CDD505-2E9C-101B-9397-08002B2CF9AE}" pid="10" name="ClassificationContentMarkingFooterText">
    <vt:lpwstr>Confidential - Only for Intended Persons</vt:lpwstr>
  </property>
</Properties>
</file>