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2"/>
    <p:sldId id="305" r:id="rId3"/>
    <p:sldId id="306" r:id="rId4"/>
    <p:sldId id="310" r:id="rId5"/>
    <p:sldId id="309" r:id="rId6"/>
    <p:sldId id="308" r:id="rId7"/>
    <p:sldId id="307" r:id="rId8"/>
    <p:sldId id="311" r:id="rId9"/>
    <p:sldId id="314" r:id="rId10"/>
    <p:sldId id="315" r:id="rId11"/>
    <p:sldId id="313" r:id="rId12"/>
    <p:sldId id="312" r:id="rId13"/>
    <p:sldId id="303" r:id="rId14"/>
    <p:sldId id="320" r:id="rId15"/>
    <p:sldId id="321" r:id="rId16"/>
    <p:sldId id="322" r:id="rId17"/>
    <p:sldId id="316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CDE"/>
    <a:srgbClr val="DBECD4"/>
    <a:srgbClr val="D4E7F7"/>
    <a:srgbClr val="63666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1" autoAdjust="0"/>
    <p:restoredTop sz="97670" autoAdjust="0"/>
  </p:normalViewPr>
  <p:slideViewPr>
    <p:cSldViewPr snapToGrid="0">
      <p:cViewPr>
        <p:scale>
          <a:sx n="80" d="100"/>
          <a:sy n="80" d="100"/>
        </p:scale>
        <p:origin x="-1248" y="-366"/>
      </p:cViewPr>
      <p:guideLst>
        <p:guide orient="horz" pos="3117"/>
        <p:guide orient="horz" pos="2396"/>
        <p:guide orient="horz" pos="232"/>
        <p:guide orient="horz" pos="2210"/>
        <p:guide orient="horz" pos="123"/>
        <p:guide orient="horz" pos="3239"/>
        <p:guide orient="horz" pos="931"/>
        <p:guide orient="horz" pos="5"/>
        <p:guide pos="5647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73AF6-2FAB-4713-B6C6-E0386261291F}" type="datetimeFigureOut">
              <a:rPr lang="en-GB" smtClean="0"/>
              <a:pPr/>
              <a:t>30/11/2018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8E0F9-4544-4B83-BE12-483232559C3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45763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39265-ADFC-4563-A924-76225813E49E}" type="datetimeFigureOut">
              <a:rPr lang="en-GB" smtClean="0"/>
              <a:pPr/>
              <a:t>30/11/2018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8859B-D7B2-4524-A914-23A343B7401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9596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95486"/>
            <a:ext cx="8964613" cy="399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916" y="4390045"/>
            <a:ext cx="1303572" cy="557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058236" y="987574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THE POWER 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OF BEING UNDERSTOOD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15616" y="3363838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AUDIT | TAX | CONSULTING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156176" y="3651870"/>
            <a:ext cx="1296144" cy="378042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39552" y="514231"/>
            <a:ext cx="5904656" cy="3326660"/>
          </a:xfrm>
          <a:prstGeom prst="roundRect">
            <a:avLst>
              <a:gd name="adj" fmla="val 278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58959" y="303498"/>
            <a:ext cx="7385449" cy="2988332"/>
          </a:xfrm>
          <a:prstGeom prst="roundRect">
            <a:avLst>
              <a:gd name="adj" fmla="val 390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38209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8892480" cy="35279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5652120" y="915988"/>
            <a:ext cx="3312368" cy="3527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251520" y="1059582"/>
            <a:ext cx="5040560" cy="23762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0" i="0" cap="all" baseline="0">
                <a:solidFill>
                  <a:schemeClr val="accent1"/>
                </a:solidFill>
              </a:defRPr>
            </a:lvl1pPr>
            <a:lvl2pPr>
              <a:defRPr sz="2000" b="1" i="0" cap="all" baseline="0">
                <a:solidFill>
                  <a:schemeClr val="accent1"/>
                </a:solidFill>
              </a:defRPr>
            </a:lvl2pPr>
            <a:lvl3pPr>
              <a:defRPr sz="2000" b="1" i="0" cap="all" baseline="0">
                <a:solidFill>
                  <a:schemeClr val="accent1"/>
                </a:solidFill>
              </a:defRPr>
            </a:lvl3pPr>
            <a:lvl4pPr>
              <a:defRPr sz="2000" b="1" i="0" cap="all" baseline="0">
                <a:solidFill>
                  <a:schemeClr val="accent1"/>
                </a:solidFill>
              </a:defRPr>
            </a:lvl4pPr>
            <a:lvl5pPr>
              <a:defRPr sz="2000" b="1" i="0" cap="all" baseline="0">
                <a:solidFill>
                  <a:schemeClr val="accent1"/>
                </a:solidFill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796137" y="1059582"/>
            <a:ext cx="3038480" cy="319827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 baseline="0">
                <a:solidFill>
                  <a:schemeClr val="bg1"/>
                </a:solidFill>
              </a:defRPr>
            </a:lvl1pPr>
            <a:lvl2pPr>
              <a:defRPr sz="1800" baseline="0">
                <a:solidFill>
                  <a:schemeClr val="bg1"/>
                </a:solidFill>
              </a:defRPr>
            </a:lvl2pPr>
            <a:lvl3pPr>
              <a:defRPr sz="1800" baseline="0">
                <a:solidFill>
                  <a:schemeClr val="bg1"/>
                </a:solidFill>
              </a:defRPr>
            </a:lvl3pPr>
            <a:lvl4pPr>
              <a:defRPr sz="1800" baseline="0">
                <a:solidFill>
                  <a:schemeClr val="bg1"/>
                </a:solidFill>
              </a:defRPr>
            </a:lvl4pPr>
            <a:lvl5pPr>
              <a:defRPr sz="1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3579862"/>
            <a:ext cx="5041900" cy="6738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1200"/>
              </a:spcAft>
              <a:buNone/>
              <a:defRPr sz="1600" baseline="0"/>
            </a:lvl1pPr>
            <a:lvl2pPr>
              <a:defRPr sz="1400" baseline="0"/>
            </a:lvl2pPr>
            <a:lvl3pPr>
              <a:defRPr sz="1400" baseline="0"/>
            </a:lvl3pPr>
            <a:lvl4pPr>
              <a:defRPr sz="1400" baseline="0"/>
            </a:lvl4pPr>
            <a:lvl5pPr>
              <a:defRPr sz="1400" baseline="0"/>
            </a:lvl5pPr>
          </a:lstStyle>
          <a:p>
            <a:pPr lvl="0"/>
            <a:r>
              <a:rPr lang="en-US" dirty="0" smtClean="0"/>
              <a:t>Paragraph/caption for object above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3094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83264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 userDrawn="1"/>
        </p:nvSpPr>
        <p:spPr>
          <a:xfrm>
            <a:off x="0" y="915988"/>
            <a:ext cx="503040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 userDrawn="1"/>
        </p:nvSpPr>
        <p:spPr>
          <a:xfrm>
            <a:off x="611560" y="915988"/>
            <a:ext cx="1080120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844079" y="915988"/>
            <a:ext cx="7119697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3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29281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quarter" idx="16"/>
          </p:nvPr>
        </p:nvSpPr>
        <p:spPr>
          <a:xfrm>
            <a:off x="1844080" y="1492250"/>
            <a:ext cx="7120408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83255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915988"/>
            <a:ext cx="8712968" cy="3527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33193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251520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316279" y="915988"/>
            <a:ext cx="626027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2019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038153" y="915988"/>
            <a:ext cx="7925624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6"/>
          </p:nvPr>
        </p:nvSpPr>
        <p:spPr>
          <a:xfrm>
            <a:off x="1038072" y="1492250"/>
            <a:ext cx="7926416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81275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4 - with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1520" y="267494"/>
            <a:ext cx="8712968" cy="504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57262"/>
            <a:ext cx="864077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915566"/>
            <a:ext cx="8712968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141" y="267494"/>
            <a:ext cx="178371" cy="504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1492250"/>
            <a:ext cx="8712968" cy="2951163"/>
          </a:xfrm>
          <a:prstGeom prst="rect">
            <a:avLst/>
          </a:prstGeom>
        </p:spPr>
        <p:txBody>
          <a:bodyPr numCol="2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403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1519" y="267494"/>
            <a:ext cx="8713093" cy="504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57262"/>
            <a:ext cx="864077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915566"/>
            <a:ext cx="8712968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141" y="267494"/>
            <a:ext cx="178371" cy="504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643438" y="1492250"/>
            <a:ext cx="4321050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1492250"/>
            <a:ext cx="4248150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5988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Testimonial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915988"/>
            <a:ext cx="4572000" cy="352754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4716015" y="915988"/>
            <a:ext cx="4248597" cy="1943794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4716015" y="3003798"/>
            <a:ext cx="4248597" cy="143973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47008" y="3219822"/>
            <a:ext cx="3987609" cy="100769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847008" y="1131887"/>
            <a:ext cx="3987609" cy="15478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8089" y="1131887"/>
            <a:ext cx="3743325" cy="309604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pic>
        <p:nvPicPr>
          <p:cNvPr id="1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11474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0952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995936" y="771550"/>
            <a:ext cx="4965106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50825" y="1131888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691680" y="1131590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1844080" y="1851670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1844080" y="1275606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1844080" y="1563638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0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4783883" y="1131888"/>
            <a:ext cx="1440855" cy="1440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6224738" y="1131590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6377138" y="1851670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33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6377138" y="1275606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4" name="Text Placeholder 24"/>
          <p:cNvSpPr>
            <a:spLocks noGrp="1"/>
          </p:cNvSpPr>
          <p:nvPr>
            <p:ph type="body" sz="quarter" idx="26" hasCustomPrompt="1"/>
          </p:nvPr>
        </p:nvSpPr>
        <p:spPr>
          <a:xfrm>
            <a:off x="6377138" y="1563638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50825" y="3003551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1691680" y="3003253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 Placeholder 24"/>
          <p:cNvSpPr>
            <a:spLocks noGrp="1"/>
          </p:cNvSpPr>
          <p:nvPr>
            <p:ph type="body" sz="quarter" idx="28" hasCustomPrompt="1"/>
          </p:nvPr>
        </p:nvSpPr>
        <p:spPr>
          <a:xfrm>
            <a:off x="1844080" y="3723333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38" name="Text Placeholder 24"/>
          <p:cNvSpPr>
            <a:spLocks noGrp="1"/>
          </p:cNvSpPr>
          <p:nvPr>
            <p:ph type="body" sz="quarter" idx="29" hasCustomPrompt="1"/>
          </p:nvPr>
        </p:nvSpPr>
        <p:spPr>
          <a:xfrm>
            <a:off x="1844080" y="3147269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9" name="Text Placeholder 24"/>
          <p:cNvSpPr>
            <a:spLocks noGrp="1"/>
          </p:cNvSpPr>
          <p:nvPr>
            <p:ph type="body" sz="quarter" idx="30" hasCustomPrompt="1"/>
          </p:nvPr>
        </p:nvSpPr>
        <p:spPr>
          <a:xfrm>
            <a:off x="1844080" y="3435301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783883" y="3003551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6224738" y="3003253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 Placeholder 24"/>
          <p:cNvSpPr>
            <a:spLocks noGrp="1"/>
          </p:cNvSpPr>
          <p:nvPr>
            <p:ph type="body" sz="quarter" idx="32" hasCustomPrompt="1"/>
          </p:nvPr>
        </p:nvSpPr>
        <p:spPr>
          <a:xfrm>
            <a:off x="6377138" y="3723333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43" name="Text Placeholder 24"/>
          <p:cNvSpPr>
            <a:spLocks noGrp="1"/>
          </p:cNvSpPr>
          <p:nvPr>
            <p:ph type="body" sz="quarter" idx="33" hasCustomPrompt="1"/>
          </p:nvPr>
        </p:nvSpPr>
        <p:spPr>
          <a:xfrm>
            <a:off x="6377138" y="3147269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44" name="Text Placeholder 24"/>
          <p:cNvSpPr>
            <a:spLocks noGrp="1"/>
          </p:cNvSpPr>
          <p:nvPr>
            <p:ph type="body" sz="quarter" idx="34" hasCustomPrompt="1"/>
          </p:nvPr>
        </p:nvSpPr>
        <p:spPr>
          <a:xfrm>
            <a:off x="6377138" y="3435301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pic>
        <p:nvPicPr>
          <p:cNvPr id="27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84172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10070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Answ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4"/>
            <a:ext cx="8930261" cy="4252912"/>
          </a:xfrm>
          <a:prstGeom prst="rect">
            <a:avLst/>
          </a:prstGeom>
        </p:spPr>
      </p:pic>
      <p:pic>
        <p:nvPicPr>
          <p:cNvPr id="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53630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870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heading – 28pt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245769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Click to edit subheading – 20pt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95487"/>
            <a:ext cx="8964488" cy="329423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11814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95486"/>
            <a:ext cx="8964613" cy="399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390045"/>
            <a:ext cx="1303572" cy="557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058236" y="987574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Thank you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for your time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and attention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156176" y="3651870"/>
            <a:ext cx="1296144" cy="378042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39552" y="514231"/>
            <a:ext cx="5904656" cy="3326660"/>
          </a:xfrm>
          <a:prstGeom prst="roundRect">
            <a:avLst>
              <a:gd name="adj" fmla="val 278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58959" y="303498"/>
            <a:ext cx="7385449" cy="2988332"/>
          </a:xfrm>
          <a:prstGeom prst="roundRect">
            <a:avLst>
              <a:gd name="adj" fmla="val 390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12317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870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heading – 28pt</a:t>
            </a:r>
            <a:endParaRPr lang="en-GB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851919" y="195486"/>
            <a:ext cx="5112693" cy="3294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195486"/>
            <a:ext cx="971600" cy="32943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095906" y="196488"/>
            <a:ext cx="2611997" cy="32943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245769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Click to edit subheading – 20pt</a:t>
            </a:r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1765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95486"/>
            <a:ext cx="8964613" cy="42484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4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2760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95486"/>
            <a:ext cx="8964613" cy="42484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Z:\RSM International\1 Design\2015\Brand\powerpoints\Quotation marks-09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614" y="0"/>
            <a:ext cx="2354498" cy="18550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47664" y="1563638"/>
            <a:ext cx="5976938" cy="1764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Quotation here – 24pt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915816" y="3489722"/>
            <a:ext cx="3313112" cy="306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050"/>
            </a:lvl3pPr>
            <a:lvl4pPr marL="1371600" indent="0" algn="ctr">
              <a:buNone/>
              <a:defRPr sz="1000"/>
            </a:lvl4pPr>
            <a:lvl5pPr marL="1828800" indent="0" algn="ctr">
              <a:buNone/>
              <a:defRPr sz="1000"/>
            </a:lvl5pPr>
          </a:lstStyle>
          <a:p>
            <a:pPr lvl="0"/>
            <a:r>
              <a:rPr lang="en-US" dirty="0" smtClean="0"/>
              <a:t>Author of quote – 18pt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915816" y="3795886"/>
            <a:ext cx="3313112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050"/>
            </a:lvl3pPr>
            <a:lvl4pPr marL="1371600" indent="0" algn="ctr">
              <a:buNone/>
              <a:defRPr sz="1000"/>
            </a:lvl4pPr>
            <a:lvl5pPr marL="1828800" indent="0" algn="ctr">
              <a:buNone/>
              <a:defRPr sz="1000"/>
            </a:lvl5pPr>
          </a:lstStyle>
          <a:p>
            <a:pPr lvl="0"/>
            <a:r>
              <a:rPr lang="en-US" dirty="0" smtClean="0"/>
              <a:t>Title – 18pt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0153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15987"/>
            <a:ext cx="8964488" cy="16557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22703"/>
            <a:ext cx="6011863" cy="13871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600"/>
            </a:lvl1pPr>
          </a:lstStyle>
          <a:p>
            <a:r>
              <a:rPr lang="en-GB" dirty="0" smtClean="0"/>
              <a:t>Picture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228183" y="1022471"/>
            <a:ext cx="2736429" cy="1387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022471"/>
            <a:ext cx="2411760" cy="1387259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Fact/</a:t>
            </a:r>
          </a:p>
          <a:p>
            <a:pPr lvl="0"/>
            <a:r>
              <a:rPr lang="en-GB" dirty="0" smtClean="0"/>
              <a:t>figure</a:t>
            </a:r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 hasCustomPrompt="1"/>
          </p:nvPr>
        </p:nvSpPr>
        <p:spPr>
          <a:xfrm>
            <a:off x="6445002" y="1173523"/>
            <a:ext cx="2303462" cy="10743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ICON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251520" y="3111811"/>
            <a:ext cx="2448272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3311860" y="3111811"/>
            <a:ext cx="2520280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6329810" y="3111811"/>
            <a:ext cx="2634678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250826" y="2680097"/>
            <a:ext cx="2449513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3323981" y="2679762"/>
            <a:ext cx="2520901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6344699" y="2679762"/>
            <a:ext cx="2619913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36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27603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251520" y="3543858"/>
            <a:ext cx="1440160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2064103" y="3543858"/>
            <a:ext cx="1440160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3876686" y="3543858"/>
            <a:ext cx="1433831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250826" y="3112145"/>
            <a:ext cx="1440855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2068909" y="3111809"/>
            <a:ext cx="1440159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3886296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5682940" y="3543858"/>
            <a:ext cx="1452935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23"/>
          </p:nvPr>
        </p:nvSpPr>
        <p:spPr>
          <a:xfrm>
            <a:off x="7508296" y="3543858"/>
            <a:ext cx="1452935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5"/>
          <p:cNvSpPr>
            <a:spLocks noGrp="1"/>
          </p:cNvSpPr>
          <p:nvPr>
            <p:ph type="body" sz="quarter" idx="24" hasCustomPrompt="1"/>
          </p:nvPr>
        </p:nvSpPr>
        <p:spPr>
          <a:xfrm>
            <a:off x="5703684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7521070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-1" y="915988"/>
            <a:ext cx="8964613" cy="2033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GB"/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10863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3995936" y="771550"/>
            <a:ext cx="4936074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74523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3635896" cy="35279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 hasCustomPrompt="1"/>
          </p:nvPr>
        </p:nvSpPr>
        <p:spPr>
          <a:xfrm>
            <a:off x="314524" y="1096433"/>
            <a:ext cx="3033340" cy="31614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0" i="0" cap="none" baseline="0">
                <a:solidFill>
                  <a:schemeClr val="accent1"/>
                </a:solidFill>
              </a:defRPr>
            </a:lvl1pPr>
            <a:lvl2pPr>
              <a:defRPr sz="2000" b="1" i="0" cap="all" baseline="0">
                <a:solidFill>
                  <a:schemeClr val="accent1"/>
                </a:solidFill>
              </a:defRPr>
            </a:lvl2pPr>
            <a:lvl3pPr>
              <a:defRPr sz="2000" b="1" i="0" cap="all" baseline="0">
                <a:solidFill>
                  <a:schemeClr val="accent1"/>
                </a:solidFill>
              </a:defRPr>
            </a:lvl3pPr>
            <a:lvl4pPr>
              <a:defRPr sz="2000" b="1" i="0" cap="all" baseline="0">
                <a:solidFill>
                  <a:schemeClr val="accent1"/>
                </a:solidFill>
              </a:defRPr>
            </a:lvl4pPr>
            <a:lvl5pPr>
              <a:defRPr sz="2000" b="1" i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Stand out fact/figure/chart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sz="quarter" idx="16"/>
          </p:nvPr>
        </p:nvSpPr>
        <p:spPr>
          <a:xfrm>
            <a:off x="3851920" y="915988"/>
            <a:ext cx="5112568" cy="3527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4004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347864" y="915988"/>
            <a:ext cx="144016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68399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995720" y="915988"/>
            <a:ext cx="4968893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6"/>
          </p:nvPr>
        </p:nvSpPr>
        <p:spPr>
          <a:xfrm>
            <a:off x="3995935" y="1492250"/>
            <a:ext cx="4968677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563888" y="915988"/>
            <a:ext cx="288032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915988"/>
            <a:ext cx="3275856" cy="35274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1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95277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2448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4" r:id="rId2"/>
    <p:sldLayoutId id="2147483667" r:id="rId3"/>
    <p:sldLayoutId id="2147483664" r:id="rId4"/>
    <p:sldLayoutId id="2147483665" r:id="rId5"/>
    <p:sldLayoutId id="2147483655" r:id="rId6"/>
    <p:sldLayoutId id="2147483666" r:id="rId7"/>
    <p:sldLayoutId id="2147483656" r:id="rId8"/>
    <p:sldLayoutId id="2147483673" r:id="rId9"/>
    <p:sldLayoutId id="2147483661" r:id="rId10"/>
    <p:sldLayoutId id="2147483660" r:id="rId11"/>
    <p:sldLayoutId id="2147483674" r:id="rId12"/>
    <p:sldLayoutId id="2147483668" r:id="rId13"/>
    <p:sldLayoutId id="2147483669" r:id="rId14"/>
    <p:sldLayoutId id="2147483670" r:id="rId15"/>
    <p:sldLayoutId id="2147483675" r:id="rId16"/>
    <p:sldLayoutId id="2147483677" r:id="rId17"/>
    <p:sldLayoutId id="2147483676" r:id="rId18"/>
    <p:sldLayoutId id="2147483671" r:id="rId19"/>
    <p:sldLayoutId id="2147483672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1800" b="1" dirty="0" smtClean="0"/>
              <a:t>KAPITALNI DOBICI I GUBICI PO OSNOVU PRENOSA NEPOKRETNOSTI</a:t>
            </a:r>
            <a:endParaRPr lang="sr-Latn-R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Jelena Pavlović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78209" y="4657246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400" dirty="0" smtClean="0"/>
              <a:t>29. - </a:t>
            </a:r>
            <a:r>
              <a:rPr lang="en-US" sz="1400" dirty="0" smtClean="0"/>
              <a:t>30.</a:t>
            </a:r>
            <a:r>
              <a:rPr lang="sr-Latn-RS" sz="1400" dirty="0" smtClean="0"/>
              <a:t> novembar </a:t>
            </a:r>
            <a:r>
              <a:rPr lang="en-US" sz="1400" dirty="0" smtClean="0"/>
              <a:t>2018.</a:t>
            </a:r>
            <a:r>
              <a:rPr lang="sr-Latn-RS" sz="1400" dirty="0" smtClean="0"/>
              <a:t> godine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3853981" y="1822663"/>
            <a:ext cx="5050680" cy="16753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sr-Latn-RS" sz="2800" dirty="0" smtClean="0"/>
          </a:p>
          <a:p>
            <a:pPr algn="r"/>
            <a:endParaRPr lang="sr-Latn-RS" sz="2800" dirty="0"/>
          </a:p>
          <a:p>
            <a:pPr algn="r"/>
            <a:r>
              <a:rPr lang="sr-Latn-RS" sz="2800" dirty="0" smtClean="0"/>
              <a:t>GODIŠNJI SEMINAR 2018</a:t>
            </a:r>
          </a:p>
        </p:txBody>
      </p:sp>
    </p:spTree>
    <p:extLst>
      <p:ext uri="{BB962C8B-B14F-4D97-AF65-F5344CB8AC3E}">
        <p14:creationId xmlns="" xmlns:p14="http://schemas.microsoft.com/office/powerpoint/2010/main" val="23805919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Kapitalni dobici i gubici po osnovu prenosa nepokretnosti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en-US" sz="2000" dirty="0" err="1" smtClean="0"/>
              <a:t>Nabavna</a:t>
            </a:r>
            <a:r>
              <a:rPr lang="en-US" sz="2000" dirty="0" smtClean="0"/>
              <a:t> </a:t>
            </a:r>
            <a:r>
              <a:rPr lang="en-US" sz="2000" dirty="0" err="1" smtClean="0"/>
              <a:t>cena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svrhe</a:t>
            </a:r>
            <a:r>
              <a:rPr lang="en-US" sz="2000" dirty="0" smtClean="0"/>
              <a:t> </a:t>
            </a:r>
            <a:r>
              <a:rPr lang="en-US" sz="2000" dirty="0" err="1" smtClean="0"/>
              <a:t>utvrđivanja</a:t>
            </a:r>
            <a:r>
              <a:rPr lang="en-US" sz="2000" dirty="0" smtClean="0"/>
              <a:t> </a:t>
            </a:r>
            <a:r>
              <a:rPr lang="en-US" sz="2000" dirty="0" err="1" smtClean="0"/>
              <a:t>kapitalnih</a:t>
            </a:r>
            <a:r>
              <a:rPr lang="en-US" sz="2000" dirty="0" smtClean="0"/>
              <a:t> </a:t>
            </a:r>
            <a:r>
              <a:rPr lang="en-US" sz="2000" dirty="0" err="1" smtClean="0"/>
              <a:t>dobitaka</a:t>
            </a:r>
            <a:r>
              <a:rPr lang="en-US" sz="2000" dirty="0" smtClean="0"/>
              <a:t> (</a:t>
            </a:r>
            <a:r>
              <a:rPr lang="en-US" sz="2000" dirty="0" err="1" smtClean="0"/>
              <a:t>gubitaka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4" y="1446810"/>
            <a:ext cx="85355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err="1" smtClean="0"/>
              <a:t>Nabavna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cena</a:t>
            </a:r>
            <a:r>
              <a:rPr lang="en-US" sz="1400" dirty="0" smtClean="0"/>
              <a:t> </a:t>
            </a:r>
            <a:r>
              <a:rPr lang="en-US" sz="1400" dirty="0" err="1" smtClean="0"/>
              <a:t>za</a:t>
            </a:r>
            <a:r>
              <a:rPr lang="en-US" sz="1400" dirty="0" smtClean="0"/>
              <a:t> </a:t>
            </a:r>
            <a:r>
              <a:rPr lang="en-US" sz="1400" dirty="0" err="1" smtClean="0"/>
              <a:t>svrhe</a:t>
            </a:r>
            <a:r>
              <a:rPr lang="en-US" sz="1400" dirty="0" smtClean="0"/>
              <a:t> </a:t>
            </a:r>
            <a:r>
              <a:rPr lang="en-US" sz="1400" dirty="0" err="1" smtClean="0"/>
              <a:t>utvrđivanja</a:t>
            </a:r>
            <a:r>
              <a:rPr lang="en-US" sz="1400" dirty="0" smtClean="0"/>
              <a:t> </a:t>
            </a:r>
            <a:r>
              <a:rPr lang="en-US" sz="1400" dirty="0" err="1" smtClean="0"/>
              <a:t>kapitalnih</a:t>
            </a:r>
            <a:r>
              <a:rPr lang="en-US" sz="1400" dirty="0" smtClean="0"/>
              <a:t> </a:t>
            </a:r>
            <a:r>
              <a:rPr lang="en-US" sz="1400" dirty="0" err="1" smtClean="0"/>
              <a:t>dobitaka</a:t>
            </a:r>
            <a:r>
              <a:rPr lang="en-US" sz="1400" dirty="0" smtClean="0"/>
              <a:t> (</a:t>
            </a:r>
            <a:r>
              <a:rPr lang="en-US" sz="1400" dirty="0" err="1" smtClean="0"/>
              <a:t>gubitaka</a:t>
            </a:r>
            <a:r>
              <a:rPr lang="en-US" sz="1400" dirty="0" smtClean="0"/>
              <a:t>), </a:t>
            </a:r>
            <a:r>
              <a:rPr lang="en-US" sz="1400" dirty="0" err="1" smtClean="0"/>
              <a:t>prema</a:t>
            </a:r>
            <a:r>
              <a:rPr lang="en-US" sz="1400" dirty="0" smtClean="0"/>
              <a:t> </a:t>
            </a:r>
            <a:r>
              <a:rPr lang="en-US" sz="1400" dirty="0" err="1" smtClean="0"/>
              <a:t>članu</a:t>
            </a:r>
            <a:r>
              <a:rPr lang="en-US" sz="1400" dirty="0" smtClean="0"/>
              <a:t> 29. </a:t>
            </a:r>
            <a:r>
              <a:rPr lang="en-US" sz="1400" dirty="0" err="1" smtClean="0"/>
              <a:t>stav</a:t>
            </a:r>
            <a:r>
              <a:rPr lang="en-US" sz="1400" dirty="0" smtClean="0"/>
              <a:t> 1. </a:t>
            </a:r>
            <a:r>
              <a:rPr lang="en-US" sz="1400" dirty="0" err="1" smtClean="0"/>
              <a:t>Zakona</a:t>
            </a:r>
            <a:r>
              <a:rPr lang="en-US" sz="1400" dirty="0" smtClean="0"/>
              <a:t> </a:t>
            </a:r>
            <a:r>
              <a:rPr lang="en-US" sz="1400" dirty="0" err="1" smtClean="0"/>
              <a:t>jeste</a:t>
            </a:r>
            <a:r>
              <a:rPr lang="en-US" sz="1400" dirty="0" smtClean="0"/>
              <a:t> </a:t>
            </a:r>
            <a:r>
              <a:rPr lang="en-US" sz="1400" dirty="0" err="1" smtClean="0"/>
              <a:t>cena</a:t>
            </a:r>
            <a:r>
              <a:rPr lang="en-US" sz="1400" dirty="0" smtClean="0"/>
              <a:t> </a:t>
            </a:r>
            <a:r>
              <a:rPr lang="en-US" sz="1400" dirty="0" err="1" smtClean="0"/>
              <a:t>po</a:t>
            </a:r>
            <a:r>
              <a:rPr lang="en-US" sz="1400" dirty="0" smtClean="0"/>
              <a:t> </a:t>
            </a:r>
            <a:r>
              <a:rPr lang="en-US" sz="1400" dirty="0" err="1" smtClean="0"/>
              <a:t>kojoj</a:t>
            </a:r>
            <a:r>
              <a:rPr lang="en-US" sz="1400" dirty="0" smtClean="0"/>
              <a:t> je </a:t>
            </a:r>
            <a:r>
              <a:rPr lang="en-US" sz="1400" dirty="0" err="1" smtClean="0"/>
              <a:t>obveznik</a:t>
            </a:r>
            <a:r>
              <a:rPr lang="en-US" sz="1400" dirty="0" smtClean="0"/>
              <a:t> </a:t>
            </a:r>
            <a:r>
              <a:rPr lang="en-US" sz="1400" dirty="0" err="1" smtClean="0"/>
              <a:t>stekao</a:t>
            </a:r>
            <a:r>
              <a:rPr lang="en-US" sz="1400" dirty="0" smtClean="0"/>
              <a:t> </a:t>
            </a:r>
            <a:r>
              <a:rPr lang="en-US" sz="1400" dirty="0" err="1" smtClean="0"/>
              <a:t>nepokretnost</a:t>
            </a:r>
            <a:r>
              <a:rPr lang="en-US" sz="1400" dirty="0" smtClean="0"/>
              <a:t>, </a:t>
            </a:r>
            <a:r>
              <a:rPr lang="en-US" sz="1400" dirty="0" err="1" smtClean="0"/>
              <a:t>umanjena</a:t>
            </a:r>
            <a:r>
              <a:rPr lang="en-US" sz="1400" dirty="0" smtClean="0"/>
              <a:t> </a:t>
            </a:r>
            <a:r>
              <a:rPr lang="en-US" sz="1400" dirty="0" err="1" smtClean="0"/>
              <a:t>po</a:t>
            </a:r>
            <a:r>
              <a:rPr lang="en-US" sz="1400" dirty="0" smtClean="0"/>
              <a:t> </a:t>
            </a:r>
            <a:r>
              <a:rPr lang="en-US" sz="1400" dirty="0" err="1" smtClean="0"/>
              <a:t>osnovu</a:t>
            </a:r>
            <a:r>
              <a:rPr lang="en-US" sz="1400" dirty="0" smtClean="0"/>
              <a:t> </a:t>
            </a:r>
            <a:r>
              <a:rPr lang="en-US" sz="1400" dirty="0" err="1" smtClean="0"/>
              <a:t>poreske</a:t>
            </a:r>
            <a:r>
              <a:rPr lang="en-US" sz="1400" dirty="0" smtClean="0"/>
              <a:t> </a:t>
            </a:r>
            <a:r>
              <a:rPr lang="en-US" sz="1400" dirty="0" err="1" smtClean="0"/>
              <a:t>amortizacije</a:t>
            </a:r>
            <a:r>
              <a:rPr lang="en-US" sz="1400" dirty="0" smtClean="0"/>
              <a:t> (</a:t>
            </a:r>
            <a:r>
              <a:rPr lang="en-US" sz="1400" dirty="0" err="1" smtClean="0"/>
              <a:t>obračunata</a:t>
            </a:r>
            <a:r>
              <a:rPr lang="en-US" sz="1400" dirty="0" smtClean="0"/>
              <a:t> </a:t>
            </a:r>
            <a:r>
              <a:rPr lang="en-US" sz="1400" dirty="0" err="1" smtClean="0"/>
              <a:t>po</a:t>
            </a:r>
            <a:r>
              <a:rPr lang="en-US" sz="1400" dirty="0" smtClean="0"/>
              <a:t> </a:t>
            </a:r>
            <a:r>
              <a:rPr lang="en-US" sz="1400" dirty="0" err="1" smtClean="0"/>
              <a:t>amortizacionoj</a:t>
            </a:r>
            <a:r>
              <a:rPr lang="en-US" sz="1400" dirty="0" smtClean="0"/>
              <a:t> </a:t>
            </a:r>
            <a:r>
              <a:rPr lang="en-US" sz="1400" dirty="0" err="1" smtClean="0"/>
              <a:t>stopi</a:t>
            </a:r>
            <a:r>
              <a:rPr lang="en-US" sz="1400" dirty="0" smtClean="0"/>
              <a:t> </a:t>
            </a:r>
            <a:r>
              <a:rPr lang="en-US" sz="1400" dirty="0" err="1" smtClean="0"/>
              <a:t>od</a:t>
            </a:r>
            <a:r>
              <a:rPr lang="en-US" sz="1400" dirty="0" smtClean="0"/>
              <a:t> 2,5%). </a:t>
            </a:r>
            <a:endParaRPr lang="sr-Latn-RS" sz="1400" dirty="0" smtClean="0"/>
          </a:p>
          <a:p>
            <a:pPr>
              <a:spcAft>
                <a:spcPts val="600"/>
              </a:spcAft>
            </a:pPr>
            <a:endParaRPr lang="sr-Latn-RS" sz="1400" dirty="0" smtClean="0"/>
          </a:p>
          <a:p>
            <a:pPr>
              <a:spcAft>
                <a:spcPts val="600"/>
              </a:spcAft>
            </a:pPr>
            <a:r>
              <a:rPr lang="sr-Latn-RS" sz="1400" dirty="0" err="1" smtClean="0"/>
              <a:t>N</a:t>
            </a:r>
            <a:r>
              <a:rPr lang="en-US" sz="1400" dirty="0" err="1" smtClean="0"/>
              <a:t>abavna</a:t>
            </a:r>
            <a:r>
              <a:rPr lang="en-US" sz="1400" dirty="0" smtClean="0"/>
              <a:t> </a:t>
            </a:r>
            <a:r>
              <a:rPr lang="en-US" sz="1400" dirty="0" err="1" smtClean="0"/>
              <a:t>cena</a:t>
            </a:r>
            <a:r>
              <a:rPr lang="en-US" sz="1400" dirty="0" smtClean="0"/>
              <a:t> </a:t>
            </a:r>
            <a:r>
              <a:rPr lang="en-US" sz="1400" dirty="0" err="1" smtClean="0"/>
              <a:t>tj</a:t>
            </a:r>
            <a:r>
              <a:rPr lang="en-US" sz="1400" dirty="0" smtClean="0"/>
              <a:t>.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vrednost</a:t>
            </a:r>
            <a:r>
              <a:rPr lang="en-US" sz="1400" b="1" dirty="0" smtClean="0"/>
              <a:t> </a:t>
            </a:r>
            <a:r>
              <a:rPr lang="en-US" sz="1400" dirty="0" err="1" smtClean="0"/>
              <a:t>nepokretnosti</a:t>
            </a:r>
            <a:r>
              <a:rPr lang="en-US" sz="1400" dirty="0" smtClean="0"/>
              <a:t> </a:t>
            </a:r>
            <a:r>
              <a:rPr lang="en-US" sz="1400" dirty="0" err="1" smtClean="0"/>
              <a:t>predstavlja</a:t>
            </a:r>
            <a:r>
              <a:rPr lang="en-US" sz="1400" dirty="0" smtClean="0"/>
              <a:t> </a:t>
            </a:r>
            <a:r>
              <a:rPr lang="en-US" sz="1400" b="1" dirty="0" err="1" smtClean="0"/>
              <a:t>fakturnu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cenu</a:t>
            </a:r>
            <a:r>
              <a:rPr lang="en-US" sz="1400" b="1" dirty="0" smtClean="0"/>
              <a:t> </a:t>
            </a:r>
            <a:r>
              <a:rPr lang="en-US" sz="1400" dirty="0" err="1" smtClean="0"/>
              <a:t>uvećanu</a:t>
            </a:r>
            <a:r>
              <a:rPr lang="en-US" sz="1400" dirty="0" smtClean="0"/>
              <a:t> </a:t>
            </a:r>
            <a:r>
              <a:rPr lang="en-US" sz="1400" dirty="0" err="1" smtClean="0"/>
              <a:t>za</a:t>
            </a:r>
            <a:r>
              <a:rPr lang="en-US" sz="1400" dirty="0" smtClean="0"/>
              <a:t> </a:t>
            </a:r>
            <a:r>
              <a:rPr lang="en-US" sz="1400" b="1" dirty="0" err="1" smtClean="0"/>
              <a:t>zavisne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troškove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nabavke</a:t>
            </a:r>
            <a:r>
              <a:rPr lang="en-US" sz="1400" dirty="0" smtClean="0"/>
              <a:t>, u </a:t>
            </a:r>
            <a:r>
              <a:rPr lang="en-US" sz="1400" dirty="0" err="1" smtClean="0"/>
              <a:t>skladu</a:t>
            </a:r>
            <a:r>
              <a:rPr lang="en-US" sz="1400" dirty="0" smtClean="0"/>
              <a:t> </a:t>
            </a:r>
            <a:r>
              <a:rPr lang="en-US" sz="1400" dirty="0" err="1" smtClean="0"/>
              <a:t>sa</a:t>
            </a:r>
            <a:r>
              <a:rPr lang="en-US" sz="1400" dirty="0" smtClean="0"/>
              <a:t> </a:t>
            </a:r>
            <a:r>
              <a:rPr lang="en-US" sz="1400" dirty="0" err="1" smtClean="0"/>
              <a:t>propisima</a:t>
            </a:r>
            <a:r>
              <a:rPr lang="en-US" sz="1400" dirty="0" smtClean="0"/>
              <a:t> </a:t>
            </a:r>
            <a:r>
              <a:rPr lang="en-US" sz="1400" dirty="0" err="1" smtClean="0"/>
              <a:t>iz</a:t>
            </a:r>
            <a:r>
              <a:rPr lang="en-US" sz="1400" dirty="0" smtClean="0"/>
              <a:t> </a:t>
            </a:r>
            <a:r>
              <a:rPr lang="en-US" sz="1400" dirty="0" err="1" smtClean="0"/>
              <a:t>oblasti</a:t>
            </a:r>
            <a:r>
              <a:rPr lang="en-US" sz="1400" dirty="0" smtClean="0"/>
              <a:t> </a:t>
            </a:r>
            <a:r>
              <a:rPr lang="en-US" sz="1400" dirty="0" err="1" smtClean="0"/>
              <a:t>računovodstva</a:t>
            </a:r>
            <a:r>
              <a:rPr lang="en-US" sz="1400" dirty="0" smtClean="0"/>
              <a:t>,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b="1" dirty="0" err="1" smtClean="0"/>
              <a:t>umanjena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za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poresku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amortizaciju</a:t>
            </a:r>
            <a:r>
              <a:rPr lang="en-US" sz="1400" dirty="0" smtClean="0"/>
              <a:t>.</a:t>
            </a:r>
            <a:endParaRPr lang="sr-Latn-RS" sz="1400" dirty="0" smtClean="0"/>
          </a:p>
          <a:p>
            <a:pPr>
              <a:spcAft>
                <a:spcPts val="600"/>
              </a:spcAft>
            </a:pPr>
            <a:endParaRPr lang="sr-Latn-RS" sz="1400" dirty="0" smtClean="0"/>
          </a:p>
          <a:p>
            <a:pPr>
              <a:spcAft>
                <a:spcPts val="600"/>
              </a:spcAft>
            </a:pPr>
            <a:r>
              <a:rPr lang="en-US" sz="1400" dirty="0" err="1" smtClean="0"/>
              <a:t>Prilikom</a:t>
            </a:r>
            <a:r>
              <a:rPr lang="en-US" sz="1400" dirty="0" smtClean="0"/>
              <a:t> </a:t>
            </a:r>
            <a:r>
              <a:rPr lang="en-US" sz="1400" dirty="0" err="1" smtClean="0"/>
              <a:t>prodaje</a:t>
            </a:r>
            <a:r>
              <a:rPr lang="en-US" sz="1400" dirty="0" smtClean="0"/>
              <a:t> </a:t>
            </a:r>
            <a:r>
              <a:rPr lang="en-US" sz="1400" b="1" dirty="0" err="1" smtClean="0"/>
              <a:t>nepokretnosti</a:t>
            </a:r>
            <a:r>
              <a:rPr lang="en-US" sz="1400" b="1" dirty="0" smtClean="0"/>
              <a:t> u </a:t>
            </a:r>
            <a:r>
              <a:rPr lang="en-US" sz="1400" b="1" dirty="0" err="1" smtClean="0"/>
              <a:t>izgradnji</a:t>
            </a:r>
            <a:r>
              <a:rPr lang="en-US" sz="1400" dirty="0" smtClean="0"/>
              <a:t> </a:t>
            </a:r>
            <a:r>
              <a:rPr lang="en-US" sz="1400" dirty="0" err="1" smtClean="0"/>
              <a:t>nabavnu</a:t>
            </a:r>
            <a:r>
              <a:rPr lang="en-US" sz="1400" dirty="0" smtClean="0"/>
              <a:t> </a:t>
            </a:r>
            <a:r>
              <a:rPr lang="en-US" sz="1400" dirty="0" err="1" smtClean="0"/>
              <a:t>cenu</a:t>
            </a:r>
            <a:r>
              <a:rPr lang="en-US" sz="1400" dirty="0" smtClean="0"/>
              <a:t> (</a:t>
            </a:r>
            <a:r>
              <a:rPr lang="en-US" sz="1400" dirty="0" err="1" smtClean="0"/>
              <a:t>vrednost</a:t>
            </a:r>
            <a:r>
              <a:rPr lang="en-US" sz="1400" dirty="0" smtClean="0"/>
              <a:t>) </a:t>
            </a:r>
            <a:r>
              <a:rPr lang="en-US" sz="1400" dirty="0" err="1" smtClean="0"/>
              <a:t>čini</a:t>
            </a:r>
            <a:r>
              <a:rPr lang="en-US" sz="1400" dirty="0" smtClean="0"/>
              <a:t> </a:t>
            </a:r>
            <a:r>
              <a:rPr lang="en-US" sz="1400" dirty="0" err="1" smtClean="0"/>
              <a:t>ukupan</a:t>
            </a:r>
            <a:r>
              <a:rPr lang="en-US" sz="1400" dirty="0" smtClean="0"/>
              <a:t> </a:t>
            </a:r>
            <a:r>
              <a:rPr lang="en-US" sz="1400" dirty="0" err="1" smtClean="0"/>
              <a:t>iznos</a:t>
            </a:r>
            <a:r>
              <a:rPr lang="en-US" sz="1400" dirty="0" smtClean="0"/>
              <a:t> </a:t>
            </a:r>
            <a:r>
              <a:rPr lang="en-US" sz="1400" dirty="0" err="1" smtClean="0"/>
              <a:t>troškova</a:t>
            </a:r>
            <a:r>
              <a:rPr lang="en-US" sz="1400" dirty="0" smtClean="0"/>
              <a:t> </a:t>
            </a:r>
            <a:r>
              <a:rPr lang="en-US" sz="1400" dirty="0" err="1" smtClean="0"/>
              <a:t>izgradnje</a:t>
            </a:r>
            <a:r>
              <a:rPr lang="en-US" sz="1400" dirty="0" smtClean="0"/>
              <a:t> </a:t>
            </a:r>
            <a:r>
              <a:rPr lang="en-US" sz="1400" dirty="0" err="1" smtClean="0"/>
              <a:t>koji</a:t>
            </a:r>
            <a:r>
              <a:rPr lang="en-US" sz="1400" dirty="0" smtClean="0"/>
              <a:t> </a:t>
            </a:r>
            <a:r>
              <a:rPr lang="en-US" sz="1400" dirty="0" err="1" smtClean="0"/>
              <a:t>su</a:t>
            </a:r>
            <a:r>
              <a:rPr lang="en-US" sz="1400" dirty="0" smtClean="0"/>
              <a:t> do </a:t>
            </a:r>
            <a:r>
              <a:rPr lang="en-US" sz="1400" dirty="0" err="1" smtClean="0"/>
              <a:t>dana</a:t>
            </a:r>
            <a:r>
              <a:rPr lang="en-US" sz="1400" dirty="0" smtClean="0"/>
              <a:t> </a:t>
            </a:r>
            <a:r>
              <a:rPr lang="en-US" sz="1400" dirty="0" err="1" smtClean="0"/>
              <a:t>prodaje</a:t>
            </a:r>
            <a:r>
              <a:rPr lang="en-US" sz="1400" dirty="0" smtClean="0"/>
              <a:t> </a:t>
            </a:r>
            <a:r>
              <a:rPr lang="en-US" sz="1400" dirty="0" err="1" smtClean="0"/>
              <a:t>iskazani</a:t>
            </a:r>
            <a:r>
              <a:rPr lang="en-US" sz="1400" dirty="0" smtClean="0"/>
              <a:t> u </a:t>
            </a:r>
            <a:r>
              <a:rPr lang="en-US" sz="1400" dirty="0" err="1" smtClean="0"/>
              <a:t>poslovnim</a:t>
            </a:r>
            <a:r>
              <a:rPr lang="en-US" sz="1400" dirty="0" smtClean="0"/>
              <a:t> </a:t>
            </a:r>
            <a:r>
              <a:rPr lang="en-US" sz="1400" dirty="0" err="1" smtClean="0"/>
              <a:t>knjigama</a:t>
            </a:r>
            <a:r>
              <a:rPr lang="en-US" sz="1400" dirty="0" smtClean="0"/>
              <a:t> </a:t>
            </a:r>
            <a:r>
              <a:rPr lang="en-US" sz="1400" dirty="0" err="1" smtClean="0"/>
              <a:t>obveznika</a:t>
            </a:r>
            <a:r>
              <a:rPr lang="en-US" sz="1400" dirty="0" smtClean="0"/>
              <a:t>, u </a:t>
            </a:r>
            <a:r>
              <a:rPr lang="en-US" sz="1400" dirty="0" err="1" smtClean="0"/>
              <a:t>skladu</a:t>
            </a:r>
            <a:r>
              <a:rPr lang="en-US" sz="1400" dirty="0" smtClean="0"/>
              <a:t> </a:t>
            </a:r>
            <a:r>
              <a:rPr lang="en-US" sz="1400" dirty="0" err="1" smtClean="0"/>
              <a:t>sa</a:t>
            </a:r>
            <a:r>
              <a:rPr lang="en-US" sz="1400" dirty="0" smtClean="0"/>
              <a:t> </a:t>
            </a:r>
            <a:r>
              <a:rPr lang="en-US" sz="1400" dirty="0" err="1" smtClean="0"/>
              <a:t>propisima</a:t>
            </a:r>
            <a:r>
              <a:rPr lang="en-US" sz="1400" dirty="0" smtClean="0"/>
              <a:t> </a:t>
            </a:r>
            <a:r>
              <a:rPr lang="en-US" sz="1400" dirty="0" err="1" smtClean="0"/>
              <a:t>iz</a:t>
            </a:r>
            <a:r>
              <a:rPr lang="en-US" sz="1400" dirty="0" smtClean="0"/>
              <a:t> </a:t>
            </a:r>
            <a:r>
              <a:rPr lang="en-US" sz="1400" dirty="0" err="1" smtClean="0"/>
              <a:t>oblasti</a:t>
            </a:r>
            <a:r>
              <a:rPr lang="en-US" sz="1400" dirty="0" smtClean="0"/>
              <a:t> </a:t>
            </a:r>
            <a:r>
              <a:rPr lang="en-US" sz="1400" dirty="0" err="1" smtClean="0"/>
              <a:t>računovodstva</a:t>
            </a:r>
            <a:r>
              <a:rPr lang="en-US" sz="1400" dirty="0" smtClean="0"/>
              <a:t>.</a:t>
            </a:r>
            <a:endParaRPr lang="sr-Latn-RS" sz="1400" dirty="0" smtClean="0"/>
          </a:p>
          <a:p>
            <a:pPr>
              <a:spcAft>
                <a:spcPts val="600"/>
              </a:spcAft>
            </a:pPr>
            <a:endParaRPr lang="sr-Latn-RS" sz="1400" dirty="0" smtClean="0"/>
          </a:p>
          <a:p>
            <a:pPr>
              <a:spcAft>
                <a:spcPts val="600"/>
              </a:spcAft>
            </a:pPr>
            <a:endParaRPr lang="sr-Latn-RS" sz="1400" dirty="0" smtClean="0"/>
          </a:p>
        </p:txBody>
      </p:sp>
    </p:spTree>
    <p:extLst>
      <p:ext uri="{BB962C8B-B14F-4D97-AF65-F5344CB8AC3E}">
        <p14:creationId xmlns="" xmlns:p14="http://schemas.microsoft.com/office/powerpoint/2010/main" val="25569940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Kapitalni dobici i gubici po osnovu prenosa nepokretnosti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en-US" sz="2000" dirty="0" err="1" smtClean="0"/>
              <a:t>Nabavna</a:t>
            </a:r>
            <a:r>
              <a:rPr lang="en-US" sz="2000" dirty="0" smtClean="0"/>
              <a:t> </a:t>
            </a:r>
            <a:r>
              <a:rPr lang="en-US" sz="2000" dirty="0" err="1" smtClean="0"/>
              <a:t>cena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svrhe</a:t>
            </a:r>
            <a:r>
              <a:rPr lang="en-US" sz="2000" dirty="0" smtClean="0"/>
              <a:t> </a:t>
            </a:r>
            <a:r>
              <a:rPr lang="en-US" sz="2000" dirty="0" err="1" smtClean="0"/>
              <a:t>utvrđivanja</a:t>
            </a:r>
            <a:r>
              <a:rPr lang="en-US" sz="2000" dirty="0" smtClean="0"/>
              <a:t> </a:t>
            </a:r>
            <a:r>
              <a:rPr lang="en-US" sz="2000" dirty="0" err="1" smtClean="0"/>
              <a:t>kapitalnih</a:t>
            </a:r>
            <a:r>
              <a:rPr lang="en-US" sz="2000" dirty="0" smtClean="0"/>
              <a:t> </a:t>
            </a:r>
            <a:r>
              <a:rPr lang="en-US" sz="2000" dirty="0" err="1" smtClean="0"/>
              <a:t>dobitaka</a:t>
            </a:r>
            <a:r>
              <a:rPr lang="en-US" sz="2000" dirty="0" smtClean="0"/>
              <a:t> (</a:t>
            </a:r>
            <a:r>
              <a:rPr lang="en-US" sz="2000" dirty="0" err="1" smtClean="0"/>
              <a:t>gubitaka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4" y="1446810"/>
            <a:ext cx="8535513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Nabavna</a:t>
            </a:r>
            <a:r>
              <a:rPr lang="en-US" sz="1400" dirty="0" smtClean="0"/>
              <a:t> </a:t>
            </a:r>
            <a:r>
              <a:rPr lang="en-US" sz="1400" dirty="0" err="1" smtClean="0"/>
              <a:t>cena</a:t>
            </a:r>
            <a:r>
              <a:rPr lang="en-US" sz="1400" dirty="0" smtClean="0"/>
              <a:t> </a:t>
            </a:r>
            <a:r>
              <a:rPr lang="en-US" sz="1400" dirty="0" err="1" smtClean="0"/>
              <a:t>onih</a:t>
            </a:r>
            <a:r>
              <a:rPr lang="en-US" sz="1400" dirty="0" smtClean="0"/>
              <a:t> </a:t>
            </a:r>
            <a:r>
              <a:rPr lang="en-US" sz="1400" b="1" dirty="0" err="1" smtClean="0"/>
              <a:t>nepokretnosti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koje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su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nabavljene</a:t>
            </a:r>
            <a:r>
              <a:rPr lang="en-US" sz="1400" b="1" dirty="0" smtClean="0"/>
              <a:t> pre 1. </a:t>
            </a:r>
            <a:r>
              <a:rPr lang="en-US" sz="1400" b="1" dirty="0" err="1" smtClean="0"/>
              <a:t>januara</a:t>
            </a:r>
            <a:r>
              <a:rPr lang="en-US" sz="1400" b="1" dirty="0" smtClean="0"/>
              <a:t> 2004. </a:t>
            </a:r>
            <a:r>
              <a:rPr lang="en-US" sz="1400" b="1" dirty="0" err="1" smtClean="0"/>
              <a:t>godine</a:t>
            </a:r>
            <a:r>
              <a:rPr lang="en-US" sz="1400" dirty="0" smtClean="0"/>
              <a:t> je </a:t>
            </a:r>
            <a:r>
              <a:rPr lang="en-US" sz="1400" dirty="0" err="1" smtClean="0"/>
              <a:t>cena</a:t>
            </a:r>
            <a:r>
              <a:rPr lang="en-US" sz="1400" dirty="0" smtClean="0"/>
              <a:t> </a:t>
            </a:r>
            <a:r>
              <a:rPr lang="en-US" sz="1400" dirty="0" err="1" smtClean="0"/>
              <a:t>po</a:t>
            </a:r>
            <a:r>
              <a:rPr lang="en-US" sz="1400" dirty="0" smtClean="0"/>
              <a:t> </a:t>
            </a:r>
            <a:r>
              <a:rPr lang="en-US" sz="1400" dirty="0" err="1" smtClean="0"/>
              <a:t>kojoj</a:t>
            </a:r>
            <a:r>
              <a:rPr lang="en-US" sz="1400" dirty="0" smtClean="0"/>
              <a:t> je </a:t>
            </a:r>
            <a:r>
              <a:rPr lang="en-US" sz="1400" dirty="0" err="1" smtClean="0"/>
              <a:t>obveznik</a:t>
            </a:r>
            <a:r>
              <a:rPr lang="en-US" sz="1400" dirty="0" smtClean="0"/>
              <a:t> </a:t>
            </a:r>
            <a:r>
              <a:rPr lang="en-US" sz="1400" dirty="0" err="1" smtClean="0"/>
              <a:t>stekao</a:t>
            </a:r>
            <a:r>
              <a:rPr lang="en-US" sz="1400" dirty="0" smtClean="0"/>
              <a:t> </a:t>
            </a:r>
            <a:r>
              <a:rPr lang="en-US" sz="1400" dirty="0" err="1" smtClean="0"/>
              <a:t>nepokretnost</a:t>
            </a:r>
            <a:r>
              <a:rPr lang="en-US" sz="1400" dirty="0" smtClean="0"/>
              <a:t>, </a:t>
            </a:r>
            <a:r>
              <a:rPr lang="en-US" sz="1400" b="1" dirty="0" err="1" smtClean="0"/>
              <a:t>umanjena</a:t>
            </a:r>
            <a:r>
              <a:rPr lang="en-US" sz="1400" dirty="0" smtClean="0"/>
              <a:t> </a:t>
            </a:r>
            <a:r>
              <a:rPr lang="en-US" sz="1400" dirty="0" err="1" smtClean="0"/>
              <a:t>po</a:t>
            </a:r>
            <a:r>
              <a:rPr lang="en-US" sz="1400" dirty="0" smtClean="0"/>
              <a:t> </a:t>
            </a:r>
            <a:r>
              <a:rPr lang="en-US" sz="1400" dirty="0" err="1" smtClean="0"/>
              <a:t>osnovu</a:t>
            </a:r>
            <a:r>
              <a:rPr lang="en-US" sz="1400" dirty="0" smtClean="0"/>
              <a:t> </a:t>
            </a:r>
            <a:r>
              <a:rPr lang="en-US" sz="1400" dirty="0" err="1" smtClean="0"/>
              <a:t>amortizacije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b="1" dirty="0" err="1" smtClean="0"/>
              <a:t>uvećana</a:t>
            </a:r>
            <a:r>
              <a:rPr lang="en-US" sz="1400" dirty="0" smtClean="0"/>
              <a:t> </a:t>
            </a:r>
            <a:r>
              <a:rPr lang="en-US" sz="1400" dirty="0" err="1" smtClean="0"/>
              <a:t>po</a:t>
            </a:r>
            <a:r>
              <a:rPr lang="en-US" sz="1400" dirty="0" smtClean="0"/>
              <a:t> </a:t>
            </a:r>
            <a:r>
              <a:rPr lang="en-US" sz="1400" dirty="0" err="1" smtClean="0"/>
              <a:t>osnovu</a:t>
            </a:r>
            <a:r>
              <a:rPr lang="en-US" sz="1400" dirty="0" smtClean="0"/>
              <a:t> </a:t>
            </a:r>
            <a:r>
              <a:rPr lang="en-US" sz="1400" dirty="0" err="1" smtClean="0"/>
              <a:t>revalorizacije</a:t>
            </a:r>
            <a:r>
              <a:rPr lang="en-US" sz="1400" dirty="0" smtClean="0"/>
              <a:t>, u </a:t>
            </a:r>
            <a:r>
              <a:rPr lang="en-US" sz="1400" dirty="0" err="1" smtClean="0"/>
              <a:t>skladu</a:t>
            </a:r>
            <a:r>
              <a:rPr lang="en-US" sz="1400" dirty="0" smtClean="0"/>
              <a:t> </a:t>
            </a:r>
            <a:r>
              <a:rPr lang="en-US" sz="1400" dirty="0" err="1" smtClean="0"/>
              <a:t>sa</a:t>
            </a:r>
            <a:r>
              <a:rPr lang="en-US" sz="1400" dirty="0" smtClean="0"/>
              <a:t> </a:t>
            </a:r>
            <a:r>
              <a:rPr lang="en-US" sz="1400" dirty="0" err="1" smtClean="0"/>
              <a:t>propisima</a:t>
            </a:r>
            <a:r>
              <a:rPr lang="en-US" sz="1400" dirty="0" smtClean="0"/>
              <a:t> o </a:t>
            </a:r>
            <a:r>
              <a:rPr lang="en-US" sz="1400" dirty="0" err="1" smtClean="0"/>
              <a:t>računovodstvu</a:t>
            </a:r>
            <a:r>
              <a:rPr lang="en-US" sz="1400" dirty="0" smtClean="0"/>
              <a:t> </a:t>
            </a:r>
            <a:r>
              <a:rPr lang="en-US" sz="1400" dirty="0" err="1" smtClean="0"/>
              <a:t>koji</a:t>
            </a:r>
            <a:r>
              <a:rPr lang="en-US" sz="1400" dirty="0" smtClean="0"/>
              <a:t> </a:t>
            </a:r>
            <a:r>
              <a:rPr lang="en-US" sz="1400" dirty="0" err="1" smtClean="0"/>
              <a:t>su</a:t>
            </a:r>
            <a:r>
              <a:rPr lang="en-US" sz="1400" dirty="0" smtClean="0"/>
              <a:t> se </a:t>
            </a:r>
            <a:r>
              <a:rPr lang="en-US" sz="1400" dirty="0" err="1" smtClean="0"/>
              <a:t>primenjivali</a:t>
            </a:r>
            <a:r>
              <a:rPr lang="en-US" sz="1400" dirty="0" smtClean="0"/>
              <a:t> do </a:t>
            </a:r>
            <a:r>
              <a:rPr lang="en-US" sz="1400" dirty="0" err="1" smtClean="0"/>
              <a:t>kraja</a:t>
            </a:r>
            <a:r>
              <a:rPr lang="en-US" sz="1400" dirty="0" smtClean="0"/>
              <a:t> 2003. </a:t>
            </a:r>
            <a:r>
              <a:rPr lang="en-US" sz="1400" dirty="0" err="1" smtClean="0"/>
              <a:t>godine</a:t>
            </a:r>
            <a:r>
              <a:rPr lang="en-US" sz="1400" dirty="0" smtClean="0"/>
              <a:t>, </a:t>
            </a:r>
            <a:r>
              <a:rPr lang="en-US" sz="1400" dirty="0" err="1" smtClean="0"/>
              <a:t>kao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b="1" dirty="0" err="1" smtClean="0"/>
              <a:t>umanjena</a:t>
            </a:r>
            <a:r>
              <a:rPr lang="en-US" sz="1400" dirty="0" smtClean="0"/>
              <a:t> </a:t>
            </a:r>
            <a:r>
              <a:rPr lang="en-US" sz="1400" dirty="0" err="1" smtClean="0"/>
              <a:t>po</a:t>
            </a:r>
            <a:r>
              <a:rPr lang="en-US" sz="1400" dirty="0" smtClean="0"/>
              <a:t> </a:t>
            </a:r>
            <a:r>
              <a:rPr lang="en-US" sz="1400" dirty="0" err="1" smtClean="0"/>
              <a:t>osnovu</a:t>
            </a:r>
            <a:r>
              <a:rPr lang="en-US" sz="1400" dirty="0" smtClean="0"/>
              <a:t> </a:t>
            </a:r>
            <a:r>
              <a:rPr lang="en-US" sz="1400" dirty="0" err="1" smtClean="0"/>
              <a:t>poreske</a:t>
            </a:r>
            <a:r>
              <a:rPr lang="en-US" sz="1400" dirty="0" smtClean="0"/>
              <a:t> </a:t>
            </a:r>
            <a:r>
              <a:rPr lang="en-US" sz="1400" dirty="0" err="1" smtClean="0"/>
              <a:t>amortizacije</a:t>
            </a:r>
            <a:r>
              <a:rPr lang="en-US" sz="1400" dirty="0" smtClean="0"/>
              <a:t> </a:t>
            </a:r>
            <a:r>
              <a:rPr lang="en-US" sz="1400" dirty="0" err="1" smtClean="0"/>
              <a:t>od</a:t>
            </a:r>
            <a:r>
              <a:rPr lang="en-US" sz="1400" dirty="0" smtClean="0"/>
              <a:t> 01.01.2004. </a:t>
            </a:r>
            <a:r>
              <a:rPr lang="en-US" sz="1400" dirty="0" err="1" smtClean="0"/>
              <a:t>godine</a:t>
            </a:r>
            <a:r>
              <a:rPr lang="en-US" sz="1400" dirty="0" smtClean="0"/>
              <a:t> do </a:t>
            </a:r>
            <a:r>
              <a:rPr lang="en-US" sz="1400" dirty="0" err="1" smtClean="0"/>
              <a:t>dana</a:t>
            </a:r>
            <a:r>
              <a:rPr lang="en-US" sz="1400" dirty="0" smtClean="0"/>
              <a:t> </a:t>
            </a:r>
            <a:r>
              <a:rPr lang="en-US" sz="1400" dirty="0" err="1" smtClean="0"/>
              <a:t>otuđenja</a:t>
            </a:r>
            <a:r>
              <a:rPr lang="en-US" sz="1400" dirty="0" smtClean="0"/>
              <a:t>. </a:t>
            </a:r>
            <a:r>
              <a:rPr lang="en-US" sz="1400" dirty="0" err="1" smtClean="0"/>
              <a:t>Osnovicu</a:t>
            </a:r>
            <a:r>
              <a:rPr lang="en-US" sz="1400" dirty="0" smtClean="0"/>
              <a:t> </a:t>
            </a:r>
            <a:r>
              <a:rPr lang="en-US" sz="1400" dirty="0" err="1" smtClean="0"/>
              <a:t>za</a:t>
            </a:r>
            <a:r>
              <a:rPr lang="en-US" sz="1400" dirty="0" smtClean="0"/>
              <a:t> </a:t>
            </a:r>
            <a:r>
              <a:rPr lang="en-US" sz="1400" dirty="0" err="1" smtClean="0"/>
              <a:t>obračun</a:t>
            </a:r>
            <a:r>
              <a:rPr lang="en-US" sz="1400" dirty="0" smtClean="0"/>
              <a:t> </a:t>
            </a:r>
            <a:r>
              <a:rPr lang="en-US" sz="1400" dirty="0" err="1" smtClean="0"/>
              <a:t>poreske</a:t>
            </a:r>
            <a:r>
              <a:rPr lang="en-US" sz="1400" dirty="0" smtClean="0"/>
              <a:t> </a:t>
            </a:r>
            <a:r>
              <a:rPr lang="en-US" sz="1400" dirty="0" err="1" smtClean="0"/>
              <a:t>amortizacije</a:t>
            </a:r>
            <a:r>
              <a:rPr lang="en-US" sz="1400" dirty="0" smtClean="0"/>
              <a:t> </a:t>
            </a:r>
            <a:r>
              <a:rPr lang="en-US" sz="1400" dirty="0" err="1" smtClean="0"/>
              <a:t>predstavlja</a:t>
            </a:r>
            <a:r>
              <a:rPr lang="en-US" sz="1400" dirty="0" smtClean="0"/>
              <a:t> </a:t>
            </a:r>
            <a:r>
              <a:rPr lang="en-US" sz="1400" dirty="0" err="1" smtClean="0"/>
              <a:t>nabavna</a:t>
            </a:r>
            <a:r>
              <a:rPr lang="en-US" sz="1400" dirty="0" smtClean="0"/>
              <a:t> </a:t>
            </a:r>
            <a:r>
              <a:rPr lang="en-US" sz="1400" dirty="0" err="1" smtClean="0"/>
              <a:t>vrednosti</a:t>
            </a:r>
            <a:r>
              <a:rPr lang="en-US" sz="1400" dirty="0" smtClean="0"/>
              <a:t> </a:t>
            </a:r>
            <a:r>
              <a:rPr lang="en-US" sz="1400" dirty="0" err="1" smtClean="0"/>
              <a:t>nepokretnosti</a:t>
            </a:r>
            <a:r>
              <a:rPr lang="en-US" sz="1400" dirty="0" smtClean="0"/>
              <a:t> </a:t>
            </a:r>
            <a:r>
              <a:rPr lang="en-US" sz="1400" dirty="0" err="1" smtClean="0"/>
              <a:t>na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31. </a:t>
            </a:r>
            <a:r>
              <a:rPr lang="en-US" sz="1400" dirty="0" err="1" smtClean="0"/>
              <a:t>decembar</a:t>
            </a:r>
            <a:r>
              <a:rPr lang="en-US" sz="1400" dirty="0" smtClean="0"/>
              <a:t> 2003. </a:t>
            </a:r>
            <a:r>
              <a:rPr lang="en-US" sz="1400" dirty="0" err="1" smtClean="0"/>
              <a:t>godine</a:t>
            </a:r>
            <a:r>
              <a:rPr lang="en-US" sz="1400" dirty="0" smtClean="0"/>
              <a:t>. </a:t>
            </a:r>
            <a:endParaRPr lang="sr-Latn-RS" sz="1400" dirty="0" smtClean="0"/>
          </a:p>
          <a:p>
            <a:endParaRPr lang="sr-Latn-RS" sz="1400" dirty="0" smtClean="0"/>
          </a:p>
          <a:p>
            <a:r>
              <a:rPr lang="en-US" sz="1400" dirty="0" err="1" smtClean="0"/>
              <a:t>Nabavna</a:t>
            </a:r>
            <a:r>
              <a:rPr lang="en-US" sz="1400" dirty="0" smtClean="0"/>
              <a:t> </a:t>
            </a:r>
            <a:r>
              <a:rPr lang="en-US" sz="1400" dirty="0" err="1" smtClean="0"/>
              <a:t>cena</a:t>
            </a:r>
            <a:r>
              <a:rPr lang="en-US" sz="1400" dirty="0" smtClean="0"/>
              <a:t> </a:t>
            </a:r>
            <a:r>
              <a:rPr lang="en-US" sz="1400" b="1" dirty="0" err="1" smtClean="0"/>
              <a:t>nepokretnosti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koje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su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nabavljene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nakon</a:t>
            </a:r>
            <a:r>
              <a:rPr lang="en-US" sz="1400" b="1" dirty="0" smtClean="0"/>
              <a:t> 01. </a:t>
            </a:r>
            <a:r>
              <a:rPr lang="en-US" sz="1400" b="1" dirty="0" err="1" smtClean="0"/>
              <a:t>januara</a:t>
            </a:r>
            <a:r>
              <a:rPr lang="en-US" sz="1400" b="1" dirty="0" smtClean="0"/>
              <a:t> 2004. </a:t>
            </a:r>
            <a:r>
              <a:rPr lang="en-US" sz="1400" b="1" dirty="0" err="1" smtClean="0"/>
              <a:t>godine</a:t>
            </a:r>
            <a:r>
              <a:rPr lang="en-US" sz="1400" b="1" dirty="0" smtClean="0"/>
              <a:t>,</a:t>
            </a:r>
            <a:r>
              <a:rPr lang="en-US" sz="1400" dirty="0" smtClean="0"/>
              <a:t> </a:t>
            </a:r>
            <a:r>
              <a:rPr lang="en-US" sz="1400" dirty="0" err="1" smtClean="0"/>
              <a:t>tj</a:t>
            </a:r>
            <a:r>
              <a:rPr lang="en-US" sz="1400" dirty="0" smtClean="0"/>
              <a:t>. </a:t>
            </a:r>
            <a:r>
              <a:rPr lang="en-US" sz="1400" dirty="0" err="1" smtClean="0"/>
              <a:t>od</a:t>
            </a:r>
            <a:r>
              <a:rPr lang="en-US" sz="1400" dirty="0" smtClean="0"/>
              <a:t> </a:t>
            </a:r>
            <a:r>
              <a:rPr lang="en-US" sz="1400" dirty="0" err="1" smtClean="0"/>
              <a:t>početka</a:t>
            </a:r>
            <a:r>
              <a:rPr lang="en-US" sz="1400" dirty="0" smtClean="0"/>
              <a:t> </a:t>
            </a:r>
            <a:r>
              <a:rPr lang="en-US" sz="1400" dirty="0" err="1" smtClean="0"/>
              <a:t>primene</a:t>
            </a:r>
            <a:r>
              <a:rPr lang="en-US" sz="1400" dirty="0" smtClean="0"/>
              <a:t> MRS/MSFI, </a:t>
            </a:r>
            <a:r>
              <a:rPr lang="en-US" sz="1400" b="1" dirty="0" smtClean="0"/>
              <a:t>ne </a:t>
            </a:r>
            <a:r>
              <a:rPr lang="en-US" sz="1400" b="1" dirty="0" err="1" smtClean="0"/>
              <a:t>uvećava</a:t>
            </a:r>
            <a:r>
              <a:rPr lang="en-US" sz="1400" b="1" dirty="0" smtClean="0"/>
              <a:t> se </a:t>
            </a:r>
            <a:r>
              <a:rPr lang="en-US" sz="1400" b="1" dirty="0" err="1" smtClean="0"/>
              <a:t>po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osnovu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revalorizacije</a:t>
            </a:r>
            <a:r>
              <a:rPr lang="en-US" sz="1400" dirty="0" smtClean="0"/>
              <a:t>.</a:t>
            </a:r>
            <a:endParaRPr lang="sr-Latn-RS" sz="1400" dirty="0" smtClean="0"/>
          </a:p>
          <a:p>
            <a:endParaRPr lang="sr-Latn-RS" sz="1400" dirty="0" smtClean="0"/>
          </a:p>
          <a:p>
            <a:r>
              <a:rPr lang="en-US" sz="1400" b="1" dirty="0" err="1" smtClean="0"/>
              <a:t>Naknadna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ulaganja</a:t>
            </a:r>
            <a:r>
              <a:rPr lang="en-US" sz="1400" b="1" dirty="0" smtClean="0"/>
              <a:t> u </a:t>
            </a:r>
            <a:r>
              <a:rPr lang="en-US" sz="1400" b="1" dirty="0" err="1" smtClean="0"/>
              <a:t>nepokretnost</a:t>
            </a:r>
            <a:r>
              <a:rPr lang="en-US" sz="1400" dirty="0" smtClean="0"/>
              <a:t> </a:t>
            </a:r>
            <a:r>
              <a:rPr lang="en-US" sz="1400" dirty="0" err="1" smtClean="0"/>
              <a:t>koja</a:t>
            </a:r>
            <a:r>
              <a:rPr lang="en-US" sz="1400" dirty="0" smtClean="0"/>
              <a:t> </a:t>
            </a:r>
            <a:r>
              <a:rPr lang="en-US" sz="1400" dirty="0" err="1" smtClean="0"/>
              <a:t>su</a:t>
            </a:r>
            <a:r>
              <a:rPr lang="en-US" sz="1400" dirty="0" smtClean="0"/>
              <a:t> </a:t>
            </a:r>
            <a:r>
              <a:rPr lang="en-US" sz="1400" dirty="0" err="1" smtClean="0"/>
              <a:t>priznata</a:t>
            </a:r>
            <a:r>
              <a:rPr lang="en-US" sz="1400" dirty="0" smtClean="0"/>
              <a:t> u </a:t>
            </a:r>
            <a:r>
              <a:rPr lang="en-US" sz="1400" dirty="0" err="1" smtClean="0"/>
              <a:t>skladu</a:t>
            </a:r>
            <a:r>
              <a:rPr lang="en-US" sz="1400" dirty="0" smtClean="0"/>
              <a:t> </a:t>
            </a:r>
            <a:r>
              <a:rPr lang="en-US" sz="1400" dirty="0" err="1" smtClean="0"/>
              <a:t>sa</a:t>
            </a:r>
            <a:r>
              <a:rPr lang="en-US" sz="1400" dirty="0" smtClean="0"/>
              <a:t> MRS/MSFI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koja</a:t>
            </a:r>
            <a:r>
              <a:rPr lang="en-US" sz="1400" dirty="0" smtClean="0"/>
              <a:t> </a:t>
            </a:r>
            <a:r>
              <a:rPr lang="en-US" sz="1400" dirty="0" err="1" smtClean="0"/>
              <a:t>uvećavanju</a:t>
            </a:r>
            <a:r>
              <a:rPr lang="en-US" sz="1400" dirty="0" smtClean="0"/>
              <a:t> </a:t>
            </a:r>
            <a:r>
              <a:rPr lang="en-US" sz="1400" dirty="0" err="1" smtClean="0"/>
              <a:t>nabavnu</a:t>
            </a:r>
            <a:r>
              <a:rPr lang="en-US" sz="1400" dirty="0" smtClean="0"/>
              <a:t> </a:t>
            </a:r>
            <a:r>
              <a:rPr lang="en-US" sz="1400" dirty="0" err="1" smtClean="0"/>
              <a:t>vrednost</a:t>
            </a:r>
            <a:r>
              <a:rPr lang="en-US" sz="1400" dirty="0" smtClean="0"/>
              <a:t> </a:t>
            </a:r>
            <a:r>
              <a:rPr lang="en-US" sz="1400" dirty="0" err="1" smtClean="0"/>
              <a:t>sredstva</a:t>
            </a:r>
            <a:r>
              <a:rPr lang="en-US" sz="1400" dirty="0" smtClean="0"/>
              <a:t>, </a:t>
            </a:r>
            <a:r>
              <a:rPr lang="en-US" sz="1400" dirty="0" err="1" smtClean="0"/>
              <a:t>trebaju</a:t>
            </a:r>
            <a:r>
              <a:rPr lang="en-US" sz="1400" dirty="0" smtClean="0"/>
              <a:t> se </a:t>
            </a:r>
            <a:r>
              <a:rPr lang="en-US" sz="1400" b="1" dirty="0" err="1" smtClean="0"/>
              <a:t>priznati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kao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uvećavanje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nabavne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vrednosti</a:t>
            </a:r>
            <a:r>
              <a:rPr lang="en-US" sz="1400" b="1" dirty="0" smtClean="0"/>
              <a:t> </a:t>
            </a:r>
            <a:r>
              <a:rPr lang="en-US" sz="1400" dirty="0" err="1" smtClean="0"/>
              <a:t>za</a:t>
            </a:r>
            <a:r>
              <a:rPr lang="en-US" sz="1400" dirty="0" smtClean="0"/>
              <a:t> </a:t>
            </a:r>
            <a:r>
              <a:rPr lang="en-US" sz="1400" dirty="0" err="1" smtClean="0"/>
              <a:t>potrebe</a:t>
            </a:r>
            <a:r>
              <a:rPr lang="en-US" sz="1400" dirty="0" smtClean="0"/>
              <a:t> </a:t>
            </a:r>
            <a:r>
              <a:rPr lang="en-US" sz="1400" dirty="0" err="1" smtClean="0"/>
              <a:t>utvrđivanja</a:t>
            </a:r>
            <a:r>
              <a:rPr lang="en-US" sz="1400" dirty="0" smtClean="0"/>
              <a:t> </a:t>
            </a:r>
            <a:r>
              <a:rPr lang="en-US" sz="1400" dirty="0" err="1" smtClean="0"/>
              <a:t>kapitalnog</a:t>
            </a:r>
            <a:r>
              <a:rPr lang="en-US" sz="1400" dirty="0" smtClean="0"/>
              <a:t> </a:t>
            </a:r>
            <a:r>
              <a:rPr lang="en-US" sz="1400" dirty="0" err="1" smtClean="0"/>
              <a:t>dobitka</a:t>
            </a:r>
            <a:r>
              <a:rPr lang="sr-Latn-RS" sz="1400" dirty="0" smtClean="0"/>
              <a:t>.</a:t>
            </a:r>
          </a:p>
          <a:p>
            <a:endParaRPr lang="en-US" sz="1400" dirty="0" smtClean="0"/>
          </a:p>
          <a:p>
            <a:pPr>
              <a:spcAft>
                <a:spcPts val="600"/>
              </a:spcAft>
            </a:pPr>
            <a:r>
              <a:rPr lang="en-US" sz="1400" dirty="0" err="1" smtClean="0"/>
              <a:t>Ukoliko</a:t>
            </a:r>
            <a:r>
              <a:rPr lang="en-US" sz="1400" dirty="0" smtClean="0"/>
              <a:t> </a:t>
            </a:r>
            <a:r>
              <a:rPr lang="en-US" sz="1400" b="1" dirty="0" err="1" smtClean="0"/>
              <a:t>cena</a:t>
            </a:r>
            <a:r>
              <a:rPr lang="en-US" sz="1400" dirty="0" smtClean="0"/>
              <a:t> </a:t>
            </a:r>
            <a:r>
              <a:rPr lang="en-US" sz="1400" dirty="0" err="1" smtClean="0"/>
              <a:t>po</a:t>
            </a:r>
            <a:r>
              <a:rPr lang="en-US" sz="1400" dirty="0" smtClean="0"/>
              <a:t> </a:t>
            </a:r>
            <a:r>
              <a:rPr lang="en-US" sz="1400" dirty="0" err="1" smtClean="0"/>
              <a:t>kojoj</a:t>
            </a:r>
            <a:r>
              <a:rPr lang="en-US" sz="1400" dirty="0" smtClean="0"/>
              <a:t> je </a:t>
            </a:r>
            <a:r>
              <a:rPr lang="en-US" sz="1400" dirty="0" err="1" smtClean="0"/>
              <a:t>nepokretnost</a:t>
            </a:r>
            <a:r>
              <a:rPr lang="en-US" sz="1400" dirty="0" smtClean="0"/>
              <a:t> </a:t>
            </a:r>
            <a:r>
              <a:rPr lang="en-US" sz="1400" dirty="0" err="1" smtClean="0"/>
              <a:t>nabavljena</a:t>
            </a:r>
            <a:r>
              <a:rPr lang="en-US" sz="1400" dirty="0" smtClean="0"/>
              <a:t> </a:t>
            </a:r>
            <a:r>
              <a:rPr lang="en-US" sz="1400" b="1" dirty="0" err="1" smtClean="0"/>
              <a:t>nije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iskazana</a:t>
            </a:r>
            <a:r>
              <a:rPr lang="en-US" sz="1400" b="1" dirty="0" smtClean="0"/>
              <a:t> u </a:t>
            </a:r>
            <a:r>
              <a:rPr lang="en-US" sz="1400" b="1" dirty="0" err="1" smtClean="0"/>
              <a:t>poslovnim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knjigama</a:t>
            </a:r>
            <a:r>
              <a:rPr lang="en-US" sz="1400" dirty="0" smtClean="0"/>
              <a:t> </a:t>
            </a:r>
            <a:r>
              <a:rPr lang="en-US" sz="1400" dirty="0" err="1" smtClean="0"/>
              <a:t>obveznika</a:t>
            </a:r>
            <a:r>
              <a:rPr lang="en-US" sz="1400" dirty="0" smtClean="0"/>
              <a:t>, </a:t>
            </a:r>
            <a:r>
              <a:rPr lang="en-US" sz="1400" dirty="0" err="1" smtClean="0"/>
              <a:t>nabavna</a:t>
            </a:r>
            <a:r>
              <a:rPr lang="en-US" sz="1400" dirty="0" smtClean="0"/>
              <a:t> </a:t>
            </a:r>
            <a:r>
              <a:rPr lang="en-US" sz="1400" dirty="0" err="1" smtClean="0"/>
              <a:t>cena</a:t>
            </a:r>
            <a:r>
              <a:rPr lang="en-US" sz="1400" dirty="0" smtClean="0"/>
              <a:t> </a:t>
            </a:r>
            <a:r>
              <a:rPr lang="en-US" sz="1400" dirty="0" err="1" smtClean="0"/>
              <a:t>za</a:t>
            </a:r>
            <a:r>
              <a:rPr lang="en-US" sz="1400" dirty="0" smtClean="0"/>
              <a:t> </a:t>
            </a:r>
            <a:r>
              <a:rPr lang="en-US" sz="1400" dirty="0" err="1" smtClean="0"/>
              <a:t>svrhe</a:t>
            </a:r>
            <a:r>
              <a:rPr lang="en-US" sz="1400" dirty="0" smtClean="0"/>
              <a:t> </a:t>
            </a:r>
            <a:r>
              <a:rPr lang="en-US" sz="1400" dirty="0" err="1" smtClean="0"/>
              <a:t>određivanja</a:t>
            </a:r>
            <a:r>
              <a:rPr lang="en-US" sz="1400" dirty="0" smtClean="0"/>
              <a:t> </a:t>
            </a:r>
            <a:r>
              <a:rPr lang="en-US" sz="1400" dirty="0" err="1" smtClean="0"/>
              <a:t>kapitalnog</a:t>
            </a:r>
            <a:r>
              <a:rPr lang="en-US" sz="1400" dirty="0" smtClean="0"/>
              <a:t> </a:t>
            </a:r>
            <a:r>
              <a:rPr lang="en-US" sz="1400" dirty="0" err="1" smtClean="0"/>
              <a:t>dobitka</a:t>
            </a:r>
            <a:r>
              <a:rPr lang="en-US" sz="1400" dirty="0" smtClean="0"/>
              <a:t> </a:t>
            </a:r>
            <a:r>
              <a:rPr lang="en-US" sz="1400" b="1" dirty="0" smtClean="0"/>
              <a:t>je </a:t>
            </a:r>
            <a:r>
              <a:rPr lang="en-US" sz="1400" b="1" dirty="0" err="1" smtClean="0"/>
              <a:t>tržišna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cena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na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nabavke</a:t>
            </a:r>
            <a:r>
              <a:rPr lang="en-US" sz="1400" b="1" dirty="0" smtClean="0"/>
              <a:t> </a:t>
            </a:r>
            <a:r>
              <a:rPr lang="en-US" sz="1400" dirty="0" err="1" smtClean="0"/>
              <a:t>koju</a:t>
            </a:r>
            <a:r>
              <a:rPr lang="en-US" sz="1400" dirty="0" smtClean="0"/>
              <a:t> </a:t>
            </a:r>
            <a:endParaRPr lang="sr-Latn-RS" sz="1400" dirty="0" smtClean="0"/>
          </a:p>
          <a:p>
            <a:pPr>
              <a:spcAft>
                <a:spcPts val="600"/>
              </a:spcAft>
            </a:pPr>
            <a:r>
              <a:rPr lang="en-US" sz="1400" dirty="0" err="1" smtClean="0"/>
              <a:t>utvrđuje</a:t>
            </a:r>
            <a:r>
              <a:rPr lang="en-US" sz="1400" dirty="0" smtClean="0"/>
              <a:t> </a:t>
            </a:r>
            <a:r>
              <a:rPr lang="en-US" sz="1400" dirty="0" err="1" smtClean="0"/>
              <a:t>nadležni</a:t>
            </a:r>
            <a:r>
              <a:rPr lang="en-US" sz="1400" dirty="0" smtClean="0"/>
              <a:t> </a:t>
            </a:r>
            <a:r>
              <a:rPr lang="en-US" sz="1400" dirty="0" err="1" smtClean="0"/>
              <a:t>poreski</a:t>
            </a:r>
            <a:r>
              <a:rPr lang="en-US" sz="1400" dirty="0" smtClean="0"/>
              <a:t> organ. </a:t>
            </a:r>
            <a:endParaRPr lang="sr-Latn-RS" sz="1400" dirty="0" smtClean="0"/>
          </a:p>
        </p:txBody>
      </p:sp>
    </p:spTree>
    <p:extLst>
      <p:ext uri="{BB962C8B-B14F-4D97-AF65-F5344CB8AC3E}">
        <p14:creationId xmlns="" xmlns:p14="http://schemas.microsoft.com/office/powerpoint/2010/main" val="25569940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Kapitalni dobici i gubici po osnovu prenosa nepokretnosti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en-US" sz="2000" dirty="0" err="1" smtClean="0"/>
              <a:t>Nabavna</a:t>
            </a:r>
            <a:r>
              <a:rPr lang="en-US" sz="2000" dirty="0" smtClean="0"/>
              <a:t> </a:t>
            </a:r>
            <a:r>
              <a:rPr lang="en-US" sz="2000" dirty="0" err="1" smtClean="0"/>
              <a:t>cena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svrhe</a:t>
            </a:r>
            <a:r>
              <a:rPr lang="en-US" sz="2000" dirty="0" smtClean="0"/>
              <a:t> </a:t>
            </a:r>
            <a:r>
              <a:rPr lang="en-US" sz="2000" dirty="0" err="1" smtClean="0"/>
              <a:t>utvrđivanja</a:t>
            </a:r>
            <a:r>
              <a:rPr lang="en-US" sz="2000" dirty="0" smtClean="0"/>
              <a:t> </a:t>
            </a:r>
            <a:r>
              <a:rPr lang="en-US" sz="2000" dirty="0" err="1" smtClean="0"/>
              <a:t>kapitalnih</a:t>
            </a:r>
            <a:r>
              <a:rPr lang="en-US" sz="2000" dirty="0" smtClean="0"/>
              <a:t> </a:t>
            </a:r>
            <a:r>
              <a:rPr lang="en-US" sz="2000" dirty="0" err="1" smtClean="0"/>
              <a:t>dobitaka</a:t>
            </a:r>
            <a:r>
              <a:rPr lang="en-US" sz="2000" dirty="0" smtClean="0"/>
              <a:t> (</a:t>
            </a:r>
            <a:r>
              <a:rPr lang="en-US" sz="2000" dirty="0" err="1" smtClean="0"/>
              <a:t>gubitaka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4" y="1446810"/>
            <a:ext cx="85355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Za</a:t>
            </a:r>
            <a:r>
              <a:rPr lang="en-US" sz="1400" dirty="0" smtClean="0"/>
              <a:t> </a:t>
            </a:r>
            <a:r>
              <a:rPr lang="en-US" sz="1400" b="1" dirty="0" err="1" smtClean="0"/>
              <a:t>nepokretnost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stečenu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putem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osnivačkog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uloga</a:t>
            </a:r>
            <a:r>
              <a:rPr lang="en-US" sz="1400" dirty="0" smtClean="0"/>
              <a:t> </a:t>
            </a:r>
            <a:r>
              <a:rPr lang="en-US" sz="1400" dirty="0" err="1" smtClean="0"/>
              <a:t>odnosno</a:t>
            </a:r>
            <a:r>
              <a:rPr lang="en-US" sz="1400" dirty="0" smtClean="0"/>
              <a:t> </a:t>
            </a:r>
            <a:r>
              <a:rPr lang="en-US" sz="1400" dirty="0" err="1" smtClean="0"/>
              <a:t>povećanjem</a:t>
            </a:r>
            <a:r>
              <a:rPr lang="en-US" sz="1400" dirty="0" smtClean="0"/>
              <a:t> </a:t>
            </a:r>
            <a:r>
              <a:rPr lang="en-US" sz="1400" dirty="0" err="1" smtClean="0"/>
              <a:t>osnivačkog</a:t>
            </a:r>
            <a:r>
              <a:rPr lang="en-US" sz="1400" dirty="0" smtClean="0"/>
              <a:t> </a:t>
            </a:r>
            <a:r>
              <a:rPr lang="en-US" sz="1400" dirty="0" err="1" smtClean="0"/>
              <a:t>uloga</a:t>
            </a:r>
            <a:r>
              <a:rPr lang="en-US" sz="1400" dirty="0" smtClean="0"/>
              <a:t>, </a:t>
            </a:r>
            <a:r>
              <a:rPr lang="en-US" sz="1400" dirty="0" err="1" smtClean="0"/>
              <a:t>nabavna</a:t>
            </a:r>
            <a:r>
              <a:rPr lang="en-US" sz="1400" dirty="0" smtClean="0"/>
              <a:t> </a:t>
            </a:r>
            <a:r>
              <a:rPr lang="en-US" sz="1400" dirty="0" err="1" smtClean="0"/>
              <a:t>cena</a:t>
            </a:r>
            <a:r>
              <a:rPr lang="en-US" sz="1400" dirty="0" smtClean="0"/>
              <a:t> </a:t>
            </a:r>
            <a:r>
              <a:rPr lang="en-US" sz="1400" dirty="0" err="1" smtClean="0"/>
              <a:t>jeste</a:t>
            </a:r>
            <a:r>
              <a:rPr lang="en-US" sz="1400" dirty="0" smtClean="0"/>
              <a:t> </a:t>
            </a:r>
            <a:r>
              <a:rPr lang="en-US" sz="1400" dirty="0" err="1" smtClean="0"/>
              <a:t>tržišna</a:t>
            </a:r>
            <a:r>
              <a:rPr lang="en-US" sz="1400" dirty="0" smtClean="0"/>
              <a:t> </a:t>
            </a:r>
            <a:r>
              <a:rPr lang="en-US" sz="1400" dirty="0" err="1" smtClean="0"/>
              <a:t>cena</a:t>
            </a:r>
            <a:r>
              <a:rPr lang="en-US" sz="1400" dirty="0" smtClean="0"/>
              <a:t> </a:t>
            </a:r>
            <a:r>
              <a:rPr lang="en-US" sz="1400" dirty="0" err="1" smtClean="0"/>
              <a:t>nepokretnosti</a:t>
            </a:r>
            <a:r>
              <a:rPr lang="en-US" sz="1400" dirty="0" smtClean="0"/>
              <a:t> </a:t>
            </a:r>
            <a:r>
              <a:rPr lang="en-US" sz="1400" dirty="0" err="1" smtClean="0"/>
              <a:t>na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unosa</a:t>
            </a:r>
            <a:r>
              <a:rPr lang="en-US" sz="1400" dirty="0" smtClean="0"/>
              <a:t> </a:t>
            </a:r>
            <a:r>
              <a:rPr lang="en-US" sz="1400" dirty="0" err="1" smtClean="0"/>
              <a:t>uloga</a:t>
            </a:r>
            <a:r>
              <a:rPr lang="en-US" sz="1400" dirty="0" smtClean="0"/>
              <a:t>.</a:t>
            </a:r>
          </a:p>
          <a:p>
            <a:pPr>
              <a:spcAft>
                <a:spcPts val="600"/>
              </a:spcAft>
            </a:pPr>
            <a:endParaRPr lang="sr-Latn-RS" sz="1400" dirty="0" smtClean="0"/>
          </a:p>
          <a:p>
            <a:pPr>
              <a:spcAft>
                <a:spcPts val="600"/>
              </a:spcAft>
            </a:pPr>
            <a:r>
              <a:rPr lang="en-US" sz="1400" dirty="0" smtClean="0"/>
              <a:t>U </a:t>
            </a:r>
            <a:r>
              <a:rPr lang="en-US" sz="1400" dirty="0" err="1" smtClean="0"/>
              <a:t>slučaju</a:t>
            </a:r>
            <a:r>
              <a:rPr lang="en-US" sz="1400" dirty="0" smtClean="0"/>
              <a:t> </a:t>
            </a:r>
            <a:r>
              <a:rPr lang="en-US" sz="1400" dirty="0" err="1" smtClean="0"/>
              <a:t>kada</a:t>
            </a:r>
            <a:r>
              <a:rPr lang="en-US" sz="1400" dirty="0" smtClean="0"/>
              <a:t> je </a:t>
            </a:r>
            <a:r>
              <a:rPr lang="en-US" sz="1400" dirty="0" err="1" smtClean="0"/>
              <a:t>izvršena</a:t>
            </a:r>
            <a:r>
              <a:rPr lang="en-US" sz="1400" dirty="0" smtClean="0"/>
              <a:t> </a:t>
            </a:r>
            <a:r>
              <a:rPr lang="en-US" sz="1400" b="1" dirty="0" err="1" smtClean="0"/>
              <a:t>naknadna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procena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vrednosti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nepokretnosti</a:t>
            </a:r>
            <a:r>
              <a:rPr lang="en-US" sz="1400" b="1" dirty="0" smtClean="0"/>
              <a:t>, a </a:t>
            </a:r>
            <a:r>
              <a:rPr lang="en-US" sz="1400" b="1" dirty="0" err="1" smtClean="0"/>
              <a:t>efekat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procene</a:t>
            </a:r>
            <a:r>
              <a:rPr lang="en-US" sz="1400" b="1" dirty="0" smtClean="0"/>
              <a:t> je </a:t>
            </a:r>
            <a:r>
              <a:rPr lang="en-US" sz="1400" b="1" dirty="0" err="1" smtClean="0"/>
              <a:t>iskazan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kao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revalorizaciona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rezerva</a:t>
            </a:r>
            <a:r>
              <a:rPr lang="en-US" sz="1400" b="1" dirty="0" smtClean="0"/>
              <a:t>, </a:t>
            </a:r>
            <a:r>
              <a:rPr lang="en-US" sz="1400" dirty="0" err="1" smtClean="0"/>
              <a:t>tada</a:t>
            </a:r>
            <a:r>
              <a:rPr lang="en-US" sz="1400" dirty="0" smtClean="0"/>
              <a:t> </a:t>
            </a:r>
            <a:r>
              <a:rPr lang="en-US" sz="1400" dirty="0" err="1" smtClean="0"/>
              <a:t>efekat</a:t>
            </a:r>
            <a:r>
              <a:rPr lang="en-US" sz="1400" dirty="0" smtClean="0"/>
              <a:t> </a:t>
            </a:r>
            <a:r>
              <a:rPr lang="en-US" sz="1400" dirty="0" err="1" smtClean="0"/>
              <a:t>procene</a:t>
            </a:r>
            <a:r>
              <a:rPr lang="en-US" sz="1400" dirty="0" smtClean="0"/>
              <a:t> ne </a:t>
            </a:r>
            <a:r>
              <a:rPr lang="en-US" sz="1400" dirty="0" err="1" smtClean="0"/>
              <a:t>utiče</a:t>
            </a:r>
            <a:r>
              <a:rPr lang="en-US" sz="1400" dirty="0" smtClean="0"/>
              <a:t> </a:t>
            </a:r>
            <a:r>
              <a:rPr lang="en-US" sz="1400" dirty="0" err="1" smtClean="0"/>
              <a:t>na</a:t>
            </a:r>
            <a:r>
              <a:rPr lang="en-US" sz="1400" dirty="0" smtClean="0"/>
              <a:t> </a:t>
            </a:r>
            <a:r>
              <a:rPr lang="en-US" sz="1400" dirty="0" err="1" smtClean="0"/>
              <a:t>utvrđivanje</a:t>
            </a:r>
            <a:r>
              <a:rPr lang="en-US" sz="1400" dirty="0" smtClean="0"/>
              <a:t> </a:t>
            </a:r>
            <a:r>
              <a:rPr lang="en-US" sz="1400" dirty="0" err="1" smtClean="0"/>
              <a:t>nabavne</a:t>
            </a:r>
            <a:r>
              <a:rPr lang="en-US" sz="1400" dirty="0" smtClean="0"/>
              <a:t> </a:t>
            </a:r>
            <a:r>
              <a:rPr lang="en-US" sz="1400" dirty="0" err="1" smtClean="0"/>
              <a:t>vrednosti</a:t>
            </a:r>
            <a:r>
              <a:rPr lang="en-US" sz="1400" dirty="0" smtClean="0"/>
              <a:t> </a:t>
            </a:r>
            <a:r>
              <a:rPr lang="en-US" sz="1400" dirty="0" err="1" smtClean="0"/>
              <a:t>nepokretnosti</a:t>
            </a:r>
            <a:r>
              <a:rPr lang="en-US" sz="1400" dirty="0" smtClean="0"/>
              <a:t> </a:t>
            </a:r>
            <a:r>
              <a:rPr lang="en-US" sz="1400" dirty="0" err="1" smtClean="0"/>
              <a:t>za</a:t>
            </a:r>
            <a:r>
              <a:rPr lang="en-US" sz="1400" dirty="0" smtClean="0"/>
              <a:t> </a:t>
            </a:r>
            <a:r>
              <a:rPr lang="en-US" sz="1400" dirty="0" err="1" smtClean="0"/>
              <a:t>svrhe</a:t>
            </a:r>
            <a:r>
              <a:rPr lang="en-US" sz="1400" dirty="0" smtClean="0"/>
              <a:t> </a:t>
            </a:r>
            <a:r>
              <a:rPr lang="en-US" sz="1400" dirty="0" err="1" smtClean="0"/>
              <a:t>utvrđivanja</a:t>
            </a:r>
            <a:r>
              <a:rPr lang="en-US" sz="1400" dirty="0" smtClean="0"/>
              <a:t> </a:t>
            </a:r>
            <a:r>
              <a:rPr lang="en-US" sz="1400" dirty="0" err="1" smtClean="0"/>
              <a:t>kapitalnih</a:t>
            </a:r>
            <a:r>
              <a:rPr lang="en-US" sz="1400" dirty="0" smtClean="0"/>
              <a:t> </a:t>
            </a:r>
            <a:r>
              <a:rPr lang="en-US" sz="1400" dirty="0" err="1" smtClean="0"/>
              <a:t>dobitaka</a:t>
            </a:r>
            <a:r>
              <a:rPr lang="en-US" sz="1400" dirty="0" smtClean="0"/>
              <a:t> </a:t>
            </a:r>
            <a:r>
              <a:rPr lang="en-US" sz="1400" dirty="0" err="1" smtClean="0"/>
              <a:t>ili</a:t>
            </a:r>
            <a:r>
              <a:rPr lang="en-US" sz="1400" dirty="0" smtClean="0"/>
              <a:t> </a:t>
            </a:r>
            <a:r>
              <a:rPr lang="en-US" sz="1400" dirty="0" err="1" smtClean="0"/>
              <a:t>gubitaka</a:t>
            </a:r>
            <a:r>
              <a:rPr lang="en-US" sz="1400" dirty="0" smtClean="0"/>
              <a:t>, </a:t>
            </a:r>
            <a:r>
              <a:rPr lang="en-US" sz="1400" dirty="0" err="1" smtClean="0"/>
              <a:t>jer</a:t>
            </a:r>
            <a:r>
              <a:rPr lang="en-US" sz="1400" dirty="0" smtClean="0"/>
              <a:t> </a:t>
            </a:r>
            <a:r>
              <a:rPr lang="en-US" sz="1400" dirty="0" err="1" smtClean="0"/>
              <a:t>po</a:t>
            </a:r>
            <a:r>
              <a:rPr lang="en-US" sz="1400" dirty="0" smtClean="0"/>
              <a:t> </a:t>
            </a:r>
            <a:r>
              <a:rPr lang="en-US" sz="1400" dirty="0" err="1" smtClean="0"/>
              <a:t>osnovu</a:t>
            </a:r>
            <a:r>
              <a:rPr lang="en-US" sz="1400" dirty="0" smtClean="0"/>
              <a:t> </a:t>
            </a:r>
            <a:r>
              <a:rPr lang="en-US" sz="1400" dirty="0" err="1" smtClean="0"/>
              <a:t>procene</a:t>
            </a:r>
            <a:r>
              <a:rPr lang="en-US" sz="1400" dirty="0" smtClean="0"/>
              <a:t> </a:t>
            </a:r>
            <a:r>
              <a:rPr lang="en-US" sz="1400" dirty="0" err="1" smtClean="0"/>
              <a:t>fer</a:t>
            </a:r>
            <a:r>
              <a:rPr lang="en-US" sz="1400" dirty="0" smtClean="0"/>
              <a:t> </a:t>
            </a:r>
            <a:r>
              <a:rPr lang="en-US" sz="1400" dirty="0" err="1" smtClean="0"/>
              <a:t>vrednosti</a:t>
            </a:r>
            <a:r>
              <a:rPr lang="en-US" sz="1400" dirty="0" smtClean="0"/>
              <a:t> </a:t>
            </a:r>
            <a:r>
              <a:rPr lang="en-US" sz="1400" dirty="0" err="1" smtClean="0"/>
              <a:t>nije</a:t>
            </a:r>
            <a:r>
              <a:rPr lang="en-US" sz="1400" dirty="0" smtClean="0"/>
              <a:t> </a:t>
            </a:r>
            <a:r>
              <a:rPr lang="en-US" sz="1400" dirty="0" err="1" smtClean="0"/>
              <a:t>bilo</a:t>
            </a:r>
            <a:r>
              <a:rPr lang="en-US" sz="1400" dirty="0" smtClean="0"/>
              <a:t> </a:t>
            </a:r>
            <a:r>
              <a:rPr lang="en-US" sz="1400" dirty="0" err="1" smtClean="0"/>
              <a:t>priznavanja</a:t>
            </a:r>
            <a:r>
              <a:rPr lang="en-US" sz="1400" dirty="0" smtClean="0"/>
              <a:t> </a:t>
            </a:r>
            <a:r>
              <a:rPr lang="en-US" sz="1400" dirty="0" err="1" smtClean="0"/>
              <a:t>prihoda</a:t>
            </a:r>
            <a:r>
              <a:rPr lang="en-US" sz="1400" dirty="0" smtClean="0"/>
              <a:t> </a:t>
            </a:r>
            <a:r>
              <a:rPr lang="en-US" sz="1400" dirty="0" err="1" smtClean="0"/>
              <a:t>perioda</a:t>
            </a:r>
            <a:r>
              <a:rPr lang="en-US" sz="1400" dirty="0" smtClean="0"/>
              <a:t>.</a:t>
            </a:r>
          </a:p>
          <a:p>
            <a:pPr>
              <a:spcAft>
                <a:spcPts val="600"/>
              </a:spcAft>
            </a:pPr>
            <a:endParaRPr lang="sr-Latn-RS" sz="1400" dirty="0" smtClean="0"/>
          </a:p>
          <a:p>
            <a:pPr>
              <a:spcAft>
                <a:spcPts val="600"/>
              </a:spcAft>
            </a:pPr>
            <a:r>
              <a:rPr lang="en-US" sz="1400" dirty="0" err="1" smtClean="0"/>
              <a:t>Kada</a:t>
            </a:r>
            <a:r>
              <a:rPr lang="en-US" sz="1400" dirty="0" smtClean="0"/>
              <a:t> je </a:t>
            </a:r>
            <a:r>
              <a:rPr lang="en-US" sz="1400" dirty="0" err="1" smtClean="0"/>
              <a:t>reč</a:t>
            </a:r>
            <a:r>
              <a:rPr lang="en-US" sz="1400" dirty="0" smtClean="0"/>
              <a:t> o </a:t>
            </a:r>
            <a:r>
              <a:rPr lang="en-US" sz="1400" dirty="0" err="1" smtClean="0"/>
              <a:t>nekretninama</a:t>
            </a:r>
            <a:r>
              <a:rPr lang="en-US" sz="1400" dirty="0" smtClean="0"/>
              <a:t> </a:t>
            </a:r>
            <a:r>
              <a:rPr lang="en-US" sz="1400" dirty="0" err="1" smtClean="0"/>
              <a:t>koje</a:t>
            </a:r>
            <a:r>
              <a:rPr lang="en-US" sz="1400" dirty="0" smtClean="0"/>
              <a:t> se u </a:t>
            </a:r>
            <a:r>
              <a:rPr lang="en-US" sz="1400" dirty="0" err="1" smtClean="0"/>
              <a:t>skladu</a:t>
            </a:r>
            <a:r>
              <a:rPr lang="en-US" sz="1400" dirty="0" smtClean="0"/>
              <a:t> </a:t>
            </a:r>
            <a:r>
              <a:rPr lang="en-US" sz="1400" dirty="0" err="1" smtClean="0"/>
              <a:t>sa</a:t>
            </a:r>
            <a:r>
              <a:rPr lang="en-US" sz="1400" dirty="0" smtClean="0"/>
              <a:t> </a:t>
            </a:r>
            <a:r>
              <a:rPr lang="en-US" sz="1400" dirty="0" err="1" smtClean="0"/>
              <a:t>računovodstvenim</a:t>
            </a:r>
            <a:r>
              <a:rPr lang="en-US" sz="1400" dirty="0" smtClean="0"/>
              <a:t> </a:t>
            </a:r>
            <a:r>
              <a:rPr lang="en-US" sz="1400" dirty="0" err="1" smtClean="0"/>
              <a:t>politikama</a:t>
            </a:r>
            <a:r>
              <a:rPr lang="en-US" sz="1400" dirty="0" smtClean="0"/>
              <a:t> </a:t>
            </a:r>
            <a:r>
              <a:rPr lang="en-US" sz="1400" dirty="0" err="1" smtClean="0"/>
              <a:t>procenjuju</a:t>
            </a:r>
            <a:r>
              <a:rPr lang="en-US" sz="1400" dirty="0" smtClean="0"/>
              <a:t> </a:t>
            </a:r>
            <a:r>
              <a:rPr lang="en-US" sz="1400" b="1" dirty="0" err="1" smtClean="0"/>
              <a:t>po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fer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vrednosti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kroz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bilans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uspeha</a:t>
            </a:r>
            <a:r>
              <a:rPr lang="en-US" sz="1400" b="1" dirty="0" smtClean="0"/>
              <a:t> (</a:t>
            </a:r>
            <a:r>
              <a:rPr lang="en-US" sz="1400" b="1" dirty="0" err="1" smtClean="0"/>
              <a:t>investicione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nekretnine</a:t>
            </a:r>
            <a:r>
              <a:rPr lang="en-US" sz="1400" b="1" dirty="0" smtClean="0"/>
              <a:t>), </a:t>
            </a:r>
            <a:r>
              <a:rPr lang="en-US" sz="1400" dirty="0" err="1" smtClean="0"/>
              <a:t>nabavna</a:t>
            </a:r>
            <a:r>
              <a:rPr lang="en-US" sz="1400" dirty="0" smtClean="0"/>
              <a:t> </a:t>
            </a:r>
            <a:r>
              <a:rPr lang="en-US" sz="1400" dirty="0" err="1" smtClean="0"/>
              <a:t>cena</a:t>
            </a:r>
            <a:r>
              <a:rPr lang="en-US" sz="1400" dirty="0" smtClean="0"/>
              <a:t> </a:t>
            </a:r>
            <a:r>
              <a:rPr lang="en-US" sz="1400" dirty="0" err="1" smtClean="0"/>
              <a:t>za</a:t>
            </a:r>
            <a:r>
              <a:rPr lang="en-US" sz="1400" dirty="0" smtClean="0"/>
              <a:t> </a:t>
            </a:r>
            <a:r>
              <a:rPr lang="en-US" sz="1400" dirty="0" err="1" smtClean="0"/>
              <a:t>svrhu</a:t>
            </a:r>
            <a:r>
              <a:rPr lang="en-US" sz="1400" dirty="0" smtClean="0"/>
              <a:t> </a:t>
            </a:r>
            <a:r>
              <a:rPr lang="en-US" sz="1400" dirty="0" err="1" smtClean="0"/>
              <a:t>utvrđivanja</a:t>
            </a:r>
            <a:r>
              <a:rPr lang="en-US" sz="1400" dirty="0" smtClean="0"/>
              <a:t> </a:t>
            </a:r>
            <a:r>
              <a:rPr lang="en-US" sz="1400" dirty="0" err="1" smtClean="0"/>
              <a:t>kapitalnog</a:t>
            </a:r>
            <a:r>
              <a:rPr lang="en-US" sz="1400" dirty="0" smtClean="0"/>
              <a:t> </a:t>
            </a:r>
            <a:r>
              <a:rPr lang="en-US" sz="1400" dirty="0" err="1" smtClean="0"/>
              <a:t>dobitka</a:t>
            </a:r>
            <a:r>
              <a:rPr lang="en-US" sz="1400" dirty="0" smtClean="0"/>
              <a:t> (</a:t>
            </a:r>
            <a:r>
              <a:rPr lang="en-US" sz="1400" dirty="0" err="1" smtClean="0"/>
              <a:t>gubitka</a:t>
            </a:r>
            <a:r>
              <a:rPr lang="en-US" sz="1400" dirty="0" smtClean="0"/>
              <a:t>) se </a:t>
            </a:r>
            <a:r>
              <a:rPr lang="en-US" sz="1400" dirty="0" err="1" smtClean="0"/>
              <a:t>koriguje</a:t>
            </a:r>
            <a:r>
              <a:rPr lang="en-US" sz="1400" dirty="0" smtClean="0"/>
              <a:t> </a:t>
            </a:r>
            <a:r>
              <a:rPr lang="en-US" sz="1400" dirty="0" err="1" smtClean="0"/>
              <a:t>na</a:t>
            </a:r>
            <a:r>
              <a:rPr lang="en-US" sz="1400" dirty="0" smtClean="0"/>
              <a:t> </a:t>
            </a:r>
            <a:r>
              <a:rPr lang="en-US" sz="1400" dirty="0" err="1" smtClean="0"/>
              <a:t>procenjenu</a:t>
            </a:r>
            <a:r>
              <a:rPr lang="en-US" sz="1400" dirty="0" smtClean="0"/>
              <a:t> (</a:t>
            </a:r>
            <a:r>
              <a:rPr lang="en-US" sz="1400" dirty="0" err="1" smtClean="0"/>
              <a:t>fer</a:t>
            </a:r>
            <a:r>
              <a:rPr lang="en-US" sz="1400" dirty="0" smtClean="0"/>
              <a:t>) </a:t>
            </a:r>
            <a:r>
              <a:rPr lang="en-US" sz="1400" dirty="0" err="1" smtClean="0"/>
              <a:t>vrednost</a:t>
            </a:r>
            <a:r>
              <a:rPr lang="en-US" sz="1400" dirty="0" smtClean="0"/>
              <a:t>, </a:t>
            </a:r>
            <a:r>
              <a:rPr lang="en-US" sz="1400" dirty="0" err="1" smtClean="0"/>
              <a:t>utvrđenu</a:t>
            </a:r>
            <a:r>
              <a:rPr lang="en-US" sz="1400" dirty="0" smtClean="0"/>
              <a:t> u </a:t>
            </a:r>
            <a:r>
              <a:rPr lang="en-US" sz="1400" dirty="0" err="1" smtClean="0"/>
              <a:t>skladu</a:t>
            </a:r>
            <a:r>
              <a:rPr lang="en-US" sz="1400" dirty="0" smtClean="0"/>
              <a:t> </a:t>
            </a:r>
            <a:r>
              <a:rPr lang="en-US" sz="1400" dirty="0" err="1" smtClean="0"/>
              <a:t>sa</a:t>
            </a:r>
            <a:r>
              <a:rPr lang="en-US" sz="1400" dirty="0" smtClean="0"/>
              <a:t> MRS, </a:t>
            </a:r>
            <a:r>
              <a:rPr lang="en-US" sz="1400" dirty="0" err="1" smtClean="0"/>
              <a:t>odnosno</a:t>
            </a:r>
            <a:r>
              <a:rPr lang="en-US" sz="1400" dirty="0" smtClean="0"/>
              <a:t> MSFI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usvojenim</a:t>
            </a:r>
            <a:r>
              <a:rPr lang="en-US" sz="1400" dirty="0" smtClean="0"/>
              <a:t> </a:t>
            </a:r>
            <a:r>
              <a:rPr lang="en-US" sz="1400" dirty="0" err="1" smtClean="0"/>
              <a:t>računovodstvenim</a:t>
            </a:r>
            <a:r>
              <a:rPr lang="en-US" sz="1400" dirty="0" smtClean="0"/>
              <a:t> </a:t>
            </a:r>
            <a:r>
              <a:rPr lang="en-US" sz="1400" dirty="0" err="1" smtClean="0"/>
              <a:t>politikama</a:t>
            </a:r>
            <a:r>
              <a:rPr lang="en-US" sz="1400" dirty="0" smtClean="0"/>
              <a:t>, </a:t>
            </a:r>
            <a:r>
              <a:rPr lang="en-US" sz="1400" dirty="0" err="1" smtClean="0"/>
              <a:t>ukoliko</a:t>
            </a:r>
            <a:r>
              <a:rPr lang="en-US" sz="1400" dirty="0" smtClean="0"/>
              <a:t> je </a:t>
            </a:r>
            <a:r>
              <a:rPr lang="en-US" sz="1400" dirty="0" err="1" smtClean="0"/>
              <a:t>promena</a:t>
            </a:r>
            <a:r>
              <a:rPr lang="en-US" sz="1400" dirty="0" smtClean="0"/>
              <a:t> </a:t>
            </a:r>
            <a:r>
              <a:rPr lang="en-US" sz="1400" dirty="0" err="1" smtClean="0"/>
              <a:t>na</a:t>
            </a:r>
            <a:r>
              <a:rPr lang="en-US" sz="1400" dirty="0" smtClean="0"/>
              <a:t> </a:t>
            </a:r>
            <a:r>
              <a:rPr lang="en-US" sz="1400" dirty="0" err="1" smtClean="0"/>
              <a:t>fer</a:t>
            </a:r>
            <a:r>
              <a:rPr lang="en-US" sz="1400" dirty="0" smtClean="0"/>
              <a:t> </a:t>
            </a:r>
            <a:r>
              <a:rPr lang="en-US" sz="1400" dirty="0" err="1" smtClean="0"/>
              <a:t>vrednost</a:t>
            </a:r>
            <a:r>
              <a:rPr lang="en-US" sz="1400" dirty="0" smtClean="0"/>
              <a:t> </a:t>
            </a:r>
            <a:r>
              <a:rPr lang="en-US" sz="1400" dirty="0" err="1" smtClean="0"/>
              <a:t>iskazivana</a:t>
            </a:r>
            <a:r>
              <a:rPr lang="en-US" sz="1400" dirty="0" smtClean="0"/>
              <a:t> u </a:t>
            </a:r>
            <a:r>
              <a:rPr lang="en-US" sz="1400" dirty="0" err="1" smtClean="0"/>
              <a:t>celini</a:t>
            </a:r>
            <a:r>
              <a:rPr lang="en-US" sz="1400" dirty="0" smtClean="0"/>
              <a:t> </a:t>
            </a:r>
            <a:r>
              <a:rPr lang="en-US" sz="1400" dirty="0" err="1" smtClean="0"/>
              <a:t>kao</a:t>
            </a:r>
            <a:r>
              <a:rPr lang="en-US" sz="1400" dirty="0" smtClean="0"/>
              <a:t> </a:t>
            </a:r>
            <a:r>
              <a:rPr lang="en-US" sz="1400" dirty="0" err="1" smtClean="0"/>
              <a:t>prihod</a:t>
            </a:r>
            <a:r>
              <a:rPr lang="en-US" sz="1400" dirty="0" smtClean="0"/>
              <a:t> </a:t>
            </a:r>
            <a:r>
              <a:rPr lang="en-US" sz="1400" dirty="0" err="1" smtClean="0"/>
              <a:t>perioda</a:t>
            </a:r>
            <a:r>
              <a:rPr lang="en-US" sz="1400" dirty="0" smtClean="0"/>
              <a:t> u </a:t>
            </a:r>
            <a:r>
              <a:rPr lang="en-US" sz="1400" dirty="0" err="1" smtClean="0"/>
              <a:t>kojem</a:t>
            </a:r>
            <a:r>
              <a:rPr lang="en-US" sz="1400" dirty="0" smtClean="0"/>
              <a:t> je </a:t>
            </a:r>
            <a:r>
              <a:rPr lang="en-US" sz="1400" dirty="0" err="1" smtClean="0"/>
              <a:t>vršena</a:t>
            </a:r>
            <a:r>
              <a:rPr lang="en-US" sz="1400" dirty="0" smtClean="0"/>
              <a:t>, a </a:t>
            </a:r>
            <a:r>
              <a:rPr lang="en-US" sz="1400" dirty="0" err="1" smtClean="0"/>
              <a:t>nakon</a:t>
            </a:r>
            <a:r>
              <a:rPr lang="en-US" sz="1400" dirty="0" smtClean="0"/>
              <a:t> toga se </a:t>
            </a:r>
            <a:r>
              <a:rPr lang="en-US" sz="1400" dirty="0" err="1" smtClean="0"/>
              <a:t>umanjuje</a:t>
            </a:r>
            <a:r>
              <a:rPr lang="en-US" sz="1400" dirty="0" smtClean="0"/>
              <a:t> </a:t>
            </a:r>
            <a:r>
              <a:rPr lang="en-US" sz="1400" dirty="0" err="1" smtClean="0"/>
              <a:t>za</a:t>
            </a:r>
            <a:r>
              <a:rPr lang="en-US" sz="1400" dirty="0" smtClean="0"/>
              <a:t> </a:t>
            </a:r>
            <a:r>
              <a:rPr lang="en-US" sz="1400" dirty="0" err="1" smtClean="0"/>
              <a:t>obračunatu</a:t>
            </a:r>
            <a:r>
              <a:rPr lang="en-US" sz="1400" dirty="0" smtClean="0"/>
              <a:t> </a:t>
            </a:r>
            <a:r>
              <a:rPr lang="en-US" sz="1400" dirty="0" err="1" smtClean="0"/>
              <a:t>poresku</a:t>
            </a:r>
            <a:r>
              <a:rPr lang="en-US" sz="1400" dirty="0" smtClean="0"/>
              <a:t> </a:t>
            </a:r>
            <a:r>
              <a:rPr lang="en-US" sz="1400" dirty="0" err="1" smtClean="0"/>
              <a:t>amortizaciju</a:t>
            </a:r>
            <a:r>
              <a:rPr lang="en-US" sz="1400" dirty="0" smtClean="0"/>
              <a:t>.</a:t>
            </a:r>
          </a:p>
          <a:p>
            <a:pPr>
              <a:spcAft>
                <a:spcPts val="600"/>
              </a:spcAft>
            </a:pPr>
            <a:endParaRPr lang="sr-Latn-RS" sz="1400" dirty="0" smtClean="0"/>
          </a:p>
        </p:txBody>
      </p:sp>
    </p:spTree>
    <p:extLst>
      <p:ext uri="{BB962C8B-B14F-4D97-AF65-F5344CB8AC3E}">
        <p14:creationId xmlns="" xmlns:p14="http://schemas.microsoft.com/office/powerpoint/2010/main" val="25569940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Kapitalni dobici i gubici po osnovu prenosa nepokretnosti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en-US" sz="1400" b="1" i="1" dirty="0" smtClean="0"/>
              <a:t>Primer </a:t>
            </a:r>
            <a:r>
              <a:rPr lang="en-US" sz="1400" b="1" i="1" dirty="0" err="1" smtClean="0"/>
              <a:t>prodaje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nepokretnosti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koja</a:t>
            </a:r>
            <a:r>
              <a:rPr lang="en-US" sz="1400" b="1" i="1" dirty="0" smtClean="0"/>
              <a:t> je </a:t>
            </a:r>
            <a:r>
              <a:rPr lang="en-US" sz="1400" b="1" i="1" dirty="0" err="1" smtClean="0"/>
              <a:t>nabavljena</a:t>
            </a:r>
            <a:r>
              <a:rPr lang="en-US" sz="1400" b="1" i="1" dirty="0" smtClean="0"/>
              <a:t> pre 01.01.2004. </a:t>
            </a:r>
            <a:r>
              <a:rPr lang="en-US" sz="1400" b="1" i="1" dirty="0" err="1" smtClean="0"/>
              <a:t>godine</a:t>
            </a:r>
            <a:r>
              <a:rPr lang="en-US" sz="1400" b="1" i="1" dirty="0" smtClean="0"/>
              <a:t>, a u </a:t>
            </a:r>
            <a:r>
              <a:rPr lang="en-US" sz="1400" b="1" i="1" dirty="0" err="1" smtClean="0"/>
              <a:t>računovodstvu</a:t>
            </a:r>
            <a:r>
              <a:rPr lang="en-US" sz="1400" b="1" i="1" dirty="0" smtClean="0"/>
              <a:t> se </a:t>
            </a:r>
            <a:r>
              <a:rPr lang="en-US" sz="1400" b="1" i="1" dirty="0" err="1" smtClean="0"/>
              <a:t>vrednuje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po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nabavnoj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vrednosti</a:t>
            </a:r>
            <a:endParaRPr lang="en-US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202258" y="1578425"/>
            <a:ext cx="332422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</a:pPr>
            <a:r>
              <a:rPr lang="sr-Latn-RS" sz="1400" b="1" dirty="0" smtClean="0"/>
              <a:t>Pretpostavke:</a:t>
            </a:r>
            <a:endParaRPr lang="en-US" sz="1400" b="1" dirty="0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smtClean="0"/>
              <a:t>O</a:t>
            </a:r>
            <a:r>
              <a:rPr lang="sr-Latn-RS" sz="1100" dirty="0" smtClean="0"/>
              <a:t>bjekat kupljen 2002. godine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100" dirty="0" smtClean="0"/>
              <a:t>Nabavna vrednost uvećana za revalorizaciju je RSD 28.000.000,00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100" dirty="0" smtClean="0"/>
              <a:t>Objekat prodat krajem maja 2018. godine</a:t>
            </a:r>
            <a:endParaRPr lang="en-US" sz="1100" dirty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100" dirty="0" smtClean="0"/>
              <a:t>Stopa računovodstvene amortizacije je 2%</a:t>
            </a:r>
          </a:p>
          <a:p>
            <a:pPr marL="180975" indent="-180975">
              <a:spcAft>
                <a:spcPts val="600"/>
              </a:spcAft>
            </a:pPr>
            <a:endParaRPr lang="en-US" sz="1100" dirty="0"/>
          </a:p>
          <a:p>
            <a:pPr marL="180975" indent="-180975">
              <a:spcAft>
                <a:spcPts val="600"/>
              </a:spcAft>
            </a:pPr>
            <a:r>
              <a:rPr lang="sr-Latn-RS" sz="1400" b="1" dirty="0" smtClean="0"/>
              <a:t>Zaključak:</a:t>
            </a:r>
          </a:p>
          <a:p>
            <a:pPr marL="180975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sz="1100" dirty="0" smtClean="0"/>
              <a:t>U PB-1 za 2018. godinu na r.b. 4 unosi se iznos dobitka od prodaje od RSD 15.573.333,33</a:t>
            </a:r>
          </a:p>
          <a:p>
            <a:pPr marL="180975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sz="1100" dirty="0" smtClean="0"/>
              <a:t>U PB-1 za 2018. godinu na r.b. 59 unosi se iznos kapitalnog dobitka od RSD 17.591.666,67</a:t>
            </a:r>
            <a:endParaRPr lang="en-US" sz="11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237" y="1509238"/>
            <a:ext cx="4641025" cy="351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7424229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Kapitalni dobici i gubici po osnovu prenosa nepokretnosti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en-US" sz="1400" b="1" i="1" dirty="0" smtClean="0"/>
              <a:t>Primer </a:t>
            </a:r>
            <a:r>
              <a:rPr lang="en-US" sz="1400" b="1" i="1" dirty="0" err="1" smtClean="0"/>
              <a:t>prodaje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nepokretnosti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koja</a:t>
            </a:r>
            <a:r>
              <a:rPr lang="en-US" sz="1400" b="1" i="1" dirty="0" smtClean="0"/>
              <a:t> je </a:t>
            </a:r>
            <a:r>
              <a:rPr lang="en-US" sz="1400" b="1" i="1" dirty="0" err="1" smtClean="0"/>
              <a:t>nabavljena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posle</a:t>
            </a:r>
            <a:r>
              <a:rPr lang="en-US" sz="1400" b="1" i="1" dirty="0" smtClean="0"/>
              <a:t> 01.01.2004. </a:t>
            </a:r>
            <a:r>
              <a:rPr lang="en-US" sz="1400" b="1" i="1" dirty="0" err="1" smtClean="0"/>
              <a:t>godine</a:t>
            </a:r>
            <a:r>
              <a:rPr lang="en-US" sz="1400" b="1" i="1" dirty="0" smtClean="0"/>
              <a:t>, a u </a:t>
            </a:r>
            <a:r>
              <a:rPr lang="en-US" sz="1400" b="1" i="1" dirty="0" err="1" smtClean="0"/>
              <a:t>računovodstvu</a:t>
            </a:r>
            <a:r>
              <a:rPr lang="en-US" sz="1400" b="1" i="1" dirty="0" smtClean="0"/>
              <a:t> se </a:t>
            </a:r>
            <a:r>
              <a:rPr lang="en-US" sz="1400" b="1" i="1" dirty="0" err="1" smtClean="0"/>
              <a:t>vrednuje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po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nabavnoj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vrednosti</a:t>
            </a:r>
            <a:endParaRPr lang="en-US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202258" y="1578425"/>
            <a:ext cx="349048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</a:pPr>
            <a:r>
              <a:rPr lang="sr-Latn-RS" sz="1400" b="1" dirty="0" smtClean="0"/>
              <a:t>Pretpostavke:</a:t>
            </a:r>
            <a:endParaRPr lang="en-US" sz="1400" b="1" dirty="0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smtClean="0"/>
              <a:t>O</a:t>
            </a:r>
            <a:r>
              <a:rPr lang="sr-Latn-RS" sz="1100" dirty="0" smtClean="0"/>
              <a:t>bjekat kupljen krajem oktobra 2014. godine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100" dirty="0" smtClean="0"/>
              <a:t>Nabavna vrednost je RSD 45.000.000,00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100" dirty="0" smtClean="0"/>
              <a:t>Objekat prodat krajem juna 2018. godine</a:t>
            </a:r>
            <a:endParaRPr lang="en-US" sz="1100" dirty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100" dirty="0" smtClean="0"/>
              <a:t>Stopa računovodstvene amortizacije je 2%</a:t>
            </a:r>
          </a:p>
          <a:p>
            <a:pPr marL="180975" indent="-180975">
              <a:spcAft>
                <a:spcPts val="600"/>
              </a:spcAft>
            </a:pPr>
            <a:endParaRPr lang="en-US" sz="1100" dirty="0"/>
          </a:p>
          <a:p>
            <a:pPr marL="180975" indent="-180975">
              <a:spcAft>
                <a:spcPts val="600"/>
              </a:spcAft>
            </a:pPr>
            <a:r>
              <a:rPr lang="sr-Latn-RS" sz="1400" b="1" dirty="0" smtClean="0"/>
              <a:t>Zaključak:</a:t>
            </a:r>
          </a:p>
          <a:p>
            <a:pPr marL="180975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sz="1100" dirty="0" smtClean="0"/>
              <a:t>U PB-1 za 2018. godinu na r.b. 5 unosi se iznos gubitka od prodaje od RSD 700.000,00</a:t>
            </a:r>
          </a:p>
          <a:p>
            <a:pPr marL="180975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sz="1100" dirty="0" smtClean="0"/>
              <a:t>U PB-1 za 2018. godinu na r.b. 59 unosi se iznos kapitalnog dobitka od RSD 125.000,00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260" y="1543050"/>
            <a:ext cx="4667002" cy="331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7424229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Kapitalni dobici i gubici po osnovu prenosa nepokretnosti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en-US" sz="1400" b="1" i="1" dirty="0" smtClean="0"/>
              <a:t>Primer </a:t>
            </a:r>
            <a:r>
              <a:rPr lang="en-US" sz="1400" b="1" i="1" dirty="0" err="1" smtClean="0"/>
              <a:t>prodaje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nepokretnosti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koja</a:t>
            </a:r>
            <a:r>
              <a:rPr lang="en-US" sz="1400" b="1" i="1" dirty="0" smtClean="0"/>
              <a:t> se </a:t>
            </a:r>
            <a:r>
              <a:rPr lang="en-US" sz="1400" b="1" i="1" dirty="0" err="1" smtClean="0"/>
              <a:t>procenjuje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po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fer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vrednosti</a:t>
            </a:r>
            <a:endParaRPr lang="en-US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202258" y="1578425"/>
            <a:ext cx="349048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</a:pPr>
            <a:r>
              <a:rPr lang="sr-Latn-RS" sz="1400" b="1" dirty="0" smtClean="0"/>
              <a:t>Pretpostavke:</a:t>
            </a:r>
            <a:endParaRPr lang="en-US" sz="1400" b="1" dirty="0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smtClean="0"/>
              <a:t>O</a:t>
            </a:r>
            <a:r>
              <a:rPr lang="sr-Latn-RS" sz="1100" dirty="0" smtClean="0"/>
              <a:t>bjekat kupljen </a:t>
            </a:r>
            <a:r>
              <a:rPr lang="sr-Latn-RS" sz="1100" dirty="0" smtClean="0"/>
              <a:t>2002</a:t>
            </a:r>
            <a:r>
              <a:rPr lang="sr-Latn-RS" sz="1100" dirty="0" smtClean="0"/>
              <a:t>. godine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100" dirty="0" smtClean="0"/>
              <a:t>Nabavna vrednost je RSD 25.000.000,00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smtClean="0"/>
              <a:t>O</a:t>
            </a:r>
            <a:r>
              <a:rPr lang="sr-Latn-RS" sz="1100" dirty="0" smtClean="0"/>
              <a:t>bjekat se naknadno vrednuje po fer vrednosti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100" dirty="0" smtClean="0"/>
              <a:t>Procena je </a:t>
            </a:r>
            <a:r>
              <a:rPr lang="sr-Latn-RS" sz="1100" smtClean="0"/>
              <a:t>izvršena </a:t>
            </a:r>
            <a:r>
              <a:rPr lang="sr-Latn-RS" sz="1100" smtClean="0"/>
              <a:t>01.01.2004</a:t>
            </a:r>
            <a:r>
              <a:rPr lang="sr-Latn-RS" sz="1100" dirty="0" smtClean="0"/>
              <a:t>. godine</a:t>
            </a:r>
            <a:endParaRPr lang="en-US" sz="1100" dirty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100" dirty="0" smtClean="0"/>
              <a:t>Stopa računovodstvene amortizacije je 1,5%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100" dirty="0" smtClean="0"/>
              <a:t>Objekat prodat u maju 2018. godine</a:t>
            </a:r>
          </a:p>
          <a:p>
            <a:pPr marL="180975" indent="-180975">
              <a:spcAft>
                <a:spcPts val="600"/>
              </a:spcAft>
            </a:pPr>
            <a:endParaRPr lang="en-US" sz="1100" dirty="0" smtClean="0"/>
          </a:p>
          <a:p>
            <a:pPr marL="180975" indent="-180975">
              <a:spcAft>
                <a:spcPts val="600"/>
              </a:spcAft>
            </a:pPr>
            <a:r>
              <a:rPr lang="sr-Latn-RS" sz="1400" b="1" dirty="0" smtClean="0"/>
              <a:t>Zaključak:</a:t>
            </a:r>
          </a:p>
          <a:p>
            <a:pPr marL="180975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sz="1100" dirty="0" smtClean="0"/>
              <a:t>U PB-1 za 2018. godinu na r.b. 4 unosi se iznos dobitka od prodaje od RSD 190.625,00</a:t>
            </a:r>
          </a:p>
          <a:p>
            <a:pPr marL="180975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sz="1100" dirty="0" smtClean="0"/>
              <a:t>U PB-1 za 2018. godinu na r.b. 59 unosi se iznos kapitalnog dobitka od RSD 16.510.416,67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384" y="1389187"/>
            <a:ext cx="4713727" cy="351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7424229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Kapitalni dobici i gubici po osnovu prenosa nepokretnosti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en-US" sz="1400" b="1" i="1" dirty="0" smtClean="0"/>
              <a:t>Primer </a:t>
            </a:r>
            <a:r>
              <a:rPr lang="en-US" sz="1400" b="1" i="1" dirty="0" err="1" smtClean="0"/>
              <a:t>prodaje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investicione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nekretnine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koja</a:t>
            </a:r>
            <a:r>
              <a:rPr lang="en-US" sz="1400" b="1" i="1" dirty="0" smtClean="0"/>
              <a:t> se </a:t>
            </a:r>
            <a:r>
              <a:rPr lang="en-US" sz="1400" b="1" i="1" dirty="0" err="1" smtClean="0"/>
              <a:t>procenjuje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po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fer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vrednosti</a:t>
            </a:r>
            <a:endParaRPr lang="en-US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202258" y="1578425"/>
            <a:ext cx="349048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</a:pPr>
            <a:r>
              <a:rPr lang="sr-Latn-RS" sz="1400" b="1" dirty="0" smtClean="0"/>
              <a:t>Pretpostavke:</a:t>
            </a:r>
            <a:endParaRPr lang="en-US" sz="1400" b="1" dirty="0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100" dirty="0" smtClean="0"/>
              <a:t>Investiciona nekretnina kupljena  u avgustu 2012. godine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100" dirty="0" smtClean="0"/>
              <a:t>Nabavna vrednost je RSD 45.000.000,00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100" dirty="0" smtClean="0"/>
              <a:t>Nekretnina se iskazuje po fer vrednosti kroz BU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100" dirty="0" smtClean="0"/>
              <a:t>Procena je izvršena 31.12.2017. godine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100" dirty="0" smtClean="0"/>
              <a:t>Nekretnina prodata u martu 2018. godine</a:t>
            </a:r>
            <a:endParaRPr lang="en-US" sz="1100" dirty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100" dirty="0" smtClean="0"/>
              <a:t>Stopa računovodstvene amortizacije je 2%</a:t>
            </a:r>
            <a:endParaRPr lang="en-US" sz="1100" dirty="0"/>
          </a:p>
          <a:p>
            <a:pPr marL="180975" indent="-180975">
              <a:spcAft>
                <a:spcPts val="600"/>
              </a:spcAft>
            </a:pPr>
            <a:r>
              <a:rPr lang="sr-Latn-RS" sz="1400" b="1" dirty="0" smtClean="0"/>
              <a:t>Zaključak:</a:t>
            </a:r>
          </a:p>
          <a:p>
            <a:pPr marL="180975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sz="1100" dirty="0" smtClean="0"/>
              <a:t>U PB-1 za 2018. godinu na r.b. 4 unosi se iznos dobitka od prodaje od RSD 3.000.000,00</a:t>
            </a:r>
          </a:p>
          <a:p>
            <a:pPr marL="180975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sz="1100" dirty="0" smtClean="0"/>
              <a:t>U PB-1 za 2018. godinu na r.b. 59 unosi se iznos kapitalnog dobitka od RSD 9.281.250,00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486" y="1506456"/>
            <a:ext cx="4759779" cy="32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7424229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Kapitalni dobici i gubici po osnovu prenosa nepokretnosti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451262" y="1447800"/>
            <a:ext cx="851176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</a:pPr>
            <a:endParaRPr lang="sr-Latn-RS" sz="1400" dirty="0" smtClean="0"/>
          </a:p>
          <a:p>
            <a:pPr marL="180975" indent="-180975">
              <a:spcAft>
                <a:spcPts val="600"/>
              </a:spcAft>
            </a:pPr>
            <a:endParaRPr lang="sr-Latn-RS" sz="1400" dirty="0" smtClean="0"/>
          </a:p>
          <a:p>
            <a:pPr marL="180975" indent="-180975">
              <a:spcAft>
                <a:spcPts val="600"/>
              </a:spcAft>
            </a:pPr>
            <a:endParaRPr lang="sr-Latn-RS" sz="1400" dirty="0" smtClean="0"/>
          </a:p>
          <a:p>
            <a:pPr marL="180975" indent="-180975">
              <a:spcAft>
                <a:spcPts val="600"/>
              </a:spcAft>
            </a:pPr>
            <a:endParaRPr lang="sr-Latn-RS" sz="1400" dirty="0" smtClean="0"/>
          </a:p>
          <a:p>
            <a:pPr marL="180975" indent="-180975" algn="ctr">
              <a:spcAft>
                <a:spcPts val="600"/>
              </a:spcAft>
            </a:pPr>
            <a:r>
              <a:rPr lang="sr-Latn-RS" sz="3000" dirty="0" smtClean="0"/>
              <a:t>Hvala  na pažnji</a:t>
            </a:r>
            <a:endParaRPr lang="en-US" sz="3000" dirty="0"/>
          </a:p>
        </p:txBody>
      </p:sp>
    </p:spTree>
    <p:extLst>
      <p:ext uri="{BB962C8B-B14F-4D97-AF65-F5344CB8AC3E}">
        <p14:creationId xmlns="" xmlns:p14="http://schemas.microsoft.com/office/powerpoint/2010/main" val="157424229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Kapitalni dobici i gubici po osnovu prenosa nepokretnosti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Pojam kapitalnog dobitka i gubitka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4" y="1446808"/>
            <a:ext cx="853551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err="1" smtClean="0"/>
              <a:t>Utvrđivanje</a:t>
            </a:r>
            <a:r>
              <a:rPr lang="en-US" sz="1400" dirty="0" smtClean="0"/>
              <a:t> </a:t>
            </a:r>
            <a:r>
              <a:rPr lang="en-US" sz="1400" dirty="0" err="1" smtClean="0"/>
              <a:t>kapitalnih</a:t>
            </a:r>
            <a:r>
              <a:rPr lang="en-US" sz="1400" dirty="0" smtClean="0"/>
              <a:t> </a:t>
            </a:r>
            <a:r>
              <a:rPr lang="en-US" sz="1400" dirty="0" err="1" smtClean="0"/>
              <a:t>dobitaka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gubitaka</a:t>
            </a:r>
            <a:r>
              <a:rPr lang="en-US" sz="1400" dirty="0" smtClean="0"/>
              <a:t> je </a:t>
            </a:r>
            <a:r>
              <a:rPr lang="en-US" sz="1400" b="1" dirty="0" err="1" smtClean="0"/>
              <a:t>poreski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postupak</a:t>
            </a:r>
            <a:r>
              <a:rPr lang="en-US" sz="1400" b="1" dirty="0" smtClean="0"/>
              <a:t> </a:t>
            </a:r>
            <a:r>
              <a:rPr lang="en-US" sz="1400" dirty="0" smtClean="0"/>
              <a:t>u </a:t>
            </a:r>
            <a:r>
              <a:rPr lang="en-US" sz="1400" dirty="0" err="1" smtClean="0"/>
              <a:t>kome</a:t>
            </a:r>
            <a:r>
              <a:rPr lang="en-US" sz="1400" dirty="0" smtClean="0"/>
              <a:t> se </a:t>
            </a:r>
            <a:r>
              <a:rPr lang="en-US" sz="1400" dirty="0" err="1" smtClean="0"/>
              <a:t>poredi</a:t>
            </a:r>
            <a:r>
              <a:rPr lang="en-US" sz="1400" dirty="0" smtClean="0"/>
              <a:t> </a:t>
            </a:r>
            <a:r>
              <a:rPr lang="en-US" sz="1400" b="1" dirty="0" err="1" smtClean="0"/>
              <a:t>proda</a:t>
            </a:r>
            <a:r>
              <a:rPr lang="sr-Latn-RS" sz="1400" b="1" dirty="0" smtClean="0"/>
              <a:t>j</a:t>
            </a:r>
            <a:r>
              <a:rPr lang="en-US" sz="1400" b="1" dirty="0" err="1" smtClean="0"/>
              <a:t>na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cena</a:t>
            </a:r>
            <a:r>
              <a:rPr lang="en-US" sz="1400" b="1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b="1" dirty="0" err="1" smtClean="0"/>
              <a:t>nabavna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cena</a:t>
            </a:r>
            <a:r>
              <a:rPr lang="en-US" sz="1400" b="1" dirty="0" smtClean="0"/>
              <a:t> (</a:t>
            </a:r>
            <a:r>
              <a:rPr lang="en-US" sz="1400" b="1" dirty="0" err="1" smtClean="0"/>
              <a:t>neotpisana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vrednost</a:t>
            </a:r>
            <a:r>
              <a:rPr lang="en-US" sz="1400" dirty="0" smtClean="0"/>
              <a:t>) </a:t>
            </a:r>
            <a:r>
              <a:rPr lang="en-US" sz="1400" dirty="0" err="1" smtClean="0"/>
              <a:t>kapitalne</a:t>
            </a:r>
            <a:r>
              <a:rPr lang="en-US" sz="1400" dirty="0" smtClean="0"/>
              <a:t> </a:t>
            </a:r>
            <a:r>
              <a:rPr lang="en-US" sz="1400" dirty="0" err="1" smtClean="0"/>
              <a:t>imovine</a:t>
            </a:r>
            <a:r>
              <a:rPr lang="en-US" sz="1400" dirty="0" smtClean="0"/>
              <a:t> </a:t>
            </a:r>
            <a:r>
              <a:rPr lang="en-US" sz="1400" dirty="0" err="1" smtClean="0"/>
              <a:t>na</a:t>
            </a:r>
            <a:r>
              <a:rPr lang="en-US" sz="1400" dirty="0" smtClean="0"/>
              <a:t> </a:t>
            </a:r>
            <a:r>
              <a:rPr lang="en-US" sz="1400" dirty="0" err="1" smtClean="0"/>
              <a:t>način</a:t>
            </a:r>
            <a:r>
              <a:rPr lang="en-US" sz="1400" dirty="0" smtClean="0"/>
              <a:t> </a:t>
            </a:r>
            <a:r>
              <a:rPr lang="en-US" sz="1400" dirty="0" err="1" smtClean="0"/>
              <a:t>koji</a:t>
            </a:r>
            <a:r>
              <a:rPr lang="en-US" sz="1400" dirty="0" smtClean="0"/>
              <a:t> je </a:t>
            </a:r>
            <a:r>
              <a:rPr lang="en-US" sz="1400" dirty="0" err="1" smtClean="0"/>
              <a:t>propisan</a:t>
            </a:r>
            <a:r>
              <a:rPr lang="en-US" sz="1400" dirty="0" smtClean="0"/>
              <a:t> </a:t>
            </a:r>
            <a:r>
              <a:rPr lang="en-US" sz="1400" dirty="0" err="1" smtClean="0"/>
              <a:t>Zakonom</a:t>
            </a:r>
            <a:r>
              <a:rPr lang="en-US" sz="1400" dirty="0" smtClean="0"/>
              <a:t> o </a:t>
            </a:r>
            <a:r>
              <a:rPr lang="en-US" sz="1400" dirty="0" err="1" smtClean="0"/>
              <a:t>porezu</a:t>
            </a:r>
            <a:r>
              <a:rPr lang="en-US" sz="1400" dirty="0" smtClean="0"/>
              <a:t> </a:t>
            </a:r>
            <a:r>
              <a:rPr lang="en-US" sz="1400" dirty="0" err="1" smtClean="0"/>
              <a:t>na</a:t>
            </a:r>
            <a:r>
              <a:rPr lang="en-US" sz="1400" dirty="0" smtClean="0"/>
              <a:t> </a:t>
            </a:r>
            <a:r>
              <a:rPr lang="en-US" sz="1400" dirty="0" err="1" smtClean="0"/>
              <a:t>dobit</a:t>
            </a:r>
            <a:r>
              <a:rPr lang="en-US" sz="1400" dirty="0" smtClean="0"/>
              <a:t> </a:t>
            </a:r>
            <a:r>
              <a:rPr lang="en-US" sz="1400" dirty="0" err="1" smtClean="0"/>
              <a:t>pravnih</a:t>
            </a:r>
            <a:r>
              <a:rPr lang="en-US" sz="1400" dirty="0" smtClean="0"/>
              <a:t> </a:t>
            </a:r>
            <a:r>
              <a:rPr lang="en-US" sz="1400" dirty="0" err="1" smtClean="0"/>
              <a:t>lica</a:t>
            </a:r>
            <a:r>
              <a:rPr lang="sr-Latn-RS" sz="14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sz="1400" dirty="0" err="1" smtClean="0"/>
              <a:t>Neophodno</a:t>
            </a:r>
            <a:r>
              <a:rPr lang="en-US" sz="1400" dirty="0" smtClean="0"/>
              <a:t> je </a:t>
            </a:r>
            <a:r>
              <a:rPr lang="en-US" sz="1400" dirty="0" err="1" smtClean="0"/>
              <a:t>da</a:t>
            </a:r>
            <a:r>
              <a:rPr lang="en-US" sz="1400" dirty="0" smtClean="0"/>
              <a:t> </a:t>
            </a:r>
            <a:r>
              <a:rPr lang="en-US" sz="1400" dirty="0" err="1" smtClean="0"/>
              <a:t>budu</a:t>
            </a:r>
            <a:r>
              <a:rPr lang="en-US" sz="1400" dirty="0" smtClean="0"/>
              <a:t> </a:t>
            </a:r>
            <a:r>
              <a:rPr lang="en-US" sz="1400" dirty="0" err="1" smtClean="0"/>
              <a:t>ispunjena</a:t>
            </a:r>
            <a:r>
              <a:rPr lang="en-US" sz="1400" dirty="0" smtClean="0"/>
              <a:t> </a:t>
            </a:r>
            <a:r>
              <a:rPr lang="en-US" sz="1400" dirty="0" err="1" smtClean="0"/>
              <a:t>sledeća</a:t>
            </a:r>
            <a:r>
              <a:rPr lang="en-US" sz="1400" dirty="0" smtClean="0"/>
              <a:t> </a:t>
            </a:r>
            <a:r>
              <a:rPr lang="en-US" sz="1400" b="1" dirty="0" smtClean="0"/>
              <a:t>tri </a:t>
            </a:r>
            <a:r>
              <a:rPr lang="en-US" sz="1400" b="1" dirty="0" err="1" smtClean="0"/>
              <a:t>uslova</a:t>
            </a:r>
            <a:r>
              <a:rPr lang="en-US" sz="1400" dirty="0" smtClean="0"/>
              <a:t> </a:t>
            </a:r>
            <a:r>
              <a:rPr lang="en-US" sz="1400" dirty="0" err="1" smtClean="0"/>
              <a:t>da</a:t>
            </a:r>
            <a:r>
              <a:rPr lang="en-US" sz="1400" dirty="0" smtClean="0"/>
              <a:t> bi </a:t>
            </a:r>
            <a:r>
              <a:rPr lang="en-US" sz="1400" dirty="0" err="1" smtClean="0"/>
              <a:t>obveznik</a:t>
            </a:r>
            <a:r>
              <a:rPr lang="en-US" sz="1400" dirty="0" smtClean="0"/>
              <a:t> </a:t>
            </a:r>
            <a:r>
              <a:rPr lang="en-US" sz="1400" dirty="0" err="1" smtClean="0"/>
              <a:t>ostvario</a:t>
            </a:r>
            <a:r>
              <a:rPr lang="en-US" sz="1400" dirty="0" smtClean="0"/>
              <a:t> </a:t>
            </a:r>
            <a:r>
              <a:rPr lang="en-US" sz="1400" dirty="0" err="1" smtClean="0"/>
              <a:t>kapitalni</a:t>
            </a:r>
            <a:r>
              <a:rPr lang="en-US" sz="1400" dirty="0" smtClean="0"/>
              <a:t> </a:t>
            </a:r>
            <a:r>
              <a:rPr lang="en-US" sz="1400" dirty="0" err="1" smtClean="0"/>
              <a:t>dobitak</a:t>
            </a:r>
            <a:r>
              <a:rPr lang="en-US" sz="1400" dirty="0" smtClean="0"/>
              <a:t> </a:t>
            </a:r>
            <a:r>
              <a:rPr lang="en-US" sz="1400" dirty="0" err="1" smtClean="0"/>
              <a:t>ili</a:t>
            </a:r>
            <a:r>
              <a:rPr lang="en-US" sz="1400" dirty="0" smtClean="0"/>
              <a:t> </a:t>
            </a:r>
            <a:r>
              <a:rPr lang="en-US" sz="1400" dirty="0" err="1" smtClean="0"/>
              <a:t>gubitak</a:t>
            </a:r>
            <a:r>
              <a:rPr lang="en-US" sz="1400" dirty="0" smtClean="0"/>
              <a:t>, a to </a:t>
            </a:r>
            <a:r>
              <a:rPr lang="en-US" sz="1400" dirty="0" err="1" smtClean="0"/>
              <a:t>su</a:t>
            </a:r>
            <a:r>
              <a:rPr lang="en-US" sz="1400" dirty="0" smtClean="0"/>
              <a:t>: </a:t>
            </a:r>
            <a:endParaRPr lang="sr-Latn-RS" sz="1400" dirty="0" smtClean="0"/>
          </a:p>
          <a:p>
            <a:pPr marL="342900" indent="-342900">
              <a:spcAft>
                <a:spcPts val="600"/>
              </a:spcAft>
              <a:buAutoNum type="arabicParenBoth"/>
            </a:pPr>
            <a:r>
              <a:rPr lang="en-US" sz="1400" dirty="0" err="1" smtClean="0"/>
              <a:t>da</a:t>
            </a:r>
            <a:r>
              <a:rPr lang="en-US" sz="1400" dirty="0" smtClean="0"/>
              <a:t> je </a:t>
            </a:r>
            <a:r>
              <a:rPr lang="en-US" sz="1400" dirty="0" err="1" smtClean="0"/>
              <a:t>obveznik</a:t>
            </a:r>
            <a:r>
              <a:rPr lang="en-US" sz="1400" dirty="0" smtClean="0"/>
              <a:t> </a:t>
            </a:r>
            <a:r>
              <a:rPr lang="en-US" sz="1400" dirty="0" err="1" smtClean="0"/>
              <a:t>izvršio</a:t>
            </a:r>
            <a:r>
              <a:rPr lang="en-US" sz="1400" dirty="0" smtClean="0"/>
              <a:t> </a:t>
            </a:r>
            <a:r>
              <a:rPr lang="en-US" sz="1400" dirty="0" err="1" smtClean="0"/>
              <a:t>prenos</a:t>
            </a:r>
            <a:r>
              <a:rPr lang="en-US" sz="1400" dirty="0" smtClean="0"/>
              <a:t> </a:t>
            </a:r>
            <a:r>
              <a:rPr lang="en-US" sz="1400" dirty="0" err="1" smtClean="0"/>
              <a:t>imovine</a:t>
            </a:r>
            <a:r>
              <a:rPr lang="en-US" sz="1400" dirty="0" smtClean="0"/>
              <a:t> </a:t>
            </a:r>
            <a:r>
              <a:rPr lang="en-US" sz="1400" dirty="0" err="1" smtClean="0"/>
              <a:t>proda</a:t>
            </a:r>
            <a:r>
              <a:rPr lang="sr-Latn-RS" sz="1400" dirty="0" smtClean="0"/>
              <a:t>j</a:t>
            </a:r>
            <a:r>
              <a:rPr lang="en-US" sz="1400" dirty="0" err="1" smtClean="0"/>
              <a:t>om</a:t>
            </a:r>
            <a:r>
              <a:rPr lang="en-US" sz="1400" dirty="0" smtClean="0"/>
              <a:t>, </a:t>
            </a:r>
            <a:r>
              <a:rPr lang="en-US" sz="1400" dirty="0" err="1" smtClean="0"/>
              <a:t>odnosno</a:t>
            </a:r>
            <a:r>
              <a:rPr lang="en-US" sz="1400" dirty="0" smtClean="0"/>
              <a:t> </a:t>
            </a:r>
            <a:r>
              <a:rPr lang="en-US" sz="1400" dirty="0" err="1" smtClean="0"/>
              <a:t>drugim</a:t>
            </a:r>
            <a:r>
              <a:rPr lang="en-US" sz="1400" dirty="0" smtClean="0"/>
              <a:t> </a:t>
            </a:r>
            <a:r>
              <a:rPr lang="en-US" sz="1400" dirty="0" err="1" smtClean="0"/>
              <a:t>prenosom</a:t>
            </a:r>
            <a:r>
              <a:rPr lang="en-US" sz="1400" dirty="0" smtClean="0"/>
              <a:t> </a:t>
            </a:r>
            <a:r>
              <a:rPr lang="en-US" sz="1400" b="1" dirty="0" err="1" smtClean="0"/>
              <a:t>uz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naknadu</a:t>
            </a:r>
            <a:r>
              <a:rPr lang="en-US" sz="1400" dirty="0" smtClean="0"/>
              <a:t>; </a:t>
            </a:r>
            <a:endParaRPr lang="sr-Latn-RS" sz="1400" dirty="0" smtClean="0"/>
          </a:p>
          <a:p>
            <a:pPr marL="342900" indent="-342900">
              <a:spcAft>
                <a:spcPts val="600"/>
              </a:spcAft>
              <a:buAutoNum type="arabicParenBoth"/>
            </a:pPr>
            <a:r>
              <a:rPr lang="en-US" sz="1400" dirty="0" err="1" smtClean="0"/>
              <a:t>da</a:t>
            </a:r>
            <a:r>
              <a:rPr lang="en-US" sz="1400" dirty="0" smtClean="0"/>
              <a:t> je </a:t>
            </a:r>
            <a:r>
              <a:rPr lang="en-US" sz="1400" dirty="0" err="1" smtClean="0"/>
              <a:t>reč</a:t>
            </a:r>
            <a:r>
              <a:rPr lang="en-US" sz="1400" dirty="0" smtClean="0"/>
              <a:t> o </a:t>
            </a:r>
            <a:r>
              <a:rPr lang="en-US" sz="1400" dirty="0" err="1" smtClean="0"/>
              <a:t>prenosu</a:t>
            </a:r>
            <a:r>
              <a:rPr lang="en-US" sz="1400" dirty="0" smtClean="0"/>
              <a:t> </a:t>
            </a:r>
            <a:r>
              <a:rPr lang="en-US" sz="1400" dirty="0" err="1" smtClean="0"/>
              <a:t>imovine</a:t>
            </a:r>
            <a:r>
              <a:rPr lang="en-US" sz="1400" dirty="0" smtClean="0"/>
              <a:t> </a:t>
            </a:r>
            <a:r>
              <a:rPr lang="en-US" sz="1400" b="1" dirty="0" err="1" smtClean="0"/>
              <a:t>isključivo</a:t>
            </a:r>
            <a:r>
              <a:rPr lang="en-US" sz="1400" dirty="0" smtClean="0"/>
              <a:t> </a:t>
            </a:r>
            <a:r>
              <a:rPr lang="en-US" sz="1400" dirty="0" err="1" smtClean="0"/>
              <a:t>koja</a:t>
            </a:r>
            <a:r>
              <a:rPr lang="en-US" sz="1400" dirty="0" smtClean="0"/>
              <a:t> je </a:t>
            </a:r>
            <a:r>
              <a:rPr lang="en-US" sz="1400" dirty="0" err="1" smtClean="0"/>
              <a:t>navedena</a:t>
            </a:r>
            <a:r>
              <a:rPr lang="en-US" sz="1400" dirty="0" smtClean="0"/>
              <a:t> u </a:t>
            </a:r>
            <a:r>
              <a:rPr lang="en-US" sz="1400" dirty="0" err="1" smtClean="0"/>
              <a:t>članu</a:t>
            </a:r>
            <a:r>
              <a:rPr lang="en-US" sz="1400" dirty="0" smtClean="0"/>
              <a:t> 27. </a:t>
            </a:r>
            <a:r>
              <a:rPr lang="en-US" sz="1400" dirty="0" err="1" smtClean="0"/>
              <a:t>Zakona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endParaRPr lang="sr-Latn-RS" sz="1400" dirty="0" smtClean="0"/>
          </a:p>
          <a:p>
            <a:pPr marL="342900" indent="-342900">
              <a:spcAft>
                <a:spcPts val="600"/>
              </a:spcAft>
              <a:buAutoNum type="arabicParenBoth"/>
            </a:pPr>
            <a:r>
              <a:rPr lang="en-US" sz="1400" dirty="0" err="1" smtClean="0"/>
              <a:t>da</a:t>
            </a:r>
            <a:r>
              <a:rPr lang="en-US" sz="1400" dirty="0" smtClean="0"/>
              <a:t> je </a:t>
            </a:r>
            <a:r>
              <a:rPr lang="en-US" sz="1400" dirty="0" err="1" smtClean="0"/>
              <a:t>reč</a:t>
            </a:r>
            <a:r>
              <a:rPr lang="en-US" sz="1400" dirty="0" smtClean="0"/>
              <a:t> o </a:t>
            </a:r>
            <a:r>
              <a:rPr lang="en-US" sz="1400" b="1" dirty="0" err="1" smtClean="0"/>
              <a:t>prenosu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prava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svojine</a:t>
            </a:r>
            <a:r>
              <a:rPr lang="en-US" sz="1400" b="1" dirty="0" smtClean="0"/>
              <a:t> </a:t>
            </a:r>
            <a:r>
              <a:rPr lang="en-US" sz="1400" dirty="0" err="1" smtClean="0"/>
              <a:t>koje</a:t>
            </a:r>
            <a:r>
              <a:rPr lang="en-US" sz="1400" dirty="0" smtClean="0"/>
              <a:t> </a:t>
            </a:r>
            <a:r>
              <a:rPr lang="en-US" sz="1400" dirty="0" err="1" smtClean="0"/>
              <a:t>obveznik</a:t>
            </a:r>
            <a:r>
              <a:rPr lang="en-US" sz="1400" dirty="0" smtClean="0"/>
              <a:t> </a:t>
            </a:r>
            <a:r>
              <a:rPr lang="en-US" sz="1400" dirty="0" err="1" smtClean="0"/>
              <a:t>ima</a:t>
            </a:r>
            <a:r>
              <a:rPr lang="en-US" sz="1400" dirty="0" smtClean="0"/>
              <a:t> </a:t>
            </a:r>
            <a:r>
              <a:rPr lang="en-US" sz="1400" dirty="0" err="1" smtClean="0"/>
              <a:t>na</a:t>
            </a:r>
            <a:r>
              <a:rPr lang="en-US" sz="1400" dirty="0" smtClean="0"/>
              <a:t> </a:t>
            </a:r>
            <a:r>
              <a:rPr lang="en-US" sz="1400" dirty="0" err="1" smtClean="0"/>
              <a:t>navedenoj</a:t>
            </a:r>
            <a:r>
              <a:rPr lang="en-US" sz="1400" dirty="0" smtClean="0"/>
              <a:t> </a:t>
            </a:r>
            <a:r>
              <a:rPr lang="en-US" sz="1400" dirty="0" err="1" smtClean="0"/>
              <a:t>imovini</a:t>
            </a:r>
            <a:r>
              <a:rPr lang="en-US" sz="1400" dirty="0" smtClean="0"/>
              <a:t>, a ne </a:t>
            </a:r>
            <a:r>
              <a:rPr lang="en-US" sz="1400" dirty="0" err="1" smtClean="0"/>
              <a:t>nekog</a:t>
            </a:r>
            <a:r>
              <a:rPr lang="en-US" sz="1400" dirty="0" smtClean="0"/>
              <a:t> </a:t>
            </a:r>
            <a:r>
              <a:rPr lang="en-US" sz="1400" dirty="0" err="1" smtClean="0"/>
              <a:t>drugog</a:t>
            </a:r>
            <a:r>
              <a:rPr lang="en-US" sz="1400" dirty="0" smtClean="0"/>
              <a:t> (</a:t>
            </a:r>
            <a:r>
              <a:rPr lang="en-US" sz="1400" dirty="0" err="1" smtClean="0"/>
              <a:t>užeg</a:t>
            </a:r>
            <a:r>
              <a:rPr lang="en-US" sz="1400" dirty="0" smtClean="0"/>
              <a:t>) </a:t>
            </a:r>
            <a:r>
              <a:rPr lang="en-US" sz="1400" dirty="0" err="1" smtClean="0"/>
              <a:t>prava</a:t>
            </a:r>
            <a:r>
              <a:rPr lang="en-US" sz="1400" dirty="0" smtClean="0"/>
              <a:t> </a:t>
            </a:r>
            <a:r>
              <a:rPr lang="en-US" sz="1400" dirty="0" err="1" smtClean="0"/>
              <a:t>na</a:t>
            </a:r>
            <a:r>
              <a:rPr lang="en-US" sz="1400" dirty="0" smtClean="0"/>
              <a:t> </a:t>
            </a:r>
            <a:r>
              <a:rPr lang="en-US" sz="1400" dirty="0" err="1" smtClean="0"/>
              <a:t>istoj</a:t>
            </a:r>
            <a:r>
              <a:rPr lang="en-US" sz="1400" dirty="0" smtClean="0"/>
              <a:t>. </a:t>
            </a:r>
          </a:p>
          <a:p>
            <a:pPr>
              <a:spcAft>
                <a:spcPts val="600"/>
              </a:spcAft>
            </a:pPr>
            <a:endParaRPr lang="sr-Latn-RS" sz="1400" dirty="0" smtClean="0"/>
          </a:p>
          <a:p>
            <a:pPr>
              <a:spcAft>
                <a:spcPts val="600"/>
              </a:spcAft>
            </a:pPr>
            <a:endParaRPr lang="sr-Latn-RS" sz="1400" dirty="0" smtClean="0"/>
          </a:p>
          <a:p>
            <a:pPr>
              <a:spcAft>
                <a:spcPts val="600"/>
              </a:spcAft>
            </a:pPr>
            <a:r>
              <a:rPr lang="sr-Latn-RS" sz="1400" dirty="0" smtClean="0"/>
              <a:t> </a:t>
            </a:r>
          </a:p>
          <a:p>
            <a:pPr>
              <a:spcAft>
                <a:spcPts val="600"/>
              </a:spcAft>
            </a:pPr>
            <a:endParaRPr lang="sr-Latn-RS" sz="1400" dirty="0" smtClean="0"/>
          </a:p>
        </p:txBody>
      </p:sp>
    </p:spTree>
    <p:extLst>
      <p:ext uri="{BB962C8B-B14F-4D97-AF65-F5344CB8AC3E}">
        <p14:creationId xmlns="" xmlns:p14="http://schemas.microsoft.com/office/powerpoint/2010/main" val="25569940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Kapitalni dobici i gubici po osnovu prenosa nepokretnosti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Pojam kapitalnog dobitka i gubitka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4" y="1446810"/>
            <a:ext cx="853551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1400" dirty="0" smtClean="0"/>
              <a:t>U skladu sa članom 27. Zakona </a:t>
            </a:r>
            <a:r>
              <a:rPr lang="en-US" sz="1400" dirty="0" smtClean="0"/>
              <a:t>o </a:t>
            </a:r>
            <a:r>
              <a:rPr lang="en-US" sz="1400" dirty="0" err="1" smtClean="0"/>
              <a:t>porezu</a:t>
            </a:r>
            <a:r>
              <a:rPr lang="en-US" sz="1400" dirty="0" smtClean="0"/>
              <a:t> </a:t>
            </a:r>
            <a:r>
              <a:rPr lang="en-US" sz="1400" dirty="0" err="1" smtClean="0"/>
              <a:t>na</a:t>
            </a:r>
            <a:r>
              <a:rPr lang="en-US" sz="1400" dirty="0" smtClean="0"/>
              <a:t> </a:t>
            </a:r>
            <a:r>
              <a:rPr lang="en-US" sz="1400" dirty="0" err="1" smtClean="0"/>
              <a:t>dobit</a:t>
            </a:r>
            <a:r>
              <a:rPr lang="en-US" sz="1400" dirty="0" smtClean="0"/>
              <a:t> </a:t>
            </a:r>
            <a:r>
              <a:rPr lang="en-US" sz="1400" dirty="0" err="1" smtClean="0"/>
              <a:t>pravnih</a:t>
            </a:r>
            <a:r>
              <a:rPr lang="en-US" sz="1400" dirty="0" smtClean="0"/>
              <a:t> </a:t>
            </a:r>
            <a:r>
              <a:rPr lang="en-US" sz="1400" dirty="0" err="1" smtClean="0"/>
              <a:t>lica</a:t>
            </a:r>
            <a:r>
              <a:rPr lang="en-US" sz="1400" dirty="0" smtClean="0"/>
              <a:t> </a:t>
            </a:r>
            <a:r>
              <a:rPr lang="en-US" sz="1400" b="1" dirty="0" err="1" smtClean="0"/>
              <a:t>kapitalni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dobitak</a:t>
            </a:r>
            <a:r>
              <a:rPr lang="en-US" sz="1400" dirty="0" smtClean="0"/>
              <a:t> </a:t>
            </a:r>
            <a:r>
              <a:rPr lang="en-US" sz="1400" dirty="0" err="1" smtClean="0"/>
              <a:t>predstavlja</a:t>
            </a:r>
            <a:r>
              <a:rPr lang="en-US" sz="1400" dirty="0" smtClean="0"/>
              <a:t> </a:t>
            </a:r>
            <a:r>
              <a:rPr lang="en-US" sz="1400" dirty="0" err="1" smtClean="0"/>
              <a:t>prihod</a:t>
            </a:r>
            <a:r>
              <a:rPr lang="en-US" sz="1400" dirty="0" smtClean="0"/>
              <a:t> </a:t>
            </a:r>
            <a:r>
              <a:rPr lang="en-US" sz="1400" dirty="0" err="1" smtClean="0"/>
              <a:t>koji</a:t>
            </a:r>
            <a:r>
              <a:rPr lang="en-US" sz="1400" dirty="0" smtClean="0"/>
              <a:t> </a:t>
            </a:r>
            <a:r>
              <a:rPr lang="en-US" sz="1400" dirty="0" err="1" smtClean="0"/>
              <a:t>obveznik</a:t>
            </a:r>
            <a:r>
              <a:rPr lang="en-US" sz="1400" dirty="0" smtClean="0"/>
              <a:t> </a:t>
            </a:r>
            <a:r>
              <a:rPr lang="en-US" sz="1400" dirty="0" err="1" smtClean="0"/>
              <a:t>ostvari</a:t>
            </a:r>
            <a:r>
              <a:rPr lang="en-US" sz="1400" dirty="0" smtClean="0"/>
              <a:t> </a:t>
            </a:r>
            <a:r>
              <a:rPr lang="en-US" sz="1400" dirty="0" err="1" smtClean="0"/>
              <a:t>prodajom</a:t>
            </a:r>
            <a:r>
              <a:rPr lang="en-US" sz="1400" dirty="0" smtClean="0"/>
              <a:t>, </a:t>
            </a:r>
            <a:r>
              <a:rPr lang="en-US" sz="1400" dirty="0" err="1" smtClean="0"/>
              <a:t>odnosno</a:t>
            </a:r>
            <a:r>
              <a:rPr lang="en-US" sz="1400" dirty="0" smtClean="0"/>
              <a:t> </a:t>
            </a:r>
            <a:r>
              <a:rPr lang="en-US" sz="1400" dirty="0" err="1" smtClean="0"/>
              <a:t>drugim</a:t>
            </a:r>
            <a:r>
              <a:rPr lang="en-US" sz="1400" dirty="0" smtClean="0"/>
              <a:t> </a:t>
            </a:r>
            <a:r>
              <a:rPr lang="en-US" sz="1400" dirty="0" err="1" smtClean="0"/>
              <a:t>prenosom</a:t>
            </a:r>
            <a:r>
              <a:rPr lang="en-US" sz="1400" dirty="0" smtClean="0"/>
              <a:t> </a:t>
            </a:r>
            <a:r>
              <a:rPr lang="en-US" sz="1400" b="1" dirty="0" err="1" smtClean="0"/>
              <a:t>uz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naknadu</a:t>
            </a:r>
            <a:r>
              <a:rPr lang="en-US" sz="1400" b="1" dirty="0" smtClean="0"/>
              <a:t>:</a:t>
            </a:r>
            <a:r>
              <a:rPr lang="en-US" sz="1400" dirty="0" smtClean="0"/>
              <a:t> </a:t>
            </a:r>
            <a:endParaRPr lang="sr-Latn-RS" sz="1400" dirty="0" smtClean="0"/>
          </a:p>
          <a:p>
            <a:pPr marL="342900" indent="-342900">
              <a:spcAft>
                <a:spcPts val="600"/>
              </a:spcAft>
              <a:buAutoNum type="arabicParenBoth"/>
            </a:pPr>
            <a:r>
              <a:rPr lang="en-US" sz="1400" b="1" dirty="0" err="1" smtClean="0"/>
              <a:t>nepokretnosti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koje</a:t>
            </a:r>
            <a:r>
              <a:rPr lang="en-US" sz="1400" b="1" dirty="0" smtClean="0"/>
              <a:t> je </a:t>
            </a:r>
            <a:r>
              <a:rPr lang="en-US" sz="1400" b="1" dirty="0" err="1" smtClean="0"/>
              <a:t>koristio</a:t>
            </a:r>
            <a:r>
              <a:rPr lang="en-US" sz="1400" dirty="0" smtClean="0"/>
              <a:t>, </a:t>
            </a:r>
            <a:r>
              <a:rPr lang="en-US" sz="1400" dirty="0" err="1" smtClean="0"/>
              <a:t>odnosno</a:t>
            </a:r>
            <a:r>
              <a:rPr lang="en-US" sz="1400" dirty="0" smtClean="0"/>
              <a:t> </a:t>
            </a:r>
            <a:r>
              <a:rPr lang="en-US" sz="1400" dirty="0" err="1" smtClean="0"/>
              <a:t>koje</a:t>
            </a:r>
            <a:r>
              <a:rPr lang="en-US" sz="1400" dirty="0" smtClean="0"/>
              <a:t> </a:t>
            </a:r>
            <a:r>
              <a:rPr lang="en-US" sz="1400" b="1" dirty="0" err="1" smtClean="0"/>
              <a:t>koristi</a:t>
            </a:r>
            <a:r>
              <a:rPr lang="en-US" sz="1400" dirty="0" smtClean="0"/>
              <a:t> </a:t>
            </a:r>
            <a:r>
              <a:rPr lang="en-US" sz="1400" dirty="0" err="1" smtClean="0"/>
              <a:t>kao</a:t>
            </a:r>
            <a:r>
              <a:rPr lang="en-US" sz="1400" dirty="0" smtClean="0"/>
              <a:t> </a:t>
            </a:r>
            <a:r>
              <a:rPr lang="en-US" sz="1400" dirty="0" err="1" smtClean="0"/>
              <a:t>osnovno</a:t>
            </a:r>
            <a:r>
              <a:rPr lang="en-US" sz="1400" dirty="0" smtClean="0"/>
              <a:t> </a:t>
            </a:r>
            <a:r>
              <a:rPr lang="en-US" sz="1400" dirty="0" err="1" smtClean="0"/>
              <a:t>sredstvo</a:t>
            </a:r>
            <a:r>
              <a:rPr lang="en-US" sz="1400" dirty="0" smtClean="0"/>
              <a:t> </a:t>
            </a:r>
            <a:r>
              <a:rPr lang="en-US" sz="1400" dirty="0" err="1" smtClean="0"/>
              <a:t>za</a:t>
            </a:r>
            <a:r>
              <a:rPr lang="en-US" sz="1400" dirty="0" smtClean="0"/>
              <a:t> </a:t>
            </a:r>
            <a:r>
              <a:rPr lang="en-US" sz="1400" dirty="0" err="1" smtClean="0"/>
              <a:t>obavljanje</a:t>
            </a:r>
            <a:r>
              <a:rPr lang="en-US" sz="1400" dirty="0" smtClean="0"/>
              <a:t> </a:t>
            </a:r>
            <a:r>
              <a:rPr lang="en-US" sz="1400" dirty="0" err="1" smtClean="0"/>
              <a:t>delatnosti</a:t>
            </a:r>
            <a:r>
              <a:rPr lang="en-US" sz="1400" dirty="0" smtClean="0"/>
              <a:t> </a:t>
            </a:r>
            <a:r>
              <a:rPr lang="en-US" sz="1400" dirty="0" err="1" smtClean="0"/>
              <a:t>uključujući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b="1" dirty="0" err="1" smtClean="0"/>
              <a:t>nepokretnosti</a:t>
            </a:r>
            <a:r>
              <a:rPr lang="en-US" sz="1400" b="1" dirty="0" smtClean="0"/>
              <a:t> u </a:t>
            </a:r>
            <a:r>
              <a:rPr lang="en-US" sz="1400" b="1" dirty="0" err="1" smtClean="0"/>
              <a:t>izgradnji</a:t>
            </a:r>
            <a:r>
              <a:rPr lang="en-US" sz="1400" dirty="0" smtClean="0"/>
              <a:t>; </a:t>
            </a:r>
            <a:endParaRPr lang="sr-Latn-RS" sz="1400" dirty="0" smtClean="0"/>
          </a:p>
          <a:p>
            <a:pPr marL="342900" indent="-342900">
              <a:spcAft>
                <a:spcPts val="600"/>
              </a:spcAft>
              <a:buAutoNum type="arabicParenBoth"/>
            </a:pPr>
            <a:r>
              <a:rPr lang="en-US" sz="1400" dirty="0" err="1" smtClean="0"/>
              <a:t>prava</a:t>
            </a:r>
            <a:r>
              <a:rPr lang="en-US" sz="1400" dirty="0" smtClean="0"/>
              <a:t> </a:t>
            </a:r>
            <a:r>
              <a:rPr lang="en-US" sz="1400" dirty="0" err="1" smtClean="0"/>
              <a:t>industrijske</a:t>
            </a:r>
            <a:r>
              <a:rPr lang="en-US" sz="1400" dirty="0" smtClean="0"/>
              <a:t> </a:t>
            </a:r>
            <a:r>
              <a:rPr lang="en-US" sz="1400" dirty="0" err="1" smtClean="0"/>
              <a:t>svojine</a:t>
            </a:r>
            <a:r>
              <a:rPr lang="en-US" sz="1400" dirty="0" smtClean="0"/>
              <a:t>; </a:t>
            </a:r>
            <a:endParaRPr lang="sr-Latn-RS" sz="1400" dirty="0" smtClean="0"/>
          </a:p>
          <a:p>
            <a:pPr marL="342900" indent="-342900">
              <a:spcAft>
                <a:spcPts val="600"/>
              </a:spcAft>
              <a:buAutoNum type="arabicParenBoth"/>
            </a:pPr>
            <a:r>
              <a:rPr lang="en-US" sz="1400" dirty="0" err="1" smtClean="0"/>
              <a:t>udela</a:t>
            </a:r>
            <a:r>
              <a:rPr lang="en-US" sz="1400" dirty="0" smtClean="0"/>
              <a:t> u </a:t>
            </a:r>
            <a:r>
              <a:rPr lang="en-US" sz="1400" dirty="0" err="1" smtClean="0"/>
              <a:t>kapitalu</a:t>
            </a:r>
            <a:r>
              <a:rPr lang="en-US" sz="1400" dirty="0" smtClean="0"/>
              <a:t> </a:t>
            </a:r>
            <a:r>
              <a:rPr lang="en-US" sz="1400" dirty="0" err="1" smtClean="0"/>
              <a:t>pravnih</a:t>
            </a:r>
            <a:r>
              <a:rPr lang="en-US" sz="1400" dirty="0" smtClean="0"/>
              <a:t> </a:t>
            </a:r>
            <a:r>
              <a:rPr lang="en-US" sz="1400" dirty="0" err="1" smtClean="0"/>
              <a:t>lica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akcija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ostalih</a:t>
            </a:r>
            <a:r>
              <a:rPr lang="en-US" sz="1400" dirty="0" smtClean="0"/>
              <a:t> </a:t>
            </a:r>
            <a:r>
              <a:rPr lang="en-US" sz="1400" dirty="0" err="1" smtClean="0"/>
              <a:t>hartija</a:t>
            </a:r>
            <a:r>
              <a:rPr lang="en-US" sz="1400" dirty="0" smtClean="0"/>
              <a:t> </a:t>
            </a:r>
            <a:r>
              <a:rPr lang="en-US" sz="1400" dirty="0" err="1" smtClean="0"/>
              <a:t>od</a:t>
            </a:r>
            <a:r>
              <a:rPr lang="en-US" sz="1400" dirty="0" smtClean="0"/>
              <a:t> </a:t>
            </a:r>
            <a:r>
              <a:rPr lang="en-US" sz="1400" dirty="0" err="1" smtClean="0"/>
              <a:t>vrednosti</a:t>
            </a:r>
            <a:r>
              <a:rPr lang="en-US" sz="1400" dirty="0" smtClean="0"/>
              <a:t>, </a:t>
            </a:r>
            <a:r>
              <a:rPr lang="en-US" sz="1400" dirty="0" err="1" smtClean="0"/>
              <a:t>koje</a:t>
            </a:r>
            <a:r>
              <a:rPr lang="en-US" sz="1400" dirty="0" smtClean="0"/>
              <a:t> u </a:t>
            </a:r>
            <a:r>
              <a:rPr lang="en-US" sz="1400" dirty="0" err="1" smtClean="0"/>
              <a:t>skladu</a:t>
            </a:r>
            <a:r>
              <a:rPr lang="en-US" sz="1400" dirty="0" smtClean="0"/>
              <a:t> </a:t>
            </a:r>
            <a:r>
              <a:rPr lang="en-US" sz="1400" dirty="0" err="1" smtClean="0"/>
              <a:t>sa</a:t>
            </a:r>
            <a:r>
              <a:rPr lang="en-US" sz="1400" dirty="0" smtClean="0"/>
              <a:t> MRS, </a:t>
            </a:r>
            <a:r>
              <a:rPr lang="en-US" sz="1400" dirty="0" err="1" smtClean="0"/>
              <a:t>odnosno</a:t>
            </a:r>
            <a:r>
              <a:rPr lang="en-US" sz="1400" dirty="0" smtClean="0"/>
              <a:t> MSFI </a:t>
            </a:r>
            <a:r>
              <a:rPr lang="en-US" sz="1400" dirty="0" err="1" smtClean="0"/>
              <a:t>i</a:t>
            </a:r>
            <a:r>
              <a:rPr lang="en-US" sz="1400" dirty="0" smtClean="0"/>
              <a:t> MSFI </a:t>
            </a:r>
            <a:r>
              <a:rPr lang="en-US" sz="1400" dirty="0" err="1" smtClean="0"/>
              <a:t>za</a:t>
            </a:r>
            <a:r>
              <a:rPr lang="en-US" sz="1400" dirty="0" smtClean="0"/>
              <a:t> MSP, </a:t>
            </a:r>
            <a:r>
              <a:rPr lang="en-US" sz="1400" dirty="0" err="1" smtClean="0"/>
              <a:t>predstavljaju</a:t>
            </a:r>
            <a:r>
              <a:rPr lang="en-US" sz="1400" dirty="0" smtClean="0"/>
              <a:t> </a:t>
            </a:r>
            <a:r>
              <a:rPr lang="en-US" sz="1400" dirty="0" err="1" smtClean="0"/>
              <a:t>dugoročne</a:t>
            </a:r>
            <a:r>
              <a:rPr lang="en-US" sz="1400" dirty="0" smtClean="0"/>
              <a:t> </a:t>
            </a:r>
            <a:r>
              <a:rPr lang="en-US" sz="1400" dirty="0" err="1" smtClean="0"/>
              <a:t>finansijske</a:t>
            </a:r>
            <a:r>
              <a:rPr lang="en-US" sz="1400" dirty="0" smtClean="0"/>
              <a:t> </a:t>
            </a:r>
            <a:r>
              <a:rPr lang="en-US" sz="1400" dirty="0" err="1" smtClean="0"/>
              <a:t>plasmane</a:t>
            </a:r>
            <a:r>
              <a:rPr lang="en-US" sz="1400" dirty="0" smtClean="0"/>
              <a:t>, </a:t>
            </a:r>
            <a:r>
              <a:rPr lang="en-US" sz="1400" dirty="0" err="1" smtClean="0"/>
              <a:t>osim</a:t>
            </a:r>
            <a:r>
              <a:rPr lang="en-US" sz="1400" dirty="0" smtClean="0"/>
              <a:t> </a:t>
            </a:r>
            <a:r>
              <a:rPr lang="en-US" sz="1400" dirty="0" err="1" smtClean="0"/>
              <a:t>obveznica</a:t>
            </a:r>
            <a:r>
              <a:rPr lang="en-US" sz="1400" dirty="0" smtClean="0"/>
              <a:t> </a:t>
            </a:r>
            <a:r>
              <a:rPr lang="en-US" sz="1400" dirty="0" err="1" smtClean="0"/>
              <a:t>izdatih</a:t>
            </a:r>
            <a:r>
              <a:rPr lang="en-US" sz="1400" dirty="0" smtClean="0"/>
              <a:t> u </a:t>
            </a:r>
            <a:r>
              <a:rPr lang="en-US" sz="1400" dirty="0" err="1" smtClean="0"/>
              <a:t>skladu</a:t>
            </a:r>
            <a:r>
              <a:rPr lang="en-US" sz="1400" dirty="0" smtClean="0"/>
              <a:t> </a:t>
            </a:r>
            <a:r>
              <a:rPr lang="en-US" sz="1400" dirty="0" err="1" smtClean="0"/>
              <a:t>sa</a:t>
            </a:r>
            <a:r>
              <a:rPr lang="en-US" sz="1400" dirty="0" smtClean="0"/>
              <a:t> </a:t>
            </a:r>
            <a:r>
              <a:rPr lang="en-US" sz="1400" dirty="0" err="1" smtClean="0"/>
              <a:t>propisima</a:t>
            </a:r>
            <a:r>
              <a:rPr lang="en-US" sz="1400" dirty="0" smtClean="0"/>
              <a:t> </a:t>
            </a:r>
            <a:r>
              <a:rPr lang="en-US" sz="1400" dirty="0" err="1" smtClean="0"/>
              <a:t>kojima</a:t>
            </a:r>
            <a:r>
              <a:rPr lang="en-US" sz="1400" dirty="0" smtClean="0"/>
              <a:t> se </a:t>
            </a:r>
            <a:r>
              <a:rPr lang="en-US" sz="1400" dirty="0" err="1" smtClean="0"/>
              <a:t>uređuje</a:t>
            </a:r>
            <a:r>
              <a:rPr lang="en-US" sz="1400" dirty="0" smtClean="0"/>
              <a:t> </a:t>
            </a:r>
            <a:r>
              <a:rPr lang="en-US" sz="1400" dirty="0" err="1" smtClean="0"/>
              <a:t>izmirenje</a:t>
            </a:r>
            <a:r>
              <a:rPr lang="en-US" sz="1400" dirty="0" smtClean="0"/>
              <a:t> </a:t>
            </a:r>
            <a:r>
              <a:rPr lang="en-US" sz="1400" dirty="0" err="1" smtClean="0"/>
              <a:t>obaveze</a:t>
            </a:r>
            <a:r>
              <a:rPr lang="en-US" sz="1400" dirty="0" smtClean="0"/>
              <a:t> </a:t>
            </a:r>
            <a:r>
              <a:rPr lang="en-US" sz="1400" dirty="0" err="1" smtClean="0"/>
              <a:t>Republike</a:t>
            </a:r>
            <a:r>
              <a:rPr lang="en-US" sz="1400" dirty="0" smtClean="0"/>
              <a:t> </a:t>
            </a:r>
            <a:r>
              <a:rPr lang="en-US" sz="1400" dirty="0" err="1" smtClean="0"/>
              <a:t>po</a:t>
            </a:r>
            <a:r>
              <a:rPr lang="en-US" sz="1400" dirty="0" smtClean="0"/>
              <a:t> </a:t>
            </a:r>
            <a:r>
              <a:rPr lang="en-US" sz="1400" dirty="0" err="1" smtClean="0"/>
              <a:t>osnovu</a:t>
            </a:r>
            <a:r>
              <a:rPr lang="en-US" sz="1400" dirty="0" smtClean="0"/>
              <a:t> </a:t>
            </a:r>
            <a:r>
              <a:rPr lang="en-US" sz="1400" dirty="0" err="1" smtClean="0"/>
              <a:t>zajma</a:t>
            </a:r>
            <a:r>
              <a:rPr lang="en-US" sz="1400" dirty="0" smtClean="0"/>
              <a:t> </a:t>
            </a:r>
            <a:r>
              <a:rPr lang="en-US" sz="1400" dirty="0" err="1" smtClean="0"/>
              <a:t>za</a:t>
            </a:r>
            <a:r>
              <a:rPr lang="en-US" sz="1400" dirty="0" smtClean="0"/>
              <a:t> </a:t>
            </a:r>
            <a:r>
              <a:rPr lang="en-US" sz="1400" dirty="0" err="1" smtClean="0"/>
              <a:t>privredni</a:t>
            </a:r>
            <a:r>
              <a:rPr lang="en-US" sz="1400" dirty="0" smtClean="0"/>
              <a:t> </a:t>
            </a:r>
            <a:r>
              <a:rPr lang="en-US" sz="1400" dirty="0" err="1" smtClean="0"/>
              <a:t>razvoj</a:t>
            </a:r>
            <a:r>
              <a:rPr lang="en-US" sz="1400" dirty="0" smtClean="0"/>
              <a:t>, </a:t>
            </a:r>
            <a:r>
              <a:rPr lang="en-US" sz="1400" dirty="0" err="1" smtClean="0"/>
              <a:t>devizne</a:t>
            </a:r>
            <a:r>
              <a:rPr lang="en-US" sz="1400" dirty="0" smtClean="0"/>
              <a:t> </a:t>
            </a:r>
            <a:r>
              <a:rPr lang="en-US" sz="1400" dirty="0" err="1" smtClean="0"/>
              <a:t>štednje</a:t>
            </a:r>
            <a:r>
              <a:rPr lang="en-US" sz="1400" dirty="0" smtClean="0"/>
              <a:t> </a:t>
            </a:r>
            <a:r>
              <a:rPr lang="en-US" sz="1400" dirty="0" err="1" smtClean="0"/>
              <a:t>građana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dužničkih</a:t>
            </a:r>
            <a:r>
              <a:rPr lang="en-US" sz="1400" dirty="0" smtClean="0"/>
              <a:t> </a:t>
            </a:r>
            <a:r>
              <a:rPr lang="en-US" sz="1400" dirty="0" err="1" smtClean="0"/>
              <a:t>hartija</a:t>
            </a:r>
            <a:r>
              <a:rPr lang="en-US" sz="1400" dirty="0" smtClean="0"/>
              <a:t> </a:t>
            </a:r>
            <a:r>
              <a:rPr lang="en-US" sz="1400" dirty="0" err="1" smtClean="0"/>
              <a:t>od</a:t>
            </a:r>
            <a:r>
              <a:rPr lang="en-US" sz="1400" dirty="0" smtClean="0"/>
              <a:t> </a:t>
            </a:r>
            <a:r>
              <a:rPr lang="en-US" sz="1400" dirty="0" err="1" smtClean="0"/>
              <a:t>vrednosti</a:t>
            </a:r>
            <a:r>
              <a:rPr lang="en-US" sz="1400" dirty="0" smtClean="0"/>
              <a:t> </a:t>
            </a:r>
            <a:r>
              <a:rPr lang="en-US" sz="1400" dirty="0" err="1" smtClean="0"/>
              <a:t>čiji</a:t>
            </a:r>
            <a:r>
              <a:rPr lang="en-US" sz="1400" dirty="0" smtClean="0"/>
              <a:t> je </a:t>
            </a:r>
            <a:r>
              <a:rPr lang="en-US" sz="1400" dirty="0" err="1" smtClean="0"/>
              <a:t>izdavalac</a:t>
            </a:r>
            <a:r>
              <a:rPr lang="en-US" sz="1400" dirty="0" smtClean="0"/>
              <a:t>, u </a:t>
            </a:r>
            <a:r>
              <a:rPr lang="en-US" sz="1400" dirty="0" err="1" smtClean="0"/>
              <a:t>skladu</a:t>
            </a:r>
            <a:r>
              <a:rPr lang="en-US" sz="1400" dirty="0" smtClean="0"/>
              <a:t> </a:t>
            </a:r>
            <a:r>
              <a:rPr lang="en-US" sz="1400" dirty="0" err="1" smtClean="0"/>
              <a:t>sa</a:t>
            </a:r>
            <a:r>
              <a:rPr lang="en-US" sz="1400" dirty="0" smtClean="0"/>
              <a:t> </a:t>
            </a:r>
            <a:r>
              <a:rPr lang="en-US" sz="1400" dirty="0" err="1" smtClean="0"/>
              <a:t>zakonom</a:t>
            </a:r>
            <a:r>
              <a:rPr lang="en-US" sz="1400" dirty="0" smtClean="0"/>
              <a:t>, </a:t>
            </a:r>
            <a:r>
              <a:rPr lang="en-US" sz="1400" dirty="0" err="1" smtClean="0"/>
              <a:t>Republika</a:t>
            </a:r>
            <a:r>
              <a:rPr lang="en-US" sz="1400" dirty="0" smtClean="0"/>
              <a:t>, </a:t>
            </a:r>
            <a:r>
              <a:rPr lang="en-US" sz="1400" dirty="0" err="1" smtClean="0"/>
              <a:t>autonomna</a:t>
            </a:r>
            <a:r>
              <a:rPr lang="en-US" sz="1400" dirty="0" smtClean="0"/>
              <a:t> </a:t>
            </a:r>
            <a:r>
              <a:rPr lang="en-US" sz="1400" dirty="0" err="1" smtClean="0"/>
              <a:t>pokrajina</a:t>
            </a:r>
            <a:r>
              <a:rPr lang="en-US" sz="1400" dirty="0" smtClean="0"/>
              <a:t>, </a:t>
            </a:r>
            <a:r>
              <a:rPr lang="en-US" sz="1400" dirty="0" err="1" smtClean="0"/>
              <a:t>jedinica</a:t>
            </a:r>
            <a:r>
              <a:rPr lang="en-US" sz="1400" dirty="0" smtClean="0"/>
              <a:t> </a:t>
            </a:r>
            <a:r>
              <a:rPr lang="en-US" sz="1400" dirty="0" err="1" smtClean="0"/>
              <a:t>lokalne</a:t>
            </a:r>
            <a:r>
              <a:rPr lang="en-US" sz="1400" dirty="0" smtClean="0"/>
              <a:t> </a:t>
            </a:r>
            <a:r>
              <a:rPr lang="en-US" sz="1400" dirty="0" err="1" smtClean="0"/>
              <a:t>samouprave</a:t>
            </a:r>
            <a:r>
              <a:rPr lang="en-US" sz="1400" dirty="0" smtClean="0"/>
              <a:t> </a:t>
            </a:r>
            <a:r>
              <a:rPr lang="en-US" sz="1400" dirty="0" err="1" smtClean="0"/>
              <a:t>ili</a:t>
            </a:r>
            <a:r>
              <a:rPr lang="en-US" sz="1400" dirty="0" smtClean="0"/>
              <a:t> </a:t>
            </a:r>
            <a:r>
              <a:rPr lang="en-US" sz="1400" dirty="0" err="1" smtClean="0"/>
              <a:t>Narodna</a:t>
            </a:r>
            <a:r>
              <a:rPr lang="en-US" sz="1400" dirty="0" smtClean="0"/>
              <a:t> </a:t>
            </a:r>
            <a:r>
              <a:rPr lang="en-US" sz="1400" dirty="0" err="1" smtClean="0"/>
              <a:t>banka</a:t>
            </a:r>
            <a:r>
              <a:rPr lang="en-US" sz="1400" dirty="0" smtClean="0"/>
              <a:t> </a:t>
            </a:r>
            <a:r>
              <a:rPr lang="en-US" sz="1400" dirty="0" err="1" smtClean="0"/>
              <a:t>Srbije</a:t>
            </a:r>
            <a:r>
              <a:rPr lang="en-US" sz="1400" dirty="0" smtClean="0"/>
              <a:t>; </a:t>
            </a:r>
            <a:endParaRPr lang="sr-Latn-RS" sz="1400" dirty="0" smtClean="0"/>
          </a:p>
          <a:p>
            <a:pPr marL="342900" indent="-342900">
              <a:spcAft>
                <a:spcPts val="600"/>
              </a:spcAft>
              <a:buAutoNum type="arabicParenBoth"/>
            </a:pPr>
            <a:r>
              <a:rPr lang="en-US" sz="1400" dirty="0" err="1" smtClean="0"/>
              <a:t>investicione</a:t>
            </a:r>
            <a:r>
              <a:rPr lang="en-US" sz="1400" dirty="0" smtClean="0"/>
              <a:t> </a:t>
            </a:r>
            <a:r>
              <a:rPr lang="en-US" sz="1400" dirty="0" err="1" smtClean="0"/>
              <a:t>jedinice</a:t>
            </a:r>
            <a:r>
              <a:rPr lang="en-US" sz="1400" dirty="0" smtClean="0"/>
              <a:t> </a:t>
            </a:r>
            <a:r>
              <a:rPr lang="en-US" sz="1400" dirty="0" err="1" smtClean="0"/>
              <a:t>otkupljene</a:t>
            </a:r>
            <a:r>
              <a:rPr lang="en-US" sz="1400" dirty="0" smtClean="0"/>
              <a:t> </a:t>
            </a:r>
            <a:r>
              <a:rPr lang="en-US" sz="1400" dirty="0" err="1" smtClean="0"/>
              <a:t>od</a:t>
            </a:r>
            <a:r>
              <a:rPr lang="en-US" sz="1400" dirty="0" smtClean="0"/>
              <a:t> </a:t>
            </a:r>
            <a:r>
              <a:rPr lang="en-US" sz="1400" dirty="0" err="1" smtClean="0"/>
              <a:t>strane</a:t>
            </a:r>
            <a:r>
              <a:rPr lang="en-US" sz="1400" dirty="0" smtClean="0"/>
              <a:t> </a:t>
            </a:r>
            <a:r>
              <a:rPr lang="en-US" sz="1400" dirty="0" err="1" smtClean="0"/>
              <a:t>otvorenog</a:t>
            </a:r>
            <a:r>
              <a:rPr lang="en-US" sz="1400" dirty="0" smtClean="0"/>
              <a:t> </a:t>
            </a:r>
            <a:r>
              <a:rPr lang="en-US" sz="1400" dirty="0" err="1" smtClean="0"/>
              <a:t>investicionog</a:t>
            </a:r>
            <a:r>
              <a:rPr lang="en-US" sz="1400" dirty="0" smtClean="0"/>
              <a:t> </a:t>
            </a:r>
            <a:r>
              <a:rPr lang="en-US" sz="1400" dirty="0" err="1" smtClean="0"/>
              <a:t>fonda</a:t>
            </a:r>
            <a:r>
              <a:rPr lang="en-US" sz="1400" dirty="0" smtClean="0"/>
              <a:t>, u </a:t>
            </a:r>
            <a:r>
              <a:rPr lang="en-US" sz="1400" dirty="0" err="1" smtClean="0"/>
              <a:t>skladu</a:t>
            </a:r>
            <a:r>
              <a:rPr lang="en-US" sz="1400" dirty="0" smtClean="0"/>
              <a:t> </a:t>
            </a:r>
            <a:r>
              <a:rPr lang="en-US" sz="1400" dirty="0" err="1" smtClean="0"/>
              <a:t>sa</a:t>
            </a:r>
            <a:r>
              <a:rPr lang="en-US" sz="1400" dirty="0" smtClean="0"/>
              <a:t> </a:t>
            </a:r>
            <a:r>
              <a:rPr lang="en-US" sz="1400" dirty="0" err="1" smtClean="0"/>
              <a:t>zakonom</a:t>
            </a:r>
            <a:r>
              <a:rPr lang="en-US" sz="1400" dirty="0" smtClean="0"/>
              <a:t> </a:t>
            </a:r>
            <a:r>
              <a:rPr lang="en-US" sz="1400" dirty="0" err="1" smtClean="0"/>
              <a:t>kojim</a:t>
            </a:r>
            <a:r>
              <a:rPr lang="en-US" sz="1400" dirty="0" smtClean="0"/>
              <a:t> se </a:t>
            </a:r>
            <a:r>
              <a:rPr lang="en-US" sz="1400" dirty="0" err="1" smtClean="0"/>
              <a:t>uređuju</a:t>
            </a:r>
            <a:r>
              <a:rPr lang="en-US" sz="1400" dirty="0" smtClean="0"/>
              <a:t> </a:t>
            </a:r>
            <a:r>
              <a:rPr lang="en-US" sz="1400" dirty="0" err="1" smtClean="0"/>
              <a:t>investicioni</a:t>
            </a:r>
            <a:r>
              <a:rPr lang="en-US" sz="1400" dirty="0" smtClean="0"/>
              <a:t> </a:t>
            </a:r>
            <a:r>
              <a:rPr lang="en-US" sz="1400" dirty="0" err="1" smtClean="0"/>
              <a:t>fondovi</a:t>
            </a:r>
            <a:r>
              <a:rPr lang="en-US" sz="1400" dirty="0" smtClean="0"/>
              <a:t>.</a:t>
            </a:r>
            <a:endParaRPr lang="sr-Latn-RS" sz="1400" dirty="0" smtClean="0"/>
          </a:p>
        </p:txBody>
      </p:sp>
    </p:spTree>
    <p:extLst>
      <p:ext uri="{BB962C8B-B14F-4D97-AF65-F5344CB8AC3E}">
        <p14:creationId xmlns="" xmlns:p14="http://schemas.microsoft.com/office/powerpoint/2010/main" val="25569940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Kapitalni dobici i gubici po osnovu prenosa nepokretnosti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Pojam kapitalnog dobitka i gubitka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4" y="1446810"/>
            <a:ext cx="8535513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1400" dirty="0" err="1" smtClean="0"/>
              <a:t>P</a:t>
            </a:r>
            <a:r>
              <a:rPr lang="en-US" sz="1400" dirty="0" err="1" smtClean="0"/>
              <a:t>ojam</a:t>
            </a:r>
            <a:r>
              <a:rPr lang="en-US" sz="1400" dirty="0" smtClean="0"/>
              <a:t> </a:t>
            </a:r>
            <a:r>
              <a:rPr lang="en-US" sz="1400" dirty="0" err="1" smtClean="0"/>
              <a:t>kapitalnog</a:t>
            </a:r>
            <a:r>
              <a:rPr lang="en-US" sz="1400" dirty="0" smtClean="0"/>
              <a:t> </a:t>
            </a:r>
            <a:r>
              <a:rPr lang="en-US" sz="1400" dirty="0" err="1" smtClean="0"/>
              <a:t>dobitka</a:t>
            </a:r>
            <a:r>
              <a:rPr lang="en-US" sz="1400" dirty="0" smtClean="0"/>
              <a:t> (</a:t>
            </a:r>
            <a:r>
              <a:rPr lang="en-US" sz="1400" dirty="0" err="1" smtClean="0"/>
              <a:t>gubitka</a:t>
            </a:r>
            <a:r>
              <a:rPr lang="en-US" sz="1400" dirty="0" smtClean="0"/>
              <a:t>) </a:t>
            </a:r>
            <a:r>
              <a:rPr lang="en-US" sz="1400" b="1" dirty="0" smtClean="0"/>
              <a:t>u </a:t>
            </a:r>
            <a:r>
              <a:rPr lang="en-US" sz="1400" b="1" dirty="0" err="1" smtClean="0"/>
              <a:t>računovodstvenom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smislu</a:t>
            </a:r>
            <a:r>
              <a:rPr lang="en-US" sz="1400" dirty="0" smtClean="0"/>
              <a:t> je </a:t>
            </a:r>
            <a:r>
              <a:rPr lang="en-US" sz="1400" dirty="0" err="1" smtClean="0"/>
              <a:t>dosta</a:t>
            </a:r>
            <a:r>
              <a:rPr lang="en-US" sz="1400" dirty="0" smtClean="0"/>
              <a:t> </a:t>
            </a:r>
            <a:r>
              <a:rPr lang="en-US" sz="1400" b="1" dirty="0" err="1" smtClean="0"/>
              <a:t>širi</a:t>
            </a:r>
            <a:r>
              <a:rPr lang="sr-Latn-RS" sz="1400" dirty="0" smtClean="0"/>
              <a:t> od ovog pojma u poreskom smislu i to jer: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sr-Latn-RS" sz="1400" dirty="0" smtClean="0"/>
              <a:t>   </a:t>
            </a:r>
            <a:r>
              <a:rPr lang="en-US" sz="1400" dirty="0" smtClean="0"/>
              <a:t>on </a:t>
            </a:r>
            <a:r>
              <a:rPr lang="en-US" sz="1400" dirty="0" err="1" smtClean="0"/>
              <a:t>označava</a:t>
            </a:r>
            <a:r>
              <a:rPr lang="en-US" sz="1400" dirty="0" smtClean="0"/>
              <a:t> </a:t>
            </a:r>
            <a:r>
              <a:rPr lang="en-US" sz="1400" dirty="0" err="1" smtClean="0"/>
              <a:t>dobitak</a:t>
            </a:r>
            <a:r>
              <a:rPr lang="en-US" sz="1400" dirty="0" smtClean="0"/>
              <a:t> </a:t>
            </a:r>
            <a:r>
              <a:rPr lang="en-US" sz="1400" dirty="0" err="1" smtClean="0"/>
              <a:t>ili</a:t>
            </a:r>
            <a:r>
              <a:rPr lang="en-US" sz="1400" dirty="0" smtClean="0"/>
              <a:t> </a:t>
            </a:r>
            <a:r>
              <a:rPr lang="en-US" sz="1400" dirty="0" err="1" smtClean="0"/>
              <a:t>gubitak</a:t>
            </a:r>
            <a:r>
              <a:rPr lang="en-US" sz="1400" dirty="0" smtClean="0"/>
              <a:t> </a:t>
            </a:r>
            <a:r>
              <a:rPr lang="en-US" sz="1400" dirty="0" err="1" smtClean="0"/>
              <a:t>od</a:t>
            </a:r>
            <a:r>
              <a:rPr lang="en-US" sz="1400" dirty="0" smtClean="0"/>
              <a:t> </a:t>
            </a:r>
            <a:r>
              <a:rPr lang="en-US" sz="1400" dirty="0" err="1" smtClean="0"/>
              <a:t>otuđenja</a:t>
            </a:r>
            <a:r>
              <a:rPr lang="en-US" sz="1400" dirty="0" smtClean="0"/>
              <a:t> </a:t>
            </a:r>
            <a:r>
              <a:rPr lang="en-US" sz="1400" b="1" dirty="0" err="1" smtClean="0"/>
              <a:t>svih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oblika</a:t>
            </a:r>
            <a:r>
              <a:rPr lang="en-US" sz="1400" dirty="0" smtClean="0"/>
              <a:t> </a:t>
            </a:r>
            <a:r>
              <a:rPr lang="en-US" sz="1400" dirty="0" err="1" smtClean="0"/>
              <a:t>stalne</a:t>
            </a:r>
            <a:r>
              <a:rPr lang="en-US" sz="1400" dirty="0" smtClean="0"/>
              <a:t> </a:t>
            </a:r>
            <a:r>
              <a:rPr lang="en-US" sz="1400" dirty="0" err="1" smtClean="0"/>
              <a:t>imovine</a:t>
            </a:r>
            <a:r>
              <a:rPr lang="sr-Latn-RS" sz="1400" dirty="0" smtClean="0"/>
              <a:t>;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sr-Latn-RS" sz="1400" dirty="0" smtClean="0"/>
              <a:t>   </a:t>
            </a:r>
            <a:r>
              <a:rPr lang="en-US" sz="1400" dirty="0" smtClean="0"/>
              <a:t>u </a:t>
            </a:r>
            <a:r>
              <a:rPr lang="en-US" sz="1400" dirty="0" err="1" smtClean="0"/>
              <a:t>računovodstvu</a:t>
            </a:r>
            <a:r>
              <a:rPr lang="en-US" sz="1400" dirty="0" smtClean="0"/>
              <a:t> </a:t>
            </a:r>
            <a:r>
              <a:rPr lang="en-US" sz="1400" dirty="0" err="1" smtClean="0"/>
              <a:t>ovaj</a:t>
            </a:r>
            <a:r>
              <a:rPr lang="en-US" sz="1400" dirty="0" smtClean="0"/>
              <a:t> </a:t>
            </a:r>
            <a:r>
              <a:rPr lang="en-US" sz="1400" dirty="0" err="1" smtClean="0"/>
              <a:t>gubitak</a:t>
            </a:r>
            <a:r>
              <a:rPr lang="en-US" sz="1400" dirty="0" smtClean="0"/>
              <a:t> </a:t>
            </a:r>
            <a:r>
              <a:rPr lang="en-US" sz="1400" dirty="0" err="1" smtClean="0"/>
              <a:t>nastaje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prilikom</a:t>
            </a:r>
            <a:r>
              <a:rPr lang="en-US" sz="1400" dirty="0" smtClean="0"/>
              <a:t> </a:t>
            </a:r>
            <a:r>
              <a:rPr lang="en-US" sz="1400" dirty="0" err="1" smtClean="0"/>
              <a:t>otuđenja</a:t>
            </a:r>
            <a:r>
              <a:rPr lang="en-US" sz="1400" dirty="0" smtClean="0"/>
              <a:t> </a:t>
            </a:r>
            <a:r>
              <a:rPr lang="en-US" sz="1400" dirty="0" err="1" smtClean="0"/>
              <a:t>stalne</a:t>
            </a:r>
            <a:r>
              <a:rPr lang="en-US" sz="1400" dirty="0" smtClean="0"/>
              <a:t> </a:t>
            </a:r>
            <a:r>
              <a:rPr lang="en-US" sz="1400" dirty="0" err="1" smtClean="0"/>
              <a:t>imovine</a:t>
            </a:r>
            <a:r>
              <a:rPr lang="en-US" sz="1400" dirty="0" smtClean="0"/>
              <a:t> </a:t>
            </a:r>
            <a:r>
              <a:rPr lang="en-US" sz="1400" b="1" dirty="0" err="1" smtClean="0"/>
              <a:t>bez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naknade</a:t>
            </a:r>
            <a:r>
              <a:rPr lang="sr-Latn-RS" sz="1400" b="1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sz="1400" b="1" dirty="0" err="1" smtClean="0"/>
              <a:t>Prodaja</a:t>
            </a:r>
            <a:r>
              <a:rPr lang="en-US" sz="1400" dirty="0" smtClean="0"/>
              <a:t>, </a:t>
            </a:r>
            <a:r>
              <a:rPr lang="en-US" sz="1400" dirty="0" err="1" smtClean="0"/>
              <a:t>odnosno</a:t>
            </a:r>
            <a:r>
              <a:rPr lang="en-US" sz="1400" dirty="0" smtClean="0"/>
              <a:t> </a:t>
            </a:r>
            <a:r>
              <a:rPr lang="en-US" sz="1400" b="1" dirty="0" err="1" smtClean="0"/>
              <a:t>drugi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prenos</a:t>
            </a:r>
            <a:r>
              <a:rPr lang="en-US" sz="1400" b="1" dirty="0" smtClean="0"/>
              <a:t> </a:t>
            </a:r>
            <a:r>
              <a:rPr lang="en-US" sz="1400" dirty="0" err="1" smtClean="0"/>
              <a:t>uz</a:t>
            </a:r>
            <a:r>
              <a:rPr lang="en-US" sz="1400" dirty="0" smtClean="0"/>
              <a:t> </a:t>
            </a:r>
            <a:r>
              <a:rPr lang="en-US" sz="1400" dirty="0" err="1" smtClean="0"/>
              <a:t>naknadu</a:t>
            </a:r>
            <a:r>
              <a:rPr lang="en-US" sz="1400" dirty="0" smtClean="0"/>
              <a:t>, </a:t>
            </a:r>
            <a:r>
              <a:rPr lang="en-US" sz="1400" b="1" dirty="0" err="1" smtClean="0"/>
              <a:t>nepokretnosti</a:t>
            </a:r>
            <a:r>
              <a:rPr lang="en-US" sz="1400" dirty="0" smtClean="0"/>
              <a:t> </a:t>
            </a:r>
            <a:r>
              <a:rPr lang="en-US" sz="1400" dirty="0" err="1" smtClean="0"/>
              <a:t>predstavlja</a:t>
            </a:r>
            <a:r>
              <a:rPr lang="en-US" sz="1400" dirty="0" smtClean="0"/>
              <a:t> </a:t>
            </a:r>
            <a:r>
              <a:rPr lang="en-US" sz="1400" dirty="0" err="1" smtClean="0"/>
              <a:t>najčešći</a:t>
            </a:r>
            <a:r>
              <a:rPr lang="en-US" sz="1400" dirty="0" smtClean="0"/>
              <a:t> </a:t>
            </a:r>
            <a:r>
              <a:rPr lang="en-US" sz="1400" dirty="0" err="1" smtClean="0"/>
              <a:t>osnov</a:t>
            </a:r>
            <a:r>
              <a:rPr lang="en-US" sz="1400" dirty="0" smtClean="0"/>
              <a:t> </a:t>
            </a:r>
            <a:r>
              <a:rPr lang="en-US" sz="1400" dirty="0" err="1" smtClean="0"/>
              <a:t>za</a:t>
            </a:r>
            <a:r>
              <a:rPr lang="en-US" sz="1400" dirty="0" smtClean="0"/>
              <a:t> </a:t>
            </a:r>
            <a:r>
              <a:rPr lang="en-US" sz="1400" dirty="0" err="1" smtClean="0"/>
              <a:t>utvrđivanje</a:t>
            </a:r>
            <a:r>
              <a:rPr lang="en-US" sz="1400" dirty="0" smtClean="0"/>
              <a:t> </a:t>
            </a:r>
            <a:r>
              <a:rPr lang="en-US" sz="1400" dirty="0" err="1" smtClean="0"/>
              <a:t>kapitalnih</a:t>
            </a:r>
            <a:r>
              <a:rPr lang="en-US" sz="1400" dirty="0" smtClean="0"/>
              <a:t> </a:t>
            </a:r>
            <a:r>
              <a:rPr lang="en-US" sz="1400" dirty="0" err="1" smtClean="0"/>
              <a:t>dobitaka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gubitaka</a:t>
            </a:r>
            <a:r>
              <a:rPr lang="en-US" sz="1400" dirty="0" smtClean="0"/>
              <a:t>. </a:t>
            </a:r>
            <a:endParaRPr lang="sr-Latn-RS" sz="1400" dirty="0" smtClean="0"/>
          </a:p>
          <a:p>
            <a:pPr>
              <a:spcAft>
                <a:spcPts val="600"/>
              </a:spcAft>
            </a:pPr>
            <a:r>
              <a:rPr lang="sr-Latn-RS" sz="1400" b="1" dirty="0" smtClean="0"/>
              <a:t>Specifičnosti prodaje (prenosa) nepokretnosti: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1400" dirty="0" smtClean="0"/>
              <a:t>to </a:t>
            </a:r>
            <a:r>
              <a:rPr lang="sr-Latn-RS" sz="1400" dirty="0" smtClean="0"/>
              <a:t>je </a:t>
            </a:r>
            <a:r>
              <a:rPr lang="en-US" sz="1400" dirty="0" err="1" smtClean="0"/>
              <a:t>imovina</a:t>
            </a:r>
            <a:r>
              <a:rPr lang="en-US" sz="1400" dirty="0" smtClean="0"/>
              <a:t> </a:t>
            </a:r>
            <a:r>
              <a:rPr lang="en-US" sz="1400" dirty="0" err="1" smtClean="0"/>
              <a:t>koja</a:t>
            </a:r>
            <a:r>
              <a:rPr lang="en-US" sz="1400" dirty="0" smtClean="0"/>
              <a:t> </a:t>
            </a:r>
            <a:r>
              <a:rPr lang="en-US" sz="1400" dirty="0" err="1" smtClean="0"/>
              <a:t>podleže</a:t>
            </a:r>
            <a:r>
              <a:rPr lang="en-US" sz="1400" dirty="0" smtClean="0"/>
              <a:t> </a:t>
            </a:r>
            <a:r>
              <a:rPr lang="en-US" sz="1400" dirty="0" err="1" smtClean="0"/>
              <a:t>amortizaciji</a:t>
            </a:r>
            <a:r>
              <a:rPr lang="sr-Latn-RS" sz="1400" dirty="0" smtClean="0"/>
              <a:t>;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1400" dirty="0" err="1" smtClean="0"/>
              <a:t>po</a:t>
            </a:r>
            <a:r>
              <a:rPr lang="sr-Latn-RS" sz="1400" dirty="0" smtClean="0"/>
              <a:t>stoj</a:t>
            </a:r>
            <a:r>
              <a:rPr lang="en-US" sz="1400" dirty="0" smtClean="0"/>
              <a:t>e </a:t>
            </a:r>
            <a:r>
              <a:rPr lang="en-US" sz="1400" dirty="0" err="1" smtClean="0"/>
              <a:t>različit</a:t>
            </a:r>
            <a:r>
              <a:rPr lang="sr-Latn-RS" sz="1400" dirty="0" smtClean="0"/>
              <a:t>a</a:t>
            </a:r>
            <a:r>
              <a:rPr lang="en-US" sz="1400" dirty="0" smtClean="0"/>
              <a:t> </a:t>
            </a:r>
            <a:r>
              <a:rPr lang="en-US" sz="1400" dirty="0" err="1" smtClean="0"/>
              <a:t>pravi</a:t>
            </a:r>
            <a:r>
              <a:rPr lang="sr-Latn-RS" sz="1400" dirty="0" smtClean="0"/>
              <a:t>la</a:t>
            </a:r>
            <a:r>
              <a:rPr lang="en-US" sz="1400" dirty="0" smtClean="0"/>
              <a:t> </a:t>
            </a:r>
            <a:r>
              <a:rPr lang="en-US" sz="1400" dirty="0" err="1" smtClean="0"/>
              <a:t>vrednovan</a:t>
            </a:r>
            <a:r>
              <a:rPr lang="sr-Latn-RS" sz="1400" dirty="0" smtClean="0"/>
              <a:t>j</a:t>
            </a:r>
            <a:r>
              <a:rPr lang="en-US" sz="1400" dirty="0" smtClean="0"/>
              <a:t>a </a:t>
            </a:r>
            <a:r>
              <a:rPr lang="en-US" sz="1400" dirty="0" err="1" smtClean="0"/>
              <a:t>nakon</a:t>
            </a:r>
            <a:r>
              <a:rPr lang="en-US" sz="1400" dirty="0" smtClean="0"/>
              <a:t> </a:t>
            </a:r>
            <a:r>
              <a:rPr lang="en-US" sz="1400" dirty="0" err="1" smtClean="0"/>
              <a:t>početnog</a:t>
            </a:r>
            <a:r>
              <a:rPr lang="en-US" sz="1400" dirty="0" smtClean="0"/>
              <a:t> </a:t>
            </a:r>
            <a:r>
              <a:rPr lang="en-US" sz="1400" dirty="0" err="1" smtClean="0"/>
              <a:t>priznavanja</a:t>
            </a:r>
            <a:r>
              <a:rPr lang="sr-Latn-RS" sz="1400" dirty="0" smtClean="0"/>
              <a:t>;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1400" dirty="0" err="1" smtClean="0"/>
              <a:t>naknadn</a:t>
            </a:r>
            <a:r>
              <a:rPr lang="sr-Latn-RS" sz="1400" dirty="0" smtClean="0"/>
              <a:t>a</a:t>
            </a:r>
            <a:r>
              <a:rPr lang="en-US" sz="1400" dirty="0" smtClean="0"/>
              <a:t> </a:t>
            </a:r>
            <a:r>
              <a:rPr lang="en-US" sz="1400" dirty="0" err="1" smtClean="0"/>
              <a:t>ulaganja</a:t>
            </a:r>
            <a:r>
              <a:rPr lang="sr-Latn-RS" sz="1400" dirty="0" smtClean="0"/>
              <a:t>;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1400" dirty="0" err="1" smtClean="0"/>
              <a:t>situacij</a:t>
            </a:r>
            <a:r>
              <a:rPr lang="sr-Latn-RS" sz="1400" dirty="0" smtClean="0"/>
              <a:t>a</a:t>
            </a:r>
            <a:r>
              <a:rPr lang="en-US" sz="1400" dirty="0" smtClean="0"/>
              <a:t> </a:t>
            </a:r>
            <a:r>
              <a:rPr lang="en-US" sz="1400" dirty="0" err="1" smtClean="0"/>
              <a:t>kada</a:t>
            </a:r>
            <a:r>
              <a:rPr lang="en-US" sz="1400" dirty="0" smtClean="0"/>
              <a:t> </a:t>
            </a:r>
            <a:r>
              <a:rPr lang="en-US" sz="1400" dirty="0" err="1" smtClean="0"/>
              <a:t>nabavna</a:t>
            </a:r>
            <a:r>
              <a:rPr lang="en-US" sz="1400" dirty="0" smtClean="0"/>
              <a:t> </a:t>
            </a:r>
            <a:r>
              <a:rPr lang="en-US" sz="1400" dirty="0" err="1" smtClean="0"/>
              <a:t>cena</a:t>
            </a:r>
            <a:r>
              <a:rPr lang="en-US" sz="1400" dirty="0" smtClean="0"/>
              <a:t> </a:t>
            </a:r>
            <a:r>
              <a:rPr lang="en-US" sz="1400" dirty="0" err="1" smtClean="0"/>
              <a:t>nije</a:t>
            </a:r>
            <a:r>
              <a:rPr lang="en-US" sz="1400" dirty="0" smtClean="0"/>
              <a:t> </a:t>
            </a:r>
            <a:r>
              <a:rPr lang="en-US" sz="1400" dirty="0" err="1" smtClean="0"/>
              <a:t>iskazana</a:t>
            </a:r>
            <a:r>
              <a:rPr lang="en-US" sz="1400" dirty="0" smtClean="0"/>
              <a:t> u </a:t>
            </a:r>
            <a:r>
              <a:rPr lang="en-US" sz="1400" dirty="0" err="1" smtClean="0"/>
              <a:t>poslovnim</a:t>
            </a:r>
            <a:r>
              <a:rPr lang="en-US" sz="1400" dirty="0" smtClean="0"/>
              <a:t> </a:t>
            </a:r>
            <a:r>
              <a:rPr lang="en-US" sz="1400" dirty="0" err="1" smtClean="0"/>
              <a:t>knjigama</a:t>
            </a:r>
            <a:r>
              <a:rPr lang="en-US" sz="1400" dirty="0" smtClean="0"/>
              <a:t> </a:t>
            </a:r>
            <a:r>
              <a:rPr lang="en-US" sz="1400" dirty="0" err="1" smtClean="0"/>
              <a:t>obveznika</a:t>
            </a:r>
            <a:endParaRPr lang="sr-Latn-RS" sz="1400" dirty="0" smtClean="0"/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1400" dirty="0" err="1" smtClean="0"/>
              <a:t>da</a:t>
            </a:r>
            <a:r>
              <a:rPr lang="en-US" sz="1400" dirty="0" smtClean="0"/>
              <a:t> </a:t>
            </a:r>
            <a:r>
              <a:rPr lang="en-US" sz="1400" dirty="0" err="1" smtClean="0"/>
              <a:t>li</a:t>
            </a:r>
            <a:r>
              <a:rPr lang="en-US" sz="1400" dirty="0" smtClean="0"/>
              <a:t> je </a:t>
            </a:r>
            <a:r>
              <a:rPr lang="en-US" sz="1400" dirty="0" err="1" smtClean="0"/>
              <a:t>nepokretnost</a:t>
            </a:r>
            <a:r>
              <a:rPr lang="en-US" sz="1400" dirty="0" smtClean="0"/>
              <a:t> </a:t>
            </a:r>
            <a:r>
              <a:rPr lang="en-US" sz="1400" dirty="0" err="1" smtClean="0"/>
              <a:t>nabavljena</a:t>
            </a:r>
            <a:r>
              <a:rPr lang="en-US" sz="1400" dirty="0" smtClean="0"/>
              <a:t> pre </a:t>
            </a:r>
            <a:r>
              <a:rPr lang="en-US" sz="1400" dirty="0" err="1" smtClean="0"/>
              <a:t>ili</a:t>
            </a:r>
            <a:r>
              <a:rPr lang="en-US" sz="1400" dirty="0" smtClean="0"/>
              <a:t> </a:t>
            </a:r>
            <a:r>
              <a:rPr lang="en-US" sz="1400" dirty="0" err="1" smtClean="0"/>
              <a:t>posle</a:t>
            </a:r>
            <a:r>
              <a:rPr lang="en-US" sz="1400" dirty="0" smtClean="0"/>
              <a:t> 1. </a:t>
            </a:r>
            <a:r>
              <a:rPr lang="en-US" sz="1400" dirty="0" err="1" smtClean="0"/>
              <a:t>januara</a:t>
            </a:r>
            <a:r>
              <a:rPr lang="en-US" sz="1400" dirty="0" smtClean="0"/>
              <a:t> 2004. </a:t>
            </a:r>
            <a:r>
              <a:rPr lang="en-US" sz="1400" dirty="0" err="1" smtClean="0"/>
              <a:t>godine</a:t>
            </a:r>
            <a:r>
              <a:rPr lang="sr-Latn-RS" sz="1400" dirty="0" smtClean="0"/>
              <a:t> (</a:t>
            </a:r>
            <a:r>
              <a:rPr lang="en-US" sz="1400" dirty="0" err="1" smtClean="0"/>
              <a:t>počela</a:t>
            </a:r>
            <a:r>
              <a:rPr lang="en-US" sz="1400" dirty="0" smtClean="0"/>
              <a:t> </a:t>
            </a:r>
            <a:r>
              <a:rPr lang="en-US" sz="1400" dirty="0" err="1" smtClean="0"/>
              <a:t>primena</a:t>
            </a:r>
            <a:r>
              <a:rPr lang="en-US" sz="1400" dirty="0" smtClean="0"/>
              <a:t> MRS/MSFI</a:t>
            </a:r>
            <a:r>
              <a:rPr lang="sr-Latn-RS" sz="1400" dirty="0" smtClean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25569940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Kapitalni dobici i gubici po osnovu prenosa nepokretnosti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Pojam kapitalnog dobitka i gubitka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4" y="1446810"/>
            <a:ext cx="8535513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smtClean="0"/>
              <a:t>Pod </a:t>
            </a:r>
            <a:r>
              <a:rPr lang="en-US" sz="1400" b="1" dirty="0" err="1" smtClean="0"/>
              <a:t>drugim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prenosom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uz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naknadu</a:t>
            </a:r>
            <a:r>
              <a:rPr lang="en-US" sz="1400" dirty="0" smtClean="0"/>
              <a:t> </a:t>
            </a:r>
            <a:r>
              <a:rPr lang="en-US" sz="1400" dirty="0" err="1" smtClean="0"/>
              <a:t>podrazumeva</a:t>
            </a:r>
            <a:r>
              <a:rPr lang="en-US" sz="1400" dirty="0" smtClean="0"/>
              <a:t> se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prenos</a:t>
            </a:r>
            <a:r>
              <a:rPr lang="en-US" sz="1400" dirty="0" smtClean="0"/>
              <a:t> </a:t>
            </a:r>
            <a:r>
              <a:rPr lang="en-US" sz="1400" dirty="0" err="1" smtClean="0"/>
              <a:t>imovine</a:t>
            </a:r>
            <a:r>
              <a:rPr lang="en-US" sz="1400" dirty="0" smtClean="0"/>
              <a:t> </a:t>
            </a:r>
            <a:r>
              <a:rPr lang="en-US" sz="1400" dirty="0" err="1" smtClean="0"/>
              <a:t>na</a:t>
            </a:r>
            <a:r>
              <a:rPr lang="en-US" sz="1400" dirty="0" smtClean="0"/>
              <a:t> </a:t>
            </a:r>
            <a:r>
              <a:rPr lang="en-US" sz="1400" dirty="0" err="1" smtClean="0"/>
              <a:t>osnovu</a:t>
            </a:r>
            <a:r>
              <a:rPr lang="en-US" sz="1400" dirty="0" smtClean="0"/>
              <a:t> </a:t>
            </a:r>
            <a:r>
              <a:rPr lang="en-US" sz="1400" b="1" dirty="0" err="1" smtClean="0"/>
              <a:t>ugovora</a:t>
            </a:r>
            <a:r>
              <a:rPr lang="en-US" sz="1400" b="1" dirty="0" smtClean="0"/>
              <a:t> o </a:t>
            </a:r>
            <a:r>
              <a:rPr lang="en-US" sz="1400" b="1" dirty="0" err="1" smtClean="0"/>
              <a:t>razmeni</a:t>
            </a:r>
            <a:r>
              <a:rPr lang="en-US" sz="1400" dirty="0" smtClean="0"/>
              <a:t>. </a:t>
            </a:r>
            <a:r>
              <a:rPr lang="sr-Latn-RS" sz="1400" dirty="0" smtClean="0"/>
              <a:t>O</a:t>
            </a:r>
            <a:r>
              <a:rPr lang="en-US" sz="1400" dirty="0" err="1" smtClean="0"/>
              <a:t>bveznik</a:t>
            </a:r>
            <a:r>
              <a:rPr lang="en-US" sz="1400" dirty="0" smtClean="0"/>
              <a:t> </a:t>
            </a:r>
            <a:r>
              <a:rPr lang="en-US" sz="1400" dirty="0" err="1" smtClean="0"/>
              <a:t>ulaže</a:t>
            </a:r>
            <a:r>
              <a:rPr lang="en-US" sz="1400" dirty="0" smtClean="0"/>
              <a:t> </a:t>
            </a:r>
            <a:r>
              <a:rPr lang="en-US" sz="1400" dirty="0" err="1" smtClean="0"/>
              <a:t>imovinu</a:t>
            </a:r>
            <a:r>
              <a:rPr lang="sr-Latn-RS" sz="1400" dirty="0" smtClean="0"/>
              <a:t> (</a:t>
            </a:r>
            <a:r>
              <a:rPr lang="en-US" sz="1400" dirty="0" err="1" smtClean="0"/>
              <a:t>iz</a:t>
            </a:r>
            <a:r>
              <a:rPr lang="en-US" sz="1400" dirty="0" smtClean="0"/>
              <a:t> </a:t>
            </a:r>
            <a:r>
              <a:rPr lang="en-US" sz="1400" dirty="0" err="1" smtClean="0"/>
              <a:t>člana</a:t>
            </a:r>
            <a:r>
              <a:rPr lang="en-US" sz="1400" dirty="0" smtClean="0"/>
              <a:t> 27. </a:t>
            </a:r>
            <a:r>
              <a:rPr lang="en-US" sz="1400" dirty="0" err="1" smtClean="0"/>
              <a:t>Zakona</a:t>
            </a:r>
            <a:r>
              <a:rPr lang="sr-Latn-RS" sz="1400" dirty="0" smtClean="0"/>
              <a:t>)</a:t>
            </a:r>
            <a:r>
              <a:rPr lang="en-US" sz="1400" dirty="0" smtClean="0"/>
              <a:t> u </a:t>
            </a:r>
            <a:r>
              <a:rPr lang="en-US" sz="1400" dirty="0" err="1" smtClean="0"/>
              <a:t>kapital</a:t>
            </a:r>
            <a:r>
              <a:rPr lang="en-US" sz="1400" dirty="0" smtClean="0"/>
              <a:t> </a:t>
            </a:r>
            <a:r>
              <a:rPr lang="en-US" sz="1400" dirty="0" err="1" smtClean="0"/>
              <a:t>drugog</a:t>
            </a:r>
            <a:r>
              <a:rPr lang="en-US" sz="1400" dirty="0" smtClean="0"/>
              <a:t> </a:t>
            </a:r>
            <a:r>
              <a:rPr lang="en-US" sz="1400" dirty="0" err="1" smtClean="0"/>
              <a:t>pravnog</a:t>
            </a:r>
            <a:r>
              <a:rPr lang="en-US" sz="1400" dirty="0" smtClean="0"/>
              <a:t> </a:t>
            </a:r>
            <a:r>
              <a:rPr lang="en-US" sz="1400" dirty="0" err="1" smtClean="0"/>
              <a:t>lica</a:t>
            </a:r>
            <a:r>
              <a:rPr lang="sr-Latn-RS" sz="1400" dirty="0" smtClean="0"/>
              <a:t> (nenovčani ulog)</a:t>
            </a:r>
            <a:r>
              <a:rPr lang="en-US" sz="1400" dirty="0" smtClean="0"/>
              <a:t>, a </a:t>
            </a:r>
            <a:r>
              <a:rPr lang="en-US" sz="1400" dirty="0" err="1" smtClean="0"/>
              <a:t>za</a:t>
            </a:r>
            <a:r>
              <a:rPr lang="en-US" sz="1400" dirty="0" smtClean="0"/>
              <a:t> </a:t>
            </a:r>
            <a:r>
              <a:rPr lang="en-US" sz="1400" dirty="0" err="1" smtClean="0"/>
              <a:t>uzvrat</a:t>
            </a:r>
            <a:r>
              <a:rPr lang="en-US" sz="1400" dirty="0" smtClean="0"/>
              <a:t> </a:t>
            </a:r>
            <a:r>
              <a:rPr lang="en-US" sz="1400" dirty="0" err="1" smtClean="0"/>
              <a:t>stiče</a:t>
            </a:r>
            <a:r>
              <a:rPr lang="en-US" sz="1400" dirty="0" smtClean="0"/>
              <a:t> </a:t>
            </a:r>
            <a:r>
              <a:rPr lang="en-US" sz="1400" dirty="0" err="1" smtClean="0"/>
              <a:t>udeo</a:t>
            </a:r>
            <a:r>
              <a:rPr lang="en-US" sz="1400" dirty="0" smtClean="0"/>
              <a:t> </a:t>
            </a:r>
            <a:r>
              <a:rPr lang="en-US" sz="1400" dirty="0" err="1" smtClean="0"/>
              <a:t>ili</a:t>
            </a:r>
            <a:r>
              <a:rPr lang="en-US" sz="1400" dirty="0" smtClean="0"/>
              <a:t> </a:t>
            </a:r>
            <a:r>
              <a:rPr lang="en-US" sz="1400" dirty="0" err="1" smtClean="0"/>
              <a:t>akcije</a:t>
            </a:r>
            <a:r>
              <a:rPr lang="en-US" sz="1400" dirty="0" smtClean="0"/>
              <a:t> u </a:t>
            </a:r>
            <a:r>
              <a:rPr lang="en-US" sz="1400" dirty="0" err="1" smtClean="0"/>
              <a:t>kapitalu</a:t>
            </a:r>
            <a:r>
              <a:rPr lang="en-US" sz="1400" dirty="0" smtClean="0"/>
              <a:t> tog </a:t>
            </a:r>
            <a:r>
              <a:rPr lang="en-US" sz="1400" dirty="0" err="1" smtClean="0"/>
              <a:t>pravnog</a:t>
            </a:r>
            <a:r>
              <a:rPr lang="en-US" sz="1400" dirty="0" smtClean="0"/>
              <a:t> </a:t>
            </a:r>
            <a:r>
              <a:rPr lang="en-US" sz="1400" dirty="0" err="1" smtClean="0"/>
              <a:t>lica</a:t>
            </a:r>
            <a:r>
              <a:rPr lang="en-US" sz="1400" dirty="0" smtClean="0"/>
              <a:t> </a:t>
            </a:r>
            <a:r>
              <a:rPr lang="en-US" sz="1400" b="1" dirty="0" smtClean="0"/>
              <a:t>u </a:t>
            </a:r>
            <a:r>
              <a:rPr lang="en-US" sz="1400" b="1" dirty="0" err="1" smtClean="0"/>
              <a:t>visini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vrednosti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uložene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imovine</a:t>
            </a:r>
            <a:r>
              <a:rPr lang="en-US" sz="1400" dirty="0" smtClean="0"/>
              <a:t>. </a:t>
            </a:r>
            <a:endParaRPr lang="sr-Latn-RS" sz="1400" dirty="0" smtClean="0"/>
          </a:p>
          <a:p>
            <a:pPr>
              <a:spcAft>
                <a:spcPts val="600"/>
              </a:spcAft>
            </a:pPr>
            <a:r>
              <a:rPr lang="sr-Latn-RS" sz="1400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sr-Latn-RS" sz="1400" dirty="0" err="1" smtClean="0"/>
              <a:t>P</a:t>
            </a:r>
            <a:r>
              <a:rPr lang="en-US" sz="1400" dirty="0" err="1" smtClean="0"/>
              <a:t>ostoji</a:t>
            </a:r>
            <a:r>
              <a:rPr lang="en-US" sz="1400" dirty="0" smtClean="0"/>
              <a:t> </a:t>
            </a:r>
            <a:r>
              <a:rPr lang="en-US" sz="1400" dirty="0" err="1" smtClean="0"/>
              <a:t>obaveza</a:t>
            </a:r>
            <a:r>
              <a:rPr lang="en-US" sz="1400" dirty="0" smtClean="0"/>
              <a:t> </a:t>
            </a:r>
            <a:r>
              <a:rPr lang="en-US" sz="1400" dirty="0" err="1" smtClean="0"/>
              <a:t>utvrđivanja</a:t>
            </a:r>
            <a:r>
              <a:rPr lang="en-US" sz="1400" dirty="0" smtClean="0"/>
              <a:t> </a:t>
            </a:r>
            <a:r>
              <a:rPr lang="en-US" sz="1400" dirty="0" err="1" smtClean="0"/>
              <a:t>kapitalnog</a:t>
            </a:r>
            <a:r>
              <a:rPr lang="en-US" sz="1400" dirty="0" smtClean="0"/>
              <a:t> </a:t>
            </a:r>
            <a:r>
              <a:rPr lang="en-US" sz="1400" dirty="0" err="1" smtClean="0"/>
              <a:t>dobitka</a:t>
            </a:r>
            <a:r>
              <a:rPr lang="en-US" sz="1400" dirty="0" smtClean="0"/>
              <a:t> </a:t>
            </a:r>
            <a:r>
              <a:rPr lang="en-US" sz="1400" dirty="0" err="1" smtClean="0"/>
              <a:t>ili</a:t>
            </a:r>
            <a:r>
              <a:rPr lang="en-US" sz="1400" dirty="0" smtClean="0"/>
              <a:t> </a:t>
            </a:r>
            <a:r>
              <a:rPr lang="en-US" sz="1400" dirty="0" err="1" smtClean="0"/>
              <a:t>gubitka</a:t>
            </a:r>
            <a:r>
              <a:rPr lang="en-US" sz="1400" dirty="0" smtClean="0"/>
              <a:t> u </a:t>
            </a:r>
            <a:r>
              <a:rPr lang="en-US" sz="1400" dirty="0" err="1" smtClean="0"/>
              <a:t>slučaju</a:t>
            </a:r>
            <a:r>
              <a:rPr lang="en-US" sz="1400" dirty="0" smtClean="0"/>
              <a:t> </a:t>
            </a:r>
            <a:r>
              <a:rPr lang="en-US" sz="1400" dirty="0" err="1" smtClean="0"/>
              <a:t>prodaje</a:t>
            </a:r>
            <a:r>
              <a:rPr lang="en-US" sz="1400" dirty="0" smtClean="0"/>
              <a:t> </a:t>
            </a:r>
            <a:r>
              <a:rPr lang="en-US" sz="1400" dirty="0" err="1" smtClean="0"/>
              <a:t>objekata</a:t>
            </a:r>
            <a:r>
              <a:rPr lang="en-US" sz="1400" dirty="0" smtClean="0"/>
              <a:t> u </a:t>
            </a:r>
            <a:r>
              <a:rPr lang="en-US" sz="1400" dirty="0" err="1" smtClean="0"/>
              <a:t>izgradnji</a:t>
            </a:r>
            <a:r>
              <a:rPr lang="en-US" sz="1400" dirty="0" smtClean="0"/>
              <a:t>, </a:t>
            </a:r>
            <a:r>
              <a:rPr lang="en-US" sz="1400" dirty="0" err="1" smtClean="0"/>
              <a:t>koje</a:t>
            </a:r>
            <a:r>
              <a:rPr lang="en-US" sz="1400" dirty="0" smtClean="0"/>
              <a:t> je </a:t>
            </a:r>
            <a:r>
              <a:rPr lang="en-US" sz="1400" dirty="0" err="1" smtClean="0"/>
              <a:t>obveznik</a:t>
            </a:r>
            <a:r>
              <a:rPr lang="en-US" sz="1400" dirty="0" smtClean="0"/>
              <a:t> </a:t>
            </a:r>
            <a:r>
              <a:rPr lang="en-US" sz="1400" dirty="0" err="1" smtClean="0"/>
              <a:t>evidentirao</a:t>
            </a:r>
            <a:r>
              <a:rPr lang="en-US" sz="1400" dirty="0" smtClean="0"/>
              <a:t> </a:t>
            </a:r>
            <a:r>
              <a:rPr lang="en-US" sz="1400" dirty="0" err="1" smtClean="0"/>
              <a:t>na</a:t>
            </a:r>
            <a:r>
              <a:rPr lang="en-US" sz="1400" dirty="0" smtClean="0"/>
              <a:t> </a:t>
            </a:r>
            <a:r>
              <a:rPr lang="en-US" sz="1400" dirty="0" err="1" smtClean="0"/>
              <a:t>računu</a:t>
            </a:r>
            <a:r>
              <a:rPr lang="en-US" sz="1400" dirty="0" smtClean="0"/>
              <a:t> </a:t>
            </a:r>
            <a:r>
              <a:rPr lang="en-US" sz="1400" b="1" dirty="0" smtClean="0"/>
              <a:t>026 - </a:t>
            </a:r>
            <a:r>
              <a:rPr lang="en-US" sz="1400" b="1" dirty="0" err="1" smtClean="0"/>
              <a:t>Nekretnine</a:t>
            </a:r>
            <a:r>
              <a:rPr lang="en-US" sz="1400" b="1" dirty="0" smtClean="0"/>
              <a:t> u </a:t>
            </a:r>
            <a:r>
              <a:rPr lang="en-US" sz="1400" b="1" dirty="0" err="1" smtClean="0"/>
              <a:t>pripremi</a:t>
            </a:r>
            <a:r>
              <a:rPr lang="sr-Latn-RS" sz="1400" b="1" dirty="0" smtClean="0"/>
              <a:t>. </a:t>
            </a:r>
            <a:r>
              <a:rPr lang="en-US" sz="1400" dirty="0" err="1" smtClean="0"/>
              <a:t>Navedeno</a:t>
            </a:r>
            <a:r>
              <a:rPr lang="en-US" sz="1400" dirty="0" smtClean="0"/>
              <a:t> se </a:t>
            </a:r>
            <a:r>
              <a:rPr lang="en-US" sz="1400" dirty="0" err="1" smtClean="0"/>
              <a:t>odnosi</a:t>
            </a:r>
            <a:r>
              <a:rPr lang="en-US" sz="1400" dirty="0" smtClean="0"/>
              <a:t> </a:t>
            </a:r>
            <a:r>
              <a:rPr lang="en-US" sz="1400" dirty="0" err="1" smtClean="0"/>
              <a:t>na</a:t>
            </a:r>
            <a:r>
              <a:rPr lang="en-US" sz="1400" dirty="0" smtClean="0"/>
              <a:t> </a:t>
            </a:r>
            <a:r>
              <a:rPr lang="en-US" sz="1400" dirty="0" err="1" smtClean="0"/>
              <a:t>objekte</a:t>
            </a:r>
            <a:r>
              <a:rPr lang="en-US" sz="1400" dirty="0" smtClean="0"/>
              <a:t> </a:t>
            </a:r>
            <a:r>
              <a:rPr lang="en-US" sz="1400" dirty="0" err="1" smtClean="0"/>
              <a:t>koje</a:t>
            </a:r>
            <a:r>
              <a:rPr lang="en-US" sz="1400" dirty="0" smtClean="0"/>
              <a:t> je </a:t>
            </a:r>
            <a:r>
              <a:rPr lang="en-US" sz="1400" dirty="0" err="1" smtClean="0"/>
              <a:t>obveznik</a:t>
            </a:r>
            <a:r>
              <a:rPr lang="en-US" sz="1400" dirty="0" smtClean="0"/>
              <a:t> </a:t>
            </a:r>
            <a:r>
              <a:rPr lang="en-US" sz="1400" dirty="0" err="1" smtClean="0"/>
              <a:t>gradio</a:t>
            </a:r>
            <a:r>
              <a:rPr lang="en-US" sz="1400" dirty="0" smtClean="0"/>
              <a:t> </a:t>
            </a:r>
            <a:r>
              <a:rPr lang="en-US" sz="1400" b="1" dirty="0" err="1" smtClean="0"/>
              <a:t>za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svoje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potrebe</a:t>
            </a:r>
            <a:r>
              <a:rPr lang="en-US" sz="1400" dirty="0" smtClean="0"/>
              <a:t>, a </a:t>
            </a:r>
            <a:r>
              <a:rPr lang="en-US" sz="1400" dirty="0" err="1" smtClean="0"/>
              <a:t>koje</a:t>
            </a:r>
            <a:r>
              <a:rPr lang="en-US" sz="1400" dirty="0" smtClean="0"/>
              <a:t> je pre </a:t>
            </a:r>
            <a:r>
              <a:rPr lang="en-US" sz="1400" dirty="0" err="1" smtClean="0"/>
              <a:t>kraja</a:t>
            </a:r>
            <a:r>
              <a:rPr lang="en-US" sz="1400" dirty="0" smtClean="0"/>
              <a:t> </a:t>
            </a:r>
            <a:r>
              <a:rPr lang="en-US" sz="1400" dirty="0" err="1" smtClean="0"/>
              <a:t>izgradnje</a:t>
            </a:r>
            <a:r>
              <a:rPr lang="en-US" sz="1400" dirty="0" smtClean="0"/>
              <a:t> </a:t>
            </a:r>
            <a:r>
              <a:rPr lang="en-US" sz="1400" dirty="0" err="1" smtClean="0"/>
              <a:t>prodao</a:t>
            </a:r>
            <a:r>
              <a:rPr lang="en-US" sz="1400" dirty="0" smtClean="0"/>
              <a:t> </a:t>
            </a:r>
            <a:r>
              <a:rPr lang="en-US" sz="1400" b="1" dirty="0" err="1" smtClean="0"/>
              <a:t>uz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naknadu</a:t>
            </a:r>
            <a:r>
              <a:rPr lang="en-US" sz="1400" dirty="0" smtClean="0"/>
              <a:t>.</a:t>
            </a:r>
            <a:endParaRPr lang="sr-Latn-RS" sz="1400" dirty="0" smtClean="0"/>
          </a:p>
          <a:p>
            <a:pPr>
              <a:spcAft>
                <a:spcPts val="600"/>
              </a:spcAft>
            </a:pPr>
            <a:endParaRPr lang="sr-Latn-RS" sz="1400" dirty="0" smtClean="0"/>
          </a:p>
          <a:p>
            <a:pPr>
              <a:spcAft>
                <a:spcPts val="600"/>
              </a:spcAft>
            </a:pPr>
            <a:r>
              <a:rPr lang="sr-Latn-RS" sz="1400" dirty="0" smtClean="0"/>
              <a:t>U</a:t>
            </a:r>
            <a:r>
              <a:rPr lang="en-US" sz="1400" dirty="0" err="1" smtClean="0"/>
              <a:t>koliko</a:t>
            </a:r>
            <a:r>
              <a:rPr lang="en-US" sz="1400" dirty="0" smtClean="0"/>
              <a:t> je </a:t>
            </a:r>
            <a:r>
              <a:rPr lang="en-US" sz="1400" dirty="0" err="1" smtClean="0"/>
              <a:t>izvršena</a:t>
            </a:r>
            <a:r>
              <a:rPr lang="en-US" sz="1400" dirty="0" smtClean="0"/>
              <a:t> </a:t>
            </a:r>
            <a:r>
              <a:rPr lang="en-US" sz="1400" b="1" dirty="0" err="1" smtClean="0"/>
              <a:t>reklasifikacija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preknjižavanje</a:t>
            </a:r>
            <a:r>
              <a:rPr lang="en-US" sz="1400" dirty="0" smtClean="0"/>
              <a:t> </a:t>
            </a:r>
            <a:r>
              <a:rPr lang="en-US" sz="1400" dirty="0" err="1" smtClean="0"/>
              <a:t>sa</a:t>
            </a:r>
            <a:r>
              <a:rPr lang="en-US" sz="1400" dirty="0" smtClean="0"/>
              <a:t> </a:t>
            </a:r>
            <a:r>
              <a:rPr lang="en-US" sz="1400" dirty="0" err="1" smtClean="0"/>
              <a:t>osnovih</a:t>
            </a:r>
            <a:r>
              <a:rPr lang="en-US" sz="1400" dirty="0" smtClean="0"/>
              <a:t> </a:t>
            </a:r>
            <a:r>
              <a:rPr lang="en-US" sz="1400" dirty="0" err="1" smtClean="0"/>
              <a:t>sredstava</a:t>
            </a:r>
            <a:r>
              <a:rPr lang="en-US" sz="1400" dirty="0" smtClean="0"/>
              <a:t> </a:t>
            </a:r>
            <a:r>
              <a:rPr lang="en-US" sz="1400" dirty="0" err="1" smtClean="0"/>
              <a:t>na</a:t>
            </a:r>
            <a:r>
              <a:rPr lang="en-US" sz="1400" dirty="0" smtClean="0"/>
              <a:t> </a:t>
            </a:r>
            <a:r>
              <a:rPr lang="en-US" sz="1400" b="1" dirty="0" err="1" smtClean="0"/>
              <a:t>stalna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sredstva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namenjena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prodaji</a:t>
            </a:r>
            <a:r>
              <a:rPr lang="en-US" sz="1400" dirty="0" smtClean="0"/>
              <a:t>, </a:t>
            </a:r>
            <a:r>
              <a:rPr lang="en-US" sz="1400" dirty="0" err="1" smtClean="0"/>
              <a:t>obveznik</a:t>
            </a:r>
            <a:r>
              <a:rPr lang="en-US" sz="1400" dirty="0" smtClean="0"/>
              <a:t> je, </a:t>
            </a:r>
            <a:r>
              <a:rPr lang="en-US" sz="1400" b="1" dirty="0" smtClean="0"/>
              <a:t>u </a:t>
            </a:r>
            <a:r>
              <a:rPr lang="en-US" sz="1400" b="1" dirty="0" err="1" smtClean="0"/>
              <a:t>slučaju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prodaje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uz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naknadu</a:t>
            </a:r>
            <a:r>
              <a:rPr lang="en-US" sz="1400" dirty="0" smtClean="0"/>
              <a:t>, </a:t>
            </a:r>
            <a:r>
              <a:rPr lang="en-US" sz="1400" dirty="0" err="1" smtClean="0"/>
              <a:t>dužan</a:t>
            </a:r>
            <a:r>
              <a:rPr lang="en-US" sz="1400" dirty="0" smtClean="0"/>
              <a:t> </a:t>
            </a:r>
            <a:r>
              <a:rPr lang="en-US" sz="1400" dirty="0" err="1" smtClean="0"/>
              <a:t>da</a:t>
            </a:r>
            <a:r>
              <a:rPr lang="en-US" sz="1400" dirty="0" smtClean="0"/>
              <a:t> u </a:t>
            </a:r>
            <a:r>
              <a:rPr lang="en-US" sz="1400" dirty="0" err="1" smtClean="0"/>
              <a:t>poreskom</a:t>
            </a:r>
            <a:r>
              <a:rPr lang="en-US" sz="1400" dirty="0" smtClean="0"/>
              <a:t> </a:t>
            </a:r>
            <a:r>
              <a:rPr lang="en-US" sz="1400" dirty="0" err="1" smtClean="0"/>
              <a:t>bilansu</a:t>
            </a:r>
            <a:r>
              <a:rPr lang="en-US" sz="1400" dirty="0" smtClean="0"/>
              <a:t> </a:t>
            </a:r>
            <a:r>
              <a:rPr lang="en-US" sz="1400" dirty="0" err="1" smtClean="0"/>
              <a:t>iskaže</a:t>
            </a:r>
            <a:r>
              <a:rPr lang="en-US" sz="1400" dirty="0" smtClean="0"/>
              <a:t> </a:t>
            </a:r>
            <a:r>
              <a:rPr lang="en-US" sz="1400" b="1" dirty="0" err="1" smtClean="0"/>
              <a:t>kapitalni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dobitak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tj</a:t>
            </a:r>
            <a:r>
              <a:rPr lang="en-US" sz="1400" b="1" dirty="0" smtClean="0"/>
              <a:t>. </a:t>
            </a:r>
            <a:r>
              <a:rPr lang="en-US" sz="1400" b="1" dirty="0" err="1" smtClean="0"/>
              <a:t>gubitak</a:t>
            </a:r>
            <a:r>
              <a:rPr lang="en-US" sz="1400" dirty="0" smtClean="0"/>
              <a:t>.</a:t>
            </a:r>
            <a:endParaRPr lang="sr-Latn-RS" sz="1400" dirty="0" smtClean="0"/>
          </a:p>
          <a:p>
            <a:pPr>
              <a:spcAft>
                <a:spcPts val="600"/>
              </a:spcAft>
            </a:pPr>
            <a:endParaRPr lang="sr-Latn-RS" sz="1400" dirty="0" smtClean="0"/>
          </a:p>
        </p:txBody>
      </p:sp>
    </p:spTree>
    <p:extLst>
      <p:ext uri="{BB962C8B-B14F-4D97-AF65-F5344CB8AC3E}">
        <p14:creationId xmlns="" xmlns:p14="http://schemas.microsoft.com/office/powerpoint/2010/main" val="25569940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Kapitalni dobici i gubici po osnovu prenosa nepokretnosti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Pojam kapitalnog dobitka i gubitka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4" y="1446810"/>
            <a:ext cx="85355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Kada</a:t>
            </a:r>
            <a:r>
              <a:rPr lang="en-US" sz="1400" dirty="0" smtClean="0"/>
              <a:t> je o </a:t>
            </a:r>
            <a:r>
              <a:rPr lang="en-US" sz="1400" b="1" dirty="0" err="1" smtClean="0"/>
              <a:t>investicionim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nekretninama</a:t>
            </a:r>
            <a:r>
              <a:rPr lang="en-US" sz="1400" dirty="0" smtClean="0"/>
              <a:t> </a:t>
            </a:r>
            <a:r>
              <a:rPr lang="en-US" sz="1400" dirty="0" err="1" smtClean="0"/>
              <a:t>reč</a:t>
            </a:r>
            <a:r>
              <a:rPr lang="en-US" sz="1400" dirty="0" smtClean="0"/>
              <a:t>, u </a:t>
            </a:r>
            <a:r>
              <a:rPr lang="en-US" sz="1400" dirty="0" err="1" smtClean="0"/>
              <a:t>praksi</a:t>
            </a:r>
            <a:r>
              <a:rPr lang="en-US" sz="1400" dirty="0" smtClean="0"/>
              <a:t> se </a:t>
            </a:r>
            <a:r>
              <a:rPr lang="en-US" sz="1400" dirty="0" err="1" smtClean="0"/>
              <a:t>mogu</a:t>
            </a:r>
            <a:r>
              <a:rPr lang="en-US" sz="1400" dirty="0" smtClean="0"/>
              <a:t> </a:t>
            </a:r>
            <a:r>
              <a:rPr lang="en-US" sz="1400" dirty="0" err="1" smtClean="0"/>
              <a:t>dogoditi</a:t>
            </a:r>
            <a:r>
              <a:rPr lang="en-US" sz="1400" dirty="0" smtClean="0"/>
              <a:t> </a:t>
            </a:r>
            <a:r>
              <a:rPr lang="en-US" sz="1400" dirty="0" err="1" smtClean="0"/>
              <a:t>sledeće</a:t>
            </a:r>
            <a:r>
              <a:rPr lang="en-US" sz="1400" dirty="0" smtClean="0"/>
              <a:t> </a:t>
            </a:r>
            <a:r>
              <a:rPr lang="en-US" sz="1400" dirty="0" err="1" smtClean="0"/>
              <a:t>situacije</a:t>
            </a:r>
            <a:r>
              <a:rPr lang="en-US" sz="1400" dirty="0" smtClean="0"/>
              <a:t>:</a:t>
            </a:r>
            <a:endParaRPr lang="sr-Latn-RS" sz="1400" dirty="0" smtClean="0"/>
          </a:p>
          <a:p>
            <a:endParaRPr lang="en-US" sz="1400" dirty="0" smtClean="0"/>
          </a:p>
          <a:p>
            <a:pPr lvl="0">
              <a:buFont typeface="Wingdings" pitchFamily="2" charset="2"/>
              <a:buChar char="q"/>
            </a:pPr>
            <a:r>
              <a:rPr lang="sr-Latn-RS" sz="1400" dirty="0" smtClean="0"/>
              <a:t>   </a:t>
            </a:r>
            <a:r>
              <a:rPr lang="en-US" sz="1400" dirty="0" err="1" smtClean="0"/>
              <a:t>nekretnina</a:t>
            </a:r>
            <a:r>
              <a:rPr lang="en-US" sz="1400" dirty="0" smtClean="0"/>
              <a:t> je </a:t>
            </a:r>
            <a:r>
              <a:rPr lang="en-US" sz="1400" dirty="0" err="1" smtClean="0"/>
              <a:t>prvobitno</a:t>
            </a:r>
            <a:r>
              <a:rPr lang="en-US" sz="1400" dirty="0" smtClean="0"/>
              <a:t> </a:t>
            </a:r>
            <a:r>
              <a:rPr lang="en-US" sz="1400" dirty="0" err="1" smtClean="0"/>
              <a:t>namenjena</a:t>
            </a:r>
            <a:r>
              <a:rPr lang="en-US" sz="1400" dirty="0" smtClean="0"/>
              <a:t> </a:t>
            </a:r>
            <a:r>
              <a:rPr lang="en-US" sz="1400" dirty="0" err="1" smtClean="0"/>
              <a:t>prodaji</a:t>
            </a:r>
            <a:r>
              <a:rPr lang="en-US" sz="1400" dirty="0" smtClean="0"/>
              <a:t>, </a:t>
            </a:r>
            <a:r>
              <a:rPr lang="en-US" sz="1400" dirty="0" err="1" smtClean="0"/>
              <a:t>ali</a:t>
            </a:r>
            <a:r>
              <a:rPr lang="en-US" sz="1400" dirty="0" smtClean="0"/>
              <a:t> je u </a:t>
            </a:r>
            <a:r>
              <a:rPr lang="en-US" sz="1400" dirty="0" err="1" smtClean="0"/>
              <a:t>međuvremenu</a:t>
            </a:r>
            <a:r>
              <a:rPr lang="en-US" sz="1400" dirty="0" smtClean="0"/>
              <a:t> </a:t>
            </a:r>
            <a:r>
              <a:rPr lang="en-US" sz="1400" dirty="0" err="1" smtClean="0"/>
              <a:t>izdavana</a:t>
            </a:r>
            <a:r>
              <a:rPr lang="en-US" sz="1400" dirty="0" smtClean="0"/>
              <a:t> u </a:t>
            </a:r>
            <a:r>
              <a:rPr lang="en-US" sz="1400" dirty="0" err="1" smtClean="0"/>
              <a:t>zakup</a:t>
            </a:r>
            <a:r>
              <a:rPr lang="en-US" sz="1400" dirty="0" smtClean="0"/>
              <a:t>, </a:t>
            </a:r>
            <a:r>
              <a:rPr lang="en-US" sz="1400" dirty="0" err="1" smtClean="0"/>
              <a:t>te</a:t>
            </a:r>
            <a:r>
              <a:rPr lang="en-US" sz="1400" dirty="0" smtClean="0"/>
              <a:t> je </a:t>
            </a:r>
            <a:r>
              <a:rPr lang="en-US" sz="1400" dirty="0" err="1" smtClean="0"/>
              <a:t>nakon</a:t>
            </a:r>
            <a:r>
              <a:rPr lang="en-US" sz="1400" dirty="0" smtClean="0"/>
              <a:t> toga </a:t>
            </a:r>
            <a:r>
              <a:rPr lang="en-US" sz="1400" dirty="0" err="1" smtClean="0"/>
              <a:t>prodata</a:t>
            </a:r>
            <a:r>
              <a:rPr lang="en-US" sz="1400" dirty="0" smtClean="0"/>
              <a:t>;</a:t>
            </a:r>
          </a:p>
          <a:p>
            <a:pPr lvl="0">
              <a:buFont typeface="Wingdings" pitchFamily="2" charset="2"/>
              <a:buChar char="q"/>
            </a:pPr>
            <a:r>
              <a:rPr lang="sr-Latn-RS" sz="1400" dirty="0" smtClean="0"/>
              <a:t>   </a:t>
            </a:r>
            <a:r>
              <a:rPr lang="en-US" sz="1400" dirty="0" err="1" smtClean="0"/>
              <a:t>nekretnina</a:t>
            </a:r>
            <a:r>
              <a:rPr lang="en-US" sz="1400" dirty="0" smtClean="0"/>
              <a:t> je </a:t>
            </a:r>
            <a:r>
              <a:rPr lang="en-US" sz="1400" dirty="0" err="1" smtClean="0"/>
              <a:t>klasifikovana</a:t>
            </a:r>
            <a:r>
              <a:rPr lang="en-US" sz="1400" dirty="0" smtClean="0"/>
              <a:t> </a:t>
            </a:r>
            <a:r>
              <a:rPr lang="en-US" sz="1400" dirty="0" err="1" smtClean="0"/>
              <a:t>kao</a:t>
            </a:r>
            <a:r>
              <a:rPr lang="en-US" sz="1400" dirty="0" smtClean="0"/>
              <a:t> </a:t>
            </a:r>
            <a:r>
              <a:rPr lang="en-US" sz="1400" dirty="0" err="1" smtClean="0"/>
              <a:t>investiciona</a:t>
            </a:r>
            <a:r>
              <a:rPr lang="en-US" sz="1400" dirty="0" smtClean="0"/>
              <a:t> </a:t>
            </a:r>
            <a:r>
              <a:rPr lang="en-US" sz="1400" dirty="0" err="1" smtClean="0"/>
              <a:t>nekretnina</a:t>
            </a:r>
            <a:r>
              <a:rPr lang="en-US" sz="1400" dirty="0" smtClean="0"/>
              <a:t>, </a:t>
            </a:r>
            <a:r>
              <a:rPr lang="en-US" sz="1400" dirty="0" err="1" smtClean="0"/>
              <a:t>ali</a:t>
            </a:r>
            <a:r>
              <a:rPr lang="en-US" sz="1400" dirty="0" smtClean="0"/>
              <a:t> je </a:t>
            </a:r>
            <a:r>
              <a:rPr lang="en-US" sz="1400" dirty="0" err="1" smtClean="0"/>
              <a:t>prodata</a:t>
            </a:r>
            <a:r>
              <a:rPr lang="en-US" sz="1400" dirty="0" smtClean="0"/>
              <a:t> </a:t>
            </a:r>
            <a:r>
              <a:rPr lang="en-US" sz="1400" dirty="0" err="1" smtClean="0"/>
              <a:t>bez</a:t>
            </a:r>
            <a:r>
              <a:rPr lang="en-US" sz="1400" dirty="0" smtClean="0"/>
              <a:t> </a:t>
            </a:r>
            <a:r>
              <a:rPr lang="en-US" sz="1400" dirty="0" err="1" smtClean="0"/>
              <a:t>prethodnog</a:t>
            </a:r>
            <a:r>
              <a:rPr lang="en-US" sz="1400" dirty="0" smtClean="0"/>
              <a:t> </a:t>
            </a:r>
            <a:r>
              <a:rPr lang="en-US" sz="1400" dirty="0" err="1" smtClean="0"/>
              <a:t>izdavanja</a:t>
            </a:r>
            <a:r>
              <a:rPr lang="en-US" sz="1400" dirty="0" smtClean="0"/>
              <a:t>;</a:t>
            </a:r>
          </a:p>
          <a:p>
            <a:pPr lvl="0">
              <a:buFont typeface="Wingdings" pitchFamily="2" charset="2"/>
              <a:buChar char="q"/>
            </a:pPr>
            <a:r>
              <a:rPr lang="sr-Latn-RS" sz="1400" dirty="0" smtClean="0"/>
              <a:t>   </a:t>
            </a:r>
            <a:r>
              <a:rPr lang="en-US" sz="1400" dirty="0" err="1" smtClean="0"/>
              <a:t>nekretnina</a:t>
            </a:r>
            <a:r>
              <a:rPr lang="en-US" sz="1400" dirty="0" smtClean="0"/>
              <a:t> je data </a:t>
            </a:r>
            <a:r>
              <a:rPr lang="en-US" sz="1400" dirty="0" err="1" smtClean="0"/>
              <a:t>na</a:t>
            </a:r>
            <a:r>
              <a:rPr lang="en-US" sz="1400" dirty="0" smtClean="0"/>
              <a:t> </a:t>
            </a:r>
            <a:r>
              <a:rPr lang="en-US" sz="1400" dirty="0" err="1" smtClean="0"/>
              <a:t>korišćenje</a:t>
            </a:r>
            <a:r>
              <a:rPr lang="en-US" sz="1400" dirty="0" smtClean="0"/>
              <a:t> </a:t>
            </a:r>
            <a:r>
              <a:rPr lang="en-US" sz="1400" dirty="0" err="1" smtClean="0"/>
              <a:t>bez</a:t>
            </a:r>
            <a:r>
              <a:rPr lang="en-US" sz="1400" dirty="0" smtClean="0"/>
              <a:t> </a:t>
            </a:r>
            <a:r>
              <a:rPr lang="en-US" sz="1400" dirty="0" err="1" smtClean="0"/>
              <a:t>naknade</a:t>
            </a:r>
            <a:r>
              <a:rPr lang="en-US" sz="1400" dirty="0" smtClean="0"/>
              <a:t>, pa je </a:t>
            </a:r>
            <a:r>
              <a:rPr lang="en-US" sz="1400" dirty="0" err="1" smtClean="0"/>
              <a:t>prodata</a:t>
            </a:r>
            <a:r>
              <a:rPr lang="en-US" sz="1400" dirty="0" smtClean="0"/>
              <a:t>;</a:t>
            </a:r>
          </a:p>
          <a:p>
            <a:pPr lvl="0">
              <a:buFont typeface="Wingdings" pitchFamily="2" charset="2"/>
              <a:buChar char="q"/>
            </a:pPr>
            <a:r>
              <a:rPr lang="sr-Latn-RS" sz="1400" dirty="0" smtClean="0"/>
              <a:t>   </a:t>
            </a:r>
            <a:r>
              <a:rPr lang="en-US" sz="1400" dirty="0" err="1" smtClean="0"/>
              <a:t>započeta</a:t>
            </a:r>
            <a:r>
              <a:rPr lang="en-US" sz="1400" dirty="0" smtClean="0"/>
              <a:t> je </a:t>
            </a:r>
            <a:r>
              <a:rPr lang="en-US" sz="1400" dirty="0" err="1" smtClean="0"/>
              <a:t>izgradnja</a:t>
            </a:r>
            <a:r>
              <a:rPr lang="en-US" sz="1400" dirty="0" smtClean="0"/>
              <a:t> </a:t>
            </a:r>
            <a:r>
              <a:rPr lang="en-US" sz="1400" dirty="0" err="1" smtClean="0"/>
              <a:t>investicione</a:t>
            </a:r>
            <a:r>
              <a:rPr lang="en-US" sz="1400" dirty="0" smtClean="0"/>
              <a:t> </a:t>
            </a:r>
            <a:r>
              <a:rPr lang="en-US" sz="1400" dirty="0" err="1" smtClean="0"/>
              <a:t>nekretnine</a:t>
            </a:r>
            <a:r>
              <a:rPr lang="en-US" sz="1400" dirty="0" smtClean="0"/>
              <a:t> </a:t>
            </a:r>
            <a:r>
              <a:rPr lang="en-US" sz="1400" dirty="0" err="1" smtClean="0"/>
              <a:t>sa</a:t>
            </a:r>
            <a:r>
              <a:rPr lang="en-US" sz="1400" dirty="0" smtClean="0"/>
              <a:t> </a:t>
            </a:r>
            <a:r>
              <a:rPr lang="en-US" sz="1400" dirty="0" err="1" smtClean="0"/>
              <a:t>ciljem</a:t>
            </a:r>
            <a:r>
              <a:rPr lang="en-US" sz="1400" dirty="0" smtClean="0"/>
              <a:t> </a:t>
            </a:r>
            <a:r>
              <a:rPr lang="en-US" sz="1400" dirty="0" err="1" smtClean="0"/>
              <a:t>izdavanja</a:t>
            </a:r>
            <a:r>
              <a:rPr lang="en-US" sz="1400" dirty="0" smtClean="0"/>
              <a:t>, </a:t>
            </a:r>
            <a:r>
              <a:rPr lang="en-US" sz="1400" dirty="0" err="1" smtClean="0"/>
              <a:t>ali</a:t>
            </a:r>
            <a:r>
              <a:rPr lang="en-US" sz="1400" dirty="0" smtClean="0"/>
              <a:t> je pre </a:t>
            </a:r>
            <a:r>
              <a:rPr lang="en-US" sz="1400" dirty="0" err="1" smtClean="0"/>
              <a:t>okončanja</a:t>
            </a:r>
            <a:r>
              <a:rPr lang="en-US" sz="1400" dirty="0" smtClean="0"/>
              <a:t> </a:t>
            </a:r>
            <a:r>
              <a:rPr lang="en-US" sz="1400" dirty="0" err="1" smtClean="0"/>
              <a:t>izgradnje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početka</a:t>
            </a:r>
            <a:r>
              <a:rPr lang="en-US" sz="1400" dirty="0" smtClean="0"/>
              <a:t> </a:t>
            </a:r>
            <a:r>
              <a:rPr lang="en-US" sz="1400" dirty="0" err="1" smtClean="0"/>
              <a:t>korišćenja</a:t>
            </a:r>
            <a:r>
              <a:rPr lang="en-US" sz="1400" dirty="0" smtClean="0"/>
              <a:t> </a:t>
            </a:r>
            <a:r>
              <a:rPr lang="en-US" sz="1400" dirty="0" err="1" smtClean="0"/>
              <a:t>prodata</a:t>
            </a:r>
            <a:r>
              <a:rPr lang="en-US" sz="1400" dirty="0" smtClean="0"/>
              <a:t>.</a:t>
            </a:r>
            <a:endParaRPr lang="sr-Latn-RS" sz="1400" dirty="0" smtClean="0"/>
          </a:p>
          <a:p>
            <a:pPr lvl="0"/>
            <a:endParaRPr lang="sr-Latn-RS" sz="1400" dirty="0" smtClean="0"/>
          </a:p>
          <a:p>
            <a:pPr lvl="0"/>
            <a:r>
              <a:rPr lang="en-US" sz="1400" b="1" dirty="0" smtClean="0"/>
              <a:t>U </a:t>
            </a:r>
            <a:r>
              <a:rPr lang="en-US" sz="1400" b="1" dirty="0" err="1" smtClean="0"/>
              <a:t>svim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navedenim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slučajevima</a:t>
            </a:r>
            <a:r>
              <a:rPr lang="en-US" sz="1400" b="1" dirty="0" smtClean="0"/>
              <a:t> </a:t>
            </a:r>
            <a:r>
              <a:rPr lang="en-US" sz="1400" dirty="0" err="1" smtClean="0"/>
              <a:t>nekretnina</a:t>
            </a:r>
            <a:r>
              <a:rPr lang="en-US" sz="1400" dirty="0" smtClean="0"/>
              <a:t> je </a:t>
            </a:r>
            <a:r>
              <a:rPr lang="en-US" sz="1400" dirty="0" err="1" smtClean="0"/>
              <a:t>korišćena</a:t>
            </a:r>
            <a:r>
              <a:rPr lang="en-US" sz="1400" dirty="0" smtClean="0"/>
              <a:t> </a:t>
            </a:r>
            <a:r>
              <a:rPr lang="en-US" sz="1400" dirty="0" err="1" smtClean="0"/>
              <a:t>kao</a:t>
            </a:r>
            <a:r>
              <a:rPr lang="en-US" sz="1400" dirty="0" smtClean="0"/>
              <a:t> </a:t>
            </a:r>
            <a:r>
              <a:rPr lang="en-US" sz="1400" dirty="0" err="1" smtClean="0"/>
              <a:t>osnovno</a:t>
            </a:r>
            <a:r>
              <a:rPr lang="en-US" sz="1400" dirty="0" smtClean="0"/>
              <a:t> </a:t>
            </a:r>
            <a:r>
              <a:rPr lang="en-US" sz="1400" dirty="0" err="1" smtClean="0"/>
              <a:t>sredstvo</a:t>
            </a:r>
            <a:r>
              <a:rPr lang="en-US" sz="1400" dirty="0" smtClean="0"/>
              <a:t>, </a:t>
            </a:r>
            <a:r>
              <a:rPr lang="en-US" sz="1400" dirty="0" err="1" smtClean="0"/>
              <a:t>ili</a:t>
            </a:r>
            <a:r>
              <a:rPr lang="en-US" sz="1400" dirty="0" smtClean="0"/>
              <a:t> je u </a:t>
            </a:r>
            <a:r>
              <a:rPr lang="en-US" sz="1400" dirty="0" err="1" smtClean="0"/>
              <a:t>toku</a:t>
            </a:r>
            <a:r>
              <a:rPr lang="en-US" sz="1400" dirty="0" smtClean="0"/>
              <a:t> </a:t>
            </a:r>
            <a:r>
              <a:rPr lang="en-US" sz="1400" dirty="0" err="1" smtClean="0"/>
              <a:t>izgradnje</a:t>
            </a:r>
            <a:r>
              <a:rPr lang="en-US" sz="1400" dirty="0" smtClean="0"/>
              <a:t> </a:t>
            </a:r>
            <a:r>
              <a:rPr lang="en-US" sz="1400" dirty="0" err="1" smtClean="0"/>
              <a:t>bila</a:t>
            </a:r>
            <a:r>
              <a:rPr lang="en-US" sz="1400" dirty="0" smtClean="0"/>
              <a:t> </a:t>
            </a:r>
            <a:r>
              <a:rPr lang="en-US" sz="1400" dirty="0" err="1" smtClean="0"/>
              <a:t>namenjena</a:t>
            </a:r>
            <a:r>
              <a:rPr lang="en-US" sz="1400" dirty="0" smtClean="0"/>
              <a:t> </a:t>
            </a:r>
            <a:r>
              <a:rPr lang="en-US" sz="1400" dirty="0" err="1" smtClean="0"/>
              <a:t>za</a:t>
            </a:r>
            <a:r>
              <a:rPr lang="en-US" sz="1400" dirty="0" smtClean="0"/>
              <a:t> </a:t>
            </a:r>
            <a:r>
              <a:rPr lang="en-US" sz="1400" dirty="0" err="1" smtClean="0"/>
              <a:t>obavljanje</a:t>
            </a:r>
            <a:r>
              <a:rPr lang="en-US" sz="1400" dirty="0" smtClean="0"/>
              <a:t> </a:t>
            </a:r>
            <a:r>
              <a:rPr lang="en-US" sz="1400" dirty="0" err="1" smtClean="0"/>
              <a:t>delatnosti</a:t>
            </a:r>
            <a:r>
              <a:rPr lang="en-US" sz="1400" dirty="0" smtClean="0"/>
              <a:t> (</a:t>
            </a:r>
            <a:r>
              <a:rPr lang="en-US" sz="1400" dirty="0" err="1" smtClean="0"/>
              <a:t>ili</a:t>
            </a:r>
            <a:r>
              <a:rPr lang="en-US" sz="1400" dirty="0" smtClean="0"/>
              <a:t> </a:t>
            </a:r>
            <a:r>
              <a:rPr lang="en-US" sz="1400" dirty="0" err="1" smtClean="0"/>
              <a:t>iznajmljivanje</a:t>
            </a:r>
            <a:r>
              <a:rPr lang="en-US" sz="1400" dirty="0" smtClean="0"/>
              <a:t>), </a:t>
            </a:r>
            <a:r>
              <a:rPr lang="en-US" sz="1400" dirty="0" err="1" smtClean="0"/>
              <a:t>te</a:t>
            </a:r>
            <a:r>
              <a:rPr lang="en-US" sz="1400" dirty="0" smtClean="0"/>
              <a:t> je </a:t>
            </a:r>
            <a:r>
              <a:rPr lang="en-US" sz="1400" b="1" dirty="0" err="1" smtClean="0"/>
              <a:t>obveznik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dužan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utvrdi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kapitalni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dobitak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ili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gubitak</a:t>
            </a:r>
            <a:r>
              <a:rPr lang="sr-Latn-RS" sz="1400" b="1" smtClean="0"/>
              <a:t>.</a:t>
            </a:r>
            <a:endParaRPr lang="en-US" sz="1400" b="1" dirty="0"/>
          </a:p>
        </p:txBody>
      </p:sp>
    </p:spTree>
    <p:extLst>
      <p:ext uri="{BB962C8B-B14F-4D97-AF65-F5344CB8AC3E}">
        <p14:creationId xmlns="" xmlns:p14="http://schemas.microsoft.com/office/powerpoint/2010/main" val="25569940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Kapitalni dobici i gubici po osnovu prenosa nepokretnosti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Oporezivanje kapitalnog dobitka i gubitka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4" y="1446810"/>
            <a:ext cx="853551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err="1" smtClean="0"/>
              <a:t>Kapitalni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dobici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ili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gubici</a:t>
            </a:r>
            <a:r>
              <a:rPr lang="en-US" sz="1400" b="1" dirty="0" smtClean="0"/>
              <a:t> </a:t>
            </a:r>
            <a:r>
              <a:rPr lang="en-US" sz="1400" dirty="0" err="1" smtClean="0"/>
              <a:t>unose</a:t>
            </a:r>
            <a:r>
              <a:rPr lang="en-US" sz="1400" dirty="0" smtClean="0"/>
              <a:t> se u </a:t>
            </a:r>
            <a:r>
              <a:rPr lang="en-US" sz="1400" b="1" dirty="0" err="1" smtClean="0"/>
              <a:t>Poreski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bilans</a:t>
            </a:r>
            <a:r>
              <a:rPr lang="en-US" sz="1400" b="1" dirty="0" smtClean="0"/>
              <a:t> (PB 1 </a:t>
            </a:r>
            <a:r>
              <a:rPr lang="en-US" sz="1400" b="1" dirty="0" err="1" smtClean="0"/>
              <a:t>obrazac</a:t>
            </a:r>
            <a:r>
              <a:rPr lang="en-US" sz="1400" b="1" dirty="0" smtClean="0"/>
              <a:t>) u </a:t>
            </a:r>
            <a:r>
              <a:rPr lang="en-US" sz="1400" b="1" dirty="0" err="1" smtClean="0"/>
              <a:t>onom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periodu</a:t>
            </a:r>
            <a:r>
              <a:rPr lang="en-US" sz="1400" b="1" dirty="0" smtClean="0"/>
              <a:t> u </a:t>
            </a:r>
            <a:r>
              <a:rPr lang="en-US" sz="1400" b="1" dirty="0" err="1" smtClean="0"/>
              <a:t>kome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su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nastali</a:t>
            </a:r>
            <a:r>
              <a:rPr lang="en-US" sz="1400" b="1" dirty="0" smtClean="0"/>
              <a:t>, </a:t>
            </a:r>
            <a:r>
              <a:rPr lang="en-US" sz="1400" dirty="0" err="1" smtClean="0"/>
              <a:t>na</a:t>
            </a:r>
            <a:r>
              <a:rPr lang="en-US" sz="1400" dirty="0" smtClean="0"/>
              <a:t> </a:t>
            </a:r>
            <a:r>
              <a:rPr lang="en-US" sz="1400" dirty="0" err="1" smtClean="0"/>
              <a:t>način</a:t>
            </a:r>
            <a:r>
              <a:rPr lang="en-US" sz="1400" dirty="0" smtClean="0"/>
              <a:t> </a:t>
            </a:r>
            <a:r>
              <a:rPr lang="en-US" sz="1400" dirty="0" err="1" smtClean="0"/>
              <a:t>propisan</a:t>
            </a:r>
            <a:r>
              <a:rPr lang="en-US" sz="1400" dirty="0" smtClean="0"/>
              <a:t> </a:t>
            </a:r>
            <a:r>
              <a:rPr lang="en-US" sz="1400" dirty="0" err="1" smtClean="0"/>
              <a:t>Zakonom</a:t>
            </a:r>
            <a:r>
              <a:rPr lang="sr-Latn-RS" sz="14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sr-Latn-RS" sz="1400" dirty="0" err="1" smtClean="0"/>
              <a:t>K</a:t>
            </a:r>
            <a:r>
              <a:rPr lang="en-US" sz="1400" dirty="0" err="1" smtClean="0"/>
              <a:t>apitalni</a:t>
            </a:r>
            <a:r>
              <a:rPr lang="en-US" sz="1400" dirty="0" smtClean="0"/>
              <a:t> </a:t>
            </a:r>
            <a:r>
              <a:rPr lang="en-US" sz="1400" dirty="0" err="1" smtClean="0"/>
              <a:t>dobitak</a:t>
            </a:r>
            <a:r>
              <a:rPr lang="en-US" sz="1400" dirty="0" smtClean="0"/>
              <a:t> (</a:t>
            </a:r>
            <a:r>
              <a:rPr lang="en-US" sz="1400" dirty="0" err="1" smtClean="0"/>
              <a:t>gubitak</a:t>
            </a:r>
            <a:r>
              <a:rPr lang="en-US" sz="1400" dirty="0" smtClean="0"/>
              <a:t>) </a:t>
            </a:r>
            <a:r>
              <a:rPr lang="en-US" sz="1400" dirty="0" err="1" smtClean="0"/>
              <a:t>iskazuje</a:t>
            </a:r>
            <a:r>
              <a:rPr lang="en-US" sz="1400" dirty="0" smtClean="0"/>
              <a:t> u </a:t>
            </a:r>
            <a:r>
              <a:rPr lang="en-US" sz="1400" dirty="0" err="1" smtClean="0"/>
              <a:t>poreskom</a:t>
            </a:r>
            <a:r>
              <a:rPr lang="en-US" sz="1400" dirty="0" smtClean="0"/>
              <a:t> </a:t>
            </a:r>
            <a:r>
              <a:rPr lang="en-US" sz="1400" dirty="0" err="1" smtClean="0"/>
              <a:t>bilansu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za</a:t>
            </a:r>
            <a:r>
              <a:rPr lang="en-US" sz="1400" dirty="0" smtClean="0"/>
              <a:t> </a:t>
            </a:r>
            <a:r>
              <a:rPr lang="en-US" sz="1400" dirty="0" err="1" smtClean="0"/>
              <a:t>taj</a:t>
            </a:r>
            <a:r>
              <a:rPr lang="en-US" sz="1400" dirty="0" smtClean="0"/>
              <a:t> </a:t>
            </a:r>
            <a:r>
              <a:rPr lang="en-US" sz="1400" dirty="0" err="1" smtClean="0"/>
              <a:t>iznos</a:t>
            </a:r>
            <a:r>
              <a:rPr lang="en-US" sz="1400" dirty="0" smtClean="0"/>
              <a:t> </a:t>
            </a:r>
            <a:r>
              <a:rPr lang="en-US" sz="1400" b="1" dirty="0" err="1" smtClean="0"/>
              <a:t>povećava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ili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smanjuje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poresku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osnovicu</a:t>
            </a:r>
            <a:r>
              <a:rPr lang="sr-Latn-RS" sz="14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sz="1400" dirty="0" err="1" smtClean="0"/>
              <a:t>Obveznik</a:t>
            </a:r>
            <a:r>
              <a:rPr lang="en-US" sz="1400" dirty="0" smtClean="0"/>
              <a:t> </a:t>
            </a:r>
            <a:r>
              <a:rPr lang="en-US" sz="1400" dirty="0" err="1" smtClean="0"/>
              <a:t>može</a:t>
            </a:r>
            <a:r>
              <a:rPr lang="en-US" sz="1400" dirty="0" smtClean="0"/>
              <a:t> </a:t>
            </a:r>
            <a:r>
              <a:rPr lang="en-US" sz="1400" dirty="0" err="1" smtClean="0"/>
              <a:t>imati</a:t>
            </a:r>
            <a:r>
              <a:rPr lang="en-US" sz="1400" dirty="0" smtClean="0"/>
              <a:t> </a:t>
            </a:r>
            <a:r>
              <a:rPr lang="en-US" sz="1400" b="1" dirty="0" err="1" smtClean="0"/>
              <a:t>kapital</a:t>
            </a:r>
            <a:r>
              <a:rPr lang="sr-Latn-RS" sz="1400" b="1" dirty="0" smtClean="0"/>
              <a:t>ni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dobitak</a:t>
            </a:r>
            <a:r>
              <a:rPr lang="en-US" sz="1400" b="1" dirty="0" smtClean="0"/>
              <a:t> </a:t>
            </a:r>
            <a:r>
              <a:rPr lang="en-US" sz="1400" dirty="0" smtClean="0"/>
              <a:t>(red. br. 64 PB 1 </a:t>
            </a:r>
            <a:r>
              <a:rPr lang="en-US" sz="1400" dirty="0" err="1" smtClean="0"/>
              <a:t>obrasca</a:t>
            </a:r>
            <a:r>
              <a:rPr lang="en-US" sz="1400" dirty="0" smtClean="0"/>
              <a:t>)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kada</a:t>
            </a:r>
            <a:r>
              <a:rPr lang="en-US" sz="1400" dirty="0" smtClean="0"/>
              <a:t> je u </a:t>
            </a:r>
            <a:r>
              <a:rPr lang="en-US" sz="1400" dirty="0" err="1" smtClean="0"/>
              <a:t>bilansu</a:t>
            </a:r>
            <a:r>
              <a:rPr lang="en-US" sz="1400" dirty="0" smtClean="0"/>
              <a:t> </a:t>
            </a:r>
            <a:r>
              <a:rPr lang="en-US" sz="1400" dirty="0" err="1" smtClean="0"/>
              <a:t>uspeha</a:t>
            </a:r>
            <a:r>
              <a:rPr lang="en-US" sz="1400" dirty="0" smtClean="0"/>
              <a:t> </a:t>
            </a:r>
            <a:r>
              <a:rPr lang="en-US" sz="1400" dirty="0" err="1" smtClean="0"/>
              <a:t>iskazao</a:t>
            </a:r>
            <a:r>
              <a:rPr lang="en-US" sz="1400" dirty="0" smtClean="0"/>
              <a:t> </a:t>
            </a:r>
            <a:r>
              <a:rPr lang="en-US" sz="1400" b="1" dirty="0" err="1" smtClean="0"/>
              <a:t>neto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gubitak</a:t>
            </a:r>
            <a:r>
              <a:rPr lang="en-US" sz="1400" b="1" dirty="0" smtClean="0"/>
              <a:t> </a:t>
            </a:r>
            <a:r>
              <a:rPr lang="en-US" sz="1400" dirty="0" smtClean="0"/>
              <a:t>(AOP 1065), </a:t>
            </a:r>
            <a:r>
              <a:rPr lang="en-US" sz="1400" b="1" dirty="0" smtClean="0"/>
              <a:t>a </a:t>
            </a:r>
            <a:r>
              <a:rPr lang="en-US" sz="1400" b="1" dirty="0" err="1" smtClean="0"/>
              <a:t>i</a:t>
            </a:r>
            <a:r>
              <a:rPr lang="en-US" sz="1400" b="1" dirty="0" smtClean="0"/>
              <a:t> u </a:t>
            </a:r>
            <a:r>
              <a:rPr lang="en-US" sz="1400" b="1" dirty="0" err="1" smtClean="0"/>
              <a:t>situaciji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kada</a:t>
            </a:r>
            <a:r>
              <a:rPr lang="en-US" sz="1400" b="1" dirty="0" smtClean="0"/>
              <a:t> u </a:t>
            </a:r>
            <a:r>
              <a:rPr lang="en-US" sz="1400" b="1" dirty="0" err="1" smtClean="0"/>
              <a:t>Poreskom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bilansu</a:t>
            </a:r>
            <a:r>
              <a:rPr lang="en-US" sz="1400" dirty="0" smtClean="0"/>
              <a:t>, </a:t>
            </a:r>
            <a:r>
              <a:rPr lang="en-US" sz="1400" dirty="0" err="1" smtClean="0"/>
              <a:t>posle</a:t>
            </a:r>
            <a:r>
              <a:rPr lang="en-US" sz="1400" dirty="0" smtClean="0"/>
              <a:t> </a:t>
            </a:r>
            <a:r>
              <a:rPr lang="en-US" sz="1400" dirty="0" err="1" smtClean="0"/>
              <a:t>svih</a:t>
            </a:r>
            <a:r>
              <a:rPr lang="en-US" sz="1400" dirty="0" smtClean="0"/>
              <a:t> </a:t>
            </a:r>
            <a:r>
              <a:rPr lang="en-US" sz="1400" dirty="0" err="1" smtClean="0"/>
              <a:t>korekcija</a:t>
            </a:r>
            <a:r>
              <a:rPr lang="en-US" sz="1400" dirty="0" smtClean="0"/>
              <a:t> </a:t>
            </a:r>
            <a:r>
              <a:rPr lang="en-US" sz="1400" dirty="0" err="1" smtClean="0"/>
              <a:t>prihoda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rashoda</a:t>
            </a:r>
            <a:r>
              <a:rPr lang="en-US" sz="1400" dirty="0" smtClean="0"/>
              <a:t>, </a:t>
            </a:r>
            <a:r>
              <a:rPr lang="en-US" sz="1400" dirty="0" err="1" smtClean="0"/>
              <a:t>iskaže</a:t>
            </a:r>
            <a:r>
              <a:rPr lang="en-US" sz="1400" dirty="0" smtClean="0"/>
              <a:t> </a:t>
            </a:r>
            <a:r>
              <a:rPr lang="en-US" sz="1400" b="1" dirty="0" err="1" smtClean="0"/>
              <a:t>gubitak</a:t>
            </a:r>
            <a:r>
              <a:rPr lang="en-US" sz="1400" dirty="0" smtClean="0"/>
              <a:t> (red. br. 56 PB 1 </a:t>
            </a:r>
            <a:r>
              <a:rPr lang="en-US" sz="1400" dirty="0" err="1" smtClean="0"/>
              <a:t>obrasca</a:t>
            </a:r>
            <a:r>
              <a:rPr lang="en-US" sz="1400" dirty="0" smtClean="0"/>
              <a:t>). U </a:t>
            </a:r>
            <a:r>
              <a:rPr lang="en-US" sz="1400" dirty="0" err="1" smtClean="0"/>
              <a:t>toj</a:t>
            </a:r>
            <a:r>
              <a:rPr lang="en-US" sz="1400" dirty="0" smtClean="0"/>
              <a:t> </a:t>
            </a:r>
            <a:r>
              <a:rPr lang="en-US" sz="1400" dirty="0" err="1" smtClean="0"/>
              <a:t>situaciji</a:t>
            </a:r>
            <a:r>
              <a:rPr lang="en-US" sz="1400" dirty="0" smtClean="0"/>
              <a:t> </a:t>
            </a:r>
            <a:r>
              <a:rPr lang="en-US" sz="1400" dirty="0" err="1" smtClean="0"/>
              <a:t>osnovicu</a:t>
            </a:r>
            <a:r>
              <a:rPr lang="en-US" sz="1400" dirty="0" smtClean="0"/>
              <a:t> </a:t>
            </a:r>
            <a:r>
              <a:rPr lang="en-US" sz="1400" dirty="0" err="1" smtClean="0"/>
              <a:t>poreza</a:t>
            </a:r>
            <a:r>
              <a:rPr lang="en-US" sz="1400" dirty="0" smtClean="0"/>
              <a:t> </a:t>
            </a:r>
            <a:r>
              <a:rPr lang="en-US" sz="1400" dirty="0" err="1" smtClean="0"/>
              <a:t>na</a:t>
            </a:r>
            <a:r>
              <a:rPr lang="en-US" sz="1400" dirty="0" smtClean="0"/>
              <a:t> </a:t>
            </a:r>
            <a:r>
              <a:rPr lang="en-US" sz="1400" dirty="0" err="1" smtClean="0"/>
              <a:t>dobit</a:t>
            </a:r>
            <a:r>
              <a:rPr lang="en-US" sz="1400" dirty="0" smtClean="0"/>
              <a:t> </a:t>
            </a:r>
            <a:r>
              <a:rPr lang="en-US" sz="1400" dirty="0" err="1" smtClean="0"/>
              <a:t>predstavlja</a:t>
            </a:r>
            <a:r>
              <a:rPr lang="en-US" sz="1400" dirty="0" smtClean="0"/>
              <a:t> </a:t>
            </a:r>
            <a:r>
              <a:rPr lang="en-US" sz="1400" dirty="0" err="1" smtClean="0"/>
              <a:t>iznos</a:t>
            </a:r>
            <a:r>
              <a:rPr lang="en-US" sz="1400" dirty="0" smtClean="0"/>
              <a:t> </a:t>
            </a:r>
            <a:r>
              <a:rPr lang="en-US" sz="1400" dirty="0" err="1" smtClean="0"/>
              <a:t>kapitalnog</a:t>
            </a:r>
            <a:r>
              <a:rPr lang="en-US" sz="1400" dirty="0" smtClean="0"/>
              <a:t> </a:t>
            </a:r>
            <a:r>
              <a:rPr lang="en-US" sz="1400" dirty="0" err="1" smtClean="0"/>
              <a:t>dobitka</a:t>
            </a:r>
            <a:r>
              <a:rPr lang="en-US" sz="1400" dirty="0" smtClean="0"/>
              <a:t>, </a:t>
            </a:r>
            <a:r>
              <a:rPr lang="en-US" sz="1400" dirty="0" err="1" smtClean="0"/>
              <a:t>jer</a:t>
            </a:r>
            <a:r>
              <a:rPr lang="en-US" sz="1400" dirty="0" smtClean="0"/>
              <a:t> je u PB-1 </a:t>
            </a:r>
            <a:r>
              <a:rPr lang="en-US" sz="1400" dirty="0" err="1" smtClean="0"/>
              <a:t>obrascu</a:t>
            </a:r>
            <a:r>
              <a:rPr lang="en-US" sz="1400" dirty="0" smtClean="0"/>
              <a:t> </a:t>
            </a:r>
            <a:r>
              <a:rPr lang="en-US" sz="1400" b="1" dirty="0" smtClean="0"/>
              <a:t>formula </a:t>
            </a:r>
            <a:r>
              <a:rPr lang="en-US" sz="1400" b="1" dirty="0" err="1" smtClean="0"/>
              <a:t>tako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postavljena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</a:t>
            </a:r>
            <a:r>
              <a:rPr lang="en-US" sz="1400" b="1" dirty="0" smtClean="0"/>
              <a:t> ne </a:t>
            </a:r>
            <a:r>
              <a:rPr lang="en-US" sz="1400" b="1" dirty="0" err="1" smtClean="0"/>
              <a:t>može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</a:t>
            </a:r>
            <a:r>
              <a:rPr lang="en-US" sz="1400" b="1" dirty="0" smtClean="0"/>
              <a:t> se </a:t>
            </a:r>
            <a:r>
              <a:rPr lang="en-US" sz="1400" b="1" dirty="0" err="1" smtClean="0"/>
              <a:t>prebija</a:t>
            </a:r>
            <a:r>
              <a:rPr lang="en-US" sz="1400" dirty="0" smtClean="0"/>
              <a:t> </a:t>
            </a:r>
            <a:r>
              <a:rPr lang="en-US" sz="1400" dirty="0" err="1" smtClean="0"/>
              <a:t>iznos</a:t>
            </a:r>
            <a:r>
              <a:rPr lang="en-US" sz="1400" dirty="0" smtClean="0"/>
              <a:t> </a:t>
            </a:r>
            <a:r>
              <a:rPr lang="en-US" sz="1400" dirty="0" err="1" smtClean="0"/>
              <a:t>kapitalnog</a:t>
            </a:r>
            <a:r>
              <a:rPr lang="en-US" sz="1400" dirty="0" smtClean="0"/>
              <a:t> </a:t>
            </a:r>
            <a:r>
              <a:rPr lang="en-US" sz="1400" dirty="0" err="1" smtClean="0"/>
              <a:t>dobitka</a:t>
            </a:r>
            <a:r>
              <a:rPr lang="en-US" sz="1400" dirty="0" smtClean="0"/>
              <a:t> </a:t>
            </a:r>
            <a:r>
              <a:rPr lang="en-US" sz="1400" dirty="0" err="1" smtClean="0"/>
              <a:t>sa</a:t>
            </a:r>
            <a:r>
              <a:rPr lang="en-US" sz="1400" dirty="0" smtClean="0"/>
              <a:t> </a:t>
            </a:r>
            <a:r>
              <a:rPr lang="en-US" sz="1400" dirty="0" err="1" smtClean="0"/>
              <a:t>poreskim</a:t>
            </a:r>
            <a:r>
              <a:rPr lang="en-US" sz="1400" dirty="0" smtClean="0"/>
              <a:t> </a:t>
            </a:r>
            <a:r>
              <a:rPr lang="en-US" sz="1400" dirty="0" err="1" smtClean="0"/>
              <a:t>gubicima</a:t>
            </a:r>
            <a:r>
              <a:rPr lang="en-US" sz="1400" dirty="0" smtClean="0"/>
              <a:t> </a:t>
            </a:r>
            <a:r>
              <a:rPr lang="en-US" sz="1400" dirty="0" err="1" smtClean="0"/>
              <a:t>iz</a:t>
            </a:r>
            <a:r>
              <a:rPr lang="en-US" sz="1400" dirty="0" smtClean="0"/>
              <a:t> </a:t>
            </a:r>
            <a:r>
              <a:rPr lang="en-US" sz="1400" dirty="0" err="1" smtClean="0"/>
              <a:t>ostalih</a:t>
            </a:r>
            <a:r>
              <a:rPr lang="en-US" sz="1400" dirty="0" smtClean="0"/>
              <a:t> </a:t>
            </a:r>
            <a:r>
              <a:rPr lang="en-US" sz="1400" dirty="0" err="1" smtClean="0"/>
              <a:t>transakcija</a:t>
            </a:r>
            <a:r>
              <a:rPr lang="en-US" sz="1400" dirty="0" smtClean="0"/>
              <a:t>.</a:t>
            </a:r>
            <a:endParaRPr lang="sr-Latn-RS" sz="1400" dirty="0" smtClean="0"/>
          </a:p>
          <a:p>
            <a:pPr>
              <a:spcAft>
                <a:spcPts val="600"/>
              </a:spcAft>
            </a:pPr>
            <a:r>
              <a:rPr lang="sr-Latn-RS" sz="1400" dirty="0" smtClean="0"/>
              <a:t>K</a:t>
            </a:r>
            <a:r>
              <a:rPr lang="en-US" sz="1400" dirty="0" err="1" smtClean="0"/>
              <a:t>apitalni</a:t>
            </a:r>
            <a:r>
              <a:rPr lang="en-US" sz="1400" dirty="0" smtClean="0"/>
              <a:t> </a:t>
            </a:r>
            <a:r>
              <a:rPr lang="en-US" sz="1400" dirty="0" err="1" smtClean="0"/>
              <a:t>dobitak</a:t>
            </a:r>
            <a:r>
              <a:rPr lang="en-US" sz="1400" dirty="0" smtClean="0"/>
              <a:t> </a:t>
            </a:r>
            <a:r>
              <a:rPr lang="en-US" sz="1400" dirty="0" err="1" smtClean="0"/>
              <a:t>ili</a:t>
            </a:r>
            <a:r>
              <a:rPr lang="en-US" sz="1400" dirty="0" smtClean="0"/>
              <a:t> </a:t>
            </a:r>
            <a:r>
              <a:rPr lang="en-US" sz="1400" dirty="0" err="1" smtClean="0"/>
              <a:t>gubitak</a:t>
            </a:r>
            <a:r>
              <a:rPr lang="en-US" sz="1400" dirty="0" smtClean="0"/>
              <a:t> </a:t>
            </a:r>
            <a:r>
              <a:rPr lang="en-US" sz="1400" dirty="0" err="1" smtClean="0"/>
              <a:t>utvrđuje</a:t>
            </a:r>
            <a:r>
              <a:rPr lang="en-US" sz="1400" dirty="0" smtClean="0"/>
              <a:t> se u </a:t>
            </a:r>
            <a:r>
              <a:rPr lang="en-US" sz="1400" dirty="0" err="1" smtClean="0"/>
              <a:t>onom</a:t>
            </a:r>
            <a:r>
              <a:rPr lang="en-US" sz="1400" dirty="0" smtClean="0"/>
              <a:t> </a:t>
            </a:r>
            <a:r>
              <a:rPr lang="en-US" sz="1400" dirty="0" err="1" smtClean="0"/>
              <a:t>poreskom</a:t>
            </a:r>
            <a:r>
              <a:rPr lang="en-US" sz="1400" dirty="0" smtClean="0"/>
              <a:t> </a:t>
            </a:r>
            <a:r>
              <a:rPr lang="en-US" sz="1400" dirty="0" err="1" smtClean="0"/>
              <a:t>periodu</a:t>
            </a:r>
            <a:r>
              <a:rPr lang="en-US" sz="1400" dirty="0" smtClean="0"/>
              <a:t> u </a:t>
            </a:r>
            <a:r>
              <a:rPr lang="en-US" sz="1400" dirty="0" err="1" smtClean="0"/>
              <a:t>kome</a:t>
            </a:r>
            <a:r>
              <a:rPr lang="en-US" sz="1400" dirty="0" smtClean="0"/>
              <a:t> je </a:t>
            </a:r>
            <a:r>
              <a:rPr lang="en-US" sz="1400" dirty="0" err="1" smtClean="0"/>
              <a:t>realizovan</a:t>
            </a:r>
            <a:r>
              <a:rPr lang="en-US" sz="1400" dirty="0" smtClean="0"/>
              <a:t> </a:t>
            </a:r>
            <a:r>
              <a:rPr lang="en-US" sz="1400" b="1" dirty="0" err="1" smtClean="0"/>
              <a:t>prenos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imovine</a:t>
            </a:r>
            <a:r>
              <a:rPr lang="en-US" sz="1400" b="1" dirty="0" smtClean="0"/>
              <a:t> u </a:t>
            </a:r>
            <a:r>
              <a:rPr lang="en-US" sz="1400" b="1" dirty="0" err="1" smtClean="0"/>
              <a:t>pravnom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smislu</a:t>
            </a:r>
            <a:r>
              <a:rPr lang="sr-Latn-RS" sz="1400" b="1" dirty="0" smtClean="0"/>
              <a:t> </a:t>
            </a:r>
            <a:r>
              <a:rPr lang="sr-Latn-RS" sz="1400" dirty="0" smtClean="0"/>
              <a:t>(npr</a:t>
            </a:r>
            <a:r>
              <a:rPr lang="en-US" sz="1400" dirty="0" smtClean="0"/>
              <a:t>.</a:t>
            </a:r>
            <a:r>
              <a:rPr lang="sr-Latn-RS" sz="1400" dirty="0" smtClean="0"/>
              <a:t> datum overe ugovora o prodaji nepokretnosti kod notara).</a:t>
            </a:r>
          </a:p>
          <a:p>
            <a:pPr>
              <a:spcAft>
                <a:spcPts val="600"/>
              </a:spcAft>
            </a:pPr>
            <a:r>
              <a:rPr lang="en-US" sz="1400" dirty="0" err="1" smtClean="0"/>
              <a:t>Utvrđivanje</a:t>
            </a:r>
            <a:r>
              <a:rPr lang="en-US" sz="1400" dirty="0" smtClean="0"/>
              <a:t> </a:t>
            </a:r>
            <a:r>
              <a:rPr lang="en-US" sz="1400" dirty="0" err="1" smtClean="0"/>
              <a:t>kapitalnog</a:t>
            </a:r>
            <a:r>
              <a:rPr lang="en-US" sz="1400" dirty="0" smtClean="0"/>
              <a:t> </a:t>
            </a:r>
            <a:r>
              <a:rPr lang="en-US" sz="1400" dirty="0" err="1" smtClean="0"/>
              <a:t>dobitka</a:t>
            </a:r>
            <a:r>
              <a:rPr lang="en-US" sz="1400" dirty="0" smtClean="0"/>
              <a:t> </a:t>
            </a:r>
            <a:r>
              <a:rPr lang="en-US" sz="1400" dirty="0" err="1" smtClean="0"/>
              <a:t>ili</a:t>
            </a:r>
            <a:r>
              <a:rPr lang="en-US" sz="1400" dirty="0" smtClean="0"/>
              <a:t> </a:t>
            </a:r>
            <a:r>
              <a:rPr lang="en-US" sz="1400" dirty="0" err="1" smtClean="0"/>
              <a:t>gubitka</a:t>
            </a:r>
            <a:r>
              <a:rPr lang="en-US" sz="1400" dirty="0" smtClean="0"/>
              <a:t> u </a:t>
            </a:r>
            <a:r>
              <a:rPr lang="en-US" sz="1400" dirty="0" err="1" smtClean="0"/>
              <a:t>skladu</a:t>
            </a:r>
            <a:r>
              <a:rPr lang="en-US" sz="1400" dirty="0" smtClean="0"/>
              <a:t> </a:t>
            </a:r>
            <a:r>
              <a:rPr lang="en-US" sz="1400" dirty="0" err="1" smtClean="0"/>
              <a:t>sa</a:t>
            </a:r>
            <a:r>
              <a:rPr lang="en-US" sz="1400" dirty="0" smtClean="0"/>
              <a:t> </a:t>
            </a:r>
            <a:r>
              <a:rPr lang="en-US" sz="1400" dirty="0" err="1" smtClean="0"/>
              <a:t>Zakonom</a:t>
            </a:r>
            <a:r>
              <a:rPr lang="en-US" sz="1400" dirty="0" smtClean="0"/>
              <a:t> </a:t>
            </a:r>
            <a:r>
              <a:rPr lang="sr-Latn-RS" sz="1400" dirty="0" smtClean="0"/>
              <a:t>je </a:t>
            </a:r>
            <a:r>
              <a:rPr lang="en-US" sz="1400" b="1" dirty="0" err="1" smtClean="0"/>
              <a:t>poreski</a:t>
            </a:r>
            <a:r>
              <a:rPr lang="en-US" sz="1400" b="1" dirty="0" smtClean="0"/>
              <a:t> (</a:t>
            </a:r>
            <a:r>
              <a:rPr lang="en-US" sz="1400" b="1" dirty="0" err="1" smtClean="0"/>
              <a:t>vanknjigovodstveni</a:t>
            </a:r>
            <a:r>
              <a:rPr lang="en-US" sz="1400" b="1" dirty="0" smtClean="0"/>
              <a:t>) </a:t>
            </a:r>
            <a:r>
              <a:rPr lang="en-US" sz="1400" b="1" dirty="0" err="1" smtClean="0"/>
              <a:t>postupak</a:t>
            </a:r>
            <a:r>
              <a:rPr lang="sr-Latn-RS" sz="1400" b="1" dirty="0" smtClean="0"/>
              <a:t>.</a:t>
            </a:r>
            <a:endParaRPr lang="sr-Latn-RS" sz="1400" dirty="0" smtClean="0"/>
          </a:p>
        </p:txBody>
      </p:sp>
    </p:spTree>
    <p:extLst>
      <p:ext uri="{BB962C8B-B14F-4D97-AF65-F5344CB8AC3E}">
        <p14:creationId xmlns="" xmlns:p14="http://schemas.microsoft.com/office/powerpoint/2010/main" val="25569940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Kapitalni dobici i gubici po osnovu prenosa nepokretnosti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P</a:t>
            </a:r>
            <a:r>
              <a:rPr lang="en-US" sz="2000" dirty="0" err="1" smtClean="0"/>
              <a:t>rodajna</a:t>
            </a:r>
            <a:r>
              <a:rPr lang="en-US" sz="2000" dirty="0" smtClean="0"/>
              <a:t> </a:t>
            </a:r>
            <a:r>
              <a:rPr lang="en-US" sz="2000" dirty="0" err="1" smtClean="0"/>
              <a:t>cena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svrhe</a:t>
            </a:r>
            <a:r>
              <a:rPr lang="en-US" sz="2000" dirty="0" smtClean="0"/>
              <a:t> </a:t>
            </a:r>
            <a:r>
              <a:rPr lang="en-US" sz="2000" dirty="0" err="1" smtClean="0"/>
              <a:t>utvrđivanja</a:t>
            </a:r>
            <a:r>
              <a:rPr lang="en-US" sz="2000" dirty="0" smtClean="0"/>
              <a:t> </a:t>
            </a:r>
            <a:r>
              <a:rPr lang="en-US" sz="2000" dirty="0" err="1" smtClean="0"/>
              <a:t>kapitalnih</a:t>
            </a:r>
            <a:r>
              <a:rPr lang="en-US" sz="2000" dirty="0" smtClean="0"/>
              <a:t> </a:t>
            </a:r>
            <a:r>
              <a:rPr lang="en-US" sz="2000" dirty="0" err="1" smtClean="0"/>
              <a:t>dobitaka</a:t>
            </a:r>
            <a:r>
              <a:rPr lang="en-US" sz="2000" dirty="0" smtClean="0"/>
              <a:t> (</a:t>
            </a:r>
            <a:r>
              <a:rPr lang="en-US" sz="2000" dirty="0" err="1" smtClean="0"/>
              <a:t>gubitaka</a:t>
            </a:r>
            <a:r>
              <a:rPr lang="en-US" sz="2000" dirty="0" smtClean="0"/>
              <a:t>) </a:t>
            </a:r>
            <a:endParaRPr lang="en-US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4" y="1446810"/>
            <a:ext cx="853551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Pod </a:t>
            </a:r>
            <a:r>
              <a:rPr lang="en-US" sz="1400" b="1" dirty="0" err="1" smtClean="0"/>
              <a:t>prodajnom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cenom</a:t>
            </a:r>
            <a:r>
              <a:rPr lang="en-US" sz="1400" dirty="0" smtClean="0"/>
              <a:t>, </a:t>
            </a:r>
            <a:r>
              <a:rPr lang="en-US" sz="1400" dirty="0" err="1" smtClean="0"/>
              <a:t>za</a:t>
            </a:r>
            <a:r>
              <a:rPr lang="en-US" sz="1400" dirty="0" smtClean="0"/>
              <a:t> </a:t>
            </a:r>
            <a:r>
              <a:rPr lang="en-US" sz="1400" dirty="0" err="1" smtClean="0"/>
              <a:t>svrhu</a:t>
            </a:r>
            <a:r>
              <a:rPr lang="en-US" sz="1400" dirty="0" smtClean="0"/>
              <a:t> </a:t>
            </a:r>
            <a:r>
              <a:rPr lang="en-US" sz="1400" dirty="0" err="1" smtClean="0"/>
              <a:t>određivanja</a:t>
            </a:r>
            <a:r>
              <a:rPr lang="en-US" sz="1400" dirty="0" smtClean="0"/>
              <a:t> </a:t>
            </a:r>
            <a:r>
              <a:rPr lang="en-US" sz="1400" dirty="0" err="1" smtClean="0"/>
              <a:t>kapitalnog</a:t>
            </a:r>
            <a:r>
              <a:rPr lang="en-US" sz="1400" dirty="0" smtClean="0"/>
              <a:t> </a:t>
            </a:r>
            <a:r>
              <a:rPr lang="en-US" sz="1400" dirty="0" err="1" smtClean="0"/>
              <a:t>dobitka</a:t>
            </a:r>
            <a:r>
              <a:rPr lang="en-US" sz="1400" dirty="0" smtClean="0"/>
              <a:t> se, </a:t>
            </a:r>
            <a:r>
              <a:rPr lang="en-US" sz="1400" dirty="0" err="1" smtClean="0"/>
              <a:t>shodno</a:t>
            </a:r>
            <a:r>
              <a:rPr lang="en-US" sz="1400" dirty="0" smtClean="0"/>
              <a:t> </a:t>
            </a:r>
            <a:r>
              <a:rPr lang="en-US" sz="1400" dirty="0" err="1" smtClean="0"/>
              <a:t>članu</a:t>
            </a:r>
            <a:r>
              <a:rPr lang="en-US" sz="1400" dirty="0" smtClean="0"/>
              <a:t> 28. </a:t>
            </a:r>
            <a:r>
              <a:rPr lang="en-US" sz="1400" dirty="0" err="1" smtClean="0"/>
              <a:t>Zakona</a:t>
            </a:r>
            <a:r>
              <a:rPr lang="en-US" sz="1400" dirty="0" smtClean="0"/>
              <a:t>, </a:t>
            </a:r>
            <a:r>
              <a:rPr lang="en-US" sz="1400" dirty="0" err="1" smtClean="0"/>
              <a:t>smatra</a:t>
            </a:r>
            <a:r>
              <a:rPr lang="en-US" sz="1400" dirty="0" smtClean="0"/>
              <a:t> </a:t>
            </a:r>
            <a:r>
              <a:rPr lang="en-US" sz="1400" b="1" dirty="0" err="1" smtClean="0"/>
              <a:t>ugovorena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cena</a:t>
            </a:r>
            <a:r>
              <a:rPr lang="en-US" sz="1400" dirty="0" smtClean="0"/>
              <a:t>, </a:t>
            </a:r>
            <a:r>
              <a:rPr lang="en-US" sz="1400" dirty="0" err="1" smtClean="0"/>
              <a:t>odnosno</a:t>
            </a:r>
            <a:r>
              <a:rPr lang="en-US" sz="1400" dirty="0" smtClean="0"/>
              <a:t> u </a:t>
            </a:r>
            <a:r>
              <a:rPr lang="en-US" sz="1400" dirty="0" err="1" smtClean="0"/>
              <a:t>slučaju</a:t>
            </a:r>
            <a:r>
              <a:rPr lang="en-US" sz="1400" dirty="0" smtClean="0"/>
              <a:t> </a:t>
            </a:r>
            <a:r>
              <a:rPr lang="en-US" sz="1400" dirty="0" err="1" smtClean="0"/>
              <a:t>prodaje</a:t>
            </a:r>
            <a:r>
              <a:rPr lang="en-US" sz="1400" dirty="0" smtClean="0"/>
              <a:t> </a:t>
            </a:r>
            <a:r>
              <a:rPr lang="en-US" sz="1400" dirty="0" err="1" smtClean="0"/>
              <a:t>povezanom</a:t>
            </a:r>
            <a:r>
              <a:rPr lang="en-US" sz="1400" dirty="0" smtClean="0"/>
              <a:t> </a:t>
            </a:r>
            <a:r>
              <a:rPr lang="en-US" sz="1400" dirty="0" err="1" smtClean="0"/>
              <a:t>licu</a:t>
            </a:r>
            <a:r>
              <a:rPr lang="en-US" sz="1400" dirty="0" smtClean="0"/>
              <a:t> </a:t>
            </a:r>
            <a:r>
              <a:rPr lang="en-US" sz="1400" dirty="0" err="1" smtClean="0"/>
              <a:t>iz</a:t>
            </a:r>
            <a:r>
              <a:rPr lang="en-US" sz="1400" dirty="0" smtClean="0"/>
              <a:t> </a:t>
            </a:r>
            <a:r>
              <a:rPr lang="en-US" sz="1400" dirty="0" err="1" smtClean="0"/>
              <a:t>člana</a:t>
            </a:r>
            <a:r>
              <a:rPr lang="en-US" sz="1400" dirty="0" smtClean="0"/>
              <a:t> 59. </a:t>
            </a:r>
            <a:r>
              <a:rPr lang="en-US" sz="1400" dirty="0" err="1" smtClean="0"/>
              <a:t>Zakona</a:t>
            </a:r>
            <a:r>
              <a:rPr lang="en-US" sz="1400" dirty="0" smtClean="0"/>
              <a:t>, </a:t>
            </a:r>
            <a:r>
              <a:rPr lang="en-US" sz="1400" b="1" dirty="0" err="1" smtClean="0"/>
              <a:t>tržišna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cena</a:t>
            </a:r>
            <a:r>
              <a:rPr lang="en-US" sz="1400" dirty="0" smtClean="0"/>
              <a:t>, </a:t>
            </a:r>
            <a:r>
              <a:rPr lang="en-US" sz="1400" dirty="0" err="1" smtClean="0"/>
              <a:t>ako</a:t>
            </a:r>
            <a:r>
              <a:rPr lang="en-US" sz="1400" dirty="0" smtClean="0"/>
              <a:t> je </a:t>
            </a:r>
            <a:r>
              <a:rPr lang="en-US" sz="1400" dirty="0" err="1" smtClean="0"/>
              <a:t>ugovorena</a:t>
            </a:r>
            <a:r>
              <a:rPr lang="en-US" sz="1400" dirty="0" smtClean="0"/>
              <a:t> </a:t>
            </a:r>
            <a:r>
              <a:rPr lang="en-US" sz="1400" dirty="0" err="1" smtClean="0"/>
              <a:t>niža</a:t>
            </a:r>
            <a:r>
              <a:rPr lang="en-US" sz="1400" dirty="0" smtClean="0"/>
              <a:t> </a:t>
            </a:r>
            <a:r>
              <a:rPr lang="en-US" sz="1400" dirty="0" err="1" smtClean="0"/>
              <a:t>od</a:t>
            </a:r>
            <a:r>
              <a:rPr lang="en-US" sz="1400" dirty="0" smtClean="0"/>
              <a:t> </a:t>
            </a:r>
            <a:r>
              <a:rPr lang="en-US" sz="1400" dirty="0" err="1" smtClean="0"/>
              <a:t>tržišne</a:t>
            </a:r>
            <a:r>
              <a:rPr lang="en-US" sz="1400" dirty="0" smtClean="0"/>
              <a:t>.</a:t>
            </a:r>
            <a:endParaRPr lang="sr-Latn-RS" sz="1400" dirty="0" smtClean="0"/>
          </a:p>
          <a:p>
            <a:endParaRPr lang="sr-Latn-RS" sz="1400" dirty="0" smtClean="0"/>
          </a:p>
          <a:p>
            <a:r>
              <a:rPr lang="en-US" sz="1400" dirty="0" err="1" smtClean="0"/>
              <a:t>Naime</a:t>
            </a:r>
            <a:r>
              <a:rPr lang="en-US" sz="1400" dirty="0" smtClean="0"/>
              <a:t>, u </a:t>
            </a:r>
            <a:r>
              <a:rPr lang="en-US" sz="1400" dirty="0" err="1" smtClean="0"/>
              <a:t>slučaju</a:t>
            </a:r>
            <a:r>
              <a:rPr lang="en-US" sz="1400" dirty="0" smtClean="0"/>
              <a:t> </a:t>
            </a:r>
            <a:r>
              <a:rPr lang="en-US" sz="1400" dirty="0" err="1" smtClean="0"/>
              <a:t>prodaje</a:t>
            </a:r>
            <a:r>
              <a:rPr lang="en-US" sz="1400" dirty="0" smtClean="0"/>
              <a:t> </a:t>
            </a:r>
            <a:r>
              <a:rPr lang="en-US" sz="1400" dirty="0" err="1" smtClean="0"/>
              <a:t>tj</a:t>
            </a:r>
            <a:r>
              <a:rPr lang="en-US" sz="1400" dirty="0" smtClean="0"/>
              <a:t>. </a:t>
            </a:r>
            <a:r>
              <a:rPr lang="en-US" sz="1400" dirty="0" err="1" smtClean="0"/>
              <a:t>prenosa</a:t>
            </a:r>
            <a:r>
              <a:rPr lang="en-US" sz="1400" dirty="0" smtClean="0"/>
              <a:t> </a:t>
            </a:r>
            <a:r>
              <a:rPr lang="en-US" sz="1400" dirty="0" err="1" smtClean="0"/>
              <a:t>uz</a:t>
            </a:r>
            <a:r>
              <a:rPr lang="en-US" sz="1400" dirty="0" smtClean="0"/>
              <a:t> </a:t>
            </a:r>
            <a:r>
              <a:rPr lang="en-US" sz="1400" dirty="0" err="1" smtClean="0"/>
              <a:t>naknadu</a:t>
            </a:r>
            <a:r>
              <a:rPr lang="en-US" sz="1400" dirty="0" smtClean="0"/>
              <a:t> </a:t>
            </a:r>
            <a:r>
              <a:rPr lang="en-US" sz="1400" dirty="0" err="1" smtClean="0"/>
              <a:t>nepokretnosti</a:t>
            </a:r>
            <a:r>
              <a:rPr lang="en-US" sz="1400" dirty="0" smtClean="0"/>
              <a:t> </a:t>
            </a:r>
            <a:r>
              <a:rPr lang="en-US" sz="1400" b="1" dirty="0" err="1" smtClean="0"/>
              <a:t>nepovezanom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licu</a:t>
            </a:r>
            <a:r>
              <a:rPr lang="en-US" sz="1400" dirty="0" smtClean="0"/>
              <a:t>, </a:t>
            </a:r>
            <a:r>
              <a:rPr lang="en-US" sz="1400" dirty="0" err="1" smtClean="0"/>
              <a:t>prodajnom</a:t>
            </a:r>
            <a:r>
              <a:rPr lang="en-US" sz="1400" dirty="0" smtClean="0"/>
              <a:t> </a:t>
            </a:r>
            <a:r>
              <a:rPr lang="en-US" sz="1400" dirty="0" err="1" smtClean="0"/>
              <a:t>cenom</a:t>
            </a:r>
            <a:r>
              <a:rPr lang="en-US" sz="1400" dirty="0" smtClean="0"/>
              <a:t> </a:t>
            </a:r>
            <a:r>
              <a:rPr lang="en-US" sz="1400" dirty="0" err="1" smtClean="0"/>
              <a:t>smatra</a:t>
            </a:r>
            <a:r>
              <a:rPr lang="en-US" sz="1400" dirty="0" smtClean="0"/>
              <a:t> se </a:t>
            </a:r>
            <a:r>
              <a:rPr lang="en-US" sz="1400" b="1" dirty="0" err="1" smtClean="0"/>
              <a:t>ugovorena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cena</a:t>
            </a:r>
            <a:r>
              <a:rPr lang="en-US" sz="1400" dirty="0" smtClean="0"/>
              <a:t>, </a:t>
            </a:r>
            <a:r>
              <a:rPr lang="en-US" sz="1400" dirty="0" err="1" smtClean="0"/>
              <a:t>nezavisno</a:t>
            </a:r>
            <a:r>
              <a:rPr lang="en-US" sz="1400" dirty="0" smtClean="0"/>
              <a:t> </a:t>
            </a:r>
            <a:r>
              <a:rPr lang="en-US" sz="1400" dirty="0" err="1" smtClean="0"/>
              <a:t>od</a:t>
            </a:r>
            <a:r>
              <a:rPr lang="en-US" sz="1400" dirty="0" smtClean="0"/>
              <a:t> toga </a:t>
            </a:r>
            <a:r>
              <a:rPr lang="en-US" sz="1400" dirty="0" err="1" smtClean="0"/>
              <a:t>da</a:t>
            </a:r>
            <a:r>
              <a:rPr lang="en-US" sz="1400" dirty="0" smtClean="0"/>
              <a:t> </a:t>
            </a:r>
            <a:r>
              <a:rPr lang="en-US" sz="1400" dirty="0" err="1" smtClean="0"/>
              <a:t>li</a:t>
            </a:r>
            <a:r>
              <a:rPr lang="en-US" sz="1400" dirty="0" smtClean="0"/>
              <a:t> je </a:t>
            </a:r>
            <a:r>
              <a:rPr lang="en-US" sz="1400" dirty="0" err="1" smtClean="0"/>
              <a:t>manja</a:t>
            </a:r>
            <a:r>
              <a:rPr lang="en-US" sz="1400" dirty="0" smtClean="0"/>
              <a:t> </a:t>
            </a:r>
            <a:r>
              <a:rPr lang="en-US" sz="1400" dirty="0" err="1" smtClean="0"/>
              <a:t>ili</a:t>
            </a:r>
            <a:r>
              <a:rPr lang="en-US" sz="1400" dirty="0" smtClean="0"/>
              <a:t> </a:t>
            </a:r>
            <a:r>
              <a:rPr lang="en-US" sz="1400" dirty="0" err="1" smtClean="0"/>
              <a:t>veća</a:t>
            </a:r>
            <a:r>
              <a:rPr lang="en-US" sz="1400" dirty="0" smtClean="0"/>
              <a:t> </a:t>
            </a:r>
            <a:r>
              <a:rPr lang="en-US" sz="1400" dirty="0" err="1" smtClean="0"/>
              <a:t>od</a:t>
            </a:r>
            <a:r>
              <a:rPr lang="en-US" sz="1400" dirty="0" smtClean="0"/>
              <a:t> </a:t>
            </a:r>
            <a:r>
              <a:rPr lang="en-US" sz="1400" dirty="0" err="1" smtClean="0"/>
              <a:t>tržišne</a:t>
            </a:r>
            <a:r>
              <a:rPr lang="en-US" sz="1400" dirty="0" smtClean="0"/>
              <a:t>. </a:t>
            </a:r>
            <a:endParaRPr lang="sr-Latn-RS" sz="1400" dirty="0" smtClean="0"/>
          </a:p>
          <a:p>
            <a:r>
              <a:rPr lang="en-US" sz="1400" dirty="0" err="1" smtClean="0"/>
              <a:t>Međutim</a:t>
            </a:r>
            <a:r>
              <a:rPr lang="en-US" sz="1400" dirty="0" smtClean="0"/>
              <a:t>, </a:t>
            </a:r>
            <a:r>
              <a:rPr lang="en-US" sz="1400" dirty="0" err="1" smtClean="0"/>
              <a:t>kod</a:t>
            </a:r>
            <a:r>
              <a:rPr lang="en-US" sz="1400" dirty="0" smtClean="0"/>
              <a:t> </a:t>
            </a:r>
            <a:r>
              <a:rPr lang="en-US" sz="1400" dirty="0" err="1" smtClean="0"/>
              <a:t>prodaje</a:t>
            </a:r>
            <a:r>
              <a:rPr lang="en-US" sz="1400" dirty="0" smtClean="0"/>
              <a:t> </a:t>
            </a:r>
            <a:r>
              <a:rPr lang="en-US" sz="1400" dirty="0" err="1" smtClean="0"/>
              <a:t>tj</a:t>
            </a:r>
            <a:r>
              <a:rPr lang="en-US" sz="1400" dirty="0" smtClean="0"/>
              <a:t>. </a:t>
            </a:r>
            <a:r>
              <a:rPr lang="en-US" sz="1400" dirty="0" err="1" smtClean="0"/>
              <a:t>prenosa</a:t>
            </a:r>
            <a:r>
              <a:rPr lang="en-US" sz="1400" dirty="0" smtClean="0"/>
              <a:t> </a:t>
            </a:r>
            <a:r>
              <a:rPr lang="en-US" sz="1400" dirty="0" err="1" smtClean="0"/>
              <a:t>uz</a:t>
            </a:r>
            <a:r>
              <a:rPr lang="en-US" sz="1400" dirty="0" smtClean="0"/>
              <a:t> </a:t>
            </a:r>
            <a:r>
              <a:rPr lang="en-US" sz="1400" dirty="0" err="1" smtClean="0"/>
              <a:t>naknadu</a:t>
            </a:r>
            <a:r>
              <a:rPr lang="en-US" sz="1400" dirty="0" smtClean="0"/>
              <a:t> </a:t>
            </a:r>
            <a:r>
              <a:rPr lang="en-US" sz="1400" dirty="0" err="1" smtClean="0"/>
              <a:t>nepokretnosti</a:t>
            </a:r>
            <a:r>
              <a:rPr lang="en-US" sz="1400" dirty="0" smtClean="0"/>
              <a:t> </a:t>
            </a:r>
            <a:r>
              <a:rPr lang="en-US" sz="1400" b="1" dirty="0" err="1" smtClean="0"/>
              <a:t>povezanom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licu</a:t>
            </a:r>
            <a:r>
              <a:rPr lang="en-US" sz="1400" dirty="0" smtClean="0"/>
              <a:t>, </a:t>
            </a:r>
            <a:r>
              <a:rPr lang="en-US" sz="1400" dirty="0" err="1" smtClean="0"/>
              <a:t>prodajnom</a:t>
            </a:r>
            <a:r>
              <a:rPr lang="en-US" sz="1400" dirty="0" smtClean="0"/>
              <a:t> </a:t>
            </a:r>
            <a:r>
              <a:rPr lang="en-US" sz="1400" dirty="0" err="1" smtClean="0"/>
              <a:t>cenom</a:t>
            </a:r>
            <a:r>
              <a:rPr lang="en-US" sz="1400" dirty="0" smtClean="0"/>
              <a:t> se </a:t>
            </a:r>
            <a:r>
              <a:rPr lang="en-US" sz="1400" dirty="0" err="1" smtClean="0"/>
              <a:t>smatra</a:t>
            </a:r>
            <a:r>
              <a:rPr lang="en-US" sz="1400" dirty="0" smtClean="0"/>
              <a:t>:</a:t>
            </a:r>
          </a:p>
          <a:p>
            <a:pPr lvl="0">
              <a:buFont typeface="Wingdings" pitchFamily="2" charset="2"/>
              <a:buChar char="q"/>
            </a:pPr>
            <a:r>
              <a:rPr lang="sr-Latn-RS" sz="1400" dirty="0" smtClean="0"/>
              <a:t>  </a:t>
            </a:r>
            <a:r>
              <a:rPr lang="en-US" sz="1400" b="1" dirty="0" err="1" smtClean="0"/>
              <a:t>ugovorena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cena</a:t>
            </a:r>
            <a:r>
              <a:rPr lang="en-US" sz="1400" b="1" dirty="0" smtClean="0"/>
              <a:t>, </a:t>
            </a:r>
            <a:r>
              <a:rPr lang="en-US" sz="1400" dirty="0" err="1" smtClean="0"/>
              <a:t>ako</a:t>
            </a:r>
            <a:r>
              <a:rPr lang="en-US" sz="1400" dirty="0" smtClean="0"/>
              <a:t> je </a:t>
            </a:r>
            <a:r>
              <a:rPr lang="en-US" sz="1400" dirty="0" err="1" smtClean="0"/>
              <a:t>ta</a:t>
            </a:r>
            <a:r>
              <a:rPr lang="en-US" sz="1400" dirty="0" smtClean="0"/>
              <a:t> </a:t>
            </a:r>
            <a:r>
              <a:rPr lang="en-US" sz="1400" dirty="0" err="1" smtClean="0"/>
              <a:t>cena</a:t>
            </a:r>
            <a:r>
              <a:rPr lang="en-US" sz="1400" dirty="0" smtClean="0"/>
              <a:t> </a:t>
            </a:r>
            <a:r>
              <a:rPr lang="en-US" sz="1400" dirty="0" err="1" smtClean="0"/>
              <a:t>jednaka</a:t>
            </a:r>
            <a:r>
              <a:rPr lang="en-US" sz="1400" dirty="0" smtClean="0"/>
              <a:t> </a:t>
            </a:r>
            <a:r>
              <a:rPr lang="en-US" sz="1400" dirty="0" err="1" smtClean="0"/>
              <a:t>ili</a:t>
            </a:r>
            <a:r>
              <a:rPr lang="en-US" sz="1400" dirty="0" smtClean="0"/>
              <a:t> </a:t>
            </a:r>
            <a:r>
              <a:rPr lang="en-US" sz="1400" dirty="0" err="1" smtClean="0"/>
              <a:t>viša</a:t>
            </a:r>
            <a:r>
              <a:rPr lang="en-US" sz="1400" dirty="0" smtClean="0"/>
              <a:t> </a:t>
            </a:r>
            <a:r>
              <a:rPr lang="en-US" sz="1400" dirty="0" err="1" smtClean="0"/>
              <a:t>od</a:t>
            </a:r>
            <a:r>
              <a:rPr lang="en-US" sz="1400" dirty="0" smtClean="0"/>
              <a:t> </a:t>
            </a:r>
            <a:r>
              <a:rPr lang="en-US" sz="1400" dirty="0" err="1" smtClean="0"/>
              <a:t>tržišne</a:t>
            </a:r>
            <a:r>
              <a:rPr lang="en-US" sz="1400" dirty="0" smtClean="0"/>
              <a:t>;</a:t>
            </a:r>
          </a:p>
          <a:p>
            <a:pPr lvl="0">
              <a:buFont typeface="Wingdings" pitchFamily="2" charset="2"/>
              <a:buChar char="q"/>
            </a:pPr>
            <a:r>
              <a:rPr lang="sr-Latn-RS" sz="1400" dirty="0" smtClean="0"/>
              <a:t>  </a:t>
            </a:r>
            <a:r>
              <a:rPr lang="en-US" sz="1400" b="1" dirty="0" err="1" smtClean="0"/>
              <a:t>tržišna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cena</a:t>
            </a:r>
            <a:r>
              <a:rPr lang="en-US" sz="1400" b="1" dirty="0" smtClean="0"/>
              <a:t>,</a:t>
            </a:r>
            <a:r>
              <a:rPr lang="en-US" sz="1400" dirty="0" smtClean="0"/>
              <a:t> </a:t>
            </a:r>
            <a:r>
              <a:rPr lang="en-US" sz="1400" dirty="0" err="1" smtClean="0"/>
              <a:t>ukoliko</a:t>
            </a:r>
            <a:r>
              <a:rPr lang="en-US" sz="1400" dirty="0" smtClean="0"/>
              <a:t> je </a:t>
            </a:r>
            <a:r>
              <a:rPr lang="en-US" sz="1400" dirty="0" err="1" smtClean="0"/>
              <a:t>ugovorena</a:t>
            </a:r>
            <a:r>
              <a:rPr lang="en-US" sz="1400" dirty="0" smtClean="0"/>
              <a:t> </a:t>
            </a:r>
            <a:r>
              <a:rPr lang="en-US" sz="1400" dirty="0" err="1" smtClean="0"/>
              <a:t>cena</a:t>
            </a:r>
            <a:r>
              <a:rPr lang="en-US" sz="1400" dirty="0" smtClean="0"/>
              <a:t> </a:t>
            </a:r>
            <a:r>
              <a:rPr lang="en-US" sz="1400" dirty="0" err="1" smtClean="0"/>
              <a:t>niža</a:t>
            </a:r>
            <a:r>
              <a:rPr lang="en-US" sz="1400" dirty="0" smtClean="0"/>
              <a:t> </a:t>
            </a:r>
            <a:r>
              <a:rPr lang="en-US" sz="1400" dirty="0" err="1" smtClean="0"/>
              <a:t>od</a:t>
            </a:r>
            <a:r>
              <a:rPr lang="en-US" sz="1400" dirty="0" smtClean="0"/>
              <a:t> </a:t>
            </a:r>
            <a:r>
              <a:rPr lang="en-US" sz="1400" dirty="0" err="1" smtClean="0"/>
              <a:t>tržišne</a:t>
            </a:r>
            <a:r>
              <a:rPr lang="en-US" sz="1400" dirty="0" smtClean="0"/>
              <a:t>.</a:t>
            </a:r>
            <a:endParaRPr lang="sr-Latn-RS" sz="1400" dirty="0" smtClean="0"/>
          </a:p>
          <a:p>
            <a:pPr lvl="0"/>
            <a:endParaRPr lang="sr-Latn-RS" sz="1400" dirty="0" smtClean="0"/>
          </a:p>
          <a:p>
            <a:pPr lvl="0"/>
            <a:r>
              <a:rPr lang="en-US" sz="1400" b="1" dirty="0" err="1" smtClean="0"/>
              <a:t>Tržišnu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cenu</a:t>
            </a:r>
            <a:r>
              <a:rPr lang="en-US" sz="1400" b="1" dirty="0" smtClean="0"/>
              <a:t> </a:t>
            </a:r>
            <a:r>
              <a:rPr lang="en-US" sz="1400" dirty="0" err="1" smtClean="0"/>
              <a:t>za</a:t>
            </a:r>
            <a:r>
              <a:rPr lang="en-US" sz="1400" dirty="0" smtClean="0"/>
              <a:t> </a:t>
            </a:r>
            <a:r>
              <a:rPr lang="en-US" sz="1400" dirty="0" err="1" smtClean="0"/>
              <a:t>potrebe</a:t>
            </a:r>
            <a:r>
              <a:rPr lang="en-US" sz="1400" dirty="0" smtClean="0"/>
              <a:t> </a:t>
            </a:r>
            <a:r>
              <a:rPr lang="en-US" sz="1400" dirty="0" err="1" smtClean="0"/>
              <a:t>utvrđivanja</a:t>
            </a:r>
            <a:r>
              <a:rPr lang="en-US" sz="1400" dirty="0" smtClean="0"/>
              <a:t> </a:t>
            </a:r>
            <a:r>
              <a:rPr lang="en-US" sz="1400" dirty="0" err="1" smtClean="0"/>
              <a:t>kapitalnog</a:t>
            </a:r>
            <a:r>
              <a:rPr lang="en-US" sz="1400" dirty="0" smtClean="0"/>
              <a:t> </a:t>
            </a:r>
            <a:r>
              <a:rPr lang="en-US" sz="1400" dirty="0" err="1" smtClean="0"/>
              <a:t>dobitka</a:t>
            </a:r>
            <a:r>
              <a:rPr lang="en-US" sz="1400" dirty="0" smtClean="0"/>
              <a:t> </a:t>
            </a:r>
            <a:r>
              <a:rPr lang="en-US" sz="1400" dirty="0" err="1" smtClean="0"/>
              <a:t>utvrđuje</a:t>
            </a:r>
            <a:r>
              <a:rPr lang="en-US" sz="1400" dirty="0" smtClean="0"/>
              <a:t> </a:t>
            </a:r>
            <a:r>
              <a:rPr lang="en-US" sz="1400" b="1" dirty="0" err="1" smtClean="0"/>
              <a:t>poreski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obveznik</a:t>
            </a:r>
            <a:r>
              <a:rPr lang="en-US" sz="1400" b="1" dirty="0" smtClean="0"/>
              <a:t> </a:t>
            </a:r>
            <a:r>
              <a:rPr lang="en-US" sz="1400" dirty="0" smtClean="0"/>
              <a:t>(u </a:t>
            </a:r>
            <a:r>
              <a:rPr lang="en-US" sz="1400" dirty="0" err="1" smtClean="0"/>
              <a:t>skladu</a:t>
            </a:r>
            <a:r>
              <a:rPr lang="en-US" sz="1400" dirty="0" smtClean="0"/>
              <a:t> </a:t>
            </a:r>
            <a:r>
              <a:rPr lang="en-US" sz="1400" dirty="0" err="1" smtClean="0"/>
              <a:t>sa</a:t>
            </a:r>
            <a:r>
              <a:rPr lang="en-US" sz="1400" dirty="0" smtClean="0"/>
              <a:t> </a:t>
            </a:r>
            <a:r>
              <a:rPr lang="en-US" sz="1400" dirty="0" err="1" smtClean="0"/>
              <a:t>principom</a:t>
            </a:r>
            <a:r>
              <a:rPr lang="en-US" sz="1400" dirty="0" smtClean="0"/>
              <a:t> </a:t>
            </a:r>
            <a:r>
              <a:rPr lang="en-US" sz="1400" b="1" dirty="0" err="1" smtClean="0"/>
              <a:t>samooporezivanja</a:t>
            </a:r>
            <a:r>
              <a:rPr lang="en-US" sz="1400" dirty="0" smtClean="0"/>
              <a:t>)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poredi</a:t>
            </a:r>
            <a:r>
              <a:rPr lang="en-US" sz="1400" dirty="0" smtClean="0"/>
              <a:t> je </a:t>
            </a:r>
            <a:r>
              <a:rPr lang="en-US" sz="1400" dirty="0" err="1" smtClean="0"/>
              <a:t>sa</a:t>
            </a:r>
            <a:r>
              <a:rPr lang="en-US" sz="1400" dirty="0" smtClean="0"/>
              <a:t> </a:t>
            </a:r>
            <a:r>
              <a:rPr lang="en-US" sz="1400" dirty="0" err="1" smtClean="0"/>
              <a:t>ugovorenom</a:t>
            </a:r>
            <a:r>
              <a:rPr lang="en-US" sz="1400" dirty="0" smtClean="0"/>
              <a:t> </a:t>
            </a:r>
            <a:r>
              <a:rPr lang="en-US" sz="1400" dirty="0" err="1" smtClean="0"/>
              <a:t>cenom</a:t>
            </a:r>
            <a:r>
              <a:rPr lang="en-US" sz="1400" dirty="0" smtClean="0"/>
              <a:t>. </a:t>
            </a:r>
            <a:r>
              <a:rPr lang="en-US" sz="1400" b="1" dirty="0" err="1" smtClean="0"/>
              <a:t>Nadležni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poreski</a:t>
            </a:r>
            <a:r>
              <a:rPr lang="en-US" sz="1400" b="1" dirty="0" smtClean="0"/>
              <a:t> organ </a:t>
            </a:r>
            <a:r>
              <a:rPr lang="en-US" sz="1400" dirty="0" smtClean="0"/>
              <a:t>u </a:t>
            </a:r>
            <a:r>
              <a:rPr lang="en-US" sz="1400" dirty="0" err="1" smtClean="0"/>
              <a:t>postupku</a:t>
            </a:r>
            <a:r>
              <a:rPr lang="en-US" sz="1400" dirty="0" smtClean="0"/>
              <a:t> </a:t>
            </a:r>
            <a:r>
              <a:rPr lang="en-US" sz="1400" dirty="0" err="1" smtClean="0"/>
              <a:t>poreske</a:t>
            </a:r>
            <a:r>
              <a:rPr lang="en-US" sz="1400" dirty="0" smtClean="0"/>
              <a:t> </a:t>
            </a:r>
            <a:r>
              <a:rPr lang="en-US" sz="1400" dirty="0" err="1" smtClean="0"/>
              <a:t>kontrole</a:t>
            </a:r>
            <a:r>
              <a:rPr lang="en-US" sz="1400" dirty="0" smtClean="0"/>
              <a:t> </a:t>
            </a:r>
            <a:r>
              <a:rPr lang="en-US" sz="1400" dirty="0" err="1" smtClean="0"/>
              <a:t>ima</a:t>
            </a:r>
            <a:r>
              <a:rPr lang="en-US" sz="1400" dirty="0" smtClean="0"/>
              <a:t> </a:t>
            </a:r>
            <a:r>
              <a:rPr lang="en-US" sz="1400" dirty="0" err="1" smtClean="0"/>
              <a:t>pravo</a:t>
            </a:r>
            <a:r>
              <a:rPr lang="en-US" sz="1400" dirty="0" smtClean="0"/>
              <a:t> </a:t>
            </a:r>
            <a:r>
              <a:rPr lang="en-US" sz="1400" dirty="0" err="1" smtClean="0"/>
              <a:t>da</a:t>
            </a:r>
            <a:r>
              <a:rPr lang="en-US" sz="1400" dirty="0" smtClean="0"/>
              <a:t> </a:t>
            </a:r>
            <a:r>
              <a:rPr lang="en-US" sz="1400" dirty="0" err="1" smtClean="0"/>
              <a:t>utvrdi</a:t>
            </a:r>
            <a:r>
              <a:rPr lang="en-US" sz="1400" dirty="0" smtClean="0"/>
              <a:t> </a:t>
            </a:r>
            <a:r>
              <a:rPr lang="en-US" sz="1400" b="1" dirty="0" err="1" smtClean="0"/>
              <a:t>drugačiju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tržišnu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vrednost</a:t>
            </a:r>
            <a:r>
              <a:rPr lang="en-US" sz="1400" b="1" dirty="0" smtClean="0"/>
              <a:t> </a:t>
            </a:r>
            <a:r>
              <a:rPr lang="en-US" sz="1400" dirty="0" smtClean="0"/>
              <a:t>u </a:t>
            </a:r>
            <a:r>
              <a:rPr lang="en-US" sz="1400" dirty="0" err="1" smtClean="0"/>
              <a:t>skladu</a:t>
            </a:r>
            <a:r>
              <a:rPr lang="en-US" sz="1400" dirty="0" smtClean="0"/>
              <a:t> </a:t>
            </a:r>
            <a:r>
              <a:rPr lang="en-US" sz="1400" dirty="0" err="1" smtClean="0"/>
              <a:t>sa</a:t>
            </a:r>
            <a:r>
              <a:rPr lang="en-US" sz="1400" dirty="0" smtClean="0"/>
              <a:t> </a:t>
            </a:r>
            <a:r>
              <a:rPr lang="en-US" sz="1400" dirty="0" err="1" smtClean="0"/>
              <a:t>članom</a:t>
            </a:r>
            <a:r>
              <a:rPr lang="en-US" sz="1400" dirty="0" smtClean="0"/>
              <a:t> 11., </a:t>
            </a:r>
            <a:r>
              <a:rPr lang="en-US" sz="1400" dirty="0" err="1" smtClean="0"/>
              <a:t>stav</a:t>
            </a:r>
            <a:r>
              <a:rPr lang="en-US" sz="1400" dirty="0" smtClean="0"/>
              <a:t> 1</a:t>
            </a:r>
            <a:r>
              <a:rPr lang="sr-Latn-RS" sz="1400" dirty="0" smtClean="0"/>
              <a:t>.</a:t>
            </a:r>
            <a:r>
              <a:rPr lang="en-US" sz="1400" dirty="0" smtClean="0"/>
              <a:t> </a:t>
            </a:r>
            <a:r>
              <a:rPr lang="en-US" sz="1400" dirty="0" err="1" smtClean="0"/>
              <a:t>Zakona</a:t>
            </a:r>
            <a:r>
              <a:rPr lang="en-US" sz="1400" dirty="0" smtClean="0"/>
              <a:t> o </a:t>
            </a:r>
            <a:r>
              <a:rPr lang="en-US" sz="1400" dirty="0" err="1" smtClean="0"/>
              <a:t>poreskom</a:t>
            </a:r>
            <a:r>
              <a:rPr lang="en-US" sz="1400" dirty="0" smtClean="0"/>
              <a:t> </a:t>
            </a:r>
            <a:r>
              <a:rPr lang="en-US" sz="1400" dirty="0" err="1" smtClean="0"/>
              <a:t>postupku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poreskoj</a:t>
            </a:r>
            <a:r>
              <a:rPr lang="en-US" sz="1400" dirty="0" smtClean="0"/>
              <a:t> </a:t>
            </a:r>
            <a:r>
              <a:rPr lang="en-US" sz="1400" dirty="0" err="1" smtClean="0"/>
              <a:t>administracij</a:t>
            </a:r>
            <a:r>
              <a:rPr lang="sr-Latn-RS" sz="1400" dirty="0" smtClean="0"/>
              <a:t>i.</a:t>
            </a:r>
          </a:p>
        </p:txBody>
      </p:sp>
    </p:spTree>
    <p:extLst>
      <p:ext uri="{BB962C8B-B14F-4D97-AF65-F5344CB8AC3E}">
        <p14:creationId xmlns="" xmlns:p14="http://schemas.microsoft.com/office/powerpoint/2010/main" val="25569940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Kapitalni dobici i gubici po osnovu prenosa nepokretnosti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P</a:t>
            </a:r>
            <a:r>
              <a:rPr lang="en-US" sz="2000" dirty="0" err="1" smtClean="0"/>
              <a:t>rodajna</a:t>
            </a:r>
            <a:r>
              <a:rPr lang="en-US" sz="2000" dirty="0" smtClean="0"/>
              <a:t> </a:t>
            </a:r>
            <a:r>
              <a:rPr lang="en-US" sz="2000" dirty="0" err="1" smtClean="0"/>
              <a:t>cena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svrhe</a:t>
            </a:r>
            <a:r>
              <a:rPr lang="en-US" sz="2000" dirty="0" smtClean="0"/>
              <a:t> </a:t>
            </a:r>
            <a:r>
              <a:rPr lang="en-US" sz="2000" dirty="0" err="1" smtClean="0"/>
              <a:t>utvrđivanja</a:t>
            </a:r>
            <a:r>
              <a:rPr lang="en-US" sz="2000" dirty="0" smtClean="0"/>
              <a:t> </a:t>
            </a:r>
            <a:r>
              <a:rPr lang="en-US" sz="2000" dirty="0" err="1" smtClean="0"/>
              <a:t>kapitalnih</a:t>
            </a:r>
            <a:r>
              <a:rPr lang="en-US" sz="2000" dirty="0" smtClean="0"/>
              <a:t> </a:t>
            </a:r>
            <a:r>
              <a:rPr lang="en-US" sz="2000" dirty="0" err="1" smtClean="0"/>
              <a:t>dobitaka</a:t>
            </a:r>
            <a:r>
              <a:rPr lang="en-US" sz="2000" dirty="0" smtClean="0"/>
              <a:t> (</a:t>
            </a:r>
            <a:r>
              <a:rPr lang="en-US" sz="2000" dirty="0" err="1" smtClean="0"/>
              <a:t>gubitaka</a:t>
            </a:r>
            <a:r>
              <a:rPr lang="en-US" sz="2000" dirty="0" smtClean="0"/>
              <a:t>) </a:t>
            </a:r>
            <a:endParaRPr lang="en-US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4" y="1446810"/>
            <a:ext cx="85355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1400" dirty="0" smtClean="0"/>
              <a:t>Kao </a:t>
            </a:r>
            <a:r>
              <a:rPr lang="sr-Latn-RS" sz="1400" b="1" dirty="0" smtClean="0"/>
              <a:t>u</a:t>
            </a:r>
            <a:r>
              <a:rPr lang="en-US" sz="1400" b="1" dirty="0" err="1" smtClean="0"/>
              <a:t>govorena</a:t>
            </a:r>
            <a:r>
              <a:rPr lang="en-US" sz="1400" b="1" dirty="0" smtClean="0"/>
              <a:t> </a:t>
            </a:r>
            <a:r>
              <a:rPr lang="en-US" sz="1400" dirty="0" err="1" smtClean="0"/>
              <a:t>odnosno</a:t>
            </a:r>
            <a:r>
              <a:rPr lang="en-US" sz="1400" dirty="0" smtClean="0"/>
              <a:t> </a:t>
            </a:r>
            <a:r>
              <a:rPr lang="en-US" sz="1400" b="1" dirty="0" err="1" smtClean="0"/>
              <a:t>tržišna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cena</a:t>
            </a:r>
            <a:r>
              <a:rPr lang="en-US" sz="1400" b="1" dirty="0" smtClean="0"/>
              <a:t> </a:t>
            </a:r>
            <a:r>
              <a:rPr lang="sr-Latn-RS" sz="1400" b="1" dirty="0" smtClean="0"/>
              <a:t> </a:t>
            </a:r>
            <a:r>
              <a:rPr lang="sr-Latn-RS" sz="1400" dirty="0" smtClean="0"/>
              <a:t>uzima se: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sr-Latn-RS" sz="1400" b="1" dirty="0" smtClean="0"/>
              <a:t>  </a:t>
            </a:r>
            <a:r>
              <a:rPr lang="en-US" sz="1400" dirty="0" err="1" smtClean="0"/>
              <a:t>cena</a:t>
            </a:r>
            <a:r>
              <a:rPr lang="en-US" sz="1400" dirty="0" smtClean="0"/>
              <a:t> </a:t>
            </a:r>
            <a:r>
              <a:rPr lang="en-US" sz="1400" b="1" dirty="0" err="1" smtClean="0"/>
              <a:t>bez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poreza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na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prenos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apsolutnih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prava</a:t>
            </a:r>
            <a:endParaRPr lang="sr-Latn-RS" sz="1400" b="1" dirty="0" smtClean="0"/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sr-Latn-RS" sz="1400" dirty="0" smtClean="0"/>
              <a:t>  cena </a:t>
            </a:r>
            <a:r>
              <a:rPr lang="sr-Latn-RS" sz="1400" b="1" dirty="0" smtClean="0"/>
              <a:t>bez poreza na dodatu vrednost</a:t>
            </a:r>
          </a:p>
          <a:p>
            <a:pPr>
              <a:spcAft>
                <a:spcPts val="600"/>
              </a:spcAft>
            </a:pPr>
            <a:endParaRPr lang="sr-Latn-RS" sz="1400" b="1" dirty="0" smtClean="0"/>
          </a:p>
          <a:p>
            <a:pPr>
              <a:spcAft>
                <a:spcPts val="600"/>
              </a:spcAft>
            </a:pPr>
            <a:r>
              <a:rPr lang="en-US" sz="1400" dirty="0" err="1" smtClean="0"/>
              <a:t>Shodno</a:t>
            </a:r>
            <a:r>
              <a:rPr lang="en-US" sz="1400" dirty="0" smtClean="0"/>
              <a:t> </a:t>
            </a:r>
            <a:r>
              <a:rPr lang="en-US" sz="1400" dirty="0" err="1" smtClean="0"/>
              <a:t>članu</a:t>
            </a:r>
            <a:r>
              <a:rPr lang="en-US" sz="1400" dirty="0" smtClean="0"/>
              <a:t> 60. </a:t>
            </a:r>
            <a:r>
              <a:rPr lang="en-US" sz="1400" dirty="0" err="1" smtClean="0"/>
              <a:t>stav</a:t>
            </a:r>
            <a:r>
              <a:rPr lang="en-US" sz="1400" dirty="0" smtClean="0"/>
              <a:t> 6. </a:t>
            </a:r>
            <a:r>
              <a:rPr lang="en-US" sz="1400" dirty="0" err="1" smtClean="0"/>
              <a:t>Zakona</a:t>
            </a:r>
            <a:r>
              <a:rPr lang="en-US" sz="1400" dirty="0" smtClean="0"/>
              <a:t>, </a:t>
            </a:r>
            <a:r>
              <a:rPr lang="en-US" sz="1400" dirty="0" err="1" smtClean="0"/>
              <a:t>obveznik</a:t>
            </a:r>
            <a:r>
              <a:rPr lang="en-US" sz="1400" dirty="0" smtClean="0"/>
              <a:t> </a:t>
            </a:r>
            <a:r>
              <a:rPr lang="en-US" sz="1400" b="1" dirty="0" err="1" smtClean="0"/>
              <a:t>nema</a:t>
            </a:r>
            <a:r>
              <a:rPr lang="en-US" sz="1400" dirty="0" smtClean="0"/>
              <a:t> </a:t>
            </a:r>
            <a:r>
              <a:rPr lang="en-US" sz="1400" dirty="0" err="1" smtClean="0"/>
              <a:t>obavezu</a:t>
            </a:r>
            <a:r>
              <a:rPr lang="en-US" sz="1400" dirty="0" smtClean="0"/>
              <a:t> </a:t>
            </a:r>
            <a:r>
              <a:rPr lang="en-US" sz="1400" dirty="0" err="1" smtClean="0"/>
              <a:t>sastavljanja</a:t>
            </a:r>
            <a:r>
              <a:rPr lang="en-US" sz="1400" dirty="0" smtClean="0"/>
              <a:t> </a:t>
            </a:r>
            <a:r>
              <a:rPr lang="en-US" sz="1400" b="1" dirty="0" err="1" smtClean="0"/>
              <a:t>izveštaja</a:t>
            </a:r>
            <a:r>
              <a:rPr lang="en-US" sz="1400" b="1" dirty="0" smtClean="0"/>
              <a:t> o </a:t>
            </a:r>
            <a:r>
              <a:rPr lang="en-US" sz="1400" b="1" dirty="0" err="1" smtClean="0"/>
              <a:t>transfernim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cenama</a:t>
            </a:r>
            <a:r>
              <a:rPr lang="en-US" sz="1400" b="1" dirty="0" smtClean="0"/>
              <a:t> </a:t>
            </a:r>
            <a:r>
              <a:rPr lang="en-US" sz="1400" dirty="0" err="1" smtClean="0"/>
              <a:t>po</a:t>
            </a:r>
            <a:r>
              <a:rPr lang="en-US" sz="1400" dirty="0" smtClean="0"/>
              <a:t> </a:t>
            </a:r>
            <a:r>
              <a:rPr lang="en-US" sz="1400" dirty="0" err="1" smtClean="0"/>
              <a:t>osnovu</a:t>
            </a:r>
            <a:r>
              <a:rPr lang="en-US" sz="1400" dirty="0" smtClean="0"/>
              <a:t> </a:t>
            </a:r>
            <a:r>
              <a:rPr lang="en-US" sz="1400" dirty="0" err="1" smtClean="0"/>
              <a:t>transakcija</a:t>
            </a:r>
            <a:r>
              <a:rPr lang="en-US" sz="1400" dirty="0" smtClean="0"/>
              <a:t> </a:t>
            </a:r>
            <a:r>
              <a:rPr lang="en-US" sz="1400" dirty="0" err="1" smtClean="0"/>
              <a:t>sa</a:t>
            </a:r>
            <a:r>
              <a:rPr lang="en-US" sz="1400" dirty="0" smtClean="0"/>
              <a:t> </a:t>
            </a:r>
            <a:r>
              <a:rPr lang="en-US" sz="1400" b="1" dirty="0" err="1" smtClean="0"/>
              <a:t>povezanim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licem</a:t>
            </a:r>
            <a:r>
              <a:rPr lang="en-US" sz="1400" dirty="0" smtClean="0"/>
              <a:t>, </a:t>
            </a:r>
            <a:r>
              <a:rPr lang="en-US" sz="1400" dirty="0" err="1" smtClean="0"/>
              <a:t>koja</a:t>
            </a:r>
            <a:r>
              <a:rPr lang="en-US" sz="1400" dirty="0" smtClean="0"/>
              <a:t> je </a:t>
            </a:r>
            <a:r>
              <a:rPr lang="en-US" sz="1400" dirty="0" err="1" smtClean="0"/>
              <a:t>osnov</a:t>
            </a:r>
            <a:r>
              <a:rPr lang="en-US" sz="1400" dirty="0" smtClean="0"/>
              <a:t> </a:t>
            </a:r>
            <a:r>
              <a:rPr lang="en-US" sz="1400" dirty="0" err="1" smtClean="0"/>
              <a:t>za</a:t>
            </a:r>
            <a:r>
              <a:rPr lang="en-US" sz="1400" dirty="0" smtClean="0"/>
              <a:t> </a:t>
            </a:r>
            <a:r>
              <a:rPr lang="en-US" sz="1400" dirty="0" err="1" smtClean="0"/>
              <a:t>utvrđivanje</a:t>
            </a:r>
            <a:r>
              <a:rPr lang="en-US" sz="1400" dirty="0" smtClean="0"/>
              <a:t> </a:t>
            </a:r>
            <a:r>
              <a:rPr lang="en-US" sz="1400" dirty="0" err="1" smtClean="0"/>
              <a:t>kapitalnog</a:t>
            </a:r>
            <a:r>
              <a:rPr lang="en-US" sz="1400" dirty="0" smtClean="0"/>
              <a:t> </a:t>
            </a:r>
            <a:r>
              <a:rPr lang="en-US" sz="1400" dirty="0" err="1" smtClean="0"/>
              <a:t>dobitka</a:t>
            </a:r>
            <a:r>
              <a:rPr lang="en-US" sz="1400" dirty="0" smtClean="0"/>
              <a:t> (</a:t>
            </a:r>
            <a:r>
              <a:rPr lang="en-US" sz="1400" dirty="0" err="1" smtClean="0"/>
              <a:t>gubitka</a:t>
            </a:r>
            <a:r>
              <a:rPr lang="en-US" sz="1400" dirty="0" smtClean="0"/>
              <a:t>), </a:t>
            </a:r>
            <a:r>
              <a:rPr lang="en-US" sz="1400" dirty="0" err="1" smtClean="0"/>
              <a:t>nezavisno</a:t>
            </a:r>
            <a:r>
              <a:rPr lang="en-US" sz="1400" dirty="0" smtClean="0"/>
              <a:t> </a:t>
            </a:r>
            <a:r>
              <a:rPr lang="en-US" sz="1400" dirty="0" err="1" smtClean="0"/>
              <a:t>od</a:t>
            </a:r>
            <a:r>
              <a:rPr lang="en-US" sz="1400" dirty="0" smtClean="0"/>
              <a:t> toga </a:t>
            </a:r>
            <a:r>
              <a:rPr lang="en-US" sz="1400" dirty="0" err="1" smtClean="0"/>
              <a:t>da</a:t>
            </a:r>
            <a:r>
              <a:rPr lang="en-US" sz="1400" dirty="0" smtClean="0"/>
              <a:t> </a:t>
            </a:r>
            <a:r>
              <a:rPr lang="en-US" sz="1400" dirty="0" err="1" smtClean="0"/>
              <a:t>li</a:t>
            </a:r>
            <a:r>
              <a:rPr lang="en-US" sz="1400" dirty="0" smtClean="0"/>
              <a:t> je </a:t>
            </a:r>
            <a:r>
              <a:rPr lang="en-US" sz="1400" dirty="0" err="1" smtClean="0"/>
              <a:t>reč</a:t>
            </a:r>
            <a:r>
              <a:rPr lang="en-US" sz="1400" dirty="0" smtClean="0"/>
              <a:t> o </a:t>
            </a:r>
            <a:r>
              <a:rPr lang="en-US" sz="1400" dirty="0" err="1" smtClean="0"/>
              <a:t>izveštaju</a:t>
            </a:r>
            <a:r>
              <a:rPr lang="en-US" sz="1400" dirty="0" smtClean="0"/>
              <a:t> </a:t>
            </a:r>
            <a:r>
              <a:rPr lang="en-US" sz="1400" b="1" dirty="0" smtClean="0"/>
              <a:t>u </a:t>
            </a:r>
            <a:r>
              <a:rPr lang="en-US" sz="1400" b="1" dirty="0" err="1" smtClean="0"/>
              <a:t>punom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ili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skraćenom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obliku</a:t>
            </a:r>
            <a:r>
              <a:rPr lang="en-US" sz="1400" dirty="0" smtClean="0"/>
              <a:t>. </a:t>
            </a:r>
            <a:endParaRPr lang="sr-Latn-RS" sz="1400" dirty="0" smtClean="0"/>
          </a:p>
          <a:p>
            <a:pPr>
              <a:spcAft>
                <a:spcPts val="600"/>
              </a:spcAft>
            </a:pPr>
            <a:endParaRPr lang="sr-Latn-RS" sz="1400" dirty="0" smtClean="0"/>
          </a:p>
          <a:p>
            <a:pPr>
              <a:spcAft>
                <a:spcPts val="600"/>
              </a:spcAft>
            </a:pPr>
            <a:r>
              <a:rPr lang="sr-Latn-RS" sz="1400" dirty="0" smtClean="0"/>
              <a:t>O</a:t>
            </a:r>
            <a:r>
              <a:rPr lang="en-US" sz="1400" dirty="0" err="1" smtClean="0"/>
              <a:t>bveznik</a:t>
            </a:r>
            <a:r>
              <a:rPr lang="en-US" sz="1400" dirty="0" smtClean="0"/>
              <a:t> </a:t>
            </a:r>
            <a:r>
              <a:rPr lang="en-US" sz="1400" dirty="0" err="1" smtClean="0"/>
              <a:t>koji</a:t>
            </a:r>
            <a:r>
              <a:rPr lang="en-US" sz="1400" dirty="0" smtClean="0"/>
              <a:t> je </a:t>
            </a:r>
            <a:r>
              <a:rPr lang="en-US" sz="1400" b="1" dirty="0" err="1" smtClean="0"/>
              <a:t>izvršio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prodaju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imovine</a:t>
            </a:r>
            <a:r>
              <a:rPr lang="en-US" sz="1400" b="1" dirty="0" smtClean="0"/>
              <a:t> </a:t>
            </a:r>
            <a:r>
              <a:rPr lang="en-US" sz="1400" dirty="0" err="1" smtClean="0"/>
              <a:t>iz</a:t>
            </a:r>
            <a:r>
              <a:rPr lang="en-US" sz="1400" dirty="0" smtClean="0"/>
              <a:t> </a:t>
            </a:r>
            <a:r>
              <a:rPr lang="en-US" sz="1400" dirty="0" err="1" smtClean="0"/>
              <a:t>člana</a:t>
            </a:r>
            <a:r>
              <a:rPr lang="en-US" sz="1400" dirty="0" smtClean="0"/>
              <a:t> 27. </a:t>
            </a:r>
            <a:r>
              <a:rPr lang="en-US" sz="1400" dirty="0" err="1" smtClean="0"/>
              <a:t>Zakona</a:t>
            </a:r>
            <a:r>
              <a:rPr lang="en-US" sz="1400" dirty="0" smtClean="0"/>
              <a:t> </a:t>
            </a:r>
            <a:r>
              <a:rPr lang="en-US" sz="1400" dirty="0" err="1" smtClean="0"/>
              <a:t>povezanom</a:t>
            </a:r>
            <a:r>
              <a:rPr lang="en-US" sz="1400" dirty="0" smtClean="0"/>
              <a:t> </a:t>
            </a:r>
            <a:r>
              <a:rPr lang="en-US" sz="1400" dirty="0" err="1" smtClean="0"/>
              <a:t>licu</a:t>
            </a:r>
            <a:r>
              <a:rPr lang="en-US" sz="1400" dirty="0" smtClean="0"/>
              <a:t>, </a:t>
            </a:r>
            <a:r>
              <a:rPr lang="en-US" sz="1400" dirty="0" err="1" smtClean="0"/>
              <a:t>ali</a:t>
            </a:r>
            <a:r>
              <a:rPr lang="en-US" sz="1400" dirty="0" smtClean="0"/>
              <a:t> je </a:t>
            </a:r>
            <a:r>
              <a:rPr lang="en-US" sz="1400" b="1" dirty="0" err="1" smtClean="0"/>
              <a:t>imao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druge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transakcije</a:t>
            </a:r>
            <a:r>
              <a:rPr lang="en-US" sz="1400" b="1" dirty="0" smtClean="0"/>
              <a:t> </a:t>
            </a:r>
            <a:r>
              <a:rPr lang="en-US" sz="1400" dirty="0" err="1" smtClean="0"/>
              <a:t>sa</a:t>
            </a:r>
            <a:r>
              <a:rPr lang="en-US" sz="1400" dirty="0" smtClean="0"/>
              <a:t> </a:t>
            </a:r>
            <a:r>
              <a:rPr lang="en-US" sz="1400" dirty="0" err="1" smtClean="0"/>
              <a:t>povezanim</a:t>
            </a:r>
            <a:r>
              <a:rPr lang="en-US" sz="1400" dirty="0" smtClean="0"/>
              <a:t> </a:t>
            </a:r>
            <a:r>
              <a:rPr lang="en-US" sz="1400" dirty="0" err="1" smtClean="0"/>
              <a:t>licima</a:t>
            </a:r>
            <a:r>
              <a:rPr lang="en-US" sz="1400" dirty="0" smtClean="0"/>
              <a:t>, </a:t>
            </a:r>
            <a:r>
              <a:rPr lang="en-US" sz="1400" dirty="0" err="1" smtClean="0"/>
              <a:t>po</a:t>
            </a:r>
            <a:r>
              <a:rPr lang="en-US" sz="1400" dirty="0" smtClean="0"/>
              <a:t> </a:t>
            </a:r>
            <a:r>
              <a:rPr lang="en-US" sz="1400" dirty="0" err="1" smtClean="0"/>
              <a:t>osnovu</a:t>
            </a:r>
            <a:r>
              <a:rPr lang="en-US" sz="1400" dirty="0" smtClean="0"/>
              <a:t> </a:t>
            </a:r>
            <a:r>
              <a:rPr lang="en-US" sz="1400" dirty="0" err="1" smtClean="0"/>
              <a:t>kojih</a:t>
            </a:r>
            <a:r>
              <a:rPr lang="en-US" sz="1400" dirty="0" smtClean="0"/>
              <a:t> </a:t>
            </a:r>
            <a:r>
              <a:rPr lang="en-US" sz="1400" dirty="0" err="1" smtClean="0"/>
              <a:t>postoji</a:t>
            </a:r>
            <a:r>
              <a:rPr lang="en-US" sz="1400" dirty="0" smtClean="0"/>
              <a:t> </a:t>
            </a:r>
            <a:r>
              <a:rPr lang="en-US" sz="1400" dirty="0" err="1" smtClean="0"/>
              <a:t>obaveza</a:t>
            </a:r>
            <a:r>
              <a:rPr lang="en-US" sz="1400" dirty="0" smtClean="0"/>
              <a:t> </a:t>
            </a:r>
            <a:r>
              <a:rPr lang="en-US" sz="1400" dirty="0" err="1" smtClean="0"/>
              <a:t>sastavljanja</a:t>
            </a:r>
            <a:r>
              <a:rPr lang="en-US" sz="1400" dirty="0" smtClean="0"/>
              <a:t> </a:t>
            </a:r>
            <a:r>
              <a:rPr lang="en-US" sz="1400" dirty="0" err="1" smtClean="0"/>
              <a:t>izveštaja</a:t>
            </a:r>
            <a:r>
              <a:rPr lang="en-US" sz="1400" dirty="0" smtClean="0"/>
              <a:t> o </a:t>
            </a:r>
            <a:r>
              <a:rPr lang="en-US" sz="1400" dirty="0" err="1" smtClean="0"/>
              <a:t>transfernim</a:t>
            </a:r>
            <a:r>
              <a:rPr lang="en-US" sz="1400" dirty="0" smtClean="0"/>
              <a:t> </a:t>
            </a:r>
            <a:r>
              <a:rPr lang="en-US" sz="1400" dirty="0" err="1" smtClean="0"/>
              <a:t>cenama</a:t>
            </a:r>
            <a:r>
              <a:rPr lang="en-US" sz="1400" dirty="0" smtClean="0"/>
              <a:t>, u tom </a:t>
            </a:r>
            <a:r>
              <a:rPr lang="en-US" sz="1400" dirty="0" err="1" smtClean="0"/>
              <a:t>izveštaju</a:t>
            </a:r>
            <a:r>
              <a:rPr lang="en-US" sz="1400" dirty="0" smtClean="0"/>
              <a:t> </a:t>
            </a:r>
            <a:r>
              <a:rPr lang="en-US" sz="1400" b="1" dirty="0" err="1" smtClean="0"/>
              <a:t>neće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imati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obavezu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iskazivanja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transakcija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koje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su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osnov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za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utvrđivanje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kapitalnih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dobitka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ili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gubitaka</a:t>
            </a:r>
            <a:r>
              <a:rPr lang="sr-Latn-RS" sz="1400" b="1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5569940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SM">
      <a:dk1>
        <a:srgbClr val="63666A"/>
      </a:dk1>
      <a:lt1>
        <a:sysClr val="window" lastClr="FFFFFF"/>
      </a:lt1>
      <a:dk2>
        <a:srgbClr val="888B8D"/>
      </a:dk2>
      <a:lt2>
        <a:srgbClr val="DCDDDE"/>
      </a:lt2>
      <a:accent1>
        <a:srgbClr val="009CDE"/>
      </a:accent1>
      <a:accent2>
        <a:srgbClr val="3F9C35"/>
      </a:accent2>
      <a:accent3>
        <a:srgbClr val="34A798"/>
      </a:accent3>
      <a:accent4>
        <a:srgbClr val="9F5CC0"/>
      </a:accent4>
      <a:accent5>
        <a:srgbClr val="F1B434"/>
      </a:accent5>
      <a:accent6>
        <a:srgbClr val="E40046"/>
      </a:accent6>
      <a:hlink>
        <a:srgbClr val="009CDE"/>
      </a:hlink>
      <a:folHlink>
        <a:srgbClr val="63666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</TotalTime>
  <Words>2172</Words>
  <Application>Microsoft Office PowerPoint</Application>
  <PresentationFormat>On-screen Show (16:9)</PresentationFormat>
  <Paragraphs>155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KAPITALNI DOBICI I GUBICI PO OSNOVU PRENOSA NEPOKRETNOSTI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L2LAdmin</dc:creator>
  <cp:lastModifiedBy>Jelena</cp:lastModifiedBy>
  <cp:revision>232</cp:revision>
  <dcterms:created xsi:type="dcterms:W3CDTF">2015-05-28T11:57:29Z</dcterms:created>
  <dcterms:modified xsi:type="dcterms:W3CDTF">2018-11-30T07:30:23Z</dcterms:modified>
</cp:coreProperties>
</file>