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8" r:id="rId2"/>
    <p:sldId id="304" r:id="rId3"/>
    <p:sldId id="305" r:id="rId4"/>
    <p:sldId id="306" r:id="rId5"/>
    <p:sldId id="308" r:id="rId6"/>
    <p:sldId id="307" r:id="rId7"/>
    <p:sldId id="318" r:id="rId8"/>
    <p:sldId id="299" r:id="rId9"/>
    <p:sldId id="309" r:id="rId10"/>
    <p:sldId id="313" r:id="rId11"/>
    <p:sldId id="314" r:id="rId12"/>
    <p:sldId id="310" r:id="rId13"/>
    <p:sldId id="316" r:id="rId14"/>
    <p:sldId id="312" r:id="rId15"/>
    <p:sldId id="317" r:id="rId16"/>
    <p:sldId id="315"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drazumevani odeljak" id="{2FB2E27F-F378-4DC5-AC65-C25120C6DBC4}">
          <p14:sldIdLst>
            <p14:sldId id="258"/>
            <p14:sldId id="304"/>
            <p14:sldId id="305"/>
            <p14:sldId id="306"/>
            <p14:sldId id="308"/>
            <p14:sldId id="307"/>
            <p14:sldId id="318"/>
            <p14:sldId id="299"/>
            <p14:sldId id="309"/>
            <p14:sldId id="313"/>
            <p14:sldId id="314"/>
            <p14:sldId id="310"/>
            <p14:sldId id="316"/>
            <p14:sldId id="312"/>
            <p14:sldId id="317"/>
            <p14:sldId id="315"/>
          </p14:sldIdLst>
        </p14:section>
      </p14:sectionLst>
    </p:ext>
    <p:ext uri="{EFAFB233-063F-42B5-8137-9DF3F51BA10A}">
      <p15:sldGuideLst xmlns:p15="http://schemas.microsoft.com/office/powerpoint/2012/main">
        <p15:guide id="1" orient="horz" pos="3117">
          <p15:clr>
            <a:srgbClr val="A4A3A4"/>
          </p15:clr>
        </p15:guide>
        <p15:guide id="2" orient="horz" pos="2396">
          <p15:clr>
            <a:srgbClr val="A4A3A4"/>
          </p15:clr>
        </p15:guide>
        <p15:guide id="3" orient="horz" pos="232">
          <p15:clr>
            <a:srgbClr val="A4A3A4"/>
          </p15:clr>
        </p15:guide>
        <p15:guide id="4" orient="horz" pos="2210">
          <p15:clr>
            <a:srgbClr val="A4A3A4"/>
          </p15:clr>
        </p15:guide>
        <p15:guide id="5" orient="horz" pos="123">
          <p15:clr>
            <a:srgbClr val="A4A3A4"/>
          </p15:clr>
        </p15:guide>
        <p15:guide id="6" orient="horz" pos="3239">
          <p15:clr>
            <a:srgbClr val="A4A3A4"/>
          </p15:clr>
        </p15:guide>
        <p15:guide id="7" orient="horz" pos="931">
          <p15:clr>
            <a:srgbClr val="A4A3A4"/>
          </p15:clr>
        </p15:guide>
        <p15:guide id="8" orient="horz" pos="5">
          <p15:clr>
            <a:srgbClr val="A4A3A4"/>
          </p15:clr>
        </p15:guide>
        <p15:guide id="9" pos="5647">
          <p15:clr>
            <a:srgbClr val="A4A3A4"/>
          </p15:clr>
        </p15:guide>
        <p15:guide id="1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63666A"/>
    <a:srgbClr val="DBECD4"/>
    <a:srgbClr val="D4E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1" autoAdjust="0"/>
    <p:restoredTop sz="97670" autoAdjust="0"/>
  </p:normalViewPr>
  <p:slideViewPr>
    <p:cSldViewPr snapToGrid="0">
      <p:cViewPr varScale="1">
        <p:scale>
          <a:sx n="111" d="100"/>
          <a:sy n="111" d="100"/>
        </p:scale>
        <p:origin x="821" y="67"/>
      </p:cViewPr>
      <p:guideLst>
        <p:guide orient="horz" pos="3117"/>
        <p:guide orient="horz" pos="2396"/>
        <p:guide orient="horz" pos="232"/>
        <p:guide orient="horz" pos="2210"/>
        <p:guide orient="horz" pos="123"/>
        <p:guide orient="horz" pos="3239"/>
        <p:guide orient="horz" pos="931"/>
        <p:guide orient="horz" pos="5"/>
        <p:guide pos="5647"/>
        <p:guide/>
      </p:guideLst>
    </p:cSldViewPr>
  </p:slideViewPr>
  <p:notesTextViewPr>
    <p:cViewPr>
      <p:scale>
        <a:sx n="1" d="1"/>
        <a:sy n="1" d="1"/>
      </p:scale>
      <p:origin x="0" y="0"/>
    </p:cViewPr>
  </p:notesTextViewPr>
  <p:sorterViewPr>
    <p:cViewPr>
      <p:scale>
        <a:sx n="180" d="100"/>
        <a:sy n="180" d="100"/>
      </p:scale>
      <p:origin x="0" y="0"/>
    </p:cViewPr>
  </p:sorterViewPr>
  <p:notesViewPr>
    <p:cSldViewPr snapToGrid="0">
      <p:cViewPr varScale="1">
        <p:scale>
          <a:sx n="85" d="100"/>
          <a:sy n="85" d="100"/>
        </p:scale>
        <p:origin x="-3786"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D986A-9160-4D19-9982-7700040AAAC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sr-Latn-RS"/>
        </a:p>
      </dgm:t>
    </dgm:pt>
    <dgm:pt modelId="{D7ED0576-2EFF-49CE-BDD2-D8276E5EE2DA}">
      <dgm:prSet phldrT="[Tekst]"/>
      <dgm:spPr/>
      <dgm:t>
        <a:bodyPr/>
        <a:lstStyle/>
        <a:p>
          <a:r>
            <a:rPr lang="sr-Latn-RS" dirty="0" smtClean="0"/>
            <a:t>Odluka o rashodovanju</a:t>
          </a:r>
          <a:endParaRPr lang="sr-Latn-RS" dirty="0"/>
        </a:p>
      </dgm:t>
    </dgm:pt>
    <dgm:pt modelId="{117F6624-DDD0-4CC7-8093-5FA4FE69CFC9}" type="parTrans" cxnId="{0CFEFDB6-6238-4922-9802-A63EC6CB6614}">
      <dgm:prSet/>
      <dgm:spPr/>
      <dgm:t>
        <a:bodyPr/>
        <a:lstStyle/>
        <a:p>
          <a:endParaRPr lang="sr-Latn-RS"/>
        </a:p>
      </dgm:t>
    </dgm:pt>
    <dgm:pt modelId="{6E34E5C8-80DD-4E3A-A98E-CA3E53A1CA78}" type="sibTrans" cxnId="{0CFEFDB6-6238-4922-9802-A63EC6CB6614}">
      <dgm:prSet/>
      <dgm:spPr/>
      <dgm:t>
        <a:bodyPr/>
        <a:lstStyle/>
        <a:p>
          <a:endParaRPr lang="sr-Latn-RS"/>
        </a:p>
      </dgm:t>
    </dgm:pt>
    <dgm:pt modelId="{BE96DD93-92A8-4D2C-86DB-EE92C1ADFF33}">
      <dgm:prSet phldrT="[Tekst]"/>
      <dgm:spPr/>
      <dgm:t>
        <a:bodyPr/>
        <a:lstStyle/>
        <a:p>
          <a:r>
            <a:rPr lang="sr-Latn-RS" dirty="0" smtClean="0"/>
            <a:t>neupotrebljivost;</a:t>
          </a:r>
          <a:endParaRPr lang="sr-Latn-RS" dirty="0"/>
        </a:p>
      </dgm:t>
    </dgm:pt>
    <dgm:pt modelId="{C4B7E621-C946-486E-B907-F394F48E0A32}" type="parTrans" cxnId="{1CEE490D-EA0A-4983-B104-E156BDCEED58}">
      <dgm:prSet/>
      <dgm:spPr/>
      <dgm:t>
        <a:bodyPr/>
        <a:lstStyle/>
        <a:p>
          <a:endParaRPr lang="sr-Latn-RS"/>
        </a:p>
      </dgm:t>
    </dgm:pt>
    <dgm:pt modelId="{F31B7B6B-DF8F-41D5-AAAB-1AEFF5CFFF92}" type="sibTrans" cxnId="{1CEE490D-EA0A-4983-B104-E156BDCEED58}">
      <dgm:prSet/>
      <dgm:spPr/>
      <dgm:t>
        <a:bodyPr/>
        <a:lstStyle/>
        <a:p>
          <a:endParaRPr lang="sr-Latn-RS"/>
        </a:p>
      </dgm:t>
    </dgm:pt>
    <dgm:pt modelId="{74BEC43A-B864-4924-87D1-4255B83D4F21}">
      <dgm:prSet phldrT="[Tekst]"/>
      <dgm:spPr/>
      <dgm:t>
        <a:bodyPr/>
        <a:lstStyle/>
        <a:p>
          <a:r>
            <a:rPr lang="sr-Latn-RS" dirty="0" smtClean="0"/>
            <a:t>oštećenje;</a:t>
          </a:r>
          <a:endParaRPr lang="sr-Latn-RS" dirty="0"/>
        </a:p>
      </dgm:t>
    </dgm:pt>
    <dgm:pt modelId="{0E3BC57E-23E7-4B73-BC8D-139B18438FB7}" type="parTrans" cxnId="{0CF4AD59-50E0-42A3-90EC-F983C1FF253C}">
      <dgm:prSet/>
      <dgm:spPr/>
      <dgm:t>
        <a:bodyPr/>
        <a:lstStyle/>
        <a:p>
          <a:endParaRPr lang="sr-Latn-RS"/>
        </a:p>
      </dgm:t>
    </dgm:pt>
    <dgm:pt modelId="{766A2F2C-E174-4A3C-8515-45F1B19AF843}" type="sibTrans" cxnId="{0CF4AD59-50E0-42A3-90EC-F983C1FF253C}">
      <dgm:prSet/>
      <dgm:spPr/>
      <dgm:t>
        <a:bodyPr/>
        <a:lstStyle/>
        <a:p>
          <a:endParaRPr lang="sr-Latn-RS"/>
        </a:p>
      </dgm:t>
    </dgm:pt>
    <dgm:pt modelId="{E47BAC03-8778-4B26-B48A-5A811895CA40}">
      <dgm:prSet phldrT="[Tekst]"/>
      <dgm:spPr/>
      <dgm:t>
        <a:bodyPr/>
        <a:lstStyle/>
        <a:p>
          <a:r>
            <a:rPr lang="sr-Latn-RS" dirty="0" smtClean="0"/>
            <a:t>Otuđenje u skladu sa članom 22v</a:t>
          </a:r>
          <a:endParaRPr lang="sr-Latn-RS" dirty="0"/>
        </a:p>
      </dgm:t>
    </dgm:pt>
    <dgm:pt modelId="{FB829C76-DBE3-463F-AF03-5AA699577ACE}" type="parTrans" cxnId="{2AEC3ABB-7BE6-4282-955C-62B8DF9F765D}">
      <dgm:prSet/>
      <dgm:spPr/>
      <dgm:t>
        <a:bodyPr/>
        <a:lstStyle/>
        <a:p>
          <a:endParaRPr lang="sr-Latn-RS"/>
        </a:p>
      </dgm:t>
    </dgm:pt>
    <dgm:pt modelId="{97003B82-473F-4716-B61E-C00B0EE376BD}" type="sibTrans" cxnId="{2AEC3ABB-7BE6-4282-955C-62B8DF9F765D}">
      <dgm:prSet/>
      <dgm:spPr/>
      <dgm:t>
        <a:bodyPr/>
        <a:lstStyle/>
        <a:p>
          <a:endParaRPr lang="sr-Latn-RS"/>
        </a:p>
      </dgm:t>
    </dgm:pt>
    <dgm:pt modelId="{27517A59-F4D1-4635-BADB-6FA8898E60D5}">
      <dgm:prSet phldrT="[Tekst]"/>
      <dgm:spPr/>
      <dgm:t>
        <a:bodyPr/>
        <a:lstStyle/>
        <a:p>
          <a:r>
            <a:rPr lang="sr-Latn-RS" dirty="0" smtClean="0"/>
            <a:t>otuđenje;</a:t>
          </a:r>
          <a:endParaRPr lang="sr-Latn-RS" dirty="0"/>
        </a:p>
      </dgm:t>
    </dgm:pt>
    <dgm:pt modelId="{0A0721BA-5CDF-4B87-AA6A-CDA60800D40E}" type="parTrans" cxnId="{F19423CC-B65B-4D2E-BDC0-A735E0FE6F60}">
      <dgm:prSet/>
      <dgm:spPr/>
      <dgm:t>
        <a:bodyPr/>
        <a:lstStyle/>
        <a:p>
          <a:endParaRPr lang="sr-Latn-RS"/>
        </a:p>
      </dgm:t>
    </dgm:pt>
    <dgm:pt modelId="{F748BFE8-4B10-4494-A42D-4526361C7FAB}" type="sibTrans" cxnId="{F19423CC-B65B-4D2E-BDC0-A735E0FE6F60}">
      <dgm:prSet/>
      <dgm:spPr/>
      <dgm:t>
        <a:bodyPr/>
        <a:lstStyle/>
        <a:p>
          <a:endParaRPr lang="sr-Latn-RS"/>
        </a:p>
      </dgm:t>
    </dgm:pt>
    <dgm:pt modelId="{4A555390-17EA-4C08-BD8C-6AE2990895AB}">
      <dgm:prSet phldrT="[Tekst]"/>
      <dgm:spPr/>
      <dgm:t>
        <a:bodyPr/>
        <a:lstStyle/>
        <a:p>
          <a:r>
            <a:rPr lang="sr-Latn-RS" dirty="0" smtClean="0"/>
            <a:t>oštećenje usled više sile</a:t>
          </a:r>
          <a:endParaRPr lang="sr-Latn-RS" dirty="0"/>
        </a:p>
      </dgm:t>
    </dgm:pt>
    <dgm:pt modelId="{C3372962-9A14-4B0B-9472-E6ABFDDA37A5}" type="parTrans" cxnId="{B25DA77B-CFB8-4D38-9F1F-38C08071ABB2}">
      <dgm:prSet/>
      <dgm:spPr/>
      <dgm:t>
        <a:bodyPr/>
        <a:lstStyle/>
        <a:p>
          <a:endParaRPr lang="sr-Latn-RS"/>
        </a:p>
      </dgm:t>
    </dgm:pt>
    <dgm:pt modelId="{AEB56A7D-0F21-4317-BBE5-14BF56D8EC00}" type="sibTrans" cxnId="{B25DA77B-CFB8-4D38-9F1F-38C08071ABB2}">
      <dgm:prSet/>
      <dgm:spPr/>
      <dgm:t>
        <a:bodyPr/>
        <a:lstStyle/>
        <a:p>
          <a:endParaRPr lang="sr-Latn-RS"/>
        </a:p>
      </dgm:t>
    </dgm:pt>
    <dgm:pt modelId="{2F890682-6D33-4EDC-A17A-F929D59CE814}">
      <dgm:prSet phldrT="[Tekst]"/>
      <dgm:spPr/>
      <dgm:t>
        <a:bodyPr/>
        <a:lstStyle/>
        <a:p>
          <a:r>
            <a:rPr lang="sr-Latn-RS" dirty="0" smtClean="0"/>
            <a:t>zastarelost itd.</a:t>
          </a:r>
          <a:endParaRPr lang="sr-Latn-RS" dirty="0"/>
        </a:p>
      </dgm:t>
    </dgm:pt>
    <dgm:pt modelId="{3C185191-AA18-4501-8A6C-D2037CCD9D2E}" type="parTrans" cxnId="{54EE24F2-D96D-4CAF-8C67-632B18138631}">
      <dgm:prSet/>
      <dgm:spPr/>
      <dgm:t>
        <a:bodyPr/>
        <a:lstStyle/>
        <a:p>
          <a:endParaRPr lang="sr-Latn-RS"/>
        </a:p>
      </dgm:t>
    </dgm:pt>
    <dgm:pt modelId="{3C36BA7D-F0C9-4E24-9889-F098C7145501}" type="sibTrans" cxnId="{54EE24F2-D96D-4CAF-8C67-632B18138631}">
      <dgm:prSet/>
      <dgm:spPr/>
      <dgm:t>
        <a:bodyPr/>
        <a:lstStyle/>
        <a:p>
          <a:endParaRPr lang="sr-Latn-RS"/>
        </a:p>
      </dgm:t>
    </dgm:pt>
    <dgm:pt modelId="{A72FE07C-7EAB-483C-BF52-6BF69C9FD830}">
      <dgm:prSet phldrT="[Tekst]"/>
      <dgm:spPr/>
      <dgm:t>
        <a:bodyPr/>
        <a:lstStyle/>
        <a:p>
          <a:r>
            <a:rPr lang="sr-Latn-RS" dirty="0" smtClean="0"/>
            <a:t>upotreba;</a:t>
          </a:r>
          <a:endParaRPr lang="sr-Latn-RS" dirty="0"/>
        </a:p>
      </dgm:t>
    </dgm:pt>
    <dgm:pt modelId="{9EB0556A-ED3D-46F7-BBC4-D62F29D1B9E1}" type="parTrans" cxnId="{8836226B-FE71-43E3-A7F9-6781F2D41545}">
      <dgm:prSet/>
      <dgm:spPr/>
      <dgm:t>
        <a:bodyPr/>
        <a:lstStyle/>
        <a:p>
          <a:endParaRPr lang="sr-Latn-RS"/>
        </a:p>
      </dgm:t>
    </dgm:pt>
    <dgm:pt modelId="{4891AA1F-406C-4EB2-838F-376A9E2AD682}" type="sibTrans" cxnId="{8836226B-FE71-43E3-A7F9-6781F2D41545}">
      <dgm:prSet/>
      <dgm:spPr/>
      <dgm:t>
        <a:bodyPr/>
        <a:lstStyle/>
        <a:p>
          <a:endParaRPr lang="sr-Latn-RS"/>
        </a:p>
      </dgm:t>
    </dgm:pt>
    <dgm:pt modelId="{DF40E59B-093F-461F-98B6-5DF0A4C55139}" type="pres">
      <dgm:prSet presAssocID="{7E1D986A-9160-4D19-9982-7700040AAAC9}" presName="Name0" presStyleCnt="0">
        <dgm:presLayoutVars>
          <dgm:dir/>
          <dgm:animLvl val="lvl"/>
          <dgm:resizeHandles/>
        </dgm:presLayoutVars>
      </dgm:prSet>
      <dgm:spPr/>
      <dgm:t>
        <a:bodyPr/>
        <a:lstStyle/>
        <a:p>
          <a:endParaRPr lang="sr-Latn-RS"/>
        </a:p>
      </dgm:t>
    </dgm:pt>
    <dgm:pt modelId="{DC93A862-B54F-4610-BA37-53ACAD57998A}" type="pres">
      <dgm:prSet presAssocID="{D7ED0576-2EFF-49CE-BDD2-D8276E5EE2DA}" presName="linNode" presStyleCnt="0"/>
      <dgm:spPr/>
    </dgm:pt>
    <dgm:pt modelId="{0C3E3EAA-48EC-4A79-B5C5-3B0EB6353017}" type="pres">
      <dgm:prSet presAssocID="{D7ED0576-2EFF-49CE-BDD2-D8276E5EE2DA}" presName="parentShp" presStyleLbl="node1" presStyleIdx="0" presStyleCnt="2">
        <dgm:presLayoutVars>
          <dgm:bulletEnabled val="1"/>
        </dgm:presLayoutVars>
      </dgm:prSet>
      <dgm:spPr/>
      <dgm:t>
        <a:bodyPr/>
        <a:lstStyle/>
        <a:p>
          <a:endParaRPr lang="sr-Latn-RS"/>
        </a:p>
      </dgm:t>
    </dgm:pt>
    <dgm:pt modelId="{03E5B46B-16DB-45BC-98BD-303063BB7CDB}" type="pres">
      <dgm:prSet presAssocID="{D7ED0576-2EFF-49CE-BDD2-D8276E5EE2DA}" presName="childShp" presStyleLbl="bgAccFollowNode1" presStyleIdx="0" presStyleCnt="2">
        <dgm:presLayoutVars>
          <dgm:bulletEnabled val="1"/>
        </dgm:presLayoutVars>
      </dgm:prSet>
      <dgm:spPr/>
      <dgm:t>
        <a:bodyPr/>
        <a:lstStyle/>
        <a:p>
          <a:endParaRPr lang="sr-Latn-RS"/>
        </a:p>
      </dgm:t>
    </dgm:pt>
    <dgm:pt modelId="{A706FDE3-ECB2-4F81-9628-70684BA52F9A}" type="pres">
      <dgm:prSet presAssocID="{6E34E5C8-80DD-4E3A-A98E-CA3E53A1CA78}" presName="spacing" presStyleCnt="0"/>
      <dgm:spPr/>
    </dgm:pt>
    <dgm:pt modelId="{903903F1-12FC-47AD-8663-D6DFF2387D14}" type="pres">
      <dgm:prSet presAssocID="{E47BAC03-8778-4B26-B48A-5A811895CA40}" presName="linNode" presStyleCnt="0"/>
      <dgm:spPr/>
    </dgm:pt>
    <dgm:pt modelId="{36FA5B4D-D23E-479A-AEE7-A9CD8A6C9BB4}" type="pres">
      <dgm:prSet presAssocID="{E47BAC03-8778-4B26-B48A-5A811895CA40}" presName="parentShp" presStyleLbl="node1" presStyleIdx="1" presStyleCnt="2">
        <dgm:presLayoutVars>
          <dgm:bulletEnabled val="1"/>
        </dgm:presLayoutVars>
      </dgm:prSet>
      <dgm:spPr/>
      <dgm:t>
        <a:bodyPr/>
        <a:lstStyle/>
        <a:p>
          <a:endParaRPr lang="sr-Latn-RS"/>
        </a:p>
      </dgm:t>
    </dgm:pt>
    <dgm:pt modelId="{A091546E-1E4C-4D1E-BDD7-76760625CA8F}" type="pres">
      <dgm:prSet presAssocID="{E47BAC03-8778-4B26-B48A-5A811895CA40}" presName="childShp" presStyleLbl="bgAccFollowNode1" presStyleIdx="1" presStyleCnt="2">
        <dgm:presLayoutVars>
          <dgm:bulletEnabled val="1"/>
        </dgm:presLayoutVars>
      </dgm:prSet>
      <dgm:spPr/>
      <dgm:t>
        <a:bodyPr/>
        <a:lstStyle/>
        <a:p>
          <a:endParaRPr lang="sr-Latn-RS"/>
        </a:p>
      </dgm:t>
    </dgm:pt>
  </dgm:ptLst>
  <dgm:cxnLst>
    <dgm:cxn modelId="{F19423CC-B65B-4D2E-BDC0-A735E0FE6F60}" srcId="{E47BAC03-8778-4B26-B48A-5A811895CA40}" destId="{27517A59-F4D1-4635-BADB-6FA8898E60D5}" srcOrd="0" destOrd="0" parTransId="{0A0721BA-5CDF-4B87-AA6A-CDA60800D40E}" sibTransId="{F748BFE8-4B10-4494-A42D-4526361C7FAB}"/>
    <dgm:cxn modelId="{9A2CDEDC-F044-4184-AD87-699BB6869965}" type="presOf" srcId="{27517A59-F4D1-4635-BADB-6FA8898E60D5}" destId="{A091546E-1E4C-4D1E-BDD7-76760625CA8F}" srcOrd="0" destOrd="0" presId="urn:microsoft.com/office/officeart/2005/8/layout/vList6"/>
    <dgm:cxn modelId="{33163B12-6D29-4C50-80A9-A186906144B4}" type="presOf" srcId="{A72FE07C-7EAB-483C-BF52-6BF69C9FD830}" destId="{A091546E-1E4C-4D1E-BDD7-76760625CA8F}" srcOrd="0" destOrd="1" presId="urn:microsoft.com/office/officeart/2005/8/layout/vList6"/>
    <dgm:cxn modelId="{33CC345F-50B2-42D3-A6B4-E0F0A2575484}" type="presOf" srcId="{BE96DD93-92A8-4D2C-86DB-EE92C1ADFF33}" destId="{03E5B46B-16DB-45BC-98BD-303063BB7CDB}" srcOrd="0" destOrd="0" presId="urn:microsoft.com/office/officeart/2005/8/layout/vList6"/>
    <dgm:cxn modelId="{4C292365-41C2-4259-840B-124545AFECFA}" type="presOf" srcId="{E47BAC03-8778-4B26-B48A-5A811895CA40}" destId="{36FA5B4D-D23E-479A-AEE7-A9CD8A6C9BB4}" srcOrd="0" destOrd="0" presId="urn:microsoft.com/office/officeart/2005/8/layout/vList6"/>
    <dgm:cxn modelId="{54EE24F2-D96D-4CAF-8C67-632B18138631}" srcId="{D7ED0576-2EFF-49CE-BDD2-D8276E5EE2DA}" destId="{2F890682-6D33-4EDC-A17A-F929D59CE814}" srcOrd="2" destOrd="0" parTransId="{3C185191-AA18-4501-8A6C-D2037CCD9D2E}" sibTransId="{3C36BA7D-F0C9-4E24-9889-F098C7145501}"/>
    <dgm:cxn modelId="{0CF4AD59-50E0-42A3-90EC-F983C1FF253C}" srcId="{D7ED0576-2EFF-49CE-BDD2-D8276E5EE2DA}" destId="{74BEC43A-B864-4924-87D1-4255B83D4F21}" srcOrd="1" destOrd="0" parTransId="{0E3BC57E-23E7-4B73-BC8D-139B18438FB7}" sibTransId="{766A2F2C-E174-4A3C-8515-45F1B19AF843}"/>
    <dgm:cxn modelId="{8836226B-FE71-43E3-A7F9-6781F2D41545}" srcId="{E47BAC03-8778-4B26-B48A-5A811895CA40}" destId="{A72FE07C-7EAB-483C-BF52-6BF69C9FD830}" srcOrd="1" destOrd="0" parTransId="{9EB0556A-ED3D-46F7-BBC4-D62F29D1B9E1}" sibTransId="{4891AA1F-406C-4EB2-838F-376A9E2AD682}"/>
    <dgm:cxn modelId="{B25DA77B-CFB8-4D38-9F1F-38C08071ABB2}" srcId="{E47BAC03-8778-4B26-B48A-5A811895CA40}" destId="{4A555390-17EA-4C08-BD8C-6AE2990895AB}" srcOrd="2" destOrd="0" parTransId="{C3372962-9A14-4B0B-9472-E6ABFDDA37A5}" sibTransId="{AEB56A7D-0F21-4317-BBE5-14BF56D8EC00}"/>
    <dgm:cxn modelId="{34E4091A-DAC8-4DCC-A9A6-A5ED63A9D85B}" type="presOf" srcId="{7E1D986A-9160-4D19-9982-7700040AAAC9}" destId="{DF40E59B-093F-461F-98B6-5DF0A4C55139}" srcOrd="0" destOrd="0" presId="urn:microsoft.com/office/officeart/2005/8/layout/vList6"/>
    <dgm:cxn modelId="{2AEC3ABB-7BE6-4282-955C-62B8DF9F765D}" srcId="{7E1D986A-9160-4D19-9982-7700040AAAC9}" destId="{E47BAC03-8778-4B26-B48A-5A811895CA40}" srcOrd="1" destOrd="0" parTransId="{FB829C76-DBE3-463F-AF03-5AA699577ACE}" sibTransId="{97003B82-473F-4716-B61E-C00B0EE376BD}"/>
    <dgm:cxn modelId="{1CEE490D-EA0A-4983-B104-E156BDCEED58}" srcId="{D7ED0576-2EFF-49CE-BDD2-D8276E5EE2DA}" destId="{BE96DD93-92A8-4D2C-86DB-EE92C1ADFF33}" srcOrd="0" destOrd="0" parTransId="{C4B7E621-C946-486E-B907-F394F48E0A32}" sibTransId="{F31B7B6B-DF8F-41D5-AAAB-1AEFF5CFFF92}"/>
    <dgm:cxn modelId="{0CFEFDB6-6238-4922-9802-A63EC6CB6614}" srcId="{7E1D986A-9160-4D19-9982-7700040AAAC9}" destId="{D7ED0576-2EFF-49CE-BDD2-D8276E5EE2DA}" srcOrd="0" destOrd="0" parTransId="{117F6624-DDD0-4CC7-8093-5FA4FE69CFC9}" sibTransId="{6E34E5C8-80DD-4E3A-A98E-CA3E53A1CA78}"/>
    <dgm:cxn modelId="{3F5B6C31-07E5-45CB-AA67-162834F602A3}" type="presOf" srcId="{2F890682-6D33-4EDC-A17A-F929D59CE814}" destId="{03E5B46B-16DB-45BC-98BD-303063BB7CDB}" srcOrd="0" destOrd="2" presId="urn:microsoft.com/office/officeart/2005/8/layout/vList6"/>
    <dgm:cxn modelId="{1499CBFC-0333-4715-A156-78969C414892}" type="presOf" srcId="{D7ED0576-2EFF-49CE-BDD2-D8276E5EE2DA}" destId="{0C3E3EAA-48EC-4A79-B5C5-3B0EB6353017}" srcOrd="0" destOrd="0" presId="urn:microsoft.com/office/officeart/2005/8/layout/vList6"/>
    <dgm:cxn modelId="{5F6A59D2-BEEA-41AA-8EC1-74D127508B3C}" type="presOf" srcId="{74BEC43A-B864-4924-87D1-4255B83D4F21}" destId="{03E5B46B-16DB-45BC-98BD-303063BB7CDB}" srcOrd="0" destOrd="1" presId="urn:microsoft.com/office/officeart/2005/8/layout/vList6"/>
    <dgm:cxn modelId="{876B3774-C008-43DC-9489-D44F6E44359B}" type="presOf" srcId="{4A555390-17EA-4C08-BD8C-6AE2990895AB}" destId="{A091546E-1E4C-4D1E-BDD7-76760625CA8F}" srcOrd="0" destOrd="2" presId="urn:microsoft.com/office/officeart/2005/8/layout/vList6"/>
    <dgm:cxn modelId="{A8E5EE91-DD08-4060-8EF2-817D0F616856}" type="presParOf" srcId="{DF40E59B-093F-461F-98B6-5DF0A4C55139}" destId="{DC93A862-B54F-4610-BA37-53ACAD57998A}" srcOrd="0" destOrd="0" presId="urn:microsoft.com/office/officeart/2005/8/layout/vList6"/>
    <dgm:cxn modelId="{2A63D2D8-A180-42F1-BB1F-E6B26D7F88B8}" type="presParOf" srcId="{DC93A862-B54F-4610-BA37-53ACAD57998A}" destId="{0C3E3EAA-48EC-4A79-B5C5-3B0EB6353017}" srcOrd="0" destOrd="0" presId="urn:microsoft.com/office/officeart/2005/8/layout/vList6"/>
    <dgm:cxn modelId="{773C4F5D-851F-4C4B-9A6A-369D15710042}" type="presParOf" srcId="{DC93A862-B54F-4610-BA37-53ACAD57998A}" destId="{03E5B46B-16DB-45BC-98BD-303063BB7CDB}" srcOrd="1" destOrd="0" presId="urn:microsoft.com/office/officeart/2005/8/layout/vList6"/>
    <dgm:cxn modelId="{70747E93-638F-4C45-B724-66448360CA05}" type="presParOf" srcId="{DF40E59B-093F-461F-98B6-5DF0A4C55139}" destId="{A706FDE3-ECB2-4F81-9628-70684BA52F9A}" srcOrd="1" destOrd="0" presId="urn:microsoft.com/office/officeart/2005/8/layout/vList6"/>
    <dgm:cxn modelId="{2EADFD59-0628-4336-BA9E-D7DEF3612B04}" type="presParOf" srcId="{DF40E59B-093F-461F-98B6-5DF0A4C55139}" destId="{903903F1-12FC-47AD-8663-D6DFF2387D14}" srcOrd="2" destOrd="0" presId="urn:microsoft.com/office/officeart/2005/8/layout/vList6"/>
    <dgm:cxn modelId="{1101DF5B-4B74-4970-BEAD-2CC466631C98}" type="presParOf" srcId="{903903F1-12FC-47AD-8663-D6DFF2387D14}" destId="{36FA5B4D-D23E-479A-AEE7-A9CD8A6C9BB4}" srcOrd="0" destOrd="0" presId="urn:microsoft.com/office/officeart/2005/8/layout/vList6"/>
    <dgm:cxn modelId="{2FDAA817-CFB0-432A-BED4-E7413CD1C1C9}" type="presParOf" srcId="{903903F1-12FC-47AD-8663-D6DFF2387D14}" destId="{A091546E-1E4C-4D1E-BDD7-76760625CA8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5B46B-16DB-45BC-98BD-303063BB7CDB}">
      <dsp:nvSpPr>
        <dsp:cNvPr id="0" name=""/>
        <dsp:cNvSpPr/>
      </dsp:nvSpPr>
      <dsp:spPr>
        <a:xfrm>
          <a:off x="2063473" y="379"/>
          <a:ext cx="3095209" cy="1481463"/>
        </a:xfrm>
        <a:prstGeom prst="rightArrow">
          <a:avLst>
            <a:gd name="adj1" fmla="val 75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sr-Latn-RS" sz="1800" kern="1200" dirty="0" smtClean="0"/>
            <a:t>neupotrebljivost;</a:t>
          </a:r>
          <a:endParaRPr lang="sr-Latn-RS" sz="1800" kern="1200" dirty="0"/>
        </a:p>
        <a:p>
          <a:pPr marL="171450" lvl="1" indent="-171450" algn="l" defTabSz="800100">
            <a:lnSpc>
              <a:spcPct val="90000"/>
            </a:lnSpc>
            <a:spcBef>
              <a:spcPct val="0"/>
            </a:spcBef>
            <a:spcAft>
              <a:spcPct val="15000"/>
            </a:spcAft>
            <a:buChar char="••"/>
          </a:pPr>
          <a:r>
            <a:rPr lang="sr-Latn-RS" sz="1800" kern="1200" dirty="0" smtClean="0"/>
            <a:t>oštećenje;</a:t>
          </a:r>
          <a:endParaRPr lang="sr-Latn-RS" sz="1800" kern="1200" dirty="0"/>
        </a:p>
        <a:p>
          <a:pPr marL="171450" lvl="1" indent="-171450" algn="l" defTabSz="800100">
            <a:lnSpc>
              <a:spcPct val="90000"/>
            </a:lnSpc>
            <a:spcBef>
              <a:spcPct val="0"/>
            </a:spcBef>
            <a:spcAft>
              <a:spcPct val="15000"/>
            </a:spcAft>
            <a:buChar char="••"/>
          </a:pPr>
          <a:r>
            <a:rPr lang="sr-Latn-RS" sz="1800" kern="1200" dirty="0" smtClean="0"/>
            <a:t>zastarelost itd.</a:t>
          </a:r>
          <a:endParaRPr lang="sr-Latn-RS" sz="1800" kern="1200" dirty="0"/>
        </a:p>
      </dsp:txBody>
      <dsp:txXfrm>
        <a:off x="2063473" y="185562"/>
        <a:ext cx="2539660" cy="1111097"/>
      </dsp:txXfrm>
    </dsp:sp>
    <dsp:sp modelId="{0C3E3EAA-48EC-4A79-B5C5-3B0EB6353017}">
      <dsp:nvSpPr>
        <dsp:cNvPr id="0" name=""/>
        <dsp:cNvSpPr/>
      </dsp:nvSpPr>
      <dsp:spPr>
        <a:xfrm>
          <a:off x="0" y="379"/>
          <a:ext cx="2063473" cy="148146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sr-Latn-RS" sz="2200" kern="1200" dirty="0" smtClean="0"/>
            <a:t>Odluka o rashodovanju</a:t>
          </a:r>
          <a:endParaRPr lang="sr-Latn-RS" sz="2200" kern="1200" dirty="0"/>
        </a:p>
      </dsp:txBody>
      <dsp:txXfrm>
        <a:off x="72319" y="72698"/>
        <a:ext cx="1918835" cy="1336825"/>
      </dsp:txXfrm>
    </dsp:sp>
    <dsp:sp modelId="{A091546E-1E4C-4D1E-BDD7-76760625CA8F}">
      <dsp:nvSpPr>
        <dsp:cNvPr id="0" name=""/>
        <dsp:cNvSpPr/>
      </dsp:nvSpPr>
      <dsp:spPr>
        <a:xfrm>
          <a:off x="2063473" y="1629990"/>
          <a:ext cx="3095209" cy="1481463"/>
        </a:xfrm>
        <a:prstGeom prst="rightArrow">
          <a:avLst>
            <a:gd name="adj1" fmla="val 75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sr-Latn-RS" sz="1800" kern="1200" dirty="0" smtClean="0"/>
            <a:t>otuđenje;</a:t>
          </a:r>
          <a:endParaRPr lang="sr-Latn-RS" sz="1800" kern="1200" dirty="0"/>
        </a:p>
        <a:p>
          <a:pPr marL="171450" lvl="1" indent="-171450" algn="l" defTabSz="800100">
            <a:lnSpc>
              <a:spcPct val="90000"/>
            </a:lnSpc>
            <a:spcBef>
              <a:spcPct val="0"/>
            </a:spcBef>
            <a:spcAft>
              <a:spcPct val="15000"/>
            </a:spcAft>
            <a:buChar char="••"/>
          </a:pPr>
          <a:r>
            <a:rPr lang="sr-Latn-RS" sz="1800" kern="1200" dirty="0" smtClean="0"/>
            <a:t>upotreba;</a:t>
          </a:r>
          <a:endParaRPr lang="sr-Latn-RS" sz="1800" kern="1200" dirty="0"/>
        </a:p>
        <a:p>
          <a:pPr marL="171450" lvl="1" indent="-171450" algn="l" defTabSz="800100">
            <a:lnSpc>
              <a:spcPct val="90000"/>
            </a:lnSpc>
            <a:spcBef>
              <a:spcPct val="0"/>
            </a:spcBef>
            <a:spcAft>
              <a:spcPct val="15000"/>
            </a:spcAft>
            <a:buChar char="••"/>
          </a:pPr>
          <a:r>
            <a:rPr lang="sr-Latn-RS" sz="1800" kern="1200" dirty="0" smtClean="0"/>
            <a:t>oštećenje usled više sile</a:t>
          </a:r>
          <a:endParaRPr lang="sr-Latn-RS" sz="1800" kern="1200" dirty="0"/>
        </a:p>
      </dsp:txBody>
      <dsp:txXfrm>
        <a:off x="2063473" y="1815173"/>
        <a:ext cx="2539660" cy="1111097"/>
      </dsp:txXfrm>
    </dsp:sp>
    <dsp:sp modelId="{36FA5B4D-D23E-479A-AEE7-A9CD8A6C9BB4}">
      <dsp:nvSpPr>
        <dsp:cNvPr id="0" name=""/>
        <dsp:cNvSpPr/>
      </dsp:nvSpPr>
      <dsp:spPr>
        <a:xfrm>
          <a:off x="0" y="1629990"/>
          <a:ext cx="2063473" cy="148146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sr-Latn-RS" sz="2200" kern="1200" dirty="0" smtClean="0"/>
            <a:t>Otuđenje u skladu sa članom 22v</a:t>
          </a:r>
          <a:endParaRPr lang="sr-Latn-RS" sz="2200" kern="1200" dirty="0"/>
        </a:p>
      </dsp:txBody>
      <dsp:txXfrm>
        <a:off x="72319" y="1702309"/>
        <a:ext cx="1918835" cy="133682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473AF6-2FAB-4713-B6C6-E0386261291F}" type="datetimeFigureOut">
              <a:rPr lang="en-GB" smtClean="0"/>
              <a:t>30/11/2018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98E0F9-4544-4B83-BE12-483232559C3B}" type="slidenum">
              <a:rPr lang="en-GB" smtClean="0"/>
              <a:t>‹#›</a:t>
            </a:fld>
            <a:endParaRPr lang="en-GB"/>
          </a:p>
        </p:txBody>
      </p:sp>
    </p:spTree>
    <p:extLst>
      <p:ext uri="{BB962C8B-B14F-4D97-AF65-F5344CB8AC3E}">
        <p14:creationId xmlns:p14="http://schemas.microsoft.com/office/powerpoint/2010/main" val="845763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39265-ADFC-4563-A924-76225813E49E}" type="datetimeFigureOut">
              <a:rPr lang="en-GB" smtClean="0"/>
              <a:t>30/11/2018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8859B-D7B2-4524-A914-23A343B7401F}" type="slidenum">
              <a:rPr lang="en-GB" smtClean="0"/>
              <a:t>‹#›</a:t>
            </a:fld>
            <a:endParaRPr lang="en-GB"/>
          </a:p>
        </p:txBody>
      </p:sp>
    </p:spTree>
    <p:extLst>
      <p:ext uri="{BB962C8B-B14F-4D97-AF65-F5344CB8AC3E}">
        <p14:creationId xmlns:p14="http://schemas.microsoft.com/office/powerpoint/2010/main" val="22959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4" name="Rectangle 3"/>
          <p:cNvSpPr/>
          <p:nvPr userDrawn="1"/>
        </p:nvSpPr>
        <p:spPr>
          <a:xfrm>
            <a:off x="-1" y="195486"/>
            <a:ext cx="8964613"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0916" y="4390045"/>
            <a:ext cx="1303572" cy="557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1058236" y="987574"/>
            <a:ext cx="5760640" cy="2123658"/>
          </a:xfrm>
          <a:prstGeom prst="rect">
            <a:avLst/>
          </a:prstGeom>
          <a:noFill/>
        </p:spPr>
        <p:txBody>
          <a:bodyPr wrap="square" rtlCol="0">
            <a:spAutoFit/>
          </a:bodyPr>
          <a:lstStyle/>
          <a:p>
            <a:r>
              <a:rPr kumimoji="0" lang="en-US" sz="4400" b="0" i="0" u="none" strike="noStrike" kern="1200" cap="none" spc="0" normalizeH="0" baseline="0" noProof="0" dirty="0" smtClean="0">
                <a:ln>
                  <a:noFill/>
                </a:ln>
                <a:solidFill>
                  <a:schemeClr val="bg1"/>
                </a:solidFill>
                <a:effectLst/>
                <a:uLnTx/>
                <a:uFillTx/>
                <a:latin typeface="+mn-lt"/>
              </a:rPr>
              <a:t>THE POWER </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OF BEING UNDERSTOOD</a:t>
            </a:r>
            <a:endParaRPr lang="en-GB" dirty="0">
              <a:solidFill>
                <a:schemeClr val="bg1"/>
              </a:solidFill>
            </a:endParaRPr>
          </a:p>
        </p:txBody>
      </p:sp>
      <p:sp>
        <p:nvSpPr>
          <p:cNvPr id="5" name="TextBox 4"/>
          <p:cNvSpPr txBox="1"/>
          <p:nvPr userDrawn="1"/>
        </p:nvSpPr>
        <p:spPr>
          <a:xfrm>
            <a:off x="1115616" y="3363838"/>
            <a:ext cx="4320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AUDIT | TAX | CONSULTING</a:t>
            </a:r>
          </a:p>
        </p:txBody>
      </p:sp>
      <p:sp>
        <p:nvSpPr>
          <p:cNvPr id="9" name="Rounded Rectangle 8"/>
          <p:cNvSpPr/>
          <p:nvPr userDrawn="1"/>
        </p:nvSpPr>
        <p:spPr>
          <a:xfrm>
            <a:off x="6156176" y="3651870"/>
            <a:ext cx="1296144" cy="378042"/>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9552" y="514231"/>
            <a:ext cx="5904656" cy="3326660"/>
          </a:xfrm>
          <a:prstGeom prst="roundRect">
            <a:avLst>
              <a:gd name="adj" fmla="val 27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858959" y="303498"/>
            <a:ext cx="7385449" cy="2988332"/>
          </a:xfrm>
          <a:prstGeom prst="roundRect">
            <a:avLst>
              <a:gd name="adj" fmla="val 390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8209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8" name="Rectangle 7"/>
          <p:cNvSpPr/>
          <p:nvPr userDrawn="1"/>
        </p:nvSpPr>
        <p:spPr>
          <a:xfrm>
            <a:off x="0" y="915988"/>
            <a:ext cx="8892480" cy="35279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userDrawn="1"/>
        </p:nvSpPr>
        <p:spPr>
          <a:xfrm>
            <a:off x="5652120" y="915988"/>
            <a:ext cx="3312368" cy="3527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33"/>
          <p:cNvSpPr>
            <a:spLocks noGrp="1"/>
          </p:cNvSpPr>
          <p:nvPr>
            <p:ph sz="quarter" idx="14"/>
          </p:nvPr>
        </p:nvSpPr>
        <p:spPr>
          <a:xfrm>
            <a:off x="251520" y="1059582"/>
            <a:ext cx="5040560" cy="2376264"/>
          </a:xfrm>
          <a:prstGeom prst="rect">
            <a:avLst/>
          </a:prstGeom>
        </p:spPr>
        <p:txBody>
          <a:bodyPr anchor="ctr">
            <a:normAutofit/>
          </a:bodyPr>
          <a:lstStyle>
            <a:lvl1pPr marL="0" indent="0" algn="ctr">
              <a:buNone/>
              <a:defRPr sz="2000" b="0" i="0" cap="all"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endParaRPr lang="en-US" dirty="0" smtClean="0"/>
          </a:p>
        </p:txBody>
      </p:sp>
      <p:sp>
        <p:nvSpPr>
          <p:cNvPr id="4" name="Text Placeholder 3"/>
          <p:cNvSpPr>
            <a:spLocks noGrp="1"/>
          </p:cNvSpPr>
          <p:nvPr>
            <p:ph type="body" sz="quarter" idx="15"/>
          </p:nvPr>
        </p:nvSpPr>
        <p:spPr>
          <a:xfrm>
            <a:off x="5796137" y="1059582"/>
            <a:ext cx="3038480" cy="3198277"/>
          </a:xfrm>
          <a:prstGeom prst="rect">
            <a:avLst/>
          </a:prstGeom>
          <a:ln>
            <a:noFill/>
          </a:ln>
        </p:spPr>
        <p:txBody>
          <a:bodyPr>
            <a:normAutofit/>
          </a:bodyPr>
          <a:lstStyle>
            <a:lvl1pPr>
              <a:spcAft>
                <a:spcPts val="600"/>
              </a:spcAft>
              <a:defRPr sz="1800" baseline="0">
                <a:solidFill>
                  <a:schemeClr val="bg1"/>
                </a:solidFill>
              </a:defRPr>
            </a:lvl1pPr>
            <a:lvl2pPr>
              <a:defRPr sz="1800" baseline="0">
                <a:solidFill>
                  <a:schemeClr val="bg1"/>
                </a:solidFill>
              </a:defRPr>
            </a:lvl2pPr>
            <a:lvl3pPr>
              <a:defRPr sz="1800" baseline="0">
                <a:solidFill>
                  <a:schemeClr val="bg1"/>
                </a:solidFill>
              </a:defRPr>
            </a:lvl3pPr>
            <a:lvl4pPr>
              <a:defRPr sz="1800" baseline="0">
                <a:solidFill>
                  <a:schemeClr val="bg1"/>
                </a:solidFill>
              </a:defRPr>
            </a:lvl4pPr>
            <a:lvl5pPr>
              <a:defRPr sz="18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7" hasCustomPrompt="1"/>
          </p:nvPr>
        </p:nvSpPr>
        <p:spPr>
          <a:xfrm>
            <a:off x="250825" y="3579862"/>
            <a:ext cx="5041900" cy="673859"/>
          </a:xfrm>
          <a:prstGeom prst="rect">
            <a:avLst/>
          </a:prstGeom>
        </p:spPr>
        <p:txBody>
          <a:bodyPr>
            <a:normAutofit/>
          </a:bodyPr>
          <a:lstStyle>
            <a:lvl1pPr marL="0" indent="0">
              <a:spcAft>
                <a:spcPts val="1200"/>
              </a:spcAft>
              <a:buNone/>
              <a:defRPr sz="1600" baseline="0"/>
            </a:lvl1pPr>
            <a:lvl2pPr>
              <a:defRPr sz="1400" baseline="0"/>
            </a:lvl2pPr>
            <a:lvl3pPr>
              <a:defRPr sz="1400" baseline="0"/>
            </a:lvl3pPr>
            <a:lvl4pPr>
              <a:defRPr sz="1400" baseline="0"/>
            </a:lvl4pPr>
            <a:lvl5pPr>
              <a:defRPr sz="1400" baseline="0"/>
            </a:lvl5pPr>
          </a:lstStyle>
          <a:p>
            <a:pPr lvl="0"/>
            <a:r>
              <a:rPr lang="en-US" dirty="0" smtClean="0"/>
              <a:t>Paragraph/caption for object above</a:t>
            </a:r>
          </a:p>
        </p:txBody>
      </p:sp>
      <p:sp>
        <p:nvSpPr>
          <p:cNvPr id="13" name="Text Placeholder 16"/>
          <p:cNvSpPr>
            <a:spLocks noGrp="1"/>
          </p:cNvSpPr>
          <p:nvPr>
            <p:ph type="body" sz="quarter" idx="13" hasCustomPrompt="1"/>
          </p:nvPr>
        </p:nvSpPr>
        <p:spPr>
          <a:xfrm>
            <a:off x="251520" y="339502"/>
            <a:ext cx="8713094"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14" name="Straight Connector 13"/>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2"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641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pic>
        <p:nvPicPr>
          <p:cNvPr id="16"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0" y="915988"/>
            <a:ext cx="50304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611560" y="915988"/>
            <a:ext cx="1080120"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5"/>
          <p:cNvSpPr>
            <a:spLocks noGrp="1"/>
          </p:cNvSpPr>
          <p:nvPr>
            <p:ph type="body" sz="quarter" idx="14" hasCustomPrompt="1"/>
          </p:nvPr>
        </p:nvSpPr>
        <p:spPr>
          <a:xfrm>
            <a:off x="1844079" y="915988"/>
            <a:ext cx="7119697" cy="503237"/>
          </a:xfrm>
          <a:prstGeom prst="rect">
            <a:avLst/>
          </a:prstGeom>
        </p:spPr>
        <p:txBody>
          <a:bodyPr>
            <a:noAutofit/>
          </a:bodyPr>
          <a:lstStyle>
            <a:lvl1pPr marL="0" indent="0">
              <a:buNone/>
              <a:defRPr sz="2400"/>
            </a:lvl1pPr>
          </a:lstStyle>
          <a:p>
            <a:pPr lvl="0"/>
            <a:r>
              <a:rPr lang="en-US" dirty="0" smtClean="0"/>
              <a:t>Click to edit subheading – 24pt</a:t>
            </a:r>
            <a:endParaRPr lang="en-GB" dirty="0"/>
          </a:p>
        </p:txBody>
      </p:sp>
      <p:sp>
        <p:nvSpPr>
          <p:cNvPr id="30" name="Text Placeholder 16"/>
          <p:cNvSpPr>
            <a:spLocks noGrp="1"/>
          </p:cNvSpPr>
          <p:nvPr>
            <p:ph type="body" sz="quarter" idx="13" hasCustomPrompt="1"/>
          </p:nvPr>
        </p:nvSpPr>
        <p:spPr>
          <a:xfrm>
            <a:off x="251519" y="339502"/>
            <a:ext cx="8729281"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1" name="Straight Connector 30"/>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1844080" y="1492250"/>
            <a:ext cx="7120408"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325507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1" name="Straight Connector 30"/>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251520" y="915988"/>
            <a:ext cx="8712968" cy="3527425"/>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936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8" name="Rectangle 7"/>
          <p:cNvSpPr/>
          <p:nvPr userDrawn="1"/>
        </p:nvSpPr>
        <p:spPr>
          <a:xfrm>
            <a:off x="0" y="915988"/>
            <a:ext cx="25152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316279" y="915988"/>
            <a:ext cx="626027"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339502"/>
            <a:ext cx="872019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1038153" y="915988"/>
            <a:ext cx="7925624" cy="503237"/>
          </a:xfrm>
          <a:prstGeom prst="rect">
            <a:avLst/>
          </a:prstGeom>
        </p:spPr>
        <p:txBody>
          <a:bodyPr>
            <a:noAutofit/>
          </a:bodyPr>
          <a:lstStyle>
            <a:lvl1pPr marL="0" indent="0">
              <a:buNone/>
              <a:defRPr sz="2400"/>
            </a:lvl1pPr>
          </a:lstStyle>
          <a:p>
            <a:pPr lvl="0"/>
            <a:r>
              <a:rPr lang="en-US" dirty="0" smtClean="0"/>
              <a:t>Click to edit subheading – 24pt</a:t>
            </a:r>
            <a:endParaRPr lang="en-GB" dirty="0"/>
          </a:p>
        </p:txBody>
      </p:sp>
      <p:sp>
        <p:nvSpPr>
          <p:cNvPr id="27" name="Content Placeholder 2"/>
          <p:cNvSpPr>
            <a:spLocks noGrp="1"/>
          </p:cNvSpPr>
          <p:nvPr>
            <p:ph sz="quarter" idx="16"/>
          </p:nvPr>
        </p:nvSpPr>
        <p:spPr>
          <a:xfrm>
            <a:off x="1038072" y="1492250"/>
            <a:ext cx="7926416"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758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4 - with columns">
    <p:spTree>
      <p:nvGrpSpPr>
        <p:cNvPr id="1" name=""/>
        <p:cNvGrpSpPr/>
        <p:nvPr/>
      </p:nvGrpSpPr>
      <p:grpSpPr>
        <a:xfrm>
          <a:off x="0" y="0"/>
          <a:ext cx="0" cy="0"/>
          <a:chOff x="0" y="0"/>
          <a:chExt cx="0" cy="0"/>
        </a:xfrm>
      </p:grpSpPr>
      <p:sp>
        <p:nvSpPr>
          <p:cNvPr id="6" name="Rectangle 5"/>
          <p:cNvSpPr/>
          <p:nvPr userDrawn="1"/>
        </p:nvSpPr>
        <p:spPr>
          <a:xfrm>
            <a:off x="251520" y="267494"/>
            <a:ext cx="8712968" cy="50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6"/>
          <p:cNvSpPr>
            <a:spLocks noGrp="1"/>
          </p:cNvSpPr>
          <p:nvPr>
            <p:ph type="body" sz="quarter" idx="13" hasCustomPrompt="1"/>
          </p:nvPr>
        </p:nvSpPr>
        <p:spPr>
          <a:xfrm>
            <a:off x="251520" y="357262"/>
            <a:ext cx="8640772" cy="270272"/>
          </a:xfrm>
          <a:prstGeom prst="rect">
            <a:avLst/>
          </a:prstGeom>
          <a:noFill/>
        </p:spPr>
        <p:txBody>
          <a:bodyPr anchor="ctr">
            <a:noAutofit/>
          </a:bodyPr>
          <a:lstStyle>
            <a:lvl1pPr marL="0" indent="0">
              <a:buNone/>
              <a:defRPr sz="2800" b="0" i="0" cap="none" baseline="0">
                <a:solidFill>
                  <a:schemeClr val="bg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endParaRPr lang="en-GB" dirty="0"/>
          </a:p>
        </p:txBody>
      </p:sp>
      <p:sp>
        <p:nvSpPr>
          <p:cNvPr id="12" name="Text Placeholder 5"/>
          <p:cNvSpPr>
            <a:spLocks noGrp="1"/>
          </p:cNvSpPr>
          <p:nvPr>
            <p:ph type="body" sz="quarter" idx="14" hasCustomPrompt="1"/>
          </p:nvPr>
        </p:nvSpPr>
        <p:spPr>
          <a:xfrm>
            <a:off x="251520" y="915566"/>
            <a:ext cx="8712968" cy="485775"/>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3" name="Rectangle 22"/>
          <p:cNvSpPr/>
          <p:nvPr userDrawn="1"/>
        </p:nvSpPr>
        <p:spPr>
          <a:xfrm>
            <a:off x="1141" y="267494"/>
            <a:ext cx="178371" cy="504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p:cNvSpPr>
            <a:spLocks noGrp="1"/>
          </p:cNvSpPr>
          <p:nvPr>
            <p:ph sz="quarter" idx="16"/>
          </p:nvPr>
        </p:nvSpPr>
        <p:spPr>
          <a:xfrm>
            <a:off x="251520" y="1492250"/>
            <a:ext cx="8712968" cy="2951163"/>
          </a:xfrm>
          <a:prstGeom prst="rect">
            <a:avLst/>
          </a:prstGeom>
        </p:spPr>
        <p:txBody>
          <a:bodyPr numCol="2">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30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5">
    <p:spTree>
      <p:nvGrpSpPr>
        <p:cNvPr id="1" name=""/>
        <p:cNvGrpSpPr/>
        <p:nvPr/>
      </p:nvGrpSpPr>
      <p:grpSpPr>
        <a:xfrm>
          <a:off x="0" y="0"/>
          <a:ext cx="0" cy="0"/>
          <a:chOff x="0" y="0"/>
          <a:chExt cx="0" cy="0"/>
        </a:xfrm>
      </p:grpSpPr>
      <p:sp>
        <p:nvSpPr>
          <p:cNvPr id="6" name="Rectangle 5"/>
          <p:cNvSpPr/>
          <p:nvPr userDrawn="1"/>
        </p:nvSpPr>
        <p:spPr>
          <a:xfrm>
            <a:off x="251519" y="267494"/>
            <a:ext cx="8713093" cy="50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6"/>
          <p:cNvSpPr>
            <a:spLocks noGrp="1"/>
          </p:cNvSpPr>
          <p:nvPr>
            <p:ph type="body" sz="quarter" idx="13" hasCustomPrompt="1"/>
          </p:nvPr>
        </p:nvSpPr>
        <p:spPr>
          <a:xfrm>
            <a:off x="251520" y="357262"/>
            <a:ext cx="8640772" cy="270272"/>
          </a:xfrm>
          <a:prstGeom prst="rect">
            <a:avLst/>
          </a:prstGeom>
          <a:noFill/>
        </p:spPr>
        <p:txBody>
          <a:bodyPr anchor="ctr">
            <a:noAutofit/>
          </a:bodyPr>
          <a:lstStyle>
            <a:lvl1pPr marL="0" indent="0">
              <a:buNone/>
              <a:defRPr sz="2800" b="0" i="0" cap="none" baseline="0">
                <a:solidFill>
                  <a:schemeClr val="bg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endParaRPr lang="en-GB" dirty="0"/>
          </a:p>
        </p:txBody>
      </p:sp>
      <p:sp>
        <p:nvSpPr>
          <p:cNvPr id="12" name="Text Placeholder 5"/>
          <p:cNvSpPr>
            <a:spLocks noGrp="1"/>
          </p:cNvSpPr>
          <p:nvPr>
            <p:ph type="body" sz="quarter" idx="14" hasCustomPrompt="1"/>
          </p:nvPr>
        </p:nvSpPr>
        <p:spPr>
          <a:xfrm>
            <a:off x="251520" y="915566"/>
            <a:ext cx="8712968" cy="485775"/>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3" name="Rectangle 22"/>
          <p:cNvSpPr/>
          <p:nvPr userDrawn="1"/>
        </p:nvSpPr>
        <p:spPr>
          <a:xfrm>
            <a:off x="1141" y="267494"/>
            <a:ext cx="178371" cy="504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quarter" idx="15"/>
          </p:nvPr>
        </p:nvSpPr>
        <p:spPr>
          <a:xfrm>
            <a:off x="4643438" y="1492250"/>
            <a:ext cx="4321050"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2"/>
          <p:cNvSpPr>
            <a:spLocks noGrp="1"/>
          </p:cNvSpPr>
          <p:nvPr>
            <p:ph sz="quarter" idx="16"/>
          </p:nvPr>
        </p:nvSpPr>
        <p:spPr>
          <a:xfrm>
            <a:off x="251520" y="1492250"/>
            <a:ext cx="4248150"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839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 and Testimonials Slide">
    <p:spTree>
      <p:nvGrpSpPr>
        <p:cNvPr id="1" name=""/>
        <p:cNvGrpSpPr/>
        <p:nvPr/>
      </p:nvGrpSpPr>
      <p:grpSpPr>
        <a:xfrm>
          <a:off x="0" y="0"/>
          <a:ext cx="0" cy="0"/>
          <a:chOff x="0" y="0"/>
          <a:chExt cx="0" cy="0"/>
        </a:xfrm>
      </p:grpSpPr>
      <p:sp>
        <p:nvSpPr>
          <p:cNvPr id="2" name="Rectangle 1"/>
          <p:cNvSpPr/>
          <p:nvPr userDrawn="1"/>
        </p:nvSpPr>
        <p:spPr>
          <a:xfrm>
            <a:off x="0" y="915988"/>
            <a:ext cx="4572000" cy="352754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4716015" y="915988"/>
            <a:ext cx="4248597" cy="194379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4716015" y="3003798"/>
            <a:ext cx="4248597" cy="143973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8" name="Text Placeholder 5"/>
          <p:cNvSpPr>
            <a:spLocks noGrp="1"/>
          </p:cNvSpPr>
          <p:nvPr>
            <p:ph type="body" sz="quarter" idx="20" hasCustomPrompt="1"/>
          </p:nvPr>
        </p:nvSpPr>
        <p:spPr>
          <a:xfrm>
            <a:off x="4847008" y="3219822"/>
            <a:ext cx="3987609" cy="1007691"/>
          </a:xfrm>
          <a:prstGeom prst="rect">
            <a:avLst/>
          </a:prstGeom>
        </p:spPr>
        <p:txBody>
          <a:bodyPr anchor="ctr" anchorCtr="0">
            <a:normAutofit/>
          </a:bodyPr>
          <a:lstStyle>
            <a:lvl1pPr marL="0" indent="0">
              <a:buNone/>
              <a:defRPr sz="1600"/>
            </a:lvl1pPr>
          </a:lstStyle>
          <a:p>
            <a:pPr lvl="0"/>
            <a:r>
              <a:rPr lang="en-US" dirty="0" smtClean="0"/>
              <a:t>“Click to edit quote – 16pt”</a:t>
            </a:r>
          </a:p>
        </p:txBody>
      </p:sp>
      <p:sp>
        <p:nvSpPr>
          <p:cNvPr id="30" name="Text Placeholder 5"/>
          <p:cNvSpPr>
            <a:spLocks noGrp="1"/>
          </p:cNvSpPr>
          <p:nvPr>
            <p:ph type="body" sz="quarter" idx="22" hasCustomPrompt="1"/>
          </p:nvPr>
        </p:nvSpPr>
        <p:spPr>
          <a:xfrm>
            <a:off x="4847008" y="1131887"/>
            <a:ext cx="3987609" cy="1547875"/>
          </a:xfrm>
          <a:prstGeom prst="rect">
            <a:avLst/>
          </a:prstGeom>
        </p:spPr>
        <p:txBody>
          <a:bodyPr anchor="ctr" anchorCtr="0">
            <a:normAutofit/>
          </a:bodyPr>
          <a:lstStyle>
            <a:lvl1pPr marL="0" indent="0">
              <a:buNone/>
              <a:defRPr sz="1600"/>
            </a:lvl1pPr>
          </a:lstStyle>
          <a:p>
            <a:pPr lvl="0"/>
            <a:r>
              <a:rPr lang="en-US" dirty="0" smtClean="0"/>
              <a:t>“Click to edit quote – 16pt”</a:t>
            </a:r>
          </a:p>
        </p:txBody>
      </p:sp>
      <p:sp>
        <p:nvSpPr>
          <p:cNvPr id="31" name="Text Placeholder 5"/>
          <p:cNvSpPr>
            <a:spLocks noGrp="1"/>
          </p:cNvSpPr>
          <p:nvPr>
            <p:ph type="body" sz="quarter" idx="23" hasCustomPrompt="1"/>
          </p:nvPr>
        </p:nvSpPr>
        <p:spPr>
          <a:xfrm>
            <a:off x="468089" y="1131887"/>
            <a:ext cx="3743325" cy="3096047"/>
          </a:xfrm>
          <a:prstGeom prst="rect">
            <a:avLst/>
          </a:prstGeom>
        </p:spPr>
        <p:txBody>
          <a:bodyPr anchor="ctr" anchorCtr="0">
            <a:normAutofit/>
          </a:bodyPr>
          <a:lstStyle>
            <a:lvl1pPr marL="0" indent="0">
              <a:buNone/>
              <a:defRPr sz="1600"/>
            </a:lvl1pPr>
          </a:lstStyle>
          <a:p>
            <a:pPr lvl="0"/>
            <a:r>
              <a:rPr lang="en-US" dirty="0" smtClean="0"/>
              <a:t>“Click to edit quote – 16pt”</a:t>
            </a:r>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4746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7" name="Text Placeholder 16"/>
          <p:cNvSpPr>
            <a:spLocks noGrp="1"/>
          </p:cNvSpPr>
          <p:nvPr>
            <p:ph type="body" sz="quarter" idx="13" hasCustomPrompt="1"/>
          </p:nvPr>
        </p:nvSpPr>
        <p:spPr>
          <a:xfrm>
            <a:off x="251520" y="339502"/>
            <a:ext cx="8709522"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8" name="Straight Connector 7"/>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995936" y="771550"/>
            <a:ext cx="4965106"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4"/>
          </p:nvPr>
        </p:nvSpPr>
        <p:spPr>
          <a:xfrm>
            <a:off x="250825" y="1131888"/>
            <a:ext cx="1440855" cy="1439862"/>
          </a:xfrm>
          <a:prstGeom prst="rect">
            <a:avLst/>
          </a:prstGeom>
        </p:spPr>
        <p:txBody>
          <a:bodyPr>
            <a:normAutofit/>
          </a:bodyPr>
          <a:lstStyle>
            <a:lvl1pPr marL="0" indent="0">
              <a:buNone/>
              <a:defRPr sz="1000"/>
            </a:lvl1pPr>
          </a:lstStyle>
          <a:p>
            <a:endParaRPr lang="en-GB" dirty="0"/>
          </a:p>
        </p:txBody>
      </p:sp>
      <p:sp>
        <p:nvSpPr>
          <p:cNvPr id="13" name="Rectangle 12"/>
          <p:cNvSpPr/>
          <p:nvPr userDrawn="1"/>
        </p:nvSpPr>
        <p:spPr>
          <a:xfrm>
            <a:off x="1691680" y="1131590"/>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4"/>
          <p:cNvSpPr>
            <a:spLocks noGrp="1"/>
          </p:cNvSpPr>
          <p:nvPr>
            <p:ph type="body" sz="quarter" idx="20" hasCustomPrompt="1"/>
          </p:nvPr>
        </p:nvSpPr>
        <p:spPr>
          <a:xfrm>
            <a:off x="1844080" y="1851670"/>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26" name="Text Placeholder 24"/>
          <p:cNvSpPr>
            <a:spLocks noGrp="1"/>
          </p:cNvSpPr>
          <p:nvPr>
            <p:ph type="body" sz="quarter" idx="21" hasCustomPrompt="1"/>
          </p:nvPr>
        </p:nvSpPr>
        <p:spPr>
          <a:xfrm>
            <a:off x="1844080" y="1275606"/>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29" name="Text Placeholder 24"/>
          <p:cNvSpPr>
            <a:spLocks noGrp="1"/>
          </p:cNvSpPr>
          <p:nvPr>
            <p:ph type="body" sz="quarter" idx="22" hasCustomPrompt="1"/>
          </p:nvPr>
        </p:nvSpPr>
        <p:spPr>
          <a:xfrm>
            <a:off x="1844080" y="1563638"/>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30" name="Picture Placeholder 11"/>
          <p:cNvSpPr>
            <a:spLocks noGrp="1"/>
          </p:cNvSpPr>
          <p:nvPr>
            <p:ph type="pic" sz="quarter" idx="23"/>
          </p:nvPr>
        </p:nvSpPr>
        <p:spPr>
          <a:xfrm>
            <a:off x="4783883" y="1131888"/>
            <a:ext cx="1440855" cy="1440854"/>
          </a:xfrm>
          <a:prstGeom prst="rect">
            <a:avLst/>
          </a:prstGeom>
        </p:spPr>
        <p:txBody>
          <a:bodyPr>
            <a:normAutofit/>
          </a:bodyPr>
          <a:lstStyle>
            <a:lvl1pPr marL="0" indent="0">
              <a:buNone/>
              <a:defRPr sz="1000"/>
            </a:lvl1pPr>
          </a:lstStyle>
          <a:p>
            <a:endParaRPr lang="en-GB" dirty="0"/>
          </a:p>
        </p:txBody>
      </p:sp>
      <p:sp>
        <p:nvSpPr>
          <p:cNvPr id="31" name="Rectangle 30"/>
          <p:cNvSpPr/>
          <p:nvPr userDrawn="1"/>
        </p:nvSpPr>
        <p:spPr>
          <a:xfrm>
            <a:off x="6224738" y="1131590"/>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24"/>
          <p:cNvSpPr>
            <a:spLocks noGrp="1"/>
          </p:cNvSpPr>
          <p:nvPr>
            <p:ph type="body" sz="quarter" idx="24" hasCustomPrompt="1"/>
          </p:nvPr>
        </p:nvSpPr>
        <p:spPr>
          <a:xfrm>
            <a:off x="6377138" y="1851670"/>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3" name="Text Placeholder 24"/>
          <p:cNvSpPr>
            <a:spLocks noGrp="1"/>
          </p:cNvSpPr>
          <p:nvPr>
            <p:ph type="body" sz="quarter" idx="25" hasCustomPrompt="1"/>
          </p:nvPr>
        </p:nvSpPr>
        <p:spPr>
          <a:xfrm>
            <a:off x="6377138" y="1275606"/>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34" name="Text Placeholder 24"/>
          <p:cNvSpPr>
            <a:spLocks noGrp="1"/>
          </p:cNvSpPr>
          <p:nvPr>
            <p:ph type="body" sz="quarter" idx="26" hasCustomPrompt="1"/>
          </p:nvPr>
        </p:nvSpPr>
        <p:spPr>
          <a:xfrm>
            <a:off x="6377138" y="1563638"/>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35" name="Picture Placeholder 11"/>
          <p:cNvSpPr>
            <a:spLocks noGrp="1"/>
          </p:cNvSpPr>
          <p:nvPr>
            <p:ph type="pic" sz="quarter" idx="27"/>
          </p:nvPr>
        </p:nvSpPr>
        <p:spPr>
          <a:xfrm>
            <a:off x="250825" y="3003551"/>
            <a:ext cx="1440855" cy="1439862"/>
          </a:xfrm>
          <a:prstGeom prst="rect">
            <a:avLst/>
          </a:prstGeom>
        </p:spPr>
        <p:txBody>
          <a:bodyPr>
            <a:normAutofit/>
          </a:bodyPr>
          <a:lstStyle>
            <a:lvl1pPr marL="0" indent="0">
              <a:buNone/>
              <a:defRPr sz="1000"/>
            </a:lvl1pPr>
          </a:lstStyle>
          <a:p>
            <a:endParaRPr lang="en-GB" dirty="0"/>
          </a:p>
        </p:txBody>
      </p:sp>
      <p:sp>
        <p:nvSpPr>
          <p:cNvPr id="36" name="Rectangle 35"/>
          <p:cNvSpPr/>
          <p:nvPr userDrawn="1"/>
        </p:nvSpPr>
        <p:spPr>
          <a:xfrm>
            <a:off x="1691680" y="3003253"/>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4"/>
          <p:cNvSpPr>
            <a:spLocks noGrp="1"/>
          </p:cNvSpPr>
          <p:nvPr>
            <p:ph type="body" sz="quarter" idx="28" hasCustomPrompt="1"/>
          </p:nvPr>
        </p:nvSpPr>
        <p:spPr>
          <a:xfrm>
            <a:off x="1844080" y="3723333"/>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8" name="Text Placeholder 24"/>
          <p:cNvSpPr>
            <a:spLocks noGrp="1"/>
          </p:cNvSpPr>
          <p:nvPr>
            <p:ph type="body" sz="quarter" idx="29" hasCustomPrompt="1"/>
          </p:nvPr>
        </p:nvSpPr>
        <p:spPr>
          <a:xfrm>
            <a:off x="1844080" y="3147269"/>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39" name="Text Placeholder 24"/>
          <p:cNvSpPr>
            <a:spLocks noGrp="1"/>
          </p:cNvSpPr>
          <p:nvPr>
            <p:ph type="body" sz="quarter" idx="30" hasCustomPrompt="1"/>
          </p:nvPr>
        </p:nvSpPr>
        <p:spPr>
          <a:xfrm>
            <a:off x="1844080" y="3435301"/>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40" name="Picture Placeholder 11"/>
          <p:cNvSpPr>
            <a:spLocks noGrp="1"/>
          </p:cNvSpPr>
          <p:nvPr>
            <p:ph type="pic" sz="quarter" idx="31"/>
          </p:nvPr>
        </p:nvSpPr>
        <p:spPr>
          <a:xfrm>
            <a:off x="4783883" y="3003551"/>
            <a:ext cx="1440855" cy="1439862"/>
          </a:xfrm>
          <a:prstGeom prst="rect">
            <a:avLst/>
          </a:prstGeom>
        </p:spPr>
        <p:txBody>
          <a:bodyPr>
            <a:normAutofit/>
          </a:bodyPr>
          <a:lstStyle>
            <a:lvl1pPr marL="0" indent="0">
              <a:buNone/>
              <a:defRPr sz="1000"/>
            </a:lvl1pPr>
          </a:lstStyle>
          <a:p>
            <a:endParaRPr lang="en-GB" dirty="0"/>
          </a:p>
        </p:txBody>
      </p:sp>
      <p:sp>
        <p:nvSpPr>
          <p:cNvPr id="41" name="Rectangle 40"/>
          <p:cNvSpPr/>
          <p:nvPr userDrawn="1"/>
        </p:nvSpPr>
        <p:spPr>
          <a:xfrm>
            <a:off x="6224738" y="3003253"/>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 Placeholder 24"/>
          <p:cNvSpPr>
            <a:spLocks noGrp="1"/>
          </p:cNvSpPr>
          <p:nvPr>
            <p:ph type="body" sz="quarter" idx="32" hasCustomPrompt="1"/>
          </p:nvPr>
        </p:nvSpPr>
        <p:spPr>
          <a:xfrm>
            <a:off x="6377138" y="3723333"/>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43" name="Text Placeholder 24"/>
          <p:cNvSpPr>
            <a:spLocks noGrp="1"/>
          </p:cNvSpPr>
          <p:nvPr>
            <p:ph type="body" sz="quarter" idx="33" hasCustomPrompt="1"/>
          </p:nvPr>
        </p:nvSpPr>
        <p:spPr>
          <a:xfrm>
            <a:off x="6377138" y="3147269"/>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44" name="Text Placeholder 24"/>
          <p:cNvSpPr>
            <a:spLocks noGrp="1"/>
          </p:cNvSpPr>
          <p:nvPr>
            <p:ph type="body" sz="quarter" idx="34" hasCustomPrompt="1"/>
          </p:nvPr>
        </p:nvSpPr>
        <p:spPr>
          <a:xfrm>
            <a:off x="6377138" y="3435301"/>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pic>
        <p:nvPicPr>
          <p:cNvPr id="27"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723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707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and Answe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5264"/>
            <a:ext cx="8930261" cy="4252912"/>
          </a:xfrm>
          <a:prstGeom prst="rect">
            <a:avLst/>
          </a:prstGeom>
        </p:spPr>
      </p:pic>
      <p:pic>
        <p:nvPicPr>
          <p:cNvPr id="6"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630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SM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870"/>
            <a:ext cx="8229600" cy="540060"/>
          </a:xfrm>
          <a:prstGeom prst="rect">
            <a:avLst/>
          </a:prstGeom>
        </p:spPr>
        <p:txBody>
          <a:bodyPr>
            <a:noAutofit/>
          </a:bodyPr>
          <a:lstStyle>
            <a:lvl1pPr algn="l">
              <a:defRPr sz="2800" b="0" i="0" cap="all" baseline="0">
                <a:solidFill>
                  <a:schemeClr val="accent2"/>
                </a:solidFill>
              </a:defRPr>
            </a:lvl1pPr>
          </a:lstStyle>
          <a:p>
            <a:r>
              <a:rPr lang="en-US" dirty="0" smtClean="0"/>
              <a:t>Click to edit heading – 28pt</a:t>
            </a:r>
            <a:endParaRPr lang="en-GB" dirty="0"/>
          </a:p>
        </p:txBody>
      </p:sp>
      <p:sp>
        <p:nvSpPr>
          <p:cNvPr id="8"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2000" baseline="0"/>
            </a:lvl1pPr>
          </a:lstStyle>
          <a:p>
            <a:pPr lvl="0"/>
            <a:r>
              <a:rPr lang="en-US" dirty="0" smtClean="0"/>
              <a:t>Click to edit subheading – 20pt</a:t>
            </a:r>
          </a:p>
        </p:txBody>
      </p:sp>
      <p:sp>
        <p:nvSpPr>
          <p:cNvPr id="10" name="Picture Placeholder 9"/>
          <p:cNvSpPr>
            <a:spLocks noGrp="1"/>
          </p:cNvSpPr>
          <p:nvPr>
            <p:ph type="pic" sz="quarter" idx="11"/>
          </p:nvPr>
        </p:nvSpPr>
        <p:spPr>
          <a:xfrm>
            <a:off x="0" y="195487"/>
            <a:ext cx="8964488" cy="3294236"/>
          </a:xfrm>
          <a:prstGeom prst="rect">
            <a:avLst/>
          </a:prstGeom>
        </p:spPr>
        <p:txBody>
          <a:bodyPr/>
          <a:lstStyle/>
          <a:p>
            <a:endParaRPr lang="en-GB"/>
          </a:p>
        </p:txBody>
      </p:sp>
      <p:pic>
        <p:nvPicPr>
          <p:cNvPr id="6"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8143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1" y="195486"/>
            <a:ext cx="8964613"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8344" y="4390045"/>
            <a:ext cx="1303572" cy="557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1058236" y="987574"/>
            <a:ext cx="5760640" cy="2123658"/>
          </a:xfrm>
          <a:prstGeom prst="rect">
            <a:avLst/>
          </a:prstGeom>
          <a:noFill/>
        </p:spPr>
        <p:txBody>
          <a:bodyPr wrap="square" rtlCol="0">
            <a:spAutoFit/>
          </a:bodyPr>
          <a:lstStyle/>
          <a:p>
            <a:r>
              <a:rPr kumimoji="0" lang="en-US" sz="4400" b="0" i="0" u="none" strike="noStrike" kern="1200" cap="none" spc="0" normalizeH="0" baseline="0" noProof="0" dirty="0" smtClean="0">
                <a:ln>
                  <a:noFill/>
                </a:ln>
                <a:solidFill>
                  <a:schemeClr val="bg1"/>
                </a:solidFill>
                <a:effectLst/>
                <a:uLnTx/>
                <a:uFillTx/>
                <a:latin typeface="+mn-lt"/>
              </a:rPr>
              <a:t>Thank you</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for your time</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and attention</a:t>
            </a:r>
          </a:p>
        </p:txBody>
      </p:sp>
      <p:sp>
        <p:nvSpPr>
          <p:cNvPr id="9" name="Rounded Rectangle 8"/>
          <p:cNvSpPr/>
          <p:nvPr userDrawn="1"/>
        </p:nvSpPr>
        <p:spPr>
          <a:xfrm>
            <a:off x="6156176" y="3651870"/>
            <a:ext cx="1296144" cy="378042"/>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9552" y="514231"/>
            <a:ext cx="5904656" cy="3326660"/>
          </a:xfrm>
          <a:prstGeom prst="roundRect">
            <a:avLst>
              <a:gd name="adj" fmla="val 27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858959" y="303498"/>
            <a:ext cx="7385449" cy="2988332"/>
          </a:xfrm>
          <a:prstGeom prst="roundRect">
            <a:avLst>
              <a:gd name="adj" fmla="val 390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23173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SM Titl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870"/>
            <a:ext cx="8229600" cy="540060"/>
          </a:xfrm>
          <a:prstGeom prst="rect">
            <a:avLst/>
          </a:prstGeom>
        </p:spPr>
        <p:txBody>
          <a:bodyPr>
            <a:noAutofit/>
          </a:bodyPr>
          <a:lstStyle>
            <a:lvl1pPr algn="l">
              <a:defRPr sz="2800" b="0" i="0" cap="all" baseline="0">
                <a:solidFill>
                  <a:schemeClr val="accent2"/>
                </a:solidFill>
              </a:defRPr>
            </a:lvl1pPr>
          </a:lstStyle>
          <a:p>
            <a:r>
              <a:rPr lang="en-US" dirty="0" smtClean="0"/>
              <a:t>Click to edit heading – 28pt</a:t>
            </a:r>
            <a:endParaRPr lang="en-GB" dirty="0"/>
          </a:p>
        </p:txBody>
      </p:sp>
      <p:sp>
        <p:nvSpPr>
          <p:cNvPr id="3" name="Rectangle 2"/>
          <p:cNvSpPr/>
          <p:nvPr userDrawn="1"/>
        </p:nvSpPr>
        <p:spPr>
          <a:xfrm>
            <a:off x="3851919" y="195486"/>
            <a:ext cx="5112693" cy="3294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195486"/>
            <a:ext cx="971600" cy="32943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1095906" y="196488"/>
            <a:ext cx="2611997" cy="3294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2000" baseline="0"/>
            </a:lvl1pPr>
          </a:lstStyle>
          <a:p>
            <a:pPr lvl="0"/>
            <a:r>
              <a:rPr lang="en-US" dirty="0" smtClean="0"/>
              <a:t>Click to edit subheading – 20pt</a:t>
            </a:r>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765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SM Imag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195486"/>
            <a:ext cx="8964613" cy="4248472"/>
          </a:xfrm>
          <a:prstGeom prst="rect">
            <a:avLst/>
          </a:prstGeom>
        </p:spPr>
        <p:txBody>
          <a:bodyPr/>
          <a:lstStyle/>
          <a:p>
            <a:endParaRPr lang="en-GB"/>
          </a:p>
        </p:txBody>
      </p:sp>
      <p:pic>
        <p:nvPicPr>
          <p:cNvPr id="4"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03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Rectangle 1"/>
          <p:cNvSpPr/>
          <p:nvPr userDrawn="1"/>
        </p:nvSpPr>
        <p:spPr>
          <a:xfrm>
            <a:off x="-1" y="195486"/>
            <a:ext cx="8964613" cy="424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Z:\RSM International\1 Design\2015\Brand\powerpoints\Quotation marks-0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25614" y="0"/>
            <a:ext cx="2354498" cy="185506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hasCustomPrompt="1"/>
          </p:nvPr>
        </p:nvSpPr>
        <p:spPr>
          <a:xfrm>
            <a:off x="1547664" y="1563638"/>
            <a:ext cx="5976938" cy="1764196"/>
          </a:xfrm>
          <a:prstGeom prst="rect">
            <a:avLst/>
          </a:prstGeom>
        </p:spPr>
        <p:txBody>
          <a:bodyPr>
            <a:normAutofit/>
          </a:bodyPr>
          <a:lstStyle>
            <a:lvl1pPr marL="0" indent="0" algn="ctr">
              <a:buNone/>
              <a:defRPr sz="2400" b="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smtClean="0"/>
              <a:t>Quotation here – 24pt</a:t>
            </a:r>
          </a:p>
        </p:txBody>
      </p:sp>
      <p:sp>
        <p:nvSpPr>
          <p:cNvPr id="7" name="Text Placeholder 6"/>
          <p:cNvSpPr>
            <a:spLocks noGrp="1"/>
          </p:cNvSpPr>
          <p:nvPr>
            <p:ph type="body" sz="quarter" idx="11" hasCustomPrompt="1"/>
          </p:nvPr>
        </p:nvSpPr>
        <p:spPr>
          <a:xfrm>
            <a:off x="2915816" y="3489722"/>
            <a:ext cx="3313112" cy="306163"/>
          </a:xfrm>
          <a:prstGeom prst="rect">
            <a:avLst/>
          </a:prstGeom>
        </p:spPr>
        <p:txBody>
          <a:bodyPr>
            <a:noAutofit/>
          </a:bodyPr>
          <a:lstStyle>
            <a:lvl1pPr marL="0" indent="0" algn="ctr">
              <a:buNone/>
              <a:defRPr sz="1800" b="1">
                <a:solidFill>
                  <a:schemeClr val="bg1"/>
                </a:solidFill>
              </a:defRPr>
            </a:lvl1pPr>
            <a:lvl2pPr marL="457200" indent="0" algn="ctr">
              <a:buNone/>
              <a:defRPr sz="1100"/>
            </a:lvl2pPr>
            <a:lvl3pPr marL="914400" indent="0" algn="ctr">
              <a:buNone/>
              <a:defRPr sz="1050"/>
            </a:lvl3pPr>
            <a:lvl4pPr marL="1371600" indent="0" algn="ctr">
              <a:buNone/>
              <a:defRPr sz="1000"/>
            </a:lvl4pPr>
            <a:lvl5pPr marL="1828800" indent="0" algn="ctr">
              <a:buNone/>
              <a:defRPr sz="1000"/>
            </a:lvl5pPr>
          </a:lstStyle>
          <a:p>
            <a:pPr lvl="0"/>
            <a:r>
              <a:rPr lang="en-US" dirty="0" smtClean="0"/>
              <a:t>Author of quote – 18pt</a:t>
            </a:r>
            <a:endParaRPr lang="en-GB" dirty="0"/>
          </a:p>
        </p:txBody>
      </p:sp>
      <p:sp>
        <p:nvSpPr>
          <p:cNvPr id="12" name="Text Placeholder 6"/>
          <p:cNvSpPr>
            <a:spLocks noGrp="1"/>
          </p:cNvSpPr>
          <p:nvPr>
            <p:ph type="body" sz="quarter" idx="12" hasCustomPrompt="1"/>
          </p:nvPr>
        </p:nvSpPr>
        <p:spPr>
          <a:xfrm>
            <a:off x="2915816" y="3795886"/>
            <a:ext cx="3313112" cy="288032"/>
          </a:xfrm>
          <a:prstGeom prst="rect">
            <a:avLst/>
          </a:prstGeom>
        </p:spPr>
        <p:txBody>
          <a:bodyPr>
            <a:noAutofit/>
          </a:bodyPr>
          <a:lstStyle>
            <a:lvl1pPr marL="0" indent="0" algn="ctr">
              <a:buNone/>
              <a:defRPr sz="1800" b="0">
                <a:solidFill>
                  <a:schemeClr val="bg1"/>
                </a:solidFill>
              </a:defRPr>
            </a:lvl1pPr>
            <a:lvl2pPr marL="457200" indent="0" algn="ctr">
              <a:buNone/>
              <a:defRPr sz="1100"/>
            </a:lvl2pPr>
            <a:lvl3pPr marL="914400" indent="0" algn="ctr">
              <a:buNone/>
              <a:defRPr sz="1050"/>
            </a:lvl3pPr>
            <a:lvl4pPr marL="1371600" indent="0" algn="ctr">
              <a:buNone/>
              <a:defRPr sz="1000"/>
            </a:lvl4pPr>
            <a:lvl5pPr marL="1828800" indent="0" algn="ctr">
              <a:buNone/>
              <a:defRPr sz="1000"/>
            </a:lvl5pPr>
          </a:lstStyle>
          <a:p>
            <a:pPr lvl="0"/>
            <a:r>
              <a:rPr lang="en-US" dirty="0" smtClean="0"/>
              <a:t>Title – 18pt</a:t>
            </a:r>
            <a:endParaRPr lang="en-GB" dirty="0"/>
          </a:p>
        </p:txBody>
      </p:sp>
      <p:pic>
        <p:nvPicPr>
          <p:cNvPr id="8"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399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Rectangle 8"/>
          <p:cNvSpPr/>
          <p:nvPr userDrawn="1"/>
        </p:nvSpPr>
        <p:spPr>
          <a:xfrm>
            <a:off x="0" y="915987"/>
            <a:ext cx="8964488" cy="16557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4" hasCustomPrompt="1"/>
          </p:nvPr>
        </p:nvSpPr>
        <p:spPr>
          <a:xfrm>
            <a:off x="0" y="1022703"/>
            <a:ext cx="6011863" cy="1387121"/>
          </a:xfrm>
          <a:prstGeom prst="rect">
            <a:avLst/>
          </a:prstGeom>
        </p:spPr>
        <p:txBody>
          <a:bodyPr anchor="ctr">
            <a:normAutofit/>
          </a:bodyPr>
          <a:lstStyle>
            <a:lvl1pPr marL="0" indent="0" algn="r">
              <a:buNone/>
              <a:defRPr sz="1600"/>
            </a:lvl1pPr>
          </a:lstStyle>
          <a:p>
            <a:r>
              <a:rPr lang="en-GB" dirty="0" smtClean="0"/>
              <a:t>Picture</a:t>
            </a:r>
            <a:endParaRPr lang="en-GB" dirty="0"/>
          </a:p>
        </p:txBody>
      </p:sp>
      <p:sp>
        <p:nvSpPr>
          <p:cNvPr id="11" name="Rectangle 10"/>
          <p:cNvSpPr/>
          <p:nvPr userDrawn="1"/>
        </p:nvSpPr>
        <p:spPr>
          <a:xfrm>
            <a:off x="6228183" y="1022471"/>
            <a:ext cx="2736429" cy="1387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5" hasCustomPrompt="1"/>
          </p:nvPr>
        </p:nvSpPr>
        <p:spPr>
          <a:xfrm>
            <a:off x="0" y="1022471"/>
            <a:ext cx="2411760" cy="1387259"/>
          </a:xfrm>
          <a:prstGeom prst="rect">
            <a:avLst/>
          </a:prstGeom>
          <a:solidFill>
            <a:schemeClr val="tx2">
              <a:alpha val="80000"/>
            </a:schemeClr>
          </a:solidFill>
        </p:spPr>
        <p:txBody>
          <a:bodyPr anchor="ctr">
            <a:normAutofit/>
          </a:bodyPr>
          <a:lstStyle>
            <a:lvl1pPr marL="0" indent="0" algn="ctr">
              <a:buNone/>
              <a:defRPr sz="2800" cap="none" baseline="0">
                <a:solidFill>
                  <a:schemeClr val="bg1"/>
                </a:solidFill>
              </a:defRPr>
            </a:lvl1pPr>
          </a:lstStyle>
          <a:p>
            <a:pPr lvl="0"/>
            <a:r>
              <a:rPr lang="en-GB" dirty="0" smtClean="0"/>
              <a:t>Fact/</a:t>
            </a:r>
          </a:p>
          <a:p>
            <a:pPr lvl="0"/>
            <a:r>
              <a:rPr lang="en-GB" dirty="0" smtClean="0"/>
              <a:t>figure</a:t>
            </a:r>
            <a:endParaRPr lang="en-GB" dirty="0"/>
          </a:p>
        </p:txBody>
      </p:sp>
      <p:sp>
        <p:nvSpPr>
          <p:cNvPr id="20" name="Picture Placeholder 19"/>
          <p:cNvSpPr>
            <a:spLocks noGrp="1"/>
          </p:cNvSpPr>
          <p:nvPr>
            <p:ph type="pic" sz="quarter" idx="16" hasCustomPrompt="1"/>
          </p:nvPr>
        </p:nvSpPr>
        <p:spPr>
          <a:xfrm>
            <a:off x="6445002" y="1173523"/>
            <a:ext cx="2303462" cy="1074376"/>
          </a:xfrm>
          <a:prstGeom prst="rect">
            <a:avLst/>
          </a:prstGeom>
        </p:spPr>
        <p:txBody>
          <a:bodyPr anchor="ctr">
            <a:normAutofit/>
          </a:bodyPr>
          <a:lstStyle>
            <a:lvl1pPr marL="0" indent="0">
              <a:buNone/>
              <a:defRPr sz="2000">
                <a:solidFill>
                  <a:schemeClr val="bg1"/>
                </a:solidFill>
              </a:defRPr>
            </a:lvl1pPr>
          </a:lstStyle>
          <a:p>
            <a:r>
              <a:rPr lang="en-GB" dirty="0" smtClean="0"/>
              <a:t>ICON</a:t>
            </a:r>
            <a:endParaRPr lang="en-GB" dirty="0"/>
          </a:p>
        </p:txBody>
      </p:sp>
      <p:sp>
        <p:nvSpPr>
          <p:cNvPr id="21" name="Content Placeholder 2"/>
          <p:cNvSpPr>
            <a:spLocks noGrp="1"/>
          </p:cNvSpPr>
          <p:nvPr>
            <p:ph sz="half" idx="1"/>
          </p:nvPr>
        </p:nvSpPr>
        <p:spPr>
          <a:xfrm>
            <a:off x="251520" y="3111811"/>
            <a:ext cx="2448272"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Content Placeholder 2"/>
          <p:cNvSpPr>
            <a:spLocks noGrp="1"/>
          </p:cNvSpPr>
          <p:nvPr>
            <p:ph sz="half" idx="17"/>
          </p:nvPr>
        </p:nvSpPr>
        <p:spPr>
          <a:xfrm>
            <a:off x="3311860" y="3111811"/>
            <a:ext cx="2520280"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Content Placeholder 2"/>
          <p:cNvSpPr>
            <a:spLocks noGrp="1"/>
          </p:cNvSpPr>
          <p:nvPr>
            <p:ph sz="half" idx="18"/>
          </p:nvPr>
        </p:nvSpPr>
        <p:spPr>
          <a:xfrm>
            <a:off x="6329810" y="3111811"/>
            <a:ext cx="2634678"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 Placeholder 25"/>
          <p:cNvSpPr>
            <a:spLocks noGrp="1"/>
          </p:cNvSpPr>
          <p:nvPr>
            <p:ph type="body" sz="quarter" idx="19" hasCustomPrompt="1"/>
          </p:nvPr>
        </p:nvSpPr>
        <p:spPr>
          <a:xfrm>
            <a:off x="250826" y="2680097"/>
            <a:ext cx="2449513"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27" name="Text Placeholder 25"/>
          <p:cNvSpPr>
            <a:spLocks noGrp="1"/>
          </p:cNvSpPr>
          <p:nvPr>
            <p:ph type="body" sz="quarter" idx="20" hasCustomPrompt="1"/>
          </p:nvPr>
        </p:nvSpPr>
        <p:spPr>
          <a:xfrm>
            <a:off x="3323981" y="2679762"/>
            <a:ext cx="2520901"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28" name="Text Placeholder 25"/>
          <p:cNvSpPr>
            <a:spLocks noGrp="1"/>
          </p:cNvSpPr>
          <p:nvPr>
            <p:ph type="body" sz="quarter" idx="21" hasCustomPrompt="1"/>
          </p:nvPr>
        </p:nvSpPr>
        <p:spPr>
          <a:xfrm>
            <a:off x="6344699" y="2679762"/>
            <a:ext cx="2619913"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36"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7" name="Straight Connector 36"/>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030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1" name="Content Placeholder 2"/>
          <p:cNvSpPr>
            <a:spLocks noGrp="1"/>
          </p:cNvSpPr>
          <p:nvPr>
            <p:ph sz="half" idx="1"/>
          </p:nvPr>
        </p:nvSpPr>
        <p:spPr>
          <a:xfrm>
            <a:off x="251520" y="3543858"/>
            <a:ext cx="1440160"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3" name="Content Placeholder 2"/>
          <p:cNvSpPr>
            <a:spLocks noGrp="1"/>
          </p:cNvSpPr>
          <p:nvPr>
            <p:ph sz="half" idx="17"/>
          </p:nvPr>
        </p:nvSpPr>
        <p:spPr>
          <a:xfrm>
            <a:off x="2064103" y="3543858"/>
            <a:ext cx="1440160"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4" name="Content Placeholder 2"/>
          <p:cNvSpPr>
            <a:spLocks noGrp="1"/>
          </p:cNvSpPr>
          <p:nvPr>
            <p:ph sz="half" idx="18"/>
          </p:nvPr>
        </p:nvSpPr>
        <p:spPr>
          <a:xfrm>
            <a:off x="3876686" y="3543858"/>
            <a:ext cx="1433831"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6" name="Text Placeholder 25"/>
          <p:cNvSpPr>
            <a:spLocks noGrp="1"/>
          </p:cNvSpPr>
          <p:nvPr>
            <p:ph type="body" sz="quarter" idx="19" hasCustomPrompt="1"/>
          </p:nvPr>
        </p:nvSpPr>
        <p:spPr>
          <a:xfrm>
            <a:off x="250826" y="3112145"/>
            <a:ext cx="1440855"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7" name="Text Placeholder 25"/>
          <p:cNvSpPr>
            <a:spLocks noGrp="1"/>
          </p:cNvSpPr>
          <p:nvPr>
            <p:ph type="body" sz="quarter" idx="20" hasCustomPrompt="1"/>
          </p:nvPr>
        </p:nvSpPr>
        <p:spPr>
          <a:xfrm>
            <a:off x="2068909" y="3111809"/>
            <a:ext cx="1440159"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8" name="Text Placeholder 25"/>
          <p:cNvSpPr>
            <a:spLocks noGrp="1"/>
          </p:cNvSpPr>
          <p:nvPr>
            <p:ph type="body" sz="quarter" idx="21" hasCustomPrompt="1"/>
          </p:nvPr>
        </p:nvSpPr>
        <p:spPr>
          <a:xfrm>
            <a:off x="3886296"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19" name="Content Placeholder 2"/>
          <p:cNvSpPr>
            <a:spLocks noGrp="1"/>
          </p:cNvSpPr>
          <p:nvPr>
            <p:ph sz="half" idx="22"/>
          </p:nvPr>
        </p:nvSpPr>
        <p:spPr>
          <a:xfrm>
            <a:off x="5682940" y="3543858"/>
            <a:ext cx="1452935"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2" name="Content Placeholder 2"/>
          <p:cNvSpPr>
            <a:spLocks noGrp="1"/>
          </p:cNvSpPr>
          <p:nvPr>
            <p:ph sz="half" idx="23"/>
          </p:nvPr>
        </p:nvSpPr>
        <p:spPr>
          <a:xfrm>
            <a:off x="7508296" y="3543858"/>
            <a:ext cx="1452935"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5" name="Text Placeholder 25"/>
          <p:cNvSpPr>
            <a:spLocks noGrp="1"/>
          </p:cNvSpPr>
          <p:nvPr>
            <p:ph type="body" sz="quarter" idx="24" hasCustomPrompt="1"/>
          </p:nvPr>
        </p:nvSpPr>
        <p:spPr>
          <a:xfrm>
            <a:off x="5703684"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9" name="Text Placeholder 25"/>
          <p:cNvSpPr>
            <a:spLocks noGrp="1"/>
          </p:cNvSpPr>
          <p:nvPr>
            <p:ph type="body" sz="quarter" idx="25" hasCustomPrompt="1"/>
          </p:nvPr>
        </p:nvSpPr>
        <p:spPr>
          <a:xfrm>
            <a:off x="7521070"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43" name="Picture Placeholder 2"/>
          <p:cNvSpPr>
            <a:spLocks noGrp="1"/>
          </p:cNvSpPr>
          <p:nvPr>
            <p:ph type="pic" sz="quarter" idx="30"/>
          </p:nvPr>
        </p:nvSpPr>
        <p:spPr>
          <a:xfrm>
            <a:off x="-1" y="915988"/>
            <a:ext cx="8964613" cy="2033803"/>
          </a:xfrm>
          <a:prstGeom prst="rect">
            <a:avLst/>
          </a:prstGeom>
        </p:spPr>
        <p:txBody>
          <a:bodyPr>
            <a:normAutofit/>
          </a:bodyPr>
          <a:lstStyle>
            <a:lvl1pPr marL="0" indent="0">
              <a:buNone/>
              <a:defRPr sz="1600"/>
            </a:lvl1pPr>
          </a:lstStyle>
          <a:p>
            <a:endParaRPr lang="en-GB"/>
          </a:p>
        </p:txBody>
      </p:sp>
      <p:sp>
        <p:nvSpPr>
          <p:cNvPr id="38" name="Text Placeholder 16"/>
          <p:cNvSpPr>
            <a:spLocks noGrp="1"/>
          </p:cNvSpPr>
          <p:nvPr>
            <p:ph type="body" sz="quarter" idx="13" hasCustomPrompt="1"/>
          </p:nvPr>
        </p:nvSpPr>
        <p:spPr>
          <a:xfrm>
            <a:off x="251519" y="339502"/>
            <a:ext cx="8710863"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9" name="Straight Connector 38"/>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3995936" y="771550"/>
            <a:ext cx="4936074"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5238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8" name="Rectangle 7"/>
          <p:cNvSpPr/>
          <p:nvPr userDrawn="1"/>
        </p:nvSpPr>
        <p:spPr>
          <a:xfrm>
            <a:off x="0" y="915988"/>
            <a:ext cx="3635896" cy="3527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33"/>
          <p:cNvSpPr>
            <a:spLocks noGrp="1"/>
          </p:cNvSpPr>
          <p:nvPr>
            <p:ph sz="quarter" idx="14" hasCustomPrompt="1"/>
          </p:nvPr>
        </p:nvSpPr>
        <p:spPr>
          <a:xfrm>
            <a:off x="314524" y="1096433"/>
            <a:ext cx="3033340" cy="3161426"/>
          </a:xfrm>
          <a:prstGeom prst="rect">
            <a:avLst/>
          </a:prstGeom>
        </p:spPr>
        <p:txBody>
          <a:bodyPr anchor="ctr">
            <a:normAutofit/>
          </a:bodyPr>
          <a:lstStyle>
            <a:lvl1pPr marL="0" indent="0" algn="ctr">
              <a:buNone/>
              <a:defRPr sz="3200" b="0" i="0" cap="none"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r>
              <a:rPr lang="en-US" dirty="0" smtClean="0"/>
              <a:t>Stand out fact/figure/chart</a:t>
            </a:r>
          </a:p>
        </p:txBody>
      </p:sp>
      <p:sp>
        <p:nvSpPr>
          <p:cNvPr id="21"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2" name="Straight Connector 21"/>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5" name="Content Placeholder 2"/>
          <p:cNvSpPr>
            <a:spLocks noGrp="1"/>
          </p:cNvSpPr>
          <p:nvPr>
            <p:ph sz="quarter" idx="16"/>
          </p:nvPr>
        </p:nvSpPr>
        <p:spPr>
          <a:xfrm>
            <a:off x="3851920" y="915988"/>
            <a:ext cx="5112568" cy="3527425"/>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0481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5" name="Rectangle 4"/>
          <p:cNvSpPr/>
          <p:nvPr userDrawn="1"/>
        </p:nvSpPr>
        <p:spPr>
          <a:xfrm>
            <a:off x="3347864" y="915988"/>
            <a:ext cx="144016"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19" y="339502"/>
            <a:ext cx="8768399"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3995720" y="915988"/>
            <a:ext cx="4968893" cy="503237"/>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7" name="Content Placeholder 2"/>
          <p:cNvSpPr>
            <a:spLocks noGrp="1"/>
          </p:cNvSpPr>
          <p:nvPr>
            <p:ph sz="quarter" idx="16"/>
          </p:nvPr>
        </p:nvSpPr>
        <p:spPr>
          <a:xfrm>
            <a:off x="3995935" y="1492250"/>
            <a:ext cx="4968677"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Rectangle 11"/>
          <p:cNvSpPr/>
          <p:nvPr userDrawn="1"/>
        </p:nvSpPr>
        <p:spPr>
          <a:xfrm>
            <a:off x="3563888" y="915988"/>
            <a:ext cx="288032"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7"/>
          </p:nvPr>
        </p:nvSpPr>
        <p:spPr>
          <a:xfrm>
            <a:off x="0" y="915988"/>
            <a:ext cx="3275856" cy="3527425"/>
          </a:xfrm>
          <a:prstGeom prst="rect">
            <a:avLst/>
          </a:prstGeom>
        </p:spPr>
        <p:txBody>
          <a:bodyPr/>
          <a:lstStyle/>
          <a:p>
            <a:endParaRPr lang="en-GB"/>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277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480884"/>
      </p:ext>
    </p:extLst>
  </p:cSld>
  <p:clrMap bg1="lt1" tx1="dk1" bg2="lt2" tx2="dk2" accent1="accent1" accent2="accent2" accent3="accent3" accent4="accent4" accent5="accent5" accent6="accent6" hlink="hlink" folHlink="folHlink"/>
  <p:sldLayoutIdLst>
    <p:sldLayoutId id="2147483663" r:id="rId1"/>
    <p:sldLayoutId id="2147483654" r:id="rId2"/>
    <p:sldLayoutId id="2147483667" r:id="rId3"/>
    <p:sldLayoutId id="2147483664" r:id="rId4"/>
    <p:sldLayoutId id="2147483665" r:id="rId5"/>
    <p:sldLayoutId id="2147483655" r:id="rId6"/>
    <p:sldLayoutId id="2147483666" r:id="rId7"/>
    <p:sldLayoutId id="2147483656" r:id="rId8"/>
    <p:sldLayoutId id="2147483673" r:id="rId9"/>
    <p:sldLayoutId id="2147483661" r:id="rId10"/>
    <p:sldLayoutId id="2147483660" r:id="rId11"/>
    <p:sldLayoutId id="2147483674" r:id="rId12"/>
    <p:sldLayoutId id="2147483668" r:id="rId13"/>
    <p:sldLayoutId id="2147483669" r:id="rId14"/>
    <p:sldLayoutId id="2147483670" r:id="rId15"/>
    <p:sldLayoutId id="2147483675" r:id="rId16"/>
    <p:sldLayoutId id="2147483677" r:id="rId17"/>
    <p:sldLayoutId id="2147483676" r:id="rId18"/>
    <p:sldLayoutId id="2147483671" r:id="rId19"/>
    <p:sldLayoutId id="2147483672" r:id="rId20"/>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PORESKI ASPEKT OBEZVREĐENJA IMOVINE</a:t>
            </a:r>
            <a:endParaRPr lang="sr-Latn-RS" dirty="0"/>
          </a:p>
        </p:txBody>
      </p:sp>
      <p:sp>
        <p:nvSpPr>
          <p:cNvPr id="3" name="Text Placeholder 2"/>
          <p:cNvSpPr>
            <a:spLocks noGrp="1"/>
          </p:cNvSpPr>
          <p:nvPr>
            <p:ph type="body" sz="quarter" idx="10"/>
          </p:nvPr>
        </p:nvSpPr>
        <p:spPr/>
        <p:txBody>
          <a:bodyPr/>
          <a:lstStyle/>
          <a:p>
            <a:r>
              <a:rPr lang="sr-Latn-RS" dirty="0" smtClean="0"/>
              <a:t>Marko Vranić</a:t>
            </a:r>
            <a:endParaRPr lang="sr-Latn-RS" dirty="0"/>
          </a:p>
        </p:txBody>
      </p:sp>
      <p:sp>
        <p:nvSpPr>
          <p:cNvPr id="4" name="Text Placeholder 2"/>
          <p:cNvSpPr txBox="1">
            <a:spLocks/>
          </p:cNvSpPr>
          <p:nvPr/>
        </p:nvSpPr>
        <p:spPr>
          <a:xfrm>
            <a:off x="478209" y="4657246"/>
            <a:ext cx="5543550" cy="342205"/>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sz="1400" dirty="0" smtClean="0"/>
              <a:t>30. novembar 2018.</a:t>
            </a:r>
            <a:endParaRPr lang="sr-Latn-RS" sz="1400" dirty="0"/>
          </a:p>
        </p:txBody>
      </p:sp>
      <p:sp>
        <p:nvSpPr>
          <p:cNvPr id="6" name="Rectangle 5"/>
          <p:cNvSpPr/>
          <p:nvPr/>
        </p:nvSpPr>
        <p:spPr>
          <a:xfrm>
            <a:off x="3853981" y="1822663"/>
            <a:ext cx="5050680" cy="1675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sr-Latn-RS" sz="2800" dirty="0" smtClean="0"/>
          </a:p>
          <a:p>
            <a:pPr algn="r"/>
            <a:endParaRPr lang="sr-Latn-RS" sz="2800" dirty="0"/>
          </a:p>
          <a:p>
            <a:pPr algn="r"/>
            <a:r>
              <a:rPr lang="sr-Latn-RS" sz="2800" dirty="0" smtClean="0"/>
              <a:t>GODIŠNJI SEMINAR 2018</a:t>
            </a:r>
          </a:p>
        </p:txBody>
      </p:sp>
    </p:spTree>
    <p:extLst>
      <p:ext uri="{BB962C8B-B14F-4D97-AF65-F5344CB8AC3E}">
        <p14:creationId xmlns:p14="http://schemas.microsoft.com/office/powerpoint/2010/main" val="2380591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smtClean="0"/>
              <a:t>Primer 2. - efekti primene IAS 10</a:t>
            </a:r>
            <a:endParaRPr lang="en-GB" sz="2000" dirty="0"/>
          </a:p>
        </p:txBody>
      </p:sp>
      <p:sp>
        <p:nvSpPr>
          <p:cNvPr id="5" name="Rectangle 5"/>
          <p:cNvSpPr/>
          <p:nvPr/>
        </p:nvSpPr>
        <p:spPr>
          <a:xfrm>
            <a:off x="251518" y="839919"/>
            <a:ext cx="3591711" cy="2226416"/>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400" b="1" dirty="0">
                <a:solidFill>
                  <a:schemeClr val="accent2"/>
                </a:solidFill>
              </a:rPr>
              <a:t>Pitanje:</a:t>
            </a:r>
            <a:r>
              <a:rPr lang="sr-Latn-RS" sz="1400" dirty="0">
                <a:solidFill>
                  <a:schemeClr val="accent2"/>
                </a:solidFill>
              </a:rPr>
              <a:t> </a:t>
            </a:r>
            <a:r>
              <a:rPr lang="sr-Latn-RS" sz="1400" dirty="0">
                <a:solidFill>
                  <a:schemeClr val="tx1"/>
                </a:solidFill>
              </a:rPr>
              <a:t>Po osnovu izvršenog obračuna cene koštanja proizvodnje na dan 31.12.2017. godine društvo je iskazalo povećanje vrednosti zaliha gotovih proizvoda tekuće godine u iznosu od RSD 8</a:t>
            </a:r>
            <a:r>
              <a:rPr lang="sr-Latn-RS" sz="1400" dirty="0" smtClean="0">
                <a:solidFill>
                  <a:schemeClr val="tx1"/>
                </a:solidFill>
              </a:rPr>
              <a:t>00.000,00</a:t>
            </a:r>
            <a:r>
              <a:rPr lang="sr-Latn-RS" sz="1400" dirty="0">
                <a:solidFill>
                  <a:schemeClr val="tx1"/>
                </a:solidFill>
              </a:rPr>
              <a:t>. Pored navedenog, društvo je izvršilo obezvređenje zaliha gotovih proizvoda proizvedenih u ranijim godinama koji nisu prodati u tekućoj godini zbog pada tražnje u iznosu od RSD </a:t>
            </a:r>
            <a:r>
              <a:rPr lang="sr-Latn-RS" sz="1400" dirty="0" smtClean="0">
                <a:solidFill>
                  <a:schemeClr val="tx1"/>
                </a:solidFill>
              </a:rPr>
              <a:t>300.000,00</a:t>
            </a:r>
            <a:r>
              <a:rPr lang="sr-Latn-RS" sz="1400" dirty="0">
                <a:solidFill>
                  <a:schemeClr val="tx1"/>
                </a:solidFill>
              </a:rPr>
              <a:t>.</a:t>
            </a:r>
            <a:endParaRPr lang="en-US" sz="1400" dirty="0">
              <a:solidFill>
                <a:schemeClr val="tx1"/>
              </a:solidFill>
            </a:endParaRPr>
          </a:p>
        </p:txBody>
      </p:sp>
      <p:sp>
        <p:nvSpPr>
          <p:cNvPr id="6" name="Rectangle 5"/>
          <p:cNvSpPr/>
          <p:nvPr/>
        </p:nvSpPr>
        <p:spPr>
          <a:xfrm>
            <a:off x="3987609" y="839918"/>
            <a:ext cx="4977635" cy="2226417"/>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400" b="1" dirty="0">
                <a:solidFill>
                  <a:schemeClr val="accent2"/>
                </a:solidFill>
              </a:rPr>
              <a:t>Odgovor: </a:t>
            </a:r>
            <a:r>
              <a:rPr lang="sr-Latn-RS" sz="1400" dirty="0">
                <a:solidFill>
                  <a:schemeClr val="tx1"/>
                </a:solidFill>
              </a:rPr>
              <a:t>Obe promene u ovom primeru se evidentiraju preko računa grupe </a:t>
            </a:r>
            <a:r>
              <a:rPr lang="sr-Latn-RS" sz="1400" dirty="0" smtClean="0">
                <a:solidFill>
                  <a:schemeClr val="tx1"/>
                </a:solidFill>
              </a:rPr>
              <a:t>63</a:t>
            </a:r>
            <a:r>
              <a:rPr lang="sr-Latn-RS" sz="1400" dirty="0">
                <a:solidFill>
                  <a:schemeClr val="tx1"/>
                </a:solidFill>
              </a:rPr>
              <a:t> </a:t>
            </a:r>
            <a:r>
              <a:rPr lang="sr-Latn-RS" sz="1400" dirty="0" smtClean="0">
                <a:solidFill>
                  <a:schemeClr val="tx1"/>
                </a:solidFill>
              </a:rPr>
              <a:t>i u neto iznosu od RSD 500.000,00 ulaze u rezultat pre oporezivanja. </a:t>
            </a:r>
            <a:r>
              <a:rPr lang="sr-Latn-RS" sz="1400" dirty="0">
                <a:solidFill>
                  <a:schemeClr val="tx1"/>
                </a:solidFill>
              </a:rPr>
              <a:t>S druge strane, obezvređenje gotovih proizvoda u iznosu od RSD </a:t>
            </a:r>
            <a:r>
              <a:rPr lang="sr-Latn-RS" sz="1400" dirty="0" smtClean="0">
                <a:solidFill>
                  <a:schemeClr val="tx1"/>
                </a:solidFill>
              </a:rPr>
              <a:t>300.000,00 </a:t>
            </a:r>
            <a:r>
              <a:rPr lang="sr-Latn-RS" sz="1400" dirty="0">
                <a:solidFill>
                  <a:schemeClr val="tx1"/>
                </a:solidFill>
              </a:rPr>
              <a:t>se iskazuje na rednom broju 35. Poreskog bilansa za 2017. godinu. Dakle, obezvređenje gotovih proizvoda se ne priznaje u tekućoj godini. </a:t>
            </a:r>
            <a:endParaRPr lang="en-US" sz="1400" dirty="0">
              <a:solidFill>
                <a:schemeClr val="tx1"/>
              </a:solidFill>
            </a:endParaRPr>
          </a:p>
        </p:txBody>
      </p:sp>
      <p:sp>
        <p:nvSpPr>
          <p:cNvPr id="7" name="Rectangle 5"/>
          <p:cNvSpPr/>
          <p:nvPr/>
        </p:nvSpPr>
        <p:spPr>
          <a:xfrm>
            <a:off x="251518" y="3151128"/>
            <a:ext cx="8713726" cy="181275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400" b="1" dirty="0">
                <a:solidFill>
                  <a:schemeClr val="accent2"/>
                </a:solidFill>
              </a:rPr>
              <a:t>I slučaj: </a:t>
            </a:r>
            <a:r>
              <a:rPr lang="sr-Latn-RS" sz="1400" dirty="0">
                <a:solidFill>
                  <a:schemeClr val="tx1"/>
                </a:solidFill>
              </a:rPr>
              <a:t>U 2018. godini, a pre dana odobravanja finansijskih izveštaja za 2017. godinu, društvo je prodalo obezvređene zalihe po njihovoj knjigovodstvenoj vrednosti pre izvršenog obezvređenja. Po osnovu nastalog događaja u narednoj godini, entitet vrši storniranje rashoda po osnovu obezvređenja u iznosu od RSD </a:t>
            </a:r>
            <a:r>
              <a:rPr lang="sr-Latn-RS" sz="1400" dirty="0" smtClean="0">
                <a:solidFill>
                  <a:schemeClr val="tx1"/>
                </a:solidFill>
              </a:rPr>
              <a:t>300.000,00 </a:t>
            </a:r>
            <a:r>
              <a:rPr lang="sr-Latn-RS" sz="1400" dirty="0">
                <a:solidFill>
                  <a:schemeClr val="tx1"/>
                </a:solidFill>
              </a:rPr>
              <a:t>i umanjuje rashode u bilansu uspeha 2017. godine. S druge strane, u poreskom bilansu 2017. godine po osnovu transakcija obezvređenja i storniranja obezvređenja zaliha ne iskazuju se nikakve korekcije, tj. bez obzira što je po osnovu događaja iz 2018. godine došlo do umanjenja rashoda obezvređenja u 2017. godini vrši se priznavanje u poreskom bilansu u iznosima iskazanim u finansijskim izveštajima.</a:t>
            </a:r>
            <a:endParaRPr lang="en-US" sz="1400" dirty="0">
              <a:solidFill>
                <a:schemeClr val="tx1"/>
              </a:solidFill>
            </a:endParaRPr>
          </a:p>
        </p:txBody>
      </p:sp>
    </p:spTree>
    <p:extLst>
      <p:ext uri="{BB962C8B-B14F-4D97-AF65-F5344CB8AC3E}">
        <p14:creationId xmlns:p14="http://schemas.microsoft.com/office/powerpoint/2010/main" val="2489633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smtClean="0"/>
              <a:t>Primer 2. - nastavak</a:t>
            </a:r>
            <a:endParaRPr lang="en-GB" sz="2000" dirty="0"/>
          </a:p>
        </p:txBody>
      </p:sp>
      <p:sp>
        <p:nvSpPr>
          <p:cNvPr id="7" name="Rectangle 5"/>
          <p:cNvSpPr/>
          <p:nvPr/>
        </p:nvSpPr>
        <p:spPr>
          <a:xfrm>
            <a:off x="251518" y="941902"/>
            <a:ext cx="8713726" cy="12856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400" b="1" dirty="0" smtClean="0">
                <a:solidFill>
                  <a:schemeClr val="accent2"/>
                </a:solidFill>
              </a:rPr>
              <a:t>II </a:t>
            </a:r>
            <a:r>
              <a:rPr lang="sr-Latn-RS" sz="1400" b="1" dirty="0">
                <a:solidFill>
                  <a:schemeClr val="accent2"/>
                </a:solidFill>
              </a:rPr>
              <a:t>slučaj: </a:t>
            </a:r>
            <a:r>
              <a:rPr lang="sr-Latn-RS" sz="1400" dirty="0">
                <a:solidFill>
                  <a:schemeClr val="tx1"/>
                </a:solidFill>
              </a:rPr>
              <a:t>Ukoliko bi se do dana odobravanja finansijskih izveštaja obezvređene zalihe prodale po ceni nižoj od knjigovodstvene nakon obezvređenja, i na taj način se potvrdi </a:t>
            </a:r>
            <a:r>
              <a:rPr lang="sr-Latn-RS" sz="1400" dirty="0" smtClean="0">
                <a:solidFill>
                  <a:schemeClr val="tx1"/>
                </a:solidFill>
              </a:rPr>
              <a:t>rashod po osnovu obezvređenja, </a:t>
            </a:r>
            <a:r>
              <a:rPr lang="sr-Latn-RS" sz="1400" dirty="0">
                <a:solidFill>
                  <a:schemeClr val="tx1"/>
                </a:solidFill>
              </a:rPr>
              <a:t>ipak ne bi postojala mogućnost da se rashod obezvređenja u 2017. godini prizna u poreskom bilansu. Dakle, rashod će biti priznat u godini kada je došlo do otuđenja obezvređenih zaliha.</a:t>
            </a:r>
            <a:endParaRPr lang="en-US" sz="1400" dirty="0">
              <a:solidFill>
                <a:schemeClr val="tx1"/>
              </a:solidFill>
            </a:endParaRPr>
          </a:p>
        </p:txBody>
      </p:sp>
      <p:sp>
        <p:nvSpPr>
          <p:cNvPr id="8" name="Rectangle 5"/>
          <p:cNvSpPr/>
          <p:nvPr/>
        </p:nvSpPr>
        <p:spPr>
          <a:xfrm>
            <a:off x="251518" y="2311210"/>
            <a:ext cx="8713726" cy="1958282"/>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400" b="1" dirty="0" smtClean="0">
                <a:solidFill>
                  <a:schemeClr val="accent2"/>
                </a:solidFill>
              </a:rPr>
              <a:t>III </a:t>
            </a:r>
            <a:r>
              <a:rPr lang="sr-Latn-RS" sz="1400" b="1" dirty="0">
                <a:solidFill>
                  <a:schemeClr val="accent2"/>
                </a:solidFill>
              </a:rPr>
              <a:t>slučaj: </a:t>
            </a:r>
            <a:r>
              <a:rPr lang="sr-Latn-RS" sz="1400" dirty="0">
                <a:solidFill>
                  <a:schemeClr val="tx1"/>
                </a:solidFill>
              </a:rPr>
              <a:t>U toku 2018. godine nastao je požar u magacinu i tom prilikom su uništene zalihe gotovih proizvoda koje su obezvređene u 2017. godini. Nadležni organ Ministarstva unutrašnjih poslova </a:t>
            </a:r>
            <a:r>
              <a:rPr lang="sr-Latn-RS" sz="1400" dirty="0" smtClean="0">
                <a:solidFill>
                  <a:schemeClr val="tx1"/>
                </a:solidFill>
              </a:rPr>
              <a:t>je </a:t>
            </a:r>
            <a:r>
              <a:rPr lang="sr-Latn-RS" sz="1400" dirty="0">
                <a:solidFill>
                  <a:schemeClr val="tx1"/>
                </a:solidFill>
              </a:rPr>
              <a:t>sačinio zapisnik o nastaloj šteti. Rukovodstvo društva je donelo odluku o rashodovanju zaliha uništenih u požaru. U datoj situaciji, rashod zaliha gotovih proizvoda koji su u prethodnoj godini bili obezvređeni priznaje se u poreskom bilansu za 2018. godinu tako što se poreska osnovica umanjuje za iznos od RSD </a:t>
            </a:r>
            <a:r>
              <a:rPr lang="sr-Latn-RS" sz="1400" dirty="0" smtClean="0">
                <a:solidFill>
                  <a:schemeClr val="tx1"/>
                </a:solidFill>
              </a:rPr>
              <a:t>300.000,00 </a:t>
            </a:r>
            <a:r>
              <a:rPr lang="sr-Latn-RS" sz="1400" dirty="0">
                <a:solidFill>
                  <a:schemeClr val="tx1"/>
                </a:solidFill>
              </a:rPr>
              <a:t>iskazivanjem korekcije na rednom broju 36. Dakle, postojanje zapisnika </a:t>
            </a:r>
            <a:r>
              <a:rPr lang="sr-Latn-RS" sz="1400" dirty="0" smtClean="0">
                <a:solidFill>
                  <a:schemeClr val="tx1"/>
                </a:solidFill>
              </a:rPr>
              <a:t>organa Ministarstva </a:t>
            </a:r>
            <a:r>
              <a:rPr lang="sr-Latn-RS" sz="1400" dirty="0">
                <a:solidFill>
                  <a:schemeClr val="tx1"/>
                </a:solidFill>
              </a:rPr>
              <a:t>unutrašnjih poslova o nastaloj šteti, dovoljan je dokaz za priznavanje rashoda po osnovu obezvređenja zaliha.</a:t>
            </a:r>
            <a:endParaRPr lang="en-US" sz="1400" dirty="0">
              <a:solidFill>
                <a:schemeClr val="tx1"/>
              </a:solidFill>
            </a:endParaRPr>
          </a:p>
        </p:txBody>
      </p:sp>
    </p:spTree>
    <p:extLst>
      <p:ext uri="{BB962C8B-B14F-4D97-AF65-F5344CB8AC3E}">
        <p14:creationId xmlns:p14="http://schemas.microsoft.com/office/powerpoint/2010/main" val="4269937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smtClean="0"/>
              <a:t>Primer 3. - rashodovanje imovine</a:t>
            </a:r>
            <a:endParaRPr lang="en-GB" sz="2000" dirty="0"/>
          </a:p>
        </p:txBody>
      </p:sp>
      <p:sp>
        <p:nvSpPr>
          <p:cNvPr id="17" name="Rectangle 5"/>
          <p:cNvSpPr/>
          <p:nvPr/>
        </p:nvSpPr>
        <p:spPr>
          <a:xfrm>
            <a:off x="3485720" y="859398"/>
            <a:ext cx="5479525" cy="3320716"/>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400" b="1" dirty="0" smtClean="0">
                <a:solidFill>
                  <a:schemeClr val="accent2"/>
                </a:solidFill>
              </a:rPr>
              <a:t>Odgovor: </a:t>
            </a:r>
            <a:r>
              <a:rPr lang="sr-Latn-RS" sz="1400" dirty="0" smtClean="0">
                <a:solidFill>
                  <a:schemeClr val="tx1"/>
                </a:solidFill>
              </a:rPr>
              <a:t>U </a:t>
            </a:r>
            <a:r>
              <a:rPr lang="sr-Latn-RS" sz="1400" dirty="0">
                <a:solidFill>
                  <a:schemeClr val="tx1"/>
                </a:solidFill>
              </a:rPr>
              <a:t>godini kada se izvrši rashodovanje mašine rashod od RSD 100.000,00 se ne priznaje u poreske svrhe, tj. iskazuje se korekcija na rednom broju 35. u Poreskom </a:t>
            </a:r>
            <a:r>
              <a:rPr lang="sr-Latn-RS" sz="1400" dirty="0" smtClean="0">
                <a:solidFill>
                  <a:schemeClr val="tx1"/>
                </a:solidFill>
              </a:rPr>
              <a:t>bilansu (jer je društvo i dalje u posedu iste).</a:t>
            </a:r>
          </a:p>
          <a:p>
            <a:endParaRPr lang="sr-Latn-RS" sz="1400" dirty="0">
              <a:solidFill>
                <a:schemeClr val="tx1"/>
              </a:solidFill>
            </a:endParaRPr>
          </a:p>
          <a:p>
            <a:r>
              <a:rPr lang="sr-Latn-RS" sz="1400" dirty="0" smtClean="0">
                <a:solidFill>
                  <a:schemeClr val="tx1"/>
                </a:solidFill>
              </a:rPr>
              <a:t>U poreskom </a:t>
            </a:r>
            <a:r>
              <a:rPr lang="sr-Latn-RS" sz="1400" dirty="0">
                <a:solidFill>
                  <a:schemeClr val="tx1"/>
                </a:solidFill>
              </a:rPr>
              <a:t>bilansu za 2017. godinu osnovica poreza će biti umanjena za iznos od RSD 100.000,00 korekcijom na rednom broju 36. po osnovu nepriznatih rashoda iz 2016. godine jer su sada ispunjeni uslovi za priznavanje rashoda opreme</a:t>
            </a:r>
            <a:r>
              <a:rPr lang="sr-Latn-RS" sz="1400" dirty="0" smtClean="0">
                <a:solidFill>
                  <a:schemeClr val="tx1"/>
                </a:solidFill>
              </a:rPr>
              <a:t>.</a:t>
            </a:r>
          </a:p>
          <a:p>
            <a:endParaRPr lang="sr-Latn-RS" sz="1400" dirty="0">
              <a:solidFill>
                <a:schemeClr val="tx1"/>
              </a:solidFill>
            </a:endParaRPr>
          </a:p>
          <a:p>
            <a:r>
              <a:rPr lang="sr-Latn-RS" sz="1400" dirty="0">
                <a:solidFill>
                  <a:schemeClr val="tx1"/>
                </a:solidFill>
              </a:rPr>
              <a:t>U poreskom bilansu 2017. godine na rednom broju 36. se vrši korekcija tako da se umanjuje osnovica poreza za RSD 100.000,00 koliko je bio rashod opreme u 2016. godini. Prihodi po osnovu prodaje opreme ulaze u osnovicu poreza na </a:t>
            </a:r>
            <a:r>
              <a:rPr lang="sr-Latn-RS" sz="1400" dirty="0" smtClean="0">
                <a:solidFill>
                  <a:schemeClr val="tx1"/>
                </a:solidFill>
              </a:rPr>
              <a:t>dobit.</a:t>
            </a:r>
            <a:endParaRPr lang="en-US" sz="1400" dirty="0">
              <a:solidFill>
                <a:schemeClr val="tx1"/>
              </a:solidFill>
            </a:endParaRPr>
          </a:p>
        </p:txBody>
      </p:sp>
      <p:sp>
        <p:nvSpPr>
          <p:cNvPr id="10" name="Rectangle 5"/>
          <p:cNvSpPr/>
          <p:nvPr/>
        </p:nvSpPr>
        <p:spPr>
          <a:xfrm>
            <a:off x="251520" y="859398"/>
            <a:ext cx="3151698" cy="3320716"/>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400" b="1" dirty="0">
                <a:solidFill>
                  <a:schemeClr val="accent2"/>
                </a:solidFill>
              </a:rPr>
              <a:t>Pitanje:</a:t>
            </a:r>
            <a:r>
              <a:rPr lang="sr-Latn-RS" sz="1400" dirty="0">
                <a:solidFill>
                  <a:schemeClr val="accent2"/>
                </a:solidFill>
              </a:rPr>
              <a:t> </a:t>
            </a:r>
            <a:r>
              <a:rPr lang="pl-PL" sz="1400" dirty="0">
                <a:solidFill>
                  <a:schemeClr val="tx1"/>
                </a:solidFill>
              </a:rPr>
              <a:t>Za mašinu čija je sadašnja vrednost RSD 100.000,00 je doneta odluka o rashodovanju u 2016. godini usled previsokih troškova popravke.</a:t>
            </a:r>
            <a:endParaRPr lang="pl-PL" sz="1400" dirty="0" smtClean="0">
              <a:solidFill>
                <a:schemeClr val="tx1"/>
              </a:solidFill>
            </a:endParaRPr>
          </a:p>
          <a:p>
            <a:endParaRPr lang="pl-PL" sz="1400" dirty="0" smtClean="0">
              <a:solidFill>
                <a:schemeClr val="tx1"/>
              </a:solidFill>
            </a:endParaRPr>
          </a:p>
          <a:p>
            <a:r>
              <a:rPr lang="en-US" sz="1400" dirty="0">
                <a:solidFill>
                  <a:schemeClr val="tx1"/>
                </a:solidFill>
              </a:rPr>
              <a:t>I </a:t>
            </a:r>
            <a:r>
              <a:rPr lang="en-US" sz="1400" dirty="0" err="1">
                <a:solidFill>
                  <a:schemeClr val="tx1"/>
                </a:solidFill>
              </a:rPr>
              <a:t>slučaj</a:t>
            </a:r>
            <a:r>
              <a:rPr lang="en-US" sz="1400" dirty="0">
                <a:solidFill>
                  <a:schemeClr val="tx1"/>
                </a:solidFill>
              </a:rPr>
              <a:t>: U 2017. </a:t>
            </a:r>
            <a:r>
              <a:rPr lang="en-US" sz="1400" dirty="0" err="1">
                <a:solidFill>
                  <a:schemeClr val="tx1"/>
                </a:solidFill>
              </a:rPr>
              <a:t>godini</a:t>
            </a:r>
            <a:r>
              <a:rPr lang="en-US" sz="1400" dirty="0">
                <a:solidFill>
                  <a:schemeClr val="tx1"/>
                </a:solidFill>
              </a:rPr>
              <a:t> </a:t>
            </a:r>
            <a:r>
              <a:rPr lang="en-US" sz="1400" dirty="0" err="1">
                <a:solidFill>
                  <a:schemeClr val="tx1"/>
                </a:solidFill>
              </a:rPr>
              <a:t>društvo</a:t>
            </a:r>
            <a:r>
              <a:rPr lang="en-US" sz="1400" dirty="0">
                <a:solidFill>
                  <a:schemeClr val="tx1"/>
                </a:solidFill>
              </a:rPr>
              <a:t> </a:t>
            </a:r>
            <a:r>
              <a:rPr lang="en-US" sz="1400" dirty="0" err="1">
                <a:solidFill>
                  <a:schemeClr val="tx1"/>
                </a:solidFill>
              </a:rPr>
              <a:t>pronalazi</a:t>
            </a:r>
            <a:r>
              <a:rPr lang="en-US" sz="1400" dirty="0">
                <a:solidFill>
                  <a:schemeClr val="tx1"/>
                </a:solidFill>
              </a:rPr>
              <a:t> </a:t>
            </a:r>
            <a:r>
              <a:rPr lang="en-US" sz="1400" dirty="0" err="1">
                <a:solidFill>
                  <a:schemeClr val="tx1"/>
                </a:solidFill>
              </a:rPr>
              <a:t>prihvatljiv</a:t>
            </a:r>
            <a:r>
              <a:rPr lang="en-US" sz="1400" dirty="0">
                <a:solidFill>
                  <a:schemeClr val="tx1"/>
                </a:solidFill>
              </a:rPr>
              <a:t> </a:t>
            </a:r>
            <a:r>
              <a:rPr lang="en-US" sz="1400" dirty="0" err="1">
                <a:solidFill>
                  <a:schemeClr val="tx1"/>
                </a:solidFill>
              </a:rPr>
              <a:t>način</a:t>
            </a:r>
            <a:r>
              <a:rPr lang="en-US" sz="1400" dirty="0">
                <a:solidFill>
                  <a:schemeClr val="tx1"/>
                </a:solidFill>
              </a:rPr>
              <a:t> da </a:t>
            </a:r>
            <a:r>
              <a:rPr lang="en-US" sz="1400" dirty="0" err="1">
                <a:solidFill>
                  <a:schemeClr val="tx1"/>
                </a:solidFill>
              </a:rPr>
              <a:t>izvrši</a:t>
            </a:r>
            <a:r>
              <a:rPr lang="en-US" sz="1400" dirty="0">
                <a:solidFill>
                  <a:schemeClr val="tx1"/>
                </a:solidFill>
              </a:rPr>
              <a:t> </a:t>
            </a:r>
            <a:r>
              <a:rPr lang="en-US" sz="1400" dirty="0" err="1">
                <a:solidFill>
                  <a:schemeClr val="tx1"/>
                </a:solidFill>
              </a:rPr>
              <a:t>popravku</a:t>
            </a:r>
            <a:r>
              <a:rPr lang="en-US" sz="1400" dirty="0">
                <a:solidFill>
                  <a:schemeClr val="tx1"/>
                </a:solidFill>
              </a:rPr>
              <a:t>, </a:t>
            </a:r>
            <a:r>
              <a:rPr lang="en-US" sz="1400" dirty="0" err="1">
                <a:solidFill>
                  <a:schemeClr val="tx1"/>
                </a:solidFill>
              </a:rPr>
              <a:t>nakon</a:t>
            </a:r>
            <a:r>
              <a:rPr lang="en-US" sz="1400" dirty="0">
                <a:solidFill>
                  <a:schemeClr val="tx1"/>
                </a:solidFill>
              </a:rPr>
              <a:t> </a:t>
            </a:r>
            <a:r>
              <a:rPr lang="en-US" sz="1400" dirty="0" err="1">
                <a:solidFill>
                  <a:schemeClr val="tx1"/>
                </a:solidFill>
              </a:rPr>
              <a:t>koje</a:t>
            </a:r>
            <a:r>
              <a:rPr lang="en-US" sz="1400" dirty="0">
                <a:solidFill>
                  <a:schemeClr val="tx1"/>
                </a:solidFill>
              </a:rPr>
              <a:t> se </a:t>
            </a:r>
            <a:r>
              <a:rPr lang="en-US" sz="1400" dirty="0" err="1">
                <a:solidFill>
                  <a:schemeClr val="tx1"/>
                </a:solidFill>
              </a:rPr>
              <a:t>sredstvo</a:t>
            </a:r>
            <a:r>
              <a:rPr lang="en-US" sz="1400" dirty="0">
                <a:solidFill>
                  <a:schemeClr val="tx1"/>
                </a:solidFill>
              </a:rPr>
              <a:t> </a:t>
            </a:r>
            <a:r>
              <a:rPr lang="en-US" sz="1400" dirty="0" err="1">
                <a:solidFill>
                  <a:schemeClr val="tx1"/>
                </a:solidFill>
              </a:rPr>
              <a:t>ponovo</a:t>
            </a:r>
            <a:r>
              <a:rPr lang="en-US" sz="1400" dirty="0">
                <a:solidFill>
                  <a:schemeClr val="tx1"/>
                </a:solidFill>
              </a:rPr>
              <a:t> </a:t>
            </a:r>
            <a:r>
              <a:rPr lang="en-US" sz="1400" dirty="0" err="1">
                <a:solidFill>
                  <a:schemeClr val="tx1"/>
                </a:solidFill>
              </a:rPr>
              <a:t>vraća</a:t>
            </a:r>
            <a:r>
              <a:rPr lang="en-US" sz="1400" dirty="0">
                <a:solidFill>
                  <a:schemeClr val="tx1"/>
                </a:solidFill>
              </a:rPr>
              <a:t> u </a:t>
            </a:r>
            <a:r>
              <a:rPr lang="en-US" sz="1400" dirty="0" err="1">
                <a:solidFill>
                  <a:schemeClr val="tx1"/>
                </a:solidFill>
              </a:rPr>
              <a:t>upotrebu</a:t>
            </a:r>
            <a:r>
              <a:rPr lang="en-US" sz="1400" dirty="0">
                <a:solidFill>
                  <a:schemeClr val="tx1"/>
                </a:solidFill>
              </a:rPr>
              <a:t>.</a:t>
            </a:r>
            <a:endParaRPr lang="sr-Latn-RS" sz="1400" dirty="0" smtClean="0">
              <a:solidFill>
                <a:schemeClr val="tx1"/>
              </a:solidFill>
            </a:endParaRPr>
          </a:p>
          <a:p>
            <a:endParaRPr lang="sr-Latn-RS" sz="1400" dirty="0">
              <a:solidFill>
                <a:schemeClr val="tx1"/>
              </a:solidFill>
            </a:endParaRPr>
          </a:p>
          <a:p>
            <a:r>
              <a:rPr lang="en-US" sz="1400" dirty="0">
                <a:solidFill>
                  <a:schemeClr val="tx1"/>
                </a:solidFill>
              </a:rPr>
              <a:t>II </a:t>
            </a:r>
            <a:r>
              <a:rPr lang="en-US" sz="1400" dirty="0" err="1">
                <a:solidFill>
                  <a:schemeClr val="tx1"/>
                </a:solidFill>
              </a:rPr>
              <a:t>slučaj</a:t>
            </a:r>
            <a:r>
              <a:rPr lang="en-US" sz="1400" dirty="0">
                <a:solidFill>
                  <a:schemeClr val="tx1"/>
                </a:solidFill>
              </a:rPr>
              <a:t>: </a:t>
            </a:r>
            <a:r>
              <a:rPr lang="pl-PL" sz="1400" dirty="0">
                <a:solidFill>
                  <a:schemeClr val="tx1"/>
                </a:solidFill>
              </a:rPr>
              <a:t>U 2017. godini društvo je prodalo rashodovanu mašinu za RSD 50.000,00.</a:t>
            </a:r>
            <a:endParaRPr lang="en-US" sz="1400" dirty="0">
              <a:solidFill>
                <a:schemeClr val="tx1"/>
              </a:solidFill>
            </a:endParaRPr>
          </a:p>
        </p:txBody>
      </p:sp>
    </p:spTree>
    <p:extLst>
      <p:ext uri="{BB962C8B-B14F-4D97-AF65-F5344CB8AC3E}">
        <p14:creationId xmlns:p14="http://schemas.microsoft.com/office/powerpoint/2010/main" val="3515335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tekst 1"/>
          <p:cNvSpPr>
            <a:spLocks noGrp="1"/>
          </p:cNvSpPr>
          <p:nvPr>
            <p:ph type="body" sz="quarter" idx="13"/>
          </p:nvPr>
        </p:nvSpPr>
        <p:spPr/>
        <p:txBody>
          <a:bodyPr/>
          <a:lstStyle/>
          <a:p>
            <a:r>
              <a:rPr lang="sr-Latn-RS" dirty="0" smtClean="0"/>
              <a:t>Obezvređenje učešća u kapitalu</a:t>
            </a:r>
            <a:endParaRPr lang="sr-Latn-RS" dirty="0"/>
          </a:p>
        </p:txBody>
      </p:sp>
      <p:sp>
        <p:nvSpPr>
          <p:cNvPr id="9" name="Čuvar mesta za tekst 8"/>
          <p:cNvSpPr>
            <a:spLocks noGrp="1"/>
          </p:cNvSpPr>
          <p:nvPr>
            <p:ph type="body" sz="quarter" idx="14"/>
          </p:nvPr>
        </p:nvSpPr>
        <p:spPr/>
        <p:txBody>
          <a:bodyPr/>
          <a:lstStyle/>
          <a:p>
            <a:r>
              <a:rPr lang="sr-Latn-RS" sz="2000" dirty="0" smtClean="0"/>
              <a:t>Mišljenje Ministarstva finansija </a:t>
            </a:r>
            <a:r>
              <a:rPr lang="sr-Latn-RS" sz="2000" dirty="0"/>
              <a:t>broj </a:t>
            </a:r>
            <a:r>
              <a:rPr lang="sr-Latn-RS" sz="2000" dirty="0" smtClean="0"/>
              <a:t>011-00-51/2015-04 od 07.03.2016.</a:t>
            </a:r>
            <a:endParaRPr lang="sr-Latn-RS" sz="2000" dirty="0"/>
          </a:p>
        </p:txBody>
      </p:sp>
      <p:sp>
        <p:nvSpPr>
          <p:cNvPr id="11" name="Okvir za tekst 10"/>
          <p:cNvSpPr txBox="1"/>
          <p:nvPr/>
        </p:nvSpPr>
        <p:spPr>
          <a:xfrm>
            <a:off x="251520" y="1505666"/>
            <a:ext cx="8712968" cy="2308324"/>
          </a:xfrm>
          <a:prstGeom prst="rect">
            <a:avLst/>
          </a:prstGeom>
          <a:noFill/>
        </p:spPr>
        <p:txBody>
          <a:bodyPr wrap="square" rtlCol="0">
            <a:spAutoFit/>
          </a:bodyPr>
          <a:lstStyle/>
          <a:p>
            <a:endParaRPr lang="sr-Latn-RS" dirty="0" smtClean="0"/>
          </a:p>
          <a:p>
            <a:r>
              <a:rPr lang="sr-Latn-RS" dirty="0" smtClean="0"/>
              <a:t>Zakon </a:t>
            </a:r>
            <a:r>
              <a:rPr lang="sr-Latn-RS" dirty="0"/>
              <a:t>o privrednim društvima predviđa sledeće situacije kada društvo prestaje da postoji:</a:t>
            </a:r>
          </a:p>
          <a:p>
            <a:endParaRPr lang="sr-Latn-RS" dirty="0"/>
          </a:p>
          <a:p>
            <a:r>
              <a:rPr lang="sr-Latn-RS" dirty="0" smtClean="0"/>
              <a:t>- Likvidacija </a:t>
            </a:r>
            <a:r>
              <a:rPr lang="sr-Latn-RS" dirty="0"/>
              <a:t>ili prinudna likvidacija;</a:t>
            </a:r>
          </a:p>
          <a:p>
            <a:r>
              <a:rPr lang="sr-Latn-RS" dirty="0" smtClean="0"/>
              <a:t>- U </a:t>
            </a:r>
            <a:r>
              <a:rPr lang="sr-Latn-RS" dirty="0"/>
              <a:t>postupku stečaja, u skladu sa propisima koji uređuju stečaj;</a:t>
            </a:r>
          </a:p>
          <a:p>
            <a:r>
              <a:rPr lang="sr-Latn-RS" dirty="0" smtClean="0"/>
              <a:t>- Statusna </a:t>
            </a:r>
            <a:r>
              <a:rPr lang="sr-Latn-RS" dirty="0"/>
              <a:t>promena koja podrazumeva prestanak postojanja društva;</a:t>
            </a:r>
          </a:p>
          <a:p>
            <a:endParaRPr lang="sr-Latn-RS" dirty="0"/>
          </a:p>
        </p:txBody>
      </p:sp>
    </p:spTree>
    <p:extLst>
      <p:ext uri="{BB962C8B-B14F-4D97-AF65-F5344CB8AC3E}">
        <p14:creationId xmlns:p14="http://schemas.microsoft.com/office/powerpoint/2010/main" val="4237704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smtClean="0"/>
              <a:t>Primer 4. - usklađivanje vrednosti učešća u kapitalu</a:t>
            </a:r>
            <a:endParaRPr lang="en-GB" sz="2000" dirty="0"/>
          </a:p>
        </p:txBody>
      </p:sp>
      <p:sp>
        <p:nvSpPr>
          <p:cNvPr id="17" name="Rectangle 5"/>
          <p:cNvSpPr/>
          <p:nvPr/>
        </p:nvSpPr>
        <p:spPr>
          <a:xfrm>
            <a:off x="3471970" y="1828800"/>
            <a:ext cx="5479525" cy="2310063"/>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400" b="1" dirty="0" smtClean="0">
                <a:solidFill>
                  <a:schemeClr val="accent2"/>
                </a:solidFill>
              </a:rPr>
              <a:t>Odgovor: </a:t>
            </a:r>
            <a:r>
              <a:rPr lang="sr-Latn-RS" sz="1400" dirty="0">
                <a:solidFill>
                  <a:schemeClr val="tx1"/>
                </a:solidFill>
              </a:rPr>
              <a:t>U Poreskom bilansu za 2017. godinu rashodi po osnovu obezvređenja učešća u kapitalu se ne priznaju, i iskazuje se korekcija na rednom broju 35. u iznosu od RSD 500.000,00. Dakle, činjenica da je nad društvom pokrenut stečajni postupak nije dovoljan uslov za priznavanje rashoda. S druge strane, u godini kada dođe do otuđenja učešća kroz postupak prodaje imovine stečajnog dužnika kao pravnog lica, ispunjeni su uslovi za priznavanje rashoda obezvređenja učešća u kapitalu. U Poreskom bilansu za 2018. godinu potrebno je izvršiti korekciju na rednom broju 36. u iznosu od RSD 500.000,00.</a:t>
            </a:r>
            <a:endParaRPr lang="en-US" sz="1400" dirty="0">
              <a:solidFill>
                <a:schemeClr val="tx1"/>
              </a:solidFill>
            </a:endParaRPr>
          </a:p>
        </p:txBody>
      </p:sp>
      <p:sp>
        <p:nvSpPr>
          <p:cNvPr id="10" name="Rectangle 5"/>
          <p:cNvSpPr/>
          <p:nvPr/>
        </p:nvSpPr>
        <p:spPr>
          <a:xfrm>
            <a:off x="251519" y="1828800"/>
            <a:ext cx="3151698" cy="2310063"/>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400" b="1" dirty="0">
                <a:solidFill>
                  <a:schemeClr val="accent2"/>
                </a:solidFill>
              </a:rPr>
              <a:t>Pitanje:</a:t>
            </a:r>
            <a:r>
              <a:rPr lang="sr-Latn-RS" sz="1400" dirty="0">
                <a:solidFill>
                  <a:schemeClr val="accent2"/>
                </a:solidFill>
              </a:rPr>
              <a:t> </a:t>
            </a:r>
            <a:r>
              <a:rPr lang="pl-PL" sz="1400" dirty="0">
                <a:solidFill>
                  <a:schemeClr val="tx1"/>
                </a:solidFill>
              </a:rPr>
              <a:t>Društvo je 31.12.2017. godine izvršilo </a:t>
            </a:r>
            <a:r>
              <a:rPr lang="pl-PL" sz="1400" dirty="0" smtClean="0">
                <a:solidFill>
                  <a:schemeClr val="tx1"/>
                </a:solidFill>
              </a:rPr>
              <a:t>obezvređenje </a:t>
            </a:r>
            <a:r>
              <a:rPr lang="pl-PL" sz="1400" dirty="0">
                <a:solidFill>
                  <a:schemeClr val="tx1"/>
                </a:solidFill>
              </a:rPr>
              <a:t>učešća u kapitalu u iznosu od RSD 500.000,00 iz razloga što je nad predmetnim društvom pokrenut stečajni postupak. U septembru 2018. godine društvo u stečaju prestaje </a:t>
            </a:r>
            <a:r>
              <a:rPr lang="pl-PL" sz="1400" dirty="0" smtClean="0">
                <a:solidFill>
                  <a:schemeClr val="tx1"/>
                </a:solidFill>
              </a:rPr>
              <a:t>da postoji </a:t>
            </a:r>
            <a:r>
              <a:rPr lang="pl-PL" sz="1400" dirty="0">
                <a:solidFill>
                  <a:schemeClr val="tx1"/>
                </a:solidFill>
              </a:rPr>
              <a:t>usled prodaje imovine kao pravnog lica.</a:t>
            </a:r>
            <a:endParaRPr lang="en-US" sz="1400" dirty="0">
              <a:solidFill>
                <a:schemeClr val="tx1"/>
              </a:solidFill>
            </a:endParaRPr>
          </a:p>
        </p:txBody>
      </p:sp>
    </p:spTree>
    <p:extLst>
      <p:ext uri="{BB962C8B-B14F-4D97-AF65-F5344CB8AC3E}">
        <p14:creationId xmlns:p14="http://schemas.microsoft.com/office/powerpoint/2010/main" val="2012477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smtClean="0"/>
              <a:t>Primer 5. - rashodovanje ulaganja na tuđim NPO</a:t>
            </a:r>
            <a:endParaRPr lang="en-GB" sz="2000" dirty="0"/>
          </a:p>
        </p:txBody>
      </p:sp>
      <p:sp>
        <p:nvSpPr>
          <p:cNvPr id="17" name="Rectangle 5"/>
          <p:cNvSpPr/>
          <p:nvPr/>
        </p:nvSpPr>
        <p:spPr>
          <a:xfrm>
            <a:off x="4668253" y="859398"/>
            <a:ext cx="4296991" cy="3320716"/>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400" b="1" dirty="0" smtClean="0">
                <a:solidFill>
                  <a:schemeClr val="accent2"/>
                </a:solidFill>
              </a:rPr>
              <a:t>Odgovor: </a:t>
            </a:r>
            <a:r>
              <a:rPr lang="sr-Latn-RS" sz="1400" dirty="0" smtClean="0">
                <a:solidFill>
                  <a:schemeClr val="tx1"/>
                </a:solidFill>
              </a:rPr>
              <a:t>U </a:t>
            </a:r>
            <a:r>
              <a:rPr lang="sr-Latn-RS" sz="1400" dirty="0">
                <a:solidFill>
                  <a:schemeClr val="tx1"/>
                </a:solidFill>
              </a:rPr>
              <a:t>ovoj situaciji, smatramo da rashod ulaganja na tuđim NPO usled </a:t>
            </a:r>
            <a:r>
              <a:rPr lang="sr-Latn-RS" sz="1400" dirty="0" smtClean="0">
                <a:solidFill>
                  <a:schemeClr val="tx1"/>
                </a:solidFill>
              </a:rPr>
              <a:t>raskida </a:t>
            </a:r>
            <a:r>
              <a:rPr lang="sr-Latn-RS" sz="1400" dirty="0">
                <a:solidFill>
                  <a:schemeClr val="tx1"/>
                </a:solidFill>
              </a:rPr>
              <a:t>ugovora o zakupu </a:t>
            </a:r>
            <a:r>
              <a:rPr lang="sr-Latn-RS" sz="1400" dirty="0" smtClean="0">
                <a:solidFill>
                  <a:schemeClr val="tx1"/>
                </a:solidFill>
              </a:rPr>
              <a:t>se priznaje </a:t>
            </a:r>
            <a:r>
              <a:rPr lang="sr-Latn-RS" sz="1400" dirty="0">
                <a:solidFill>
                  <a:schemeClr val="tx1"/>
                </a:solidFill>
              </a:rPr>
              <a:t>u poreske svrhe u periodu kada je taj rashod nastao, odnosno u periodu kada je ugovor o zakupu </a:t>
            </a:r>
            <a:r>
              <a:rPr lang="sr-Latn-RS" sz="1400" dirty="0" smtClean="0">
                <a:solidFill>
                  <a:schemeClr val="tx1"/>
                </a:solidFill>
              </a:rPr>
              <a:t>raskinut. </a:t>
            </a:r>
            <a:r>
              <a:rPr lang="sr-Latn-RS" sz="1400" dirty="0">
                <a:solidFill>
                  <a:schemeClr val="tx1"/>
                </a:solidFill>
              </a:rPr>
              <a:t>Dakle, kada je ugovorom o zakupu definisano da nakon </a:t>
            </a:r>
            <a:r>
              <a:rPr lang="sr-Latn-RS" sz="1400" dirty="0" smtClean="0">
                <a:solidFill>
                  <a:schemeClr val="tx1"/>
                </a:solidFill>
              </a:rPr>
              <a:t>prestanka </a:t>
            </a:r>
            <a:r>
              <a:rPr lang="sr-Latn-RS" sz="1400" dirty="0">
                <a:solidFill>
                  <a:schemeClr val="tx1"/>
                </a:solidFill>
              </a:rPr>
              <a:t>zakupa sva ulaganja ostaju vlasništvo </a:t>
            </a:r>
            <a:r>
              <a:rPr lang="sr-Latn-RS" sz="1400" dirty="0" err="1">
                <a:solidFill>
                  <a:schemeClr val="tx1"/>
                </a:solidFill>
              </a:rPr>
              <a:t>zakupodavca</a:t>
            </a:r>
            <a:r>
              <a:rPr lang="sr-Latn-RS" sz="1400" dirty="0">
                <a:solidFill>
                  <a:schemeClr val="tx1"/>
                </a:solidFill>
              </a:rPr>
              <a:t> (sa ili bez naknade), ispunjeni su uslovi za priznavanje rashoda tih ulaganja u poreskom bilansu u skladu sa članom 22v Zakona o porezu na </a:t>
            </a:r>
            <a:r>
              <a:rPr lang="sr-Latn-RS" sz="1400" dirty="0" smtClean="0">
                <a:solidFill>
                  <a:schemeClr val="tx1"/>
                </a:solidFill>
              </a:rPr>
              <a:t>dobit, imajući u vidu sa su oni nastali kao posledica poslovne transakcije.</a:t>
            </a:r>
            <a:endParaRPr lang="en-US" sz="1400" dirty="0">
              <a:solidFill>
                <a:schemeClr val="tx1"/>
              </a:solidFill>
            </a:endParaRPr>
          </a:p>
        </p:txBody>
      </p:sp>
      <p:sp>
        <p:nvSpPr>
          <p:cNvPr id="10" name="Rectangle 5"/>
          <p:cNvSpPr/>
          <p:nvPr/>
        </p:nvSpPr>
        <p:spPr>
          <a:xfrm>
            <a:off x="251519" y="859398"/>
            <a:ext cx="4341107" cy="3320716"/>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400" b="1" dirty="0">
                <a:solidFill>
                  <a:schemeClr val="accent2"/>
                </a:solidFill>
              </a:rPr>
              <a:t>Pitanje:</a:t>
            </a:r>
            <a:r>
              <a:rPr lang="sr-Latn-RS" sz="1400" dirty="0">
                <a:solidFill>
                  <a:schemeClr val="accent2"/>
                </a:solidFill>
              </a:rPr>
              <a:t> </a:t>
            </a:r>
            <a:r>
              <a:rPr lang="pl-PL" sz="1400" dirty="0">
                <a:solidFill>
                  <a:schemeClr val="tx1"/>
                </a:solidFill>
              </a:rPr>
              <a:t>Pretpostavimo da društvo uzima u zakup poslovni prostor. Po osnovu ulaganja u periodu zakupa, društvo iskazuje knjigovodstvenu vrednost Ulaganja na tuđim NPO od RSD </a:t>
            </a:r>
            <a:r>
              <a:rPr lang="pl-PL" sz="1400" dirty="0" smtClean="0">
                <a:solidFill>
                  <a:schemeClr val="tx1"/>
                </a:solidFill>
              </a:rPr>
              <a:t>500.000,00</a:t>
            </a:r>
            <a:r>
              <a:rPr lang="pl-PL" sz="1400" dirty="0">
                <a:solidFill>
                  <a:schemeClr val="tx1"/>
                </a:solidFill>
              </a:rPr>
              <a:t>. </a:t>
            </a:r>
            <a:r>
              <a:rPr lang="pl-PL" sz="1400" dirty="0" smtClean="0">
                <a:solidFill>
                  <a:schemeClr val="tx1"/>
                </a:solidFill>
              </a:rPr>
              <a:t>Društvo je raskinulo ugovor o zakupu pre </a:t>
            </a:r>
            <a:r>
              <a:rPr lang="pl-PL" sz="1400" dirty="0">
                <a:solidFill>
                  <a:schemeClr val="tx1"/>
                </a:solidFill>
              </a:rPr>
              <a:t>isteka roka na koji je ugovor </a:t>
            </a:r>
            <a:r>
              <a:rPr lang="pl-PL" sz="1400" dirty="0" smtClean="0">
                <a:solidFill>
                  <a:schemeClr val="tx1"/>
                </a:solidFill>
              </a:rPr>
              <a:t>bio zaključen. </a:t>
            </a:r>
            <a:r>
              <a:rPr lang="pl-PL" sz="1400" dirty="0">
                <a:solidFill>
                  <a:schemeClr val="tx1"/>
                </a:solidFill>
              </a:rPr>
              <a:t>Ugovorom je predviđeno </a:t>
            </a:r>
            <a:r>
              <a:rPr lang="pl-PL" sz="1400" dirty="0" smtClean="0">
                <a:solidFill>
                  <a:schemeClr val="tx1"/>
                </a:solidFill>
              </a:rPr>
              <a:t>da ulaganja na objektu ostaju vlasništvo zakupodavac i da on </a:t>
            </a:r>
            <a:r>
              <a:rPr lang="pl-PL" sz="1400" dirty="0">
                <a:solidFill>
                  <a:schemeClr val="tx1"/>
                </a:solidFill>
              </a:rPr>
              <a:t>nema obavezu prema zakupcu po osnovu naknadnih ulaganja na objektu koja </a:t>
            </a:r>
            <a:r>
              <a:rPr lang="pl-PL" sz="1400" dirty="0" smtClean="0">
                <a:solidFill>
                  <a:schemeClr val="tx1"/>
                </a:solidFill>
              </a:rPr>
              <a:t>je on izvršio. Dakle, društvo po osnovu rashodovanja ulaganja iskazuje rashod na računu 570 u iznosu od RSD 500.000,00.</a:t>
            </a:r>
            <a:endParaRPr lang="en-US" sz="1400" dirty="0">
              <a:solidFill>
                <a:schemeClr val="tx1"/>
              </a:solidFill>
            </a:endParaRPr>
          </a:p>
        </p:txBody>
      </p:sp>
    </p:spTree>
    <p:extLst>
      <p:ext uri="{BB962C8B-B14F-4D97-AF65-F5344CB8AC3E}">
        <p14:creationId xmlns:p14="http://schemas.microsoft.com/office/powerpoint/2010/main" val="2795363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endParaRPr lang="en-GB" sz="2000" dirty="0"/>
          </a:p>
        </p:txBody>
      </p:sp>
      <p:sp>
        <p:nvSpPr>
          <p:cNvPr id="3" name="Okvir za tekst 2"/>
          <p:cNvSpPr txBox="1"/>
          <p:nvPr/>
        </p:nvSpPr>
        <p:spPr>
          <a:xfrm>
            <a:off x="251519" y="2578196"/>
            <a:ext cx="8713726" cy="461665"/>
          </a:xfrm>
          <a:prstGeom prst="rect">
            <a:avLst/>
          </a:prstGeom>
          <a:noFill/>
        </p:spPr>
        <p:txBody>
          <a:bodyPr wrap="square" rtlCol="0">
            <a:spAutoFit/>
          </a:bodyPr>
          <a:lstStyle/>
          <a:p>
            <a:pPr algn="ctr"/>
            <a:r>
              <a:rPr lang="sr-Latn-RS" sz="2400" b="1" dirty="0" smtClean="0"/>
              <a:t>HVALA NA PAŽNJI</a:t>
            </a:r>
            <a:endParaRPr lang="sr-Latn-RS" sz="2400" b="1" dirty="0"/>
          </a:p>
        </p:txBody>
      </p:sp>
    </p:spTree>
    <p:extLst>
      <p:ext uri="{BB962C8B-B14F-4D97-AF65-F5344CB8AC3E}">
        <p14:creationId xmlns:p14="http://schemas.microsoft.com/office/powerpoint/2010/main" val="418306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Poreski aspekt obezvređenja imovine</a:t>
            </a:r>
            <a:endParaRPr lang="en-GB" sz="2000" dirty="0"/>
          </a:p>
        </p:txBody>
      </p:sp>
      <p:sp>
        <p:nvSpPr>
          <p:cNvPr id="29" name="Text Placeholder 4"/>
          <p:cNvSpPr>
            <a:spLocks noGrp="1"/>
          </p:cNvSpPr>
          <p:nvPr>
            <p:ph type="body" sz="quarter" idx="14"/>
          </p:nvPr>
        </p:nvSpPr>
        <p:spPr>
          <a:xfrm>
            <a:off x="251520" y="1031278"/>
            <a:ext cx="8712968" cy="370063"/>
          </a:xfrm>
        </p:spPr>
        <p:txBody>
          <a:bodyPr/>
          <a:lstStyle/>
          <a:p>
            <a:r>
              <a:rPr lang="sr-Latn-RS" sz="2000" dirty="0" smtClean="0"/>
              <a:t>Član 22v Zakona o porezu na dobit</a:t>
            </a:r>
            <a:endParaRPr lang="en-GB" sz="2000" dirty="0"/>
          </a:p>
        </p:txBody>
      </p:sp>
      <p:sp>
        <p:nvSpPr>
          <p:cNvPr id="3" name="Pravougaonik zaobljenih uglova 2"/>
          <p:cNvSpPr/>
          <p:nvPr/>
        </p:nvSpPr>
        <p:spPr>
          <a:xfrm>
            <a:off x="584391" y="3960108"/>
            <a:ext cx="1588168" cy="529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 name="Okvir za tekst 3"/>
          <p:cNvSpPr txBox="1"/>
          <p:nvPr/>
        </p:nvSpPr>
        <p:spPr>
          <a:xfrm>
            <a:off x="532827" y="3960108"/>
            <a:ext cx="1691296" cy="461665"/>
          </a:xfrm>
          <a:prstGeom prst="rect">
            <a:avLst/>
          </a:prstGeom>
          <a:noFill/>
        </p:spPr>
        <p:txBody>
          <a:bodyPr wrap="square" rtlCol="0">
            <a:spAutoFit/>
          </a:bodyPr>
          <a:lstStyle/>
          <a:p>
            <a:pPr algn="ctr"/>
            <a:r>
              <a:rPr lang="sr-Latn-RS" sz="1200" b="1" dirty="0" smtClean="0">
                <a:solidFill>
                  <a:schemeClr val="bg1"/>
                </a:solidFill>
              </a:rPr>
              <a:t>Nekretnine, postrojenja i oprema</a:t>
            </a:r>
            <a:endParaRPr lang="sr-Latn-RS" sz="1200" b="1" dirty="0">
              <a:solidFill>
                <a:schemeClr val="bg1"/>
              </a:solidFill>
            </a:endParaRPr>
          </a:p>
        </p:txBody>
      </p:sp>
      <p:sp>
        <p:nvSpPr>
          <p:cNvPr id="7" name="Pravougaonik zaobljenih uglova 6"/>
          <p:cNvSpPr/>
          <p:nvPr/>
        </p:nvSpPr>
        <p:spPr>
          <a:xfrm>
            <a:off x="2601113" y="3960108"/>
            <a:ext cx="1588168" cy="529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Okvir za tekst 8"/>
          <p:cNvSpPr txBox="1"/>
          <p:nvPr/>
        </p:nvSpPr>
        <p:spPr>
          <a:xfrm>
            <a:off x="2549549" y="4086303"/>
            <a:ext cx="1691296" cy="276999"/>
          </a:xfrm>
          <a:prstGeom prst="rect">
            <a:avLst/>
          </a:prstGeom>
          <a:noFill/>
        </p:spPr>
        <p:txBody>
          <a:bodyPr wrap="square" rtlCol="0">
            <a:spAutoFit/>
          </a:bodyPr>
          <a:lstStyle/>
          <a:p>
            <a:pPr algn="ctr"/>
            <a:r>
              <a:rPr lang="sr-Latn-RS" sz="1200" b="1" dirty="0" smtClean="0">
                <a:solidFill>
                  <a:schemeClr val="bg1"/>
                </a:solidFill>
              </a:rPr>
              <a:t>Zalihe</a:t>
            </a:r>
            <a:endParaRPr lang="sr-Latn-RS" sz="1200" b="1" dirty="0">
              <a:solidFill>
                <a:schemeClr val="bg1"/>
              </a:solidFill>
            </a:endParaRPr>
          </a:p>
        </p:txBody>
      </p:sp>
      <p:sp>
        <p:nvSpPr>
          <p:cNvPr id="10" name="Pravougaonik zaobljenih uglova 9"/>
          <p:cNvSpPr/>
          <p:nvPr/>
        </p:nvSpPr>
        <p:spPr>
          <a:xfrm>
            <a:off x="4633877" y="3960108"/>
            <a:ext cx="1588168" cy="529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Okvir za tekst 10"/>
          <p:cNvSpPr txBox="1"/>
          <p:nvPr/>
        </p:nvSpPr>
        <p:spPr>
          <a:xfrm>
            <a:off x="4586232" y="4097611"/>
            <a:ext cx="1691296" cy="276999"/>
          </a:xfrm>
          <a:prstGeom prst="rect">
            <a:avLst/>
          </a:prstGeom>
          <a:noFill/>
        </p:spPr>
        <p:txBody>
          <a:bodyPr wrap="square" rtlCol="0">
            <a:spAutoFit/>
          </a:bodyPr>
          <a:lstStyle/>
          <a:p>
            <a:pPr algn="ctr"/>
            <a:r>
              <a:rPr lang="sr-Latn-RS" sz="1200" b="1" dirty="0" smtClean="0">
                <a:solidFill>
                  <a:schemeClr val="bg1"/>
                </a:solidFill>
              </a:rPr>
              <a:t>Učešća u kapitalu</a:t>
            </a:r>
            <a:endParaRPr lang="sr-Latn-RS" sz="1200" b="1" dirty="0">
              <a:solidFill>
                <a:schemeClr val="bg1"/>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3525472928"/>
              </p:ext>
            </p:extLst>
          </p:nvPr>
        </p:nvGraphicFramePr>
        <p:xfrm>
          <a:off x="251520" y="1793004"/>
          <a:ext cx="7296788" cy="1470738"/>
        </p:xfrm>
        <a:graphic>
          <a:graphicData uri="http://schemas.openxmlformats.org/drawingml/2006/table">
            <a:tbl>
              <a:tblPr firstRow="1" firstCol="1" bandRow="1">
                <a:tableStyleId>{5C22544A-7EE6-4342-B048-85BDC9FD1C3A}</a:tableStyleId>
              </a:tblPr>
              <a:tblGrid>
                <a:gridCol w="777601">
                  <a:extLst>
                    <a:ext uri="{9D8B030D-6E8A-4147-A177-3AD203B41FA5}">
                      <a16:colId xmlns:a16="http://schemas.microsoft.com/office/drawing/2014/main" val="3924931737"/>
                    </a:ext>
                  </a:extLst>
                </a:gridCol>
                <a:gridCol w="6519187">
                  <a:extLst>
                    <a:ext uri="{9D8B030D-6E8A-4147-A177-3AD203B41FA5}">
                      <a16:colId xmlns:a16="http://schemas.microsoft.com/office/drawing/2014/main" val="2892737315"/>
                    </a:ext>
                  </a:extLst>
                </a:gridCol>
              </a:tblGrid>
              <a:tr h="336649">
                <a:tc>
                  <a:txBody>
                    <a:bodyPr/>
                    <a:lstStyle/>
                    <a:p>
                      <a:pPr algn="ctr">
                        <a:lnSpc>
                          <a:spcPct val="107000"/>
                        </a:lnSpc>
                        <a:spcAft>
                          <a:spcPts val="0"/>
                        </a:spcAft>
                      </a:pPr>
                      <a:r>
                        <a:rPr lang="sr-Latn-RS" sz="1400" dirty="0">
                          <a:effectLst/>
                        </a:rPr>
                        <a:t>Redni broj</a:t>
                      </a:r>
                      <a:endParaRPr lang="sr-Latn-R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r-Latn-RS" sz="1400" dirty="0">
                          <a:effectLst/>
                        </a:rPr>
                        <a:t>Opis</a:t>
                      </a:r>
                      <a:endParaRPr lang="sr-Latn-R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301478"/>
                  </a:ext>
                </a:extLst>
              </a:tr>
              <a:tr h="329325">
                <a:tc>
                  <a:txBody>
                    <a:bodyPr/>
                    <a:lstStyle/>
                    <a:p>
                      <a:pPr algn="ctr">
                        <a:lnSpc>
                          <a:spcPct val="107000"/>
                        </a:lnSpc>
                        <a:spcAft>
                          <a:spcPts val="0"/>
                        </a:spcAft>
                      </a:pPr>
                      <a:r>
                        <a:rPr lang="sr-Latn-RS" sz="1400" b="0" dirty="0">
                          <a:solidFill>
                            <a:srgbClr val="63666A"/>
                          </a:solidFill>
                          <a:effectLst/>
                        </a:rPr>
                        <a:t>35.</a:t>
                      </a:r>
                      <a:endParaRPr lang="sr-Latn-RS" sz="1400" b="0" dirty="0">
                        <a:solidFill>
                          <a:srgbClr val="63666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0"/>
                        </a:spcAft>
                      </a:pPr>
                      <a:r>
                        <a:rPr lang="sr-Latn-RS" sz="1400" kern="1200" dirty="0">
                          <a:solidFill>
                            <a:srgbClr val="63666A"/>
                          </a:solidFill>
                          <a:effectLst/>
                          <a:latin typeface="+mn-lt"/>
                          <a:ea typeface="+mn-ea"/>
                          <a:cs typeface="+mn-cs"/>
                        </a:rPr>
                        <a:t>Rashodi po osnovu obezvređenja imovine</a:t>
                      </a:r>
                    </a:p>
                  </a:txBody>
                  <a:tcPr marL="68580" marR="68580" marT="0" marB="0" anchor="ctr">
                    <a:noFill/>
                  </a:tcPr>
                </a:tc>
                <a:extLst>
                  <a:ext uri="{0D108BD9-81ED-4DB2-BD59-A6C34878D82A}">
                    <a16:rowId xmlns:a16="http://schemas.microsoft.com/office/drawing/2014/main" val="1050715711"/>
                  </a:ext>
                </a:extLst>
              </a:tr>
              <a:tr h="352425">
                <a:tc>
                  <a:txBody>
                    <a:bodyPr/>
                    <a:lstStyle/>
                    <a:p>
                      <a:pPr algn="ctr">
                        <a:lnSpc>
                          <a:spcPct val="107000"/>
                        </a:lnSpc>
                        <a:spcAft>
                          <a:spcPts val="0"/>
                        </a:spcAft>
                      </a:pPr>
                      <a:r>
                        <a:rPr lang="sr-Latn-RS" sz="1400" b="0" dirty="0">
                          <a:solidFill>
                            <a:srgbClr val="63666A"/>
                          </a:solidFill>
                          <a:effectLst/>
                        </a:rPr>
                        <a:t>36.</a:t>
                      </a:r>
                      <a:endParaRPr lang="sr-Latn-RS" sz="1400" b="0" dirty="0">
                        <a:solidFill>
                          <a:srgbClr val="63666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0"/>
                        </a:spcAft>
                      </a:pPr>
                      <a:r>
                        <a:rPr lang="sr-Latn-RS" sz="1400" dirty="0">
                          <a:solidFill>
                            <a:srgbClr val="63666A"/>
                          </a:solidFill>
                          <a:effectLst/>
                        </a:rPr>
                        <a:t>Rashodi po osnovu obezvređenja imovine koji se priznaju u poreskom periodu za koji se podnosi poreski bilans, a u kome je ta imovina otuđena, upotrebljena ili je došlo do oštećenja te imovine usled više sile </a:t>
                      </a:r>
                      <a:endParaRPr lang="sr-Latn-RS" sz="1400" dirty="0">
                        <a:solidFill>
                          <a:srgbClr val="63666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89650307"/>
                  </a:ext>
                </a:extLst>
              </a:tr>
            </a:tbl>
          </a:graphicData>
        </a:graphic>
      </p:graphicFrame>
    </p:spTree>
    <p:extLst>
      <p:ext uri="{BB962C8B-B14F-4D97-AF65-F5344CB8AC3E}">
        <p14:creationId xmlns:p14="http://schemas.microsoft.com/office/powerpoint/2010/main" val="2556994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Poreski aspekt obezvređenja imovine</a:t>
            </a:r>
            <a:endParaRPr lang="en-GB" sz="2000" dirty="0"/>
          </a:p>
        </p:txBody>
      </p:sp>
      <p:sp>
        <p:nvSpPr>
          <p:cNvPr id="29" name="Text Placeholder 4"/>
          <p:cNvSpPr>
            <a:spLocks noGrp="1"/>
          </p:cNvSpPr>
          <p:nvPr>
            <p:ph type="body" sz="quarter" idx="14"/>
          </p:nvPr>
        </p:nvSpPr>
        <p:spPr>
          <a:xfrm>
            <a:off x="251520" y="2519136"/>
            <a:ext cx="8712968" cy="485775"/>
          </a:xfrm>
        </p:spPr>
        <p:txBody>
          <a:bodyPr/>
          <a:lstStyle/>
          <a:p>
            <a:r>
              <a:rPr lang="sr-Latn-RS" sz="2000" dirty="0" smtClean="0"/>
              <a:t>Obezvređenje imovine u računovodstvu</a:t>
            </a:r>
            <a:endParaRPr lang="en-GB" sz="2000" dirty="0"/>
          </a:p>
        </p:txBody>
      </p:sp>
      <p:sp>
        <p:nvSpPr>
          <p:cNvPr id="3" name="Okvir za tekst 2"/>
          <p:cNvSpPr txBox="1"/>
          <p:nvPr/>
        </p:nvSpPr>
        <p:spPr>
          <a:xfrm>
            <a:off x="316259" y="3144062"/>
            <a:ext cx="2488818" cy="923330"/>
          </a:xfrm>
          <a:prstGeom prst="rect">
            <a:avLst/>
          </a:prstGeom>
          <a:noFill/>
        </p:spPr>
        <p:txBody>
          <a:bodyPr wrap="square" rtlCol="0">
            <a:spAutoFit/>
          </a:bodyPr>
          <a:lstStyle/>
          <a:p>
            <a:pPr algn="ctr"/>
            <a:r>
              <a:rPr lang="sr-Latn-RS" dirty="0" smtClean="0"/>
              <a:t>NETO KNJIGOVODSTVENA VREDNOST</a:t>
            </a:r>
            <a:endParaRPr lang="sr-Latn-RS" dirty="0"/>
          </a:p>
        </p:txBody>
      </p:sp>
      <p:sp>
        <p:nvSpPr>
          <p:cNvPr id="4" name="Okvir za tekst 3"/>
          <p:cNvSpPr txBox="1"/>
          <p:nvPr/>
        </p:nvSpPr>
        <p:spPr>
          <a:xfrm>
            <a:off x="3687362" y="3109686"/>
            <a:ext cx="1897553" cy="923330"/>
          </a:xfrm>
          <a:prstGeom prst="rect">
            <a:avLst/>
          </a:prstGeom>
          <a:noFill/>
        </p:spPr>
        <p:txBody>
          <a:bodyPr wrap="square" rtlCol="0">
            <a:spAutoFit/>
          </a:bodyPr>
          <a:lstStyle/>
          <a:p>
            <a:pPr algn="ctr"/>
            <a:r>
              <a:rPr lang="sr-Latn-RS" dirty="0" smtClean="0"/>
              <a:t>PROCENJENA NADOKNADIVA VREDNOST</a:t>
            </a:r>
            <a:endParaRPr lang="sr-Latn-RS" dirty="0"/>
          </a:p>
        </p:txBody>
      </p:sp>
      <p:sp>
        <p:nvSpPr>
          <p:cNvPr id="7" name="L-oblik 6"/>
          <p:cNvSpPr/>
          <p:nvPr/>
        </p:nvSpPr>
        <p:spPr>
          <a:xfrm rot="13697850">
            <a:off x="3086449" y="3442693"/>
            <a:ext cx="319541" cy="326068"/>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Strelica nadesno 7"/>
          <p:cNvSpPr/>
          <p:nvPr/>
        </p:nvSpPr>
        <p:spPr>
          <a:xfrm>
            <a:off x="5937810" y="3304026"/>
            <a:ext cx="529390" cy="486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Okvir za tekst 8"/>
          <p:cNvSpPr txBox="1"/>
          <p:nvPr/>
        </p:nvSpPr>
        <p:spPr>
          <a:xfrm>
            <a:off x="6675807" y="3108544"/>
            <a:ext cx="1966304" cy="877163"/>
          </a:xfrm>
          <a:prstGeom prst="rect">
            <a:avLst/>
          </a:prstGeom>
          <a:noFill/>
        </p:spPr>
        <p:txBody>
          <a:bodyPr wrap="square" rtlCol="0">
            <a:spAutoFit/>
          </a:bodyPr>
          <a:lstStyle/>
          <a:p>
            <a:pPr algn="ctr"/>
            <a:r>
              <a:rPr lang="sr-Latn-RS" sz="1700" dirty="0" smtClean="0"/>
              <a:t>OBEZVREĐENJE NA RAČUNIMA GRUPE 58 ili 63</a:t>
            </a:r>
            <a:endParaRPr lang="sr-Latn-RS" sz="1700" dirty="0"/>
          </a:p>
        </p:txBody>
      </p:sp>
      <p:sp>
        <p:nvSpPr>
          <p:cNvPr id="10" name="Text Placeholder 4"/>
          <p:cNvSpPr txBox="1">
            <a:spLocks/>
          </p:cNvSpPr>
          <p:nvPr/>
        </p:nvSpPr>
        <p:spPr>
          <a:xfrm>
            <a:off x="251520" y="840418"/>
            <a:ext cx="8712968" cy="1539567"/>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4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sr-Latn-RS" sz="2000" dirty="0" smtClean="0"/>
              <a:t>Osnovna pitanja:</a:t>
            </a:r>
          </a:p>
          <a:p>
            <a:pPr marL="342900" indent="-342900">
              <a:buFontTx/>
              <a:buChar char="-"/>
            </a:pPr>
            <a:r>
              <a:rPr lang="sr-Latn-RS" sz="1800" dirty="0">
                <a:solidFill>
                  <a:schemeClr val="tx1"/>
                </a:solidFill>
              </a:rPr>
              <a:t>Koji rashodi se iskazuju na rednom broju 35. Poreskog bilansa?</a:t>
            </a:r>
          </a:p>
          <a:p>
            <a:pPr marL="342900" indent="-342900">
              <a:buFontTx/>
              <a:buChar char="-"/>
            </a:pPr>
            <a:r>
              <a:rPr lang="sr-Latn-RS" sz="1800" dirty="0">
                <a:solidFill>
                  <a:schemeClr val="tx1"/>
                </a:solidFill>
              </a:rPr>
              <a:t>Koji su uslovi za priznavanje rashoda po osnovu obezvređenja u Poreskom bilansu?</a:t>
            </a:r>
          </a:p>
        </p:txBody>
      </p:sp>
    </p:spTree>
    <p:extLst>
      <p:ext uri="{BB962C8B-B14F-4D97-AF65-F5344CB8AC3E}">
        <p14:creationId xmlns:p14="http://schemas.microsoft.com/office/powerpoint/2010/main" val="4144066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GB" sz="2000" dirty="0"/>
          </a:p>
        </p:txBody>
      </p:sp>
      <p:sp>
        <p:nvSpPr>
          <p:cNvPr id="29" name="Text Placeholder 4"/>
          <p:cNvSpPr>
            <a:spLocks noGrp="1"/>
          </p:cNvSpPr>
          <p:nvPr>
            <p:ph type="body" sz="quarter" idx="14"/>
          </p:nvPr>
        </p:nvSpPr>
        <p:spPr>
          <a:xfrm>
            <a:off x="314324" y="915566"/>
            <a:ext cx="8650163" cy="485775"/>
          </a:xfrm>
        </p:spPr>
        <p:txBody>
          <a:bodyPr/>
          <a:lstStyle/>
          <a:p>
            <a:r>
              <a:rPr lang="sr-Latn-RS" sz="2000" dirty="0" smtClean="0"/>
              <a:t>Obezvređenje imovine za poreske svrhe</a:t>
            </a:r>
            <a:endParaRPr lang="en-GB" sz="2000" dirty="0"/>
          </a:p>
        </p:txBody>
      </p:sp>
      <p:sp>
        <p:nvSpPr>
          <p:cNvPr id="6" name="Okvir za tekst 5"/>
          <p:cNvSpPr txBox="1"/>
          <p:nvPr/>
        </p:nvSpPr>
        <p:spPr>
          <a:xfrm>
            <a:off x="314325" y="1643063"/>
            <a:ext cx="8577967" cy="2031325"/>
          </a:xfrm>
          <a:prstGeom prst="rect">
            <a:avLst/>
          </a:prstGeom>
          <a:noFill/>
        </p:spPr>
        <p:txBody>
          <a:bodyPr wrap="square" rtlCol="0">
            <a:spAutoFit/>
          </a:bodyPr>
          <a:lstStyle/>
          <a:p>
            <a:r>
              <a:rPr lang="sr-Latn-RS" dirty="0" smtClean="0"/>
              <a:t>Rashod po osnovu obezvređenja imovine priznaje se u poreskom bilansu u periodu kada nastane jedan od sledećih događaja:</a:t>
            </a:r>
          </a:p>
          <a:p>
            <a:endParaRPr lang="sr-Latn-RS" dirty="0"/>
          </a:p>
          <a:p>
            <a:pPr marL="342900" indent="-342900">
              <a:buAutoNum type="arabicParenR"/>
            </a:pPr>
            <a:r>
              <a:rPr lang="sr-Latn-RS" dirty="0" smtClean="0"/>
              <a:t>otuđenje;</a:t>
            </a:r>
          </a:p>
          <a:p>
            <a:pPr marL="342900" indent="-342900">
              <a:buAutoNum type="arabicParenR"/>
            </a:pPr>
            <a:r>
              <a:rPr lang="sr-Latn-RS" dirty="0" smtClean="0"/>
              <a:t>upotreba;</a:t>
            </a:r>
          </a:p>
          <a:p>
            <a:pPr marL="342900" indent="-342900">
              <a:buAutoNum type="arabicParenR"/>
            </a:pPr>
            <a:r>
              <a:rPr lang="sr-Latn-RS" dirty="0" smtClean="0"/>
              <a:t>trajno oštećenje usled više sile.</a:t>
            </a:r>
          </a:p>
          <a:p>
            <a:pPr marL="342900" indent="-342900">
              <a:buAutoNum type="arabicParenR"/>
            </a:pPr>
            <a:endParaRPr lang="sr-Latn-RS" dirty="0"/>
          </a:p>
        </p:txBody>
      </p:sp>
      <p:sp>
        <p:nvSpPr>
          <p:cNvPr id="3" name="Okvir za tekst 2"/>
          <p:cNvSpPr txBox="1"/>
          <p:nvPr/>
        </p:nvSpPr>
        <p:spPr>
          <a:xfrm>
            <a:off x="378135" y="3877606"/>
            <a:ext cx="7033318" cy="584775"/>
          </a:xfrm>
          <a:prstGeom prst="rect">
            <a:avLst/>
          </a:prstGeom>
          <a:noFill/>
        </p:spPr>
        <p:txBody>
          <a:bodyPr wrap="square" rtlCol="0">
            <a:spAutoFit/>
          </a:bodyPr>
          <a:lstStyle/>
          <a:p>
            <a:r>
              <a:rPr lang="sr-Latn-RS" sz="1600" b="1" dirty="0">
                <a:solidFill>
                  <a:srgbClr val="009CDE"/>
                </a:solidFill>
              </a:rPr>
              <a:t>DA LI SE SVAKO ISKNJIŽENJE IMOVINE IZ KNJIGA MOŽE SMATRATI OTUĐENJEM U SMISLU ČLANA 22v ZAKONA?</a:t>
            </a:r>
          </a:p>
        </p:txBody>
      </p:sp>
    </p:spTree>
    <p:extLst>
      <p:ext uri="{BB962C8B-B14F-4D97-AF65-F5344CB8AC3E}">
        <p14:creationId xmlns:p14="http://schemas.microsoft.com/office/powerpoint/2010/main" val="3440992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tekst 1"/>
          <p:cNvSpPr>
            <a:spLocks noGrp="1"/>
          </p:cNvSpPr>
          <p:nvPr>
            <p:ph type="body" sz="quarter" idx="13"/>
          </p:nvPr>
        </p:nvSpPr>
        <p:spPr/>
        <p:txBody>
          <a:bodyPr/>
          <a:lstStyle/>
          <a:p>
            <a:r>
              <a:rPr lang="sr-Latn-RS" dirty="0"/>
              <a:t>Uslovi za priznavanje obezvređenja u </a:t>
            </a:r>
            <a:r>
              <a:rPr lang="sr-Latn-RS" dirty="0" smtClean="0"/>
              <a:t>PB1</a:t>
            </a:r>
            <a:endParaRPr lang="sr-Latn-RS" dirty="0"/>
          </a:p>
        </p:txBody>
      </p:sp>
      <p:sp>
        <p:nvSpPr>
          <p:cNvPr id="3" name="Čuvar mesta za tekst 2"/>
          <p:cNvSpPr>
            <a:spLocks noGrp="1"/>
          </p:cNvSpPr>
          <p:nvPr>
            <p:ph type="body" sz="quarter" idx="14"/>
          </p:nvPr>
        </p:nvSpPr>
        <p:spPr/>
        <p:txBody>
          <a:bodyPr/>
          <a:lstStyle/>
          <a:p>
            <a:r>
              <a:rPr lang="sr-Latn-RS" dirty="0" smtClean="0"/>
              <a:t>Upotreba obezvređene imovine</a:t>
            </a:r>
            <a:endParaRPr lang="sr-Latn-RS" dirty="0"/>
          </a:p>
        </p:txBody>
      </p:sp>
      <p:sp>
        <p:nvSpPr>
          <p:cNvPr id="4" name="Čuvar mesta za sadržaj 3"/>
          <p:cNvSpPr>
            <a:spLocks noGrp="1"/>
          </p:cNvSpPr>
          <p:nvPr>
            <p:ph sz="quarter" idx="16"/>
          </p:nvPr>
        </p:nvSpPr>
        <p:spPr>
          <a:xfrm>
            <a:off x="251520" y="1492250"/>
            <a:ext cx="8640772" cy="1175323"/>
          </a:xfrm>
        </p:spPr>
        <p:txBody>
          <a:bodyPr/>
          <a:lstStyle/>
          <a:p>
            <a:r>
              <a:rPr lang="sr-Latn-RS" dirty="0" smtClean="0"/>
              <a:t>Najčešće slučaj kod zaliha - potpuna ili delimična upotreba u proizvodnji;</a:t>
            </a:r>
          </a:p>
          <a:p>
            <a:r>
              <a:rPr lang="sr-Latn-RS" dirty="0" smtClean="0"/>
              <a:t>Slučaj kod objekata i opreme - kada se rashodovano sredstvo vraća u upotrebu</a:t>
            </a:r>
          </a:p>
        </p:txBody>
      </p:sp>
      <p:sp>
        <p:nvSpPr>
          <p:cNvPr id="5" name="Čuvar mesta za tekst 2"/>
          <p:cNvSpPr txBox="1">
            <a:spLocks/>
          </p:cNvSpPr>
          <p:nvPr/>
        </p:nvSpPr>
        <p:spPr>
          <a:xfrm>
            <a:off x="251520" y="2751941"/>
            <a:ext cx="8712968" cy="485775"/>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4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dirty="0" smtClean="0"/>
              <a:t>Oštećenje pod uticajem više sile</a:t>
            </a:r>
            <a:endParaRPr lang="sr-Latn-RS" dirty="0"/>
          </a:p>
        </p:txBody>
      </p:sp>
      <p:sp>
        <p:nvSpPr>
          <p:cNvPr id="6" name="Čuvar mesta za sadržaj 3"/>
          <p:cNvSpPr txBox="1">
            <a:spLocks/>
          </p:cNvSpPr>
          <p:nvPr/>
        </p:nvSpPr>
        <p:spPr>
          <a:xfrm>
            <a:off x="251520" y="3322084"/>
            <a:ext cx="8640772" cy="696089"/>
          </a:xfrm>
          <a:prstGeom prst="rect">
            <a:avLst/>
          </a:prstGeom>
        </p:spPr>
        <p:txBody>
          <a:bodyPr numCol="2">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dirty="0" smtClean="0"/>
              <a:t>požar, poplava, zemljotres i sl.</a:t>
            </a:r>
          </a:p>
          <a:p>
            <a:r>
              <a:rPr lang="sr-Latn-RS" dirty="0" smtClean="0"/>
              <a:t>krađa;</a:t>
            </a:r>
          </a:p>
          <a:p>
            <a:endParaRPr lang="sr-Latn-RS" dirty="0" smtClean="0"/>
          </a:p>
        </p:txBody>
      </p:sp>
      <p:sp>
        <p:nvSpPr>
          <p:cNvPr id="7" name="Čuvar mesta za tekst 2"/>
          <p:cNvSpPr txBox="1">
            <a:spLocks/>
          </p:cNvSpPr>
          <p:nvPr/>
        </p:nvSpPr>
        <p:spPr>
          <a:xfrm>
            <a:off x="251520" y="4102541"/>
            <a:ext cx="5884961" cy="716966"/>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4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r-Latn-RS" sz="1800" b="1" dirty="0" smtClean="0">
                <a:solidFill>
                  <a:srgbClr val="009CDE"/>
                </a:solidFill>
              </a:rPr>
              <a:t>ZAPISNIK NADLEŽNOG ORGANA MINISTARSTVA</a:t>
            </a:r>
          </a:p>
          <a:p>
            <a:pPr algn="ctr"/>
            <a:r>
              <a:rPr lang="sr-Latn-RS" sz="1800" b="1" dirty="0" smtClean="0">
                <a:solidFill>
                  <a:srgbClr val="009CDE"/>
                </a:solidFill>
              </a:rPr>
              <a:t>UNUTRAŠNJIH POSLOVA</a:t>
            </a:r>
            <a:endParaRPr lang="sr-Latn-RS" sz="1800" b="1" dirty="0">
              <a:solidFill>
                <a:srgbClr val="009CDE"/>
              </a:solidFill>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670" y="3534267"/>
            <a:ext cx="960120" cy="1285240"/>
          </a:xfrm>
          <a:prstGeom prst="rect">
            <a:avLst/>
          </a:prstGeom>
          <a:effectLst>
            <a:softEdge rad="38100"/>
          </a:effectLst>
        </p:spPr>
      </p:pic>
    </p:spTree>
    <p:extLst>
      <p:ext uri="{BB962C8B-B14F-4D97-AF65-F5344CB8AC3E}">
        <p14:creationId xmlns:p14="http://schemas.microsoft.com/office/powerpoint/2010/main" val="3499506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tekst 1"/>
          <p:cNvSpPr>
            <a:spLocks noGrp="1"/>
          </p:cNvSpPr>
          <p:nvPr>
            <p:ph type="body" sz="quarter" idx="13"/>
          </p:nvPr>
        </p:nvSpPr>
        <p:spPr/>
        <p:txBody>
          <a:bodyPr/>
          <a:lstStyle/>
          <a:p>
            <a:r>
              <a:rPr lang="sr-Latn-RS" dirty="0" smtClean="0"/>
              <a:t>Uslovi za priznavanje obezvređenja u PB1</a:t>
            </a:r>
            <a:endParaRPr lang="sr-Latn-RS" dirty="0"/>
          </a:p>
        </p:txBody>
      </p:sp>
      <p:sp>
        <p:nvSpPr>
          <p:cNvPr id="3" name="Čuvar mesta za tekst 2"/>
          <p:cNvSpPr>
            <a:spLocks noGrp="1"/>
          </p:cNvSpPr>
          <p:nvPr>
            <p:ph type="body" sz="quarter" idx="14"/>
          </p:nvPr>
        </p:nvSpPr>
        <p:spPr/>
        <p:txBody>
          <a:bodyPr/>
          <a:lstStyle/>
          <a:p>
            <a:r>
              <a:rPr lang="sr-Latn-RS" dirty="0" smtClean="0"/>
              <a:t>Otuđenje obezvređene imovine</a:t>
            </a:r>
            <a:endParaRPr lang="sr-Latn-RS" dirty="0"/>
          </a:p>
        </p:txBody>
      </p:sp>
      <p:sp>
        <p:nvSpPr>
          <p:cNvPr id="4" name="Čuvar mesta za sadržaj 3"/>
          <p:cNvSpPr>
            <a:spLocks noGrp="1"/>
          </p:cNvSpPr>
          <p:nvPr>
            <p:ph sz="quarter" idx="16"/>
          </p:nvPr>
        </p:nvSpPr>
        <p:spPr>
          <a:xfrm>
            <a:off x="251520" y="1689372"/>
            <a:ext cx="8712968" cy="3054507"/>
          </a:xfrm>
        </p:spPr>
        <p:txBody>
          <a:bodyPr wrap="none"/>
          <a:lstStyle/>
          <a:p>
            <a:r>
              <a:rPr lang="sr-Latn-RS" dirty="0" smtClean="0"/>
              <a:t>Prodaja (bilo kao stvar koja ima upotrebnu vrednost, bilo kao sekundarne sirovine);</a:t>
            </a:r>
          </a:p>
          <a:p>
            <a:r>
              <a:rPr lang="sr-Latn-RS" dirty="0" smtClean="0"/>
              <a:t>Prenos bez naknade;</a:t>
            </a:r>
          </a:p>
          <a:p>
            <a:pPr marL="0" indent="0">
              <a:buNone/>
            </a:pPr>
            <a:endParaRPr lang="sr-Latn-RS" dirty="0" smtClean="0"/>
          </a:p>
          <a:p>
            <a:r>
              <a:rPr lang="sr-Latn-RS" dirty="0" smtClean="0"/>
              <a:t>Predaja imovine društvu koje se bavi zbrinjavanjem opasnog otpada;</a:t>
            </a:r>
          </a:p>
          <a:p>
            <a:r>
              <a:rPr lang="sr-Latn-RS" dirty="0" smtClean="0"/>
              <a:t>Rashodovanje </a:t>
            </a:r>
            <a:r>
              <a:rPr lang="sr-Latn-RS" dirty="0"/>
              <a:t>ulaganja na tuđim NPO</a:t>
            </a:r>
          </a:p>
          <a:p>
            <a:r>
              <a:rPr lang="sr-Latn-RS" dirty="0"/>
              <a:t>Rashodovanje učešća u kapitalu  </a:t>
            </a:r>
            <a:endParaRPr lang="sr-Latn-RS" dirty="0" smtClean="0"/>
          </a:p>
          <a:p>
            <a:pPr marL="0" indent="0">
              <a:buNone/>
            </a:pPr>
            <a:endParaRPr lang="sr-Latn-RS" dirty="0" smtClean="0"/>
          </a:p>
          <a:p>
            <a:r>
              <a:rPr lang="sr-Latn-RS" dirty="0">
                <a:solidFill>
                  <a:srgbClr val="FF0000"/>
                </a:solidFill>
              </a:rPr>
              <a:t>RASHODOVANJE </a:t>
            </a:r>
            <a:r>
              <a:rPr lang="sr-Latn-RS" dirty="0" smtClean="0">
                <a:solidFill>
                  <a:srgbClr val="FF0000"/>
                </a:solidFill>
              </a:rPr>
              <a:t>NPO I </a:t>
            </a:r>
            <a:r>
              <a:rPr lang="sr-Latn-RS" dirty="0">
                <a:solidFill>
                  <a:srgbClr val="FF0000"/>
                </a:solidFill>
              </a:rPr>
              <a:t>ZALIHA</a:t>
            </a:r>
          </a:p>
          <a:p>
            <a:endParaRPr lang="sr-Latn-RS" dirty="0"/>
          </a:p>
        </p:txBody>
      </p:sp>
      <p:sp>
        <p:nvSpPr>
          <p:cNvPr id="5" name="Množenje 4"/>
          <p:cNvSpPr/>
          <p:nvPr/>
        </p:nvSpPr>
        <p:spPr>
          <a:xfrm>
            <a:off x="3925732" y="4159488"/>
            <a:ext cx="309383" cy="44001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572610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tekst 1"/>
          <p:cNvSpPr>
            <a:spLocks noGrp="1"/>
          </p:cNvSpPr>
          <p:nvPr>
            <p:ph type="body" sz="quarter" idx="13"/>
          </p:nvPr>
        </p:nvSpPr>
        <p:spPr/>
        <p:txBody>
          <a:bodyPr/>
          <a:lstStyle/>
          <a:p>
            <a:r>
              <a:rPr lang="sr-Latn-RS" dirty="0" smtClean="0"/>
              <a:t>Rashodovanje imovine</a:t>
            </a:r>
            <a:endParaRPr lang="sr-Latn-RS" dirty="0"/>
          </a:p>
        </p:txBody>
      </p:sp>
      <p:graphicFrame>
        <p:nvGraphicFramePr>
          <p:cNvPr id="8" name="Dijagram 7"/>
          <p:cNvGraphicFramePr/>
          <p:nvPr>
            <p:extLst>
              <p:ext uri="{D42A27DB-BD31-4B8C-83A1-F6EECF244321}">
                <p14:modId xmlns:p14="http://schemas.microsoft.com/office/powerpoint/2010/main" val="2500831294"/>
              </p:ext>
            </p:extLst>
          </p:nvPr>
        </p:nvGraphicFramePr>
        <p:xfrm>
          <a:off x="554598" y="1258158"/>
          <a:ext cx="5158683" cy="3111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kvir za tekst 9"/>
          <p:cNvSpPr txBox="1"/>
          <p:nvPr/>
        </p:nvSpPr>
        <p:spPr>
          <a:xfrm>
            <a:off x="5823284" y="1519335"/>
            <a:ext cx="2103807" cy="923330"/>
          </a:xfrm>
          <a:prstGeom prst="rect">
            <a:avLst/>
          </a:prstGeom>
          <a:noFill/>
        </p:spPr>
        <p:txBody>
          <a:bodyPr wrap="square" rtlCol="0">
            <a:spAutoFit/>
          </a:bodyPr>
          <a:lstStyle/>
          <a:p>
            <a:pPr algn="ctr"/>
            <a:r>
              <a:rPr lang="sr-Latn-RS" dirty="0" smtClean="0"/>
              <a:t>Rashod u okviru grupe 57 ili 63</a:t>
            </a:r>
          </a:p>
          <a:p>
            <a:pPr algn="ctr"/>
            <a:r>
              <a:rPr lang="sr-Latn-RS" dirty="0" smtClean="0">
                <a:solidFill>
                  <a:srgbClr val="FF0000"/>
                </a:solidFill>
              </a:rPr>
              <a:t>Da li je otuđeno?</a:t>
            </a:r>
            <a:endParaRPr lang="sr-Latn-RS" dirty="0">
              <a:solidFill>
                <a:srgbClr val="FF0000"/>
              </a:solidFill>
            </a:endParaRPr>
          </a:p>
        </p:txBody>
      </p:sp>
      <p:sp>
        <p:nvSpPr>
          <p:cNvPr id="11" name="Okvir za tekst 10"/>
          <p:cNvSpPr txBox="1"/>
          <p:nvPr/>
        </p:nvSpPr>
        <p:spPr>
          <a:xfrm>
            <a:off x="5878285" y="3334467"/>
            <a:ext cx="2048806" cy="646331"/>
          </a:xfrm>
          <a:prstGeom prst="rect">
            <a:avLst/>
          </a:prstGeom>
          <a:noFill/>
        </p:spPr>
        <p:txBody>
          <a:bodyPr wrap="square" rtlCol="0">
            <a:spAutoFit/>
          </a:bodyPr>
          <a:lstStyle/>
          <a:p>
            <a:pPr algn="ctr"/>
            <a:r>
              <a:rPr lang="sr-Latn-RS" dirty="0" smtClean="0"/>
              <a:t>Priznat rashod u Poreskom bilansu</a:t>
            </a:r>
            <a:endParaRPr lang="sr-Latn-RS" dirty="0"/>
          </a:p>
        </p:txBody>
      </p:sp>
    </p:spTree>
    <p:extLst>
      <p:ext uri="{BB962C8B-B14F-4D97-AF65-F5344CB8AC3E}">
        <p14:creationId xmlns:p14="http://schemas.microsoft.com/office/powerpoint/2010/main" val="207875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smtClean="0"/>
              <a:t>Primer 1. - usklađivanje vrednosti imovine</a:t>
            </a:r>
            <a:endParaRPr lang="en-GB" sz="2000" dirty="0"/>
          </a:p>
        </p:txBody>
      </p:sp>
      <p:sp>
        <p:nvSpPr>
          <p:cNvPr id="17" name="Rectangle 5"/>
          <p:cNvSpPr/>
          <p:nvPr/>
        </p:nvSpPr>
        <p:spPr>
          <a:xfrm>
            <a:off x="4902009" y="866274"/>
            <a:ext cx="4063236" cy="165004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400" b="1" dirty="0" smtClean="0">
                <a:solidFill>
                  <a:schemeClr val="accent2"/>
                </a:solidFill>
              </a:rPr>
              <a:t>Odgovor: </a:t>
            </a:r>
            <a:r>
              <a:rPr lang="sr-Latn-RS" sz="1400" dirty="0" smtClean="0">
                <a:solidFill>
                  <a:schemeClr val="tx1"/>
                </a:solidFill>
              </a:rPr>
              <a:t>Rashodi </a:t>
            </a:r>
            <a:r>
              <a:rPr lang="sr-Latn-RS" sz="1400" dirty="0">
                <a:solidFill>
                  <a:schemeClr val="tx1"/>
                </a:solidFill>
              </a:rPr>
              <a:t>po osnovu obezvređenja objekta </a:t>
            </a:r>
            <a:r>
              <a:rPr lang="sr-Latn-RS" sz="1400" dirty="0" smtClean="0">
                <a:solidFill>
                  <a:schemeClr val="tx1"/>
                </a:solidFill>
              </a:rPr>
              <a:t>priznaju se na teret računa 582 i ne </a:t>
            </a:r>
            <a:r>
              <a:rPr lang="sr-Latn-RS" sz="1400" dirty="0">
                <a:solidFill>
                  <a:schemeClr val="tx1"/>
                </a:solidFill>
              </a:rPr>
              <a:t>priznaju se u Poreskom bilansu, tako da je potrebno izvršiti korekciju rashoda na rednom broju 35. i to u iznosu od RSD 1.000.000,00</a:t>
            </a:r>
            <a:r>
              <a:rPr lang="sr-Latn-RS" sz="1400" dirty="0" smtClean="0">
                <a:solidFill>
                  <a:schemeClr val="tx1"/>
                </a:solidFill>
              </a:rPr>
              <a:t>.</a:t>
            </a:r>
            <a:endParaRPr lang="en-US" sz="1400" dirty="0">
              <a:solidFill>
                <a:schemeClr val="tx1"/>
              </a:solidFill>
            </a:endParaRPr>
          </a:p>
        </p:txBody>
      </p:sp>
      <p:sp>
        <p:nvSpPr>
          <p:cNvPr id="10" name="Rectangle 5"/>
          <p:cNvSpPr/>
          <p:nvPr/>
        </p:nvSpPr>
        <p:spPr>
          <a:xfrm>
            <a:off x="251519" y="866273"/>
            <a:ext cx="4554236" cy="1650045"/>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400" b="1" dirty="0">
                <a:solidFill>
                  <a:schemeClr val="accent2"/>
                </a:solidFill>
              </a:rPr>
              <a:t>Pitanje:</a:t>
            </a:r>
            <a:r>
              <a:rPr lang="sr-Latn-RS" sz="1400" dirty="0">
                <a:solidFill>
                  <a:schemeClr val="accent2"/>
                </a:solidFill>
              </a:rPr>
              <a:t> </a:t>
            </a:r>
            <a:r>
              <a:rPr lang="sr-Latn-RS" sz="1400" dirty="0" smtClean="0">
                <a:solidFill>
                  <a:schemeClr val="tx1"/>
                </a:solidFill>
              </a:rPr>
              <a:t>Društvo </a:t>
            </a:r>
            <a:r>
              <a:rPr lang="sr-Latn-RS" sz="1400" dirty="0">
                <a:solidFill>
                  <a:schemeClr val="tx1"/>
                </a:solidFill>
              </a:rPr>
              <a:t>primenjuje metod revalorizacije za naknadno vrednovanje građevinskih objekata i na dan 31.12.2016. godine vrši revalorizaciju po osnovu koje je evidentirano umanjenje vrednosti objekta od RSD 1.000.000,00. Po osnovu revalorizacije navedenog objekta u ranijim periodima nisu priznate revalorizacione rezerve.</a:t>
            </a:r>
            <a:endParaRPr lang="en-US" sz="1400" dirty="0">
              <a:solidFill>
                <a:schemeClr val="tx1"/>
              </a:solidFill>
            </a:endParaRPr>
          </a:p>
        </p:txBody>
      </p:sp>
      <p:sp>
        <p:nvSpPr>
          <p:cNvPr id="7" name="Rectangle 5"/>
          <p:cNvSpPr/>
          <p:nvPr/>
        </p:nvSpPr>
        <p:spPr>
          <a:xfrm>
            <a:off x="251519" y="2610680"/>
            <a:ext cx="4554236" cy="2483833"/>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solidFill>
                  <a:schemeClr val="tx1"/>
                </a:solidFill>
              </a:rPr>
              <a:t>Naredne</a:t>
            </a:r>
            <a:r>
              <a:rPr lang="en-US" sz="1400" dirty="0" smtClean="0">
                <a:solidFill>
                  <a:schemeClr val="tx1"/>
                </a:solidFill>
              </a:rPr>
              <a:t> </a:t>
            </a:r>
            <a:r>
              <a:rPr lang="en-US" sz="1400" dirty="0" err="1">
                <a:solidFill>
                  <a:schemeClr val="tx1"/>
                </a:solidFill>
              </a:rPr>
              <a:t>godine</a:t>
            </a:r>
            <a:r>
              <a:rPr lang="en-US" sz="1400" dirty="0">
                <a:solidFill>
                  <a:schemeClr val="tx1"/>
                </a:solidFill>
              </a:rPr>
              <a:t>, 31.12.2017</a:t>
            </a:r>
            <a:r>
              <a:rPr lang="en-US" sz="1400" dirty="0" smtClean="0">
                <a:solidFill>
                  <a:schemeClr val="tx1"/>
                </a:solidFill>
              </a:rPr>
              <a:t>. </a:t>
            </a:r>
            <a:r>
              <a:rPr lang="en-US" sz="1400" dirty="0" err="1">
                <a:solidFill>
                  <a:schemeClr val="tx1"/>
                </a:solidFill>
              </a:rPr>
              <a:t>društvo</a:t>
            </a:r>
            <a:r>
              <a:rPr lang="en-US" sz="1400" dirty="0">
                <a:solidFill>
                  <a:schemeClr val="tx1"/>
                </a:solidFill>
              </a:rPr>
              <a:t> je </a:t>
            </a:r>
            <a:r>
              <a:rPr lang="en-US" sz="1400" dirty="0" err="1">
                <a:solidFill>
                  <a:schemeClr val="tx1"/>
                </a:solidFill>
              </a:rPr>
              <a:t>izvršilo</a:t>
            </a:r>
            <a:r>
              <a:rPr lang="en-US" sz="1400" dirty="0">
                <a:solidFill>
                  <a:schemeClr val="tx1"/>
                </a:solidFill>
              </a:rPr>
              <a:t> </a:t>
            </a:r>
            <a:r>
              <a:rPr lang="en-US" sz="1400" dirty="0" err="1">
                <a:solidFill>
                  <a:schemeClr val="tx1"/>
                </a:solidFill>
              </a:rPr>
              <a:t>ponovnu</a:t>
            </a:r>
            <a:r>
              <a:rPr lang="en-US" sz="1400" dirty="0">
                <a:solidFill>
                  <a:schemeClr val="tx1"/>
                </a:solidFill>
              </a:rPr>
              <a:t> </a:t>
            </a:r>
            <a:r>
              <a:rPr lang="en-US" sz="1400" dirty="0" err="1">
                <a:solidFill>
                  <a:schemeClr val="tx1"/>
                </a:solidFill>
              </a:rPr>
              <a:t>procenu</a:t>
            </a:r>
            <a:r>
              <a:rPr lang="en-US" sz="1400" dirty="0">
                <a:solidFill>
                  <a:schemeClr val="tx1"/>
                </a:solidFill>
              </a:rPr>
              <a:t> </a:t>
            </a:r>
            <a:r>
              <a:rPr lang="en-US" sz="1400" dirty="0" err="1">
                <a:solidFill>
                  <a:schemeClr val="tx1"/>
                </a:solidFill>
              </a:rPr>
              <a:t>fer</a:t>
            </a:r>
            <a:r>
              <a:rPr lang="en-US" sz="1400" dirty="0">
                <a:solidFill>
                  <a:schemeClr val="tx1"/>
                </a:solidFill>
              </a:rPr>
              <a:t> </a:t>
            </a:r>
            <a:r>
              <a:rPr lang="en-US" sz="1400" dirty="0" err="1">
                <a:solidFill>
                  <a:schemeClr val="tx1"/>
                </a:solidFill>
              </a:rPr>
              <a:t>vrednosti</a:t>
            </a:r>
            <a:r>
              <a:rPr lang="en-US" sz="1400" dirty="0">
                <a:solidFill>
                  <a:schemeClr val="tx1"/>
                </a:solidFill>
              </a:rPr>
              <a:t>, </a:t>
            </a:r>
            <a:r>
              <a:rPr lang="en-US" sz="1400" dirty="0" err="1">
                <a:solidFill>
                  <a:schemeClr val="tx1"/>
                </a:solidFill>
              </a:rPr>
              <a:t>na</a:t>
            </a:r>
            <a:r>
              <a:rPr lang="en-US" sz="1400" dirty="0">
                <a:solidFill>
                  <a:schemeClr val="tx1"/>
                </a:solidFill>
              </a:rPr>
              <a:t> </a:t>
            </a:r>
            <a:r>
              <a:rPr lang="en-US" sz="1400" dirty="0" err="1">
                <a:solidFill>
                  <a:schemeClr val="tx1"/>
                </a:solidFill>
              </a:rPr>
              <a:t>osnovu</a:t>
            </a:r>
            <a:r>
              <a:rPr lang="en-US" sz="1400" dirty="0">
                <a:solidFill>
                  <a:schemeClr val="tx1"/>
                </a:solidFill>
              </a:rPr>
              <a:t> </a:t>
            </a:r>
            <a:r>
              <a:rPr lang="en-US" sz="1400" dirty="0" err="1">
                <a:solidFill>
                  <a:schemeClr val="tx1"/>
                </a:solidFill>
              </a:rPr>
              <a:t>koje</a:t>
            </a:r>
            <a:r>
              <a:rPr lang="en-US" sz="1400" dirty="0">
                <a:solidFill>
                  <a:schemeClr val="tx1"/>
                </a:solidFill>
              </a:rPr>
              <a:t> je </a:t>
            </a:r>
            <a:r>
              <a:rPr lang="en-US" sz="1400" dirty="0" err="1">
                <a:solidFill>
                  <a:schemeClr val="tx1"/>
                </a:solidFill>
              </a:rPr>
              <a:t>povećana</a:t>
            </a:r>
            <a:r>
              <a:rPr lang="en-US" sz="1400" dirty="0">
                <a:solidFill>
                  <a:schemeClr val="tx1"/>
                </a:solidFill>
              </a:rPr>
              <a:t> </a:t>
            </a:r>
            <a:r>
              <a:rPr lang="en-US" sz="1400" dirty="0" err="1">
                <a:solidFill>
                  <a:schemeClr val="tx1"/>
                </a:solidFill>
              </a:rPr>
              <a:t>vrednost</a:t>
            </a:r>
            <a:r>
              <a:rPr lang="en-US" sz="1400" dirty="0">
                <a:solidFill>
                  <a:schemeClr val="tx1"/>
                </a:solidFill>
              </a:rPr>
              <a:t> </a:t>
            </a:r>
            <a:r>
              <a:rPr lang="en-US" sz="1400" dirty="0" err="1">
                <a:solidFill>
                  <a:schemeClr val="tx1"/>
                </a:solidFill>
              </a:rPr>
              <a:t>objekta</a:t>
            </a:r>
            <a:r>
              <a:rPr lang="en-US" sz="1400" dirty="0">
                <a:solidFill>
                  <a:schemeClr val="tx1"/>
                </a:solidFill>
              </a:rPr>
              <a:t> </a:t>
            </a:r>
            <a:r>
              <a:rPr lang="en-US" sz="1400" dirty="0" err="1">
                <a:solidFill>
                  <a:schemeClr val="tx1"/>
                </a:solidFill>
              </a:rPr>
              <a:t>za</a:t>
            </a:r>
            <a:r>
              <a:rPr lang="en-US" sz="1400" dirty="0">
                <a:solidFill>
                  <a:schemeClr val="tx1"/>
                </a:solidFill>
              </a:rPr>
              <a:t> RSD 1.100.000,00. </a:t>
            </a:r>
            <a:r>
              <a:rPr lang="en-US" sz="1400" dirty="0" err="1">
                <a:solidFill>
                  <a:schemeClr val="tx1"/>
                </a:solidFill>
              </a:rPr>
              <a:t>Navedeno</a:t>
            </a:r>
            <a:r>
              <a:rPr lang="en-US" sz="1400" dirty="0">
                <a:solidFill>
                  <a:schemeClr val="tx1"/>
                </a:solidFill>
              </a:rPr>
              <a:t> </a:t>
            </a:r>
            <a:r>
              <a:rPr lang="en-US" sz="1400" dirty="0" err="1">
                <a:solidFill>
                  <a:schemeClr val="tx1"/>
                </a:solidFill>
              </a:rPr>
              <a:t>povećanje</a:t>
            </a:r>
            <a:r>
              <a:rPr lang="en-US" sz="1400" dirty="0">
                <a:solidFill>
                  <a:schemeClr val="tx1"/>
                </a:solidFill>
              </a:rPr>
              <a:t> </a:t>
            </a:r>
            <a:r>
              <a:rPr lang="en-US" sz="1400" dirty="0" err="1">
                <a:solidFill>
                  <a:schemeClr val="tx1"/>
                </a:solidFill>
              </a:rPr>
              <a:t>vrednosti</a:t>
            </a:r>
            <a:r>
              <a:rPr lang="en-US" sz="1400" dirty="0">
                <a:solidFill>
                  <a:schemeClr val="tx1"/>
                </a:solidFill>
              </a:rPr>
              <a:t> se u </a:t>
            </a:r>
            <a:r>
              <a:rPr lang="en-US" sz="1400" dirty="0" err="1">
                <a:solidFill>
                  <a:schemeClr val="tx1"/>
                </a:solidFill>
              </a:rPr>
              <a:t>finansijskom</a:t>
            </a:r>
            <a:r>
              <a:rPr lang="en-US" sz="1400" dirty="0">
                <a:solidFill>
                  <a:schemeClr val="tx1"/>
                </a:solidFill>
              </a:rPr>
              <a:t> </a:t>
            </a:r>
            <a:r>
              <a:rPr lang="en-US" sz="1400" dirty="0" err="1">
                <a:solidFill>
                  <a:schemeClr val="tx1"/>
                </a:solidFill>
              </a:rPr>
              <a:t>računovodstvu</a:t>
            </a:r>
            <a:r>
              <a:rPr lang="en-US" sz="1400" dirty="0">
                <a:solidFill>
                  <a:schemeClr val="tx1"/>
                </a:solidFill>
              </a:rPr>
              <a:t> </a:t>
            </a:r>
            <a:r>
              <a:rPr lang="en-US" sz="1400" dirty="0" err="1">
                <a:solidFill>
                  <a:schemeClr val="tx1"/>
                </a:solidFill>
              </a:rPr>
              <a:t>evidentira</a:t>
            </a:r>
            <a:r>
              <a:rPr lang="en-US" sz="1400" dirty="0">
                <a:solidFill>
                  <a:schemeClr val="tx1"/>
                </a:solidFill>
              </a:rPr>
              <a:t> </a:t>
            </a:r>
            <a:r>
              <a:rPr lang="en-US" sz="1400" dirty="0" err="1">
                <a:solidFill>
                  <a:schemeClr val="tx1"/>
                </a:solidFill>
              </a:rPr>
              <a:t>kroz</a:t>
            </a:r>
            <a:r>
              <a:rPr lang="en-US" sz="1400" dirty="0">
                <a:solidFill>
                  <a:schemeClr val="tx1"/>
                </a:solidFill>
              </a:rPr>
              <a:t> </a:t>
            </a:r>
            <a:r>
              <a:rPr lang="en-US" sz="1400" dirty="0" err="1">
                <a:solidFill>
                  <a:schemeClr val="tx1"/>
                </a:solidFill>
              </a:rPr>
              <a:t>priznavanje</a:t>
            </a:r>
            <a:r>
              <a:rPr lang="en-US" sz="1400" dirty="0">
                <a:solidFill>
                  <a:schemeClr val="tx1"/>
                </a:solidFill>
              </a:rPr>
              <a:t> </a:t>
            </a:r>
            <a:r>
              <a:rPr lang="en-US" sz="1400" dirty="0" err="1">
                <a:solidFill>
                  <a:schemeClr val="tx1"/>
                </a:solidFill>
              </a:rPr>
              <a:t>prihoda</a:t>
            </a:r>
            <a:r>
              <a:rPr lang="en-US" sz="1400" dirty="0">
                <a:solidFill>
                  <a:schemeClr val="tx1"/>
                </a:solidFill>
              </a:rPr>
              <a:t> od </a:t>
            </a:r>
            <a:r>
              <a:rPr lang="en-US" sz="1400" dirty="0" err="1">
                <a:solidFill>
                  <a:schemeClr val="tx1"/>
                </a:solidFill>
              </a:rPr>
              <a:t>usklađivanja</a:t>
            </a:r>
            <a:r>
              <a:rPr lang="en-US" sz="1400" dirty="0">
                <a:solidFill>
                  <a:schemeClr val="tx1"/>
                </a:solidFill>
              </a:rPr>
              <a:t> </a:t>
            </a:r>
            <a:r>
              <a:rPr lang="en-US" sz="1400" dirty="0" err="1">
                <a:solidFill>
                  <a:schemeClr val="tx1"/>
                </a:solidFill>
              </a:rPr>
              <a:t>vrednosti</a:t>
            </a:r>
            <a:r>
              <a:rPr lang="en-US" sz="1400" dirty="0">
                <a:solidFill>
                  <a:schemeClr val="tx1"/>
                </a:solidFill>
              </a:rPr>
              <a:t> NPO u </a:t>
            </a:r>
            <a:r>
              <a:rPr lang="en-US" sz="1400" dirty="0" err="1">
                <a:solidFill>
                  <a:schemeClr val="tx1"/>
                </a:solidFill>
              </a:rPr>
              <a:t>iznosu</a:t>
            </a:r>
            <a:r>
              <a:rPr lang="en-US" sz="1400" dirty="0">
                <a:solidFill>
                  <a:schemeClr val="tx1"/>
                </a:solidFill>
              </a:rPr>
              <a:t> od RSD 1.000.000,00 (</a:t>
            </a:r>
            <a:r>
              <a:rPr lang="en-US" sz="1400" dirty="0" err="1">
                <a:solidFill>
                  <a:schemeClr val="tx1"/>
                </a:solidFill>
              </a:rPr>
              <a:t>koliko</a:t>
            </a:r>
            <a:r>
              <a:rPr lang="en-US" sz="1400" dirty="0">
                <a:solidFill>
                  <a:schemeClr val="tx1"/>
                </a:solidFill>
              </a:rPr>
              <a:t> je u </a:t>
            </a:r>
            <a:r>
              <a:rPr lang="en-US" sz="1400" dirty="0" err="1">
                <a:solidFill>
                  <a:schemeClr val="tx1"/>
                </a:solidFill>
              </a:rPr>
              <a:t>prethodnom</a:t>
            </a:r>
            <a:r>
              <a:rPr lang="en-US" sz="1400" dirty="0">
                <a:solidFill>
                  <a:schemeClr val="tx1"/>
                </a:solidFill>
              </a:rPr>
              <a:t> </a:t>
            </a:r>
            <a:r>
              <a:rPr lang="en-US" sz="1400" dirty="0" err="1">
                <a:solidFill>
                  <a:schemeClr val="tx1"/>
                </a:solidFill>
              </a:rPr>
              <a:t>periodu</a:t>
            </a:r>
            <a:r>
              <a:rPr lang="en-US" sz="1400" dirty="0">
                <a:solidFill>
                  <a:schemeClr val="tx1"/>
                </a:solidFill>
              </a:rPr>
              <a:t> </a:t>
            </a:r>
            <a:r>
              <a:rPr lang="en-US" sz="1400" dirty="0" err="1">
                <a:solidFill>
                  <a:schemeClr val="tx1"/>
                </a:solidFill>
              </a:rPr>
              <a:t>iznosio</a:t>
            </a:r>
            <a:r>
              <a:rPr lang="en-US" sz="1400" dirty="0">
                <a:solidFill>
                  <a:schemeClr val="tx1"/>
                </a:solidFill>
              </a:rPr>
              <a:t> </a:t>
            </a:r>
            <a:r>
              <a:rPr lang="en-US" sz="1400" dirty="0" err="1">
                <a:solidFill>
                  <a:schemeClr val="tx1"/>
                </a:solidFill>
              </a:rPr>
              <a:t>rashod</a:t>
            </a:r>
            <a:r>
              <a:rPr lang="en-US" sz="1400" dirty="0">
                <a:solidFill>
                  <a:schemeClr val="tx1"/>
                </a:solidFill>
              </a:rPr>
              <a:t> </a:t>
            </a:r>
            <a:r>
              <a:rPr lang="en-US" sz="1400" dirty="0" err="1">
                <a:solidFill>
                  <a:schemeClr val="tx1"/>
                </a:solidFill>
              </a:rPr>
              <a:t>po</a:t>
            </a:r>
            <a:r>
              <a:rPr lang="en-US" sz="1400" dirty="0">
                <a:solidFill>
                  <a:schemeClr val="tx1"/>
                </a:solidFill>
              </a:rPr>
              <a:t> </a:t>
            </a:r>
            <a:r>
              <a:rPr lang="en-US" sz="1400" dirty="0" err="1">
                <a:solidFill>
                  <a:schemeClr val="tx1"/>
                </a:solidFill>
              </a:rPr>
              <a:t>osnovu</a:t>
            </a:r>
            <a:r>
              <a:rPr lang="en-US" sz="1400" dirty="0">
                <a:solidFill>
                  <a:schemeClr val="tx1"/>
                </a:solidFill>
              </a:rPr>
              <a:t> </a:t>
            </a:r>
            <a:r>
              <a:rPr lang="en-US" sz="1400" dirty="0" err="1">
                <a:solidFill>
                  <a:schemeClr val="tx1"/>
                </a:solidFill>
              </a:rPr>
              <a:t>obezvređenja</a:t>
            </a:r>
            <a:r>
              <a:rPr lang="en-US" sz="1400" dirty="0">
                <a:solidFill>
                  <a:schemeClr val="tx1"/>
                </a:solidFill>
              </a:rPr>
              <a:t>) </a:t>
            </a:r>
            <a:r>
              <a:rPr lang="en-US" sz="1400" dirty="0" err="1">
                <a:solidFill>
                  <a:schemeClr val="tx1"/>
                </a:solidFill>
              </a:rPr>
              <a:t>i</a:t>
            </a:r>
            <a:r>
              <a:rPr lang="en-US" sz="1400" dirty="0">
                <a:solidFill>
                  <a:schemeClr val="tx1"/>
                </a:solidFill>
              </a:rPr>
              <a:t> </a:t>
            </a:r>
            <a:r>
              <a:rPr lang="en-US" sz="1400" dirty="0" err="1">
                <a:solidFill>
                  <a:schemeClr val="tx1"/>
                </a:solidFill>
              </a:rPr>
              <a:t>kroz</a:t>
            </a:r>
            <a:r>
              <a:rPr lang="en-US" sz="1400" dirty="0">
                <a:solidFill>
                  <a:schemeClr val="tx1"/>
                </a:solidFill>
              </a:rPr>
              <a:t> </a:t>
            </a:r>
            <a:r>
              <a:rPr lang="en-US" sz="1400" dirty="0" err="1">
                <a:solidFill>
                  <a:schemeClr val="tx1"/>
                </a:solidFill>
              </a:rPr>
              <a:t>priznavanje</a:t>
            </a:r>
            <a:r>
              <a:rPr lang="en-US" sz="1400" dirty="0">
                <a:solidFill>
                  <a:schemeClr val="tx1"/>
                </a:solidFill>
              </a:rPr>
              <a:t> </a:t>
            </a:r>
            <a:r>
              <a:rPr lang="en-US" sz="1400" dirty="0" err="1">
                <a:solidFill>
                  <a:schemeClr val="tx1"/>
                </a:solidFill>
              </a:rPr>
              <a:t>revalorizacionih</a:t>
            </a:r>
            <a:r>
              <a:rPr lang="en-US" sz="1400" dirty="0">
                <a:solidFill>
                  <a:schemeClr val="tx1"/>
                </a:solidFill>
              </a:rPr>
              <a:t> </a:t>
            </a:r>
            <a:r>
              <a:rPr lang="en-US" sz="1400" dirty="0" err="1">
                <a:solidFill>
                  <a:schemeClr val="tx1"/>
                </a:solidFill>
              </a:rPr>
              <a:t>rezervi</a:t>
            </a:r>
            <a:r>
              <a:rPr lang="en-US" sz="1400" dirty="0">
                <a:solidFill>
                  <a:schemeClr val="tx1"/>
                </a:solidFill>
              </a:rPr>
              <a:t> u </a:t>
            </a:r>
            <a:r>
              <a:rPr lang="en-US" sz="1400" dirty="0" err="1">
                <a:solidFill>
                  <a:schemeClr val="tx1"/>
                </a:solidFill>
              </a:rPr>
              <a:t>iznosu</a:t>
            </a:r>
            <a:r>
              <a:rPr lang="en-US" sz="1400" dirty="0">
                <a:solidFill>
                  <a:schemeClr val="tx1"/>
                </a:solidFill>
              </a:rPr>
              <a:t> od RSD 100.000,00.</a:t>
            </a:r>
          </a:p>
        </p:txBody>
      </p:sp>
      <p:sp>
        <p:nvSpPr>
          <p:cNvPr id="8" name="Rectangle 5"/>
          <p:cNvSpPr/>
          <p:nvPr/>
        </p:nvSpPr>
        <p:spPr>
          <a:xfrm>
            <a:off x="4902009" y="2610679"/>
            <a:ext cx="4063236" cy="2483833"/>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400" dirty="0" smtClean="0">
                <a:solidFill>
                  <a:schemeClr val="tx1"/>
                </a:solidFill>
              </a:rPr>
              <a:t>Prihodi </a:t>
            </a:r>
            <a:r>
              <a:rPr lang="sr-Latn-RS" sz="1400" dirty="0">
                <a:solidFill>
                  <a:schemeClr val="tx1"/>
                </a:solidFill>
              </a:rPr>
              <a:t>koji se u tekućem periodu priznaju po osnovu </a:t>
            </a:r>
            <a:r>
              <a:rPr lang="sr-Latn-RS" sz="1400" dirty="0" smtClean="0">
                <a:solidFill>
                  <a:schemeClr val="tx1"/>
                </a:solidFill>
              </a:rPr>
              <a:t>revalorizacije </a:t>
            </a:r>
            <a:r>
              <a:rPr lang="sr-Latn-RS" sz="1400" dirty="0">
                <a:solidFill>
                  <a:schemeClr val="tx1"/>
                </a:solidFill>
              </a:rPr>
              <a:t>uključuju se u poresku osnovicu. Ovo konkretno znači da se po osnovu neto povećanja vrednosti od RSD 100.000,00 u dve godine plaća porez na dobit na iznos od RSD 2.000.000,00. Bez obzira što je navedeni prihod nastao po osnovu rashoda koji su bili poreski nepriznati, takođe je potrebno obračunati porez na dobit tj. uključiti u poresku osnovicu.</a:t>
            </a:r>
            <a:endParaRPr lang="en-US" sz="1400" dirty="0">
              <a:solidFill>
                <a:schemeClr val="tx1"/>
              </a:solidFill>
            </a:endParaRPr>
          </a:p>
        </p:txBody>
      </p:sp>
    </p:spTree>
    <p:extLst>
      <p:ext uri="{BB962C8B-B14F-4D97-AF65-F5344CB8AC3E}">
        <p14:creationId xmlns:p14="http://schemas.microsoft.com/office/powerpoint/2010/main" val="2128323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smtClean="0"/>
              <a:t>Primer 1. - nastavak</a:t>
            </a:r>
            <a:endParaRPr lang="en-GB" sz="2000" dirty="0"/>
          </a:p>
        </p:txBody>
      </p:sp>
      <p:sp>
        <p:nvSpPr>
          <p:cNvPr id="17" name="Rectangle 5"/>
          <p:cNvSpPr/>
          <p:nvPr/>
        </p:nvSpPr>
        <p:spPr>
          <a:xfrm>
            <a:off x="3994484" y="1498790"/>
            <a:ext cx="4950135" cy="165004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400" dirty="0" smtClean="0">
                <a:solidFill>
                  <a:schemeClr val="tx1"/>
                </a:solidFill>
              </a:rPr>
              <a:t>U </a:t>
            </a:r>
            <a:r>
              <a:rPr lang="sr-Latn-RS" sz="1400" dirty="0">
                <a:solidFill>
                  <a:schemeClr val="tx1"/>
                </a:solidFill>
              </a:rPr>
              <a:t>poreskom bilansu za 2018. godinu, društvo će na rednom broju 36. iskazati iznos rashoda po osnovu obezvređenja iz 2016. godine (RSD 1.000.000,00) koji nisu bili priznati u godini kada su nastali. Preko rednog broja 36. se umanjuje poreska osnovica kroz priznavanje rashoda od obezvređenja sredstva koje je otuđeno u tekućoj godini.</a:t>
            </a:r>
            <a:endParaRPr lang="en-US" sz="1400" dirty="0">
              <a:solidFill>
                <a:schemeClr val="tx1"/>
              </a:solidFill>
            </a:endParaRPr>
          </a:p>
        </p:txBody>
      </p:sp>
      <p:sp>
        <p:nvSpPr>
          <p:cNvPr id="10" name="Rectangle 5"/>
          <p:cNvSpPr/>
          <p:nvPr/>
        </p:nvSpPr>
        <p:spPr>
          <a:xfrm>
            <a:off x="251519" y="1498790"/>
            <a:ext cx="3639837" cy="1650045"/>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400" dirty="0" smtClean="0">
                <a:solidFill>
                  <a:schemeClr val="tx1"/>
                </a:solidFill>
              </a:rPr>
              <a:t>U </a:t>
            </a:r>
            <a:r>
              <a:rPr lang="pl-PL" sz="1400" dirty="0">
                <a:solidFill>
                  <a:schemeClr val="tx1"/>
                </a:solidFill>
              </a:rPr>
              <a:t>toku 2018. godine društvo je prodalo navedeni objekat za RSD 10.000.000,00.</a:t>
            </a:r>
            <a:endParaRPr lang="en-US" sz="1400" dirty="0">
              <a:solidFill>
                <a:schemeClr val="tx1"/>
              </a:solidFill>
            </a:endParaRPr>
          </a:p>
        </p:txBody>
      </p:sp>
    </p:spTree>
    <p:extLst>
      <p:ext uri="{BB962C8B-B14F-4D97-AF65-F5344CB8AC3E}">
        <p14:creationId xmlns:p14="http://schemas.microsoft.com/office/powerpoint/2010/main" val="3634130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SM">
      <a:dk1>
        <a:srgbClr val="63666A"/>
      </a:dk1>
      <a:lt1>
        <a:sysClr val="window" lastClr="FFFFFF"/>
      </a:lt1>
      <a:dk2>
        <a:srgbClr val="888B8D"/>
      </a:dk2>
      <a:lt2>
        <a:srgbClr val="DCDDDE"/>
      </a:lt2>
      <a:accent1>
        <a:srgbClr val="009CDE"/>
      </a:accent1>
      <a:accent2>
        <a:srgbClr val="3F9C35"/>
      </a:accent2>
      <a:accent3>
        <a:srgbClr val="34A798"/>
      </a:accent3>
      <a:accent4>
        <a:srgbClr val="9F5CC0"/>
      </a:accent4>
      <a:accent5>
        <a:srgbClr val="F1B434"/>
      </a:accent5>
      <a:accent6>
        <a:srgbClr val="E40046"/>
      </a:accent6>
      <a:hlink>
        <a:srgbClr val="009CDE"/>
      </a:hlink>
      <a:folHlink>
        <a:srgbClr val="6366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TotalTime>
  <Words>1700</Words>
  <Application>Microsoft Office PowerPoint</Application>
  <PresentationFormat>Projekcija na ekranu (16:9)</PresentationFormat>
  <Paragraphs>104</Paragraphs>
  <Slides>16</Slides>
  <Notes>0</Notes>
  <HiddenSlides>0</HiddenSlides>
  <MMClips>0</MMClips>
  <ScaleCrop>false</ScaleCrop>
  <HeadingPairs>
    <vt:vector size="6" baseType="variant">
      <vt:variant>
        <vt:lpstr>Korišćeni fontovi</vt:lpstr>
      </vt:variant>
      <vt:variant>
        <vt:i4>3</vt:i4>
      </vt:variant>
      <vt:variant>
        <vt:lpstr>Tema</vt:lpstr>
      </vt:variant>
      <vt:variant>
        <vt:i4>1</vt:i4>
      </vt:variant>
      <vt:variant>
        <vt:lpstr>Naslovi slajdova</vt:lpstr>
      </vt:variant>
      <vt:variant>
        <vt:i4>16</vt:i4>
      </vt:variant>
    </vt:vector>
  </HeadingPairs>
  <TitlesOfParts>
    <vt:vector size="20" baseType="lpstr">
      <vt:lpstr>Arial</vt:lpstr>
      <vt:lpstr>Calibri</vt:lpstr>
      <vt:lpstr>Times New Roman</vt:lpstr>
      <vt:lpstr>Office Theme</vt:lpstr>
      <vt:lpstr>PORESKI ASPEKT OBEZVREĐENJA IMOVINE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L2LAdmin</dc:creator>
  <cp:lastModifiedBy>Windows korisnik</cp:lastModifiedBy>
  <cp:revision>203</cp:revision>
  <dcterms:created xsi:type="dcterms:W3CDTF">2015-05-28T11:57:29Z</dcterms:created>
  <dcterms:modified xsi:type="dcterms:W3CDTF">2018-11-30T07:06:14Z</dcterms:modified>
</cp:coreProperties>
</file>