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15" r:id="rId3"/>
    <p:sldId id="316" r:id="rId4"/>
    <p:sldId id="317" r:id="rId5"/>
    <p:sldId id="318" r:id="rId6"/>
    <p:sldId id="319" r:id="rId7"/>
    <p:sldId id="311" r:id="rId8"/>
    <p:sldId id="314" r:id="rId9"/>
    <p:sldId id="312" r:id="rId10"/>
    <p:sldId id="320" r:id="rId11"/>
    <p:sldId id="321" r:id="rId12"/>
    <p:sldId id="322" r:id="rId13"/>
    <p:sldId id="308" r:id="rId14"/>
    <p:sldId id="305" r:id="rId15"/>
    <p:sldId id="306" r:id="rId16"/>
    <p:sldId id="309" r:id="rId17"/>
    <p:sldId id="310" r:id="rId18"/>
    <p:sldId id="323" r:id="rId19"/>
  </p:sldIdLst>
  <p:sldSz cx="9144000" cy="5143500" type="screen16x9"/>
  <p:notesSz cx="6865938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3F803F"/>
    <a:srgbClr val="63666A"/>
    <a:srgbClr val="009CDE"/>
    <a:srgbClr val="DBECD4"/>
    <a:srgbClr val="D4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8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3148"/>
        <p:guide pos="216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1E473AF6-2FAB-4713-B6C6-E0386261291F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342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2339265-ADFC-4563-A924-76225813E49E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9300"/>
            <a:ext cx="6662738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7578"/>
            <a:ext cx="5492750" cy="4497705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3420"/>
            <a:ext cx="2975240" cy="499745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5" y="3610099"/>
            <a:ext cx="8229600" cy="902524"/>
          </a:xfrm>
        </p:spPr>
        <p:txBody>
          <a:bodyPr/>
          <a:lstStyle/>
          <a:p>
            <a:r>
              <a:rPr lang="sr-Latn-RS" dirty="0" smtClean="0"/>
              <a:t>Službena putovanja – računovodstveni i poreski aspekt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08901" y="4651721"/>
            <a:ext cx="3075709" cy="34220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sr-Latn-RS" sz="2000" b="1" dirty="0" smtClean="0"/>
              <a:t>Marko Marjanović</a:t>
            </a:r>
            <a:endParaRPr lang="sr-Latn-RS" sz="20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187785" y="4651721"/>
            <a:ext cx="1599299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b="1" dirty="0" smtClean="0"/>
              <a:t>30.11.2018.</a:t>
            </a:r>
            <a:endParaRPr lang="sr-Latn-RS" b="1" dirty="0"/>
          </a:p>
        </p:txBody>
      </p:sp>
      <p:sp>
        <p:nvSpPr>
          <p:cNvPr id="6" name="Rectangle 5"/>
          <p:cNvSpPr/>
          <p:nvPr/>
        </p:nvSpPr>
        <p:spPr>
          <a:xfrm>
            <a:off x="3853981" y="2422566"/>
            <a:ext cx="5050680" cy="108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 smtClean="0"/>
              <a:t>GODIŠNJI SEMINAR 2018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86422" y="936886"/>
            <a:ext cx="2301675" cy="485775"/>
          </a:xfrm>
        </p:spPr>
        <p:txBody>
          <a:bodyPr/>
          <a:lstStyle/>
          <a:p>
            <a:r>
              <a:rPr lang="sr-Latn-RS" sz="2000" dirty="0"/>
              <a:t>Troškovi smeštaja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3" y="1766805"/>
            <a:ext cx="50945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♠"/>
            </a:pPr>
            <a:r>
              <a:rPr lang="sr-Latn-RS" sz="1400" dirty="0"/>
              <a:t>Troškovi smeštaja u mestu boravka na službenom putovanju priznaju se prema dostavljenim računima </a:t>
            </a:r>
            <a:r>
              <a:rPr lang="sr-Latn-RS" sz="1400" dirty="0" smtClean="0"/>
              <a:t>bez </a:t>
            </a:r>
            <a:r>
              <a:rPr lang="sr-Latn-RS" sz="1400" dirty="0"/>
              <a:t>obaveze plaćanja poreza na </a:t>
            </a:r>
            <a:r>
              <a:rPr lang="sr-Latn-RS" sz="1400" dirty="0" smtClean="0"/>
              <a:t>zarade </a:t>
            </a:r>
            <a:r>
              <a:rPr lang="sr-Latn-RS" sz="1400" dirty="0"/>
              <a:t>i obuhvataju plaćeni hotelski smeštaj za prenoćište, odnosno plaćeni hotelski smeštaj za prenoćište i </a:t>
            </a:r>
            <a:r>
              <a:rPr lang="sr-Latn-RS" sz="1400" dirty="0" smtClean="0"/>
              <a:t>doručak.</a:t>
            </a:r>
            <a:endParaRPr lang="sr-Latn-RS" sz="1400" dirty="0" smtClean="0"/>
          </a:p>
          <a:p>
            <a:pPr algn="just">
              <a:spcAft>
                <a:spcPts val="600"/>
              </a:spcAft>
            </a:pP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♠"/>
            </a:pPr>
            <a:endParaRPr lang="sr-Latn-RS" sz="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♠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♠"/>
            </a:pPr>
            <a:r>
              <a:rPr lang="sr-Latn-RS" sz="1400" dirty="0"/>
              <a:t>Zaposlenom se može obezbediti smeštaj i u ostalim vrstama ugostiteljskih objekata, kao što je privatni </a:t>
            </a:r>
            <a:r>
              <a:rPr lang="sr-Latn-RS" sz="1400" dirty="0" smtClean="0"/>
              <a:t>smeštaj </a:t>
            </a:r>
            <a:r>
              <a:rPr lang="sr-Latn-RS" sz="1400" dirty="0"/>
              <a:t>(zakup stana ili kuće), ukoliko se ovakvi troškovi adekvatno </a:t>
            </a:r>
            <a:r>
              <a:rPr lang="sr-Latn-RS" sz="1400" dirty="0"/>
              <a:t>dokumentuju (sadrže sve relevantne podatke od važnosti za identifikaciju fizičkog lica </a:t>
            </a:r>
            <a:r>
              <a:rPr lang="sr-Latn-RS" sz="1400" dirty="0" err="1" smtClean="0"/>
              <a:t>zakupodavca</a:t>
            </a:r>
            <a:r>
              <a:rPr lang="sr-Latn-RS" sz="1400" dirty="0" smtClean="0"/>
              <a:t>).</a:t>
            </a:r>
            <a:endParaRPr lang="sr-Latn-RS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27" y="1179774"/>
            <a:ext cx="2642135" cy="1759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26" y="3274910"/>
            <a:ext cx="2236391" cy="17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934479"/>
            <a:ext cx="73270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r>
              <a:rPr lang="sr-Latn-RS" sz="1400" b="1" dirty="0" smtClean="0">
                <a:solidFill>
                  <a:srgbClr val="3F803F"/>
                </a:solidFill>
              </a:rPr>
              <a:t>Službeni </a:t>
            </a:r>
            <a:r>
              <a:rPr lang="sr-Latn-RS" sz="1400" b="1" dirty="0">
                <a:solidFill>
                  <a:srgbClr val="3F803F"/>
                </a:solidFill>
              </a:rPr>
              <a:t>put na teritoriju AP K i </a:t>
            </a:r>
            <a:r>
              <a:rPr lang="sr-Latn-RS" sz="1400" b="1" dirty="0" smtClean="0">
                <a:solidFill>
                  <a:srgbClr val="3F803F"/>
                </a:solidFill>
              </a:rPr>
              <a:t>M </a:t>
            </a:r>
            <a:r>
              <a:rPr lang="sr-Latn-RS" sz="1400" dirty="0">
                <a:solidFill>
                  <a:srgbClr val="63666A"/>
                </a:solidFill>
              </a:rPr>
              <a:t>- ima tretman službenog putovanja u </a:t>
            </a:r>
            <a:r>
              <a:rPr lang="sr-Latn-RS" sz="1400" dirty="0" smtClean="0">
                <a:solidFill>
                  <a:srgbClr val="63666A"/>
                </a:solidFill>
              </a:rPr>
              <a:t>zemlji.</a:t>
            </a:r>
          </a:p>
          <a:p>
            <a:pPr algn="just">
              <a:spcAft>
                <a:spcPts val="600"/>
              </a:spcAft>
            </a:pPr>
            <a:endParaRPr lang="sr-Latn-RS" sz="600" dirty="0" smtClean="0">
              <a:solidFill>
                <a:srgbClr val="3F803F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r>
              <a:rPr lang="sr-Latn-RS" sz="1400" b="1" dirty="0" smtClean="0">
                <a:solidFill>
                  <a:srgbClr val="3F803F"/>
                </a:solidFill>
              </a:rPr>
              <a:t>Službeni </a:t>
            </a:r>
            <a:r>
              <a:rPr lang="sr-Latn-RS" sz="1400" b="1" dirty="0">
                <a:solidFill>
                  <a:srgbClr val="3F803F"/>
                </a:solidFill>
              </a:rPr>
              <a:t>put </a:t>
            </a:r>
            <a:r>
              <a:rPr lang="sr-Latn-RS" sz="1400" b="1" dirty="0" err="1">
                <a:solidFill>
                  <a:srgbClr val="3F803F"/>
                </a:solidFill>
              </a:rPr>
              <a:t>vs</a:t>
            </a:r>
            <a:r>
              <a:rPr lang="sr-Latn-RS" sz="1400" b="1" dirty="0">
                <a:solidFill>
                  <a:srgbClr val="3F803F"/>
                </a:solidFill>
              </a:rPr>
              <a:t> rad i boravak na terenu </a:t>
            </a:r>
            <a:r>
              <a:rPr lang="sr-Latn-RS" sz="1400" dirty="0">
                <a:solidFill>
                  <a:srgbClr val="63666A"/>
                </a:solidFill>
              </a:rPr>
              <a:t>- navedeni termini imaju isto značenje. </a:t>
            </a:r>
            <a:r>
              <a:rPr lang="vi-VN" sz="1400" dirty="0">
                <a:solidFill>
                  <a:srgbClr val="63666A"/>
                </a:solidFill>
              </a:rPr>
              <a:t>Razlika između službenog puta i rada i boravka na terenu je u njihovoj dužini trajanja</a:t>
            </a:r>
            <a:r>
              <a:rPr lang="sr-Latn-RS" sz="1400" dirty="0">
                <a:solidFill>
                  <a:srgbClr val="63666A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endParaRPr lang="sr-Latn-RS" sz="600" dirty="0">
              <a:solidFill>
                <a:srgbClr val="3F803F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r>
              <a:rPr lang="sr-Latn-RS" sz="1400" b="1" dirty="0" smtClean="0">
                <a:solidFill>
                  <a:srgbClr val="3F803F"/>
                </a:solidFill>
              </a:rPr>
              <a:t>Reprezentacija </a:t>
            </a:r>
            <a:r>
              <a:rPr lang="sr-Latn-RS" sz="1400" b="1" dirty="0">
                <a:solidFill>
                  <a:srgbClr val="3F803F"/>
                </a:solidFill>
              </a:rPr>
              <a:t>na službenom putovanju </a:t>
            </a:r>
            <a:r>
              <a:rPr lang="sr-Latn-RS" sz="1400" dirty="0">
                <a:solidFill>
                  <a:srgbClr val="63666A"/>
                </a:solidFill>
              </a:rPr>
              <a:t>- </a:t>
            </a:r>
            <a:r>
              <a:rPr lang="sr-Latn-RS" sz="1400" dirty="0" smtClean="0">
                <a:solidFill>
                  <a:srgbClr val="63666A"/>
                </a:solidFill>
              </a:rPr>
              <a:t>U situaciji kada zaposleni priloži fiskalni isečak ili gotovinski račun koji ne glasi </a:t>
            </a:r>
            <a:r>
              <a:rPr lang="sr-Latn-RS" sz="1400" dirty="0">
                <a:solidFill>
                  <a:srgbClr val="63666A"/>
                </a:solidFill>
              </a:rPr>
              <a:t>na </a:t>
            </a:r>
            <a:r>
              <a:rPr lang="sr-Latn-RS" sz="1400" dirty="0" smtClean="0">
                <a:solidFill>
                  <a:srgbClr val="63666A"/>
                </a:solidFill>
              </a:rPr>
              <a:t>poslodavca, nedostatak </a:t>
            </a:r>
            <a:r>
              <a:rPr lang="sr-Latn-RS" sz="1400" dirty="0">
                <a:solidFill>
                  <a:srgbClr val="63666A"/>
                </a:solidFill>
              </a:rPr>
              <a:t>eksterno formiranog </a:t>
            </a:r>
            <a:r>
              <a:rPr lang="sr-Latn-RS" sz="1400" dirty="0" smtClean="0">
                <a:solidFill>
                  <a:srgbClr val="63666A"/>
                </a:solidFill>
              </a:rPr>
              <a:t>dokumenta koji sadrži sve obavezne elemente </a:t>
            </a:r>
            <a:r>
              <a:rPr lang="pt-BR" sz="1400" dirty="0">
                <a:solidFill>
                  <a:srgbClr val="63666A"/>
                </a:solidFill>
              </a:rPr>
              <a:t>mogao bi da se nadomesti interno kreiranim </a:t>
            </a:r>
            <a:r>
              <a:rPr lang="pt-BR" sz="1400" dirty="0" smtClean="0">
                <a:solidFill>
                  <a:srgbClr val="63666A"/>
                </a:solidFill>
              </a:rPr>
              <a:t>dokumentom</a:t>
            </a:r>
            <a:r>
              <a:rPr lang="sr-Latn-RS" sz="1400" dirty="0" smtClean="0">
                <a:solidFill>
                  <a:srgbClr val="63666A"/>
                </a:solidFill>
              </a:rPr>
              <a:t> </a:t>
            </a:r>
            <a:r>
              <a:rPr lang="sr-Latn-RS" sz="1400" dirty="0">
                <a:solidFill>
                  <a:srgbClr val="63666A"/>
                </a:solidFill>
              </a:rPr>
              <a:t>kojim bi taj trošak </a:t>
            </a:r>
            <a:r>
              <a:rPr lang="sr-Latn-RS" sz="1400" dirty="0" smtClean="0">
                <a:solidFill>
                  <a:srgbClr val="63666A"/>
                </a:solidFill>
              </a:rPr>
              <a:t>dokumentovao.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endParaRPr lang="sr-Latn-RS" sz="600" dirty="0" smtClean="0">
              <a:solidFill>
                <a:srgbClr val="3F803F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r>
              <a:rPr lang="sr-Latn-RS" sz="1400" b="1" dirty="0" smtClean="0">
                <a:solidFill>
                  <a:srgbClr val="3F803F"/>
                </a:solidFill>
              </a:rPr>
              <a:t>Radno vreme </a:t>
            </a:r>
            <a:r>
              <a:rPr lang="sr-Latn-RS" sz="1400" dirty="0" smtClean="0">
                <a:solidFill>
                  <a:srgbClr val="63666A"/>
                </a:solidFill>
              </a:rPr>
              <a:t>- zaposlenom se po pravilu računa i evidentira redovno radno vreme u trajanju od 8 časova. </a:t>
            </a:r>
            <a:r>
              <a:rPr lang="sr-Latn-RS" sz="1400" dirty="0">
                <a:solidFill>
                  <a:srgbClr val="63666A"/>
                </a:solidFill>
              </a:rPr>
              <a:t>K</a:t>
            </a:r>
            <a:r>
              <a:rPr lang="sr-Latn-RS" sz="1400" dirty="0" smtClean="0">
                <a:solidFill>
                  <a:srgbClr val="63666A"/>
                </a:solidFill>
              </a:rPr>
              <a:t>ada zaposleni tokom službenog putovanja efektivno radi duže u odnosu na puno radno vreme, takav rad se posebno evidentira i računa kao rad u </a:t>
            </a:r>
            <a:r>
              <a:rPr lang="sr-Latn-RS" sz="1400" dirty="0" err="1" smtClean="0">
                <a:solidFill>
                  <a:srgbClr val="63666A"/>
                </a:solidFill>
              </a:rPr>
              <a:t>preraspodeli</a:t>
            </a:r>
            <a:r>
              <a:rPr lang="sr-Latn-RS" sz="1400" dirty="0" smtClean="0">
                <a:solidFill>
                  <a:srgbClr val="63666A"/>
                </a:solidFill>
              </a:rPr>
              <a:t> radnog vremena ili kao prekovremeni </a:t>
            </a:r>
            <a:r>
              <a:rPr lang="sr-Latn-RS" sz="1400" dirty="0" smtClean="0">
                <a:solidFill>
                  <a:srgbClr val="63666A"/>
                </a:solidFill>
              </a:rPr>
              <a:t>rad.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endParaRPr lang="sr-Latn-RS" sz="600" dirty="0" smtClean="0">
              <a:solidFill>
                <a:srgbClr val="3F803F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~"/>
            </a:pPr>
            <a:r>
              <a:rPr lang="sr-Latn-RS" sz="1400" b="1" dirty="0" smtClean="0">
                <a:solidFill>
                  <a:srgbClr val="3F803F"/>
                </a:solidFill>
              </a:rPr>
              <a:t>Podnošenje </a:t>
            </a:r>
            <a:r>
              <a:rPr lang="sr-Latn-RS" sz="1400" b="1" dirty="0">
                <a:solidFill>
                  <a:srgbClr val="3F803F"/>
                </a:solidFill>
              </a:rPr>
              <a:t>izveštaja sa službenog puta </a:t>
            </a:r>
            <a:r>
              <a:rPr lang="sr-Latn-RS" sz="1400" dirty="0" smtClean="0">
                <a:solidFill>
                  <a:srgbClr val="63666A"/>
                </a:solidFill>
              </a:rPr>
              <a:t>– u što kraćem roku, </a:t>
            </a:r>
            <a:r>
              <a:rPr lang="pl-PL" sz="1400" dirty="0">
                <a:solidFill>
                  <a:srgbClr val="63666A"/>
                </a:solidFill>
              </a:rPr>
              <a:t>ne duže od tri radna dana od datuma nastanka poslovne promene, odnosno prijema prateće dokumentacije.</a:t>
            </a:r>
            <a:endParaRPr lang="sr-Latn-RS" sz="1400" dirty="0">
              <a:solidFill>
                <a:srgbClr val="63666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73" y="1753973"/>
            <a:ext cx="1679247" cy="111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96" y="3137292"/>
            <a:ext cx="13716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9624" y="784937"/>
            <a:ext cx="8712968" cy="401605"/>
          </a:xfrm>
        </p:spPr>
        <p:txBody>
          <a:bodyPr/>
          <a:lstStyle/>
          <a:p>
            <a:r>
              <a:rPr lang="sr-Latn-RS" sz="1800" dirty="0"/>
              <a:t>Naknada troškova službenog putovanja licima koja nisu zaposlena kod naručioca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535551"/>
            <a:ext cx="72439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350" dirty="0" smtClean="0"/>
              <a:t>Ugovorena naknada putnih troškova fizičkom licu koje je angažovano po osnovu ugovora o autorskom delu </a:t>
            </a:r>
            <a:r>
              <a:rPr lang="vi-VN" sz="1350" dirty="0"/>
              <a:t>smatra se prihodom fizičkog lica koji podleže plaćanju poreza </a:t>
            </a:r>
            <a:r>
              <a:rPr lang="sr-Latn-RS" sz="1350" dirty="0" smtClean="0"/>
              <a:t>i doprinosa</a:t>
            </a:r>
            <a:r>
              <a:rPr lang="sr-Latn-RS" sz="1350" dirty="0"/>
              <a:t>. U slučaju kada bi se nezavisno od naknade za samo autorsko delo </a:t>
            </a:r>
            <a:r>
              <a:rPr lang="sr-Latn-RS" sz="1350" dirty="0" smtClean="0"/>
              <a:t>posebno </a:t>
            </a:r>
            <a:r>
              <a:rPr lang="sr-Latn-RS" sz="1350" dirty="0"/>
              <a:t>vršila i naknada troškova koja tim ugovorom nije </a:t>
            </a:r>
            <a:r>
              <a:rPr lang="sr-Latn-RS" sz="1350" dirty="0" smtClean="0"/>
              <a:t>obuhvaćena, </a:t>
            </a:r>
            <a:r>
              <a:rPr lang="sr-Latn-RS" sz="1350" dirty="0"/>
              <a:t>takva naknada bi imala poreski tretman drugih prihoda fizičkog lica. </a:t>
            </a:r>
            <a:r>
              <a:rPr lang="sr-Latn-RS" sz="1350" dirty="0" smtClean="0"/>
              <a:t>(mišljenje </a:t>
            </a:r>
            <a:r>
              <a:rPr lang="sr-Latn-RS" sz="1350" dirty="0"/>
              <a:t>MF br. 011-00-947/2016-04 od 18.11.2016. </a:t>
            </a:r>
            <a:r>
              <a:rPr lang="sr-Latn-RS" sz="1350" dirty="0" smtClean="0"/>
              <a:t>godine).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135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100" dirty="0" smtClean="0">
              <a:solidFill>
                <a:srgbClr val="00B0F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vi-VN" sz="1350" dirty="0" smtClean="0">
                <a:solidFill>
                  <a:srgbClr val="00B0F0"/>
                </a:solidFill>
              </a:rPr>
              <a:t>U </a:t>
            </a:r>
            <a:r>
              <a:rPr lang="vi-VN" sz="1350" dirty="0">
                <a:solidFill>
                  <a:srgbClr val="00B0F0"/>
                </a:solidFill>
              </a:rPr>
              <a:t>slučaju kada određeni entitet kao organizator seminara snosi troškove prevoza i smeštaja za učesnike na seminaru, i to fizička licima koja nisu zaposlena kod njega, takva naknada oporezuje </a:t>
            </a:r>
            <a:r>
              <a:rPr lang="vi-VN" sz="1350" dirty="0" smtClean="0">
                <a:solidFill>
                  <a:srgbClr val="00B0F0"/>
                </a:solidFill>
              </a:rPr>
              <a:t>se </a:t>
            </a:r>
            <a:r>
              <a:rPr lang="vi-VN" sz="1350" dirty="0">
                <a:solidFill>
                  <a:srgbClr val="00B0F0"/>
                </a:solidFill>
              </a:rPr>
              <a:t>porezom na dohodak </a:t>
            </a:r>
            <a:r>
              <a:rPr lang="vi-VN" sz="1350" dirty="0" smtClean="0">
                <a:solidFill>
                  <a:srgbClr val="00B0F0"/>
                </a:solidFill>
              </a:rPr>
              <a:t>građana</a:t>
            </a:r>
            <a:r>
              <a:rPr lang="sr-Latn-RS" sz="1350" dirty="0" smtClean="0">
                <a:solidFill>
                  <a:srgbClr val="00B0F0"/>
                </a:solidFill>
              </a:rPr>
              <a:t>. U</a:t>
            </a:r>
            <a:r>
              <a:rPr lang="vi-VN" sz="1350" dirty="0" smtClean="0">
                <a:solidFill>
                  <a:srgbClr val="00B0F0"/>
                </a:solidFill>
              </a:rPr>
              <a:t>koliko </a:t>
            </a:r>
            <a:r>
              <a:rPr lang="vi-VN" sz="1350" dirty="0">
                <a:solidFill>
                  <a:srgbClr val="00B0F0"/>
                </a:solidFill>
              </a:rPr>
              <a:t>navedena fizička lica na konkretnom događaju obavljaju određene taksativno navedene aktivnosti za potrebe domaćeg entiteta, ili lica koje ih je uputilo na službeni put, na naknadu troškova prevoza i </a:t>
            </a:r>
            <a:r>
              <a:rPr lang="vi-VN" sz="1350" dirty="0" smtClean="0">
                <a:solidFill>
                  <a:srgbClr val="00B0F0"/>
                </a:solidFill>
              </a:rPr>
              <a:t>smeštaja</a:t>
            </a:r>
            <a:r>
              <a:rPr lang="sr-Latn-RS" sz="1350" dirty="0" smtClean="0">
                <a:solidFill>
                  <a:srgbClr val="00B0F0"/>
                </a:solidFill>
              </a:rPr>
              <a:t> pomenutih</a:t>
            </a:r>
            <a:r>
              <a:rPr lang="vi-VN" sz="1350" dirty="0" smtClean="0">
                <a:solidFill>
                  <a:srgbClr val="00B0F0"/>
                </a:solidFill>
              </a:rPr>
              <a:t> </a:t>
            </a:r>
            <a:r>
              <a:rPr lang="vi-VN" sz="1350" dirty="0">
                <a:solidFill>
                  <a:srgbClr val="00B0F0"/>
                </a:solidFill>
              </a:rPr>
              <a:t>fizičkih lica </a:t>
            </a:r>
            <a:r>
              <a:rPr lang="vi-VN" sz="1350" dirty="0" smtClean="0">
                <a:solidFill>
                  <a:srgbClr val="00B0F0"/>
                </a:solidFill>
              </a:rPr>
              <a:t>ne </a:t>
            </a:r>
            <a:r>
              <a:rPr lang="vi-VN" sz="1350" dirty="0">
                <a:solidFill>
                  <a:srgbClr val="00B0F0"/>
                </a:solidFill>
              </a:rPr>
              <a:t>plaća se porez na dohodak </a:t>
            </a:r>
            <a:r>
              <a:rPr lang="vi-VN" sz="1350" dirty="0" smtClean="0">
                <a:solidFill>
                  <a:srgbClr val="00B0F0"/>
                </a:solidFill>
              </a:rPr>
              <a:t>građana</a:t>
            </a:r>
            <a:r>
              <a:rPr lang="sr-Latn-RS" sz="1350" dirty="0">
                <a:solidFill>
                  <a:srgbClr val="00B0F0"/>
                </a:solidFill>
              </a:rPr>
              <a:t> </a:t>
            </a:r>
            <a:r>
              <a:rPr lang="sr-Latn-RS" sz="1350" dirty="0" smtClean="0">
                <a:solidFill>
                  <a:srgbClr val="00B0F0"/>
                </a:solidFill>
              </a:rPr>
              <a:t>(mišljenje </a:t>
            </a:r>
            <a:r>
              <a:rPr lang="sr-Latn-RS" sz="1350" dirty="0">
                <a:solidFill>
                  <a:srgbClr val="00B0F0"/>
                </a:solidFill>
              </a:rPr>
              <a:t>MF br. 011-00-619/2016-04 od 15.08.2016. </a:t>
            </a:r>
            <a:r>
              <a:rPr lang="sr-Latn-RS" sz="1350" dirty="0" smtClean="0">
                <a:solidFill>
                  <a:srgbClr val="00B0F0"/>
                </a:solidFill>
              </a:rPr>
              <a:t>godine).</a:t>
            </a:r>
            <a:endParaRPr lang="en-US" sz="135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4" y="1091540"/>
            <a:ext cx="1085360" cy="888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61" y="2232562"/>
            <a:ext cx="1145624" cy="95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81" y="3289466"/>
            <a:ext cx="1259439" cy="127484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823486" y="2066306"/>
            <a:ext cx="415636" cy="166256"/>
          </a:xfrm>
          <a:prstGeom prst="downArrow">
            <a:avLst/>
          </a:prstGeom>
          <a:solidFill>
            <a:srgbClr val="3F803F"/>
          </a:solidFill>
          <a:ln>
            <a:solidFill>
              <a:srgbClr val="3F8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29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264" y="927441"/>
            <a:ext cx="5353634" cy="485775"/>
          </a:xfrm>
        </p:spPr>
        <p:txBody>
          <a:bodyPr/>
          <a:lstStyle/>
          <a:p>
            <a:r>
              <a:rPr lang="sr-Latn-RS" sz="2000" dirty="0" smtClean="0"/>
              <a:t>Računovodstvena dokumentacija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33372" y="1637805"/>
            <a:ext cx="56874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/>
              <a:t>Odluka </a:t>
            </a:r>
            <a:r>
              <a:rPr lang="sr-Latn-RS" sz="1400" dirty="0"/>
              <a:t>/ rešenje o upućivanju na službeni </a:t>
            </a:r>
            <a:r>
              <a:rPr lang="sr-Latn-RS" sz="1400" dirty="0" smtClean="0"/>
              <a:t>put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8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/>
              <a:t>Nalog </a:t>
            </a:r>
            <a:r>
              <a:rPr lang="sr-Latn-RS" sz="1400" dirty="0"/>
              <a:t>za službeno </a:t>
            </a:r>
            <a:r>
              <a:rPr lang="sr-Latn-RS" sz="1400" dirty="0" smtClean="0"/>
              <a:t>putovanje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8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/>
              <a:t>Obračun </a:t>
            </a:r>
            <a:r>
              <a:rPr lang="sr-Latn-RS" sz="1400" dirty="0"/>
              <a:t>troškova po službenom </a:t>
            </a:r>
            <a:r>
              <a:rPr lang="sr-Latn-RS" sz="1400" dirty="0" smtClean="0"/>
              <a:t>putu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8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/>
              <a:t>Svi </a:t>
            </a:r>
            <a:r>
              <a:rPr lang="sr-Latn-RS" sz="1400" dirty="0"/>
              <a:t>računi koji se odnose na putni </a:t>
            </a:r>
            <a:r>
              <a:rPr lang="sr-Latn-RS" sz="1400" dirty="0" smtClean="0"/>
              <a:t>nalog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8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/>
              <a:t>Računi </a:t>
            </a:r>
            <a:r>
              <a:rPr lang="sr-Latn-RS" sz="1400" dirty="0"/>
              <a:t>za troškove koji nisu obuhvaćeni putnim </a:t>
            </a:r>
            <a:r>
              <a:rPr lang="sr-Latn-RS" sz="1400" dirty="0" smtClean="0"/>
              <a:t>nalogom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8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/>
              <a:t>Dokazi </a:t>
            </a:r>
            <a:r>
              <a:rPr lang="sr-Latn-RS" sz="1400" dirty="0"/>
              <a:t>o isplati akontacije i plaćanja po konačnom obračunu (izvodi banaka i/ili blagajnički izveštaji)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267" y="1840798"/>
            <a:ext cx="2206961" cy="16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Službena </a:t>
            </a:r>
            <a:r>
              <a:rPr lang="sr-Latn-RS" sz="2000" b="1" dirty="0"/>
              <a:t>putovanja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Sadržaj odluke o upućivanju na službeno putovanje: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73998" y="1637804"/>
            <a:ext cx="55330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podaci o poslodavcu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datum </a:t>
            </a:r>
            <a:r>
              <a:rPr lang="sr-Latn-RS" sz="1600" dirty="0"/>
              <a:t>i mesto donošenja </a:t>
            </a:r>
            <a:r>
              <a:rPr lang="sr-Latn-RS" sz="1600" dirty="0" smtClean="0"/>
              <a:t>odluke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600" dirty="0" smtClean="0"/>
              <a:t>period </a:t>
            </a:r>
            <a:r>
              <a:rPr lang="sr-Latn-RS" sz="1600" dirty="0"/>
              <a:t>u kom će se realizovati službeno </a:t>
            </a:r>
            <a:r>
              <a:rPr lang="sr-Latn-RS" sz="1600" dirty="0" smtClean="0"/>
              <a:t>putovanje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/>
              <a:t>mesto </a:t>
            </a:r>
            <a:r>
              <a:rPr lang="pl-PL" sz="1600" dirty="0"/>
              <a:t>u koje se zaposleni </a:t>
            </a:r>
            <a:r>
              <a:rPr lang="pl-PL" sz="1600" dirty="0" smtClean="0"/>
              <a:t>upućuje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potrebe</a:t>
            </a:r>
            <a:r>
              <a:rPr lang="en-US" sz="1600" dirty="0"/>
              <a:t> se </a:t>
            </a:r>
            <a:r>
              <a:rPr lang="en-US" sz="1600" dirty="0" err="1"/>
              <a:t>organizuje</a:t>
            </a:r>
            <a:r>
              <a:rPr lang="en-US" sz="1600" dirty="0"/>
              <a:t> </a:t>
            </a:r>
            <a:r>
              <a:rPr lang="en-US" sz="1600" dirty="0" err="1"/>
              <a:t>službeno</a:t>
            </a:r>
            <a:r>
              <a:rPr lang="en-US" sz="1600" dirty="0"/>
              <a:t> </a:t>
            </a:r>
            <a:r>
              <a:rPr lang="en-US" sz="1600" dirty="0" err="1" smtClean="0"/>
              <a:t>putovanje</a:t>
            </a:r>
            <a:endParaRPr lang="sr-Latn-RS" sz="16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 smtClean="0"/>
              <a:t>podaci </a:t>
            </a:r>
            <a:r>
              <a:rPr lang="pl-PL" sz="1600" dirty="0"/>
              <a:t>o zaposlenom koji se upućuje na službeni </a:t>
            </a:r>
            <a:r>
              <a:rPr lang="pl-PL" sz="1600" dirty="0" smtClean="0"/>
              <a:t>put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sz="2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 smtClean="0"/>
              <a:t>potpis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pečat</a:t>
            </a:r>
            <a:r>
              <a:rPr lang="en-US" sz="1600" dirty="0"/>
              <a:t> </a:t>
            </a:r>
            <a:r>
              <a:rPr lang="en-US" sz="1600" dirty="0" err="1"/>
              <a:t>ovlašćenog</a:t>
            </a:r>
            <a:r>
              <a:rPr lang="en-US" sz="1600" dirty="0"/>
              <a:t> </a:t>
            </a:r>
            <a:r>
              <a:rPr lang="en-US" sz="1600" dirty="0" err="1"/>
              <a:t>lica</a:t>
            </a:r>
            <a:r>
              <a:rPr lang="en-US" sz="1600" dirty="0"/>
              <a:t> </a:t>
            </a:r>
            <a:r>
              <a:rPr lang="en-US" sz="1600" dirty="0" err="1"/>
              <a:t>kod</a:t>
            </a:r>
            <a:r>
              <a:rPr lang="en-US" sz="1600" dirty="0"/>
              <a:t> </a:t>
            </a:r>
            <a:r>
              <a:rPr lang="en-US" sz="1600" dirty="0" err="1"/>
              <a:t>poslodavca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je </a:t>
            </a:r>
            <a:r>
              <a:rPr lang="en-US" sz="1600" dirty="0" err="1"/>
              <a:t>odobrilo</a:t>
            </a:r>
            <a:r>
              <a:rPr lang="en-US" sz="1600" dirty="0"/>
              <a:t> </a:t>
            </a:r>
            <a:r>
              <a:rPr lang="en-US" sz="1600" dirty="0" err="1"/>
              <a:t>službeno</a:t>
            </a:r>
            <a:r>
              <a:rPr lang="en-US" sz="1600" dirty="0"/>
              <a:t> </a:t>
            </a:r>
            <a:r>
              <a:rPr lang="en-US" sz="1600" dirty="0" err="1" smtClean="0"/>
              <a:t>putovanje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283115" y="1637804"/>
            <a:ext cx="2350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1600" b="1" dirty="0" smtClean="0"/>
              <a:t>S</a:t>
            </a:r>
            <a:r>
              <a:rPr lang="vi-VN" sz="1600" b="1" dirty="0" smtClean="0"/>
              <a:t>adržina </a:t>
            </a:r>
            <a:r>
              <a:rPr lang="vi-VN" sz="1600" b="1" dirty="0"/>
              <a:t>odluke i naloga za službeni put nije uređena zakonskim </a:t>
            </a:r>
            <a:r>
              <a:rPr lang="vi-VN" sz="1600" b="1" dirty="0" smtClean="0"/>
              <a:t>propisima</a:t>
            </a:r>
            <a:r>
              <a:rPr lang="sr-Latn-RS" sz="1600" b="1" dirty="0" smtClean="0"/>
              <a:t>.</a:t>
            </a:r>
            <a:endParaRPr lang="sr-Latn-R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71" y="2885911"/>
            <a:ext cx="2233333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Službena </a:t>
            </a:r>
            <a:r>
              <a:rPr lang="sr-Latn-RS" sz="2000" b="1" dirty="0"/>
              <a:t>putovanja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it-IT" sz="2000" dirty="0"/>
              <a:t>Osnovni elementi naloga za službeno putovanje su: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55244" y="1504206"/>
            <a:ext cx="524803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/>
              <a:t>broj</a:t>
            </a:r>
            <a:r>
              <a:rPr lang="en-US" sz="1400" dirty="0" smtClean="0"/>
              <a:t> </a:t>
            </a:r>
            <a:r>
              <a:rPr lang="en-US" sz="1400" dirty="0" err="1"/>
              <a:t>naloga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službeno</a:t>
            </a:r>
            <a:r>
              <a:rPr lang="en-US" sz="1400" dirty="0"/>
              <a:t> </a:t>
            </a:r>
            <a:r>
              <a:rPr lang="en-US" sz="1400" dirty="0" err="1"/>
              <a:t>putovanje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datum </a:t>
            </a:r>
            <a:r>
              <a:rPr lang="en-US" sz="1400" dirty="0" err="1" smtClean="0"/>
              <a:t>izdavanja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/>
              <a:t>podaci</a:t>
            </a:r>
            <a:r>
              <a:rPr lang="en-US" sz="1400" dirty="0" smtClean="0"/>
              <a:t> </a:t>
            </a:r>
            <a:r>
              <a:rPr lang="en-US" sz="1400" dirty="0"/>
              <a:t>o </a:t>
            </a:r>
            <a:r>
              <a:rPr lang="en-US" sz="1400" dirty="0" err="1"/>
              <a:t>zaposlenom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je </a:t>
            </a:r>
            <a:r>
              <a:rPr lang="en-US" sz="1400" dirty="0" err="1"/>
              <a:t>upućen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službeni</a:t>
            </a:r>
            <a:r>
              <a:rPr lang="en-US" sz="1400" dirty="0"/>
              <a:t> </a:t>
            </a:r>
            <a:r>
              <a:rPr lang="en-US" sz="1400" dirty="0" smtClean="0"/>
              <a:t>put</a:t>
            </a:r>
            <a:r>
              <a:rPr lang="sr-Latn-RS" sz="1400" dirty="0" smtClean="0"/>
              <a:t>           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ime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prezime</a:t>
            </a:r>
            <a:r>
              <a:rPr lang="en-US" sz="1400" dirty="0"/>
              <a:t>, JMBG / </a:t>
            </a:r>
            <a:r>
              <a:rPr lang="en-US" sz="1400" dirty="0" err="1"/>
              <a:t>broj</a:t>
            </a:r>
            <a:r>
              <a:rPr lang="en-US" sz="1400" dirty="0"/>
              <a:t> </a:t>
            </a:r>
            <a:r>
              <a:rPr lang="en-US" sz="1400" dirty="0" err="1"/>
              <a:t>pasoša</a:t>
            </a:r>
            <a:r>
              <a:rPr lang="en-US" sz="1400" dirty="0"/>
              <a:t>)</a:t>
            </a:r>
            <a:endParaRPr lang="en-U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1400" dirty="0" smtClean="0"/>
              <a:t>radno </a:t>
            </a:r>
            <a:r>
              <a:rPr lang="sr-Latn-RS" sz="1400" dirty="0"/>
              <a:t>mesto / pozicija zaposlenog koji je upućen </a:t>
            </a:r>
            <a:r>
              <a:rPr lang="sr-Latn-RS" sz="1400" dirty="0" smtClean="0"/>
              <a:t>                                    na </a:t>
            </a:r>
            <a:r>
              <a:rPr lang="sr-Latn-RS" sz="1400" dirty="0"/>
              <a:t>službeni </a:t>
            </a:r>
            <a:r>
              <a:rPr lang="sr-Latn-RS" sz="1400" dirty="0" smtClean="0"/>
              <a:t>put</a:t>
            </a:r>
            <a:endParaRPr lang="en-US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i-FI" sz="1400" dirty="0" smtClean="0"/>
              <a:t>mesto </a:t>
            </a:r>
            <a:r>
              <a:rPr lang="fi-FI" sz="1400" dirty="0"/>
              <a:t>u koje se putuje i vreme trajanja </a:t>
            </a:r>
            <a:r>
              <a:rPr lang="fi-FI" sz="1400" dirty="0" smtClean="0"/>
              <a:t>putovanja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/>
              <a:t>svrha</a:t>
            </a:r>
            <a:r>
              <a:rPr lang="en-US" sz="1400" dirty="0" smtClean="0"/>
              <a:t> </a:t>
            </a:r>
            <a:r>
              <a:rPr lang="en-US" sz="1400" dirty="0" err="1"/>
              <a:t>službenog</a:t>
            </a:r>
            <a:r>
              <a:rPr lang="en-US" sz="1400" dirty="0"/>
              <a:t> </a:t>
            </a:r>
            <a:r>
              <a:rPr lang="en-US" sz="1400" dirty="0" err="1" smtClean="0"/>
              <a:t>putovanja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/>
              <a:t>vrsta</a:t>
            </a:r>
            <a:r>
              <a:rPr lang="en-US" sz="1400" dirty="0" smtClean="0"/>
              <a:t> </a:t>
            </a:r>
            <a:r>
              <a:rPr lang="en-US" sz="1400" dirty="0" err="1"/>
              <a:t>prevoznog</a:t>
            </a:r>
            <a:r>
              <a:rPr lang="en-US" sz="1400" dirty="0"/>
              <a:t> </a:t>
            </a:r>
            <a:r>
              <a:rPr lang="en-US" sz="1400" dirty="0" err="1"/>
              <a:t>sredstva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koristi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službenom</a:t>
            </a:r>
            <a:r>
              <a:rPr lang="en-US" sz="1400" dirty="0"/>
              <a:t> </a:t>
            </a:r>
            <a:r>
              <a:rPr lang="en-US" sz="1400" dirty="0" err="1" smtClean="0"/>
              <a:t>putovanju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/>
              <a:t>podaci</a:t>
            </a:r>
            <a:r>
              <a:rPr lang="en-US" sz="1400" dirty="0" smtClean="0"/>
              <a:t> </a:t>
            </a:r>
            <a:r>
              <a:rPr lang="en-US" sz="1400" dirty="0"/>
              <a:t>o </a:t>
            </a:r>
            <a:r>
              <a:rPr lang="en-US" sz="1400" dirty="0" err="1"/>
              <a:t>troškovima</a:t>
            </a:r>
            <a:r>
              <a:rPr lang="en-US" sz="1400" dirty="0"/>
              <a:t> </a:t>
            </a:r>
            <a:r>
              <a:rPr lang="en-US" sz="1400" dirty="0" err="1"/>
              <a:t>službenog</a:t>
            </a:r>
            <a:r>
              <a:rPr lang="en-US" sz="1400" dirty="0"/>
              <a:t> </a:t>
            </a:r>
            <a:r>
              <a:rPr lang="en-US" sz="1400" dirty="0" err="1"/>
              <a:t>putovanja</a:t>
            </a:r>
            <a:r>
              <a:rPr lang="en-US" sz="1400" dirty="0"/>
              <a:t>, </a:t>
            </a:r>
            <a:r>
              <a:rPr lang="en-US" sz="1400" dirty="0" err="1"/>
              <a:t>ko</a:t>
            </a:r>
            <a:r>
              <a:rPr lang="en-US" sz="1400" dirty="0"/>
              <a:t> </a:t>
            </a:r>
            <a:r>
              <a:rPr lang="en-US" sz="1400" dirty="0" err="1"/>
              <a:t>snosi</a:t>
            </a:r>
            <a:r>
              <a:rPr lang="en-US" sz="1400" dirty="0"/>
              <a:t> </a:t>
            </a:r>
            <a:r>
              <a:rPr lang="en-US" sz="1400" dirty="0" err="1"/>
              <a:t>troškove</a:t>
            </a:r>
            <a:r>
              <a:rPr lang="en-US" sz="1400" dirty="0"/>
              <a:t> </a:t>
            </a:r>
            <a:r>
              <a:rPr lang="en-US" sz="1400" dirty="0" err="1"/>
              <a:t>službenog</a:t>
            </a:r>
            <a:r>
              <a:rPr lang="en-US" sz="1400" dirty="0"/>
              <a:t> </a:t>
            </a:r>
            <a:r>
              <a:rPr lang="en-US" sz="1400" dirty="0" err="1"/>
              <a:t>putovanja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način</a:t>
            </a:r>
            <a:r>
              <a:rPr lang="en-US" sz="1400" dirty="0"/>
              <a:t> </a:t>
            </a:r>
            <a:r>
              <a:rPr lang="en-US" sz="1400" dirty="0" err="1"/>
              <a:t>obračuna</a:t>
            </a:r>
            <a:r>
              <a:rPr lang="en-US" sz="1400" dirty="0"/>
              <a:t> </a:t>
            </a:r>
            <a:r>
              <a:rPr lang="en-US" sz="1400" dirty="0" err="1" smtClean="0"/>
              <a:t>istih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dirty="0" err="1" smtClean="0"/>
              <a:t>iznos</a:t>
            </a:r>
            <a:r>
              <a:rPr lang="en-US" sz="1400" dirty="0" smtClean="0"/>
              <a:t> </a:t>
            </a:r>
            <a:r>
              <a:rPr lang="en-US" sz="1400" dirty="0" err="1"/>
              <a:t>akontacije</a:t>
            </a:r>
            <a:r>
              <a:rPr lang="en-US" sz="1400" dirty="0"/>
              <a:t>, </a:t>
            </a:r>
            <a:r>
              <a:rPr lang="en-US" sz="1400" dirty="0" err="1"/>
              <a:t>ukoliko</a:t>
            </a:r>
            <a:r>
              <a:rPr lang="en-US" sz="1400" dirty="0"/>
              <a:t> se </a:t>
            </a:r>
            <a:r>
              <a:rPr lang="en-US" sz="1400" dirty="0" err="1"/>
              <a:t>ista</a:t>
            </a:r>
            <a:r>
              <a:rPr lang="en-US" sz="1400" dirty="0"/>
              <a:t> </a:t>
            </a:r>
            <a:r>
              <a:rPr lang="en-US" sz="1400" dirty="0" err="1"/>
              <a:t>isplaćuje</a:t>
            </a:r>
            <a:r>
              <a:rPr lang="en-US" sz="1400" dirty="0"/>
              <a:t>, </a:t>
            </a:r>
            <a:r>
              <a:rPr lang="en-US" sz="1400" dirty="0" err="1"/>
              <a:t>potpis</a:t>
            </a:r>
            <a:r>
              <a:rPr lang="en-US" sz="1400" dirty="0"/>
              <a:t> </a:t>
            </a:r>
            <a:r>
              <a:rPr lang="en-US" sz="1400" dirty="0" err="1"/>
              <a:t>ovlašćenog</a:t>
            </a:r>
            <a:r>
              <a:rPr lang="en-US" sz="1400" dirty="0"/>
              <a:t> </a:t>
            </a:r>
            <a:r>
              <a:rPr lang="en-US" sz="1400" dirty="0" err="1"/>
              <a:t>lica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pečat</a:t>
            </a:r>
            <a:r>
              <a:rPr lang="en-US" sz="1400" dirty="0"/>
              <a:t> </a:t>
            </a:r>
            <a:r>
              <a:rPr lang="en-US" sz="1400" dirty="0" err="1"/>
              <a:t>poslodavca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6" y="1748649"/>
            <a:ext cx="3491345" cy="24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0149" y="808688"/>
            <a:ext cx="8075222" cy="485775"/>
          </a:xfrm>
        </p:spPr>
        <p:txBody>
          <a:bodyPr/>
          <a:lstStyle/>
          <a:p>
            <a:r>
              <a:rPr lang="sr-Latn-RS" sz="2000" dirty="0"/>
              <a:t>Primer evidentiranja troškova službenog putovanja sa prenoćištem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207325"/>
            <a:ext cx="8535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sz="1400" dirty="0"/>
              <a:t>Pre polaska na službeni put zaposlenom je iz blagajne isplaćena akontacija u iznosu od RSD 8.000,00. Nakon povratka sa službenog puta, zaposleni je podneo sledeći putni obračun: 2 pune dnevnice (društvo isplaćuje dnevnicu u iznosu od RSD 2.500,00); </a:t>
            </a:r>
            <a:r>
              <a:rPr lang="sr-Latn-RS" sz="1400" dirty="0" smtClean="0"/>
              <a:t>autobusku </a:t>
            </a:r>
            <a:r>
              <a:rPr lang="sr-Latn-RS" sz="1400" dirty="0"/>
              <a:t>kartu u iznosu od RSD 2.200,00; račun za prenoćište u iznosu od RSD 4.760,00. Zaposlenom je iz blagajne isplaćena razlika</a:t>
            </a:r>
            <a:r>
              <a:rPr lang="sr-Latn-RS" sz="1400" dirty="0" smtClean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641766"/>
              </p:ext>
            </p:extLst>
          </p:nvPr>
        </p:nvGraphicFramePr>
        <p:xfrm>
          <a:off x="273131" y="2199037"/>
          <a:ext cx="7802089" cy="288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849"/>
                <a:gridCol w="2232231"/>
                <a:gridCol w="967883"/>
                <a:gridCol w="1982982"/>
                <a:gridCol w="885259"/>
                <a:gridCol w="967885"/>
              </a:tblGrid>
              <a:tr h="13841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Obračun troškova službenog putovanja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8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RB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Opis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Neto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Oporezivi iznos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Porez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Bruto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1.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Dnevnice (x2)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5.000,00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 smtClean="0">
                          <a:effectLst/>
                        </a:rPr>
                        <a:t>5.000,00 </a:t>
                      </a:r>
                      <a:r>
                        <a:rPr lang="sr-Latn-RS" sz="1300" dirty="0">
                          <a:effectLst/>
                        </a:rPr>
                        <a:t>- 4.606,00 = 394,00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43,78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5.043,78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2.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Autobuska karta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2.200,00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2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3.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Posebna stopa - prenoćište</a:t>
                      </a:r>
                      <a:br>
                        <a:rPr lang="sr-Latn-RS" sz="1300" dirty="0">
                          <a:effectLst/>
                        </a:rPr>
                      </a:br>
                      <a:r>
                        <a:rPr lang="sr-Latn-RS" sz="1300" dirty="0">
                          <a:effectLst/>
                        </a:rPr>
                        <a:t>Opšta stopa - doručak</a:t>
                      </a:r>
                      <a:br>
                        <a:rPr lang="sr-Latn-RS" sz="1300" dirty="0">
                          <a:effectLst/>
                        </a:rPr>
                      </a:br>
                      <a:r>
                        <a:rPr lang="sr-Latn-RS" sz="1300" dirty="0">
                          <a:effectLst/>
                        </a:rPr>
                        <a:t>Ukupno hotelski račun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4.000,00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4.400,00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275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300,00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60,00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360,00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26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4.300,00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460,00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4.760,00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Ukupno troškovi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12.003,78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5.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Akontacija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8.000,00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2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6.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Porez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43,78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0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7.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Za isplatu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3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3.960,00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9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86874"/>
              </p:ext>
            </p:extLst>
          </p:nvPr>
        </p:nvGraphicFramePr>
        <p:xfrm>
          <a:off x="950022" y="2027865"/>
          <a:ext cx="6317676" cy="2604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77"/>
                <a:gridCol w="1274615"/>
                <a:gridCol w="1052946"/>
                <a:gridCol w="1052946"/>
                <a:gridCol w="1052946"/>
                <a:gridCol w="1052946"/>
              </a:tblGrid>
              <a:tr h="20677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Evidentiranje troškova službenog putovanja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06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Nalog za knjiženje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Račun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Iznos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06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Broj 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/>
                        </a:rPr>
                        <a:t>Datum</a:t>
                      </a:r>
                      <a:endParaRPr lang="sr-Latn-R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tx1"/>
                          </a:solidFill>
                          <a:effectLst/>
                        </a:rPr>
                        <a:t>Duguje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>
                          <a:solidFill>
                            <a:schemeClr val="tx1"/>
                          </a:solidFill>
                          <a:effectLst/>
                        </a:rPr>
                        <a:t>Potražuje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>
                          <a:solidFill>
                            <a:schemeClr val="tx1"/>
                          </a:solidFill>
                          <a:effectLst/>
                        </a:rPr>
                        <a:t>Duguje</a:t>
                      </a:r>
                      <a:endParaRPr lang="sr-Latn-R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solidFill>
                            <a:schemeClr val="tx1"/>
                          </a:solidFill>
                          <a:effectLst/>
                        </a:rPr>
                        <a:t>Potražuje</a:t>
                      </a:r>
                      <a:endParaRPr lang="sr-Latn-R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6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24.09.2018.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221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8.000,00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6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24.09.2018.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243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8.000,00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BL02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28.09.2018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529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11.543,78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22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BL02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28.09.2018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270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60,00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2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BL02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28.09.2018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271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400,00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2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BL02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28.09.2018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221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8.000,00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BL02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28.09.2018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243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3.960,00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6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BL02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28.09.2018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489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43,78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27672" y="1081820"/>
            <a:ext cx="5814395" cy="485775"/>
          </a:xfrm>
        </p:spPr>
        <p:txBody>
          <a:bodyPr/>
          <a:lstStyle/>
          <a:p>
            <a:pPr algn="ctr"/>
            <a:r>
              <a:rPr lang="sr-Latn-RS" sz="2000" dirty="0" smtClean="0"/>
              <a:t>Nastavak primera </a:t>
            </a:r>
            <a:r>
              <a:rPr lang="sr-Latn-RS" sz="2000" dirty="0"/>
              <a:t>evidentiranja troškova službenog putovanja sa prenoćištem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10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64530" y="2596363"/>
            <a:ext cx="2149433" cy="843147"/>
          </a:xfrm>
        </p:spPr>
        <p:txBody>
          <a:bodyPr/>
          <a:lstStyle/>
          <a:p>
            <a:pPr algn="ctr"/>
            <a:r>
              <a:rPr lang="sr-Latn-RS" sz="2800" dirty="0" smtClean="0">
                <a:solidFill>
                  <a:srgbClr val="009CDE"/>
                </a:solidFill>
              </a:rPr>
              <a:t>Hvala na pažnji!</a:t>
            </a:r>
            <a:endParaRPr lang="en-GB" sz="2800" dirty="0">
              <a:solidFill>
                <a:srgbClr val="009CD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" y="1939227"/>
            <a:ext cx="3431969" cy="18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6878" y="919423"/>
            <a:ext cx="9037121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/>
              <a:t>Pojam službenog putovanja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>
                <a:solidFill>
                  <a:srgbClr val="3F803F"/>
                </a:solidFill>
              </a:rPr>
              <a:t>Dnevnica za službeni put u zemlji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>
              <a:solidFill>
                <a:srgbClr val="00B0F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>
                <a:solidFill>
                  <a:srgbClr val="00B0F0"/>
                </a:solidFill>
              </a:rPr>
              <a:t>Dnevnica za službeni put u inostranstvo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>
              <a:solidFill>
                <a:srgbClr val="00B0F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/>
              <a:t>Troškovi prevoza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>
                <a:solidFill>
                  <a:srgbClr val="3F803F"/>
                </a:solidFill>
              </a:rPr>
              <a:t>Primer obračuna troškova prevoza u slučaju kada zaposleni koristi sopstveno vozilo u službene svrhe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/>
              <a:t>Troškovi smeštaja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>
                <a:solidFill>
                  <a:srgbClr val="00B0F0"/>
                </a:solidFill>
              </a:rPr>
              <a:t>Druga značajna pitanja</a:t>
            </a:r>
            <a:endParaRPr lang="sr-Latn-RS" sz="1350" b="1" dirty="0">
              <a:solidFill>
                <a:srgbClr val="00B0F0"/>
              </a:solidFill>
            </a:endParaRP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>
                <a:solidFill>
                  <a:srgbClr val="3F803F"/>
                </a:solidFill>
              </a:rPr>
              <a:t>Naknada troškova službenog putovanja licima koja nisu zaposlena kod naručioca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>
                <a:solidFill>
                  <a:srgbClr val="00B0F0"/>
                </a:solidFill>
              </a:rPr>
              <a:t>Računovodstvena dokumentacija u vezi sa službenim putovanjem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350" b="1" dirty="0" smtClean="0"/>
              <a:t>Elementi odluke o upućivanju na službeno putovanje i naloga za službeno putovanje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sr-Latn-RS" sz="1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350" b="1" dirty="0">
                <a:solidFill>
                  <a:srgbClr val="3F803F"/>
                </a:solidFill>
              </a:rPr>
              <a:t>Primer </a:t>
            </a:r>
            <a:r>
              <a:rPr lang="en-US" sz="1350" b="1" dirty="0" err="1">
                <a:solidFill>
                  <a:srgbClr val="3F803F"/>
                </a:solidFill>
              </a:rPr>
              <a:t>evidentiranja</a:t>
            </a:r>
            <a:r>
              <a:rPr lang="en-US" sz="1350" b="1" dirty="0">
                <a:solidFill>
                  <a:srgbClr val="3F803F"/>
                </a:solidFill>
              </a:rPr>
              <a:t> </a:t>
            </a:r>
            <a:r>
              <a:rPr lang="en-US" sz="1350" b="1" dirty="0" err="1">
                <a:solidFill>
                  <a:srgbClr val="3F803F"/>
                </a:solidFill>
              </a:rPr>
              <a:t>troškova</a:t>
            </a:r>
            <a:r>
              <a:rPr lang="en-US" sz="1350" b="1" dirty="0">
                <a:solidFill>
                  <a:srgbClr val="3F803F"/>
                </a:solidFill>
              </a:rPr>
              <a:t> </a:t>
            </a:r>
            <a:r>
              <a:rPr lang="en-US" sz="1350" b="1" dirty="0" err="1">
                <a:solidFill>
                  <a:srgbClr val="3F803F"/>
                </a:solidFill>
              </a:rPr>
              <a:t>službenog</a:t>
            </a:r>
            <a:r>
              <a:rPr lang="en-US" sz="1350" b="1" dirty="0">
                <a:solidFill>
                  <a:srgbClr val="3F803F"/>
                </a:solidFill>
              </a:rPr>
              <a:t> </a:t>
            </a:r>
            <a:r>
              <a:rPr lang="en-US" sz="1350" b="1" dirty="0" err="1">
                <a:solidFill>
                  <a:srgbClr val="3F803F"/>
                </a:solidFill>
              </a:rPr>
              <a:t>putovanja</a:t>
            </a:r>
            <a:r>
              <a:rPr lang="en-US" sz="1350" b="1" dirty="0">
                <a:solidFill>
                  <a:srgbClr val="3F803F"/>
                </a:solidFill>
              </a:rPr>
              <a:t> </a:t>
            </a:r>
            <a:r>
              <a:rPr lang="en-US" sz="1350" b="1" dirty="0" err="1">
                <a:solidFill>
                  <a:srgbClr val="3F803F"/>
                </a:solidFill>
              </a:rPr>
              <a:t>sa</a:t>
            </a:r>
            <a:r>
              <a:rPr lang="en-US" sz="1350" b="1" dirty="0">
                <a:solidFill>
                  <a:srgbClr val="3F803F"/>
                </a:solidFill>
              </a:rPr>
              <a:t> </a:t>
            </a:r>
            <a:r>
              <a:rPr lang="en-US" sz="1350" b="1" dirty="0" err="1">
                <a:solidFill>
                  <a:srgbClr val="3F803F"/>
                </a:solidFill>
              </a:rPr>
              <a:t>prenoćištem</a:t>
            </a:r>
            <a:endParaRPr lang="en-US" sz="1350" b="1" dirty="0">
              <a:solidFill>
                <a:srgbClr val="3F8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Pojam službenog putovanja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5" y="1589314"/>
            <a:ext cx="62701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Nije definisan zakonskim propisima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28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Zakonom o radu je propisano pravo zaposlenog na naknadu troškova na službenom putovanju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28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1400" dirty="0"/>
              <a:t>Zakonom o porezu na dohodak građana </a:t>
            </a:r>
            <a:r>
              <a:rPr lang="sr-Latn-RS" sz="1400" dirty="0" smtClean="0"/>
              <a:t>propisan</a:t>
            </a:r>
            <a:r>
              <a:rPr lang="vi-VN" sz="1400" dirty="0" smtClean="0"/>
              <a:t>i </a:t>
            </a:r>
            <a:r>
              <a:rPr lang="vi-VN" sz="1400" dirty="0"/>
              <a:t>su uslovi pod kojima su naknade troškova službenih putovanja izuzete od oporezivanja </a:t>
            </a:r>
            <a:endParaRPr lang="sr-Latn-RS" sz="1400" dirty="0" smtClean="0"/>
          </a:p>
        </p:txBody>
      </p:sp>
      <p:sp>
        <p:nvSpPr>
          <p:cNvPr id="5" name="Textfeld 7"/>
          <p:cNvSpPr txBox="1"/>
          <p:nvPr/>
        </p:nvSpPr>
        <p:spPr>
          <a:xfrm>
            <a:off x="190005" y="4172196"/>
            <a:ext cx="769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sz="1400" dirty="0" smtClean="0"/>
              <a:t>Službeno </a:t>
            </a:r>
            <a:r>
              <a:rPr lang="sr-Latn-RS" sz="1400" dirty="0"/>
              <a:t>putovanje predstavlja putovanje van uobičajenog mesta u kom zaposleni obavlja svoje radne zadatke, kako bi izvršio odgovarajući službeni posao na osnovu naloga ovlašćenog lica kod poslodavca. </a:t>
            </a:r>
            <a:endParaRPr lang="sr-Latn-R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51" y="1140031"/>
            <a:ext cx="1825739" cy="1217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11" y="3089198"/>
            <a:ext cx="1883105" cy="1075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01" y="2693740"/>
            <a:ext cx="1356510" cy="7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94539" y="887049"/>
            <a:ext cx="4213602" cy="485775"/>
          </a:xfrm>
        </p:spPr>
        <p:txBody>
          <a:bodyPr/>
          <a:lstStyle/>
          <a:p>
            <a:r>
              <a:rPr lang="pl-PL" sz="2000" dirty="0"/>
              <a:t>Dnevnica za službeni put u zemlji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4" y="1409204"/>
            <a:ext cx="62226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1400" dirty="0" smtClean="0"/>
              <a:t>Troškovi </a:t>
            </a:r>
            <a:r>
              <a:rPr lang="vi-VN" sz="1400" dirty="0"/>
              <a:t>koje se najčešće nadoknađuju iz dnevnice su troškovi ishrane i gradskog prevoza u mestu u kojem se vrši službeni </a:t>
            </a:r>
            <a:r>
              <a:rPr lang="vi-VN" sz="1400" dirty="0" smtClean="0"/>
              <a:t>posao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r-Latn-RS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1400" dirty="0"/>
              <a:t>Na primanja zaposlenog od poslodavca po osnovu dnevnice do iznosa od RSD 2.303,00 za celu dnevnicu, odnosno u iznosu od RSD 1.151,50 za polovinu dnevnice, ne plaća se porez na </a:t>
            </a:r>
            <a:r>
              <a:rPr lang="sr-Latn-RS" sz="1400" dirty="0" smtClean="0"/>
              <a:t>zarade (u </a:t>
            </a:r>
            <a:r>
              <a:rPr lang="pl-PL" sz="1400" dirty="0" smtClean="0"/>
              <a:t>primeni za period </a:t>
            </a:r>
            <a:r>
              <a:rPr lang="pl-PL" sz="1400" dirty="0"/>
              <a:t>od 01.02.2018. do 31.01.2019. </a:t>
            </a:r>
            <a:r>
              <a:rPr lang="pl-PL" sz="1400" dirty="0" smtClean="0"/>
              <a:t>godine)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1400" dirty="0" smtClean="0"/>
              <a:t>Cela </a:t>
            </a:r>
            <a:r>
              <a:rPr lang="vi-VN" sz="1400" dirty="0"/>
              <a:t>dnevnica se isplaćuje za službeni put u zemlji u trajanju između 12 i 24 časova, a polovina dnevnice za put u trajanju od 8 do 12 </a:t>
            </a:r>
            <a:r>
              <a:rPr lang="vi-VN" sz="1400" dirty="0" smtClean="0"/>
              <a:t>časova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sr-Latn-RS" sz="14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1400" dirty="0"/>
              <a:t>Ukoliko poslodavac isplaćuje zaposlenom dnevnicu za službeni put u trajanju manjem od 8 časova, ili preko </a:t>
            </a:r>
            <a:r>
              <a:rPr lang="sr-Latn-RS" sz="1400" dirty="0" err="1"/>
              <a:t>neoporezivog</a:t>
            </a:r>
            <a:r>
              <a:rPr lang="sr-Latn-RS" sz="1400" dirty="0"/>
              <a:t> iznosa, </a:t>
            </a:r>
            <a:r>
              <a:rPr lang="sr-Latn-RS" sz="1400" dirty="0" smtClean="0"/>
              <a:t>u obavezi </a:t>
            </a:r>
            <a:r>
              <a:rPr lang="sr-Latn-RS" sz="1400" dirty="0"/>
              <a:t>je da obračuna porez na zarade po stopi od 10</a:t>
            </a:r>
            <a:r>
              <a:rPr lang="sr-Latn-RS" sz="1400" dirty="0" smtClean="0"/>
              <a:t>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4310480"/>
            <a:ext cx="1547421" cy="5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2557516"/>
            <a:ext cx="2280062" cy="1520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03" y="1129937"/>
            <a:ext cx="2280062" cy="11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61087" y="805547"/>
            <a:ext cx="5258631" cy="485775"/>
          </a:xfrm>
        </p:spPr>
        <p:txBody>
          <a:bodyPr/>
          <a:lstStyle/>
          <a:p>
            <a:r>
              <a:rPr lang="pl-PL" sz="2000" dirty="0"/>
              <a:t>Dnevnica za službeni put u inostranstvo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1291322"/>
            <a:ext cx="635330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sr-Latn-RS" sz="1400" dirty="0" smtClean="0"/>
              <a:t>U</a:t>
            </a:r>
            <a:r>
              <a:rPr lang="vi-VN" sz="1400" dirty="0" smtClean="0"/>
              <a:t>tvrđuje </a:t>
            </a:r>
            <a:r>
              <a:rPr lang="vi-VN" sz="1400" dirty="0"/>
              <a:t>se na osnovu ukupnog broja časova koji su provedeni u </a:t>
            </a:r>
            <a:r>
              <a:rPr lang="vi-VN" sz="1400" dirty="0" smtClean="0"/>
              <a:t>inostranstvu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sr-Latn-RS" sz="1400" dirty="0"/>
              <a:t>Propisani </a:t>
            </a:r>
            <a:r>
              <a:rPr lang="sr-Latn-RS" sz="1400" dirty="0" err="1"/>
              <a:t>neoporezivi</a:t>
            </a:r>
            <a:r>
              <a:rPr lang="sr-Latn-RS" sz="1400" dirty="0"/>
              <a:t> iznos dnevnice u iznosu od EUR 50,00 primenjuje se na sve službena putovanja u sve </a:t>
            </a:r>
            <a:r>
              <a:rPr lang="sr-Latn-RS" sz="1400" dirty="0" smtClean="0"/>
              <a:t>države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vi-VN" sz="1400" dirty="0"/>
              <a:t>Ukoliko zaposleni u skladu sa opštim aktom ili ugovorom o radu ostvaruje pravo na polovinu dnevnice i propisani neoporezivi iznos primenjuje se srazmerno </a:t>
            </a:r>
            <a:endParaRPr lang="sr-Latn-RS" sz="14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sr-Latn-RS" sz="1400" dirty="0" smtClean="0"/>
              <a:t>Prilikom obračuna dnevnice koristi se zvanični srednji kurs Narodne banke Srbije na dan obračuna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sr-Latn-RS" sz="1400" dirty="0" smtClean="0"/>
              <a:t>Troškovi </a:t>
            </a:r>
            <a:r>
              <a:rPr lang="sr-Latn-RS" sz="1400" dirty="0"/>
              <a:t>za službeno putovanje u inostranstvo mogu biti plaćeni u nekoj od stranih valuta ili u </a:t>
            </a:r>
            <a:r>
              <a:rPr lang="sr-Latn-RS" sz="1400" dirty="0" smtClean="0"/>
              <a:t>dinarima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endParaRPr lang="sr-Latn-RS" sz="2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»"/>
            </a:pPr>
            <a:r>
              <a:rPr lang="sr-Latn-RS" sz="1400" dirty="0" smtClean="0"/>
              <a:t>N</a:t>
            </a:r>
            <a:r>
              <a:rPr lang="vi-VN" sz="1400" dirty="0" smtClean="0"/>
              <a:t>e </a:t>
            </a:r>
            <a:r>
              <a:rPr lang="vi-VN" sz="1400" dirty="0"/>
              <a:t>postoji obaveza dokumentovanja troškova koji se nadoknađuju putem dnevnice do visine propisanog neoporezivog iznosa </a:t>
            </a:r>
            <a:r>
              <a:rPr lang="vi-VN" sz="1400" dirty="0" smtClean="0"/>
              <a:t>dnevno</a:t>
            </a:r>
            <a:endParaRPr lang="sr-Latn-R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96" y="2824347"/>
            <a:ext cx="1641547" cy="16415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299" y="1163659"/>
            <a:ext cx="1476736" cy="16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86939" y="807524"/>
            <a:ext cx="2268189" cy="485775"/>
          </a:xfrm>
        </p:spPr>
        <p:txBody>
          <a:bodyPr/>
          <a:lstStyle/>
          <a:p>
            <a:r>
              <a:rPr lang="sr-Latn-RS" sz="2000" dirty="0"/>
              <a:t>Troškovi prevoza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5" y="1270563"/>
            <a:ext cx="66620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r>
              <a:rPr lang="sr-Latn-RS" sz="1400" dirty="0"/>
              <a:t>Troškovima prevoza, do mesta boravka i od mesta boravka na službenom putovanju, </a:t>
            </a:r>
            <a:r>
              <a:rPr lang="sr-Latn-RS" sz="1400" dirty="0" smtClean="0"/>
              <a:t>smatraju </a:t>
            </a:r>
            <a:r>
              <a:rPr lang="sr-Latn-RS" sz="1400" dirty="0" smtClean="0"/>
              <a:t>se </a:t>
            </a:r>
            <a:r>
              <a:rPr lang="sr-Latn-RS" sz="1400" dirty="0"/>
              <a:t>troškovi </a:t>
            </a:r>
            <a:r>
              <a:rPr lang="sr-Latn-RS" sz="1400" dirty="0" smtClean="0"/>
              <a:t>prevoza svim prevoznim sredstvima 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r>
              <a:rPr lang="vi-VN" sz="1400" dirty="0" smtClean="0"/>
              <a:t>Poslodavac </a:t>
            </a:r>
            <a:r>
              <a:rPr lang="vi-VN" sz="1400" dirty="0"/>
              <a:t>svojim opštim aktom uređuje pravila za upotrebu službenog vozila i način na koji će se vršiti evidentiranje pređenih kilometara po službenim putovanjima, odnosno po putnim </a:t>
            </a:r>
            <a:r>
              <a:rPr lang="vi-VN" sz="1400" dirty="0" smtClean="0"/>
              <a:t>nalozima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r>
              <a:rPr lang="sr-Latn-RS" sz="1400" dirty="0"/>
              <a:t>Poslodavac može omogućiti zaposlenom da na službenom putu upotrebljava sopstveno vozilo u privatnom vlasništvu </a:t>
            </a:r>
            <a:r>
              <a:rPr lang="sr-Latn-RS" sz="1400" dirty="0" smtClean="0"/>
              <a:t>zaposlenog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r>
              <a:rPr lang="sr-Latn-RS" sz="1400" dirty="0"/>
              <a:t>Troškovi goriva koji nastanu na službenom putovanju ne obuhvataju deo zarade zaposlenog već predstavlja trošak poslovanja </a:t>
            </a:r>
            <a:r>
              <a:rPr lang="sr-Latn-RS" sz="1400" dirty="0" smtClean="0"/>
              <a:t>poslodavca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♦"/>
            </a:pPr>
            <a:r>
              <a:rPr lang="vi-VN" sz="1400" dirty="0" smtClean="0"/>
              <a:t>Dodatni troškovi</a:t>
            </a:r>
            <a:r>
              <a:rPr lang="sr-Latn-RS" sz="1400" dirty="0" smtClean="0"/>
              <a:t> se</a:t>
            </a:r>
            <a:r>
              <a:rPr lang="vi-VN" sz="1400" dirty="0" smtClean="0"/>
              <a:t> prizna</a:t>
            </a:r>
            <a:r>
              <a:rPr lang="sr-Latn-RS" sz="1400" dirty="0" smtClean="0"/>
              <a:t>ju</a:t>
            </a:r>
            <a:r>
              <a:rPr lang="vi-VN" sz="1400" dirty="0" smtClean="0"/>
              <a:t> ukoliko su</a:t>
            </a:r>
            <a:r>
              <a:rPr lang="sr-Latn-RS" sz="1400" dirty="0" smtClean="0"/>
              <a:t> adekvatno</a:t>
            </a:r>
            <a:r>
              <a:rPr lang="vi-VN" sz="1400" dirty="0" smtClean="0"/>
              <a:t> dokumentovani</a:t>
            </a:r>
            <a:endParaRPr lang="sr-Latn-R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21" y="1745377"/>
            <a:ext cx="2359779" cy="22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5631" y="832177"/>
            <a:ext cx="7837720" cy="854119"/>
          </a:xfrm>
        </p:spPr>
        <p:txBody>
          <a:bodyPr/>
          <a:lstStyle/>
          <a:p>
            <a:pPr algn="ctr"/>
            <a:r>
              <a:rPr lang="sr-Latn-RS" sz="2000" dirty="0"/>
              <a:t>Primer obračuna troškova prevoza u slučaju kada zaposleni koristi sopstveno vozilo u službene svrhe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1256" y="1660565"/>
            <a:ext cx="8691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sz="1400" dirty="0"/>
              <a:t>Primer obračuna naknade za korišćenje sopstvenog vozila u službene svrhe zasnovan je na </a:t>
            </a:r>
            <a:r>
              <a:rPr lang="sr-Latn-RS" sz="1400" dirty="0" err="1"/>
              <a:t>neoporezivom</a:t>
            </a:r>
            <a:r>
              <a:rPr lang="sr-Latn-RS" sz="1400" dirty="0"/>
              <a:t> mesečnom iznosu naknade od RSD 6.716,00 (u primeni u periodu od 01. februara 2018. do 31. januara 2019. godine). Zaposleni je uz saglasnost poslodavca koristio za prevoz sopstveni automobil. Tip automobila je </a:t>
            </a:r>
            <a:r>
              <a:rPr lang="sr-Latn-RS" sz="1400" dirty="0" err="1"/>
              <a:t>Suzuki</a:t>
            </a:r>
            <a:r>
              <a:rPr lang="sr-Latn-RS" sz="1400" dirty="0"/>
              <a:t> SX4 koji je u proseku trošio 10 litara goriva na 100 km. Zaposleni je u toku posmatranog meseca na 15 službenih putovanja prešao 3.000 km sopstvenim automobilom za službene svrhe.</a:t>
            </a:r>
            <a:endParaRPr lang="sr-Latn-RS" sz="1400" dirty="0" smtClean="0"/>
          </a:p>
        </p:txBody>
      </p:sp>
      <p:sp>
        <p:nvSpPr>
          <p:cNvPr id="7" name="Textfeld 7"/>
          <p:cNvSpPr txBox="1"/>
          <p:nvPr/>
        </p:nvSpPr>
        <p:spPr>
          <a:xfrm>
            <a:off x="261256" y="3259316"/>
            <a:ext cx="691243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vi-VN" sz="1400" dirty="0"/>
              <a:t>Za svih petnaest putovanja stvarni troškovi potrošenog benzina po priloženim računima, koji se zaposlenom nadoknađuju, idu na teret poslovnih rashoda poslodavca na koje se ne plaća porez. </a:t>
            </a:r>
            <a:endParaRPr lang="sr-Latn-RS" sz="1400" dirty="0" smtClean="0"/>
          </a:p>
          <a:p>
            <a:pPr algn="just">
              <a:spcAft>
                <a:spcPts val="600"/>
              </a:spcAft>
            </a:pPr>
            <a:r>
              <a:rPr lang="sr-Latn-RS" sz="1400" dirty="0" smtClean="0"/>
              <a:t>Amortizacija za korišćenje privatnog vozila zaposlenog u iznosu od RSD 13.500,00 prevazilazi </a:t>
            </a:r>
            <a:r>
              <a:rPr lang="sr-Latn-RS" sz="1400" dirty="0" err="1" smtClean="0"/>
              <a:t>neoporezivi</a:t>
            </a:r>
            <a:r>
              <a:rPr lang="sr-Latn-RS" sz="1400" dirty="0" smtClean="0"/>
              <a:t> mesečni iznos od RSD 6.716,00, pa se na preostali deo naknade u iznosu od RSD 6.784,00 </a:t>
            </a:r>
            <a:r>
              <a:rPr lang="pl-PL" sz="1400" dirty="0"/>
              <a:t>plaća porez na zarade po stopi od 10%. Koeficijent za preračun </a:t>
            </a:r>
            <a:r>
              <a:rPr lang="pl-PL" sz="1400" dirty="0" smtClean="0"/>
              <a:t>je </a:t>
            </a:r>
            <a:r>
              <a:rPr lang="pl-PL" sz="1400" dirty="0"/>
              <a:t>Bruto = Neto / </a:t>
            </a:r>
            <a:r>
              <a:rPr lang="pl-PL" sz="1400" dirty="0" smtClean="0"/>
              <a:t>0,90 .</a:t>
            </a:r>
            <a:endParaRPr lang="sr-Latn-R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3" y="3387351"/>
            <a:ext cx="1911930" cy="1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784676"/>
            <a:ext cx="9144000" cy="426607"/>
          </a:xfrm>
        </p:spPr>
        <p:txBody>
          <a:bodyPr/>
          <a:lstStyle/>
          <a:p>
            <a:pPr algn="ctr"/>
            <a:r>
              <a:rPr lang="sr-Latn-RS" sz="1900" dirty="0"/>
              <a:t>Nastavak primera obračuna troškova za korišćenje sopstvenog vozila zaposlenog </a:t>
            </a:r>
            <a:endParaRPr lang="en-GB" sz="1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14809"/>
              </p:ext>
            </p:extLst>
          </p:nvPr>
        </p:nvGraphicFramePr>
        <p:xfrm>
          <a:off x="237504" y="1175251"/>
          <a:ext cx="7766465" cy="3688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326"/>
                <a:gridCol w="6012334"/>
                <a:gridCol w="1321805"/>
              </a:tblGrid>
              <a:tr h="2164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Obračun troškova za korišćenje sopstvenog vozila u službene svrhe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RB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Opis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b="1" dirty="0">
                          <a:effectLst/>
                        </a:rPr>
                        <a:t>Iznos (u RSD)</a:t>
                      </a:r>
                      <a:endParaRPr lang="sr-Latn-R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Broj pređenih kilometara na službenim putovanjima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3.000,00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2.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Cena jednog litra goriva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150,00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3.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Prosečna potrošnja goriva na 100 km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10,00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4.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Stvarno potrošeno gorivo po priloženom računu - u </a:t>
                      </a:r>
                      <a:r>
                        <a:rPr lang="sr-Latn-RS" sz="1300" dirty="0" err="1">
                          <a:effectLst/>
                        </a:rPr>
                        <a:t>litrima</a:t>
                      </a:r>
                      <a:r>
                        <a:rPr lang="sr-Latn-RS" sz="1300" dirty="0">
                          <a:effectLst/>
                        </a:rPr>
                        <a:t> (1. * 3. / 100)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300,00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5.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Iznos potrošenog goriva (2. * 4.)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45.000,00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6.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Broj korišćenja službenog vozila u posmatranom mesecu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15,00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7.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Iznos amortizovanja sopstvenog vozila zaposlenog (5. * 0,30)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13.500,00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2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8.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Ukupan stvarni trošak na ime korišćenja sopstvenog automobila zaposlenog na ovom službenom putovanju (5. + 7.)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58.500,00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9.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 err="1">
                          <a:effectLst/>
                        </a:rPr>
                        <a:t>Neoporezivi</a:t>
                      </a:r>
                      <a:r>
                        <a:rPr lang="sr-Latn-RS" sz="1300" dirty="0">
                          <a:effectLst/>
                        </a:rPr>
                        <a:t> iznos mesečno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6.716,00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10.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Iznos za oporezivanje (7. - 9.)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6.784,00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11.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Bruto oporezivi iznos (10. / 0,90)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7.537,78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12.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Porez (11. * 0,10)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753,78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13.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Neto iznos koji je oporezovan (11. - 12.) 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6.784,00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14.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>
                          <a:effectLst/>
                        </a:rPr>
                        <a:t>Ukupan stvarni trošak poslodavca sa porezom  (8. + 12.) </a:t>
                      </a:r>
                      <a:endParaRPr lang="sr-Latn-R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300" dirty="0">
                          <a:effectLst/>
                        </a:rPr>
                        <a:t>59.253,78</a:t>
                      </a:r>
                      <a:endParaRPr lang="sr-Latn-R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Službena putovanja – računovodstveni i poreski aspekt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0024" y="915565"/>
            <a:ext cx="6650184" cy="485775"/>
          </a:xfrm>
        </p:spPr>
        <p:txBody>
          <a:bodyPr/>
          <a:lstStyle/>
          <a:p>
            <a:pPr algn="ctr"/>
            <a:r>
              <a:rPr lang="sr-Latn-RS" sz="2000" dirty="0" smtClean="0"/>
              <a:t>Nastavak primera </a:t>
            </a:r>
            <a:r>
              <a:rPr lang="sr-Latn-RS" sz="2000" dirty="0"/>
              <a:t>obračuna </a:t>
            </a:r>
            <a:r>
              <a:rPr lang="sr-Latn-RS" sz="2000" dirty="0" smtClean="0"/>
              <a:t>troškova za korišćenje sopstvenog vozila zaposlenog 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76514"/>
              </p:ext>
            </p:extLst>
          </p:nvPr>
        </p:nvGraphicFramePr>
        <p:xfrm>
          <a:off x="170211" y="1950520"/>
          <a:ext cx="6373093" cy="2374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290"/>
                <a:gridCol w="1289075"/>
                <a:gridCol w="1062182"/>
                <a:gridCol w="1062182"/>
                <a:gridCol w="1062182"/>
                <a:gridCol w="1062182"/>
              </a:tblGrid>
              <a:tr h="1619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Evidentiranje troškova službenih putovanja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Nalog za knjiženje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/>
                        </a:rPr>
                        <a:t>Račun</a:t>
                      </a:r>
                      <a:endParaRPr lang="sr-Latn-R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/>
                        </a:rPr>
                        <a:t>Iznos</a:t>
                      </a:r>
                      <a:endParaRPr lang="sr-Latn-R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Broj 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/>
                        </a:rPr>
                        <a:t>Datum</a:t>
                      </a:r>
                      <a:endParaRPr lang="sr-Latn-R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>
                          <a:effectLst/>
                        </a:rPr>
                        <a:t>Duguje</a:t>
                      </a:r>
                      <a:endParaRPr lang="sr-Latn-R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/>
                        </a:rPr>
                        <a:t>Potražuje</a:t>
                      </a:r>
                      <a:endParaRPr lang="sr-Latn-R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>
                          <a:effectLst/>
                        </a:rPr>
                        <a:t>Duguje</a:t>
                      </a:r>
                      <a:endParaRPr lang="sr-Latn-R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/>
                        </a:rPr>
                        <a:t>Potražuje</a:t>
                      </a:r>
                      <a:endParaRPr lang="sr-Latn-R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RA01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05.11.2018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513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45.000,00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RA01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05.11.2018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529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14.253,78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RA01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05.11.2018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463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58.500,00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RA01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05.11.2018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489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753,78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TR01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06.11.2018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463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58.500,00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TR01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06.11.2018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489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753,78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TR01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06.11.2018</a:t>
                      </a:r>
                      <a:r>
                        <a:rPr lang="sr-Latn-RS" sz="1400" dirty="0">
                          <a:effectLst/>
                        </a:rPr>
                        <a:t>.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241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 </a:t>
                      </a:r>
                      <a:endParaRPr lang="sr-Latn-R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59.253,78</a:t>
                      </a:r>
                      <a:endParaRPr lang="sr-Latn-R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23" y="3016331"/>
            <a:ext cx="2202873" cy="13767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3236" y="2107570"/>
            <a:ext cx="1748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Ekonomska opravdanost?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381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1895</Words>
  <Application>Microsoft Office PowerPoint</Application>
  <PresentationFormat>On-screen Show (16:9)</PresentationFormat>
  <Paragraphs>321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Službena putovanja – računovodstveni i poreski aspekt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Marjanovic</cp:lastModifiedBy>
  <cp:revision>229</cp:revision>
  <cp:lastPrinted>2018-11-29T15:10:16Z</cp:lastPrinted>
  <dcterms:created xsi:type="dcterms:W3CDTF">2015-05-28T11:57:29Z</dcterms:created>
  <dcterms:modified xsi:type="dcterms:W3CDTF">2018-11-29T15:42:09Z</dcterms:modified>
</cp:coreProperties>
</file>