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331" r:id="rId3"/>
    <p:sldId id="304" r:id="rId4"/>
    <p:sldId id="333" r:id="rId5"/>
    <p:sldId id="334" r:id="rId6"/>
    <p:sldId id="335" r:id="rId7"/>
    <p:sldId id="318" r:id="rId8"/>
    <p:sldId id="309" r:id="rId9"/>
    <p:sldId id="319" r:id="rId10"/>
    <p:sldId id="321" r:id="rId11"/>
    <p:sldId id="322" r:id="rId12"/>
    <p:sldId id="332" r:id="rId13"/>
    <p:sldId id="323" r:id="rId14"/>
    <p:sldId id="310" r:id="rId15"/>
    <p:sldId id="306" r:id="rId16"/>
    <p:sldId id="315" r:id="rId17"/>
    <p:sldId id="312" r:id="rId18"/>
    <p:sldId id="324" r:id="rId19"/>
    <p:sldId id="313" r:id="rId20"/>
    <p:sldId id="336" r:id="rId21"/>
    <p:sldId id="325" r:id="rId22"/>
    <p:sldId id="330" r:id="rId23"/>
    <p:sldId id="329" r:id="rId24"/>
    <p:sldId id="311" r:id="rId25"/>
  </p:sldIdLst>
  <p:sldSz cx="9144000" cy="5143500" type="screen16x9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DBECD4"/>
    <a:srgbClr val="D4E7F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5" autoAdjust="0"/>
    <p:restoredTop sz="86387" autoAdjust="0"/>
  </p:normalViewPr>
  <p:slideViewPr>
    <p:cSldViewPr snapToGrid="0">
      <p:cViewPr>
        <p:scale>
          <a:sx n="80" d="100"/>
          <a:sy n="80" d="100"/>
        </p:scale>
        <p:origin x="-642" y="-420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outlineViewPr>
    <p:cViewPr>
      <p:scale>
        <a:sx n="33" d="100"/>
        <a:sy n="33" d="100"/>
      </p:scale>
      <p:origin x="258" y="117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3156"/>
        <p:guide pos="217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E473AF6-2FAB-4713-B6C6-E0386261291F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2339265-ADFC-4563-A924-76225813E49E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872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20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20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586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158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68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452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97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375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22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6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777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76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08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06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99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1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51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9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78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27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1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49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9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000" dirty="0" err="1">
                <a:solidFill>
                  <a:srgbClr val="3F9C35"/>
                </a:solidFill>
              </a:rPr>
              <a:t>UsLuge</a:t>
            </a:r>
            <a:r>
              <a:rPr lang="sr-Latn-RS" sz="2000" dirty="0">
                <a:solidFill>
                  <a:srgbClr val="3F9C35"/>
                </a:solidFill>
              </a:rPr>
              <a:t> iz inostranstva – </a:t>
            </a:r>
            <a:r>
              <a:rPr lang="sr-Latn-RS" sz="2000" dirty="0" err="1">
                <a:solidFill>
                  <a:srgbClr val="3F9C35"/>
                </a:solidFill>
              </a:rPr>
              <a:t>pdv</a:t>
            </a:r>
            <a:r>
              <a:rPr lang="sr-Latn-RS" sz="2000" dirty="0">
                <a:solidFill>
                  <a:srgbClr val="3F9C35"/>
                </a:solidFill>
              </a:rPr>
              <a:t> i porez po odbitku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/>
              <a:t>Isidora </a:t>
            </a:r>
            <a:r>
              <a:rPr lang="sr-Latn-RS" dirty="0" err="1"/>
              <a:t>Gimboš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657246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29-30. novembar 2018. godine</a:t>
            </a:r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2018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395" y="665017"/>
            <a:ext cx="8215398" cy="259399"/>
          </a:xfrm>
        </p:spPr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  <a:p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sz="2000" dirty="0"/>
              <a:t>Izmenjeni rokovi za podnošenje poreske prijave</a:t>
            </a:r>
          </a:p>
          <a:p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Nakon primene pravila koja su stupila na snagu 01.04.2018</a:t>
            </a:r>
            <a:r>
              <a:rPr lang="sr-Latn-RS" dirty="0" smtClean="0"/>
              <a:t>. godine</a:t>
            </a:r>
            <a:endParaRPr lang="sr-Latn-R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RS" dirty="0"/>
              <a:t>P</a:t>
            </a:r>
            <a:r>
              <a:rPr lang="sr-Latn-RS" dirty="0" smtClean="0"/>
              <a:t>ropisan </a:t>
            </a:r>
            <a:r>
              <a:rPr lang="sr-Latn-RS" dirty="0"/>
              <a:t>je </a:t>
            </a:r>
            <a:r>
              <a:rPr lang="sr-Latn-RS" b="1" dirty="0"/>
              <a:t>rok za podnošenje poreske prijave</a:t>
            </a:r>
            <a:r>
              <a:rPr lang="sr-Latn-RS" dirty="0"/>
              <a:t> za porez po odbitku (Obrazac PDPO/S) </a:t>
            </a:r>
            <a:r>
              <a:rPr lang="sr-Latn-RS" b="1" dirty="0"/>
              <a:t>od tri dana od dana isplate </a:t>
            </a:r>
            <a:r>
              <a:rPr lang="sr-Latn-RS" b="1" dirty="0" smtClean="0"/>
              <a:t>prihoda</a:t>
            </a:r>
            <a:r>
              <a:rPr lang="sr-Latn-RS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RS" dirty="0" smtClean="0"/>
              <a:t>Propisan je </a:t>
            </a:r>
            <a:r>
              <a:rPr lang="sr-Latn-RS" b="1" dirty="0" smtClean="0"/>
              <a:t>rok </a:t>
            </a:r>
            <a:r>
              <a:rPr lang="sr-Latn-RS" b="1" dirty="0"/>
              <a:t>za plaćanje poreza po odbitku</a:t>
            </a:r>
            <a:r>
              <a:rPr lang="sr-Latn-RS" dirty="0"/>
              <a:t> od </a:t>
            </a:r>
            <a:r>
              <a:rPr lang="sr-Latn-RS" b="1" dirty="0"/>
              <a:t>tri dana od dana isplate </a:t>
            </a:r>
            <a:r>
              <a:rPr lang="sr-Latn-RS" b="1" dirty="0" smtClean="0"/>
              <a:t>prihoda.</a:t>
            </a:r>
            <a:endParaRPr lang="sr-Latn-R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Pre primene pravila koja su stupila na snagu 01.04.2018</a:t>
            </a:r>
            <a:r>
              <a:rPr lang="sr-Latn-RS" dirty="0" smtClean="0"/>
              <a:t>. godine</a:t>
            </a:r>
            <a:endParaRPr lang="sr-Latn-R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RS" dirty="0"/>
              <a:t>D</a:t>
            </a:r>
            <a:r>
              <a:rPr lang="sr-Latn-RS" dirty="0" smtClean="0"/>
              <a:t>omaće </a:t>
            </a:r>
            <a:r>
              <a:rPr lang="sr-Latn-RS" dirty="0"/>
              <a:t>pravno lice je bilo u obavezi da </a:t>
            </a:r>
            <a:r>
              <a:rPr lang="sr-Latn-RS" b="1" dirty="0"/>
              <a:t>na dan isplate prihoda</a:t>
            </a:r>
            <a:r>
              <a:rPr lang="sr-Latn-RS" dirty="0"/>
              <a:t>, koji je predmet oporezivanja porezom po </a:t>
            </a:r>
            <a:r>
              <a:rPr lang="sr-Latn-RS" dirty="0" smtClean="0"/>
              <a:t>odbitku, </a:t>
            </a:r>
            <a:r>
              <a:rPr lang="sr-Latn-RS" dirty="0"/>
              <a:t>nerezidentnom pravnom </a:t>
            </a:r>
            <a:r>
              <a:rPr lang="sr-Latn-RS" dirty="0" smtClean="0"/>
              <a:t>licu, podnese </a:t>
            </a:r>
            <a:r>
              <a:rPr lang="sr-Latn-RS" dirty="0"/>
              <a:t>poresku prijavu (Obrazac PDPO/S</a:t>
            </a:r>
            <a:r>
              <a:rPr lang="sr-Latn-RS" dirty="0" smtClean="0"/>
              <a:t>) i da obračuna i plati porez </a:t>
            </a:r>
            <a:r>
              <a:rPr lang="sr-Latn-RS" b="1" dirty="0" smtClean="0"/>
              <a:t>istog dana.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952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446810"/>
            <a:ext cx="853551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Pravilo koje se odnosi na </a:t>
            </a:r>
            <a:r>
              <a:rPr lang="sr-Latn-RS" sz="1400" b="1" dirty="0"/>
              <a:t>momenat nastanka poreske obaveze </a:t>
            </a:r>
            <a:r>
              <a:rPr lang="sr-Latn-RS" sz="1400" dirty="0"/>
              <a:t>nije promenjeno. To znači da poreska obaveza i dalje nastaje u momentu isplate prihoda, odnosno u drugim slučajevima kada se smatra da je prihod ostvaren, nezavisno od toga kada se podnosi  poreska prijava, odnosno porez plaća. </a:t>
            </a:r>
            <a:endParaRPr lang="en-US" sz="1400" dirty="0" smtClean="0"/>
          </a:p>
          <a:p>
            <a:endParaRPr lang="en-US" sz="1400" b="1" dirty="0" smtClean="0"/>
          </a:p>
          <a:p>
            <a:r>
              <a:rPr lang="sr-Latn-RS" sz="14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sr-Latn-RS" sz="1400" dirty="0" smtClean="0">
              <a:solidFill>
                <a:srgbClr val="63666A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09" y="2529444"/>
            <a:ext cx="1852551" cy="190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3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807522"/>
            <a:ext cx="8712968" cy="403761"/>
          </a:xfrm>
        </p:spPr>
        <p:txBody>
          <a:bodyPr/>
          <a:lstStyle/>
          <a:p>
            <a:r>
              <a:rPr lang="sr-Latn-RS" sz="2000" dirty="0"/>
              <a:t>Podnošenje poreske </a:t>
            </a:r>
            <a:r>
              <a:rPr lang="sr-Latn-RS" sz="2000" dirty="0" smtClean="0"/>
              <a:t>prijave </a:t>
            </a:r>
            <a:r>
              <a:rPr lang="sr-Latn-RS" sz="2000" dirty="0"/>
              <a:t>i plaćanje poreza po odbitku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1233054"/>
            <a:ext cx="9144000" cy="368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r-Latn-RS" sz="1400" b="1" dirty="0" smtClean="0"/>
              <a:t>Vremenski </a:t>
            </a:r>
            <a:r>
              <a:rPr lang="sr-Latn-RS" sz="1400" b="1" dirty="0"/>
              <a:t>rok za podnošenje </a:t>
            </a:r>
            <a:r>
              <a:rPr lang="sr-Latn-RS" sz="1400" dirty="0"/>
              <a:t>poreske prijave i </a:t>
            </a:r>
            <a:r>
              <a:rPr lang="sr-Latn-RS" sz="1400" b="1" dirty="0"/>
              <a:t>vremenski rok za plaćanje </a:t>
            </a:r>
            <a:r>
              <a:rPr lang="sr-Latn-RS" sz="1400" dirty="0"/>
              <a:t>poreza po odbitku </a:t>
            </a:r>
            <a:r>
              <a:rPr lang="sr-Latn-RS" sz="1400" b="1" dirty="0"/>
              <a:t>ne zavise jedan od drugog</a:t>
            </a:r>
            <a:r>
              <a:rPr lang="sr-Latn-RS" sz="1400" dirty="0"/>
              <a:t>. </a:t>
            </a:r>
            <a:endParaRPr lang="en-US" sz="1400" dirty="0" smtClean="0"/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/>
              <a:t>Isplatilac</a:t>
            </a:r>
            <a:r>
              <a:rPr lang="en-US" sz="1400" dirty="0" smtClean="0"/>
              <a:t> </a:t>
            </a:r>
            <a:r>
              <a:rPr lang="sr-Latn-RS" sz="1400" dirty="0" smtClean="0"/>
              <a:t>prihoda </a:t>
            </a:r>
            <a:r>
              <a:rPr lang="sr-Latn-RS" sz="1400" dirty="0"/>
              <a:t>može samostalno da opredeli u kom trenutku u roku od tri dana podnosi prijavu a u kom roku vrši plaćanje poreza</a:t>
            </a:r>
            <a:r>
              <a:rPr lang="sr-Latn-RS" sz="1400" dirty="0" smtClean="0"/>
              <a:t>.</a:t>
            </a:r>
            <a:endParaRPr lang="en-US" sz="1400" dirty="0" smtClean="0"/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r-Latn-RS" sz="1400" dirty="0"/>
              <a:t>Kada je prihod izuzet od oporezivanja u skladu sa UIDO, tj. kada se porez ne plaća u Republici Srbiji već u zemlji </a:t>
            </a:r>
            <a:r>
              <a:rPr lang="sr-Latn-RS" sz="1400" smtClean="0"/>
              <a:t>rezidentstva</a:t>
            </a:r>
            <a:r>
              <a:rPr lang="sr-Latn-RS" sz="1400" dirty="0" smtClean="0"/>
              <a:t> </a:t>
            </a:r>
            <a:r>
              <a:rPr lang="sr-Latn-RS" sz="1400" dirty="0"/>
              <a:t>pravnog lica koje ostvaruje prihode na osnovu važećih rešenja iz UIDO, prema novim pravilima od 01. aprila 2018. godine, </a:t>
            </a:r>
            <a:r>
              <a:rPr lang="sr-Latn-RS" sz="1400" dirty="0" err="1"/>
              <a:t>isplatilac</a:t>
            </a:r>
            <a:r>
              <a:rPr lang="sr-Latn-RS" sz="1400" dirty="0"/>
              <a:t> prihoda, </a:t>
            </a:r>
            <a:r>
              <a:rPr lang="sr-Latn-RS" sz="1400" b="1" u="sng" dirty="0" smtClean="0"/>
              <a:t>više </a:t>
            </a:r>
            <a:r>
              <a:rPr lang="sr-Latn-RS" sz="1400" b="1" u="sng" dirty="0"/>
              <a:t>nije u obavezi da podnosi poresku prijavu i potvrdu o </a:t>
            </a:r>
            <a:r>
              <a:rPr lang="sr-Latn-RS" sz="1400" b="1" u="sng" dirty="0" err="1"/>
              <a:t>rezidentnosti</a:t>
            </a:r>
            <a:r>
              <a:rPr lang="sr-Latn-RS" sz="1400" b="1" u="sng" dirty="0"/>
              <a:t>, u momentu isplate </a:t>
            </a:r>
            <a:r>
              <a:rPr lang="sr-Latn-RS" sz="1400" b="1" u="sng" dirty="0" smtClean="0"/>
              <a:t>prihoda</a:t>
            </a:r>
            <a:r>
              <a:rPr lang="en-US" sz="1400" b="1" u="sng" dirty="0"/>
              <a:t> </a:t>
            </a:r>
            <a:r>
              <a:rPr lang="en-US" sz="1400" dirty="0" smtClean="0"/>
              <a:t>(u</a:t>
            </a:r>
            <a:r>
              <a:rPr lang="sr-Latn-RS" sz="1400" dirty="0" smtClean="0"/>
              <a:t> </a:t>
            </a:r>
            <a:r>
              <a:rPr lang="sr-Latn-RS" sz="1400" dirty="0"/>
              <a:t>skladu sa novim stavom 8. člana 2. Pravilnika  o sadržaju poreske prijave za obračun poreza na dobit  po odbitku na prihode i naknade koje ostvaruju nerezidentna i rezidentna pravna </a:t>
            </a:r>
            <a:r>
              <a:rPr lang="sr-Latn-RS" sz="1400" dirty="0" smtClean="0"/>
              <a:t>lica</a:t>
            </a:r>
            <a:r>
              <a:rPr lang="en-US" sz="1400" dirty="0" smtClean="0"/>
              <a:t>).</a:t>
            </a:r>
          </a:p>
          <a:p>
            <a:pPr>
              <a:spcBef>
                <a:spcPct val="20000"/>
              </a:spcBef>
            </a:pP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sr-Latn-RS" sz="1400" dirty="0" smtClean="0">
              <a:solidFill>
                <a:srgbClr val="63666A"/>
              </a:solidFill>
            </a:endParaRPr>
          </a:p>
        </p:txBody>
      </p:sp>
      <p:pic>
        <p:nvPicPr>
          <p:cNvPr id="5" name="Picture 2" descr="Резултат слика за pešćani s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07" y="3361470"/>
            <a:ext cx="1014248" cy="15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807522"/>
            <a:ext cx="8712968" cy="403761"/>
          </a:xfrm>
        </p:spPr>
        <p:txBody>
          <a:bodyPr/>
          <a:lstStyle/>
          <a:p>
            <a:r>
              <a:rPr lang="sr-Latn-RS" sz="2000" dirty="0"/>
              <a:t>Podnošenje poreske prijave i plaćanje poreza po odbitku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1233054"/>
            <a:ext cx="91440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O</a:t>
            </a:r>
            <a:r>
              <a:rPr lang="sr-Latn-RS" sz="1400" dirty="0" err="1" smtClean="0"/>
              <a:t>bavez</a:t>
            </a:r>
            <a:r>
              <a:rPr lang="en-US" sz="1400" dirty="0" smtClean="0"/>
              <a:t>a</a:t>
            </a:r>
            <a:r>
              <a:rPr lang="sr-Latn-RS" sz="1400" dirty="0" smtClean="0"/>
              <a:t> </a:t>
            </a:r>
            <a:r>
              <a:rPr lang="en-US" sz="1400" dirty="0" err="1" smtClean="0"/>
              <a:t>podno</a:t>
            </a:r>
            <a:r>
              <a:rPr lang="sr-Latn-RS" sz="1400" dirty="0"/>
              <a:t>š</a:t>
            </a:r>
            <a:r>
              <a:rPr lang="en-US" sz="1400" dirty="0" err="1" smtClean="0"/>
              <a:t>enja</a:t>
            </a:r>
            <a:r>
              <a:rPr lang="sr-Latn-RS" sz="1400" dirty="0" smtClean="0"/>
              <a:t> poreske prijave </a:t>
            </a:r>
            <a:r>
              <a:rPr lang="sr-Latn-RS" sz="1400" dirty="0"/>
              <a:t>i </a:t>
            </a:r>
            <a:r>
              <a:rPr lang="sr-Latn-RS" sz="1400" dirty="0" smtClean="0"/>
              <a:t>potvrde </a:t>
            </a:r>
            <a:r>
              <a:rPr lang="sr-Latn-RS" sz="1400" dirty="0"/>
              <a:t>o </a:t>
            </a:r>
            <a:r>
              <a:rPr lang="sr-Latn-RS" sz="1400" dirty="0" err="1"/>
              <a:t>rezidentnosti</a:t>
            </a:r>
            <a:r>
              <a:rPr lang="sr-Latn-RS" sz="1400" dirty="0"/>
              <a:t>, u momentu isplate prihoda</a:t>
            </a:r>
            <a:r>
              <a:rPr lang="en-US" sz="1400" dirty="0"/>
              <a:t> </a:t>
            </a:r>
            <a:r>
              <a:rPr lang="sr-Latn-RS" sz="1400" dirty="0" smtClean="0"/>
              <a:t>neće postojati pod uslovom da </a:t>
            </a:r>
            <a:r>
              <a:rPr lang="sr-Latn-RS" sz="1400" dirty="0" err="1" smtClean="0"/>
              <a:t>isplatilac</a:t>
            </a:r>
            <a:r>
              <a:rPr lang="sr-Latn-RS" sz="1400" dirty="0" smtClean="0"/>
              <a:t> </a:t>
            </a:r>
            <a:r>
              <a:rPr lang="sr-Latn-RS" sz="1400" dirty="0"/>
              <a:t>u trenutku nastanka događaja koji je predmet oporezivanja </a:t>
            </a:r>
            <a:r>
              <a:rPr lang="sr-Latn-RS" sz="1400" b="1" dirty="0"/>
              <a:t>poseduje </a:t>
            </a:r>
            <a:r>
              <a:rPr lang="sr-Latn-RS" sz="1400" b="1" dirty="0" smtClean="0"/>
              <a:t>dokaze</a:t>
            </a:r>
            <a:r>
              <a:rPr lang="sr-Latn-RS" sz="1400" dirty="0" smtClean="0"/>
              <a:t>:</a:t>
            </a:r>
          </a:p>
          <a:p>
            <a:pPr>
              <a:spcBef>
                <a:spcPct val="20000"/>
              </a:spcBef>
            </a:pPr>
            <a:endParaRPr lang="sr-Latn-RS" sz="1400" dirty="0" smtClean="0"/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sr-Latn-RS" sz="1400" dirty="0" smtClean="0"/>
              <a:t>da </a:t>
            </a:r>
            <a:r>
              <a:rPr lang="sr-Latn-RS" sz="1400" dirty="0"/>
              <a:t>je </a:t>
            </a:r>
            <a:r>
              <a:rPr lang="sr-Latn-RS" sz="1400" dirty="0" err="1"/>
              <a:t>nerezidentno</a:t>
            </a:r>
            <a:r>
              <a:rPr lang="sr-Latn-RS" sz="1400" dirty="0"/>
              <a:t> pravno lice rezident države sa kojom je zaključen UIDO (validna potvrda o </a:t>
            </a:r>
            <a:r>
              <a:rPr lang="sr-Latn-RS" sz="1400" dirty="0" err="1"/>
              <a:t>rezidentnosti</a:t>
            </a:r>
            <a:r>
              <a:rPr lang="sr-Latn-RS" sz="1400" dirty="0"/>
              <a:t>) 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sr-Latn-RS" sz="1400" dirty="0" smtClean="0"/>
              <a:t>da </a:t>
            </a:r>
            <a:r>
              <a:rPr lang="sr-Latn-RS" sz="1400" dirty="0"/>
              <a:t>je </a:t>
            </a:r>
            <a:r>
              <a:rPr lang="sr-Latn-RS" sz="1400" dirty="0" err="1"/>
              <a:t>nerezidentno</a:t>
            </a:r>
            <a:r>
              <a:rPr lang="sr-Latn-RS" sz="1400" dirty="0"/>
              <a:t> pravno lice stvarni vlasnik </a:t>
            </a:r>
            <a:r>
              <a:rPr lang="sr-Latn-RS" sz="1400" dirty="0" smtClean="0"/>
              <a:t>prihoda</a:t>
            </a:r>
            <a:r>
              <a:rPr lang="sr-Latn-RS" sz="1400" dirty="0"/>
              <a:t> </a:t>
            </a:r>
            <a:r>
              <a:rPr lang="sr-Latn-RS" sz="1400" dirty="0" smtClean="0"/>
              <a:t>(</a:t>
            </a:r>
            <a:r>
              <a:rPr lang="sr-Latn-RS" sz="1400" dirty="0"/>
              <a:t>ugovor, faktura i SWIFT nalog</a:t>
            </a:r>
            <a:r>
              <a:rPr lang="sr-Latn-RS" sz="1400" dirty="0" smtClean="0"/>
              <a:t>)</a:t>
            </a:r>
            <a:endParaRPr lang="en-US" sz="1400" b="1" dirty="0" smtClean="0"/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sr-Latn-RS" sz="1400" dirty="0" smtClean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933" y="392888"/>
            <a:ext cx="8558526" cy="270272"/>
          </a:xfrm>
        </p:spPr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Primeri iz prakse</a:t>
            </a:r>
            <a:endParaRPr lang="en-US" sz="2000" dirty="0"/>
          </a:p>
        </p:txBody>
      </p:sp>
      <p:sp>
        <p:nvSpPr>
          <p:cNvPr id="17" name="Rectangle 5"/>
          <p:cNvSpPr/>
          <p:nvPr/>
        </p:nvSpPr>
        <p:spPr>
          <a:xfrm>
            <a:off x="2904468" y="1484417"/>
            <a:ext cx="2558185" cy="3470276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3F9C35"/>
                </a:solidFill>
              </a:rPr>
              <a:t>Ugovorena </a:t>
            </a:r>
            <a:r>
              <a:rPr lang="sr-Latn-RS" sz="2000" dirty="0">
                <a:solidFill>
                  <a:srgbClr val="3F9C35"/>
                </a:solidFill>
              </a:rPr>
              <a:t>k</a:t>
            </a:r>
            <a:r>
              <a:rPr lang="sr-Latn-RS" sz="2000" dirty="0" smtClean="0">
                <a:solidFill>
                  <a:srgbClr val="3F9C35"/>
                </a:solidFill>
              </a:rPr>
              <a:t>amata </a:t>
            </a:r>
            <a:r>
              <a:rPr lang="sr-Latn-RS" sz="2000" dirty="0">
                <a:solidFill>
                  <a:srgbClr val="3F9C35"/>
                </a:solidFill>
              </a:rPr>
              <a:t>za plaćanje nabavljene opreme </a:t>
            </a:r>
            <a:r>
              <a:rPr lang="sr-Latn-RS" sz="2000" dirty="0" smtClean="0">
                <a:solidFill>
                  <a:srgbClr val="3F9C35"/>
                </a:solidFill>
              </a:rPr>
              <a:t>i </a:t>
            </a:r>
            <a:r>
              <a:rPr lang="sr-Latn-RS" sz="2000" dirty="0">
                <a:solidFill>
                  <a:srgbClr val="3F9C35"/>
                </a:solidFill>
              </a:rPr>
              <a:t>zatezna kamata</a:t>
            </a:r>
          </a:p>
          <a:p>
            <a:pPr>
              <a:spcBef>
                <a:spcPct val="20000"/>
              </a:spcBef>
            </a:pPr>
            <a:endParaRPr lang="en-US" sz="2000" dirty="0">
              <a:solidFill>
                <a:srgbClr val="3F9C35"/>
              </a:solidFill>
            </a:endParaRPr>
          </a:p>
          <a:p>
            <a:endParaRPr lang="en-US" sz="1400" dirty="0">
              <a:solidFill>
                <a:srgbClr val="63666A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19933" y="1484417"/>
            <a:ext cx="2511392" cy="3463821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3F9C35"/>
                </a:solidFill>
              </a:rPr>
              <a:t>Zakup opreme iz inostranstva</a:t>
            </a:r>
          </a:p>
        </p:txBody>
      </p:sp>
      <p:sp>
        <p:nvSpPr>
          <p:cNvPr id="14" name="Rectangle 5"/>
          <p:cNvSpPr/>
          <p:nvPr/>
        </p:nvSpPr>
        <p:spPr>
          <a:xfrm>
            <a:off x="5652656" y="1484416"/>
            <a:ext cx="3311958" cy="3463822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3F9C35"/>
                </a:solidFill>
              </a:rPr>
              <a:t>Licenca za softver</a:t>
            </a:r>
          </a:p>
        </p:txBody>
      </p:sp>
    </p:spTree>
    <p:extLst>
      <p:ext uri="{BB962C8B-B14F-4D97-AF65-F5344CB8AC3E}">
        <p14:creationId xmlns:p14="http://schemas.microsoft.com/office/powerpoint/2010/main" val="41237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711353"/>
          </a:xfrm>
        </p:spPr>
        <p:txBody>
          <a:bodyPr/>
          <a:lstStyle/>
          <a:p>
            <a:r>
              <a:rPr lang="sr-Latn-RS" sz="2000" dirty="0"/>
              <a:t>Poreski tretman usluga pruženih od strane </a:t>
            </a:r>
            <a:r>
              <a:rPr lang="sr-Latn-RS" sz="2000" dirty="0" err="1"/>
              <a:t>nerezidentnih</a:t>
            </a:r>
            <a:r>
              <a:rPr lang="sr-Latn-RS" sz="2000" dirty="0"/>
              <a:t> pravnih lica - Zakup opreme iz inostranstva</a:t>
            </a:r>
          </a:p>
          <a:p>
            <a:r>
              <a:rPr lang="sr-Latn-RS" sz="2000" b="1" dirty="0" smtClean="0"/>
              <a:t> 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sr-Latn-RS" sz="1400" i="1" dirty="0" smtClean="0"/>
          </a:p>
          <a:p>
            <a:pPr>
              <a:spcAft>
                <a:spcPts val="600"/>
              </a:spcAft>
            </a:pPr>
            <a:r>
              <a:rPr lang="sr-Latn-RS" sz="1400" i="1" dirty="0" err="1" smtClean="0"/>
              <a:t>Nerezidentno</a:t>
            </a:r>
            <a:r>
              <a:rPr lang="sr-Latn-RS" sz="1400" i="1" dirty="0" smtClean="0"/>
              <a:t> </a:t>
            </a:r>
            <a:r>
              <a:rPr lang="sr-Latn-RS" sz="1400" i="1" dirty="0"/>
              <a:t>pravno lice je ostvarilo prihod od naknade zakupa i podzakupa pokretnih stvari na teritoriji Republike Srbije od rezidentnog pravnog lica. </a:t>
            </a:r>
            <a:endParaRPr lang="sr-Latn-RS" sz="1400" i="1" dirty="0" smtClean="0"/>
          </a:p>
          <a:p>
            <a:pPr>
              <a:spcAft>
                <a:spcPts val="600"/>
              </a:spcAft>
            </a:pPr>
            <a:r>
              <a:rPr lang="sr-Latn-RS" sz="1400" i="1" dirty="0" smtClean="0"/>
              <a:t>Postavlja </a:t>
            </a:r>
            <a:r>
              <a:rPr lang="sr-Latn-RS" sz="1400" i="1" dirty="0"/>
              <a:t>se pitanje da li je naknada koju ostvaruje pravno lice predmet oporezivanja porezom po </a:t>
            </a:r>
            <a:r>
              <a:rPr lang="sr-Latn-RS" sz="1400" i="1" dirty="0" smtClean="0"/>
              <a:t>odbitku</a:t>
            </a:r>
            <a:r>
              <a:rPr lang="en-US" sz="1400" dirty="0" smtClean="0"/>
              <a:t>?</a:t>
            </a: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en-US" sz="1400" dirty="0"/>
              <a:t>S</a:t>
            </a:r>
            <a:r>
              <a:rPr lang="sr-Latn-RS" sz="1400" dirty="0" err="1" smtClean="0"/>
              <a:t>pecifičn</a:t>
            </a:r>
            <a:r>
              <a:rPr lang="en-US" sz="1400" dirty="0" smtClean="0"/>
              <a:t>a</a:t>
            </a:r>
            <a:r>
              <a:rPr lang="sr-Latn-RS" sz="1400" dirty="0" smtClean="0"/>
              <a:t> vrst</a:t>
            </a:r>
            <a:r>
              <a:rPr lang="en-US" sz="1400" dirty="0" smtClean="0"/>
              <a:t>a </a:t>
            </a:r>
            <a:r>
              <a:rPr lang="sr-Latn-RS" sz="1400" dirty="0" smtClean="0"/>
              <a:t>usluge </a:t>
            </a:r>
            <a:r>
              <a:rPr lang="en-US" sz="1400" dirty="0" smtClean="0"/>
              <a:t> - </a:t>
            </a:r>
            <a:r>
              <a:rPr lang="en-US" sz="1400" dirty="0"/>
              <a:t> </a:t>
            </a:r>
            <a:r>
              <a:rPr lang="sr-Latn-RS" sz="1400" dirty="0" smtClean="0"/>
              <a:t>može </a:t>
            </a:r>
            <a:r>
              <a:rPr lang="sr-Latn-RS" sz="1400" dirty="0"/>
              <a:t>imati poreski tretman prema pravilima za zakup ili prema pravilima koja važe za autorske naknade (a ne za usluge</a:t>
            </a:r>
            <a:r>
              <a:rPr lang="sr-Latn-RS" sz="1400" dirty="0" smtClean="0"/>
              <a:t>).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dirty="0"/>
              <a:t>Nezavisno od toga da li je u pitanju operativni </a:t>
            </a:r>
            <a:r>
              <a:rPr lang="sr-Latn-RS" sz="1400" dirty="0" err="1"/>
              <a:t>lizing</a:t>
            </a:r>
            <a:r>
              <a:rPr lang="sr-Latn-RS" sz="1400" dirty="0"/>
              <a:t>, korišćenje ili zakup, naknada koju u tom slučaju ostvaruje </a:t>
            </a:r>
            <a:r>
              <a:rPr lang="sr-Latn-RS" sz="1400" dirty="0" err="1"/>
              <a:t>nerezidentno</a:t>
            </a:r>
            <a:r>
              <a:rPr lang="sr-Latn-RS" sz="1400" dirty="0"/>
              <a:t> pravno lice po osnovu ove usluge </a:t>
            </a:r>
            <a:r>
              <a:rPr lang="sr-Latn-RS" sz="1400" b="1" dirty="0"/>
              <a:t>jeste predmet oporezivanja porezom po odbitku </a:t>
            </a:r>
            <a:r>
              <a:rPr lang="sr-Latn-RS" sz="1400" dirty="0"/>
              <a:t>kada je </a:t>
            </a:r>
            <a:r>
              <a:rPr lang="sr-Latn-RS" sz="1400" dirty="0" err="1"/>
              <a:t>isplatilac</a:t>
            </a:r>
            <a:r>
              <a:rPr lang="sr-Latn-RS" sz="1400" dirty="0"/>
              <a:t> rezidentno pravno </a:t>
            </a:r>
            <a:r>
              <a:rPr lang="sr-Latn-RS" sz="1400" dirty="0" smtClean="0"/>
              <a:t>lice.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40382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sz="2000" dirty="0"/>
              <a:t>Poreski tretman usluga pruženih od strane </a:t>
            </a:r>
            <a:r>
              <a:rPr lang="sr-Latn-RS" sz="2000" dirty="0" err="1"/>
              <a:t>nerezidentnih</a:t>
            </a:r>
            <a:r>
              <a:rPr lang="sr-Latn-RS" sz="2000" dirty="0"/>
              <a:t> pravnih lica - Zakup opreme iz inostranstva</a:t>
            </a:r>
          </a:p>
          <a:p>
            <a:r>
              <a:rPr lang="sr-Latn-RS" sz="1400" dirty="0"/>
              <a:t>Suština poreskog tretmana ove vrste usluge je u tome da dolazi do </a:t>
            </a:r>
            <a:r>
              <a:rPr lang="sr-Latn-RS" sz="1400" b="1" u="sng" dirty="0"/>
              <a:t>promene vrste prihoda </a:t>
            </a:r>
            <a:r>
              <a:rPr lang="sr-Latn-RS" sz="1400" dirty="0"/>
              <a:t>ako dođe do primene rešenja iz UIDO</a:t>
            </a:r>
            <a:endParaRPr lang="sr-Latn-RS" sz="1400" dirty="0">
              <a:solidFill>
                <a:srgbClr val="3F9C35"/>
              </a:solidFill>
            </a:endParaRPr>
          </a:p>
          <a:p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332509" y="1745673"/>
            <a:ext cx="38476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 smtClean="0">
              <a:solidFill>
                <a:srgbClr val="63666A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sr-Latn-RS" sz="1400" dirty="0"/>
              <a:t>Ukoliko su ispunjeni uslovi za primenu UIDO, naknada za podzakup ili zakup pokretnih stvari ima karakter </a:t>
            </a:r>
            <a:r>
              <a:rPr lang="sr-Latn-RS" sz="1400" b="1" dirty="0"/>
              <a:t>autorske naknade </a:t>
            </a:r>
            <a:r>
              <a:rPr lang="sr-Latn-RS" sz="1400" dirty="0"/>
              <a:t>za potrebe oporezivanja porezom po </a:t>
            </a:r>
            <a:r>
              <a:rPr lang="sr-Latn-RS" sz="1400" dirty="0" smtClean="0"/>
              <a:t>odbitku.</a:t>
            </a:r>
          </a:p>
          <a:p>
            <a:pPr algn="just">
              <a:spcAft>
                <a:spcPts val="600"/>
              </a:spcAft>
            </a:pPr>
            <a:r>
              <a:rPr lang="sr-Latn-RS" sz="1400" dirty="0"/>
              <a:t>Prednost ispunjenja uslova iz UIDO i primene rešenja iz istog, je ta da </a:t>
            </a:r>
            <a:r>
              <a:rPr lang="sr-Latn-RS" sz="1400" b="1" dirty="0" err="1"/>
              <a:t>isplatilac</a:t>
            </a:r>
            <a:r>
              <a:rPr lang="sr-Latn-RS" sz="1400" b="1" dirty="0"/>
              <a:t> ima mogućnost da koristi beneficirane poreske stope iz UIDO koje važe za autorske </a:t>
            </a:r>
            <a:r>
              <a:rPr lang="sr-Latn-RS" sz="1400" b="1" dirty="0" smtClean="0"/>
              <a:t>naknade</a:t>
            </a:r>
            <a:r>
              <a:rPr lang="sr-Latn-RS" sz="1400" dirty="0"/>
              <a:t>.</a:t>
            </a:r>
            <a:endParaRPr lang="sr-Latn-RS" sz="1400" dirty="0" smtClean="0"/>
          </a:p>
          <a:p>
            <a:pPr algn="just">
              <a:spcAft>
                <a:spcPts val="600"/>
              </a:spcAft>
            </a:pPr>
            <a:endParaRPr lang="sr-Latn-RS" sz="1400" dirty="0">
              <a:solidFill>
                <a:srgbClr val="63666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0753" y="1745673"/>
            <a:ext cx="36694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 smtClean="0">
              <a:solidFill>
                <a:srgbClr val="63666A"/>
              </a:solidFill>
            </a:endParaRPr>
          </a:p>
          <a:p>
            <a:r>
              <a:rPr lang="sr-Latn-RS" sz="1400" dirty="0"/>
              <a:t>Kada je reč o </a:t>
            </a:r>
            <a:r>
              <a:rPr lang="sr-Latn-RS" sz="1400" b="1" dirty="0" err="1"/>
              <a:t>lizing</a:t>
            </a:r>
            <a:r>
              <a:rPr lang="sr-Latn-RS" sz="1400" b="1" dirty="0"/>
              <a:t> naknadi</a:t>
            </a:r>
            <a:r>
              <a:rPr lang="sr-Latn-RS" sz="1400" dirty="0"/>
              <a:t>, ista se tretira kao dobit od poslovanja, a ne kao autorska naknada. </a:t>
            </a:r>
            <a:endParaRPr lang="sr-Latn-RS" sz="1400" dirty="0" smtClean="0"/>
          </a:p>
          <a:p>
            <a:r>
              <a:rPr lang="sr-Latn-RS" sz="1400" dirty="0" smtClean="0"/>
              <a:t>Naknada </a:t>
            </a:r>
            <a:r>
              <a:rPr lang="sr-Latn-RS" sz="1400" dirty="0"/>
              <a:t>po navedenom osnovu predstavlja kupoprodajnu cenu dobara, imajući u vidu da se pravo svojine prenosi isplatom poslednje rate. </a:t>
            </a:r>
            <a:endParaRPr lang="sr-Latn-RS" sz="1400" dirty="0" smtClean="0"/>
          </a:p>
          <a:p>
            <a:r>
              <a:rPr lang="sr-Latn-RS" sz="1400" dirty="0"/>
              <a:t>N</a:t>
            </a:r>
            <a:r>
              <a:rPr lang="sr-Latn-RS" sz="1400" dirty="0" smtClean="0"/>
              <a:t>ezavisno </a:t>
            </a:r>
            <a:r>
              <a:rPr lang="sr-Latn-RS" sz="1400" dirty="0"/>
              <a:t>od postojanja UIDO sa konkretnom zemljom, navedena naknada nema karakter naknade za zakup pokretnih stvari pa iz tog razloga nije predmet oporezivanja porezom po odbitku.</a:t>
            </a:r>
          </a:p>
          <a:p>
            <a:pPr algn="just"/>
            <a:endParaRPr lang="sr-Latn-RS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28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711353"/>
          </a:xfrm>
        </p:spPr>
        <p:txBody>
          <a:bodyPr/>
          <a:lstStyle/>
          <a:p>
            <a:r>
              <a:rPr lang="sr-Latn-RS" sz="2000" dirty="0"/>
              <a:t>Poreski tretman usluga pruženih od strane </a:t>
            </a:r>
            <a:r>
              <a:rPr lang="sr-Latn-RS" sz="2000" dirty="0" err="1"/>
              <a:t>nerezidentnih</a:t>
            </a:r>
            <a:r>
              <a:rPr lang="sr-Latn-RS" sz="2000" dirty="0"/>
              <a:t> pravnih lica - Kamata za plaćanje nabavljene opreme odnosno zatezna kamata</a:t>
            </a:r>
          </a:p>
          <a:p>
            <a:r>
              <a:rPr lang="sr-Latn-RS" sz="2000" b="1" dirty="0" smtClean="0"/>
              <a:t> 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1400" dirty="0"/>
          </a:p>
          <a:p>
            <a:endParaRPr lang="sr-Latn-RS" sz="1400" i="1" dirty="0" smtClean="0"/>
          </a:p>
          <a:p>
            <a:r>
              <a:rPr lang="sr-Latn-RS" sz="1400" i="1" dirty="0" smtClean="0"/>
              <a:t>Sa </a:t>
            </a:r>
            <a:r>
              <a:rPr lang="sr-Latn-RS" sz="1400" i="1" dirty="0" err="1"/>
              <a:t>nerezidentnim</a:t>
            </a:r>
            <a:r>
              <a:rPr lang="sr-Latn-RS" sz="1400" i="1" dirty="0"/>
              <a:t> pravnim licem sklopljen je ugovor o </a:t>
            </a:r>
            <a:r>
              <a:rPr lang="sr-Latn-RS" sz="1400" i="1" dirty="0" err="1" smtClean="0"/>
              <a:t>kupoprodaji</a:t>
            </a:r>
            <a:r>
              <a:rPr lang="sr-Latn-RS" sz="1400" i="1" dirty="0" smtClean="0"/>
              <a:t> </a:t>
            </a:r>
            <a:r>
              <a:rPr lang="sr-Latn-RS" sz="1400" i="1" dirty="0"/>
              <a:t>opreme na rate. Pored prodajne cene ugovoreno je i plaćanje kamate u periodu otplate (anuitet se sastoji od rate i ugovorene kamate</a:t>
            </a:r>
            <a:r>
              <a:rPr lang="sr-Latn-RS" sz="1400" i="1" dirty="0" smtClean="0"/>
              <a:t>).</a:t>
            </a:r>
          </a:p>
          <a:p>
            <a:endParaRPr lang="sr-Latn-RS" sz="1400" i="1" dirty="0"/>
          </a:p>
          <a:p>
            <a:r>
              <a:rPr lang="sr-Latn-RS" sz="1400" i="1" dirty="0" smtClean="0"/>
              <a:t> </a:t>
            </a:r>
            <a:r>
              <a:rPr lang="sr-Latn-RS" sz="1400" i="1" dirty="0"/>
              <a:t>Pitanje koje se postavlja je da li su </a:t>
            </a:r>
            <a:r>
              <a:rPr lang="sr-Latn-RS" sz="1400" i="1" u="sng" dirty="0"/>
              <a:t>ugovorena</a:t>
            </a:r>
            <a:r>
              <a:rPr lang="sr-Latn-RS" sz="1400" i="1" dirty="0"/>
              <a:t> i </a:t>
            </a:r>
            <a:r>
              <a:rPr lang="sr-Latn-RS" sz="1400" i="1" u="sng" dirty="0"/>
              <a:t>zatezna</a:t>
            </a:r>
            <a:r>
              <a:rPr lang="sr-Latn-RS" sz="1400" i="1" dirty="0"/>
              <a:t> kamata koja se plaća zbog </a:t>
            </a:r>
            <a:r>
              <a:rPr lang="sr-Latn-RS" sz="1400" i="1" dirty="0" err="1"/>
              <a:t>neblagovremenog</a:t>
            </a:r>
            <a:r>
              <a:rPr lang="sr-Latn-RS" sz="1400" i="1" dirty="0"/>
              <a:t> ispunjenja obaveze predmet oporezivanja porezom po </a:t>
            </a:r>
            <a:r>
              <a:rPr lang="sr-Latn-RS" sz="1400" i="1" dirty="0" smtClean="0"/>
              <a:t>odbitku</a:t>
            </a:r>
            <a:r>
              <a:rPr lang="en-US" sz="1400" dirty="0"/>
              <a:t>?</a:t>
            </a:r>
            <a:endParaRPr lang="sr-Latn-RS" sz="1400" dirty="0" smtClean="0"/>
          </a:p>
          <a:p>
            <a:endParaRPr lang="sr-Latn-RS" sz="1400" dirty="0" smtClean="0"/>
          </a:p>
          <a:p>
            <a:endParaRPr lang="sr-Latn-RS" sz="1400" dirty="0" smtClean="0"/>
          </a:p>
          <a:p>
            <a:endParaRPr lang="sr-Latn-RS" sz="1400" dirty="0" smtClean="0"/>
          </a:p>
          <a:p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1040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sz="2000" dirty="0"/>
              <a:t>Poreski tretman usluga pruženih od strane </a:t>
            </a:r>
            <a:r>
              <a:rPr lang="sr-Latn-RS" sz="2000" dirty="0" err="1"/>
              <a:t>nerezidentnih</a:t>
            </a:r>
            <a:r>
              <a:rPr lang="sr-Latn-RS" sz="2000" dirty="0"/>
              <a:t> pravnih lica - Kamata za plaćanje nabavljene opreme odnosno zatezna kamata</a:t>
            </a:r>
          </a:p>
          <a:p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332509" y="1650670"/>
            <a:ext cx="3847605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r-Latn-RS" sz="1400" b="1" dirty="0" smtClean="0"/>
              <a:t>Ugovorena kamata</a:t>
            </a:r>
          </a:p>
          <a:p>
            <a:pPr algn="just"/>
            <a:r>
              <a:rPr lang="sr-Latn-RS" sz="1400" dirty="0"/>
              <a:t>P</a:t>
            </a:r>
            <a:r>
              <a:rPr lang="sr-Latn-RS" sz="1400" dirty="0" smtClean="0"/>
              <a:t>redstavlja </a:t>
            </a:r>
            <a:r>
              <a:rPr lang="sr-Latn-RS" sz="1400" dirty="0"/>
              <a:t>dohodak od potraživanja svake vrste, prihod koji ostvaruje </a:t>
            </a:r>
            <a:r>
              <a:rPr lang="sr-Latn-RS" sz="1400" dirty="0" err="1"/>
              <a:t>nerezidentno</a:t>
            </a:r>
            <a:r>
              <a:rPr lang="sr-Latn-RS" sz="1400" dirty="0"/>
              <a:t> pravno lice a po osnovu ugovorene kamate za plaćanje nabavljene opreme </a:t>
            </a:r>
            <a:r>
              <a:rPr lang="sr-Latn-RS" sz="1400" b="1" dirty="0"/>
              <a:t>predmet je oporezivanja porezom po odbitku</a:t>
            </a:r>
            <a:r>
              <a:rPr lang="sr-Latn-RS" sz="1400" dirty="0"/>
              <a:t> u skladu sa članom 40. Zakona o porezu na dobit pravnih </a:t>
            </a:r>
            <a:r>
              <a:rPr lang="sr-Latn-RS" sz="1400" dirty="0" smtClean="0"/>
              <a:t>lica.</a:t>
            </a:r>
          </a:p>
          <a:p>
            <a:pPr algn="just"/>
            <a:r>
              <a:rPr lang="sr-Latn-RS" sz="1400" dirty="0"/>
              <a:t>Ukoliko rezidentno pravno lice, prilikom isplate kamate, ne poseduje potvrdu o </a:t>
            </a:r>
            <a:r>
              <a:rPr lang="sr-Latn-RS" sz="1400" dirty="0" err="1"/>
              <a:t>rezidentnosti</a:t>
            </a:r>
            <a:r>
              <a:rPr lang="sr-Latn-RS" sz="1400" dirty="0"/>
              <a:t> dužan je da obračuna i plati porez po odbitku po stopi od 20% u skladu sa članom 40. stav 1. tačka 3. Zakona o porezu na dobit pravnih </a:t>
            </a:r>
            <a:r>
              <a:rPr lang="sr-Latn-RS" sz="1400" dirty="0" smtClean="0"/>
              <a:t>lica.</a:t>
            </a:r>
          </a:p>
          <a:p>
            <a:endParaRPr lang="sr-Latn-RS" sz="1400" dirty="0"/>
          </a:p>
          <a:p>
            <a:endParaRPr lang="sr-Latn-RS" sz="1400" dirty="0"/>
          </a:p>
          <a:p>
            <a:endParaRPr lang="sr-Latn-RS" sz="1400" dirty="0"/>
          </a:p>
          <a:p>
            <a:pPr algn="just">
              <a:spcAft>
                <a:spcPts val="600"/>
              </a:spcAft>
            </a:pPr>
            <a:endParaRPr lang="sr-Latn-RS" sz="1400" dirty="0">
              <a:solidFill>
                <a:srgbClr val="63666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8249" y="1650670"/>
            <a:ext cx="402573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 smtClean="0"/>
              <a:t>Zatezna kamata</a:t>
            </a:r>
          </a:p>
          <a:p>
            <a:pPr algn="just"/>
            <a:r>
              <a:rPr lang="sr-Latn-RS" sz="1400" dirty="0"/>
              <a:t>Z</a:t>
            </a:r>
            <a:r>
              <a:rPr lang="sr-Latn-RS" sz="1400" dirty="0" smtClean="0"/>
              <a:t>atezna </a:t>
            </a:r>
            <a:r>
              <a:rPr lang="sr-Latn-RS" sz="1400" dirty="0"/>
              <a:t>kamata zbog kašnjenja u ispunjenju novčane obaveze od strane rezidentnog pravnog lica </a:t>
            </a:r>
            <a:r>
              <a:rPr lang="sr-Latn-RS" sz="1400" b="1" dirty="0"/>
              <a:t>nije predmet oporezivanja porezom po odbitku </a:t>
            </a:r>
            <a:r>
              <a:rPr lang="sr-Latn-RS" sz="1400" dirty="0"/>
              <a:t>u skladu sa članom 40. Zakona o porezu na dobit pravnih lica.</a:t>
            </a:r>
            <a:endParaRPr lang="sr-Latn-RS" sz="1400" b="1" dirty="0"/>
          </a:p>
          <a:p>
            <a:pPr algn="just"/>
            <a:r>
              <a:rPr lang="sr-Latn-RS" sz="1400" dirty="0"/>
              <a:t>U skladu sa članom 277. i 278. Zakona o obligacionim odnosima zatezna (zakonska) kamata, koju pored glavnice, u skladu sa zakonom duguje dužnik koji zakasni sa plaćanjem novčane obaveze, u suštini </a:t>
            </a:r>
            <a:r>
              <a:rPr lang="sr-Latn-RS" sz="1400" b="1" dirty="0"/>
              <a:t>predstavlja </a:t>
            </a:r>
            <a:r>
              <a:rPr lang="sr-Latn-RS" sz="1400" b="1" u="sng" dirty="0"/>
              <a:t>naknadu </a:t>
            </a:r>
            <a:r>
              <a:rPr lang="sr-Latn-RS" sz="1400" b="1" u="sng" dirty="0" smtClean="0"/>
              <a:t>štete</a:t>
            </a:r>
            <a:r>
              <a:rPr lang="sr-Latn-RS" sz="1400" b="1" dirty="0" smtClean="0"/>
              <a:t> i </a:t>
            </a:r>
            <a:r>
              <a:rPr lang="sr-Latn-RS" sz="1400" b="1" u="sng" dirty="0" smtClean="0"/>
              <a:t>novčanu </a:t>
            </a:r>
            <a:r>
              <a:rPr lang="sr-Latn-RS" sz="1400" b="1" u="sng" dirty="0"/>
              <a:t>kaznu</a:t>
            </a:r>
            <a:r>
              <a:rPr lang="sr-Latn-RS" sz="1400" b="1" dirty="0"/>
              <a:t>, a ne ugovoreni prihod </a:t>
            </a:r>
            <a:r>
              <a:rPr lang="sr-Latn-RS" sz="1400" b="1" dirty="0" smtClean="0"/>
              <a:t>obveznika </a:t>
            </a:r>
            <a:r>
              <a:rPr lang="sr-Latn-RS" sz="1400" b="1" dirty="0"/>
              <a:t>od kapitala, odnosno potraživanja duga</a:t>
            </a:r>
            <a:r>
              <a:rPr lang="sr-Latn-RS" sz="1400" dirty="0" smtClean="0"/>
              <a:t>.</a:t>
            </a:r>
          </a:p>
          <a:p>
            <a:pPr algn="just"/>
            <a:r>
              <a:rPr lang="sr-Latn-RS" dirty="0"/>
              <a:t> </a:t>
            </a:r>
          </a:p>
          <a:p>
            <a:pPr algn="just"/>
            <a:endParaRPr lang="sr-Latn-RS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711353"/>
          </a:xfrm>
        </p:spPr>
        <p:txBody>
          <a:bodyPr/>
          <a:lstStyle/>
          <a:p>
            <a:r>
              <a:rPr lang="sr-Latn-RS" sz="2000" dirty="0"/>
              <a:t>Poreski tretman usluga pruženih od strane </a:t>
            </a:r>
            <a:r>
              <a:rPr lang="sr-Latn-RS" sz="2000" dirty="0" err="1"/>
              <a:t>nerezidentnih</a:t>
            </a:r>
            <a:r>
              <a:rPr lang="sr-Latn-RS" sz="2000" dirty="0"/>
              <a:t> pravnih lica-Licenca za softver</a:t>
            </a:r>
          </a:p>
          <a:p>
            <a:r>
              <a:rPr lang="sr-Latn-RS" sz="2000" b="1" dirty="0" smtClean="0"/>
              <a:t> 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565563"/>
            <a:ext cx="85355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sr-Latn-RS" sz="1400" i="1" dirty="0" smtClean="0"/>
          </a:p>
          <a:p>
            <a:pPr>
              <a:spcAft>
                <a:spcPts val="600"/>
              </a:spcAft>
            </a:pPr>
            <a:r>
              <a:rPr lang="sr-Latn-RS" sz="1400" i="1" dirty="0" err="1" smtClean="0"/>
              <a:t>Nerezidentno</a:t>
            </a:r>
            <a:r>
              <a:rPr lang="sr-Latn-RS" sz="1400" i="1" dirty="0" smtClean="0"/>
              <a:t> </a:t>
            </a:r>
            <a:r>
              <a:rPr lang="sr-Latn-RS" sz="1400" i="1" dirty="0"/>
              <a:t>pravno lice je ostvarilo prihod od naknade za </a:t>
            </a:r>
            <a:r>
              <a:rPr lang="sr-Latn-RS" sz="1400" i="1" dirty="0" smtClean="0"/>
              <a:t>pravo </a:t>
            </a:r>
            <a:r>
              <a:rPr lang="sr-Latn-RS" sz="1400" i="1" dirty="0"/>
              <a:t>korišćenja računarskog programa - softvera na teritoriji Republike Srbije od rezidentnog pravnog lica. </a:t>
            </a:r>
            <a:endParaRPr lang="sr-Latn-RS" sz="1400" i="1" dirty="0" smtClean="0"/>
          </a:p>
          <a:p>
            <a:pPr>
              <a:spcAft>
                <a:spcPts val="600"/>
              </a:spcAft>
            </a:pPr>
            <a:r>
              <a:rPr lang="sr-Latn-RS" sz="1400" i="1" dirty="0" smtClean="0"/>
              <a:t>Postavlja </a:t>
            </a:r>
            <a:r>
              <a:rPr lang="sr-Latn-RS" sz="1400" i="1" dirty="0"/>
              <a:t>se pitanje da li je naknada koju ostvaruje </a:t>
            </a:r>
            <a:r>
              <a:rPr lang="sr-Latn-RS" sz="1400" i="1" dirty="0" err="1"/>
              <a:t>nerezidentno</a:t>
            </a:r>
            <a:r>
              <a:rPr lang="sr-Latn-RS" sz="1400" i="1" dirty="0"/>
              <a:t> pravno lice predmet oporezivanja porezom po </a:t>
            </a:r>
            <a:r>
              <a:rPr lang="sr-Latn-RS" sz="1400" i="1" dirty="0" smtClean="0"/>
              <a:t>odbitku</a:t>
            </a:r>
            <a:r>
              <a:rPr lang="en-US" sz="1400" i="1" dirty="0" smtClean="0"/>
              <a:t>?</a:t>
            </a:r>
            <a:endParaRPr lang="en-US" sz="1400" i="1" dirty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endParaRPr lang="sr-Latn-RS" sz="1400" i="1" dirty="0" smtClean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i="1" dirty="0" err="1" smtClean="0">
                <a:solidFill>
                  <a:srgbClr val="63666A"/>
                </a:solidFill>
              </a:rPr>
              <a:t>Dilema</a:t>
            </a:r>
            <a:r>
              <a:rPr lang="sr-Latn-RS" sz="1400" i="1" dirty="0">
                <a:solidFill>
                  <a:srgbClr val="63666A"/>
                </a:solidFill>
              </a:rPr>
              <a:t>:</a:t>
            </a:r>
            <a:r>
              <a:rPr lang="en-US" sz="1400" i="1" dirty="0" smtClean="0">
                <a:solidFill>
                  <a:srgbClr val="63666A"/>
                </a:solidFill>
              </a:rPr>
              <a:t> </a:t>
            </a:r>
            <a:r>
              <a:rPr lang="en-US" sz="1400" i="1" dirty="0" err="1" smtClean="0">
                <a:solidFill>
                  <a:srgbClr val="63666A"/>
                </a:solidFill>
              </a:rPr>
              <a:t>kako</a:t>
            </a:r>
            <a:r>
              <a:rPr lang="en-US" sz="1400" i="1" dirty="0" smtClean="0">
                <a:solidFill>
                  <a:srgbClr val="63666A"/>
                </a:solidFill>
              </a:rPr>
              <a:t> </a:t>
            </a:r>
            <a:r>
              <a:rPr lang="en-US" sz="1400" i="1" dirty="0" err="1" smtClean="0">
                <a:solidFill>
                  <a:srgbClr val="63666A"/>
                </a:solidFill>
              </a:rPr>
              <a:t>ra</a:t>
            </a:r>
            <a:r>
              <a:rPr lang="sr-Latn-RS" sz="1400" i="1" dirty="0" smtClean="0">
                <a:solidFill>
                  <a:srgbClr val="63666A"/>
                </a:solidFill>
              </a:rPr>
              <a:t>z</a:t>
            </a:r>
            <a:r>
              <a:rPr lang="en-US" sz="1400" i="1" dirty="0" err="1" smtClean="0">
                <a:solidFill>
                  <a:srgbClr val="63666A"/>
                </a:solidFill>
              </a:rPr>
              <a:t>likovati</a:t>
            </a:r>
            <a:r>
              <a:rPr lang="en-US" sz="1400" i="1" dirty="0" smtClean="0">
                <a:solidFill>
                  <a:srgbClr val="63666A"/>
                </a:solidFill>
              </a:rPr>
              <a:t> </a:t>
            </a:r>
            <a:r>
              <a:rPr lang="en-US" sz="1400" i="1" dirty="0" err="1" smtClean="0">
                <a:solidFill>
                  <a:srgbClr val="63666A"/>
                </a:solidFill>
              </a:rPr>
              <a:t>autorske</a:t>
            </a:r>
            <a:r>
              <a:rPr lang="en-US" sz="1400" i="1" dirty="0" smtClean="0">
                <a:solidFill>
                  <a:srgbClr val="63666A"/>
                </a:solidFill>
              </a:rPr>
              <a:t> </a:t>
            </a:r>
            <a:r>
              <a:rPr lang="en-US" sz="1400" i="1" dirty="0" err="1" smtClean="0">
                <a:solidFill>
                  <a:srgbClr val="63666A"/>
                </a:solidFill>
              </a:rPr>
              <a:t>naknade</a:t>
            </a:r>
            <a:r>
              <a:rPr lang="en-US" sz="1400" i="1" dirty="0" smtClean="0">
                <a:solidFill>
                  <a:srgbClr val="63666A"/>
                </a:solidFill>
              </a:rPr>
              <a:t> </a:t>
            </a:r>
            <a:r>
              <a:rPr lang="sr-Latn-RS" sz="1400" i="1" dirty="0" smtClean="0">
                <a:solidFill>
                  <a:srgbClr val="63666A"/>
                </a:solidFill>
              </a:rPr>
              <a:t>i</a:t>
            </a:r>
            <a:r>
              <a:rPr lang="en-US" sz="1400" i="1" dirty="0" smtClean="0">
                <a:solidFill>
                  <a:srgbClr val="63666A"/>
                </a:solidFill>
              </a:rPr>
              <a:t> </a:t>
            </a:r>
            <a:r>
              <a:rPr lang="en-US" sz="1400" i="1" dirty="0" err="1" smtClean="0">
                <a:solidFill>
                  <a:srgbClr val="63666A"/>
                </a:solidFill>
              </a:rPr>
              <a:t>naknade</a:t>
            </a:r>
            <a:r>
              <a:rPr lang="en-US" sz="1400" i="1" dirty="0" smtClean="0">
                <a:solidFill>
                  <a:srgbClr val="63666A"/>
                </a:solidFill>
              </a:rPr>
              <a:t> od </a:t>
            </a:r>
            <a:r>
              <a:rPr lang="en-US" sz="1400" i="1" dirty="0" err="1" smtClean="0">
                <a:solidFill>
                  <a:srgbClr val="63666A"/>
                </a:solidFill>
              </a:rPr>
              <a:t>usluga</a:t>
            </a:r>
            <a:r>
              <a:rPr lang="en-US" sz="1400" i="1" dirty="0" smtClean="0">
                <a:solidFill>
                  <a:srgbClr val="63666A"/>
                </a:solidFill>
              </a:rPr>
              <a:t>?</a:t>
            </a:r>
            <a:endParaRPr lang="sr-Latn-RS" sz="1400" i="1" dirty="0" smtClean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endParaRPr lang="sr-Latn-RS" sz="1400" i="1" dirty="0" smtClean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r>
              <a:rPr lang="sr-Latn-RS" sz="1400" i="1" dirty="0" smtClean="0">
                <a:solidFill>
                  <a:srgbClr val="63666A"/>
                </a:solidFill>
              </a:rPr>
              <a:t>Računarski program (u bilo kom obliku izražavanja) smatra se </a:t>
            </a:r>
            <a:r>
              <a:rPr lang="sr-Latn-RS" sz="1400" b="1" i="1" dirty="0" smtClean="0">
                <a:solidFill>
                  <a:srgbClr val="63666A"/>
                </a:solidFill>
              </a:rPr>
              <a:t>autorskim delom </a:t>
            </a:r>
            <a:r>
              <a:rPr lang="sr-Latn-RS" sz="1400" dirty="0"/>
              <a:t>u skladu sa odredbom člana 2. stav 1. Zakona o autorskim i srodnim </a:t>
            </a:r>
            <a:r>
              <a:rPr lang="sr-Latn-RS" sz="1400" dirty="0" smtClean="0"/>
              <a:t>pravima.</a:t>
            </a:r>
          </a:p>
          <a:p>
            <a:pPr>
              <a:spcAft>
                <a:spcPts val="600"/>
              </a:spcAft>
            </a:pPr>
            <a:endParaRPr lang="sr-Latn-RS" sz="1400" i="1" dirty="0" smtClean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endParaRPr lang="sr-Latn-RS" sz="1400" i="1" dirty="0" smtClean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sz="2000" dirty="0" smtClean="0"/>
              <a:t>Sadržaj</a:t>
            </a:r>
            <a:endParaRPr lang="sr-Latn-R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Nova pravila </a:t>
            </a:r>
            <a:r>
              <a:rPr lang="sr-Latn-RS" dirty="0"/>
              <a:t>koja su stupila na snagu od 01.04.2018. </a:t>
            </a:r>
            <a:r>
              <a:rPr lang="sr-Latn-RS" dirty="0" smtClean="0"/>
              <a:t>godine</a:t>
            </a:r>
          </a:p>
          <a:p>
            <a:r>
              <a:rPr lang="sr-Latn-RS" dirty="0"/>
              <a:t>Vrste usluga </a:t>
            </a:r>
            <a:r>
              <a:rPr lang="sr-Latn-RS" dirty="0" smtClean="0"/>
              <a:t>koje su predmet oporezivanja porezom po odbitku</a:t>
            </a:r>
          </a:p>
          <a:p>
            <a:r>
              <a:rPr lang="sr-Latn-RS" dirty="0"/>
              <a:t>Izmenjeni rokovi za podnošenje poreske </a:t>
            </a:r>
            <a:r>
              <a:rPr lang="sr-Latn-RS" dirty="0" smtClean="0"/>
              <a:t>prijave</a:t>
            </a:r>
          </a:p>
          <a:p>
            <a:r>
              <a:rPr lang="sr-Latn-RS" dirty="0"/>
              <a:t>Podnošenje poreske prijave i plaćanje poreza po </a:t>
            </a:r>
            <a:r>
              <a:rPr lang="sr-Latn-RS" dirty="0" smtClean="0"/>
              <a:t>odbitku</a:t>
            </a:r>
          </a:p>
          <a:p>
            <a:r>
              <a:rPr lang="sr-Latn-RS" dirty="0"/>
              <a:t>Primeri iz prakse</a:t>
            </a:r>
            <a:endParaRPr lang="en-US" dirty="0"/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  <a:p>
            <a:endParaRPr lang="en-US" dirty="0"/>
          </a:p>
          <a:p>
            <a:endParaRPr lang="sr-Latn-RS" dirty="0" smtClean="0"/>
          </a:p>
          <a:p>
            <a:endParaRPr lang="en-GB" dirty="0"/>
          </a:p>
          <a:p>
            <a:endParaRPr lang="sr-Latn-R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277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03228" y="404763"/>
            <a:ext cx="8640772" cy="270272"/>
          </a:xfrm>
        </p:spPr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3" y="854210"/>
            <a:ext cx="8712968" cy="711353"/>
          </a:xfrm>
        </p:spPr>
        <p:txBody>
          <a:bodyPr/>
          <a:lstStyle/>
          <a:p>
            <a:r>
              <a:rPr lang="sr-Latn-RS" sz="2000" dirty="0"/>
              <a:t>Poreski tretman </a:t>
            </a:r>
            <a:r>
              <a:rPr lang="sr-Latn-RS" sz="2000" dirty="0" smtClean="0"/>
              <a:t>autorskih naknada za softver i ostalih softverskih plaćanja</a:t>
            </a:r>
            <a:endParaRPr lang="sr-Latn-RS" sz="2000" dirty="0"/>
          </a:p>
          <a:p>
            <a:r>
              <a:rPr lang="sr-Latn-RS" sz="2000" b="1" dirty="0" smtClean="0"/>
              <a:t> 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565563"/>
            <a:ext cx="853551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b="1" dirty="0"/>
              <a:t>Autorska naknada: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/>
              <a:t>Naknada za </a:t>
            </a:r>
            <a:r>
              <a:rPr lang="sr-Latn-RS" sz="1400" dirty="0" smtClean="0"/>
              <a:t>licencu za softver</a:t>
            </a:r>
            <a:endParaRPr lang="sr-Latn-RS" sz="14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/>
              <a:t>Naknada za licencu za implementaciju softvera </a:t>
            </a:r>
          </a:p>
          <a:p>
            <a:pPr>
              <a:spcAft>
                <a:spcPts val="600"/>
              </a:spcAft>
            </a:pPr>
            <a:r>
              <a:rPr lang="sr-Latn-RS" sz="1400" b="1" dirty="0"/>
              <a:t>NIJE autorska naknada: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/>
              <a:t>Naknada za kupovinu softvera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/>
              <a:t>Naknada za implementaciju softvera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/>
              <a:t>Naknada za održavanje softvera (uslov: postojanje osnovnog ugovora o licenci)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/>
              <a:t>Naknada za unapređenje softvera (uslov: postojanje osnovnog ugovora o licenci)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/>
              <a:t>Naknada za distribuciju softvera (uslov: postojanje osnovnog ugovora o licenci)</a:t>
            </a:r>
          </a:p>
          <a:p>
            <a:pPr>
              <a:spcAft>
                <a:spcPts val="600"/>
              </a:spcAft>
            </a:pPr>
            <a:endParaRPr lang="sr-Latn-RS" sz="1400" i="1" dirty="0" smtClean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711353"/>
          </a:xfrm>
        </p:spPr>
        <p:txBody>
          <a:bodyPr/>
          <a:lstStyle/>
          <a:p>
            <a:r>
              <a:rPr lang="sr-Latn-RS" sz="2000" dirty="0"/>
              <a:t>Poreski tretman usluga pruženih od strane </a:t>
            </a:r>
            <a:r>
              <a:rPr lang="sr-Latn-RS" sz="2000" dirty="0" err="1"/>
              <a:t>nerezidentnih</a:t>
            </a:r>
            <a:r>
              <a:rPr lang="sr-Latn-RS" sz="2000" dirty="0"/>
              <a:t> pravnih lica-Licenca za softver</a:t>
            </a:r>
          </a:p>
          <a:p>
            <a:r>
              <a:rPr lang="sr-Latn-RS" sz="2000" b="1" dirty="0" smtClean="0"/>
              <a:t> 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565563"/>
            <a:ext cx="853551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U skladu </a:t>
            </a:r>
            <a:r>
              <a:rPr lang="sr-Latn-RS" sz="1400" dirty="0"/>
              <a:t>sa članom 40. Zakona o porezu na dobit pravnih lica, ukoliko </a:t>
            </a:r>
            <a:r>
              <a:rPr lang="sr-Latn-RS" sz="1400" dirty="0" smtClean="0"/>
              <a:t>UIDO </a:t>
            </a:r>
            <a:r>
              <a:rPr lang="sr-Latn-RS" sz="1400" dirty="0"/>
              <a:t>nije drugačije uređeno, porez na dobit po odbitku po stopi od 20% obračunava se i plaća na prihode koje ostvari </a:t>
            </a:r>
            <a:r>
              <a:rPr lang="sr-Latn-RS" sz="1400" dirty="0" err="1"/>
              <a:t>nerezidentno</a:t>
            </a:r>
            <a:r>
              <a:rPr lang="sr-Latn-RS" sz="1400" dirty="0"/>
              <a:t> pravno lice od rezidentnog pravnog lica po osnovu </a:t>
            </a:r>
            <a:r>
              <a:rPr lang="sr-Latn-RS" sz="1400" b="1" dirty="0"/>
              <a:t>naknada od autorskih i srodnih prava industrijske svojine</a:t>
            </a:r>
            <a:r>
              <a:rPr lang="sr-Latn-RS" sz="1400" dirty="0"/>
              <a:t>. 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Naknada </a:t>
            </a:r>
            <a:r>
              <a:rPr lang="sr-Latn-RS" sz="1400" dirty="0"/>
              <a:t>za pravo korišćenja računarskog programa - softvera jeste predmet oporezivanja porezom po </a:t>
            </a:r>
            <a:r>
              <a:rPr lang="sr-Latn-RS" sz="1400" dirty="0" smtClean="0"/>
              <a:t>odbitku.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Prilikom </a:t>
            </a:r>
            <a:r>
              <a:rPr lang="sr-Latn-RS" sz="1400" dirty="0"/>
              <a:t>isplate naknade, rezidentno pravno lice, primalac usluge je u obavezi da obračuna, obustavi i plati porez po </a:t>
            </a:r>
            <a:r>
              <a:rPr lang="sr-Latn-RS" sz="1400" dirty="0" smtClean="0"/>
              <a:t>odbitku.</a:t>
            </a:r>
          </a:p>
          <a:p>
            <a:pPr>
              <a:spcAft>
                <a:spcPts val="600"/>
              </a:spcAft>
            </a:pPr>
            <a:endParaRPr lang="sr-Latn-RS" sz="1400" i="1" dirty="0" smtClean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endParaRPr lang="sr-Latn-RS" sz="1400" i="1" dirty="0" smtClean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endParaRPr lang="sr-Latn-RS" sz="1400" i="1" dirty="0" smtClean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4384" y="475014"/>
            <a:ext cx="8346027" cy="473154"/>
          </a:xfrm>
        </p:spPr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  <a:p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sz="2000" dirty="0"/>
              <a:t>Poreski tretman usluga pruženih od strane </a:t>
            </a:r>
            <a:r>
              <a:rPr lang="sr-Latn-RS" sz="2000" dirty="0" err="1"/>
              <a:t>nerezidentnih</a:t>
            </a:r>
            <a:r>
              <a:rPr lang="sr-Latn-RS" sz="2000" dirty="0"/>
              <a:t> pravnih </a:t>
            </a:r>
            <a:r>
              <a:rPr lang="sr-Latn-RS" sz="2000" dirty="0" smtClean="0"/>
              <a:t>lica -Naknada </a:t>
            </a:r>
            <a:r>
              <a:rPr lang="sr-Latn-RS" sz="2000" dirty="0"/>
              <a:t>za korišćenje servera</a:t>
            </a:r>
          </a:p>
          <a:p>
            <a:pPr>
              <a:spcAft>
                <a:spcPts val="600"/>
              </a:spcAft>
            </a:pPr>
            <a:r>
              <a:rPr lang="sr-Latn-RS" sz="1400" dirty="0">
                <a:solidFill>
                  <a:schemeClr val="tx1"/>
                </a:solidFill>
              </a:rPr>
              <a:t>Prema domaćim propisima predmetna naknada se ne smatra autorskom naknadom, već naknadom od usluge. </a:t>
            </a:r>
          </a:p>
          <a:p>
            <a:pPr>
              <a:spcAft>
                <a:spcPts val="600"/>
              </a:spcAft>
            </a:pPr>
            <a:r>
              <a:rPr lang="sr-Latn-RS" sz="1400" dirty="0">
                <a:solidFill>
                  <a:schemeClr val="tx1"/>
                </a:solidFill>
              </a:rPr>
              <a:t>Prema većini UIDO koji je Republika Srbija zaključila, predmetna naknada se definiše kao autorska naknada </a:t>
            </a:r>
          </a:p>
          <a:p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405745" y="2458192"/>
            <a:ext cx="4618119" cy="22444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Latn-RS" sz="2100" dirty="0" smtClean="0"/>
              <a:t>Nakon </a:t>
            </a:r>
            <a:r>
              <a:rPr lang="sr-Latn-RS" sz="2100" dirty="0"/>
              <a:t>primene pravila koja su stupila na snagu 01.04.2018</a:t>
            </a:r>
            <a:r>
              <a:rPr lang="sr-Latn-R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U</a:t>
            </a:r>
            <a:r>
              <a:rPr lang="sr-Latn-RS" dirty="0" smtClean="0"/>
              <a:t> </a:t>
            </a:r>
            <a:r>
              <a:rPr lang="sr-Latn-RS" dirty="0"/>
              <a:t>skladu sa većinom UIDO, naša zemlja ima pravo oporezivanja ove naknade po beneficiranoj poreskoj </a:t>
            </a:r>
            <a:r>
              <a:rPr lang="sr-Latn-RS" dirty="0" smtClean="0"/>
              <a:t>stopi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Međutim, imajući u vidu nova pravila, </a:t>
            </a:r>
            <a:r>
              <a:rPr lang="sr-Latn-RS" dirty="0" err="1"/>
              <a:t>isplatioci</a:t>
            </a:r>
            <a:r>
              <a:rPr lang="sr-Latn-RS" dirty="0"/>
              <a:t> nisu u obavezi da plaćaju porez po odbitku prilikom isplate naknade za korišćenje </a:t>
            </a:r>
            <a:r>
              <a:rPr lang="sr-Latn-RS" dirty="0" smtClean="0"/>
              <a:t>servera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/>
              <a:t>U </a:t>
            </a:r>
            <a:r>
              <a:rPr lang="sr-Latn-RS" dirty="0"/>
              <a:t>skladu sa domaćim propisima, navedena naknada se smatra </a:t>
            </a:r>
            <a:r>
              <a:rPr lang="sr-Latn-RS" u="sng" dirty="0"/>
              <a:t>naknadom od usluge, a ne autorskom naknadom </a:t>
            </a:r>
            <a:r>
              <a:rPr lang="sr-Latn-RS" dirty="0"/>
              <a:t>i predmetna usluga nije navedena kao predmet oporezivanja u novom članu 40. stav 1. tačka 5. Zakona o porezu na dobit pravnih </a:t>
            </a:r>
            <a:r>
              <a:rPr lang="sr-Latn-RS" dirty="0" smtClean="0"/>
              <a:t>lica</a:t>
            </a:r>
            <a:endParaRPr lang="sr-Latn-R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51520" y="2351314"/>
            <a:ext cx="424815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Pre </a:t>
            </a:r>
            <a:r>
              <a:rPr lang="sr-Latn-RS" dirty="0"/>
              <a:t>primene pravila koja su stupila na snagu 01.04.2018.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P</a:t>
            </a:r>
            <a:r>
              <a:rPr lang="sr-Latn-RS" dirty="0" smtClean="0"/>
              <a:t>redmet </a:t>
            </a:r>
            <a:r>
              <a:rPr lang="sr-Latn-RS" dirty="0"/>
              <a:t>oporezivanja porezom po odbitku u skladu sa članom 40. stav 1. tačka 5. Zakona o porezu na dobit pravnih lica</a:t>
            </a:r>
          </a:p>
        </p:txBody>
      </p:sp>
    </p:spTree>
    <p:extLst>
      <p:ext uri="{BB962C8B-B14F-4D97-AF65-F5344CB8AC3E}">
        <p14:creationId xmlns:p14="http://schemas.microsoft.com/office/powerpoint/2010/main" val="83989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7602" y="321636"/>
            <a:ext cx="8640772" cy="270272"/>
          </a:xfrm>
        </p:spPr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3" y="854210"/>
            <a:ext cx="8712968" cy="711353"/>
          </a:xfrm>
        </p:spPr>
        <p:txBody>
          <a:bodyPr/>
          <a:lstStyle/>
          <a:p>
            <a:r>
              <a:rPr lang="sr-Latn-RS" sz="2000" dirty="0"/>
              <a:t>Poreski tretman usluga pruženih od strane </a:t>
            </a:r>
            <a:r>
              <a:rPr lang="sr-Latn-RS" sz="2000" dirty="0" err="1"/>
              <a:t>nerezidentnih</a:t>
            </a:r>
            <a:r>
              <a:rPr lang="sr-Latn-RS" sz="2000" dirty="0"/>
              <a:t> pravnih </a:t>
            </a:r>
            <a:r>
              <a:rPr lang="sr-Latn-RS" sz="2000" dirty="0" smtClean="0"/>
              <a:t>lica - Naknada za korišćenje servera</a:t>
            </a:r>
            <a:endParaRPr lang="sr-Latn-RS" sz="2000" dirty="0"/>
          </a:p>
          <a:p>
            <a:r>
              <a:rPr lang="sr-Latn-RS" sz="2000" b="1" dirty="0" smtClean="0"/>
              <a:t> 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565563"/>
            <a:ext cx="85355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/>
              <a:t>U </a:t>
            </a:r>
            <a:r>
              <a:rPr lang="sr-Latn-RS" sz="1400" dirty="0"/>
              <a:t>ovom slučaju nije bitno što odredbe UIDO naknadu za korišćenje servera definišu kao autorsku naknadu, budući da do primene UIDO u ovom slučaju neće ni doći, jer predmetna naknada, u skladu sa novim pravilima, </a:t>
            </a:r>
            <a:r>
              <a:rPr lang="sr-Latn-RS" sz="1400" u="sng" dirty="0"/>
              <a:t>nije više predmet oporezivanja porezom po odbitku</a:t>
            </a:r>
            <a:r>
              <a:rPr lang="sr-Latn-RS" sz="1400" dirty="0"/>
              <a:t>.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i="1" dirty="0" smtClean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endParaRPr lang="sr-Latn-RS" sz="1400" i="1" dirty="0" smtClean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endParaRPr lang="sr-Latn-RS" sz="1400" i="1" dirty="0" smtClean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sr-Latn-RS" sz="4000" dirty="0" smtClean="0">
              <a:solidFill>
                <a:srgbClr val="63666A"/>
              </a:solidFill>
            </a:endParaRPr>
          </a:p>
          <a:p>
            <a:pPr algn="ctr">
              <a:spcAft>
                <a:spcPts val="600"/>
              </a:spcAft>
            </a:pPr>
            <a:endParaRPr lang="sr-Latn-RS" sz="4000" dirty="0">
              <a:solidFill>
                <a:srgbClr val="63666A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4000" dirty="0" smtClean="0">
                <a:solidFill>
                  <a:srgbClr val="63666A"/>
                </a:solidFill>
              </a:rPr>
              <a:t>HVALA NA </a:t>
            </a:r>
            <a:r>
              <a:rPr lang="sr-Latn-RS" sz="4000" dirty="0" smtClean="0">
                <a:solidFill>
                  <a:srgbClr val="63666A"/>
                </a:solidFill>
              </a:rPr>
              <a:t>PAŽNJI</a:t>
            </a:r>
            <a:r>
              <a:rPr lang="sr-Latn-RS" sz="4000" dirty="0">
                <a:solidFill>
                  <a:srgbClr val="63666A"/>
                </a:solidFill>
              </a:rPr>
              <a:t>!</a:t>
            </a:r>
            <a:endParaRPr lang="sr-Latn-RS" sz="4000" dirty="0" smtClean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6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Primena novih pravila koja su stupila na snagu od 01.04.2018. godine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446810"/>
            <a:ext cx="8535513" cy="626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b="1" dirty="0">
                <a:solidFill>
                  <a:srgbClr val="63666A"/>
                </a:solidFill>
              </a:rPr>
              <a:t>Izmena odredbe člana 40. stav 1. tačka </a:t>
            </a:r>
            <a:r>
              <a:rPr lang="sr-Latn-RS" sz="1400" b="1" dirty="0" smtClean="0">
                <a:solidFill>
                  <a:srgbClr val="63666A"/>
                </a:solidFill>
              </a:rPr>
              <a:t>5. </a:t>
            </a:r>
            <a:r>
              <a:rPr lang="sr-Latn-RS" sz="1400" b="1" dirty="0">
                <a:solidFill>
                  <a:srgbClr val="63666A"/>
                </a:solidFill>
              </a:rPr>
              <a:t>Zakona o porezu na dobit pravnih lica </a:t>
            </a:r>
            <a:r>
              <a:rPr lang="sr-Latn-RS" sz="1400" b="1" dirty="0" err="1">
                <a:ea typeface="Times New Roman"/>
              </a:rPr>
              <a:t>lica</a:t>
            </a:r>
            <a:r>
              <a:rPr lang="sr-Latn-RS" sz="1400" b="1" dirty="0">
                <a:ea typeface="Times New Roman"/>
              </a:rPr>
              <a:t> </a:t>
            </a:r>
            <a:r>
              <a:rPr lang="sr-Latn-RS" sz="1400" dirty="0">
                <a:ea typeface="Times New Roman"/>
              </a:rPr>
              <a:t>("Sl. glasnik RS", br. 25/2001, 80/2002, 80/2002 - dr. zakon, 43/2003, 84/2004, 18/2010, 101/2011, 119/2012, 47/2013, 108/2013, 68/2014 - dr. zakon, 142/2014, 91/2015 - autentično tumačenje, 112/2015 i 113/2017</a:t>
            </a:r>
            <a:r>
              <a:rPr lang="sr-Latn-RS" sz="1400" dirty="0" smtClean="0">
                <a:ea typeface="Times New Roman"/>
              </a:rPr>
              <a:t>)</a:t>
            </a:r>
            <a:endParaRPr lang="sr-Latn-RS" sz="1400" dirty="0">
              <a:solidFill>
                <a:srgbClr val="63666A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rgbClr val="63666A"/>
                </a:solidFill>
              </a:rPr>
              <a:t>Porez po odbitku se plaća </a:t>
            </a:r>
            <a:r>
              <a:rPr lang="sr-Latn-RS" sz="1400" dirty="0"/>
              <a:t>na prihode </a:t>
            </a:r>
            <a:r>
              <a:rPr lang="sr-Latn-RS" sz="1400" dirty="0" err="1"/>
              <a:t>nerezidentnih</a:t>
            </a:r>
            <a:r>
              <a:rPr lang="sr-Latn-RS" sz="1400" dirty="0"/>
              <a:t> pravnih lica po osnovu naknada od sledećih usluga, nezavisno od mesta gde su iste pružene ili korišćene, odnosno mesta gde će iste biti pružene ili korišćene: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/>
              <a:t>Istraživanje tržišta,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/>
              <a:t>Računovodstvene i revizorske usluge i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/>
              <a:t>Druge usluge pravnog i poslovnog savetovanja.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400" b="1" dirty="0">
                <a:solidFill>
                  <a:srgbClr val="63666A"/>
                </a:solidFill>
              </a:rPr>
              <a:t>Pravilnik </a:t>
            </a:r>
            <a:r>
              <a:rPr lang="sr-Latn-RS" sz="1400" b="1" dirty="0" smtClean="0">
                <a:ea typeface="Times New Roman"/>
                <a:cs typeface="Times New Roman"/>
              </a:rPr>
              <a:t>o </a:t>
            </a:r>
            <a:r>
              <a:rPr lang="sr-Latn-RS" sz="1400" b="1" dirty="0">
                <a:ea typeface="Times New Roman"/>
                <a:cs typeface="Times New Roman"/>
              </a:rPr>
              <a:t>vrstama usluga po osnovu kojih </a:t>
            </a:r>
            <a:r>
              <a:rPr lang="sr-Latn-RS" sz="1400" b="1" dirty="0" err="1" smtClean="0">
                <a:ea typeface="Times New Roman"/>
                <a:cs typeface="Times New Roman"/>
              </a:rPr>
              <a:t>nerezidentno</a:t>
            </a:r>
            <a:r>
              <a:rPr lang="sr-Latn-RS" sz="1400" b="1" dirty="0" smtClean="0">
                <a:ea typeface="Times New Roman"/>
                <a:cs typeface="Times New Roman"/>
              </a:rPr>
              <a:t> </a:t>
            </a:r>
            <a:r>
              <a:rPr lang="sr-Latn-RS" sz="1400" b="1" dirty="0">
                <a:ea typeface="Times New Roman"/>
                <a:cs typeface="Times New Roman"/>
              </a:rPr>
              <a:t>pravno lice </a:t>
            </a:r>
            <a:r>
              <a:rPr lang="sr-Latn-RS" sz="1400" b="1" dirty="0" smtClean="0">
                <a:ea typeface="Times New Roman"/>
                <a:cs typeface="Times New Roman"/>
              </a:rPr>
              <a:t>ostvaruje </a:t>
            </a:r>
            <a:r>
              <a:rPr lang="sr-Latn-RS" sz="1400" b="1" dirty="0">
                <a:ea typeface="Times New Roman"/>
                <a:cs typeface="Times New Roman"/>
              </a:rPr>
              <a:t>prihod koji se oporezuje porezom po odbitku</a:t>
            </a:r>
            <a:r>
              <a:rPr lang="sr-Latn-RS" sz="1400" dirty="0">
                <a:ea typeface="Times New Roman"/>
                <a:cs typeface="Times New Roman"/>
              </a:rPr>
              <a:t> ("Sl. glasnik RS", br. 18/2018</a:t>
            </a:r>
            <a:r>
              <a:rPr lang="sr-Latn-RS" sz="1400" dirty="0" smtClean="0">
                <a:ea typeface="Times New Roman"/>
                <a:cs typeface="Times New Roman"/>
              </a:rPr>
              <a:t>)</a:t>
            </a:r>
            <a:endParaRPr lang="sr-Latn-RS" sz="1400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255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Vrste usluga po osnovu kojih </a:t>
            </a:r>
            <a:r>
              <a:rPr lang="sr-Latn-RS" sz="2000" dirty="0" err="1"/>
              <a:t>nerezidentno</a:t>
            </a:r>
            <a:r>
              <a:rPr lang="sr-Latn-RS" sz="2000" dirty="0"/>
              <a:t> pravno lice ostvaruje prihod koji se oporezuje porezom po odbitku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446810"/>
            <a:ext cx="8535513" cy="2503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endParaRPr lang="sr-Latn-RS" sz="1400" b="1" dirty="0" smtClean="0">
              <a:solidFill>
                <a:srgbClr val="3F9C35"/>
              </a:solidFill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r-Latn-RS" sz="1400" b="1" dirty="0">
                <a:ea typeface="Times New Roman"/>
              </a:rPr>
              <a:t>Usluge istraživanja tržišta: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ea typeface="Times New Roman"/>
              </a:rPr>
              <a:t>Usluge prikupljanja informacija sa tržišta,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ea typeface="Times New Roman"/>
              </a:rPr>
              <a:t>Usluge obrade i analize  prikupljenih podataka,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ea typeface="Times New Roman"/>
              </a:rPr>
              <a:t>Usluge merenja potencijala tržišta i određivanje karakteristike tržišta,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ea typeface="Times New Roman"/>
              </a:rPr>
              <a:t>Usluge analize učešća na tržištu; usluge analize prodajnih aktivnosti,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ea typeface="Times New Roman"/>
              </a:rPr>
              <a:t>Usluge analize konkurencije 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ea typeface="Times New Roman"/>
              </a:rPr>
              <a:t>Usluge testiranja novih i postojećih proizvoda na </a:t>
            </a:r>
            <a:r>
              <a:rPr lang="sr-Latn-RS" sz="1400" dirty="0" smtClean="0">
                <a:ea typeface="Times New Roman"/>
              </a:rPr>
              <a:t>tržištu.</a:t>
            </a:r>
            <a:endParaRPr lang="sr-Latn-RS" sz="1400" dirty="0">
              <a:ea typeface="Times New Roman"/>
            </a:endParaRPr>
          </a:p>
        </p:txBody>
      </p:sp>
      <p:pic>
        <p:nvPicPr>
          <p:cNvPr id="5" name="Picture 2" descr="Резултат слика за usluge istraživanja tržiš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92" y="2966851"/>
            <a:ext cx="2945080" cy="130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Vrste usluga po osnovu kojih </a:t>
            </a:r>
            <a:r>
              <a:rPr lang="sr-Latn-RS" sz="2000" dirty="0" err="1"/>
              <a:t>nerezidentno</a:t>
            </a:r>
            <a:r>
              <a:rPr lang="sr-Latn-RS" sz="2000" dirty="0"/>
              <a:t> pravno lice ostvaruje prihod koji se oporezuje porezom po odbitku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446810"/>
            <a:ext cx="853551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sr-Latn-RS" sz="1400" b="1" dirty="0" smtClean="0">
              <a:solidFill>
                <a:srgbClr val="3F9C35"/>
              </a:solidFill>
            </a:endParaRPr>
          </a:p>
          <a:p>
            <a:pPr>
              <a:spcBef>
                <a:spcPct val="20000"/>
              </a:spcBef>
            </a:pPr>
            <a:r>
              <a:rPr lang="sr-Latn-RS" sz="1400" b="1" dirty="0">
                <a:ea typeface="Times New Roman"/>
              </a:rPr>
              <a:t>Računovodstvene i revizorske usluge:</a:t>
            </a:r>
          </a:p>
          <a:p>
            <a:pPr>
              <a:spcBef>
                <a:spcPct val="20000"/>
              </a:spcBef>
            </a:pPr>
            <a:r>
              <a:rPr lang="sr-Latn-RS" sz="1400" dirty="0">
                <a:ea typeface="Times New Roman"/>
              </a:rPr>
              <a:t>usluge koje se odnose na sastavljanje finansijskih izveštaja, reviziju finansijskih izveštaja u cilju davanja nezavisnog stručnog mišljenja o tome da li finansijski izveštaji predstavljaju pošten i istinit prikaz finansijskog stanja i rezultata poslovanja entiteta</a:t>
            </a:r>
            <a:endParaRPr lang="en-US" sz="1400" dirty="0"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93" y="2702538"/>
            <a:ext cx="3252231" cy="168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6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Vrste usluga po osnovu kojih </a:t>
            </a:r>
            <a:r>
              <a:rPr lang="sr-Latn-RS" sz="2000" dirty="0" err="1"/>
              <a:t>nerezidentno</a:t>
            </a:r>
            <a:r>
              <a:rPr lang="sr-Latn-RS" sz="2000" dirty="0"/>
              <a:t> pravno lice ostvaruje prihod koji se oporezuje porezom po odbitku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446810"/>
            <a:ext cx="8535513" cy="1364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sr-Latn-RS" sz="1400" b="1" dirty="0" smtClean="0">
              <a:solidFill>
                <a:srgbClr val="3F9C35"/>
              </a:solidFill>
            </a:endParaRPr>
          </a:p>
          <a:p>
            <a:pPr>
              <a:lnSpc>
                <a:spcPct val="115000"/>
              </a:lnSpc>
              <a:spcBef>
                <a:spcPct val="20000"/>
              </a:spcBef>
              <a:spcAft>
                <a:spcPts val="600"/>
              </a:spcAft>
            </a:pPr>
            <a:r>
              <a:rPr lang="sr-Latn-RS" sz="1400" b="1" dirty="0">
                <a:ea typeface="Times New Roman"/>
              </a:rPr>
              <a:t>Druge usluge pravnog i poslovnog savetovanja:</a:t>
            </a:r>
          </a:p>
          <a:p>
            <a:pPr>
              <a:spcBef>
                <a:spcPct val="20000"/>
              </a:spcBef>
            </a:pPr>
            <a:r>
              <a:rPr lang="sr-Latn-RS" sz="1400" dirty="0">
                <a:ea typeface="Times New Roman"/>
              </a:rPr>
              <a:t>usluge koje se odnose na svaki oblik pravnog i poslovnog savetovanja, a pre svega usluge poreskog savetovanja, usluge advokata, usluge upravljanja rezidentnim pravnim licem i svaka vrsta usluge koja podrazumeva konsultacije kao i davanje saveta koji se odnose na poslovanje rezidentnog pravnog lica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35" y="2980705"/>
            <a:ext cx="2870981" cy="147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6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sz="2000" dirty="0" smtClean="0"/>
              <a:t>Primer iz prakse - </a:t>
            </a:r>
            <a:r>
              <a:rPr lang="sr-Latn-RS" sz="2000" dirty="0"/>
              <a:t>usluge </a:t>
            </a:r>
            <a:r>
              <a:rPr lang="sr-Latn-RS" sz="2000" dirty="0" err="1"/>
              <a:t>Google</a:t>
            </a:r>
            <a:r>
              <a:rPr lang="sr-Latn-RS" sz="2000" dirty="0"/>
              <a:t>-a i </a:t>
            </a:r>
            <a:r>
              <a:rPr lang="sr-Latn-RS" sz="2000" dirty="0" err="1"/>
              <a:t>Facebook</a:t>
            </a:r>
            <a:r>
              <a:rPr lang="sr-Latn-RS" sz="2000" dirty="0"/>
              <a:t>-a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Nakon primene </a:t>
            </a:r>
            <a:r>
              <a:rPr lang="sr-Latn-RS" dirty="0"/>
              <a:t>pravila koja </a:t>
            </a:r>
            <a:r>
              <a:rPr lang="sr-Latn-RS" dirty="0" smtClean="0"/>
              <a:t>su </a:t>
            </a:r>
            <a:r>
              <a:rPr lang="sr-Latn-RS" dirty="0"/>
              <a:t>stupila na snagu 01.04.2018</a:t>
            </a:r>
            <a:r>
              <a:rPr lang="sr-Latn-RS" dirty="0" smtClean="0"/>
              <a:t>. godine</a:t>
            </a:r>
            <a:endParaRPr lang="sr-Latn-R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RS" dirty="0"/>
              <a:t>P</a:t>
            </a:r>
            <a:r>
              <a:rPr lang="sr-Latn-RS" dirty="0" smtClean="0"/>
              <a:t>laćanja </a:t>
            </a:r>
            <a:r>
              <a:rPr lang="sr-Latn-RS" dirty="0"/>
              <a:t>koja rezidentna pravna lica vrše </a:t>
            </a:r>
            <a:r>
              <a:rPr lang="sr-Latn-RS" dirty="0" err="1"/>
              <a:t>nerezidentnim</a:t>
            </a:r>
            <a:r>
              <a:rPr lang="sr-Latn-RS" dirty="0"/>
              <a:t> pravnim licima po </a:t>
            </a:r>
            <a:r>
              <a:rPr lang="sr-Latn-RS" dirty="0" smtClean="0"/>
              <a:t>osnovu: </a:t>
            </a:r>
            <a:r>
              <a:rPr lang="sr-Latn-RS" b="1" dirty="0"/>
              <a:t>usluga oglašavanja, reklamiranja i propagande nisu više predmet oporezivanja porezom po odbitku</a:t>
            </a:r>
            <a:r>
              <a:rPr lang="sr-Latn-RS" dirty="0"/>
              <a:t>. </a:t>
            </a:r>
            <a:endParaRPr lang="sr-Latn-R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RS" dirty="0" smtClean="0"/>
              <a:t>Domaći </a:t>
            </a:r>
            <a:r>
              <a:rPr lang="sr-Latn-RS" dirty="0"/>
              <a:t>entitet </a:t>
            </a:r>
            <a:r>
              <a:rPr lang="sr-Latn-RS" dirty="0" smtClean="0"/>
              <a:t>nije u </a:t>
            </a:r>
            <a:r>
              <a:rPr lang="sr-Latn-RS" dirty="0"/>
              <a:t>obavezi da pribavi potvrdu o </a:t>
            </a:r>
            <a:r>
              <a:rPr lang="sr-Latn-RS" dirty="0" err="1"/>
              <a:t>rezidentnosti</a:t>
            </a:r>
            <a:r>
              <a:rPr lang="sr-Latn-RS" dirty="0"/>
              <a:t> primaoca prihoda, </a:t>
            </a:r>
            <a:r>
              <a:rPr lang="sr-Latn-RS" dirty="0" smtClean="0"/>
              <a:t>niti </a:t>
            </a:r>
            <a:r>
              <a:rPr lang="sr-Latn-RS" dirty="0"/>
              <a:t>da podnose bilo kakvu poresku prijavu po ovom osnovu.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Pre primene pravila koja su stupila na snagu 01.04.2018. godine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RS" dirty="0" err="1"/>
              <a:t>I</a:t>
            </a:r>
            <a:r>
              <a:rPr lang="sr-Latn-RS" dirty="0" err="1" smtClean="0"/>
              <a:t>splatioci</a:t>
            </a:r>
            <a:r>
              <a:rPr lang="sr-Latn-RS" dirty="0" smtClean="0"/>
              <a:t> </a:t>
            </a:r>
            <a:r>
              <a:rPr lang="sr-Latn-RS" dirty="0"/>
              <a:t>prihoda </a:t>
            </a:r>
            <a:r>
              <a:rPr lang="sr-Latn-RS" dirty="0" smtClean="0"/>
              <a:t>su bili </a:t>
            </a:r>
            <a:r>
              <a:rPr lang="sr-Latn-RS" dirty="0"/>
              <a:t>u obavezi da prilikom isplate prihoda poseduju potvrdu o </a:t>
            </a:r>
            <a:r>
              <a:rPr lang="sr-Latn-RS" dirty="0" err="1"/>
              <a:t>rezidentnosti</a:t>
            </a:r>
            <a:r>
              <a:rPr lang="sr-Latn-RS" dirty="0"/>
              <a:t> ovih </a:t>
            </a:r>
            <a:r>
              <a:rPr lang="sr-Latn-RS" dirty="0" err="1"/>
              <a:t>nerezidentnih</a:t>
            </a:r>
            <a:r>
              <a:rPr lang="sr-Latn-RS" dirty="0"/>
              <a:t> pravnih lica kako bi se oslobodili obaveze plaćanja poreza ili da plate porez po odbitku po stopi od 20%.</a:t>
            </a:r>
            <a:endParaRPr lang="sr-Latn-RS" dirty="0" smtClean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183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Primena novih pravila koja su stupila na snagu od 01.04.2018. godine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446810"/>
            <a:ext cx="853551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Predmet oporezivanja je značajno sužen primenom novih pravila od 01.04.2018. godine;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  <a:ea typeface="Times New Roman"/>
              </a:rPr>
              <a:t>Usluge kao što su: obrazovne </a:t>
            </a:r>
            <a:r>
              <a:rPr lang="sr-Latn-RS" sz="1400" dirty="0">
                <a:solidFill>
                  <a:srgbClr val="63666A"/>
                </a:solidFill>
                <a:ea typeface="Times New Roman"/>
              </a:rPr>
              <a:t>(obuke), usluge prevoza, građevinske (montaža i ugradnja) i </a:t>
            </a:r>
            <a:r>
              <a:rPr lang="sr-Latn-RS" sz="1400" dirty="0" smtClean="0">
                <a:solidFill>
                  <a:srgbClr val="63666A"/>
                </a:solidFill>
                <a:ea typeface="Times New Roman"/>
              </a:rPr>
              <a:t>druge </a:t>
            </a:r>
            <a:r>
              <a:rPr lang="sr-Latn-RS" sz="1400" dirty="0">
                <a:solidFill>
                  <a:srgbClr val="63666A"/>
                </a:solidFill>
              </a:rPr>
              <a:t>od 01. aprila 2018. godine više nisu predmet </a:t>
            </a:r>
            <a:r>
              <a:rPr lang="sr-Latn-RS" sz="1400" dirty="0" smtClean="0">
                <a:solidFill>
                  <a:srgbClr val="63666A"/>
                </a:solidFill>
              </a:rPr>
              <a:t>oporezivanja;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rgbClr val="63666A"/>
                </a:solidFill>
              </a:rPr>
              <a:t>U</a:t>
            </a:r>
            <a:r>
              <a:rPr lang="sr-Latn-RS" sz="1400" dirty="0" smtClean="0">
                <a:solidFill>
                  <a:srgbClr val="63666A"/>
                </a:solidFill>
              </a:rPr>
              <a:t>sluge </a:t>
            </a:r>
            <a:r>
              <a:rPr lang="sr-Latn-RS" sz="1400" dirty="0">
                <a:solidFill>
                  <a:srgbClr val="63666A"/>
                </a:solidFill>
              </a:rPr>
              <a:t>pružene u inostranstvu ali koje se koriste na teritoriji Republike Srbije kao što su IT usluge, marketinške usluge, usluge reklamiranja preko </a:t>
            </a:r>
            <a:r>
              <a:rPr lang="sr-Latn-RS" sz="1400" dirty="0" smtClean="0">
                <a:solidFill>
                  <a:srgbClr val="63666A"/>
                </a:solidFill>
              </a:rPr>
              <a:t>interneta, zastupanje </a:t>
            </a:r>
            <a:r>
              <a:rPr lang="sr-Latn-RS" sz="1400" dirty="0">
                <a:solidFill>
                  <a:srgbClr val="63666A"/>
                </a:solidFill>
              </a:rPr>
              <a:t>i posredovanje u prometu dobara i usluga i dr. od 01. aprila 2018. godine prestaju da budu predmet </a:t>
            </a:r>
            <a:r>
              <a:rPr lang="sr-Latn-RS" sz="1400" dirty="0" smtClean="0">
                <a:solidFill>
                  <a:srgbClr val="63666A"/>
                </a:solidFill>
              </a:rPr>
              <a:t>oporezivanja;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rgbClr val="63666A"/>
                </a:solidFill>
              </a:rPr>
              <a:t>Sa druge strane, kod usluga istraživanja tržišta, računovodstvenih i revizorskih usluga i drugih usluga iz pravnog i poreskog savetovanja proširen je predmet </a:t>
            </a:r>
            <a:r>
              <a:rPr lang="sr-Latn-RS" sz="1400" dirty="0" smtClean="0">
                <a:solidFill>
                  <a:srgbClr val="63666A"/>
                </a:solidFill>
              </a:rPr>
              <a:t>oporezivanja – predmet su </a:t>
            </a:r>
            <a:r>
              <a:rPr lang="sr-Latn-RS" sz="1400" dirty="0">
                <a:solidFill>
                  <a:srgbClr val="63666A"/>
                </a:solidFill>
              </a:rPr>
              <a:t>oporezivanja porezom po odbitku, nezavisno od mesta njihovog pružanja ili korišćenja, odnosno mesta gde će biti ili pružene ili korišćene.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sr-Latn-RS" sz="1400" dirty="0" smtClean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dirty="0"/>
              <a:t>Usluge iz inostranstva – PDV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Primena novih pravila koja su stupila na snagu od 01.04.2018. godine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446810"/>
            <a:ext cx="853551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/>
              <a:t>U slučajevima kada se primenjuje ugovor o izbegavanju dvostrukog oporezivanja </a:t>
            </a:r>
            <a:r>
              <a:rPr lang="sr-Latn-RS" sz="1400" dirty="0" smtClean="0"/>
              <a:t>(UIDO</a:t>
            </a:r>
            <a:r>
              <a:rPr lang="sr-Latn-RS" sz="1400" dirty="0"/>
              <a:t>), </a:t>
            </a:r>
            <a:r>
              <a:rPr lang="sr-Latn-RS" sz="1400" dirty="0" smtClean="0"/>
              <a:t>prihod </a:t>
            </a:r>
            <a:r>
              <a:rPr lang="sr-Latn-RS" sz="1400" dirty="0"/>
              <a:t>od usluga i dalje </a:t>
            </a:r>
            <a:r>
              <a:rPr lang="sr-Latn-RS" sz="1400" dirty="0" smtClean="0"/>
              <a:t>ima karakter </a:t>
            </a:r>
            <a:r>
              <a:rPr lang="sr-Latn-RS" sz="1400" dirty="0"/>
              <a:t>dobiti od </a:t>
            </a:r>
            <a:r>
              <a:rPr lang="sr-Latn-RS" sz="1400" dirty="0" smtClean="0"/>
              <a:t>poslovanja - prihod </a:t>
            </a:r>
            <a:r>
              <a:rPr lang="sr-Latn-RS" sz="1400" dirty="0"/>
              <a:t>ostvaren od strane rezidenta zemlje sa kojom Republika Srbija ima zaključen UIDO </a:t>
            </a:r>
            <a:r>
              <a:rPr lang="sr-Latn-RS" sz="1400" dirty="0" smtClean="0"/>
              <a:t>je predmet </a:t>
            </a:r>
            <a:r>
              <a:rPr lang="sr-Latn-RS" sz="1400" dirty="0"/>
              <a:t>oporezivanja isključivo u zemlji </a:t>
            </a:r>
            <a:r>
              <a:rPr lang="sr-Latn-RS" sz="1400" dirty="0" err="1"/>
              <a:t>rezidentstva</a:t>
            </a:r>
            <a:r>
              <a:rPr lang="sr-Latn-RS" sz="1400" dirty="0"/>
              <a:t> (ukoliko </a:t>
            </a:r>
            <a:r>
              <a:rPr lang="sr-Latn-RS" sz="1400" dirty="0" err="1"/>
              <a:t>isplatilac</a:t>
            </a:r>
            <a:r>
              <a:rPr lang="sr-Latn-RS" sz="1400" dirty="0"/>
              <a:t> poseduje potvrdu o </a:t>
            </a:r>
            <a:r>
              <a:rPr lang="sr-Latn-RS" sz="1400" dirty="0" err="1"/>
              <a:t>rezidentnosti</a:t>
            </a:r>
            <a:r>
              <a:rPr lang="sr-Latn-RS" sz="1400" dirty="0"/>
              <a:t> i ukoliko je strano lice stvarni vlasnih prihoda). </a:t>
            </a:r>
            <a:endParaRPr lang="sr-Latn-RS" sz="1400" dirty="0" smtClean="0"/>
          </a:p>
          <a:p>
            <a:endParaRPr lang="sr-Latn-R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Navedene </a:t>
            </a:r>
            <a:r>
              <a:rPr lang="sr-Latn-RS" sz="1400" dirty="0"/>
              <a:t>izmene se isključivo odnose na prihode </a:t>
            </a:r>
            <a:r>
              <a:rPr lang="sr-Latn-RS" sz="1400" dirty="0" err="1"/>
              <a:t>nerezidentnih</a:t>
            </a:r>
            <a:r>
              <a:rPr lang="sr-Latn-RS" sz="1400" dirty="0"/>
              <a:t> pravnih lica koja nisu iz neke od jurisdikcija sa preferencijalnim poreskim sistemom</a:t>
            </a:r>
            <a:r>
              <a:rPr lang="sr-Latn-RS" sz="1400" dirty="0" smtClean="0"/>
              <a:t>.</a:t>
            </a:r>
          </a:p>
          <a:p>
            <a:endParaRPr lang="sr-Latn-R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 smtClean="0"/>
              <a:t>U </a:t>
            </a:r>
            <a:r>
              <a:rPr lang="sr-Latn-RS" sz="1400" dirty="0"/>
              <a:t>slučaju isplate prihoda kompanijama iz tzv. poreskih rajeva i dalje se oporezuju sve vrste usluga, nezavisno od toga gde su iste pružene ili korišćene, odnosno gde će biti pružene ili korišćene, po stopi od 25</a:t>
            </a:r>
            <a:r>
              <a:rPr lang="sr-Latn-RS" sz="1400" dirty="0" smtClean="0"/>
              <a:t>%.</a:t>
            </a:r>
          </a:p>
          <a:p>
            <a:endParaRPr lang="sr-Latn-R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400" dirty="0"/>
              <a:t>Ostali prihodi </a:t>
            </a:r>
            <a:r>
              <a:rPr lang="sr-Latn-RS" sz="1400" dirty="0" err="1"/>
              <a:t>nerezidentnih</a:t>
            </a:r>
            <a:r>
              <a:rPr lang="sr-Latn-RS" sz="1400" dirty="0"/>
              <a:t> pravnih lica iz člana 40. Zakona o porezu na dobit pravnih lica kao što su prihodi od dividendi, autorske naknade, kamate i naknade od zakupa i podzakupa nepokretnosti i pokretnih stvari na teritoriji Republike oporezuju se po nepromenjenim pravilima.</a:t>
            </a:r>
          </a:p>
          <a:p>
            <a:r>
              <a:rPr lang="sr-Latn-RS" sz="14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>
              <a:solidFill>
                <a:srgbClr val="63666A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sr-Latn-RS" sz="1400" dirty="0" smtClean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SM">
    <a:dk1>
      <a:srgbClr val="63666A"/>
    </a:dk1>
    <a:lt1>
      <a:sysClr val="window" lastClr="FFFFFF"/>
    </a:lt1>
    <a:dk2>
      <a:srgbClr val="888B8D"/>
    </a:dk2>
    <a:lt2>
      <a:srgbClr val="DCDDDE"/>
    </a:lt2>
    <a:accent1>
      <a:srgbClr val="009CDE"/>
    </a:accent1>
    <a:accent2>
      <a:srgbClr val="3F9C35"/>
    </a:accent2>
    <a:accent3>
      <a:srgbClr val="34A798"/>
    </a:accent3>
    <a:accent4>
      <a:srgbClr val="9F5CC0"/>
    </a:accent4>
    <a:accent5>
      <a:srgbClr val="F1B434"/>
    </a:accent5>
    <a:accent6>
      <a:srgbClr val="E40046"/>
    </a:accent6>
    <a:hlink>
      <a:srgbClr val="009CDE"/>
    </a:hlink>
    <a:folHlink>
      <a:srgbClr val="63666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2579</Words>
  <Application>Microsoft Office PowerPoint</Application>
  <PresentationFormat>On-screen Show (16:9)</PresentationFormat>
  <Paragraphs>234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UsLuge iz inostranstva – pdv i porez po odbitku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Isidora</cp:lastModifiedBy>
  <cp:revision>229</cp:revision>
  <cp:lastPrinted>2018-11-27T14:49:26Z</cp:lastPrinted>
  <dcterms:created xsi:type="dcterms:W3CDTF">2015-05-28T11:57:29Z</dcterms:created>
  <dcterms:modified xsi:type="dcterms:W3CDTF">2018-11-30T14:20:20Z</dcterms:modified>
</cp:coreProperties>
</file>