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05" r:id="rId3"/>
    <p:sldId id="306" r:id="rId4"/>
    <p:sldId id="307" r:id="rId5"/>
    <p:sldId id="313" r:id="rId6"/>
    <p:sldId id="314" r:id="rId7"/>
    <p:sldId id="308" r:id="rId8"/>
    <p:sldId id="317" r:id="rId9"/>
    <p:sldId id="309" r:id="rId10"/>
    <p:sldId id="318" r:id="rId11"/>
    <p:sldId id="319" r:id="rId12"/>
    <p:sldId id="320" r:id="rId13"/>
    <p:sldId id="321" r:id="rId14"/>
    <p:sldId id="311" r:id="rId15"/>
    <p:sldId id="312" r:id="rId16"/>
    <p:sldId id="315" r:id="rId17"/>
    <p:sldId id="31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CD4"/>
    <a:srgbClr val="D4E7F7"/>
    <a:srgbClr val="009CDE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7670" autoAdjust="0"/>
  </p:normalViewPr>
  <p:slideViewPr>
    <p:cSldViewPr snapToGrid="0">
      <p:cViewPr>
        <p:scale>
          <a:sx n="110" d="100"/>
          <a:sy n="110" d="100"/>
        </p:scale>
        <p:origin x="-1764" y="-720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263"/>
            <a:ext cx="8969375" cy="424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62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263"/>
            <a:ext cx="8969375" cy="424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6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  <p:sldLayoutId id="2147483678" r:id="rId21"/>
    <p:sldLayoutId id="2147483679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NEKOLIKO AKTUELNIH RAČUNOVODSTVENIH PITANJA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8209" y="4486143"/>
            <a:ext cx="5543550" cy="342205"/>
          </a:xfrm>
        </p:spPr>
        <p:txBody>
          <a:bodyPr/>
          <a:lstStyle/>
          <a:p>
            <a:r>
              <a:rPr lang="sr-Latn-RS" dirty="0" smtClean="0"/>
              <a:t>Srđan Simić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801295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29. novembar 2018.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2018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89560"/>
            <a:ext cx="8640772" cy="4800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r-Latn-RS" sz="1800" b="1" dirty="0"/>
              <a:t>Računovodstveni aspekti kupovine stečajnog dužnika kao pravnog lica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Računovodstveni </a:t>
            </a:r>
            <a:r>
              <a:rPr lang="sr-Latn-RS" sz="2000" dirty="0"/>
              <a:t>aspekti kupoprodaje za kupca stečajnog dužnika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96880" y="1542303"/>
            <a:ext cx="842863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 smtClean="0"/>
              <a:t>Šta je kupio kupac stečajnog dužnika kao pravnog lica?</a:t>
            </a:r>
          </a:p>
          <a:p>
            <a:pPr marL="182563" indent="-182563">
              <a:spcAft>
                <a:spcPts val="600"/>
              </a:spcAft>
              <a:buFont typeface="+mj-lt"/>
              <a:buAutoNum type="alphaLcParenR"/>
            </a:pPr>
            <a:r>
              <a:rPr lang="sr-Latn-RS" sz="1400" dirty="0" smtClean="0"/>
              <a:t>Imovinu stečajnog dužnika koja je specificirana u ugovoru o kupoprodaji </a:t>
            </a:r>
          </a:p>
          <a:p>
            <a:pPr marL="182563" indent="-182563">
              <a:spcAft>
                <a:spcPts val="600"/>
              </a:spcAft>
              <a:buFont typeface="+mj-lt"/>
              <a:buAutoNum type="alphaLcParenR"/>
            </a:pPr>
            <a:endParaRPr lang="sr-Latn-RS" sz="1400" dirty="0" smtClean="0"/>
          </a:p>
          <a:p>
            <a:pPr marL="182563" indent="-182563">
              <a:spcAft>
                <a:spcPts val="600"/>
              </a:spcAft>
              <a:buFont typeface="+mj-lt"/>
              <a:buAutoNum type="alphaLcParenR"/>
            </a:pPr>
            <a:r>
              <a:rPr lang="sr-Latn-RS" sz="1400" dirty="0" smtClean="0"/>
              <a:t>udele pravnog lica</a:t>
            </a:r>
          </a:p>
          <a:p>
            <a:pPr marL="182563" indent="-182563">
              <a:spcAft>
                <a:spcPts val="600"/>
              </a:spcAft>
              <a:buFont typeface="+mj-lt"/>
              <a:buAutoNum type="alphaLcParenR"/>
            </a:pPr>
            <a:endParaRPr lang="sr-Latn-RS" sz="1400" dirty="0" smtClean="0"/>
          </a:p>
          <a:p>
            <a:pPr marL="182563" indent="-182563">
              <a:spcAft>
                <a:spcPts val="600"/>
              </a:spcAft>
              <a:buFont typeface="+mj-lt"/>
              <a:buAutoNum type="alphaLcParenR"/>
            </a:pPr>
            <a:r>
              <a:rPr lang="sr-Latn-RS" sz="1400" dirty="0" smtClean="0"/>
              <a:t>nešto treće</a:t>
            </a: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81940"/>
            <a:ext cx="8640772" cy="5105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r-Latn-RS" sz="1800" b="1" dirty="0"/>
              <a:t>Računovodstveni aspekti kupovine stečajnog dužnika kao pravnog lica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Računovodstveni </a:t>
            </a:r>
            <a:r>
              <a:rPr lang="sr-Latn-RS" sz="2000" dirty="0"/>
              <a:t>aspekti kupoprodaje za kupca stečajnog </a:t>
            </a:r>
            <a:r>
              <a:rPr lang="sr-Latn-RS" sz="2000" dirty="0" smtClean="0"/>
              <a:t>dužnika</a:t>
            </a:r>
            <a:endParaRPr lang="en-GB" sz="1600" dirty="0"/>
          </a:p>
        </p:txBody>
      </p:sp>
      <p:sp>
        <p:nvSpPr>
          <p:cNvPr id="6" name="Textfeld 7"/>
          <p:cNvSpPr txBox="1"/>
          <p:nvPr/>
        </p:nvSpPr>
        <p:spPr>
          <a:xfrm>
            <a:off x="296880" y="1542303"/>
            <a:ext cx="842863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 smtClean="0"/>
              <a:t>Šta je kupio kupac stečajnog dužnika kao pravnog lica?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a) Imovinu </a:t>
            </a:r>
            <a:r>
              <a:rPr lang="sr-Latn-RS" sz="1400" dirty="0"/>
              <a:t>stečajnog dužnika koja je specificirana u ugovoru o kupoprodaji 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b) udele pravnog lica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c) nešto treće</a:t>
            </a: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96880" y="2276475"/>
            <a:ext cx="2112945" cy="6096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850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66700"/>
            <a:ext cx="8640772" cy="5029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r-Latn-RS" sz="1800" b="1" dirty="0"/>
              <a:t>Računovodstveni aspekti kupovine stečajnog dužnika kao pravnog lica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Računovodstveni </a:t>
            </a:r>
            <a:r>
              <a:rPr lang="sr-Latn-RS" sz="2000" dirty="0"/>
              <a:t>aspekti kupoprodaje za kupca stečajnog </a:t>
            </a:r>
            <a:r>
              <a:rPr lang="sr-Latn-RS" sz="2000" dirty="0" smtClean="0"/>
              <a:t>dužnika </a:t>
            </a:r>
            <a:r>
              <a:rPr lang="sr-Latn-RS" sz="1600" dirty="0" smtClean="0"/>
              <a:t>(nastavak)</a:t>
            </a:r>
            <a:endParaRPr lang="en-GB" sz="1600" dirty="0"/>
          </a:p>
        </p:txBody>
      </p:sp>
      <p:sp>
        <p:nvSpPr>
          <p:cNvPr id="6" name="Textfeld 7"/>
          <p:cNvSpPr txBox="1"/>
          <p:nvPr/>
        </p:nvSpPr>
        <p:spPr>
          <a:xfrm>
            <a:off x="296880" y="1542303"/>
            <a:ext cx="84286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 smtClean="0"/>
              <a:t>Ključne činjenice:</a:t>
            </a:r>
          </a:p>
          <a:p>
            <a:pPr>
              <a:spcAft>
                <a:spcPts val="600"/>
              </a:spcAft>
            </a:pPr>
            <a:endParaRPr lang="sr-Latn-RS" sz="7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kupac je postao vlasnik kapitala kupljenog pravnog lica, a kupljeno pravno lice je i dalje titular prava svojine na imovini;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kupac </a:t>
            </a:r>
            <a:r>
              <a:rPr lang="sr-Latn-RS" sz="1400" dirty="0"/>
              <a:t>nije pravni sledbenik stečajnog dužnika, već vlasnik novog pravnog lica;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kupac </a:t>
            </a:r>
            <a:r>
              <a:rPr lang="sr-Latn-RS" sz="1400" dirty="0"/>
              <a:t>evidentira učešće u kapitalu zavisnog pravnog lica (040 </a:t>
            </a:r>
            <a:r>
              <a:rPr lang="sr-Latn-RS" sz="1400" dirty="0" smtClean="0"/>
              <a:t>- </a:t>
            </a:r>
            <a:r>
              <a:rPr lang="sr-Latn-RS" sz="1400" dirty="0"/>
              <a:t>učešće u kapitalu zavisnog pravnog lica;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učešće </a:t>
            </a:r>
            <a:r>
              <a:rPr lang="sr-Latn-RS" sz="1400" dirty="0"/>
              <a:t>u kapitalu se evidentira po nabavnoj vrednosti;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uspostavlja </a:t>
            </a:r>
            <a:r>
              <a:rPr lang="sr-Latn-RS" sz="1400" dirty="0"/>
              <a:t>se odnos matičnog i zavisnog društva u smislu računovodstvenih i poreskih propisa.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Računovodstveni aspekti kupoprodaje za </a:t>
            </a:r>
            <a:r>
              <a:rPr lang="sr-Latn-RS" sz="2000" dirty="0" smtClean="0"/>
              <a:t>stečajnog </a:t>
            </a:r>
            <a:r>
              <a:rPr lang="sr-Latn-RS" sz="2000" dirty="0"/>
              <a:t>dužnika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96880" y="1542303"/>
            <a:ext cx="84286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 smtClean="0"/>
              <a:t>Ključna pitanja: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obustavljanje </a:t>
            </a:r>
            <a:r>
              <a:rPr lang="sr-Latn-RS" sz="1400" dirty="0"/>
              <a:t>stečajnog postupka nije uređeno propisima o računovodstvu;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 </a:t>
            </a:r>
            <a:r>
              <a:rPr lang="sr-Latn-RS" sz="1400" dirty="0"/>
              <a:t>li se kupovina stečajnog dužnika razmatra kao osnivanje novog pravnog lica u računovodstvenom smislu ili se nastavlja vođenje „postojećih“ poslovnih knjiga;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sporna </a:t>
            </a:r>
            <a:r>
              <a:rPr lang="sr-Latn-RS" sz="1400" dirty="0"/>
              <a:t>pitanja u Mišljenju MF od 17.7.2017. godine;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stav </a:t>
            </a:r>
            <a:r>
              <a:rPr lang="sr-Latn-RS" sz="1400" dirty="0"/>
              <a:t>APR od 12.10.2017. godine</a:t>
            </a:r>
            <a:r>
              <a:rPr lang="sr-Latn-RS" sz="1400" dirty="0" smtClean="0"/>
              <a:t>;</a:t>
            </a:r>
            <a:endParaRPr lang="sr-Latn-RS" sz="1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66700"/>
            <a:ext cx="8640772" cy="5029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r-Latn-RS" sz="1800" b="1" dirty="0"/>
              <a:t>Računovodstveni aspekti kupovine stečajnog dužnika kao pravnog lica</a:t>
            </a:r>
          </a:p>
        </p:txBody>
      </p:sp>
      <p:sp>
        <p:nvSpPr>
          <p:cNvPr id="2" name="Rounded Rectangle 1"/>
          <p:cNvSpPr/>
          <p:nvPr/>
        </p:nvSpPr>
        <p:spPr>
          <a:xfrm rot="10800000" flipV="1">
            <a:off x="586740" y="3235074"/>
            <a:ext cx="5692140" cy="1756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>
                <a:solidFill>
                  <a:schemeClr val="tx1"/>
                </a:solidFill>
              </a:rPr>
              <a:t>Novo Mišljenje </a:t>
            </a:r>
            <a:r>
              <a:rPr lang="sr-Latn-RS" dirty="0" err="1">
                <a:solidFill>
                  <a:schemeClr val="tx1"/>
                </a:solidFill>
              </a:rPr>
              <a:t>MF</a:t>
            </a:r>
            <a:r>
              <a:rPr lang="sr-Latn-RS" dirty="0">
                <a:solidFill>
                  <a:schemeClr val="tx1"/>
                </a:solidFill>
              </a:rPr>
              <a:t> od 02.11.2017. godine: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1400" dirty="0" smtClean="0">
                <a:solidFill>
                  <a:schemeClr val="tx1"/>
                </a:solidFill>
              </a:rPr>
              <a:t>narušen računovodstveni kontinuitet,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1400" dirty="0" smtClean="0">
                <a:solidFill>
                  <a:schemeClr val="tx1"/>
                </a:solidFill>
              </a:rPr>
              <a:t>pravila za novoosnovana pravna lica,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1400" dirty="0" smtClean="0">
                <a:solidFill>
                  <a:schemeClr val="tx1"/>
                </a:solidFill>
              </a:rPr>
              <a:t>period izveštavanja od obustave stečajnog postupka,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1400" dirty="0" smtClean="0">
                <a:solidFill>
                  <a:schemeClr val="tx1"/>
                </a:solidFill>
              </a:rPr>
              <a:t>nema uporednih podataka.</a:t>
            </a:r>
            <a:endParaRPr lang="sr-Latn-R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66700"/>
            <a:ext cx="8709600" cy="5029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r-Latn-RS" sz="1800" b="1" dirty="0"/>
              <a:t>Priznavanje efekata procene i prodaje investicionih nekretnina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4053780" cy="3923134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kako </a:t>
            </a:r>
            <a:r>
              <a:rPr lang="sr-Latn-RS" sz="1400" dirty="0">
                <a:solidFill>
                  <a:schemeClr val="tx1"/>
                </a:solidFill>
              </a:rPr>
              <a:t>se knjiže efekti procene na dan odluke vlasnika da nekretnina postane </a:t>
            </a:r>
            <a:r>
              <a:rPr lang="sr-Latn-RS" sz="1400" dirty="0" smtClean="0">
                <a:solidFill>
                  <a:schemeClr val="tx1"/>
                </a:solidFill>
              </a:rPr>
              <a:t>investiciona;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sr-Latn-RS" sz="1000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sr-Latn-RS" sz="10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sr-Latn-RS" sz="1000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sr-Latn-RS" sz="10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sr-Latn-RS" sz="1000" dirty="0">
              <a:solidFill>
                <a:schemeClr val="tx1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chemeClr val="tx1"/>
                </a:solidFill>
              </a:rPr>
              <a:t>da li nastaju </a:t>
            </a:r>
            <a:r>
              <a:rPr lang="sr-Latn-RS" sz="1400" dirty="0" err="1">
                <a:solidFill>
                  <a:schemeClr val="tx1"/>
                </a:solidFill>
              </a:rPr>
              <a:t>odbitne</a:t>
            </a:r>
            <a:r>
              <a:rPr lang="sr-Latn-RS" sz="1400" dirty="0">
                <a:solidFill>
                  <a:schemeClr val="tx1"/>
                </a:solidFill>
              </a:rPr>
              <a:t> ili oporezive privremene razlike po osnovu procene vrednosti investicionih nekretnina</a:t>
            </a:r>
            <a:r>
              <a:rPr lang="sr-Latn-RS" sz="1400" dirty="0" smtClean="0">
                <a:solidFill>
                  <a:schemeClr val="tx1"/>
                </a:solidFill>
              </a:rPr>
              <a:t>;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r-Latn-RS" sz="16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305300" y="893873"/>
            <a:ext cx="4610100" cy="3923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kako se evidentiraju pozitivni i negativni efekti procena fer vrednosti u narednim godinama;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kako se evidentiraju pozitivni i negativni efekti prodaje/otuđenja investicionih nekretnina koje su prethodno vrednovane po metodi fer vrednosti na dan odluke vlasnika o promeni namene;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r-Latn-RS" sz="1600" dirty="0"/>
          </a:p>
        </p:txBody>
      </p:sp>
      <p:sp>
        <p:nvSpPr>
          <p:cNvPr id="5" name="Rectangle 5"/>
          <p:cNvSpPr/>
          <p:nvPr/>
        </p:nvSpPr>
        <p:spPr>
          <a:xfrm>
            <a:off x="601980" y="1554481"/>
            <a:ext cx="3368040" cy="102870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sr-Latn-RS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Latn-RS" sz="1200" dirty="0" smtClean="0">
                <a:solidFill>
                  <a:schemeClr val="tx1"/>
                </a:solidFill>
              </a:rPr>
              <a:t>u </a:t>
            </a:r>
            <a:r>
              <a:rPr lang="sr-Latn-RS" sz="1200" dirty="0">
                <a:solidFill>
                  <a:schemeClr val="tx1"/>
                </a:solidFill>
              </a:rPr>
              <a:t>skladu sa </a:t>
            </a:r>
            <a:r>
              <a:rPr lang="sr-Latn-RS" sz="1200" dirty="0" err="1" smtClean="0">
                <a:solidFill>
                  <a:schemeClr val="tx1"/>
                </a:solidFill>
              </a:rPr>
              <a:t>p.61</a:t>
            </a:r>
            <a:r>
              <a:rPr lang="sr-Latn-RS" sz="1200" dirty="0" smtClean="0">
                <a:solidFill>
                  <a:schemeClr val="tx1"/>
                </a:solidFill>
              </a:rPr>
              <a:t> </a:t>
            </a:r>
            <a:r>
              <a:rPr lang="sr-Latn-RS" sz="1200" dirty="0">
                <a:solidFill>
                  <a:schemeClr val="tx1"/>
                </a:solidFill>
              </a:rPr>
              <a:t>IAS 40 - primenjuje se IAS 16,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Latn-RS" sz="1200" dirty="0">
                <a:solidFill>
                  <a:schemeClr val="tx1"/>
                </a:solidFill>
              </a:rPr>
              <a:t>efekat u korist revalorizacionih </a:t>
            </a:r>
            <a:r>
              <a:rPr lang="sr-Latn-RS" sz="1200" dirty="0" smtClean="0">
                <a:solidFill>
                  <a:schemeClr val="tx1"/>
                </a:solidFill>
              </a:rPr>
              <a:t>rezervi, </a:t>
            </a:r>
            <a:r>
              <a:rPr lang="sr-Latn-RS" sz="1200" dirty="0">
                <a:solidFill>
                  <a:schemeClr val="tx1"/>
                </a:solidFill>
              </a:rPr>
              <a:t>a ne preko Bilansa </a:t>
            </a:r>
            <a:r>
              <a:rPr lang="sr-Latn-RS" sz="1200" dirty="0" smtClean="0">
                <a:solidFill>
                  <a:schemeClr val="tx1"/>
                </a:solidFill>
              </a:rPr>
              <a:t>uspeha,</a:t>
            </a:r>
            <a:endParaRPr lang="sr-Latn-RS" sz="14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594360" y="3535682"/>
            <a:ext cx="3375660" cy="102870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sr-Latn-RS" sz="14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Latn-RS" sz="1200" dirty="0" smtClean="0">
                <a:solidFill>
                  <a:schemeClr val="tx1"/>
                </a:solidFill>
              </a:rPr>
              <a:t>razlika između revalorizovane knjigovodstvene vrednosti i poreske osnovice - oporeziva privremena razlika,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Latn-RS" sz="1200" dirty="0">
                <a:solidFill>
                  <a:schemeClr val="tx1"/>
                </a:solidFill>
              </a:rPr>
              <a:t>odložene poreske obaveze na teret revalorizacionih </a:t>
            </a:r>
            <a:r>
              <a:rPr lang="sr-Latn-RS" sz="1200" dirty="0" smtClean="0">
                <a:solidFill>
                  <a:schemeClr val="tx1"/>
                </a:solidFill>
              </a:rPr>
              <a:t>rezervi,</a:t>
            </a:r>
            <a:endParaRPr lang="sr-Latn-RS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678680" y="1554481"/>
            <a:ext cx="3893820" cy="102870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sr-Latn-RS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Latn-RS" sz="1200" dirty="0" smtClean="0">
                <a:solidFill>
                  <a:schemeClr val="tx1"/>
                </a:solidFill>
              </a:rPr>
              <a:t>IAS </a:t>
            </a:r>
            <a:r>
              <a:rPr lang="sr-Latn-RS" sz="1200" dirty="0">
                <a:solidFill>
                  <a:schemeClr val="tx1"/>
                </a:solidFill>
              </a:rPr>
              <a:t>40 </a:t>
            </a:r>
            <a:r>
              <a:rPr lang="sr-Latn-RS" sz="1200" dirty="0" smtClean="0">
                <a:solidFill>
                  <a:schemeClr val="tx1"/>
                </a:solidFill>
              </a:rPr>
              <a:t>nije posebno uredio način priznavanja efekata kod narednih procena,</a:t>
            </a:r>
            <a:endParaRPr lang="sr-Latn-RS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Latn-RS" sz="1200" dirty="0" smtClean="0">
                <a:solidFill>
                  <a:schemeClr val="tx1"/>
                </a:solidFill>
              </a:rPr>
              <a:t>u skladu sa </a:t>
            </a:r>
            <a:r>
              <a:rPr lang="sr-Latn-RS" sz="1200" dirty="0" err="1" smtClean="0">
                <a:solidFill>
                  <a:schemeClr val="tx1"/>
                </a:solidFill>
              </a:rPr>
              <a:t>p.35</a:t>
            </a:r>
            <a:r>
              <a:rPr lang="sr-Latn-RS" sz="1200" dirty="0" smtClean="0">
                <a:solidFill>
                  <a:schemeClr val="tx1"/>
                </a:solidFill>
              </a:rPr>
              <a:t> IAS 40 - dobitak ili gubitak se priznaje u bilansu uspeha </a:t>
            </a:r>
            <a:endParaRPr lang="sr-Latn-R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r-Latn-RS" sz="14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4663440" y="3535681"/>
            <a:ext cx="3893820" cy="102870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sr-Latn-RS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sr-Latn-RS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sr-Latn-RS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Latn-RS" sz="1200" dirty="0" smtClean="0">
                <a:solidFill>
                  <a:schemeClr val="tx1"/>
                </a:solidFill>
              </a:rPr>
              <a:t>IAS </a:t>
            </a:r>
            <a:r>
              <a:rPr lang="sr-Latn-RS" sz="1200" dirty="0">
                <a:solidFill>
                  <a:schemeClr val="tx1"/>
                </a:solidFill>
              </a:rPr>
              <a:t>40 </a:t>
            </a:r>
            <a:r>
              <a:rPr lang="sr-Latn-RS" sz="1200" dirty="0" smtClean="0">
                <a:solidFill>
                  <a:schemeClr val="tx1"/>
                </a:solidFill>
              </a:rPr>
              <a:t>nije posebno uredio način priznavanja efekata od prodaje investicionih nekretnina</a:t>
            </a:r>
            <a:endParaRPr lang="sr-Latn-RS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Latn-RS" sz="1200" dirty="0" smtClean="0">
                <a:solidFill>
                  <a:schemeClr val="tx1"/>
                </a:solidFill>
              </a:rPr>
              <a:t>u skladu sa </a:t>
            </a:r>
            <a:r>
              <a:rPr lang="sr-Latn-RS" sz="1200" dirty="0" err="1" smtClean="0">
                <a:solidFill>
                  <a:schemeClr val="tx1"/>
                </a:solidFill>
              </a:rPr>
              <a:t>p.69</a:t>
            </a:r>
            <a:r>
              <a:rPr lang="sr-Latn-RS" sz="1200" dirty="0" smtClean="0">
                <a:solidFill>
                  <a:schemeClr val="tx1"/>
                </a:solidFill>
              </a:rPr>
              <a:t> IAS 40 - dobitak ili gubitak koji nastaje zbog otuđenja priznaje se u bilansu uspeha </a:t>
            </a:r>
            <a:endParaRPr lang="sr-Latn-RS" sz="1200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r-Latn-R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66700"/>
            <a:ext cx="8640772" cy="487680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sr-Latn-RS" sz="1800" dirty="0" smtClean="0"/>
          </a:p>
          <a:p>
            <a:pPr>
              <a:spcBef>
                <a:spcPts val="1200"/>
              </a:spcBef>
            </a:pPr>
            <a:r>
              <a:rPr lang="sr-Latn-RS" sz="1800" b="1" dirty="0" smtClean="0"/>
              <a:t>Priznavanje </a:t>
            </a:r>
            <a:r>
              <a:rPr lang="sr-Latn-RS" sz="1800" b="1" dirty="0"/>
              <a:t>odloženih poreskih obaveza po osnovu </a:t>
            </a:r>
            <a:r>
              <a:rPr lang="sr-Latn-RS" sz="1800" b="1" dirty="0" smtClean="0"/>
              <a:t>                                      procene </a:t>
            </a:r>
            <a:r>
              <a:rPr lang="sr-Latn-RS" sz="1800" b="1" dirty="0"/>
              <a:t>fer vrednosti zemljišta</a:t>
            </a:r>
          </a:p>
          <a:p>
            <a:pPr>
              <a:spcBef>
                <a:spcPts val="1200"/>
              </a:spcBef>
            </a:pPr>
            <a:endParaRPr lang="sr-Latn-RS" sz="2000" b="1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3809940" cy="4136494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ako je </a:t>
            </a:r>
            <a:r>
              <a:rPr lang="sr-Latn-RS" sz="1400" dirty="0">
                <a:solidFill>
                  <a:schemeClr val="tx1"/>
                </a:solidFill>
              </a:rPr>
              <a:t>knjigovodstvena vrednost zemljišta na datum bilansa stanja veća od njegove poreske </a:t>
            </a:r>
            <a:r>
              <a:rPr lang="sr-Latn-RS" sz="1400" dirty="0" smtClean="0">
                <a:solidFill>
                  <a:schemeClr val="tx1"/>
                </a:solidFill>
              </a:rPr>
              <a:t>osnovice (inicijalna nabavna cena), </a:t>
            </a:r>
            <a:r>
              <a:rPr lang="sr-Latn-RS" sz="1400" dirty="0">
                <a:solidFill>
                  <a:schemeClr val="tx1"/>
                </a:solidFill>
              </a:rPr>
              <a:t>razlika predstavlja oporezivu privremenu razliku po osnovu koje se vrši priznavanje odloženih poreskih </a:t>
            </a:r>
            <a:r>
              <a:rPr lang="sr-Latn-RS" sz="1400" dirty="0" smtClean="0">
                <a:solidFill>
                  <a:schemeClr val="tx1"/>
                </a:solidFill>
              </a:rPr>
              <a:t>obaveza</a:t>
            </a:r>
            <a:r>
              <a:rPr lang="sr-Latn-RS" sz="1400" dirty="0">
                <a:solidFill>
                  <a:schemeClr val="tx1"/>
                </a:solidFill>
              </a:rPr>
              <a:t>;</a:t>
            </a:r>
            <a:endParaRPr lang="sr-Latn-RS" sz="14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odložena </a:t>
            </a:r>
            <a:r>
              <a:rPr lang="sr-Latn-RS" sz="1400" dirty="0">
                <a:solidFill>
                  <a:schemeClr val="tx1"/>
                </a:solidFill>
              </a:rPr>
              <a:t>poreska obaveza priznaje se </a:t>
            </a:r>
            <a:r>
              <a:rPr lang="sr-Latn-RS" sz="1400" dirty="0" smtClean="0">
                <a:solidFill>
                  <a:schemeClr val="tx1"/>
                </a:solidFill>
              </a:rPr>
              <a:t>na </a:t>
            </a:r>
            <a:r>
              <a:rPr lang="sr-Latn-RS" sz="1400" dirty="0">
                <a:solidFill>
                  <a:schemeClr val="tx1"/>
                </a:solidFill>
              </a:rPr>
              <a:t>teret revalorizacionih rezervi koje su prethodno priznate prilikom procene fer vrednosti </a:t>
            </a:r>
            <a:r>
              <a:rPr lang="sr-Latn-RS" sz="1400" dirty="0" smtClean="0">
                <a:solidFill>
                  <a:schemeClr val="tx1"/>
                </a:solidFill>
              </a:rPr>
              <a:t>zemljišta</a:t>
            </a:r>
            <a:r>
              <a:rPr lang="sr-Latn-RS" sz="14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land  for s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22" y="1005840"/>
            <a:ext cx="2135050" cy="1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land  not for sale"/>
          <p:cNvSpPr>
            <a:spLocks noChangeAspect="1" noChangeArrowheads="1"/>
          </p:cNvSpPr>
          <p:nvPr/>
        </p:nvSpPr>
        <p:spPr bwMode="auto">
          <a:xfrm>
            <a:off x="155575" y="-1760538"/>
            <a:ext cx="61245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5" name="AutoShape 6" descr="Image result for land  not for sale"/>
          <p:cNvSpPr>
            <a:spLocks noChangeAspect="1" noChangeArrowheads="1"/>
          </p:cNvSpPr>
          <p:nvPr/>
        </p:nvSpPr>
        <p:spPr bwMode="auto">
          <a:xfrm>
            <a:off x="307975" y="-1608138"/>
            <a:ext cx="61245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" name="Picture 2" descr="Image result for land  for s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22" y="2651760"/>
            <a:ext cx="2135050" cy="1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ediamaxnetwork.co.ke/wp-content/uploads/2018/04/Screen-Shot-2018-04-20-at-13.54.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10" y="2987040"/>
            <a:ext cx="861059" cy="10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 rot="10800000" flipV="1">
            <a:off x="6682740" y="1005840"/>
            <a:ext cx="2182992" cy="1424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>
                <a:solidFill>
                  <a:schemeClr val="tx1"/>
                </a:solidFill>
              </a:rPr>
              <a:t>Priznavanje odloženih poreskih obaveza ima smisla ako postoji namera otuđenja zemljišta</a:t>
            </a:r>
          </a:p>
        </p:txBody>
      </p:sp>
      <p:sp>
        <p:nvSpPr>
          <p:cNvPr id="14" name="Rounded Rectangle 13"/>
          <p:cNvSpPr/>
          <p:nvPr/>
        </p:nvSpPr>
        <p:spPr>
          <a:xfrm rot="10800000" flipV="1">
            <a:off x="6682740" y="2651760"/>
            <a:ext cx="2182992" cy="1424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dirty="0">
                <a:solidFill>
                  <a:schemeClr val="tx1"/>
                </a:solidFill>
              </a:rPr>
              <a:t>Priznavanje odloženih poreskih obaveza </a:t>
            </a:r>
            <a:r>
              <a:rPr lang="sr-Latn-RS" sz="1200" dirty="0" smtClean="0">
                <a:solidFill>
                  <a:schemeClr val="tx1"/>
                </a:solidFill>
              </a:rPr>
              <a:t>nema </a:t>
            </a:r>
            <a:r>
              <a:rPr lang="sr-Latn-RS" sz="1200" dirty="0">
                <a:solidFill>
                  <a:schemeClr val="tx1"/>
                </a:solidFill>
              </a:rPr>
              <a:t>smisla ako </a:t>
            </a:r>
            <a:r>
              <a:rPr lang="sr-Latn-RS" sz="1200" dirty="0" smtClean="0">
                <a:solidFill>
                  <a:schemeClr val="tx1"/>
                </a:solidFill>
              </a:rPr>
              <a:t>ne postoji </a:t>
            </a:r>
            <a:r>
              <a:rPr lang="sr-Latn-RS" sz="1200" dirty="0">
                <a:solidFill>
                  <a:schemeClr val="tx1"/>
                </a:solidFill>
              </a:rPr>
              <a:t>namera otuđenja </a:t>
            </a:r>
            <a:r>
              <a:rPr lang="sr-Latn-RS" sz="1200" dirty="0" smtClean="0">
                <a:solidFill>
                  <a:schemeClr val="tx1"/>
                </a:solidFill>
              </a:rPr>
              <a:t>zemljišta</a:t>
            </a:r>
          </a:p>
          <a:p>
            <a:pPr algn="ctr"/>
            <a:endParaRPr lang="sr-Latn-RS" sz="1200" dirty="0">
              <a:solidFill>
                <a:schemeClr val="tx1"/>
              </a:solidFill>
            </a:endParaRPr>
          </a:p>
          <a:p>
            <a:pPr algn="ctr"/>
            <a:r>
              <a:rPr lang="sr-Latn-RS" sz="1200" dirty="0" smtClean="0">
                <a:solidFill>
                  <a:schemeClr val="tx1"/>
                </a:solidFill>
              </a:rPr>
              <a:t>Odluka rukovodstva</a:t>
            </a:r>
            <a:endParaRPr lang="sr-Latn-R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858000" y="3570891"/>
            <a:ext cx="1743473" cy="638254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67240" y="1568669"/>
            <a:ext cx="6419360" cy="2144110"/>
          </a:xfrm>
          <a:prstGeom prst="roundRect">
            <a:avLst>
              <a:gd name="adj" fmla="val 5804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79413" y="914943"/>
            <a:ext cx="7406629" cy="2380050"/>
          </a:xfrm>
          <a:prstGeom prst="roundRect">
            <a:avLst>
              <a:gd name="adj" fmla="val 394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953040" y="2046405"/>
            <a:ext cx="693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 baseline="30000" dirty="0" smtClean="0">
                <a:solidFill>
                  <a:schemeClr val="bg1"/>
                </a:solidFill>
              </a:rPr>
              <a:t>PITANJA</a:t>
            </a:r>
            <a:endParaRPr lang="en-GB" sz="5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369209"/>
            <a:ext cx="1152128" cy="402341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71600" y="513646"/>
            <a:ext cx="7128792" cy="2994207"/>
          </a:xfrm>
          <a:prstGeom prst="roundRect">
            <a:avLst>
              <a:gd name="adj" fmla="val 5804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691680" y="789552"/>
            <a:ext cx="6912768" cy="3159351"/>
          </a:xfrm>
          <a:prstGeom prst="roundRect">
            <a:avLst>
              <a:gd name="adj" fmla="val 521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28071" y="1477901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bg1"/>
                </a:solidFill>
              </a:rPr>
              <a:t>HVALA NA VREMENU I PAŽNJI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Sadržaj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3572614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sr-Latn-RS" sz="1600" dirty="0" smtClean="0">
                <a:latin typeface="+mj-lt"/>
              </a:rPr>
              <a:t>Poveravanje vođenja poslovnih knjiga drugom privrednom društvu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sr-Latn-RS" sz="1600" dirty="0">
                <a:latin typeface="+mj-lt"/>
              </a:rPr>
              <a:t>Vanredni finansijski izveštaji u statusnim promenama - ko je obveznik sastavljanja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sr-Latn-RS" sz="1600" dirty="0" smtClean="0">
                <a:latin typeface="+mj-lt"/>
              </a:rPr>
              <a:t>Računovodstveno obuhvatanje dodatnih uplata članova društva sa ograničenom odgovornošću koje ne povećavaju osnovni kapital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sr-Latn-RS" sz="1600" dirty="0" smtClean="0">
                <a:latin typeface="+mj-lt"/>
              </a:rPr>
              <a:t>Matična prava lica i okvir za finansijsko izveštavanje</a:t>
            </a:r>
            <a:r>
              <a:rPr lang="sr-Latn-RS" sz="1600" b="1" dirty="0" smtClean="0">
                <a:latin typeface="+mj-lt"/>
              </a:rPr>
              <a:t> </a:t>
            </a:r>
            <a:endParaRPr lang="sr-Latn-RS" sz="1600" dirty="0" smtClean="0">
              <a:latin typeface="+mj-lt"/>
            </a:endParaRP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sr-Latn-RS" sz="1600" dirty="0" smtClean="0">
                <a:latin typeface="+mj-lt"/>
              </a:rPr>
              <a:t>Računovodstveni aspekti kupovine stečajnog dužnika kao pravnog lica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sr-Latn-RS" sz="1600" dirty="0" smtClean="0">
                <a:latin typeface="+mj-lt"/>
              </a:rPr>
              <a:t>Priznavanje efekata procene i prodaje investicionih nekretnina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sr-Latn-RS" sz="1600" dirty="0" smtClean="0">
                <a:latin typeface="+mj-lt"/>
              </a:rPr>
              <a:t>Priznavanje odloženih poreskih obaveza po osnovu procene fer vrednosti zemljišta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29409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r-Latn-RS" sz="1800" b="1" dirty="0" smtClean="0"/>
              <a:t>Poveravanje </a:t>
            </a:r>
            <a:r>
              <a:rPr lang="sr-Latn-RS" sz="1800" b="1" dirty="0"/>
              <a:t>vođenja poslovnih knjiga drugom privrednom društvu</a:t>
            </a:r>
          </a:p>
        </p:txBody>
      </p:sp>
      <p:sp>
        <p:nvSpPr>
          <p:cNvPr id="4" name="Textfeld 7"/>
          <p:cNvSpPr txBox="1"/>
          <p:nvPr/>
        </p:nvSpPr>
        <p:spPr>
          <a:xfrm>
            <a:off x="304305" y="1000534"/>
            <a:ext cx="55402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član 15. stav 1 Zakona o računovodstvu  - propisano </a:t>
            </a:r>
            <a:r>
              <a:rPr lang="sr-Latn-RS" sz="1400" dirty="0"/>
              <a:t>je da vođenje poslovnih knjiga i sastavljanje finansijskih izveštaja pravno </a:t>
            </a:r>
            <a:r>
              <a:rPr lang="sr-Latn-RS" sz="1400" dirty="0" smtClean="0"/>
              <a:t>lice može </a:t>
            </a:r>
            <a:r>
              <a:rPr lang="sr-Latn-RS" sz="1400" dirty="0"/>
              <a:t>poveriti ugovorom u pisanoj formi, </a:t>
            </a:r>
            <a:r>
              <a:rPr lang="sr-Latn-RS" sz="1400" dirty="0" smtClean="0"/>
              <a:t>privrednom </a:t>
            </a:r>
            <a:r>
              <a:rPr lang="sr-Latn-RS" sz="1400" dirty="0"/>
              <a:t>društvu ili preduzetniku, koji imaju registrovanu pretežnu delatnost za pružanje računovodstvenih </a:t>
            </a:r>
            <a:r>
              <a:rPr lang="sr-Latn-RS" sz="1400" dirty="0" smtClean="0"/>
              <a:t>usluga;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član 15. nije primenjiv na sva društva;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Mišljenje </a:t>
            </a:r>
            <a:r>
              <a:rPr lang="sr-Latn-RS" sz="1400" dirty="0" smtClean="0"/>
              <a:t>Ministarstva finansija br</a:t>
            </a:r>
            <a:r>
              <a:rPr lang="sr-Latn-RS" sz="1400" dirty="0"/>
              <a:t>. 011-00-790/2018-16 od 11. oktobra 2018. godine </a:t>
            </a:r>
            <a:r>
              <a:rPr lang="sr-Latn-RS" sz="1400" dirty="0" smtClean="0"/>
              <a:t>- pravno </a:t>
            </a:r>
            <a:r>
              <a:rPr lang="sr-Latn-RS" sz="1400" dirty="0"/>
              <a:t>lice </a:t>
            </a:r>
            <a:r>
              <a:rPr lang="sr-Latn-RS" sz="1400" dirty="0" smtClean="0"/>
              <a:t>koje nema </a:t>
            </a:r>
            <a:r>
              <a:rPr lang="sr-Latn-RS" sz="1400" dirty="0"/>
              <a:t>registrovanu pretežnu delatnost za pružanje računovodstvenih usluga </a:t>
            </a:r>
            <a:r>
              <a:rPr lang="sr-Latn-RS" sz="1400" dirty="0" smtClean="0"/>
              <a:t>može </a:t>
            </a:r>
            <a:r>
              <a:rPr lang="sr-Latn-RS" sz="1400" dirty="0"/>
              <a:t>pružati usluge vođenja poslovnih </a:t>
            </a:r>
            <a:r>
              <a:rPr lang="sr-Latn-RS" sz="1400" dirty="0" smtClean="0"/>
              <a:t>knjiga, </a:t>
            </a:r>
            <a:r>
              <a:rPr lang="sr-Latn-RS" sz="1400" dirty="0"/>
              <a:t>pod uslovom da te usluge pruža isključivo povezanom pravnom licu u okviru grupe kojoj i to pravno lice pripada, ali ne i drugim pravnim </a:t>
            </a:r>
            <a:r>
              <a:rPr lang="sr-Latn-RS" sz="1400" dirty="0" smtClean="0"/>
              <a:t>licima;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  <p:pic>
        <p:nvPicPr>
          <p:cNvPr id="1026" name="Picture 2" descr="bookkeeping serv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15" y="2827020"/>
            <a:ext cx="2186111" cy="14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66700"/>
            <a:ext cx="8640772" cy="5029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r-Latn-RS" sz="1800" b="1" dirty="0"/>
              <a:t>Vanredni finansijski izveštaji u statusnim promenama </a:t>
            </a:r>
            <a:r>
              <a:rPr lang="sr-Latn-RS" sz="1800" b="1" dirty="0" smtClean="0"/>
              <a:t>                                         - </a:t>
            </a:r>
            <a:r>
              <a:rPr lang="sr-Latn-RS" sz="1800" b="1" dirty="0"/>
              <a:t>ko je obveznik sastavljanja</a:t>
            </a:r>
          </a:p>
        </p:txBody>
      </p:sp>
      <p:sp>
        <p:nvSpPr>
          <p:cNvPr id="4" name="Textfeld 7"/>
          <p:cNvSpPr txBox="1"/>
          <p:nvPr/>
        </p:nvSpPr>
        <p:spPr>
          <a:xfrm>
            <a:off x="304304" y="1000534"/>
            <a:ext cx="86034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član </a:t>
            </a:r>
            <a:r>
              <a:rPr lang="sr-Latn-RS" sz="1400" dirty="0"/>
              <a:t>2. tačka 11) Zakona o računovodstvu </a:t>
            </a:r>
            <a:r>
              <a:rPr lang="sr-Latn-RS" sz="1400" dirty="0" smtClean="0"/>
              <a:t>- vanredni </a:t>
            </a:r>
            <a:r>
              <a:rPr lang="sr-Latn-RS" sz="1400" dirty="0"/>
              <a:t>finansijski izveštaj </a:t>
            </a:r>
            <a:r>
              <a:rPr lang="sr-Latn-RS" sz="1400" dirty="0" smtClean="0"/>
              <a:t>se sastavlja </a:t>
            </a:r>
            <a:r>
              <a:rPr lang="sr-Latn-RS" sz="1400" dirty="0"/>
              <a:t>u slučajevima statusnih promena, </a:t>
            </a:r>
            <a:r>
              <a:rPr lang="sr-Latn-RS" sz="1400" dirty="0">
                <a:solidFill>
                  <a:schemeClr val="bg1">
                    <a:lumMod val="85000"/>
                  </a:schemeClr>
                </a:solidFill>
              </a:rPr>
              <a:t>otvaranja, odnosno zaključenja stečajnog postupka ili pokretanja, odnosno zaključenja postupka likvidacije nad pravnim licem, </a:t>
            </a:r>
            <a:r>
              <a:rPr lang="sr-Latn-RS" sz="1400" dirty="0"/>
              <a:t>i to sa stanjem na dan koji prethodi danu upisa statusne promene, </a:t>
            </a:r>
            <a:r>
              <a:rPr lang="sr-Latn-RS" sz="1400" dirty="0">
                <a:solidFill>
                  <a:schemeClr val="bg1">
                    <a:lumMod val="85000"/>
                  </a:schemeClr>
                </a:solidFill>
              </a:rPr>
              <a:t>danu otvaranja, odnosno zaključenja stečajnog postupka ili pokretanja, odnosno zaključenja postupka </a:t>
            </a:r>
            <a:r>
              <a:rPr lang="sr-Latn-RS" sz="1400" dirty="0" smtClean="0">
                <a:solidFill>
                  <a:schemeClr val="bg1">
                    <a:lumMod val="85000"/>
                  </a:schemeClr>
                </a:solidFill>
              </a:rPr>
              <a:t>likvidacije</a:t>
            </a:r>
            <a:r>
              <a:rPr lang="sr-Latn-RS" sz="1400" dirty="0"/>
              <a:t>;</a:t>
            </a:r>
            <a:r>
              <a:rPr lang="sr-Latn-RS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član </a:t>
            </a:r>
            <a:r>
              <a:rPr lang="sr-Latn-RS" sz="1400" dirty="0"/>
              <a:t>25. stav 4. Zakona o </a:t>
            </a:r>
            <a:r>
              <a:rPr lang="sr-Latn-RS" sz="1400" dirty="0" smtClean="0"/>
              <a:t>računovodstvu - </a:t>
            </a:r>
            <a:r>
              <a:rPr lang="sr-Latn-RS" sz="1400" dirty="0"/>
              <a:t>pravno lice je dužno da sastavi vanredne finansijske izveštaje u slučajevima predviđenim ovim </a:t>
            </a:r>
            <a:r>
              <a:rPr lang="sr-Latn-RS" sz="1400" dirty="0" smtClean="0"/>
              <a:t>zakonom</a:t>
            </a:r>
            <a:r>
              <a:rPr lang="sr-Latn-RS" sz="1400" dirty="0"/>
              <a:t>;</a:t>
            </a: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marL="251142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 kojim statusnim promenama?</a:t>
            </a:r>
          </a:p>
          <a:p>
            <a:pPr marL="251142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Ko sastavlja vanredne finansijske izveštaje:</a:t>
            </a:r>
          </a:p>
          <a:p>
            <a:pPr marL="2689225" indent="-174625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 smtClean="0"/>
              <a:t> društva </a:t>
            </a:r>
            <a:r>
              <a:rPr lang="sr-Latn-RS" sz="1400" dirty="0"/>
              <a:t>koja prestaju da postoje</a:t>
            </a:r>
            <a:r>
              <a:rPr lang="sr-Latn-RS" sz="1400" dirty="0" smtClean="0"/>
              <a:t>,</a:t>
            </a:r>
          </a:p>
          <a:p>
            <a:pPr marL="2689225" indent="-174625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 smtClean="0"/>
              <a:t> društva </a:t>
            </a:r>
            <a:r>
              <a:rPr lang="sr-Latn-RS" sz="1400" dirty="0"/>
              <a:t>koja menjaju svoj status nakon sprovođenja statusne </a:t>
            </a:r>
            <a:r>
              <a:rPr lang="sr-Latn-RS" sz="1400" dirty="0" smtClean="0"/>
              <a:t>promene,</a:t>
            </a:r>
            <a:endParaRPr lang="sr-Latn-RS" sz="1400" dirty="0"/>
          </a:p>
          <a:p>
            <a:pPr marL="2689225" indent="-174625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 </a:t>
            </a:r>
            <a:r>
              <a:rPr lang="sr-Latn-RS" sz="1400" dirty="0" smtClean="0"/>
              <a:t>svi učesnici </a:t>
            </a:r>
            <a:r>
              <a:rPr lang="sr-Latn-RS" sz="1400" dirty="0"/>
              <a:t>u </a:t>
            </a:r>
            <a:r>
              <a:rPr lang="sr-Latn-RS" sz="1400"/>
              <a:t>statusnim </a:t>
            </a:r>
            <a:r>
              <a:rPr lang="sr-Latn-RS" sz="1400" smtClean="0"/>
              <a:t>promenama.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5921">
            <a:off x="662940" y="2998978"/>
            <a:ext cx="1680210" cy="133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5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66700"/>
            <a:ext cx="8640772" cy="5029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r-Latn-RS" sz="1800" b="1" dirty="0"/>
              <a:t>Vanredni finansijski izveštaji u statusnim promenama </a:t>
            </a:r>
            <a:r>
              <a:rPr lang="sr-Latn-RS" sz="1800" b="1" dirty="0" smtClean="0"/>
              <a:t>                                         - </a:t>
            </a:r>
            <a:r>
              <a:rPr lang="sr-Latn-RS" sz="1800" b="1" dirty="0"/>
              <a:t>ko je obveznik </a:t>
            </a:r>
            <a:r>
              <a:rPr lang="sr-Latn-RS" sz="1800" b="1" dirty="0" smtClean="0"/>
              <a:t>sastavljanja (nastavak)</a:t>
            </a:r>
            <a:endParaRPr lang="sr-Latn-RS" sz="1800" b="1" dirty="0"/>
          </a:p>
        </p:txBody>
      </p:sp>
      <p:pic>
        <p:nvPicPr>
          <p:cNvPr id="2052" name="Picture 4" descr="D:\My Documents\0 To Do\Seminar\Zahtev-VFI 1_Pag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3" y="861060"/>
            <a:ext cx="3415952" cy="42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688079" y="1000533"/>
            <a:ext cx="524256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Mišljenje </a:t>
            </a:r>
            <a:r>
              <a:rPr lang="sr-Latn-RS" sz="1400" dirty="0"/>
              <a:t>Ministarstva </a:t>
            </a:r>
            <a:r>
              <a:rPr lang="sr-Latn-RS" sz="1400" dirty="0" smtClean="0"/>
              <a:t>finansija </a:t>
            </a:r>
            <a:r>
              <a:rPr lang="sr-Latn-RS" sz="1400" dirty="0"/>
              <a:t>br. 011-00-592/2015-16 od 11.06.2015. </a:t>
            </a:r>
            <a:r>
              <a:rPr lang="sr-Latn-RS" sz="1400" dirty="0" smtClean="0"/>
              <a:t>godine, </a:t>
            </a:r>
            <a:r>
              <a:rPr lang="sr-Latn-RS" sz="1400" dirty="0"/>
              <a:t>u kojem je navedeno da u slučaju statusne promene pripajanja, vanredni finansijski izveštaj dostavlja samo privredno društvo koje se </a:t>
            </a:r>
            <a:r>
              <a:rPr lang="sr-Latn-RS" sz="1400" dirty="0" err="1"/>
              <a:t>pripaja</a:t>
            </a:r>
            <a:r>
              <a:rPr lang="sr-Latn-RS" sz="1400" dirty="0"/>
              <a:t>, dok privredno društvo sticalac nema tu </a:t>
            </a:r>
            <a:r>
              <a:rPr lang="sr-Latn-RS" sz="1400" dirty="0" smtClean="0"/>
              <a:t>obavezu</a:t>
            </a:r>
            <a:r>
              <a:rPr lang="sr-Latn-RS" sz="1400" dirty="0"/>
              <a:t>;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23383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66700"/>
            <a:ext cx="8640772" cy="5029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r-Latn-RS" sz="1800" b="1" dirty="0"/>
              <a:t>Vanredni finansijski izveštaji u statusnim promenama </a:t>
            </a:r>
            <a:r>
              <a:rPr lang="sr-Latn-RS" sz="1800" b="1" dirty="0" smtClean="0"/>
              <a:t>                                         - </a:t>
            </a:r>
            <a:r>
              <a:rPr lang="sr-Latn-RS" sz="1800" b="1" dirty="0"/>
              <a:t>ko je obveznik </a:t>
            </a:r>
            <a:r>
              <a:rPr lang="sr-Latn-RS" sz="1800" b="1" dirty="0" smtClean="0"/>
              <a:t>sastavljanja (nastavak)</a:t>
            </a:r>
            <a:endParaRPr lang="sr-Latn-RS" sz="1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12921"/>
              </p:ext>
            </p:extLst>
          </p:nvPr>
        </p:nvGraphicFramePr>
        <p:xfrm>
          <a:off x="308410" y="889064"/>
          <a:ext cx="7692590" cy="3870706"/>
        </p:xfrm>
        <a:graphic>
          <a:graphicData uri="http://schemas.openxmlformats.org/drawingml/2006/table">
            <a:tbl>
              <a:tblPr firstRow="1" firstCol="1" bandRow="1"/>
              <a:tblGrid>
                <a:gridCol w="1587441"/>
                <a:gridCol w="3423808"/>
                <a:gridCol w="1459966"/>
                <a:gridCol w="1221375"/>
              </a:tblGrid>
              <a:tr h="366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Vrsta statusne promena</a:t>
                      </a:r>
                      <a:endParaRPr lang="sr-Latn-R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Aktivnost</a:t>
                      </a:r>
                      <a:endParaRPr lang="sr-Latn-R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Koje društvo prestaje da postoji</a:t>
                      </a:r>
                      <a:endParaRPr lang="sr-Latn-R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Vanredni finansijski izveštaji</a:t>
                      </a:r>
                      <a:endParaRPr lang="sr-Latn-R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Pripajanje</a:t>
                      </a:r>
                      <a:endParaRPr lang="sr-Latn-R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Jedno ili više društava može se pripojiti drugom društvu prenošenjem na to društvo </a:t>
                      </a:r>
                      <a:r>
                        <a:rPr lang="sr-Latn-RS" sz="1000" u="sng" dirty="0">
                          <a:effectLst/>
                          <a:latin typeface="+mj-lt"/>
                          <a:ea typeface="Times New Roman"/>
                        </a:rPr>
                        <a:t>celokupne imovine i obaveza</a:t>
                      </a: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, </a:t>
                      </a: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+mj-lt"/>
                          <a:ea typeface="Times New Roman"/>
                        </a:rPr>
                        <a:t>Društvo koje se pripaja </a:t>
                      </a: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Da</a:t>
                      </a:r>
                      <a:endParaRPr lang="sr-Latn-R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Spajanje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r-Latn-R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Dva ili više društava mogu se spojiti </a:t>
                      </a:r>
                      <a:r>
                        <a:rPr lang="sr-Latn-RS" sz="1000" u="sng" dirty="0">
                          <a:effectLst/>
                          <a:latin typeface="+mj-lt"/>
                          <a:ea typeface="Times New Roman"/>
                        </a:rPr>
                        <a:t>osnivanjem</a:t>
                      </a: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 novog društva i prenošenjem na to društvo </a:t>
                      </a:r>
                      <a:r>
                        <a:rPr lang="sr-Latn-RS" sz="1000" u="sng" dirty="0">
                          <a:effectLst/>
                          <a:latin typeface="+mj-lt"/>
                          <a:ea typeface="Times New Roman"/>
                        </a:rPr>
                        <a:t>celokupne imovine i obaveza</a:t>
                      </a: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Društva koja se spajaju </a:t>
                      </a: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Da</a:t>
                      </a:r>
                      <a:endParaRPr lang="sr-Latn-R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Podela</a:t>
                      </a: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Društvo se može podeliti tako što će istovremeno preneti </a:t>
                      </a:r>
                      <a:r>
                        <a:rPr lang="sr-Latn-RS" sz="1000" u="sng" dirty="0">
                          <a:effectLst/>
                          <a:latin typeface="+mj-lt"/>
                          <a:ea typeface="Times New Roman"/>
                        </a:rPr>
                        <a:t>celokupnu</a:t>
                      </a: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 imovinu i obaveze na: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1) dva ili više novoosnovanih društava (podela uz osnivanje)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2) dva ili više postojećih društava (podela uz pripajanje)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3) jedno ili više novoosnovanih društava i jedno ili više postojećih društava (mešovita podela).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r-Latn-R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Društvo koje </a:t>
                      </a:r>
                      <a:r>
                        <a:rPr lang="sr-Latn-RS" sz="1000" dirty="0" smtClean="0">
                          <a:effectLst/>
                          <a:latin typeface="+mj-lt"/>
                          <a:ea typeface="Times New Roman"/>
                        </a:rPr>
                        <a:t>se   deli</a:t>
                      </a:r>
                      <a:endParaRPr lang="sr-Latn-RS" sz="10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r-Latn-R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Da</a:t>
                      </a:r>
                      <a:endParaRPr lang="sr-Latn-R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Izdvajanje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r-Latn-R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Društvo se može podeliti tako što će preneti </a:t>
                      </a:r>
                      <a:r>
                        <a:rPr lang="sr-Latn-RS" sz="1000" u="sng" dirty="0">
                          <a:effectLst/>
                          <a:latin typeface="+mj-lt"/>
                          <a:ea typeface="Times New Roman"/>
                        </a:rPr>
                        <a:t>deo</a:t>
                      </a: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 svoje imovine i obaveza na: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1) jedno ili više novoosnovanih društava (izdvajanje uz osnivanje)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2) jedno ili više postojećih društava (izdvajanje uz pripajanje)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3) jedno ili više novoosnovanih društava i jedno ili više postojećih društava (mešovito izdvajanje)</a:t>
                      </a: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Nijedno, </a:t>
                      </a:r>
                      <a:r>
                        <a:rPr lang="sr-Latn-RS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po sprovedenoj statusnoj promeni društvo deljenik nastavlja da postoji</a:t>
                      </a: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Ne</a:t>
                      </a:r>
                      <a:endParaRPr lang="sr-Latn-R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829" marR="47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3900" y="266700"/>
            <a:ext cx="8640772" cy="67818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sr-Latn-RS" sz="1600" b="1" dirty="0"/>
          </a:p>
          <a:p>
            <a:pPr>
              <a:spcBef>
                <a:spcPts val="0"/>
              </a:spcBef>
            </a:pPr>
            <a:endParaRPr lang="sr-Latn-RS" sz="1600" b="1" dirty="0" smtClean="0"/>
          </a:p>
          <a:p>
            <a:pPr>
              <a:spcBef>
                <a:spcPts val="0"/>
              </a:spcBef>
            </a:pPr>
            <a:r>
              <a:rPr lang="sr-Latn-RS" sz="1800" b="1" dirty="0" smtClean="0"/>
              <a:t>Računovodstveno obuhvatanje </a:t>
            </a:r>
            <a:r>
              <a:rPr lang="sr-Latn-RS" sz="1800" b="1" dirty="0"/>
              <a:t>dodatnih uplata članova </a:t>
            </a:r>
            <a:r>
              <a:rPr lang="sr-Latn-RS" sz="1800" b="1" dirty="0" smtClean="0"/>
              <a:t>d.o.o. koje                ne </a:t>
            </a:r>
            <a:r>
              <a:rPr lang="sr-Latn-RS" sz="1800" b="1" dirty="0"/>
              <a:t>povećavaju osnovni kapital</a:t>
            </a:r>
          </a:p>
          <a:p>
            <a:pPr>
              <a:spcBef>
                <a:spcPts val="0"/>
              </a:spcBef>
            </a:pPr>
            <a:endParaRPr lang="sr-Latn-RS" sz="1800" b="1" dirty="0"/>
          </a:p>
          <a:p>
            <a:pPr>
              <a:spcBef>
                <a:spcPts val="1200"/>
              </a:spcBef>
            </a:pPr>
            <a:endParaRPr lang="sr-Latn-RS" sz="2000" b="1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4030920" cy="413649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r-Latn-RS" sz="1400" dirty="0" smtClean="0">
                <a:solidFill>
                  <a:schemeClr val="tx1"/>
                </a:solidFill>
              </a:rPr>
              <a:t>Uređenje: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odredbama </a:t>
            </a:r>
            <a:r>
              <a:rPr lang="sr-Latn-RS" sz="1400" dirty="0">
                <a:solidFill>
                  <a:schemeClr val="tx1"/>
                </a:solidFill>
              </a:rPr>
              <a:t>čl. 178. do 180. Zakona o privrednim društvima,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chemeClr val="tx1"/>
                </a:solidFill>
              </a:rPr>
              <a:t>osnivačkim aktom ili odlukom skupštine može se utvrditi obaveza članova društva da, pored uplate upisanog osnovnog kapitala, izvrše dodatne uplate društvu,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chemeClr val="tx1"/>
                </a:solidFill>
              </a:rPr>
              <a:t>dodatne uplate mogu biti samo u novcu,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chemeClr val="tx1"/>
                </a:solidFill>
              </a:rPr>
              <a:t>dodatnim uplatama </a:t>
            </a:r>
            <a:r>
              <a:rPr lang="sr-Latn-RS" sz="1400" dirty="0" smtClean="0">
                <a:solidFill>
                  <a:schemeClr val="tx1"/>
                </a:solidFill>
              </a:rPr>
              <a:t>se ne </a:t>
            </a:r>
            <a:r>
              <a:rPr lang="sr-Latn-RS" sz="1400" dirty="0">
                <a:solidFill>
                  <a:schemeClr val="tx1"/>
                </a:solidFill>
              </a:rPr>
              <a:t>povećava osnovni kapital </a:t>
            </a:r>
            <a:r>
              <a:rPr lang="sr-Latn-RS" sz="1400" dirty="0" smtClean="0">
                <a:solidFill>
                  <a:schemeClr val="tx1"/>
                </a:solidFill>
              </a:rPr>
              <a:t>društva</a:t>
            </a:r>
            <a:r>
              <a:rPr lang="sr-Latn-RS" sz="1400" dirty="0">
                <a:solidFill>
                  <a:schemeClr val="tx1"/>
                </a:solidFill>
              </a:rPr>
              <a:t>.</a:t>
            </a:r>
            <a:endParaRPr lang="sr-Latn-RS" sz="14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72060" y="893872"/>
            <a:ext cx="4358580" cy="35726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r-Latn-RS" sz="1400" dirty="0">
                <a:solidFill>
                  <a:schemeClr val="tx1"/>
                </a:solidFill>
              </a:rPr>
              <a:t>Propisana su pravila kod vraćanja dodatnih uplata: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chemeClr val="tx1"/>
                </a:solidFill>
              </a:rPr>
              <a:t>dodatne uplate mogu se vratiti članovima društva samo ako nisu neophodne za pokriće gubitaka društva ili za izmirenje poverilaca;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chemeClr val="tx1"/>
                </a:solidFill>
              </a:rPr>
              <a:t>dodatne uplate se ne mogu vratiti članu društva pre uplate, odnosno unosa celokupnog upisanog uloga u društvo;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chemeClr val="tx1"/>
                </a:solidFill>
              </a:rPr>
              <a:t>vraćanje dodatnih uplata članovima društva vrši se </a:t>
            </a:r>
            <a:r>
              <a:rPr lang="sr-Latn-RS" sz="1400" dirty="0" err="1">
                <a:solidFill>
                  <a:schemeClr val="tx1"/>
                </a:solidFill>
              </a:rPr>
              <a:t>shodnom</a:t>
            </a:r>
            <a:r>
              <a:rPr lang="sr-Latn-RS" sz="1400" dirty="0">
                <a:solidFill>
                  <a:schemeClr val="tx1"/>
                </a:solidFill>
              </a:rPr>
              <a:t> primenom odredaba ovog zakona o smanjenju osnovnog kapitala društva;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chemeClr val="tx1"/>
                </a:solidFill>
              </a:rPr>
              <a:t>u slučaju stečaja društva, potraživanje člana društva po osnovu dodatnih uplata namiruje se tek nakon punog namirenja stečajnih poverilaca društva sa pripadajućim kamatama.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3900" y="266700"/>
            <a:ext cx="8640772" cy="67818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sr-Latn-RS" sz="1600" b="1" dirty="0"/>
          </a:p>
          <a:p>
            <a:pPr>
              <a:spcBef>
                <a:spcPts val="0"/>
              </a:spcBef>
            </a:pPr>
            <a:endParaRPr lang="sr-Latn-RS" sz="1600" b="1" dirty="0" smtClean="0"/>
          </a:p>
          <a:p>
            <a:pPr>
              <a:spcBef>
                <a:spcPts val="0"/>
              </a:spcBef>
            </a:pPr>
            <a:r>
              <a:rPr lang="sr-Latn-RS" sz="1800" b="1" dirty="0" smtClean="0"/>
              <a:t>Računovodstveno obuhvatanje </a:t>
            </a:r>
            <a:r>
              <a:rPr lang="sr-Latn-RS" sz="1800" b="1" dirty="0"/>
              <a:t>dodatnih uplata članova </a:t>
            </a:r>
            <a:r>
              <a:rPr lang="sr-Latn-RS" sz="1800" b="1" dirty="0" smtClean="0"/>
              <a:t>d.o.o. koje                ne </a:t>
            </a:r>
            <a:r>
              <a:rPr lang="sr-Latn-RS" sz="1800" b="1" dirty="0"/>
              <a:t>povećavaju osnovni </a:t>
            </a:r>
            <a:r>
              <a:rPr lang="sr-Latn-RS" sz="1800" b="1" dirty="0" smtClean="0"/>
              <a:t>kapital (nastavak)</a:t>
            </a:r>
            <a:endParaRPr lang="sr-Latn-RS" sz="1800" b="1" dirty="0"/>
          </a:p>
          <a:p>
            <a:pPr>
              <a:spcBef>
                <a:spcPts val="0"/>
              </a:spcBef>
            </a:pPr>
            <a:endParaRPr lang="sr-Latn-RS" sz="1800" b="1" dirty="0"/>
          </a:p>
          <a:p>
            <a:pPr>
              <a:spcBef>
                <a:spcPts val="1200"/>
              </a:spcBef>
            </a:pPr>
            <a:endParaRPr lang="sr-Latn-RS" sz="2000" b="1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4030920" cy="4136494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242793" y="914402"/>
            <a:ext cx="3559587" cy="416051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sr-Latn-R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r-Latn-R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r-Latn-RS" sz="1400" dirty="0" smtClean="0">
                <a:solidFill>
                  <a:schemeClr val="tx1"/>
                </a:solidFill>
              </a:rPr>
              <a:t>Računovodstven</a:t>
            </a:r>
            <a:r>
              <a:rPr lang="sr-Latn-RS" sz="1400" dirty="0">
                <a:solidFill>
                  <a:schemeClr val="tx1"/>
                </a:solidFill>
              </a:rPr>
              <a:t>o</a:t>
            </a:r>
            <a:r>
              <a:rPr lang="sr-Latn-RS" sz="1400" dirty="0" smtClean="0">
                <a:solidFill>
                  <a:schemeClr val="tx1"/>
                </a:solidFill>
              </a:rPr>
              <a:t> obuhvatanje: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nije uređeno računovodstvenim propisima;</a:t>
            </a:r>
            <a:endParaRPr lang="sr-Latn-R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Pravilnikom o kontnom okviru i sadržini računa u KO nisu propisani računi za evidentiranje;</a:t>
            </a:r>
            <a:endParaRPr lang="sr-Latn-R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način evidentiranja je uslovljen namenom dodatnih uplata;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početno priznavanje;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nakon </a:t>
            </a:r>
            <a:r>
              <a:rPr lang="sr-Latn-RS" sz="1400" dirty="0">
                <a:solidFill>
                  <a:schemeClr val="tx1"/>
                </a:solidFill>
              </a:rPr>
              <a:t>početnog evidentiranja dodatnih uplata u okviru grupe računa 32, računovodstveni tretman zavisi od odluka osnivača ili drugih </a:t>
            </a:r>
            <a:r>
              <a:rPr lang="sr-Latn-RS" sz="1400" dirty="0" smtClean="0">
                <a:solidFill>
                  <a:schemeClr val="tx1"/>
                </a:solidFill>
              </a:rPr>
              <a:t>okolnosti -  dodatne </a:t>
            </a:r>
            <a:r>
              <a:rPr lang="sr-Latn-RS" sz="1400" dirty="0">
                <a:solidFill>
                  <a:schemeClr val="tx1"/>
                </a:solidFill>
              </a:rPr>
              <a:t>uplate mogu biti vraćene članovima, iskorišćene za pokriće gubitka ili služiti za povećanje osnovnog kapitala.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62333"/>
              </p:ext>
            </p:extLst>
          </p:nvPr>
        </p:nvGraphicFramePr>
        <p:xfrm>
          <a:off x="3924301" y="914402"/>
          <a:ext cx="4991099" cy="2401824"/>
        </p:xfrm>
        <a:graphic>
          <a:graphicData uri="http://schemas.openxmlformats.org/drawingml/2006/table">
            <a:tbl>
              <a:tblPr firstRow="1" firstCol="1" bandRow="1"/>
              <a:tblGrid>
                <a:gridCol w="2418776"/>
                <a:gridCol w="1325786"/>
                <a:gridCol w="12465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Okolnost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Računovodstveni tretman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Pozicija</a:t>
                      </a:r>
                      <a:endParaRPr lang="sr-Latn-R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Izvesno je vraćanje dodatne uplate članovima društva; pretpostavlja se verovatni odliv resursa po osnovu vraćanja dodatne uplate</a:t>
                      </a:r>
                      <a:endParaRPr lang="sr-Latn-R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Dodatne uplate se evidentiraju kao obaveze; </a:t>
                      </a:r>
                      <a:endParaRPr lang="sr-Latn-R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419 - Ostale dugoročne obaveze ili</a:t>
                      </a:r>
                      <a:endParaRPr lang="sr-Latn-RS" sz="12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</a:rPr>
                        <a:t>469 - Ostale obaveze </a:t>
                      </a:r>
                      <a:endParaRPr lang="sr-Latn-RS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 momentu dodatnih uplata nije utvrđeno kada i u kom iznosu će dodatne uplate biti vraćene; </a:t>
                      </a:r>
                      <a:endParaRPr lang="sr-Latn-RS" sz="10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nije </a:t>
                      </a: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verovatno da li će i kada doći do odliva resursa </a:t>
                      </a:r>
                      <a:endParaRPr lang="sr-Latn-R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Dodatne uplate treba evidentirati u korist odgovarajućeg računa u okviru kapitala</a:t>
                      </a:r>
                      <a:endParaRPr lang="sr-Latn-R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322 - </a:t>
                      </a:r>
                      <a:r>
                        <a:rPr lang="sr-Latn-RS" sz="10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Statutarne</a:t>
                      </a:r>
                      <a:r>
                        <a:rPr lang="sr-Latn-RS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i druge rezerve</a:t>
                      </a:r>
                      <a:endParaRPr lang="sr-Latn-R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Donošenje odluke o dodatnim uplatama koje će biti iskorišćene za pokriće gubitka iz ranijih godina</a:t>
                      </a:r>
                      <a:endParaRPr lang="sr-Latn-RS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Pokriće gubitka vrši se direktno na teret dodatnih uplata</a:t>
                      </a:r>
                      <a:endParaRPr lang="sr-Latn-R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350 - Gubitak ranijih godina</a:t>
                      </a:r>
                      <a:endParaRPr lang="sr-Latn-R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8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81940"/>
            <a:ext cx="8640772" cy="4800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r-Latn-RS" sz="1800" b="1" dirty="0"/>
              <a:t>Matična prava lica i okvir za finansijsko izveštavanje</a:t>
            </a: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638068966"/>
              </p:ext>
            </p:extLst>
          </p:nvPr>
        </p:nvGraphicFramePr>
        <p:xfrm>
          <a:off x="1310639" y="1379224"/>
          <a:ext cx="6316980" cy="35582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58490"/>
                <a:gridCol w="3158490"/>
              </a:tblGrid>
              <a:tr h="362874">
                <a:tc>
                  <a:txBody>
                    <a:bodyPr/>
                    <a:lstStyle/>
                    <a:p>
                      <a:pPr algn="l"/>
                      <a:r>
                        <a:rPr lang="sr-Latn-RS" sz="1200" b="1" dirty="0" smtClean="0"/>
                        <a:t>Situacija</a:t>
                      </a:r>
                      <a:r>
                        <a:rPr lang="sr-Latn-RS" sz="1200" b="1" baseline="0" dirty="0" smtClean="0"/>
                        <a:t> </a:t>
                      </a:r>
                      <a:r>
                        <a:rPr lang="en-GB" sz="1200" b="1" dirty="0" smtClean="0"/>
                        <a:t>1</a:t>
                      </a:r>
                      <a:endParaRPr lang="en-GB" sz="1200" b="1" dirty="0"/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dirty="0" smtClean="0"/>
                        <a:t>Situacija</a:t>
                      </a:r>
                      <a:r>
                        <a:rPr lang="en-GB" sz="1200" b="1" dirty="0" smtClean="0"/>
                        <a:t> 2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54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Vrednosti imovine i poslovnog prihoda matičnog i zavisnih pravnih lica, ne računajući međusobna učešća, potraživanja i obaveze, međusobne rezultate i međusobne poslovne prihode i rashode matičnog i zavisnih pravnih lica, u zbiru </a:t>
                      </a:r>
                      <a:r>
                        <a:rPr lang="sr-Latn-R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prelaze 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polovinu kriterijuma za malo pravno  lice (</a:t>
                      </a:r>
                      <a:r>
                        <a:rPr lang="sr-Latn-RS" sz="1200" dirty="0" smtClean="0"/>
                        <a:t>član 27. stav 5. Zakona o računovodstvu)</a:t>
                      </a:r>
                      <a:endParaRPr lang="en-GB" sz="1200" dirty="0"/>
                    </a:p>
                  </a:txBody>
                  <a:tcPr anchor="ctr"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Vrednosti imovine i poslovnog prihoda matičnog i zavisnih pravnih lica, ne računajući međusobna učešća, potraživanja i obaveze, međusobne rezultate i međusobne poslovne prihode i rashode matičnog i zavisnih pravnih lica, u zbiru </a:t>
                      </a:r>
                      <a:r>
                        <a:rPr lang="sr-Latn-R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prelaze 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polovinu kriterijuma za malo pravno  lice</a:t>
                      </a:r>
                      <a:r>
                        <a:rPr lang="sr-Latn-R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sr-Latn-RS" sz="1200" dirty="0" smtClean="0"/>
                        <a:t>član 27. stav 1. Zakona o računovodstvu)</a:t>
                      </a:r>
                      <a:endParaRPr lang="en-GB" sz="12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</a:tr>
              <a:tr h="817983">
                <a:tc>
                  <a:txBody>
                    <a:bodyPr/>
                    <a:lstStyle/>
                    <a:p>
                      <a:pPr algn="l"/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onsolidovana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imovina nije veća od 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2.200.000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konsolidovani poslovni prihod nije veći od EUR 4.400.000; </a:t>
                      </a:r>
                      <a:endParaRPr lang="sr-Latn-R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onsolidovana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imovina 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veća od 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2.200.000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konsolidovani poslovni prihod veći je od EUR 4.400.000; </a:t>
                      </a:r>
                      <a:endParaRPr lang="en-GB" sz="1200" dirty="0" smtClean="0"/>
                    </a:p>
                  </a:txBody>
                  <a:tcPr anchor="ctr"/>
                </a:tc>
              </a:tr>
              <a:tr h="379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Matično društvo ne sastavlja </a:t>
                      </a:r>
                      <a:r>
                        <a:rPr lang="sr-Latn-RS" sz="1200" dirty="0" err="1" smtClean="0"/>
                        <a:t>KFI</a:t>
                      </a:r>
                      <a:r>
                        <a:rPr lang="sr-Latn-RS" sz="1200" baseline="0" dirty="0" smtClean="0"/>
                        <a:t> i             ne primenjuje MSFI</a:t>
                      </a:r>
                      <a:endParaRPr lang="en-GB" sz="1200" dirty="0" smtClean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Matično društvo sastavlja </a:t>
                      </a:r>
                      <a:r>
                        <a:rPr lang="sr-Latn-RS" sz="1200" dirty="0" err="1" smtClean="0"/>
                        <a:t>KFI</a:t>
                      </a:r>
                      <a:r>
                        <a:rPr lang="sr-Latn-RS" sz="1200" baseline="0" dirty="0" smtClean="0"/>
                        <a:t> i primenjuje MSFI (</a:t>
                      </a:r>
                      <a:r>
                        <a:rPr lang="sr-Latn-RS" sz="1200" dirty="0" smtClean="0">
                          <a:solidFill>
                            <a:schemeClr val="tx1"/>
                          </a:solidFill>
                        </a:rPr>
                        <a:t>član 20. Zakona računovodstvu)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18260" y="845824"/>
            <a:ext cx="6309360" cy="533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sr-Latn-R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r-Latn-RS" sz="14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sr-Latn-RS" sz="1400" dirty="0" smtClean="0">
                <a:solidFill>
                  <a:schemeClr val="tx1"/>
                </a:solidFill>
              </a:rPr>
              <a:t>Matično društvo „A“ poseduje 100% udela u zavisnom društvu „B“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1629</Words>
  <Application>Microsoft Office PowerPoint</Application>
  <PresentationFormat>On-screen Show (16:9)</PresentationFormat>
  <Paragraphs>193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NEKOLIKO AKTUELNIH RAČUNOVODSTVENIH PITANJA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Srdjan Simic</cp:lastModifiedBy>
  <cp:revision>204</cp:revision>
  <dcterms:created xsi:type="dcterms:W3CDTF">2015-05-28T11:57:29Z</dcterms:created>
  <dcterms:modified xsi:type="dcterms:W3CDTF">2018-11-28T11:04:20Z</dcterms:modified>
</cp:coreProperties>
</file>