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8" r:id="rId2"/>
    <p:sldId id="311" r:id="rId3"/>
    <p:sldId id="303" r:id="rId4"/>
    <p:sldId id="314" r:id="rId5"/>
    <p:sldId id="305" r:id="rId6"/>
    <p:sldId id="304" r:id="rId7"/>
    <p:sldId id="309" r:id="rId8"/>
    <p:sldId id="312" r:id="rId9"/>
    <p:sldId id="313" r:id="rId10"/>
    <p:sldId id="308" r:id="rId11"/>
    <p:sldId id="315" r:id="rId12"/>
    <p:sldId id="316" r:id="rId13"/>
    <p:sldId id="317" r:id="rId14"/>
    <p:sldId id="318" r:id="rId15"/>
    <p:sldId id="320" r:id="rId16"/>
    <p:sldId id="319" r:id="rId17"/>
    <p:sldId id="321" r:id="rId18"/>
    <p:sldId id="306"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66A"/>
    <a:srgbClr val="009CDE"/>
    <a:srgbClr val="D4E7F7"/>
    <a:srgbClr val="3F9C35"/>
    <a:srgbClr val="DBE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46" autoAdjust="0"/>
    <p:restoredTop sz="97670" autoAdjust="0"/>
  </p:normalViewPr>
  <p:slideViewPr>
    <p:cSldViewPr snapToGrid="0">
      <p:cViewPr>
        <p:scale>
          <a:sx n="120" d="100"/>
          <a:sy n="120" d="100"/>
        </p:scale>
        <p:origin x="-480" y="-58"/>
      </p:cViewPr>
      <p:guideLst>
        <p:guide orient="horz" pos="3117"/>
        <p:guide orient="horz" pos="2396"/>
        <p:guide orient="horz" pos="232"/>
        <p:guide orient="horz" pos="2210"/>
        <p:guide orient="horz" pos="123"/>
        <p:guide orient="horz" pos="3239"/>
        <p:guide orient="horz" pos="931"/>
        <p:guide orient="horz" pos="5"/>
        <p:guide pos="5647"/>
        <p:guide/>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85" d="100"/>
          <a:sy n="85" d="100"/>
        </p:scale>
        <p:origin x="-378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16792-5301-435F-97D2-08C57432B1C8}"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sr-Latn-RS"/>
        </a:p>
      </dgm:t>
    </dgm:pt>
    <dgm:pt modelId="{D16AE129-2E8C-4172-BE49-4F76069E460E}">
      <dgm:prSet phldrT="[Text]"/>
      <dgm:spPr/>
      <dgm:t>
        <a:bodyPr/>
        <a:lstStyle/>
        <a:p>
          <a:r>
            <a:rPr lang="sr-Latn-RS" dirty="0" smtClean="0">
              <a:solidFill>
                <a:srgbClr val="009CDE"/>
              </a:solidFill>
            </a:rPr>
            <a:t>-</a:t>
          </a:r>
          <a:endParaRPr lang="sr-Latn-RS" dirty="0">
            <a:solidFill>
              <a:srgbClr val="009CDE"/>
            </a:solidFill>
          </a:endParaRPr>
        </a:p>
      </dgm:t>
    </dgm:pt>
    <dgm:pt modelId="{7B5454A4-68B2-44F6-ACC1-ABEA44309390}" type="parTrans" cxnId="{FFFF9830-D0EE-440F-88C6-3EBBB070842F}">
      <dgm:prSet/>
      <dgm:spPr/>
      <dgm:t>
        <a:bodyPr/>
        <a:lstStyle/>
        <a:p>
          <a:endParaRPr lang="sr-Latn-RS"/>
        </a:p>
      </dgm:t>
    </dgm:pt>
    <dgm:pt modelId="{D4F4416F-8097-4B38-86AB-8891CC94DC99}" type="sibTrans" cxnId="{FFFF9830-D0EE-440F-88C6-3EBBB070842F}">
      <dgm:prSet/>
      <dgm:spPr/>
      <dgm:t>
        <a:bodyPr/>
        <a:lstStyle/>
        <a:p>
          <a:endParaRPr lang="sr-Latn-RS"/>
        </a:p>
      </dgm:t>
    </dgm:pt>
    <dgm:pt modelId="{1BA793E2-B9F5-4119-82B2-DC306B569AA6}">
      <dgm:prSet phldrT="[Text]" custT="1"/>
      <dgm:spPr/>
      <dgm:t>
        <a:bodyPr/>
        <a:lstStyle/>
        <a:p>
          <a:r>
            <a:rPr lang="sr-Latn-RS" sz="1600" b="1" dirty="0" smtClean="0"/>
            <a:t>IAS 8 - Računovodstvene politike, promene računovodstvenih procena i greške </a:t>
          </a:r>
          <a:endParaRPr lang="sr-Latn-RS" sz="1600" b="1" dirty="0"/>
        </a:p>
      </dgm:t>
    </dgm:pt>
    <dgm:pt modelId="{2BF0E6A6-9DF6-4C35-983F-8B1FB6C2C45F}" type="parTrans" cxnId="{EBFFA918-4C64-47F4-B36B-7EBE064E6872}">
      <dgm:prSet/>
      <dgm:spPr/>
      <dgm:t>
        <a:bodyPr/>
        <a:lstStyle/>
        <a:p>
          <a:endParaRPr lang="sr-Latn-RS"/>
        </a:p>
      </dgm:t>
    </dgm:pt>
    <dgm:pt modelId="{9D81E85A-C07B-4DC7-9725-F9DFC5AD73B2}" type="sibTrans" cxnId="{EBFFA918-4C64-47F4-B36B-7EBE064E6872}">
      <dgm:prSet/>
      <dgm:spPr/>
      <dgm:t>
        <a:bodyPr/>
        <a:lstStyle/>
        <a:p>
          <a:endParaRPr lang="sr-Latn-RS"/>
        </a:p>
      </dgm:t>
    </dgm:pt>
    <dgm:pt modelId="{81A0676E-F1EE-4954-B01E-A2BFA3006C13}">
      <dgm:prSet phldrT="[Text]"/>
      <dgm:spPr/>
      <dgm:t>
        <a:bodyPr/>
        <a:lstStyle/>
        <a:p>
          <a:r>
            <a:rPr lang="sr-Latn-RS" dirty="0" smtClean="0">
              <a:solidFill>
                <a:srgbClr val="009CDE"/>
              </a:solidFill>
            </a:rPr>
            <a:t>-</a:t>
          </a:r>
          <a:endParaRPr lang="sr-Latn-RS" dirty="0">
            <a:solidFill>
              <a:srgbClr val="009CDE"/>
            </a:solidFill>
          </a:endParaRPr>
        </a:p>
      </dgm:t>
    </dgm:pt>
    <dgm:pt modelId="{9357DDD9-C8C8-483C-BE04-D2AC512C1AD2}" type="parTrans" cxnId="{769CA8D6-4D92-47E1-9BDB-B001481C1DB5}">
      <dgm:prSet/>
      <dgm:spPr/>
      <dgm:t>
        <a:bodyPr/>
        <a:lstStyle/>
        <a:p>
          <a:endParaRPr lang="sr-Latn-RS"/>
        </a:p>
      </dgm:t>
    </dgm:pt>
    <dgm:pt modelId="{277F4E8D-70DA-4933-90CA-21037BE053D0}" type="sibTrans" cxnId="{769CA8D6-4D92-47E1-9BDB-B001481C1DB5}">
      <dgm:prSet/>
      <dgm:spPr/>
      <dgm:t>
        <a:bodyPr/>
        <a:lstStyle/>
        <a:p>
          <a:endParaRPr lang="sr-Latn-RS"/>
        </a:p>
      </dgm:t>
    </dgm:pt>
    <dgm:pt modelId="{54066CEC-7B98-4FAC-85DE-4401BB6266A9}">
      <dgm:prSet phldrT="[Text]" custT="1"/>
      <dgm:spPr/>
      <dgm:t>
        <a:bodyPr/>
        <a:lstStyle/>
        <a:p>
          <a:r>
            <a:rPr lang="sr-Latn-RS" sz="1600" b="1" dirty="0" smtClean="0"/>
            <a:t>IFRS za SME </a:t>
          </a:r>
        </a:p>
        <a:p>
          <a:r>
            <a:rPr lang="sr-Latn-RS" sz="1600" b="1" dirty="0" smtClean="0"/>
            <a:t>Odeljak 10 - Računovodstvene politike, procene i greške</a:t>
          </a:r>
          <a:endParaRPr lang="sr-Latn-RS" sz="1600" b="1" dirty="0"/>
        </a:p>
      </dgm:t>
    </dgm:pt>
    <dgm:pt modelId="{0E38B6C5-822F-466D-A022-278EDA9C03F0}" type="parTrans" cxnId="{EF0EFCED-C31E-4351-B2F8-E266A6FF6DE8}">
      <dgm:prSet/>
      <dgm:spPr/>
      <dgm:t>
        <a:bodyPr/>
        <a:lstStyle/>
        <a:p>
          <a:endParaRPr lang="sr-Latn-RS"/>
        </a:p>
      </dgm:t>
    </dgm:pt>
    <dgm:pt modelId="{C4FC8E2F-376A-4C8C-B46D-868CFFE3BA11}" type="sibTrans" cxnId="{EF0EFCED-C31E-4351-B2F8-E266A6FF6DE8}">
      <dgm:prSet/>
      <dgm:spPr/>
      <dgm:t>
        <a:bodyPr/>
        <a:lstStyle/>
        <a:p>
          <a:endParaRPr lang="sr-Latn-RS"/>
        </a:p>
      </dgm:t>
    </dgm:pt>
    <dgm:pt modelId="{DAD5E065-ABCB-4F0C-8CFE-6AA935FADE04}">
      <dgm:prSet phldrT="[Text]"/>
      <dgm:spPr/>
      <dgm:t>
        <a:bodyPr/>
        <a:lstStyle/>
        <a:p>
          <a:r>
            <a:rPr lang="sr-Latn-RS" dirty="0" smtClean="0">
              <a:solidFill>
                <a:srgbClr val="009CDE"/>
              </a:solidFill>
            </a:rPr>
            <a:t>-</a:t>
          </a:r>
          <a:endParaRPr lang="sr-Latn-RS" dirty="0">
            <a:solidFill>
              <a:srgbClr val="009CDE"/>
            </a:solidFill>
          </a:endParaRPr>
        </a:p>
      </dgm:t>
    </dgm:pt>
    <dgm:pt modelId="{D9B2AFE8-1C17-4289-B9A2-B9931FDD8055}" type="parTrans" cxnId="{266B8696-59FC-4D7D-89B9-3B57208CA07C}">
      <dgm:prSet/>
      <dgm:spPr/>
      <dgm:t>
        <a:bodyPr/>
        <a:lstStyle/>
        <a:p>
          <a:endParaRPr lang="sr-Latn-RS"/>
        </a:p>
      </dgm:t>
    </dgm:pt>
    <dgm:pt modelId="{5324F57B-1428-45D0-8A7B-2CA13AC85FEB}" type="sibTrans" cxnId="{266B8696-59FC-4D7D-89B9-3B57208CA07C}">
      <dgm:prSet/>
      <dgm:spPr/>
      <dgm:t>
        <a:bodyPr/>
        <a:lstStyle/>
        <a:p>
          <a:endParaRPr lang="sr-Latn-RS"/>
        </a:p>
      </dgm:t>
    </dgm:pt>
    <dgm:pt modelId="{4BB5F746-930A-4DAF-BD5A-0D4ADF05DA45}">
      <dgm:prSet phldrT="[Text]" custT="1"/>
      <dgm:spPr/>
      <dgm:t>
        <a:bodyPr/>
        <a:lstStyle/>
        <a:p>
          <a:r>
            <a:rPr lang="sr-Latn-RS" sz="1600" b="1" dirty="0" smtClean="0"/>
            <a:t>Pravilnik o načinu priznavanja, vrednovanja, prezentacije i obelodanjivanja pozicija u pojedinačnim FI mikro i drugih pravnih lica</a:t>
          </a:r>
          <a:endParaRPr lang="sr-Latn-RS" sz="1600" dirty="0"/>
        </a:p>
      </dgm:t>
    </dgm:pt>
    <dgm:pt modelId="{7D759462-877F-4A8D-99B5-624D8C01A59F}" type="parTrans" cxnId="{05750908-4D14-4B7E-9CA1-ED064B2A4FA3}">
      <dgm:prSet/>
      <dgm:spPr/>
      <dgm:t>
        <a:bodyPr/>
        <a:lstStyle/>
        <a:p>
          <a:endParaRPr lang="sr-Latn-RS"/>
        </a:p>
      </dgm:t>
    </dgm:pt>
    <dgm:pt modelId="{E7D33989-28A2-4176-90D5-343F544C8116}" type="sibTrans" cxnId="{05750908-4D14-4B7E-9CA1-ED064B2A4FA3}">
      <dgm:prSet/>
      <dgm:spPr/>
      <dgm:t>
        <a:bodyPr/>
        <a:lstStyle/>
        <a:p>
          <a:endParaRPr lang="sr-Latn-RS"/>
        </a:p>
      </dgm:t>
    </dgm:pt>
    <dgm:pt modelId="{FD1024CD-EE9A-4049-94F5-0A5E306344DF}" type="pres">
      <dgm:prSet presAssocID="{14B16792-5301-435F-97D2-08C57432B1C8}" presName="Name0" presStyleCnt="0">
        <dgm:presLayoutVars>
          <dgm:dir/>
          <dgm:animLvl val="lvl"/>
          <dgm:resizeHandles val="exact"/>
        </dgm:presLayoutVars>
      </dgm:prSet>
      <dgm:spPr/>
      <dgm:t>
        <a:bodyPr/>
        <a:lstStyle/>
        <a:p>
          <a:endParaRPr lang="sr-Latn-RS"/>
        </a:p>
      </dgm:t>
    </dgm:pt>
    <dgm:pt modelId="{E2273AA3-FF6B-4DC1-A8C2-E80CACE31CAA}" type="pres">
      <dgm:prSet presAssocID="{D16AE129-2E8C-4172-BE49-4F76069E460E}" presName="compositeNode" presStyleCnt="0">
        <dgm:presLayoutVars>
          <dgm:bulletEnabled val="1"/>
        </dgm:presLayoutVars>
      </dgm:prSet>
      <dgm:spPr/>
    </dgm:pt>
    <dgm:pt modelId="{AEDE0BDB-EB32-45BA-983C-D946D748AD0B}" type="pres">
      <dgm:prSet presAssocID="{D16AE129-2E8C-4172-BE49-4F76069E460E}" presName="bgRect" presStyleLbl="node1" presStyleIdx="0" presStyleCnt="3" custLinFactNeighborX="-3392" custLinFactNeighborY="14844"/>
      <dgm:spPr/>
      <dgm:t>
        <a:bodyPr/>
        <a:lstStyle/>
        <a:p>
          <a:endParaRPr lang="sr-Latn-RS"/>
        </a:p>
      </dgm:t>
    </dgm:pt>
    <dgm:pt modelId="{463201BD-8B1C-4757-933A-B96722ED3F50}" type="pres">
      <dgm:prSet presAssocID="{D16AE129-2E8C-4172-BE49-4F76069E460E}" presName="parentNode" presStyleLbl="node1" presStyleIdx="0" presStyleCnt="3">
        <dgm:presLayoutVars>
          <dgm:chMax val="0"/>
          <dgm:bulletEnabled val="1"/>
        </dgm:presLayoutVars>
      </dgm:prSet>
      <dgm:spPr/>
      <dgm:t>
        <a:bodyPr/>
        <a:lstStyle/>
        <a:p>
          <a:endParaRPr lang="sr-Latn-RS"/>
        </a:p>
      </dgm:t>
    </dgm:pt>
    <dgm:pt modelId="{D2743F33-52D9-4E98-AE6A-49DB700EFF43}" type="pres">
      <dgm:prSet presAssocID="{D16AE129-2E8C-4172-BE49-4F76069E460E}" presName="childNode" presStyleLbl="node1" presStyleIdx="0" presStyleCnt="3">
        <dgm:presLayoutVars>
          <dgm:bulletEnabled val="1"/>
        </dgm:presLayoutVars>
      </dgm:prSet>
      <dgm:spPr/>
      <dgm:t>
        <a:bodyPr/>
        <a:lstStyle/>
        <a:p>
          <a:endParaRPr lang="sr-Latn-RS"/>
        </a:p>
      </dgm:t>
    </dgm:pt>
    <dgm:pt modelId="{9860E4EA-B427-41E0-AFCD-8CE87C88068A}" type="pres">
      <dgm:prSet presAssocID="{D4F4416F-8097-4B38-86AB-8891CC94DC99}" presName="hSp" presStyleCnt="0"/>
      <dgm:spPr/>
    </dgm:pt>
    <dgm:pt modelId="{45C68D38-B126-458B-B4C2-FDD4F652E2F9}" type="pres">
      <dgm:prSet presAssocID="{D4F4416F-8097-4B38-86AB-8891CC94DC99}" presName="vProcSp" presStyleCnt="0"/>
      <dgm:spPr/>
    </dgm:pt>
    <dgm:pt modelId="{77ACFCF3-A75F-4AB0-9552-7CE12F6929EE}" type="pres">
      <dgm:prSet presAssocID="{D4F4416F-8097-4B38-86AB-8891CC94DC99}" presName="vSp1" presStyleCnt="0"/>
      <dgm:spPr/>
    </dgm:pt>
    <dgm:pt modelId="{2494A7A1-C7C7-4812-A8A6-5173A658C782}" type="pres">
      <dgm:prSet presAssocID="{D4F4416F-8097-4B38-86AB-8891CC94DC99}" presName="simulatedConn" presStyleLbl="solidFgAcc1" presStyleIdx="0" presStyleCnt="2"/>
      <dgm:spPr/>
    </dgm:pt>
    <dgm:pt modelId="{49921579-D265-4AA3-9FBE-38607A2CFEDE}" type="pres">
      <dgm:prSet presAssocID="{D4F4416F-8097-4B38-86AB-8891CC94DC99}" presName="vSp2" presStyleCnt="0"/>
      <dgm:spPr/>
    </dgm:pt>
    <dgm:pt modelId="{46A1386B-F07C-4E6A-81CA-C0C9C9A03D2E}" type="pres">
      <dgm:prSet presAssocID="{D4F4416F-8097-4B38-86AB-8891CC94DC99}" presName="sibTrans" presStyleCnt="0"/>
      <dgm:spPr/>
    </dgm:pt>
    <dgm:pt modelId="{5977F93B-D079-4A81-B308-8053FCD04640}" type="pres">
      <dgm:prSet presAssocID="{81A0676E-F1EE-4954-B01E-A2BFA3006C13}" presName="compositeNode" presStyleCnt="0">
        <dgm:presLayoutVars>
          <dgm:bulletEnabled val="1"/>
        </dgm:presLayoutVars>
      </dgm:prSet>
      <dgm:spPr/>
    </dgm:pt>
    <dgm:pt modelId="{05040F55-39F1-4EFA-AC5E-5F8D27514CC9}" type="pres">
      <dgm:prSet presAssocID="{81A0676E-F1EE-4954-B01E-A2BFA3006C13}" presName="bgRect" presStyleLbl="node1" presStyleIdx="1" presStyleCnt="3"/>
      <dgm:spPr/>
      <dgm:t>
        <a:bodyPr/>
        <a:lstStyle/>
        <a:p>
          <a:endParaRPr lang="sr-Latn-RS"/>
        </a:p>
      </dgm:t>
    </dgm:pt>
    <dgm:pt modelId="{D137AABA-A5A6-4B9C-A3EA-1326F97AAE2A}" type="pres">
      <dgm:prSet presAssocID="{81A0676E-F1EE-4954-B01E-A2BFA3006C13}" presName="parentNode" presStyleLbl="node1" presStyleIdx="1" presStyleCnt="3">
        <dgm:presLayoutVars>
          <dgm:chMax val="0"/>
          <dgm:bulletEnabled val="1"/>
        </dgm:presLayoutVars>
      </dgm:prSet>
      <dgm:spPr/>
      <dgm:t>
        <a:bodyPr/>
        <a:lstStyle/>
        <a:p>
          <a:endParaRPr lang="sr-Latn-RS"/>
        </a:p>
      </dgm:t>
    </dgm:pt>
    <dgm:pt modelId="{F4EB89EC-8EF8-4ED9-BA4C-201444A7662C}" type="pres">
      <dgm:prSet presAssocID="{81A0676E-F1EE-4954-B01E-A2BFA3006C13}" presName="childNode" presStyleLbl="node1" presStyleIdx="1" presStyleCnt="3">
        <dgm:presLayoutVars>
          <dgm:bulletEnabled val="1"/>
        </dgm:presLayoutVars>
      </dgm:prSet>
      <dgm:spPr/>
      <dgm:t>
        <a:bodyPr/>
        <a:lstStyle/>
        <a:p>
          <a:endParaRPr lang="sr-Latn-RS"/>
        </a:p>
      </dgm:t>
    </dgm:pt>
    <dgm:pt modelId="{CF266E05-A732-41E0-B8CA-BA4681BE011F}" type="pres">
      <dgm:prSet presAssocID="{277F4E8D-70DA-4933-90CA-21037BE053D0}" presName="hSp" presStyleCnt="0"/>
      <dgm:spPr/>
    </dgm:pt>
    <dgm:pt modelId="{7B04A1CB-4E66-4C10-97E3-255C66ED849E}" type="pres">
      <dgm:prSet presAssocID="{277F4E8D-70DA-4933-90CA-21037BE053D0}" presName="vProcSp" presStyleCnt="0"/>
      <dgm:spPr/>
    </dgm:pt>
    <dgm:pt modelId="{65D16527-04D0-4ED0-A6A4-DF0CCA6AF174}" type="pres">
      <dgm:prSet presAssocID="{277F4E8D-70DA-4933-90CA-21037BE053D0}" presName="vSp1" presStyleCnt="0"/>
      <dgm:spPr/>
    </dgm:pt>
    <dgm:pt modelId="{F6BDC905-5104-4BF5-8917-A2127528981B}" type="pres">
      <dgm:prSet presAssocID="{277F4E8D-70DA-4933-90CA-21037BE053D0}" presName="simulatedConn" presStyleLbl="solidFgAcc1" presStyleIdx="1" presStyleCnt="2"/>
      <dgm:spPr/>
    </dgm:pt>
    <dgm:pt modelId="{9E46C080-8794-43A5-9AFC-52C9935B91D0}" type="pres">
      <dgm:prSet presAssocID="{277F4E8D-70DA-4933-90CA-21037BE053D0}" presName="vSp2" presStyleCnt="0"/>
      <dgm:spPr/>
    </dgm:pt>
    <dgm:pt modelId="{D8EEBC82-D548-4E34-9155-1583A955A906}" type="pres">
      <dgm:prSet presAssocID="{277F4E8D-70DA-4933-90CA-21037BE053D0}" presName="sibTrans" presStyleCnt="0"/>
      <dgm:spPr/>
    </dgm:pt>
    <dgm:pt modelId="{0DAF5312-291A-4935-808C-EF866307423D}" type="pres">
      <dgm:prSet presAssocID="{DAD5E065-ABCB-4F0C-8CFE-6AA935FADE04}" presName="compositeNode" presStyleCnt="0">
        <dgm:presLayoutVars>
          <dgm:bulletEnabled val="1"/>
        </dgm:presLayoutVars>
      </dgm:prSet>
      <dgm:spPr/>
    </dgm:pt>
    <dgm:pt modelId="{AB60F1AB-0E7A-4225-946E-839B92D22E51}" type="pres">
      <dgm:prSet presAssocID="{DAD5E065-ABCB-4F0C-8CFE-6AA935FADE04}" presName="bgRect" presStyleLbl="node1" presStyleIdx="2" presStyleCnt="3"/>
      <dgm:spPr/>
      <dgm:t>
        <a:bodyPr/>
        <a:lstStyle/>
        <a:p>
          <a:endParaRPr lang="sr-Latn-RS"/>
        </a:p>
      </dgm:t>
    </dgm:pt>
    <dgm:pt modelId="{7D6B4D57-1D20-4682-90FB-B3771593F72B}" type="pres">
      <dgm:prSet presAssocID="{DAD5E065-ABCB-4F0C-8CFE-6AA935FADE04}" presName="parentNode" presStyleLbl="node1" presStyleIdx="2" presStyleCnt="3">
        <dgm:presLayoutVars>
          <dgm:chMax val="0"/>
          <dgm:bulletEnabled val="1"/>
        </dgm:presLayoutVars>
      </dgm:prSet>
      <dgm:spPr/>
      <dgm:t>
        <a:bodyPr/>
        <a:lstStyle/>
        <a:p>
          <a:endParaRPr lang="sr-Latn-RS"/>
        </a:p>
      </dgm:t>
    </dgm:pt>
    <dgm:pt modelId="{012E7EC0-1C55-4A0C-8EC2-53455F82F6D9}" type="pres">
      <dgm:prSet presAssocID="{DAD5E065-ABCB-4F0C-8CFE-6AA935FADE04}" presName="childNode" presStyleLbl="node1" presStyleIdx="2" presStyleCnt="3">
        <dgm:presLayoutVars>
          <dgm:bulletEnabled val="1"/>
        </dgm:presLayoutVars>
      </dgm:prSet>
      <dgm:spPr/>
      <dgm:t>
        <a:bodyPr/>
        <a:lstStyle/>
        <a:p>
          <a:endParaRPr lang="sr-Latn-RS"/>
        </a:p>
      </dgm:t>
    </dgm:pt>
  </dgm:ptLst>
  <dgm:cxnLst>
    <dgm:cxn modelId="{266B8696-59FC-4D7D-89B9-3B57208CA07C}" srcId="{14B16792-5301-435F-97D2-08C57432B1C8}" destId="{DAD5E065-ABCB-4F0C-8CFE-6AA935FADE04}" srcOrd="2" destOrd="0" parTransId="{D9B2AFE8-1C17-4289-B9A2-B9931FDD8055}" sibTransId="{5324F57B-1428-45D0-8A7B-2CA13AC85FEB}"/>
    <dgm:cxn modelId="{1D034B52-43E0-438B-B181-B892BCD0F21A}" type="presOf" srcId="{4BB5F746-930A-4DAF-BD5A-0D4ADF05DA45}" destId="{012E7EC0-1C55-4A0C-8EC2-53455F82F6D9}" srcOrd="0" destOrd="0" presId="urn:microsoft.com/office/officeart/2005/8/layout/hProcess7"/>
    <dgm:cxn modelId="{DC7106D7-050A-4913-9C4B-AF3DC1D4EEBF}" type="presOf" srcId="{D16AE129-2E8C-4172-BE49-4F76069E460E}" destId="{AEDE0BDB-EB32-45BA-983C-D946D748AD0B}" srcOrd="0" destOrd="0" presId="urn:microsoft.com/office/officeart/2005/8/layout/hProcess7"/>
    <dgm:cxn modelId="{FFFF9830-D0EE-440F-88C6-3EBBB070842F}" srcId="{14B16792-5301-435F-97D2-08C57432B1C8}" destId="{D16AE129-2E8C-4172-BE49-4F76069E460E}" srcOrd="0" destOrd="0" parTransId="{7B5454A4-68B2-44F6-ACC1-ABEA44309390}" sibTransId="{D4F4416F-8097-4B38-86AB-8891CC94DC99}"/>
    <dgm:cxn modelId="{E4EAA574-3E40-426E-95ED-4B9A13E2F5B1}" type="presOf" srcId="{1BA793E2-B9F5-4119-82B2-DC306B569AA6}" destId="{D2743F33-52D9-4E98-AE6A-49DB700EFF43}" srcOrd="0" destOrd="0" presId="urn:microsoft.com/office/officeart/2005/8/layout/hProcess7"/>
    <dgm:cxn modelId="{F8510AEB-4F54-46D2-A58C-9788887A9078}" type="presOf" srcId="{54066CEC-7B98-4FAC-85DE-4401BB6266A9}" destId="{F4EB89EC-8EF8-4ED9-BA4C-201444A7662C}" srcOrd="0" destOrd="0" presId="urn:microsoft.com/office/officeart/2005/8/layout/hProcess7"/>
    <dgm:cxn modelId="{EF0EFCED-C31E-4351-B2F8-E266A6FF6DE8}" srcId="{81A0676E-F1EE-4954-B01E-A2BFA3006C13}" destId="{54066CEC-7B98-4FAC-85DE-4401BB6266A9}" srcOrd="0" destOrd="0" parTransId="{0E38B6C5-822F-466D-A022-278EDA9C03F0}" sibTransId="{C4FC8E2F-376A-4C8C-B46D-868CFFE3BA11}"/>
    <dgm:cxn modelId="{3FA94FE5-19CC-48F8-9C11-C40E709FBCD8}" type="presOf" srcId="{D16AE129-2E8C-4172-BE49-4F76069E460E}" destId="{463201BD-8B1C-4757-933A-B96722ED3F50}" srcOrd="1" destOrd="0" presId="urn:microsoft.com/office/officeart/2005/8/layout/hProcess7"/>
    <dgm:cxn modelId="{5C6CD342-9D07-4C70-AB18-C335ECB47DE8}" type="presOf" srcId="{81A0676E-F1EE-4954-B01E-A2BFA3006C13}" destId="{D137AABA-A5A6-4B9C-A3EA-1326F97AAE2A}" srcOrd="1" destOrd="0" presId="urn:microsoft.com/office/officeart/2005/8/layout/hProcess7"/>
    <dgm:cxn modelId="{5093501B-F7BD-4434-BD38-D9FB132C0E2C}" type="presOf" srcId="{DAD5E065-ABCB-4F0C-8CFE-6AA935FADE04}" destId="{7D6B4D57-1D20-4682-90FB-B3771593F72B}" srcOrd="1" destOrd="0" presId="urn:microsoft.com/office/officeart/2005/8/layout/hProcess7"/>
    <dgm:cxn modelId="{EBFFA918-4C64-47F4-B36B-7EBE064E6872}" srcId="{D16AE129-2E8C-4172-BE49-4F76069E460E}" destId="{1BA793E2-B9F5-4119-82B2-DC306B569AA6}" srcOrd="0" destOrd="0" parTransId="{2BF0E6A6-9DF6-4C35-983F-8B1FB6C2C45F}" sibTransId="{9D81E85A-C07B-4DC7-9725-F9DFC5AD73B2}"/>
    <dgm:cxn modelId="{05750908-4D14-4B7E-9CA1-ED064B2A4FA3}" srcId="{DAD5E065-ABCB-4F0C-8CFE-6AA935FADE04}" destId="{4BB5F746-930A-4DAF-BD5A-0D4ADF05DA45}" srcOrd="0" destOrd="0" parTransId="{7D759462-877F-4A8D-99B5-624D8C01A59F}" sibTransId="{E7D33989-28A2-4176-90D5-343F544C8116}"/>
    <dgm:cxn modelId="{ACEA2823-E70E-4CEA-961C-3497214E4DFE}" type="presOf" srcId="{81A0676E-F1EE-4954-B01E-A2BFA3006C13}" destId="{05040F55-39F1-4EFA-AC5E-5F8D27514CC9}" srcOrd="0" destOrd="0" presId="urn:microsoft.com/office/officeart/2005/8/layout/hProcess7"/>
    <dgm:cxn modelId="{769CA8D6-4D92-47E1-9BDB-B001481C1DB5}" srcId="{14B16792-5301-435F-97D2-08C57432B1C8}" destId="{81A0676E-F1EE-4954-B01E-A2BFA3006C13}" srcOrd="1" destOrd="0" parTransId="{9357DDD9-C8C8-483C-BE04-D2AC512C1AD2}" sibTransId="{277F4E8D-70DA-4933-90CA-21037BE053D0}"/>
    <dgm:cxn modelId="{9A7CB96A-9F03-46B6-9B50-ACBED3CEAA55}" type="presOf" srcId="{DAD5E065-ABCB-4F0C-8CFE-6AA935FADE04}" destId="{AB60F1AB-0E7A-4225-946E-839B92D22E51}" srcOrd="0" destOrd="0" presId="urn:microsoft.com/office/officeart/2005/8/layout/hProcess7"/>
    <dgm:cxn modelId="{16852235-CF36-481E-B394-C4E00E3BD98F}" type="presOf" srcId="{14B16792-5301-435F-97D2-08C57432B1C8}" destId="{FD1024CD-EE9A-4049-94F5-0A5E306344DF}" srcOrd="0" destOrd="0" presId="urn:microsoft.com/office/officeart/2005/8/layout/hProcess7"/>
    <dgm:cxn modelId="{514CCD92-8705-4768-8975-63E78D66713C}" type="presParOf" srcId="{FD1024CD-EE9A-4049-94F5-0A5E306344DF}" destId="{E2273AA3-FF6B-4DC1-A8C2-E80CACE31CAA}" srcOrd="0" destOrd="0" presId="urn:microsoft.com/office/officeart/2005/8/layout/hProcess7"/>
    <dgm:cxn modelId="{1135F7BD-B3E6-4C38-8536-4CC8B9C3749F}" type="presParOf" srcId="{E2273AA3-FF6B-4DC1-A8C2-E80CACE31CAA}" destId="{AEDE0BDB-EB32-45BA-983C-D946D748AD0B}" srcOrd="0" destOrd="0" presId="urn:microsoft.com/office/officeart/2005/8/layout/hProcess7"/>
    <dgm:cxn modelId="{6B9670BF-268D-45C2-B618-46D14939C6A7}" type="presParOf" srcId="{E2273AA3-FF6B-4DC1-A8C2-E80CACE31CAA}" destId="{463201BD-8B1C-4757-933A-B96722ED3F50}" srcOrd="1" destOrd="0" presId="urn:microsoft.com/office/officeart/2005/8/layout/hProcess7"/>
    <dgm:cxn modelId="{0FC350EA-6AFF-42C0-A501-5D55AD4CB13A}" type="presParOf" srcId="{E2273AA3-FF6B-4DC1-A8C2-E80CACE31CAA}" destId="{D2743F33-52D9-4E98-AE6A-49DB700EFF43}" srcOrd="2" destOrd="0" presId="urn:microsoft.com/office/officeart/2005/8/layout/hProcess7"/>
    <dgm:cxn modelId="{5BD9EF7A-B431-4955-A3EF-3435B88A0F04}" type="presParOf" srcId="{FD1024CD-EE9A-4049-94F5-0A5E306344DF}" destId="{9860E4EA-B427-41E0-AFCD-8CE87C88068A}" srcOrd="1" destOrd="0" presId="urn:microsoft.com/office/officeart/2005/8/layout/hProcess7"/>
    <dgm:cxn modelId="{5AD051BC-3AC0-40B3-88C9-0C61278500E8}" type="presParOf" srcId="{FD1024CD-EE9A-4049-94F5-0A5E306344DF}" destId="{45C68D38-B126-458B-B4C2-FDD4F652E2F9}" srcOrd="2" destOrd="0" presId="urn:microsoft.com/office/officeart/2005/8/layout/hProcess7"/>
    <dgm:cxn modelId="{17066BE3-8827-4772-9920-49AA05D91C19}" type="presParOf" srcId="{45C68D38-B126-458B-B4C2-FDD4F652E2F9}" destId="{77ACFCF3-A75F-4AB0-9552-7CE12F6929EE}" srcOrd="0" destOrd="0" presId="urn:microsoft.com/office/officeart/2005/8/layout/hProcess7"/>
    <dgm:cxn modelId="{E9597292-B4B9-4391-BAE5-F07CBF87CDC4}" type="presParOf" srcId="{45C68D38-B126-458B-B4C2-FDD4F652E2F9}" destId="{2494A7A1-C7C7-4812-A8A6-5173A658C782}" srcOrd="1" destOrd="0" presId="urn:microsoft.com/office/officeart/2005/8/layout/hProcess7"/>
    <dgm:cxn modelId="{FF5EA4E1-B6F8-4110-96CD-8F25E55C81B2}" type="presParOf" srcId="{45C68D38-B126-458B-B4C2-FDD4F652E2F9}" destId="{49921579-D265-4AA3-9FBE-38607A2CFEDE}" srcOrd="2" destOrd="0" presId="urn:microsoft.com/office/officeart/2005/8/layout/hProcess7"/>
    <dgm:cxn modelId="{FC362F38-909D-436F-A441-A6E8FE22C15F}" type="presParOf" srcId="{FD1024CD-EE9A-4049-94F5-0A5E306344DF}" destId="{46A1386B-F07C-4E6A-81CA-C0C9C9A03D2E}" srcOrd="3" destOrd="0" presId="urn:microsoft.com/office/officeart/2005/8/layout/hProcess7"/>
    <dgm:cxn modelId="{2CB617FA-CF42-4734-8AD8-C3C3141441D7}" type="presParOf" srcId="{FD1024CD-EE9A-4049-94F5-0A5E306344DF}" destId="{5977F93B-D079-4A81-B308-8053FCD04640}" srcOrd="4" destOrd="0" presId="urn:microsoft.com/office/officeart/2005/8/layout/hProcess7"/>
    <dgm:cxn modelId="{2594D1C7-209D-4783-A50A-68DBC54AAB33}" type="presParOf" srcId="{5977F93B-D079-4A81-B308-8053FCD04640}" destId="{05040F55-39F1-4EFA-AC5E-5F8D27514CC9}" srcOrd="0" destOrd="0" presId="urn:microsoft.com/office/officeart/2005/8/layout/hProcess7"/>
    <dgm:cxn modelId="{E109BCE1-1D94-46EB-8E1A-271BA46DC578}" type="presParOf" srcId="{5977F93B-D079-4A81-B308-8053FCD04640}" destId="{D137AABA-A5A6-4B9C-A3EA-1326F97AAE2A}" srcOrd="1" destOrd="0" presId="urn:microsoft.com/office/officeart/2005/8/layout/hProcess7"/>
    <dgm:cxn modelId="{D8EC501C-081F-45E0-974C-795CD37670AC}" type="presParOf" srcId="{5977F93B-D079-4A81-B308-8053FCD04640}" destId="{F4EB89EC-8EF8-4ED9-BA4C-201444A7662C}" srcOrd="2" destOrd="0" presId="urn:microsoft.com/office/officeart/2005/8/layout/hProcess7"/>
    <dgm:cxn modelId="{3597F6F3-15D3-42CF-9B07-4339F9C93424}" type="presParOf" srcId="{FD1024CD-EE9A-4049-94F5-0A5E306344DF}" destId="{CF266E05-A732-41E0-B8CA-BA4681BE011F}" srcOrd="5" destOrd="0" presId="urn:microsoft.com/office/officeart/2005/8/layout/hProcess7"/>
    <dgm:cxn modelId="{21DF0B3C-9EA0-4FE4-8058-45F90135F679}" type="presParOf" srcId="{FD1024CD-EE9A-4049-94F5-0A5E306344DF}" destId="{7B04A1CB-4E66-4C10-97E3-255C66ED849E}" srcOrd="6" destOrd="0" presId="urn:microsoft.com/office/officeart/2005/8/layout/hProcess7"/>
    <dgm:cxn modelId="{49112A58-3A7B-4BB6-AFDD-D4D145459CFA}" type="presParOf" srcId="{7B04A1CB-4E66-4C10-97E3-255C66ED849E}" destId="{65D16527-04D0-4ED0-A6A4-DF0CCA6AF174}" srcOrd="0" destOrd="0" presId="urn:microsoft.com/office/officeart/2005/8/layout/hProcess7"/>
    <dgm:cxn modelId="{18A86A21-F980-4359-BE34-17F21095B2B1}" type="presParOf" srcId="{7B04A1CB-4E66-4C10-97E3-255C66ED849E}" destId="{F6BDC905-5104-4BF5-8917-A2127528981B}" srcOrd="1" destOrd="0" presId="urn:microsoft.com/office/officeart/2005/8/layout/hProcess7"/>
    <dgm:cxn modelId="{1284AE55-FE65-46E8-8B43-27C00EE3BF0A}" type="presParOf" srcId="{7B04A1CB-4E66-4C10-97E3-255C66ED849E}" destId="{9E46C080-8794-43A5-9AFC-52C9935B91D0}" srcOrd="2" destOrd="0" presId="urn:microsoft.com/office/officeart/2005/8/layout/hProcess7"/>
    <dgm:cxn modelId="{6BB36CCA-37FA-4AA4-85B9-481BCAECBD19}" type="presParOf" srcId="{FD1024CD-EE9A-4049-94F5-0A5E306344DF}" destId="{D8EEBC82-D548-4E34-9155-1583A955A906}" srcOrd="7" destOrd="0" presId="urn:microsoft.com/office/officeart/2005/8/layout/hProcess7"/>
    <dgm:cxn modelId="{57442573-F4E9-473E-8839-E0CDCC36A003}" type="presParOf" srcId="{FD1024CD-EE9A-4049-94F5-0A5E306344DF}" destId="{0DAF5312-291A-4935-808C-EF866307423D}" srcOrd="8" destOrd="0" presId="urn:microsoft.com/office/officeart/2005/8/layout/hProcess7"/>
    <dgm:cxn modelId="{DA9C7ADB-AA0F-4D13-B523-EA2F33E20D93}" type="presParOf" srcId="{0DAF5312-291A-4935-808C-EF866307423D}" destId="{AB60F1AB-0E7A-4225-946E-839B92D22E51}" srcOrd="0" destOrd="0" presId="urn:microsoft.com/office/officeart/2005/8/layout/hProcess7"/>
    <dgm:cxn modelId="{606595BC-1AA7-4B05-86BE-73D8DF9BD63D}" type="presParOf" srcId="{0DAF5312-291A-4935-808C-EF866307423D}" destId="{7D6B4D57-1D20-4682-90FB-B3771593F72B}" srcOrd="1" destOrd="0" presId="urn:microsoft.com/office/officeart/2005/8/layout/hProcess7"/>
    <dgm:cxn modelId="{99998CE8-277F-4F2D-B1D3-7F2F7D366015}" type="presParOf" srcId="{0DAF5312-291A-4935-808C-EF866307423D}" destId="{012E7EC0-1C55-4A0C-8EC2-53455F82F6D9}"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D044CB-BC07-41E9-9143-5F2C66398EC1}"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sr-Latn-RS"/>
        </a:p>
      </dgm:t>
    </dgm:pt>
    <dgm:pt modelId="{1B5437AC-2B28-4250-9200-E9F50487E5FE}">
      <dgm:prSet phldrT="[Text]" custT="1"/>
      <dgm:spPr/>
      <dgm:t>
        <a:bodyPr/>
        <a:lstStyle/>
        <a:p>
          <a:r>
            <a:rPr lang="sr-Latn-RS" sz="1600" dirty="0" smtClean="0"/>
            <a:t>Ukoliko je ta promena propisana nekim standardom</a:t>
          </a:r>
          <a:endParaRPr lang="sr-Latn-RS" sz="1600" dirty="0"/>
        </a:p>
      </dgm:t>
    </dgm:pt>
    <dgm:pt modelId="{C7C00C58-6B5D-4036-95E7-B283FDF6383E}" type="parTrans" cxnId="{F822E821-8226-429D-8378-C940DD04999C}">
      <dgm:prSet/>
      <dgm:spPr/>
      <dgm:t>
        <a:bodyPr/>
        <a:lstStyle/>
        <a:p>
          <a:endParaRPr lang="sr-Latn-RS"/>
        </a:p>
      </dgm:t>
    </dgm:pt>
    <dgm:pt modelId="{8F4EE311-2930-4B4E-93D0-DB408C74EEE2}" type="sibTrans" cxnId="{F822E821-8226-429D-8378-C940DD04999C}">
      <dgm:prSet/>
      <dgm:spPr/>
      <dgm:t>
        <a:bodyPr/>
        <a:lstStyle/>
        <a:p>
          <a:endParaRPr lang="sr-Latn-RS"/>
        </a:p>
      </dgm:t>
    </dgm:pt>
    <dgm:pt modelId="{1BF7C90D-1FA2-4401-80AB-F10DEFCA10D4}">
      <dgm:prSet phldrT="[Text]" custT="1"/>
      <dgm:spPr/>
      <dgm:t>
        <a:bodyPr/>
        <a:lstStyle/>
        <a:p>
          <a:r>
            <a:rPr lang="sr-Latn-RS" sz="1600" dirty="0" smtClean="0"/>
            <a:t>Ukoliko ta promena dovodi do toga da finansijski izveštaji pružaju pouzdane i </a:t>
          </a:r>
          <a:r>
            <a:rPr lang="sr-Latn-RS" sz="1600" dirty="0" err="1" smtClean="0"/>
            <a:t>relevantnije</a:t>
          </a:r>
          <a:r>
            <a:rPr lang="sr-Latn-RS" sz="1600" dirty="0" smtClean="0"/>
            <a:t> informacije o efektima transakcija, drugih događaja ili okolnosti na finansijsku poziciju, finansijske performanse ili tokove gotovine entiteta</a:t>
          </a:r>
          <a:endParaRPr lang="sr-Latn-RS" sz="1600" dirty="0"/>
        </a:p>
      </dgm:t>
    </dgm:pt>
    <dgm:pt modelId="{A0CF37A4-FB4F-4FC7-B940-21B8B21CA225}" type="parTrans" cxnId="{5060AD70-17B3-4D67-BFDC-C8046EB5F808}">
      <dgm:prSet/>
      <dgm:spPr/>
      <dgm:t>
        <a:bodyPr/>
        <a:lstStyle/>
        <a:p>
          <a:endParaRPr lang="sr-Latn-RS"/>
        </a:p>
      </dgm:t>
    </dgm:pt>
    <dgm:pt modelId="{406D0610-A312-4F52-B00D-2717E79F2060}" type="sibTrans" cxnId="{5060AD70-17B3-4D67-BFDC-C8046EB5F808}">
      <dgm:prSet/>
      <dgm:spPr/>
      <dgm:t>
        <a:bodyPr/>
        <a:lstStyle/>
        <a:p>
          <a:endParaRPr lang="sr-Latn-RS"/>
        </a:p>
      </dgm:t>
    </dgm:pt>
    <dgm:pt modelId="{06F59F44-1FFA-4820-942A-EC4519D0E73C}" type="pres">
      <dgm:prSet presAssocID="{86D044CB-BC07-41E9-9143-5F2C66398EC1}" presName="linear" presStyleCnt="0">
        <dgm:presLayoutVars>
          <dgm:dir/>
          <dgm:resizeHandles val="exact"/>
        </dgm:presLayoutVars>
      </dgm:prSet>
      <dgm:spPr/>
      <dgm:t>
        <a:bodyPr/>
        <a:lstStyle/>
        <a:p>
          <a:endParaRPr lang="sr-Latn-RS"/>
        </a:p>
      </dgm:t>
    </dgm:pt>
    <dgm:pt modelId="{5C0FBE34-FC64-4783-8469-96315CC0A073}" type="pres">
      <dgm:prSet presAssocID="{1B5437AC-2B28-4250-9200-E9F50487E5FE}" presName="comp" presStyleCnt="0"/>
      <dgm:spPr/>
    </dgm:pt>
    <dgm:pt modelId="{3FF27591-EE5E-4B21-87D5-B6B96DB89A15}" type="pres">
      <dgm:prSet presAssocID="{1B5437AC-2B28-4250-9200-E9F50487E5FE}" presName="box" presStyleLbl="node1" presStyleIdx="0" presStyleCnt="2" custScaleY="73837"/>
      <dgm:spPr/>
      <dgm:t>
        <a:bodyPr/>
        <a:lstStyle/>
        <a:p>
          <a:endParaRPr lang="sr-Latn-RS"/>
        </a:p>
      </dgm:t>
    </dgm:pt>
    <dgm:pt modelId="{482846E8-2312-4A2E-961F-05F6DDAAF429}" type="pres">
      <dgm:prSet presAssocID="{1B5437AC-2B28-4250-9200-E9F50487E5FE}" presName="img" presStyleLbl="fgImgPlace1" presStyleIdx="0" presStyleCnt="2" custScaleX="75173" custScaleY="7277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dgm:spPr>
    </dgm:pt>
    <dgm:pt modelId="{77A68767-57B6-49F8-BF8E-2BC865B7BD44}" type="pres">
      <dgm:prSet presAssocID="{1B5437AC-2B28-4250-9200-E9F50487E5FE}" presName="text" presStyleLbl="node1" presStyleIdx="0" presStyleCnt="2">
        <dgm:presLayoutVars>
          <dgm:bulletEnabled val="1"/>
        </dgm:presLayoutVars>
      </dgm:prSet>
      <dgm:spPr/>
      <dgm:t>
        <a:bodyPr/>
        <a:lstStyle/>
        <a:p>
          <a:endParaRPr lang="sr-Latn-RS"/>
        </a:p>
      </dgm:t>
    </dgm:pt>
    <dgm:pt modelId="{5499CDA6-48F7-4517-BEEE-F2FC3EAF101B}" type="pres">
      <dgm:prSet presAssocID="{8F4EE311-2930-4B4E-93D0-DB408C74EEE2}" presName="spacer" presStyleCnt="0"/>
      <dgm:spPr/>
    </dgm:pt>
    <dgm:pt modelId="{3D8E0072-30C5-47C9-BFDC-81ADD25B0546}" type="pres">
      <dgm:prSet presAssocID="{1BF7C90D-1FA2-4401-80AB-F10DEFCA10D4}" presName="comp" presStyleCnt="0"/>
      <dgm:spPr/>
    </dgm:pt>
    <dgm:pt modelId="{C18C40D5-E629-4451-A3EF-F4EBE103AE04}" type="pres">
      <dgm:prSet presAssocID="{1BF7C90D-1FA2-4401-80AB-F10DEFCA10D4}" presName="box" presStyleLbl="node1" presStyleIdx="1" presStyleCnt="2" custScaleY="74362"/>
      <dgm:spPr/>
      <dgm:t>
        <a:bodyPr/>
        <a:lstStyle/>
        <a:p>
          <a:endParaRPr lang="sr-Latn-RS"/>
        </a:p>
      </dgm:t>
    </dgm:pt>
    <dgm:pt modelId="{89853135-E14B-4885-A2B6-E048A7967FC8}" type="pres">
      <dgm:prSet presAssocID="{1BF7C90D-1FA2-4401-80AB-F10DEFCA10D4}" presName="img" presStyleLbl="fgImgPlace1" presStyleIdx="1" presStyleCnt="2" custScaleX="75173" custScaleY="72774"/>
      <dgm:spPr>
        <a:blipFill rotWithShape="1">
          <a:blip xmlns:r="http://schemas.openxmlformats.org/officeDocument/2006/relationships" r:embed="rId2"/>
          <a:stretch>
            <a:fillRect/>
          </a:stretch>
        </a:blipFill>
      </dgm:spPr>
    </dgm:pt>
    <dgm:pt modelId="{A068B175-2F1A-46EB-B405-8276E1D1D29E}" type="pres">
      <dgm:prSet presAssocID="{1BF7C90D-1FA2-4401-80AB-F10DEFCA10D4}" presName="text" presStyleLbl="node1" presStyleIdx="1" presStyleCnt="2">
        <dgm:presLayoutVars>
          <dgm:bulletEnabled val="1"/>
        </dgm:presLayoutVars>
      </dgm:prSet>
      <dgm:spPr/>
      <dgm:t>
        <a:bodyPr/>
        <a:lstStyle/>
        <a:p>
          <a:endParaRPr lang="sr-Latn-RS"/>
        </a:p>
      </dgm:t>
    </dgm:pt>
  </dgm:ptLst>
  <dgm:cxnLst>
    <dgm:cxn modelId="{90DB8262-5A43-4E0C-8916-BEF79140A762}" type="presOf" srcId="{1B5437AC-2B28-4250-9200-E9F50487E5FE}" destId="{3FF27591-EE5E-4B21-87D5-B6B96DB89A15}" srcOrd="0" destOrd="0" presId="urn:microsoft.com/office/officeart/2005/8/layout/vList4"/>
    <dgm:cxn modelId="{65E15115-7533-475F-8A11-E9AA75E62486}" type="presOf" srcId="{1B5437AC-2B28-4250-9200-E9F50487E5FE}" destId="{77A68767-57B6-49F8-BF8E-2BC865B7BD44}" srcOrd="1" destOrd="0" presId="urn:microsoft.com/office/officeart/2005/8/layout/vList4"/>
    <dgm:cxn modelId="{F822E821-8226-429D-8378-C940DD04999C}" srcId="{86D044CB-BC07-41E9-9143-5F2C66398EC1}" destId="{1B5437AC-2B28-4250-9200-E9F50487E5FE}" srcOrd="0" destOrd="0" parTransId="{C7C00C58-6B5D-4036-95E7-B283FDF6383E}" sibTransId="{8F4EE311-2930-4B4E-93D0-DB408C74EEE2}"/>
    <dgm:cxn modelId="{F3AEF187-250E-4CC0-9363-D9B7792099CF}" type="presOf" srcId="{1BF7C90D-1FA2-4401-80AB-F10DEFCA10D4}" destId="{C18C40D5-E629-4451-A3EF-F4EBE103AE04}" srcOrd="0" destOrd="0" presId="urn:microsoft.com/office/officeart/2005/8/layout/vList4"/>
    <dgm:cxn modelId="{C6252B88-B3B0-4E2A-AB02-4F8B418F3B1E}" type="presOf" srcId="{86D044CB-BC07-41E9-9143-5F2C66398EC1}" destId="{06F59F44-1FFA-4820-942A-EC4519D0E73C}" srcOrd="0" destOrd="0" presId="urn:microsoft.com/office/officeart/2005/8/layout/vList4"/>
    <dgm:cxn modelId="{64D6967E-8EE1-4D82-8225-96D6AAA217AD}" type="presOf" srcId="{1BF7C90D-1FA2-4401-80AB-F10DEFCA10D4}" destId="{A068B175-2F1A-46EB-B405-8276E1D1D29E}" srcOrd="1" destOrd="0" presId="urn:microsoft.com/office/officeart/2005/8/layout/vList4"/>
    <dgm:cxn modelId="{5060AD70-17B3-4D67-BFDC-C8046EB5F808}" srcId="{86D044CB-BC07-41E9-9143-5F2C66398EC1}" destId="{1BF7C90D-1FA2-4401-80AB-F10DEFCA10D4}" srcOrd="1" destOrd="0" parTransId="{A0CF37A4-FB4F-4FC7-B940-21B8B21CA225}" sibTransId="{406D0610-A312-4F52-B00D-2717E79F2060}"/>
    <dgm:cxn modelId="{F1942BD8-5FF1-43ED-9C94-FD6D2EFD585E}" type="presParOf" srcId="{06F59F44-1FFA-4820-942A-EC4519D0E73C}" destId="{5C0FBE34-FC64-4783-8469-96315CC0A073}" srcOrd="0" destOrd="0" presId="urn:microsoft.com/office/officeart/2005/8/layout/vList4"/>
    <dgm:cxn modelId="{9611AA22-8AA0-438A-B7BB-FA3C537C8F9A}" type="presParOf" srcId="{5C0FBE34-FC64-4783-8469-96315CC0A073}" destId="{3FF27591-EE5E-4B21-87D5-B6B96DB89A15}" srcOrd="0" destOrd="0" presId="urn:microsoft.com/office/officeart/2005/8/layout/vList4"/>
    <dgm:cxn modelId="{4E261D21-8F82-4157-BF0D-11684C1EE368}" type="presParOf" srcId="{5C0FBE34-FC64-4783-8469-96315CC0A073}" destId="{482846E8-2312-4A2E-961F-05F6DDAAF429}" srcOrd="1" destOrd="0" presId="urn:microsoft.com/office/officeart/2005/8/layout/vList4"/>
    <dgm:cxn modelId="{F2F8A1AF-5832-4050-96A3-442DF0579CB5}" type="presParOf" srcId="{5C0FBE34-FC64-4783-8469-96315CC0A073}" destId="{77A68767-57B6-49F8-BF8E-2BC865B7BD44}" srcOrd="2" destOrd="0" presId="urn:microsoft.com/office/officeart/2005/8/layout/vList4"/>
    <dgm:cxn modelId="{D19A5D6D-CD68-4BB4-B477-650B3323ABE4}" type="presParOf" srcId="{06F59F44-1FFA-4820-942A-EC4519D0E73C}" destId="{5499CDA6-48F7-4517-BEEE-F2FC3EAF101B}" srcOrd="1" destOrd="0" presId="urn:microsoft.com/office/officeart/2005/8/layout/vList4"/>
    <dgm:cxn modelId="{851AD4E3-354B-43A5-860D-A758EFE03898}" type="presParOf" srcId="{06F59F44-1FFA-4820-942A-EC4519D0E73C}" destId="{3D8E0072-30C5-47C9-BFDC-81ADD25B0546}" srcOrd="2" destOrd="0" presId="urn:microsoft.com/office/officeart/2005/8/layout/vList4"/>
    <dgm:cxn modelId="{8D4D2935-6C7C-47C2-9AB1-77EE5A28A17D}" type="presParOf" srcId="{3D8E0072-30C5-47C9-BFDC-81ADD25B0546}" destId="{C18C40D5-E629-4451-A3EF-F4EBE103AE04}" srcOrd="0" destOrd="0" presId="urn:microsoft.com/office/officeart/2005/8/layout/vList4"/>
    <dgm:cxn modelId="{DCB7E68F-5F1E-40EE-A38B-73F64C3F12ED}" type="presParOf" srcId="{3D8E0072-30C5-47C9-BFDC-81ADD25B0546}" destId="{89853135-E14B-4885-A2B6-E048A7967FC8}" srcOrd="1" destOrd="0" presId="urn:microsoft.com/office/officeart/2005/8/layout/vList4"/>
    <dgm:cxn modelId="{7E9871A8-DAA0-4991-843D-BB8635EE61DA}" type="presParOf" srcId="{3D8E0072-30C5-47C9-BFDC-81ADD25B0546}" destId="{A068B175-2F1A-46EB-B405-8276E1D1D29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8DAA03-76F6-44D2-94DB-734D3B666C3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sr-Latn-RS"/>
        </a:p>
      </dgm:t>
    </dgm:pt>
    <dgm:pt modelId="{BBC3D591-04DB-4BA0-9497-87B1693F57D6}">
      <dgm:prSet phldrT="[Text]" custT="1"/>
      <dgm:spPr/>
      <dgm:t>
        <a:bodyPr/>
        <a:lstStyle/>
        <a:p>
          <a:r>
            <a:rPr lang="sr-Latn-RS" sz="1800" b="1" dirty="0" smtClean="0"/>
            <a:t>Izbor</a:t>
          </a:r>
          <a:endParaRPr lang="sr-Latn-RS" sz="1800" b="1" dirty="0"/>
        </a:p>
      </dgm:t>
    </dgm:pt>
    <dgm:pt modelId="{78A8EB94-AA50-48ED-8B02-57D0BECCC15A}" type="parTrans" cxnId="{28DBFB4A-815C-426E-85A7-17DEB12D45DF}">
      <dgm:prSet/>
      <dgm:spPr/>
      <dgm:t>
        <a:bodyPr/>
        <a:lstStyle/>
        <a:p>
          <a:endParaRPr lang="sr-Latn-RS"/>
        </a:p>
      </dgm:t>
    </dgm:pt>
    <dgm:pt modelId="{34D9C367-15B3-4F44-AE24-66A2906D8448}" type="sibTrans" cxnId="{28DBFB4A-815C-426E-85A7-17DEB12D45DF}">
      <dgm:prSet/>
      <dgm:spPr/>
      <dgm:t>
        <a:bodyPr/>
        <a:lstStyle/>
        <a:p>
          <a:endParaRPr lang="sr-Latn-RS"/>
        </a:p>
      </dgm:t>
    </dgm:pt>
    <dgm:pt modelId="{23CA9A6E-E186-4A8D-BB6B-E09D1AEC20C5}">
      <dgm:prSet phldrT="[Text]" custT="1"/>
      <dgm:spPr/>
      <dgm:t>
        <a:bodyPr/>
        <a:lstStyle/>
        <a:p>
          <a:r>
            <a:rPr lang="sr-Latn-RS" sz="1600" dirty="0" smtClean="0"/>
            <a:t>Prikladnost</a:t>
          </a:r>
          <a:endParaRPr lang="sr-Latn-RS" sz="1600" dirty="0"/>
        </a:p>
      </dgm:t>
    </dgm:pt>
    <dgm:pt modelId="{3F8B63EB-A0FA-44B8-A20E-AA9975032E0D}" type="parTrans" cxnId="{7E70C5F4-3926-4B6C-B9D2-B7D3DE3E547E}">
      <dgm:prSet/>
      <dgm:spPr/>
      <dgm:t>
        <a:bodyPr/>
        <a:lstStyle/>
        <a:p>
          <a:endParaRPr lang="sr-Latn-RS"/>
        </a:p>
      </dgm:t>
    </dgm:pt>
    <dgm:pt modelId="{ECB71B4C-ADA5-4BFE-9137-53361ED21F53}" type="sibTrans" cxnId="{7E70C5F4-3926-4B6C-B9D2-B7D3DE3E547E}">
      <dgm:prSet/>
      <dgm:spPr/>
      <dgm:t>
        <a:bodyPr/>
        <a:lstStyle/>
        <a:p>
          <a:endParaRPr lang="sr-Latn-RS"/>
        </a:p>
      </dgm:t>
    </dgm:pt>
    <dgm:pt modelId="{D76C73EE-551C-43AB-9EE9-334895CBC2DD}">
      <dgm:prSet phldrT="[Text]" custT="1"/>
      <dgm:spPr/>
      <dgm:t>
        <a:bodyPr/>
        <a:lstStyle/>
        <a:p>
          <a:r>
            <a:rPr lang="sr-Latn-RS" sz="1600" dirty="0" smtClean="0"/>
            <a:t>Doslednost</a:t>
          </a:r>
          <a:endParaRPr lang="sr-Latn-RS" sz="1600" dirty="0"/>
        </a:p>
      </dgm:t>
    </dgm:pt>
    <dgm:pt modelId="{F36DB225-2766-4DB5-B3BE-3CF444BAFA45}" type="parTrans" cxnId="{DA158775-BCDD-41A3-B02E-12EDDDCC9358}">
      <dgm:prSet/>
      <dgm:spPr/>
      <dgm:t>
        <a:bodyPr/>
        <a:lstStyle/>
        <a:p>
          <a:endParaRPr lang="sr-Latn-RS"/>
        </a:p>
      </dgm:t>
    </dgm:pt>
    <dgm:pt modelId="{D15770A6-4A65-4B9A-931C-64E3626DD6E4}" type="sibTrans" cxnId="{DA158775-BCDD-41A3-B02E-12EDDDCC9358}">
      <dgm:prSet/>
      <dgm:spPr/>
      <dgm:t>
        <a:bodyPr/>
        <a:lstStyle/>
        <a:p>
          <a:endParaRPr lang="sr-Latn-RS"/>
        </a:p>
      </dgm:t>
    </dgm:pt>
    <dgm:pt modelId="{91BF7342-89A3-4867-84A5-F2A7541A239F}">
      <dgm:prSet phldrT="[Text]" custT="1"/>
      <dgm:spPr/>
      <dgm:t>
        <a:bodyPr/>
        <a:lstStyle/>
        <a:p>
          <a:r>
            <a:rPr lang="sr-Latn-RS" sz="1800" b="1" dirty="0" smtClean="0"/>
            <a:t>Promena</a:t>
          </a:r>
          <a:endParaRPr lang="sr-Latn-RS" sz="1800" b="1" dirty="0"/>
        </a:p>
      </dgm:t>
    </dgm:pt>
    <dgm:pt modelId="{CA93B4A7-8B16-402C-BA30-442275DDD5F1}" type="parTrans" cxnId="{F176F295-B3C5-497C-BE69-3DA30ED26D63}">
      <dgm:prSet/>
      <dgm:spPr/>
      <dgm:t>
        <a:bodyPr/>
        <a:lstStyle/>
        <a:p>
          <a:endParaRPr lang="sr-Latn-RS"/>
        </a:p>
      </dgm:t>
    </dgm:pt>
    <dgm:pt modelId="{45450C3B-34F7-4671-91B7-7C74D5258818}" type="sibTrans" cxnId="{F176F295-B3C5-497C-BE69-3DA30ED26D63}">
      <dgm:prSet/>
      <dgm:spPr/>
      <dgm:t>
        <a:bodyPr/>
        <a:lstStyle/>
        <a:p>
          <a:endParaRPr lang="sr-Latn-RS"/>
        </a:p>
      </dgm:t>
    </dgm:pt>
    <dgm:pt modelId="{C86751DC-B253-465A-B49E-9BFDDD375590}">
      <dgm:prSet phldrT="[Text]" custT="1"/>
      <dgm:spPr/>
      <dgm:t>
        <a:bodyPr/>
        <a:lstStyle/>
        <a:p>
          <a:r>
            <a:rPr lang="sr-Latn-RS" sz="1600" dirty="0" smtClean="0"/>
            <a:t>Razlozi</a:t>
          </a:r>
          <a:endParaRPr lang="sr-Latn-RS" sz="1600" dirty="0"/>
        </a:p>
      </dgm:t>
    </dgm:pt>
    <dgm:pt modelId="{7859D95B-78B4-43F1-AABD-BDEE2674D861}" type="parTrans" cxnId="{365484B6-D243-45EC-94D7-02369FE870FE}">
      <dgm:prSet/>
      <dgm:spPr/>
      <dgm:t>
        <a:bodyPr/>
        <a:lstStyle/>
        <a:p>
          <a:endParaRPr lang="sr-Latn-RS"/>
        </a:p>
      </dgm:t>
    </dgm:pt>
    <dgm:pt modelId="{434900F2-CCA4-48C4-BBEF-9ED69D326131}" type="sibTrans" cxnId="{365484B6-D243-45EC-94D7-02369FE870FE}">
      <dgm:prSet/>
      <dgm:spPr/>
      <dgm:t>
        <a:bodyPr/>
        <a:lstStyle/>
        <a:p>
          <a:endParaRPr lang="sr-Latn-RS"/>
        </a:p>
      </dgm:t>
    </dgm:pt>
    <dgm:pt modelId="{967775B0-F651-4D16-8416-964BA9F78E8A}">
      <dgm:prSet phldrT="[Text]" custT="1"/>
      <dgm:spPr/>
      <dgm:t>
        <a:bodyPr/>
        <a:lstStyle/>
        <a:p>
          <a:r>
            <a:rPr lang="sr-Latn-RS" sz="1600" dirty="0" smtClean="0"/>
            <a:t>Prikladnost</a:t>
          </a:r>
          <a:endParaRPr lang="sr-Latn-RS" sz="1600" dirty="0"/>
        </a:p>
      </dgm:t>
    </dgm:pt>
    <dgm:pt modelId="{2A87312A-FD19-4072-A32F-58C62A8806C4}" type="parTrans" cxnId="{7B77EC74-0E0B-4EA6-AAD2-7AA4C6932A21}">
      <dgm:prSet/>
      <dgm:spPr/>
      <dgm:t>
        <a:bodyPr/>
        <a:lstStyle/>
        <a:p>
          <a:endParaRPr lang="sr-Latn-RS"/>
        </a:p>
      </dgm:t>
    </dgm:pt>
    <dgm:pt modelId="{A64FED74-41B8-4330-ABA8-3CC048554140}" type="sibTrans" cxnId="{7B77EC74-0E0B-4EA6-AAD2-7AA4C6932A21}">
      <dgm:prSet/>
      <dgm:spPr/>
      <dgm:t>
        <a:bodyPr/>
        <a:lstStyle/>
        <a:p>
          <a:endParaRPr lang="sr-Latn-RS"/>
        </a:p>
      </dgm:t>
    </dgm:pt>
    <dgm:pt modelId="{D4562015-F88D-43E8-8238-766DF426B2AE}">
      <dgm:prSet phldrT="[Text]" custT="1"/>
      <dgm:spPr/>
      <dgm:t>
        <a:bodyPr/>
        <a:lstStyle/>
        <a:p>
          <a:r>
            <a:rPr lang="sr-Latn-RS" sz="1800" b="1" dirty="0" smtClean="0"/>
            <a:t>Evidentiranje</a:t>
          </a:r>
        </a:p>
      </dgm:t>
    </dgm:pt>
    <dgm:pt modelId="{CD7031AD-7B99-48EF-BF38-AFA0D8AEEDF6}" type="parTrans" cxnId="{5B3F7601-1732-4E16-972E-37557A5B74D5}">
      <dgm:prSet/>
      <dgm:spPr/>
      <dgm:t>
        <a:bodyPr/>
        <a:lstStyle/>
        <a:p>
          <a:endParaRPr lang="sr-Latn-RS"/>
        </a:p>
      </dgm:t>
    </dgm:pt>
    <dgm:pt modelId="{CF2415D1-852B-40F5-9021-620D5B71C7DF}" type="sibTrans" cxnId="{5B3F7601-1732-4E16-972E-37557A5B74D5}">
      <dgm:prSet/>
      <dgm:spPr/>
      <dgm:t>
        <a:bodyPr/>
        <a:lstStyle/>
        <a:p>
          <a:endParaRPr lang="sr-Latn-RS"/>
        </a:p>
      </dgm:t>
    </dgm:pt>
    <dgm:pt modelId="{9EE8A230-333C-4241-B101-D9780F2E0792}">
      <dgm:prSet phldrT="[Text]" custT="1"/>
      <dgm:spPr/>
      <dgm:t>
        <a:bodyPr/>
        <a:lstStyle/>
        <a:p>
          <a:r>
            <a:rPr lang="sr-Latn-RS" sz="1800" b="1" dirty="0" smtClean="0"/>
            <a:t>Obelodanjivanje</a:t>
          </a:r>
          <a:endParaRPr lang="sr-Latn-RS" sz="1800" b="1" dirty="0"/>
        </a:p>
      </dgm:t>
    </dgm:pt>
    <dgm:pt modelId="{59ADB325-73D7-4F5E-93E4-EE16A4D6C5A3}" type="parTrans" cxnId="{241E89B8-6049-444C-B530-7AD590B907F5}">
      <dgm:prSet/>
      <dgm:spPr/>
      <dgm:t>
        <a:bodyPr/>
        <a:lstStyle/>
        <a:p>
          <a:endParaRPr lang="sr-Latn-RS"/>
        </a:p>
      </dgm:t>
    </dgm:pt>
    <dgm:pt modelId="{8D5B8F37-1E62-4FFA-A557-F8ADFEF76BA6}" type="sibTrans" cxnId="{241E89B8-6049-444C-B530-7AD590B907F5}">
      <dgm:prSet/>
      <dgm:spPr/>
      <dgm:t>
        <a:bodyPr/>
        <a:lstStyle/>
        <a:p>
          <a:endParaRPr lang="sr-Latn-RS"/>
        </a:p>
      </dgm:t>
    </dgm:pt>
    <dgm:pt modelId="{34B0F5CC-7403-40C5-8698-34519381B85B}">
      <dgm:prSet phldrT="[Text]" custT="1"/>
      <dgm:spPr/>
      <dgm:t>
        <a:bodyPr/>
        <a:lstStyle/>
        <a:p>
          <a:r>
            <a:rPr lang="sr-Latn-RS" sz="1600" dirty="0" err="1" smtClean="0"/>
            <a:t>Kompletnost</a:t>
          </a:r>
          <a:endParaRPr lang="sr-Latn-RS" sz="1600" dirty="0"/>
        </a:p>
      </dgm:t>
    </dgm:pt>
    <dgm:pt modelId="{EB723274-B7DC-4846-8D3F-1D7D1801F01D}" type="parTrans" cxnId="{64D636BD-EAB5-47BB-88D8-832EC8FE9669}">
      <dgm:prSet/>
      <dgm:spPr/>
      <dgm:t>
        <a:bodyPr/>
        <a:lstStyle/>
        <a:p>
          <a:endParaRPr lang="sr-Latn-RS"/>
        </a:p>
      </dgm:t>
    </dgm:pt>
    <dgm:pt modelId="{A1765FF6-6821-4394-B439-CE6B7B0F8087}" type="sibTrans" cxnId="{64D636BD-EAB5-47BB-88D8-832EC8FE9669}">
      <dgm:prSet/>
      <dgm:spPr/>
      <dgm:t>
        <a:bodyPr/>
        <a:lstStyle/>
        <a:p>
          <a:endParaRPr lang="sr-Latn-RS"/>
        </a:p>
      </dgm:t>
    </dgm:pt>
    <dgm:pt modelId="{0C609580-BB57-4D09-9AC6-2852A40B9AFB}">
      <dgm:prSet phldrT="[Text]" custT="1"/>
      <dgm:spPr/>
      <dgm:t>
        <a:bodyPr/>
        <a:lstStyle/>
        <a:p>
          <a:r>
            <a:rPr lang="sr-Latn-RS" sz="1600" dirty="0" smtClean="0"/>
            <a:t>Ispravnost</a:t>
          </a:r>
        </a:p>
      </dgm:t>
    </dgm:pt>
    <dgm:pt modelId="{47E50BD7-6CE4-4182-919F-1BC40283557B}" type="parTrans" cxnId="{F7AFF05B-54EC-4D3C-8F84-6216675F03BC}">
      <dgm:prSet/>
      <dgm:spPr/>
      <dgm:t>
        <a:bodyPr/>
        <a:lstStyle/>
        <a:p>
          <a:endParaRPr lang="sr-Latn-RS"/>
        </a:p>
      </dgm:t>
    </dgm:pt>
    <dgm:pt modelId="{711CD7EA-A809-4272-8BA0-A324CC67A7BF}" type="sibTrans" cxnId="{F7AFF05B-54EC-4D3C-8F84-6216675F03BC}">
      <dgm:prSet/>
      <dgm:spPr/>
      <dgm:t>
        <a:bodyPr/>
        <a:lstStyle/>
        <a:p>
          <a:endParaRPr lang="sr-Latn-RS"/>
        </a:p>
      </dgm:t>
    </dgm:pt>
    <dgm:pt modelId="{7BAC64EA-E0E7-471A-BBDD-3D2801B485F6}">
      <dgm:prSet phldrT="[Text]" custT="1"/>
      <dgm:spPr/>
      <dgm:t>
        <a:bodyPr/>
        <a:lstStyle/>
        <a:p>
          <a:r>
            <a:rPr lang="sr-Latn-RS" sz="1600" dirty="0" smtClean="0"/>
            <a:t>Određivanje materijalnosti efekata</a:t>
          </a:r>
        </a:p>
      </dgm:t>
    </dgm:pt>
    <dgm:pt modelId="{7502CE47-10F2-478C-AB90-C4FF17027D38}" type="parTrans" cxnId="{B9369051-5958-4D37-8881-854624A25198}">
      <dgm:prSet/>
      <dgm:spPr/>
      <dgm:t>
        <a:bodyPr/>
        <a:lstStyle/>
        <a:p>
          <a:endParaRPr lang="sr-Latn-RS"/>
        </a:p>
      </dgm:t>
    </dgm:pt>
    <dgm:pt modelId="{392A37DB-5C71-46DE-A025-F51275B06791}" type="sibTrans" cxnId="{B9369051-5958-4D37-8881-854624A25198}">
      <dgm:prSet/>
      <dgm:spPr/>
      <dgm:t>
        <a:bodyPr/>
        <a:lstStyle/>
        <a:p>
          <a:endParaRPr lang="sr-Latn-RS"/>
        </a:p>
      </dgm:t>
    </dgm:pt>
    <dgm:pt modelId="{72729836-D0DE-405F-A2D9-082179D98BB1}" type="pres">
      <dgm:prSet presAssocID="{4A8DAA03-76F6-44D2-94DB-734D3B666C38}" presName="Name0" presStyleCnt="0">
        <dgm:presLayoutVars>
          <dgm:chMax val="7"/>
          <dgm:dir/>
          <dgm:animLvl val="lvl"/>
          <dgm:resizeHandles val="exact"/>
        </dgm:presLayoutVars>
      </dgm:prSet>
      <dgm:spPr/>
      <dgm:t>
        <a:bodyPr/>
        <a:lstStyle/>
        <a:p>
          <a:endParaRPr lang="sr-Latn-RS"/>
        </a:p>
      </dgm:t>
    </dgm:pt>
    <dgm:pt modelId="{725A7B8A-7F69-4D88-9BD7-44B966389D47}" type="pres">
      <dgm:prSet presAssocID="{BBC3D591-04DB-4BA0-9497-87B1693F57D6}" presName="circle1" presStyleLbl="node1" presStyleIdx="0" presStyleCnt="4"/>
      <dgm:spPr/>
    </dgm:pt>
    <dgm:pt modelId="{E2711D06-DF0D-4C5E-B671-647F276B3800}" type="pres">
      <dgm:prSet presAssocID="{BBC3D591-04DB-4BA0-9497-87B1693F57D6}" presName="space" presStyleCnt="0"/>
      <dgm:spPr/>
    </dgm:pt>
    <dgm:pt modelId="{C5A7D81C-D9FE-4DAE-9AF5-7550D9C6385D}" type="pres">
      <dgm:prSet presAssocID="{BBC3D591-04DB-4BA0-9497-87B1693F57D6}" presName="rect1" presStyleLbl="alignAcc1" presStyleIdx="0" presStyleCnt="4" custScaleX="100000" custScaleY="100000" custLinFactNeighborX="-355" custLinFactNeighborY="2658"/>
      <dgm:spPr/>
      <dgm:t>
        <a:bodyPr/>
        <a:lstStyle/>
        <a:p>
          <a:endParaRPr lang="sr-Latn-RS"/>
        </a:p>
      </dgm:t>
    </dgm:pt>
    <dgm:pt modelId="{E258661C-C8AD-4B82-9FE1-F51B22C2D7BE}" type="pres">
      <dgm:prSet presAssocID="{91BF7342-89A3-4867-84A5-F2A7541A239F}" presName="vertSpace2" presStyleLbl="node1" presStyleIdx="0" presStyleCnt="4"/>
      <dgm:spPr/>
    </dgm:pt>
    <dgm:pt modelId="{4411E62C-6F01-4632-9F56-5134AD4DDFD1}" type="pres">
      <dgm:prSet presAssocID="{91BF7342-89A3-4867-84A5-F2A7541A239F}" presName="circle2" presStyleLbl="node1" presStyleIdx="1" presStyleCnt="4"/>
      <dgm:spPr/>
    </dgm:pt>
    <dgm:pt modelId="{85F10D6F-EE54-403C-ABE5-D98F8CECB8A7}" type="pres">
      <dgm:prSet presAssocID="{91BF7342-89A3-4867-84A5-F2A7541A239F}" presName="rect2" presStyleLbl="alignAcc1" presStyleIdx="1" presStyleCnt="4" custLinFactNeighborX="-443"/>
      <dgm:spPr/>
      <dgm:t>
        <a:bodyPr/>
        <a:lstStyle/>
        <a:p>
          <a:endParaRPr lang="sr-Latn-RS"/>
        </a:p>
      </dgm:t>
    </dgm:pt>
    <dgm:pt modelId="{15FCCB47-A9D2-46DF-9421-5EA858D5DE9D}" type="pres">
      <dgm:prSet presAssocID="{D4562015-F88D-43E8-8238-766DF426B2AE}" presName="vertSpace3" presStyleLbl="node1" presStyleIdx="1" presStyleCnt="4"/>
      <dgm:spPr/>
    </dgm:pt>
    <dgm:pt modelId="{7CD4B5A9-D2D7-44E2-B7E4-D0AE5B227214}" type="pres">
      <dgm:prSet presAssocID="{D4562015-F88D-43E8-8238-766DF426B2AE}" presName="circle3" presStyleLbl="node1" presStyleIdx="2" presStyleCnt="4"/>
      <dgm:spPr/>
    </dgm:pt>
    <dgm:pt modelId="{6718858E-7DA2-48E5-81C5-E41B188F8359}" type="pres">
      <dgm:prSet presAssocID="{D4562015-F88D-43E8-8238-766DF426B2AE}" presName="rect3" presStyleLbl="alignAcc1" presStyleIdx="2" presStyleCnt="4" custLinFactNeighborX="-450" custLinFactNeighborY="1100"/>
      <dgm:spPr/>
      <dgm:t>
        <a:bodyPr/>
        <a:lstStyle/>
        <a:p>
          <a:endParaRPr lang="sr-Latn-RS"/>
        </a:p>
      </dgm:t>
    </dgm:pt>
    <dgm:pt modelId="{D23BDEFD-7CE7-4DF1-8E64-446DFB63C310}" type="pres">
      <dgm:prSet presAssocID="{9EE8A230-333C-4241-B101-D9780F2E0792}" presName="vertSpace4" presStyleLbl="node1" presStyleIdx="2" presStyleCnt="4"/>
      <dgm:spPr/>
    </dgm:pt>
    <dgm:pt modelId="{7E726C86-9232-4AC2-B018-D28E9E5FCBEF}" type="pres">
      <dgm:prSet presAssocID="{9EE8A230-333C-4241-B101-D9780F2E0792}" presName="circle4" presStyleLbl="node1" presStyleIdx="3" presStyleCnt="4"/>
      <dgm:spPr/>
    </dgm:pt>
    <dgm:pt modelId="{CDD6A63F-AC70-40EC-9293-FA7B8CC32487}" type="pres">
      <dgm:prSet presAssocID="{9EE8A230-333C-4241-B101-D9780F2E0792}" presName="rect4" presStyleLbl="alignAcc1" presStyleIdx="3" presStyleCnt="4" custLinFactNeighborX="-355"/>
      <dgm:spPr/>
      <dgm:t>
        <a:bodyPr/>
        <a:lstStyle/>
        <a:p>
          <a:endParaRPr lang="sr-Latn-RS"/>
        </a:p>
      </dgm:t>
    </dgm:pt>
    <dgm:pt modelId="{66921C38-E589-42C0-9721-E2ABC930E4D7}" type="pres">
      <dgm:prSet presAssocID="{BBC3D591-04DB-4BA0-9497-87B1693F57D6}" presName="rect1ParTx" presStyleLbl="alignAcc1" presStyleIdx="3" presStyleCnt="4">
        <dgm:presLayoutVars>
          <dgm:chMax val="1"/>
          <dgm:bulletEnabled val="1"/>
        </dgm:presLayoutVars>
      </dgm:prSet>
      <dgm:spPr/>
      <dgm:t>
        <a:bodyPr/>
        <a:lstStyle/>
        <a:p>
          <a:endParaRPr lang="sr-Latn-RS"/>
        </a:p>
      </dgm:t>
    </dgm:pt>
    <dgm:pt modelId="{24E448AA-4698-482F-B4D7-C9144A30B6A6}" type="pres">
      <dgm:prSet presAssocID="{BBC3D591-04DB-4BA0-9497-87B1693F57D6}" presName="rect1ChTx" presStyleLbl="alignAcc1" presStyleIdx="3" presStyleCnt="4" custScaleX="109455" custLinFactNeighborX="-5441">
        <dgm:presLayoutVars>
          <dgm:bulletEnabled val="1"/>
        </dgm:presLayoutVars>
      </dgm:prSet>
      <dgm:spPr/>
      <dgm:t>
        <a:bodyPr/>
        <a:lstStyle/>
        <a:p>
          <a:endParaRPr lang="sr-Latn-RS"/>
        </a:p>
      </dgm:t>
    </dgm:pt>
    <dgm:pt modelId="{B57C6C83-42B3-480D-BD02-A40CF8FF55C8}" type="pres">
      <dgm:prSet presAssocID="{91BF7342-89A3-4867-84A5-F2A7541A239F}" presName="rect2ParTx" presStyleLbl="alignAcc1" presStyleIdx="3" presStyleCnt="4">
        <dgm:presLayoutVars>
          <dgm:chMax val="1"/>
          <dgm:bulletEnabled val="1"/>
        </dgm:presLayoutVars>
      </dgm:prSet>
      <dgm:spPr/>
      <dgm:t>
        <a:bodyPr/>
        <a:lstStyle/>
        <a:p>
          <a:endParaRPr lang="sr-Latn-RS"/>
        </a:p>
      </dgm:t>
    </dgm:pt>
    <dgm:pt modelId="{EF2030E5-05B5-4E5C-858F-DF67EE8618AE}" type="pres">
      <dgm:prSet presAssocID="{91BF7342-89A3-4867-84A5-F2A7541A239F}" presName="rect2ChTx" presStyleLbl="alignAcc1" presStyleIdx="3" presStyleCnt="4" custScaleX="109455" custLinFactNeighborX="-5616" custLinFactNeighborY="962">
        <dgm:presLayoutVars>
          <dgm:bulletEnabled val="1"/>
        </dgm:presLayoutVars>
      </dgm:prSet>
      <dgm:spPr/>
      <dgm:t>
        <a:bodyPr/>
        <a:lstStyle/>
        <a:p>
          <a:endParaRPr lang="sr-Latn-RS"/>
        </a:p>
      </dgm:t>
    </dgm:pt>
    <dgm:pt modelId="{7D6A3822-9D10-4CA7-AF64-196ABC4EAEDC}" type="pres">
      <dgm:prSet presAssocID="{D4562015-F88D-43E8-8238-766DF426B2AE}" presName="rect3ParTx" presStyleLbl="alignAcc1" presStyleIdx="3" presStyleCnt="4">
        <dgm:presLayoutVars>
          <dgm:chMax val="1"/>
          <dgm:bulletEnabled val="1"/>
        </dgm:presLayoutVars>
      </dgm:prSet>
      <dgm:spPr/>
      <dgm:t>
        <a:bodyPr/>
        <a:lstStyle/>
        <a:p>
          <a:endParaRPr lang="sr-Latn-RS"/>
        </a:p>
      </dgm:t>
    </dgm:pt>
    <dgm:pt modelId="{BE4F900C-3C9D-4628-B08A-ED2791054D93}" type="pres">
      <dgm:prSet presAssocID="{D4562015-F88D-43E8-8238-766DF426B2AE}" presName="rect3ChTx" presStyleLbl="alignAcc1" presStyleIdx="3" presStyleCnt="4" custScaleX="109455" custLinFactNeighborX="-5616" custLinFactNeighborY="-962">
        <dgm:presLayoutVars>
          <dgm:bulletEnabled val="1"/>
        </dgm:presLayoutVars>
      </dgm:prSet>
      <dgm:spPr/>
      <dgm:t>
        <a:bodyPr/>
        <a:lstStyle/>
        <a:p>
          <a:endParaRPr lang="sr-Latn-RS"/>
        </a:p>
      </dgm:t>
    </dgm:pt>
    <dgm:pt modelId="{5C1872E4-11D1-430D-A4AC-C37307DD0FA1}" type="pres">
      <dgm:prSet presAssocID="{9EE8A230-333C-4241-B101-D9780F2E0792}" presName="rect4ParTx" presStyleLbl="alignAcc1" presStyleIdx="3" presStyleCnt="4">
        <dgm:presLayoutVars>
          <dgm:chMax val="1"/>
          <dgm:bulletEnabled val="1"/>
        </dgm:presLayoutVars>
      </dgm:prSet>
      <dgm:spPr/>
      <dgm:t>
        <a:bodyPr/>
        <a:lstStyle/>
        <a:p>
          <a:endParaRPr lang="sr-Latn-RS"/>
        </a:p>
      </dgm:t>
    </dgm:pt>
    <dgm:pt modelId="{3B568A12-686D-4727-92C5-DDE0730430A8}" type="pres">
      <dgm:prSet presAssocID="{9EE8A230-333C-4241-B101-D9780F2E0792}" presName="rect4ChTx" presStyleLbl="alignAcc1" presStyleIdx="3" presStyleCnt="4" custScaleX="109455" custLinFactNeighborX="-5441">
        <dgm:presLayoutVars>
          <dgm:bulletEnabled val="1"/>
        </dgm:presLayoutVars>
      </dgm:prSet>
      <dgm:spPr/>
      <dgm:t>
        <a:bodyPr/>
        <a:lstStyle/>
        <a:p>
          <a:endParaRPr lang="sr-Latn-RS"/>
        </a:p>
      </dgm:t>
    </dgm:pt>
  </dgm:ptLst>
  <dgm:cxnLst>
    <dgm:cxn modelId="{109574AD-6AEC-456F-AE90-CCA6E7273C93}" type="presOf" srcId="{C86751DC-B253-465A-B49E-9BFDDD375590}" destId="{EF2030E5-05B5-4E5C-858F-DF67EE8618AE}" srcOrd="0" destOrd="0" presId="urn:microsoft.com/office/officeart/2005/8/layout/target3"/>
    <dgm:cxn modelId="{7B77EC74-0E0B-4EA6-AAD2-7AA4C6932A21}" srcId="{91BF7342-89A3-4867-84A5-F2A7541A239F}" destId="{967775B0-F651-4D16-8416-964BA9F78E8A}" srcOrd="1" destOrd="0" parTransId="{2A87312A-FD19-4072-A32F-58C62A8806C4}" sibTransId="{A64FED74-41B8-4330-ABA8-3CC048554140}"/>
    <dgm:cxn modelId="{871FFA06-5359-44B2-AD6C-22233E546496}" type="presOf" srcId="{34B0F5CC-7403-40C5-8698-34519381B85B}" destId="{3B568A12-686D-4727-92C5-DDE0730430A8}" srcOrd="0" destOrd="0" presId="urn:microsoft.com/office/officeart/2005/8/layout/target3"/>
    <dgm:cxn modelId="{64D636BD-EAB5-47BB-88D8-832EC8FE9669}" srcId="{9EE8A230-333C-4241-B101-D9780F2E0792}" destId="{34B0F5CC-7403-40C5-8698-34519381B85B}" srcOrd="0" destOrd="0" parTransId="{EB723274-B7DC-4846-8D3F-1D7D1801F01D}" sibTransId="{A1765FF6-6821-4394-B439-CE6B7B0F8087}"/>
    <dgm:cxn modelId="{839933C4-16D4-4F9B-B1FD-1B71B4D2CE8E}" type="presOf" srcId="{D4562015-F88D-43E8-8238-766DF426B2AE}" destId="{6718858E-7DA2-48E5-81C5-E41B188F8359}" srcOrd="0" destOrd="0" presId="urn:microsoft.com/office/officeart/2005/8/layout/target3"/>
    <dgm:cxn modelId="{365484B6-D243-45EC-94D7-02369FE870FE}" srcId="{91BF7342-89A3-4867-84A5-F2A7541A239F}" destId="{C86751DC-B253-465A-B49E-9BFDDD375590}" srcOrd="0" destOrd="0" parTransId="{7859D95B-78B4-43F1-AABD-BDEE2674D861}" sibTransId="{434900F2-CCA4-48C4-BBEF-9ED69D326131}"/>
    <dgm:cxn modelId="{383A22AA-649A-4E66-BCBE-443268E81236}" type="presOf" srcId="{D4562015-F88D-43E8-8238-766DF426B2AE}" destId="{7D6A3822-9D10-4CA7-AF64-196ABC4EAEDC}" srcOrd="1" destOrd="0" presId="urn:microsoft.com/office/officeart/2005/8/layout/target3"/>
    <dgm:cxn modelId="{2BBB0933-832C-4F49-96B8-8CCBFFACE79A}" type="presOf" srcId="{91BF7342-89A3-4867-84A5-F2A7541A239F}" destId="{85F10D6F-EE54-403C-ABE5-D98F8CECB8A7}" srcOrd="0" destOrd="0" presId="urn:microsoft.com/office/officeart/2005/8/layout/target3"/>
    <dgm:cxn modelId="{A7914087-F3D5-43BA-815E-C253C8312ED0}" type="presOf" srcId="{0C609580-BB57-4D09-9AC6-2852A40B9AFB}" destId="{BE4F900C-3C9D-4628-B08A-ED2791054D93}" srcOrd="0" destOrd="0" presId="urn:microsoft.com/office/officeart/2005/8/layout/target3"/>
    <dgm:cxn modelId="{241E89B8-6049-444C-B530-7AD590B907F5}" srcId="{4A8DAA03-76F6-44D2-94DB-734D3B666C38}" destId="{9EE8A230-333C-4241-B101-D9780F2E0792}" srcOrd="3" destOrd="0" parTransId="{59ADB325-73D7-4F5E-93E4-EE16A4D6C5A3}" sibTransId="{8D5B8F37-1E62-4FFA-A557-F8ADFEF76BA6}"/>
    <dgm:cxn modelId="{DA158775-BCDD-41A3-B02E-12EDDDCC9358}" srcId="{BBC3D591-04DB-4BA0-9497-87B1693F57D6}" destId="{D76C73EE-551C-43AB-9EE9-334895CBC2DD}" srcOrd="1" destOrd="0" parTransId="{F36DB225-2766-4DB5-B3BE-3CF444BAFA45}" sibTransId="{D15770A6-4A65-4B9A-931C-64E3626DD6E4}"/>
    <dgm:cxn modelId="{90D441AC-152D-4754-B1B1-FCD092977B71}" type="presOf" srcId="{D76C73EE-551C-43AB-9EE9-334895CBC2DD}" destId="{24E448AA-4698-482F-B4D7-C9144A30B6A6}" srcOrd="0" destOrd="1" presId="urn:microsoft.com/office/officeart/2005/8/layout/target3"/>
    <dgm:cxn modelId="{7E70C5F4-3926-4B6C-B9D2-B7D3DE3E547E}" srcId="{BBC3D591-04DB-4BA0-9497-87B1693F57D6}" destId="{23CA9A6E-E186-4A8D-BB6B-E09D1AEC20C5}" srcOrd="0" destOrd="0" parTransId="{3F8B63EB-A0FA-44B8-A20E-AA9975032E0D}" sibTransId="{ECB71B4C-ADA5-4BFE-9137-53361ED21F53}"/>
    <dgm:cxn modelId="{5B544039-8ED0-411F-AAF0-A2D92163DEC2}" type="presOf" srcId="{9EE8A230-333C-4241-B101-D9780F2E0792}" destId="{5C1872E4-11D1-430D-A4AC-C37307DD0FA1}" srcOrd="1" destOrd="0" presId="urn:microsoft.com/office/officeart/2005/8/layout/target3"/>
    <dgm:cxn modelId="{36341067-866E-4370-ADDC-FEE95EC4148B}" type="presOf" srcId="{7BAC64EA-E0E7-471A-BBDD-3D2801B485F6}" destId="{BE4F900C-3C9D-4628-B08A-ED2791054D93}" srcOrd="0" destOrd="1" presId="urn:microsoft.com/office/officeart/2005/8/layout/target3"/>
    <dgm:cxn modelId="{5B3F7601-1732-4E16-972E-37557A5B74D5}" srcId="{4A8DAA03-76F6-44D2-94DB-734D3B666C38}" destId="{D4562015-F88D-43E8-8238-766DF426B2AE}" srcOrd="2" destOrd="0" parTransId="{CD7031AD-7B99-48EF-BF38-AFA0D8AEEDF6}" sibTransId="{CF2415D1-852B-40F5-9021-620D5B71C7DF}"/>
    <dgm:cxn modelId="{F176F295-B3C5-497C-BE69-3DA30ED26D63}" srcId="{4A8DAA03-76F6-44D2-94DB-734D3B666C38}" destId="{91BF7342-89A3-4867-84A5-F2A7541A239F}" srcOrd="1" destOrd="0" parTransId="{CA93B4A7-8B16-402C-BA30-442275DDD5F1}" sibTransId="{45450C3B-34F7-4671-91B7-7C74D5258818}"/>
    <dgm:cxn modelId="{F6E08DC4-C48E-491E-B4C6-9E16357C8FE0}" type="presOf" srcId="{23CA9A6E-E186-4A8D-BB6B-E09D1AEC20C5}" destId="{24E448AA-4698-482F-B4D7-C9144A30B6A6}" srcOrd="0" destOrd="0" presId="urn:microsoft.com/office/officeart/2005/8/layout/target3"/>
    <dgm:cxn modelId="{F1CB2961-58C5-4225-AA8D-0914D076E76A}" type="presOf" srcId="{4A8DAA03-76F6-44D2-94DB-734D3B666C38}" destId="{72729836-D0DE-405F-A2D9-082179D98BB1}" srcOrd="0" destOrd="0" presId="urn:microsoft.com/office/officeart/2005/8/layout/target3"/>
    <dgm:cxn modelId="{0DA9A476-1939-4D6A-9DC2-F683FBEB98B4}" type="presOf" srcId="{BBC3D591-04DB-4BA0-9497-87B1693F57D6}" destId="{66921C38-E589-42C0-9721-E2ABC930E4D7}" srcOrd="1" destOrd="0" presId="urn:microsoft.com/office/officeart/2005/8/layout/target3"/>
    <dgm:cxn modelId="{04E16A7F-2033-4193-BD02-0817541A774A}" type="presOf" srcId="{9EE8A230-333C-4241-B101-D9780F2E0792}" destId="{CDD6A63F-AC70-40EC-9293-FA7B8CC32487}" srcOrd="0" destOrd="0" presId="urn:microsoft.com/office/officeart/2005/8/layout/target3"/>
    <dgm:cxn modelId="{B9369051-5958-4D37-8881-854624A25198}" srcId="{D4562015-F88D-43E8-8238-766DF426B2AE}" destId="{7BAC64EA-E0E7-471A-BBDD-3D2801B485F6}" srcOrd="1" destOrd="0" parTransId="{7502CE47-10F2-478C-AB90-C4FF17027D38}" sibTransId="{392A37DB-5C71-46DE-A025-F51275B06791}"/>
    <dgm:cxn modelId="{E7AF2FE4-1B85-43C1-972E-9C59C3FE1146}" type="presOf" srcId="{967775B0-F651-4D16-8416-964BA9F78E8A}" destId="{EF2030E5-05B5-4E5C-858F-DF67EE8618AE}" srcOrd="0" destOrd="1" presId="urn:microsoft.com/office/officeart/2005/8/layout/target3"/>
    <dgm:cxn modelId="{F7AFF05B-54EC-4D3C-8F84-6216675F03BC}" srcId="{D4562015-F88D-43E8-8238-766DF426B2AE}" destId="{0C609580-BB57-4D09-9AC6-2852A40B9AFB}" srcOrd="0" destOrd="0" parTransId="{47E50BD7-6CE4-4182-919F-1BC40283557B}" sibTransId="{711CD7EA-A809-4272-8BA0-A324CC67A7BF}"/>
    <dgm:cxn modelId="{D6F90069-F0B5-4668-B0F6-E9039C9AA20D}" type="presOf" srcId="{91BF7342-89A3-4867-84A5-F2A7541A239F}" destId="{B57C6C83-42B3-480D-BD02-A40CF8FF55C8}" srcOrd="1" destOrd="0" presId="urn:microsoft.com/office/officeart/2005/8/layout/target3"/>
    <dgm:cxn modelId="{2B22A5F4-8ABA-48C2-929A-0271C6CB247A}" type="presOf" srcId="{BBC3D591-04DB-4BA0-9497-87B1693F57D6}" destId="{C5A7D81C-D9FE-4DAE-9AF5-7550D9C6385D}" srcOrd="0" destOrd="0" presId="urn:microsoft.com/office/officeart/2005/8/layout/target3"/>
    <dgm:cxn modelId="{28DBFB4A-815C-426E-85A7-17DEB12D45DF}" srcId="{4A8DAA03-76F6-44D2-94DB-734D3B666C38}" destId="{BBC3D591-04DB-4BA0-9497-87B1693F57D6}" srcOrd="0" destOrd="0" parTransId="{78A8EB94-AA50-48ED-8B02-57D0BECCC15A}" sibTransId="{34D9C367-15B3-4F44-AE24-66A2906D8448}"/>
    <dgm:cxn modelId="{3AAA3692-C14A-4E65-B00A-4D78373BC46A}" type="presParOf" srcId="{72729836-D0DE-405F-A2D9-082179D98BB1}" destId="{725A7B8A-7F69-4D88-9BD7-44B966389D47}" srcOrd="0" destOrd="0" presId="urn:microsoft.com/office/officeart/2005/8/layout/target3"/>
    <dgm:cxn modelId="{A05C3FBC-7375-499E-B563-3B246D325F16}" type="presParOf" srcId="{72729836-D0DE-405F-A2D9-082179D98BB1}" destId="{E2711D06-DF0D-4C5E-B671-647F276B3800}" srcOrd="1" destOrd="0" presId="urn:microsoft.com/office/officeart/2005/8/layout/target3"/>
    <dgm:cxn modelId="{D8C9F385-2DD6-4FE7-BEEE-0D7C08BD2ACC}" type="presParOf" srcId="{72729836-D0DE-405F-A2D9-082179D98BB1}" destId="{C5A7D81C-D9FE-4DAE-9AF5-7550D9C6385D}" srcOrd="2" destOrd="0" presId="urn:microsoft.com/office/officeart/2005/8/layout/target3"/>
    <dgm:cxn modelId="{511703DC-D21E-4AC1-809D-EED1027DB054}" type="presParOf" srcId="{72729836-D0DE-405F-A2D9-082179D98BB1}" destId="{E258661C-C8AD-4B82-9FE1-F51B22C2D7BE}" srcOrd="3" destOrd="0" presId="urn:microsoft.com/office/officeart/2005/8/layout/target3"/>
    <dgm:cxn modelId="{8F6EB520-1E49-450D-A9B0-8FC40A365A5B}" type="presParOf" srcId="{72729836-D0DE-405F-A2D9-082179D98BB1}" destId="{4411E62C-6F01-4632-9F56-5134AD4DDFD1}" srcOrd="4" destOrd="0" presId="urn:microsoft.com/office/officeart/2005/8/layout/target3"/>
    <dgm:cxn modelId="{7392D49C-DF21-4018-ADBE-1795ED6D9337}" type="presParOf" srcId="{72729836-D0DE-405F-A2D9-082179D98BB1}" destId="{85F10D6F-EE54-403C-ABE5-D98F8CECB8A7}" srcOrd="5" destOrd="0" presId="urn:microsoft.com/office/officeart/2005/8/layout/target3"/>
    <dgm:cxn modelId="{09AD4AC0-CE82-4760-96FF-E16787C03591}" type="presParOf" srcId="{72729836-D0DE-405F-A2D9-082179D98BB1}" destId="{15FCCB47-A9D2-46DF-9421-5EA858D5DE9D}" srcOrd="6" destOrd="0" presId="urn:microsoft.com/office/officeart/2005/8/layout/target3"/>
    <dgm:cxn modelId="{0E472DDD-D671-4278-B16A-22C61F0A580E}" type="presParOf" srcId="{72729836-D0DE-405F-A2D9-082179D98BB1}" destId="{7CD4B5A9-D2D7-44E2-B7E4-D0AE5B227214}" srcOrd="7" destOrd="0" presId="urn:microsoft.com/office/officeart/2005/8/layout/target3"/>
    <dgm:cxn modelId="{4E03E568-F7AC-4643-A602-39C333949EFB}" type="presParOf" srcId="{72729836-D0DE-405F-A2D9-082179D98BB1}" destId="{6718858E-7DA2-48E5-81C5-E41B188F8359}" srcOrd="8" destOrd="0" presId="urn:microsoft.com/office/officeart/2005/8/layout/target3"/>
    <dgm:cxn modelId="{3B76416B-9C1D-4299-87A3-2F2FA98D98C8}" type="presParOf" srcId="{72729836-D0DE-405F-A2D9-082179D98BB1}" destId="{D23BDEFD-7CE7-4DF1-8E64-446DFB63C310}" srcOrd="9" destOrd="0" presId="urn:microsoft.com/office/officeart/2005/8/layout/target3"/>
    <dgm:cxn modelId="{D5DDCA3F-C2BE-491C-BE7B-665E346C8E70}" type="presParOf" srcId="{72729836-D0DE-405F-A2D9-082179D98BB1}" destId="{7E726C86-9232-4AC2-B018-D28E9E5FCBEF}" srcOrd="10" destOrd="0" presId="urn:microsoft.com/office/officeart/2005/8/layout/target3"/>
    <dgm:cxn modelId="{28292127-5A74-4208-B2FD-FE276C4F6887}" type="presParOf" srcId="{72729836-D0DE-405F-A2D9-082179D98BB1}" destId="{CDD6A63F-AC70-40EC-9293-FA7B8CC32487}" srcOrd="11" destOrd="0" presId="urn:microsoft.com/office/officeart/2005/8/layout/target3"/>
    <dgm:cxn modelId="{59B14407-B471-4382-A966-273709EEAF8E}" type="presParOf" srcId="{72729836-D0DE-405F-A2D9-082179D98BB1}" destId="{66921C38-E589-42C0-9721-E2ABC930E4D7}" srcOrd="12" destOrd="0" presId="urn:microsoft.com/office/officeart/2005/8/layout/target3"/>
    <dgm:cxn modelId="{FFF27364-9D61-4877-815E-40397EF850CC}" type="presParOf" srcId="{72729836-D0DE-405F-A2D9-082179D98BB1}" destId="{24E448AA-4698-482F-B4D7-C9144A30B6A6}" srcOrd="13" destOrd="0" presId="urn:microsoft.com/office/officeart/2005/8/layout/target3"/>
    <dgm:cxn modelId="{61909A2C-CE8C-4970-97BE-1E2F4722C2F1}" type="presParOf" srcId="{72729836-D0DE-405F-A2D9-082179D98BB1}" destId="{B57C6C83-42B3-480D-BD02-A40CF8FF55C8}" srcOrd="14" destOrd="0" presId="urn:microsoft.com/office/officeart/2005/8/layout/target3"/>
    <dgm:cxn modelId="{4E5834CC-4D8C-4AAF-B5A8-80DF3A6B06D9}" type="presParOf" srcId="{72729836-D0DE-405F-A2D9-082179D98BB1}" destId="{EF2030E5-05B5-4E5C-858F-DF67EE8618AE}" srcOrd="15" destOrd="0" presId="urn:microsoft.com/office/officeart/2005/8/layout/target3"/>
    <dgm:cxn modelId="{4CA53361-5097-48F5-854E-19567224A8E2}" type="presParOf" srcId="{72729836-D0DE-405F-A2D9-082179D98BB1}" destId="{7D6A3822-9D10-4CA7-AF64-196ABC4EAEDC}" srcOrd="16" destOrd="0" presId="urn:microsoft.com/office/officeart/2005/8/layout/target3"/>
    <dgm:cxn modelId="{1BD87C22-BBAC-46ED-A77A-08F10EFBD941}" type="presParOf" srcId="{72729836-D0DE-405F-A2D9-082179D98BB1}" destId="{BE4F900C-3C9D-4628-B08A-ED2791054D93}" srcOrd="17" destOrd="0" presId="urn:microsoft.com/office/officeart/2005/8/layout/target3"/>
    <dgm:cxn modelId="{DF3C03AF-4746-4C3C-90B0-DF81D52815F8}" type="presParOf" srcId="{72729836-D0DE-405F-A2D9-082179D98BB1}" destId="{5C1872E4-11D1-430D-A4AC-C37307DD0FA1}" srcOrd="18" destOrd="0" presId="urn:microsoft.com/office/officeart/2005/8/layout/target3"/>
    <dgm:cxn modelId="{D0C27049-E2C9-477E-8CCF-AB93C30F0EF4}" type="presParOf" srcId="{72729836-D0DE-405F-A2D9-082179D98BB1}" destId="{3B568A12-686D-4727-92C5-DDE0730430A8}"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8DAA03-76F6-44D2-94DB-734D3B666C38}"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sr-Latn-RS"/>
        </a:p>
      </dgm:t>
    </dgm:pt>
    <dgm:pt modelId="{BBC3D591-04DB-4BA0-9497-87B1693F57D6}">
      <dgm:prSet phldrT="[Text]" custT="1"/>
      <dgm:spPr/>
      <dgm:t>
        <a:bodyPr/>
        <a:lstStyle/>
        <a:p>
          <a:r>
            <a:rPr lang="sr-Latn-RS" sz="1800" b="1" dirty="0" smtClean="0"/>
            <a:t>Prvobitne procene</a:t>
          </a:r>
          <a:endParaRPr lang="sr-Latn-RS" sz="1800" b="1" dirty="0"/>
        </a:p>
      </dgm:t>
    </dgm:pt>
    <dgm:pt modelId="{78A8EB94-AA50-48ED-8B02-57D0BECCC15A}" type="parTrans" cxnId="{28DBFB4A-815C-426E-85A7-17DEB12D45DF}">
      <dgm:prSet/>
      <dgm:spPr/>
      <dgm:t>
        <a:bodyPr/>
        <a:lstStyle/>
        <a:p>
          <a:endParaRPr lang="sr-Latn-RS"/>
        </a:p>
      </dgm:t>
    </dgm:pt>
    <dgm:pt modelId="{34D9C367-15B3-4F44-AE24-66A2906D8448}" type="sibTrans" cxnId="{28DBFB4A-815C-426E-85A7-17DEB12D45DF}">
      <dgm:prSet/>
      <dgm:spPr/>
      <dgm:t>
        <a:bodyPr/>
        <a:lstStyle/>
        <a:p>
          <a:endParaRPr lang="sr-Latn-RS"/>
        </a:p>
      </dgm:t>
    </dgm:pt>
    <dgm:pt modelId="{23CA9A6E-E186-4A8D-BB6B-E09D1AEC20C5}">
      <dgm:prSet phldrT="[Text]" custT="1"/>
      <dgm:spPr/>
      <dgm:t>
        <a:bodyPr/>
        <a:lstStyle/>
        <a:p>
          <a:r>
            <a:rPr lang="sr-Latn-RS" sz="1500" dirty="0" smtClean="0"/>
            <a:t>Razumevanje</a:t>
          </a:r>
          <a:endParaRPr lang="sr-Latn-RS" sz="1500" dirty="0"/>
        </a:p>
      </dgm:t>
    </dgm:pt>
    <dgm:pt modelId="{3F8B63EB-A0FA-44B8-A20E-AA9975032E0D}" type="parTrans" cxnId="{7E70C5F4-3926-4B6C-B9D2-B7D3DE3E547E}">
      <dgm:prSet/>
      <dgm:spPr/>
      <dgm:t>
        <a:bodyPr/>
        <a:lstStyle/>
        <a:p>
          <a:endParaRPr lang="sr-Latn-RS"/>
        </a:p>
      </dgm:t>
    </dgm:pt>
    <dgm:pt modelId="{ECB71B4C-ADA5-4BFE-9137-53361ED21F53}" type="sibTrans" cxnId="{7E70C5F4-3926-4B6C-B9D2-B7D3DE3E547E}">
      <dgm:prSet/>
      <dgm:spPr/>
      <dgm:t>
        <a:bodyPr/>
        <a:lstStyle/>
        <a:p>
          <a:endParaRPr lang="sr-Latn-RS"/>
        </a:p>
      </dgm:t>
    </dgm:pt>
    <dgm:pt modelId="{D76C73EE-551C-43AB-9EE9-334895CBC2DD}">
      <dgm:prSet phldrT="[Text]" custT="1"/>
      <dgm:spPr/>
      <dgm:t>
        <a:bodyPr/>
        <a:lstStyle/>
        <a:p>
          <a:r>
            <a:rPr lang="sr-Latn-RS" sz="1500" dirty="0" smtClean="0"/>
            <a:t>Ocena adekvatnosti </a:t>
          </a:r>
          <a:endParaRPr lang="sr-Latn-RS" sz="1500" dirty="0"/>
        </a:p>
      </dgm:t>
    </dgm:pt>
    <dgm:pt modelId="{F36DB225-2766-4DB5-B3BE-3CF444BAFA45}" type="parTrans" cxnId="{DA158775-BCDD-41A3-B02E-12EDDDCC9358}">
      <dgm:prSet/>
      <dgm:spPr/>
      <dgm:t>
        <a:bodyPr/>
        <a:lstStyle/>
        <a:p>
          <a:endParaRPr lang="sr-Latn-RS"/>
        </a:p>
      </dgm:t>
    </dgm:pt>
    <dgm:pt modelId="{D15770A6-4A65-4B9A-931C-64E3626DD6E4}" type="sibTrans" cxnId="{DA158775-BCDD-41A3-B02E-12EDDDCC9358}">
      <dgm:prSet/>
      <dgm:spPr/>
      <dgm:t>
        <a:bodyPr/>
        <a:lstStyle/>
        <a:p>
          <a:endParaRPr lang="sr-Latn-RS"/>
        </a:p>
      </dgm:t>
    </dgm:pt>
    <dgm:pt modelId="{91BF7342-89A3-4867-84A5-F2A7541A239F}">
      <dgm:prSet phldrT="[Text]" custT="1"/>
      <dgm:spPr/>
      <dgm:t>
        <a:bodyPr/>
        <a:lstStyle/>
        <a:p>
          <a:r>
            <a:rPr lang="sr-Latn-RS" sz="1800" b="1" dirty="0" smtClean="0"/>
            <a:t>Promena</a:t>
          </a:r>
          <a:endParaRPr lang="sr-Latn-RS" sz="1800" b="1" dirty="0"/>
        </a:p>
      </dgm:t>
    </dgm:pt>
    <dgm:pt modelId="{CA93B4A7-8B16-402C-BA30-442275DDD5F1}" type="parTrans" cxnId="{F176F295-B3C5-497C-BE69-3DA30ED26D63}">
      <dgm:prSet/>
      <dgm:spPr/>
      <dgm:t>
        <a:bodyPr/>
        <a:lstStyle/>
        <a:p>
          <a:endParaRPr lang="sr-Latn-RS"/>
        </a:p>
      </dgm:t>
    </dgm:pt>
    <dgm:pt modelId="{45450C3B-34F7-4671-91B7-7C74D5258818}" type="sibTrans" cxnId="{F176F295-B3C5-497C-BE69-3DA30ED26D63}">
      <dgm:prSet/>
      <dgm:spPr/>
      <dgm:t>
        <a:bodyPr/>
        <a:lstStyle/>
        <a:p>
          <a:endParaRPr lang="sr-Latn-RS"/>
        </a:p>
      </dgm:t>
    </dgm:pt>
    <dgm:pt modelId="{C86751DC-B253-465A-B49E-9BFDDD375590}">
      <dgm:prSet phldrT="[Text]" custT="1"/>
      <dgm:spPr/>
      <dgm:t>
        <a:bodyPr/>
        <a:lstStyle/>
        <a:p>
          <a:r>
            <a:rPr lang="sr-Latn-RS" sz="1500" dirty="0" smtClean="0"/>
            <a:t>Razlozi</a:t>
          </a:r>
          <a:endParaRPr lang="sr-Latn-RS" sz="1500" dirty="0"/>
        </a:p>
      </dgm:t>
    </dgm:pt>
    <dgm:pt modelId="{7859D95B-78B4-43F1-AABD-BDEE2674D861}" type="parTrans" cxnId="{365484B6-D243-45EC-94D7-02369FE870FE}">
      <dgm:prSet/>
      <dgm:spPr/>
      <dgm:t>
        <a:bodyPr/>
        <a:lstStyle/>
        <a:p>
          <a:endParaRPr lang="sr-Latn-RS"/>
        </a:p>
      </dgm:t>
    </dgm:pt>
    <dgm:pt modelId="{434900F2-CCA4-48C4-BBEF-9ED69D326131}" type="sibTrans" cxnId="{365484B6-D243-45EC-94D7-02369FE870FE}">
      <dgm:prSet/>
      <dgm:spPr/>
      <dgm:t>
        <a:bodyPr/>
        <a:lstStyle/>
        <a:p>
          <a:endParaRPr lang="sr-Latn-RS"/>
        </a:p>
      </dgm:t>
    </dgm:pt>
    <dgm:pt modelId="{967775B0-F651-4D16-8416-964BA9F78E8A}">
      <dgm:prSet phldrT="[Text]" custT="1"/>
      <dgm:spPr/>
      <dgm:t>
        <a:bodyPr/>
        <a:lstStyle/>
        <a:p>
          <a:r>
            <a:rPr lang="sr-Latn-RS" sz="1500" dirty="0" smtClean="0"/>
            <a:t>Primerene ili rezultat pristrasnosti menadžmenta?</a:t>
          </a:r>
          <a:endParaRPr lang="sr-Latn-RS" sz="1500" dirty="0"/>
        </a:p>
      </dgm:t>
    </dgm:pt>
    <dgm:pt modelId="{2A87312A-FD19-4072-A32F-58C62A8806C4}" type="parTrans" cxnId="{7B77EC74-0E0B-4EA6-AAD2-7AA4C6932A21}">
      <dgm:prSet/>
      <dgm:spPr/>
      <dgm:t>
        <a:bodyPr/>
        <a:lstStyle/>
        <a:p>
          <a:endParaRPr lang="sr-Latn-RS"/>
        </a:p>
      </dgm:t>
    </dgm:pt>
    <dgm:pt modelId="{A64FED74-41B8-4330-ABA8-3CC048554140}" type="sibTrans" cxnId="{7B77EC74-0E0B-4EA6-AAD2-7AA4C6932A21}">
      <dgm:prSet/>
      <dgm:spPr/>
      <dgm:t>
        <a:bodyPr/>
        <a:lstStyle/>
        <a:p>
          <a:endParaRPr lang="sr-Latn-RS"/>
        </a:p>
      </dgm:t>
    </dgm:pt>
    <dgm:pt modelId="{D4562015-F88D-43E8-8238-766DF426B2AE}">
      <dgm:prSet phldrT="[Text]" custT="1"/>
      <dgm:spPr/>
      <dgm:t>
        <a:bodyPr/>
        <a:lstStyle/>
        <a:p>
          <a:r>
            <a:rPr lang="sr-Latn-RS" sz="1800" b="1" dirty="0" smtClean="0"/>
            <a:t>Evidentiranje</a:t>
          </a:r>
        </a:p>
      </dgm:t>
    </dgm:pt>
    <dgm:pt modelId="{CD7031AD-7B99-48EF-BF38-AFA0D8AEEDF6}" type="parTrans" cxnId="{5B3F7601-1732-4E16-972E-37557A5B74D5}">
      <dgm:prSet/>
      <dgm:spPr/>
      <dgm:t>
        <a:bodyPr/>
        <a:lstStyle/>
        <a:p>
          <a:endParaRPr lang="sr-Latn-RS"/>
        </a:p>
      </dgm:t>
    </dgm:pt>
    <dgm:pt modelId="{CF2415D1-852B-40F5-9021-620D5B71C7DF}" type="sibTrans" cxnId="{5B3F7601-1732-4E16-972E-37557A5B74D5}">
      <dgm:prSet/>
      <dgm:spPr/>
      <dgm:t>
        <a:bodyPr/>
        <a:lstStyle/>
        <a:p>
          <a:endParaRPr lang="sr-Latn-RS"/>
        </a:p>
      </dgm:t>
    </dgm:pt>
    <dgm:pt modelId="{9EE8A230-333C-4241-B101-D9780F2E0792}">
      <dgm:prSet phldrT="[Text]" custT="1"/>
      <dgm:spPr/>
      <dgm:t>
        <a:bodyPr/>
        <a:lstStyle/>
        <a:p>
          <a:r>
            <a:rPr lang="sr-Latn-RS" sz="1800" b="1" dirty="0" smtClean="0"/>
            <a:t>Obelodanjivanje</a:t>
          </a:r>
          <a:endParaRPr lang="sr-Latn-RS" sz="1800" b="1" dirty="0"/>
        </a:p>
      </dgm:t>
    </dgm:pt>
    <dgm:pt modelId="{59ADB325-73D7-4F5E-93E4-EE16A4D6C5A3}" type="parTrans" cxnId="{241E89B8-6049-444C-B530-7AD590B907F5}">
      <dgm:prSet/>
      <dgm:spPr/>
      <dgm:t>
        <a:bodyPr/>
        <a:lstStyle/>
        <a:p>
          <a:endParaRPr lang="sr-Latn-RS"/>
        </a:p>
      </dgm:t>
    </dgm:pt>
    <dgm:pt modelId="{8D5B8F37-1E62-4FFA-A557-F8ADFEF76BA6}" type="sibTrans" cxnId="{241E89B8-6049-444C-B530-7AD590B907F5}">
      <dgm:prSet/>
      <dgm:spPr/>
      <dgm:t>
        <a:bodyPr/>
        <a:lstStyle/>
        <a:p>
          <a:endParaRPr lang="sr-Latn-RS"/>
        </a:p>
      </dgm:t>
    </dgm:pt>
    <dgm:pt modelId="{34B0F5CC-7403-40C5-8698-34519381B85B}">
      <dgm:prSet phldrT="[Text]" custT="1"/>
      <dgm:spPr/>
      <dgm:t>
        <a:bodyPr/>
        <a:lstStyle/>
        <a:p>
          <a:r>
            <a:rPr lang="sr-Latn-RS" sz="1500" dirty="0" err="1" smtClean="0"/>
            <a:t>Kompletnost</a:t>
          </a:r>
          <a:endParaRPr lang="sr-Latn-RS" sz="1500" dirty="0"/>
        </a:p>
      </dgm:t>
    </dgm:pt>
    <dgm:pt modelId="{EB723274-B7DC-4846-8D3F-1D7D1801F01D}" type="parTrans" cxnId="{64D636BD-EAB5-47BB-88D8-832EC8FE9669}">
      <dgm:prSet/>
      <dgm:spPr/>
      <dgm:t>
        <a:bodyPr/>
        <a:lstStyle/>
        <a:p>
          <a:endParaRPr lang="sr-Latn-RS"/>
        </a:p>
      </dgm:t>
    </dgm:pt>
    <dgm:pt modelId="{A1765FF6-6821-4394-B439-CE6B7B0F8087}" type="sibTrans" cxnId="{64D636BD-EAB5-47BB-88D8-832EC8FE9669}">
      <dgm:prSet/>
      <dgm:spPr/>
      <dgm:t>
        <a:bodyPr/>
        <a:lstStyle/>
        <a:p>
          <a:endParaRPr lang="sr-Latn-RS"/>
        </a:p>
      </dgm:t>
    </dgm:pt>
    <dgm:pt modelId="{0C609580-BB57-4D09-9AC6-2852A40B9AFB}">
      <dgm:prSet phldrT="[Text]" custT="1"/>
      <dgm:spPr/>
      <dgm:t>
        <a:bodyPr/>
        <a:lstStyle/>
        <a:p>
          <a:r>
            <a:rPr lang="sr-Latn-RS" sz="1500" dirty="0" smtClean="0"/>
            <a:t>Uključivanje u prihode ili rashode tekuće godine?</a:t>
          </a:r>
        </a:p>
      </dgm:t>
    </dgm:pt>
    <dgm:pt modelId="{47E50BD7-6CE4-4182-919F-1BC40283557B}" type="parTrans" cxnId="{F7AFF05B-54EC-4D3C-8F84-6216675F03BC}">
      <dgm:prSet/>
      <dgm:spPr/>
      <dgm:t>
        <a:bodyPr/>
        <a:lstStyle/>
        <a:p>
          <a:endParaRPr lang="sr-Latn-RS"/>
        </a:p>
      </dgm:t>
    </dgm:pt>
    <dgm:pt modelId="{711CD7EA-A809-4272-8BA0-A324CC67A7BF}" type="sibTrans" cxnId="{F7AFF05B-54EC-4D3C-8F84-6216675F03BC}">
      <dgm:prSet/>
      <dgm:spPr/>
      <dgm:t>
        <a:bodyPr/>
        <a:lstStyle/>
        <a:p>
          <a:endParaRPr lang="sr-Latn-RS"/>
        </a:p>
      </dgm:t>
    </dgm:pt>
    <dgm:pt modelId="{C44A69B4-2C95-46CA-874C-F5DC660E26E9}">
      <dgm:prSet phldrT="[Text]" custT="1"/>
      <dgm:spPr/>
      <dgm:t>
        <a:bodyPr/>
        <a:lstStyle/>
        <a:p>
          <a:r>
            <a:rPr lang="sr-Latn-RS" sz="1500" dirty="0" smtClean="0"/>
            <a:t>Ili efekti na buduće periode?</a:t>
          </a:r>
        </a:p>
      </dgm:t>
    </dgm:pt>
    <dgm:pt modelId="{A59B54A6-682B-4A0D-968C-93B917A7CA31}" type="parTrans" cxnId="{268CD092-254E-4DCB-8C7E-FB10C28E16C3}">
      <dgm:prSet/>
      <dgm:spPr/>
      <dgm:t>
        <a:bodyPr/>
        <a:lstStyle/>
        <a:p>
          <a:endParaRPr lang="sr-Latn-RS"/>
        </a:p>
      </dgm:t>
    </dgm:pt>
    <dgm:pt modelId="{B7297D96-2C85-45A0-97BA-6F37E26FD552}" type="sibTrans" cxnId="{268CD092-254E-4DCB-8C7E-FB10C28E16C3}">
      <dgm:prSet/>
      <dgm:spPr/>
      <dgm:t>
        <a:bodyPr/>
        <a:lstStyle/>
        <a:p>
          <a:endParaRPr lang="sr-Latn-RS"/>
        </a:p>
      </dgm:t>
    </dgm:pt>
    <dgm:pt modelId="{72729836-D0DE-405F-A2D9-082179D98BB1}" type="pres">
      <dgm:prSet presAssocID="{4A8DAA03-76F6-44D2-94DB-734D3B666C38}" presName="Name0" presStyleCnt="0">
        <dgm:presLayoutVars>
          <dgm:chMax val="7"/>
          <dgm:dir/>
          <dgm:animLvl val="lvl"/>
          <dgm:resizeHandles val="exact"/>
        </dgm:presLayoutVars>
      </dgm:prSet>
      <dgm:spPr/>
      <dgm:t>
        <a:bodyPr/>
        <a:lstStyle/>
        <a:p>
          <a:endParaRPr lang="sr-Latn-RS"/>
        </a:p>
      </dgm:t>
    </dgm:pt>
    <dgm:pt modelId="{725A7B8A-7F69-4D88-9BD7-44B966389D47}" type="pres">
      <dgm:prSet presAssocID="{BBC3D591-04DB-4BA0-9497-87B1693F57D6}" presName="circle1" presStyleLbl="node1" presStyleIdx="0" presStyleCnt="4"/>
      <dgm:spPr/>
    </dgm:pt>
    <dgm:pt modelId="{E2711D06-DF0D-4C5E-B671-647F276B3800}" type="pres">
      <dgm:prSet presAssocID="{BBC3D591-04DB-4BA0-9497-87B1693F57D6}" presName="space" presStyleCnt="0"/>
      <dgm:spPr/>
    </dgm:pt>
    <dgm:pt modelId="{C5A7D81C-D9FE-4DAE-9AF5-7550D9C6385D}" type="pres">
      <dgm:prSet presAssocID="{BBC3D591-04DB-4BA0-9497-87B1693F57D6}" presName="rect1" presStyleLbl="alignAcc1" presStyleIdx="0" presStyleCnt="4" custScaleX="100000" custScaleY="100000" custLinFactNeighborX="-355" custLinFactNeighborY="2658"/>
      <dgm:spPr/>
      <dgm:t>
        <a:bodyPr/>
        <a:lstStyle/>
        <a:p>
          <a:endParaRPr lang="sr-Latn-RS"/>
        </a:p>
      </dgm:t>
    </dgm:pt>
    <dgm:pt modelId="{E258661C-C8AD-4B82-9FE1-F51B22C2D7BE}" type="pres">
      <dgm:prSet presAssocID="{91BF7342-89A3-4867-84A5-F2A7541A239F}" presName="vertSpace2" presStyleLbl="node1" presStyleIdx="0" presStyleCnt="4"/>
      <dgm:spPr/>
    </dgm:pt>
    <dgm:pt modelId="{4411E62C-6F01-4632-9F56-5134AD4DDFD1}" type="pres">
      <dgm:prSet presAssocID="{91BF7342-89A3-4867-84A5-F2A7541A239F}" presName="circle2" presStyleLbl="node1" presStyleIdx="1" presStyleCnt="4"/>
      <dgm:spPr/>
    </dgm:pt>
    <dgm:pt modelId="{85F10D6F-EE54-403C-ABE5-D98F8CECB8A7}" type="pres">
      <dgm:prSet presAssocID="{91BF7342-89A3-4867-84A5-F2A7541A239F}" presName="rect2" presStyleLbl="alignAcc1" presStyleIdx="1" presStyleCnt="4" custLinFactNeighborX="-443"/>
      <dgm:spPr/>
      <dgm:t>
        <a:bodyPr/>
        <a:lstStyle/>
        <a:p>
          <a:endParaRPr lang="sr-Latn-RS"/>
        </a:p>
      </dgm:t>
    </dgm:pt>
    <dgm:pt modelId="{15FCCB47-A9D2-46DF-9421-5EA858D5DE9D}" type="pres">
      <dgm:prSet presAssocID="{D4562015-F88D-43E8-8238-766DF426B2AE}" presName="vertSpace3" presStyleLbl="node1" presStyleIdx="1" presStyleCnt="4"/>
      <dgm:spPr/>
    </dgm:pt>
    <dgm:pt modelId="{7CD4B5A9-D2D7-44E2-B7E4-D0AE5B227214}" type="pres">
      <dgm:prSet presAssocID="{D4562015-F88D-43E8-8238-766DF426B2AE}" presName="circle3" presStyleLbl="node1" presStyleIdx="2" presStyleCnt="4"/>
      <dgm:spPr/>
    </dgm:pt>
    <dgm:pt modelId="{6718858E-7DA2-48E5-81C5-E41B188F8359}" type="pres">
      <dgm:prSet presAssocID="{D4562015-F88D-43E8-8238-766DF426B2AE}" presName="rect3" presStyleLbl="alignAcc1" presStyleIdx="2" presStyleCnt="4" custLinFactNeighborX="-450" custLinFactNeighborY="1100"/>
      <dgm:spPr/>
      <dgm:t>
        <a:bodyPr/>
        <a:lstStyle/>
        <a:p>
          <a:endParaRPr lang="sr-Latn-RS"/>
        </a:p>
      </dgm:t>
    </dgm:pt>
    <dgm:pt modelId="{D23BDEFD-7CE7-4DF1-8E64-446DFB63C310}" type="pres">
      <dgm:prSet presAssocID="{9EE8A230-333C-4241-B101-D9780F2E0792}" presName="vertSpace4" presStyleLbl="node1" presStyleIdx="2" presStyleCnt="4"/>
      <dgm:spPr/>
    </dgm:pt>
    <dgm:pt modelId="{7E726C86-9232-4AC2-B018-D28E9E5FCBEF}" type="pres">
      <dgm:prSet presAssocID="{9EE8A230-333C-4241-B101-D9780F2E0792}" presName="circle4" presStyleLbl="node1" presStyleIdx="3" presStyleCnt="4"/>
      <dgm:spPr/>
    </dgm:pt>
    <dgm:pt modelId="{CDD6A63F-AC70-40EC-9293-FA7B8CC32487}" type="pres">
      <dgm:prSet presAssocID="{9EE8A230-333C-4241-B101-D9780F2E0792}" presName="rect4" presStyleLbl="alignAcc1" presStyleIdx="3" presStyleCnt="4" custLinFactNeighborX="-355"/>
      <dgm:spPr/>
      <dgm:t>
        <a:bodyPr/>
        <a:lstStyle/>
        <a:p>
          <a:endParaRPr lang="sr-Latn-RS"/>
        </a:p>
      </dgm:t>
    </dgm:pt>
    <dgm:pt modelId="{66921C38-E589-42C0-9721-E2ABC930E4D7}" type="pres">
      <dgm:prSet presAssocID="{BBC3D591-04DB-4BA0-9497-87B1693F57D6}" presName="rect1ParTx" presStyleLbl="alignAcc1" presStyleIdx="3" presStyleCnt="4">
        <dgm:presLayoutVars>
          <dgm:chMax val="1"/>
          <dgm:bulletEnabled val="1"/>
        </dgm:presLayoutVars>
      </dgm:prSet>
      <dgm:spPr/>
      <dgm:t>
        <a:bodyPr/>
        <a:lstStyle/>
        <a:p>
          <a:endParaRPr lang="sr-Latn-RS"/>
        </a:p>
      </dgm:t>
    </dgm:pt>
    <dgm:pt modelId="{24E448AA-4698-482F-B4D7-C9144A30B6A6}" type="pres">
      <dgm:prSet presAssocID="{BBC3D591-04DB-4BA0-9497-87B1693F57D6}" presName="rect1ChTx" presStyleLbl="alignAcc1" presStyleIdx="3" presStyleCnt="4" custScaleX="109455" custLinFactNeighborX="-5441">
        <dgm:presLayoutVars>
          <dgm:bulletEnabled val="1"/>
        </dgm:presLayoutVars>
      </dgm:prSet>
      <dgm:spPr/>
      <dgm:t>
        <a:bodyPr/>
        <a:lstStyle/>
        <a:p>
          <a:endParaRPr lang="sr-Latn-RS"/>
        </a:p>
      </dgm:t>
    </dgm:pt>
    <dgm:pt modelId="{B57C6C83-42B3-480D-BD02-A40CF8FF55C8}" type="pres">
      <dgm:prSet presAssocID="{91BF7342-89A3-4867-84A5-F2A7541A239F}" presName="rect2ParTx" presStyleLbl="alignAcc1" presStyleIdx="3" presStyleCnt="4">
        <dgm:presLayoutVars>
          <dgm:chMax val="1"/>
          <dgm:bulletEnabled val="1"/>
        </dgm:presLayoutVars>
      </dgm:prSet>
      <dgm:spPr/>
      <dgm:t>
        <a:bodyPr/>
        <a:lstStyle/>
        <a:p>
          <a:endParaRPr lang="sr-Latn-RS"/>
        </a:p>
      </dgm:t>
    </dgm:pt>
    <dgm:pt modelId="{EF2030E5-05B5-4E5C-858F-DF67EE8618AE}" type="pres">
      <dgm:prSet presAssocID="{91BF7342-89A3-4867-84A5-F2A7541A239F}" presName="rect2ChTx" presStyleLbl="alignAcc1" presStyleIdx="3" presStyleCnt="4" custScaleX="109455" custLinFactNeighborX="-5616" custLinFactNeighborY="962">
        <dgm:presLayoutVars>
          <dgm:bulletEnabled val="1"/>
        </dgm:presLayoutVars>
      </dgm:prSet>
      <dgm:spPr/>
      <dgm:t>
        <a:bodyPr/>
        <a:lstStyle/>
        <a:p>
          <a:endParaRPr lang="sr-Latn-RS"/>
        </a:p>
      </dgm:t>
    </dgm:pt>
    <dgm:pt modelId="{7D6A3822-9D10-4CA7-AF64-196ABC4EAEDC}" type="pres">
      <dgm:prSet presAssocID="{D4562015-F88D-43E8-8238-766DF426B2AE}" presName="rect3ParTx" presStyleLbl="alignAcc1" presStyleIdx="3" presStyleCnt="4">
        <dgm:presLayoutVars>
          <dgm:chMax val="1"/>
          <dgm:bulletEnabled val="1"/>
        </dgm:presLayoutVars>
      </dgm:prSet>
      <dgm:spPr/>
      <dgm:t>
        <a:bodyPr/>
        <a:lstStyle/>
        <a:p>
          <a:endParaRPr lang="sr-Latn-RS"/>
        </a:p>
      </dgm:t>
    </dgm:pt>
    <dgm:pt modelId="{BE4F900C-3C9D-4628-B08A-ED2791054D93}" type="pres">
      <dgm:prSet presAssocID="{D4562015-F88D-43E8-8238-766DF426B2AE}" presName="rect3ChTx" presStyleLbl="alignAcc1" presStyleIdx="3" presStyleCnt="4" custScaleX="109455" custLinFactNeighborX="-5616" custLinFactNeighborY="-962">
        <dgm:presLayoutVars>
          <dgm:bulletEnabled val="1"/>
        </dgm:presLayoutVars>
      </dgm:prSet>
      <dgm:spPr/>
      <dgm:t>
        <a:bodyPr/>
        <a:lstStyle/>
        <a:p>
          <a:endParaRPr lang="sr-Latn-RS"/>
        </a:p>
      </dgm:t>
    </dgm:pt>
    <dgm:pt modelId="{5C1872E4-11D1-430D-A4AC-C37307DD0FA1}" type="pres">
      <dgm:prSet presAssocID="{9EE8A230-333C-4241-B101-D9780F2E0792}" presName="rect4ParTx" presStyleLbl="alignAcc1" presStyleIdx="3" presStyleCnt="4">
        <dgm:presLayoutVars>
          <dgm:chMax val="1"/>
          <dgm:bulletEnabled val="1"/>
        </dgm:presLayoutVars>
      </dgm:prSet>
      <dgm:spPr/>
      <dgm:t>
        <a:bodyPr/>
        <a:lstStyle/>
        <a:p>
          <a:endParaRPr lang="sr-Latn-RS"/>
        </a:p>
      </dgm:t>
    </dgm:pt>
    <dgm:pt modelId="{3B568A12-686D-4727-92C5-DDE0730430A8}" type="pres">
      <dgm:prSet presAssocID="{9EE8A230-333C-4241-B101-D9780F2E0792}" presName="rect4ChTx" presStyleLbl="alignAcc1" presStyleIdx="3" presStyleCnt="4" custScaleX="109455" custLinFactNeighborX="-5441">
        <dgm:presLayoutVars>
          <dgm:bulletEnabled val="1"/>
        </dgm:presLayoutVars>
      </dgm:prSet>
      <dgm:spPr/>
      <dgm:t>
        <a:bodyPr/>
        <a:lstStyle/>
        <a:p>
          <a:endParaRPr lang="sr-Latn-RS"/>
        </a:p>
      </dgm:t>
    </dgm:pt>
  </dgm:ptLst>
  <dgm:cxnLst>
    <dgm:cxn modelId="{259259C1-C602-4F61-BDAE-4E4BA8E400F3}" type="presOf" srcId="{C86751DC-B253-465A-B49E-9BFDDD375590}" destId="{EF2030E5-05B5-4E5C-858F-DF67EE8618AE}" srcOrd="0" destOrd="0" presId="urn:microsoft.com/office/officeart/2005/8/layout/target3"/>
    <dgm:cxn modelId="{23B946E6-6406-4CAA-9CF7-8A8D50E23C4D}" type="presOf" srcId="{4A8DAA03-76F6-44D2-94DB-734D3B666C38}" destId="{72729836-D0DE-405F-A2D9-082179D98BB1}" srcOrd="0" destOrd="0" presId="urn:microsoft.com/office/officeart/2005/8/layout/target3"/>
    <dgm:cxn modelId="{7B77EC74-0E0B-4EA6-AAD2-7AA4C6932A21}" srcId="{91BF7342-89A3-4867-84A5-F2A7541A239F}" destId="{967775B0-F651-4D16-8416-964BA9F78E8A}" srcOrd="1" destOrd="0" parTransId="{2A87312A-FD19-4072-A32F-58C62A8806C4}" sibTransId="{A64FED74-41B8-4330-ABA8-3CC048554140}"/>
    <dgm:cxn modelId="{64D636BD-EAB5-47BB-88D8-832EC8FE9669}" srcId="{9EE8A230-333C-4241-B101-D9780F2E0792}" destId="{34B0F5CC-7403-40C5-8698-34519381B85B}" srcOrd="0" destOrd="0" parTransId="{EB723274-B7DC-4846-8D3F-1D7D1801F01D}" sibTransId="{A1765FF6-6821-4394-B439-CE6B7B0F8087}"/>
    <dgm:cxn modelId="{E67E4098-8CC1-49A4-A0A1-1CFC1508241B}" type="presOf" srcId="{91BF7342-89A3-4867-84A5-F2A7541A239F}" destId="{85F10D6F-EE54-403C-ABE5-D98F8CECB8A7}" srcOrd="0" destOrd="0" presId="urn:microsoft.com/office/officeart/2005/8/layout/target3"/>
    <dgm:cxn modelId="{896A5985-BEB8-489E-A24F-461ED1AAA26D}" type="presOf" srcId="{9EE8A230-333C-4241-B101-D9780F2E0792}" destId="{CDD6A63F-AC70-40EC-9293-FA7B8CC32487}" srcOrd="0" destOrd="0" presId="urn:microsoft.com/office/officeart/2005/8/layout/target3"/>
    <dgm:cxn modelId="{365484B6-D243-45EC-94D7-02369FE870FE}" srcId="{91BF7342-89A3-4867-84A5-F2A7541A239F}" destId="{C86751DC-B253-465A-B49E-9BFDDD375590}" srcOrd="0" destOrd="0" parTransId="{7859D95B-78B4-43F1-AABD-BDEE2674D861}" sibTransId="{434900F2-CCA4-48C4-BBEF-9ED69D326131}"/>
    <dgm:cxn modelId="{1D6134CF-85E6-49C8-9957-37FD6D4AEB73}" type="presOf" srcId="{C44A69B4-2C95-46CA-874C-F5DC660E26E9}" destId="{BE4F900C-3C9D-4628-B08A-ED2791054D93}" srcOrd="0" destOrd="1" presId="urn:microsoft.com/office/officeart/2005/8/layout/target3"/>
    <dgm:cxn modelId="{3FB5EE8B-CB8C-437E-B538-A8B0739190AB}" type="presOf" srcId="{967775B0-F651-4D16-8416-964BA9F78E8A}" destId="{EF2030E5-05B5-4E5C-858F-DF67EE8618AE}" srcOrd="0" destOrd="1" presId="urn:microsoft.com/office/officeart/2005/8/layout/target3"/>
    <dgm:cxn modelId="{241E89B8-6049-444C-B530-7AD590B907F5}" srcId="{4A8DAA03-76F6-44D2-94DB-734D3B666C38}" destId="{9EE8A230-333C-4241-B101-D9780F2E0792}" srcOrd="3" destOrd="0" parTransId="{59ADB325-73D7-4F5E-93E4-EE16A4D6C5A3}" sibTransId="{8D5B8F37-1E62-4FFA-A557-F8ADFEF76BA6}"/>
    <dgm:cxn modelId="{E990A1ED-46F1-4AC8-902C-E2394973B64B}" type="presOf" srcId="{0C609580-BB57-4D09-9AC6-2852A40B9AFB}" destId="{BE4F900C-3C9D-4628-B08A-ED2791054D93}" srcOrd="0" destOrd="0" presId="urn:microsoft.com/office/officeart/2005/8/layout/target3"/>
    <dgm:cxn modelId="{7915B546-F37F-45AF-B4F6-5B2D903DF809}" type="presOf" srcId="{23CA9A6E-E186-4A8D-BB6B-E09D1AEC20C5}" destId="{24E448AA-4698-482F-B4D7-C9144A30B6A6}" srcOrd="0" destOrd="0" presId="urn:microsoft.com/office/officeart/2005/8/layout/target3"/>
    <dgm:cxn modelId="{DA158775-BCDD-41A3-B02E-12EDDDCC9358}" srcId="{BBC3D591-04DB-4BA0-9497-87B1693F57D6}" destId="{D76C73EE-551C-43AB-9EE9-334895CBC2DD}" srcOrd="1" destOrd="0" parTransId="{F36DB225-2766-4DB5-B3BE-3CF444BAFA45}" sibTransId="{D15770A6-4A65-4B9A-931C-64E3626DD6E4}"/>
    <dgm:cxn modelId="{7E70C5F4-3926-4B6C-B9D2-B7D3DE3E547E}" srcId="{BBC3D591-04DB-4BA0-9497-87B1693F57D6}" destId="{23CA9A6E-E186-4A8D-BB6B-E09D1AEC20C5}" srcOrd="0" destOrd="0" parTransId="{3F8B63EB-A0FA-44B8-A20E-AA9975032E0D}" sibTransId="{ECB71B4C-ADA5-4BFE-9137-53361ED21F53}"/>
    <dgm:cxn modelId="{5B3F7601-1732-4E16-972E-37557A5B74D5}" srcId="{4A8DAA03-76F6-44D2-94DB-734D3B666C38}" destId="{D4562015-F88D-43E8-8238-766DF426B2AE}" srcOrd="2" destOrd="0" parTransId="{CD7031AD-7B99-48EF-BF38-AFA0D8AEEDF6}" sibTransId="{CF2415D1-852B-40F5-9021-620D5B71C7DF}"/>
    <dgm:cxn modelId="{F176F295-B3C5-497C-BE69-3DA30ED26D63}" srcId="{4A8DAA03-76F6-44D2-94DB-734D3B666C38}" destId="{91BF7342-89A3-4867-84A5-F2A7541A239F}" srcOrd="1" destOrd="0" parTransId="{CA93B4A7-8B16-402C-BA30-442275DDD5F1}" sibTransId="{45450C3B-34F7-4671-91B7-7C74D5258818}"/>
    <dgm:cxn modelId="{CFC61A5F-5026-43F4-BC0F-00634F963F43}" type="presOf" srcId="{D4562015-F88D-43E8-8238-766DF426B2AE}" destId="{7D6A3822-9D10-4CA7-AF64-196ABC4EAEDC}" srcOrd="1" destOrd="0" presId="urn:microsoft.com/office/officeart/2005/8/layout/target3"/>
    <dgm:cxn modelId="{C922C3CA-1852-42F7-89A8-1E320340EA49}" type="presOf" srcId="{34B0F5CC-7403-40C5-8698-34519381B85B}" destId="{3B568A12-686D-4727-92C5-DDE0730430A8}" srcOrd="0" destOrd="0" presId="urn:microsoft.com/office/officeart/2005/8/layout/target3"/>
    <dgm:cxn modelId="{FF96E0F1-96A5-4C51-BD5D-B9EA0494FCD5}" type="presOf" srcId="{9EE8A230-333C-4241-B101-D9780F2E0792}" destId="{5C1872E4-11D1-430D-A4AC-C37307DD0FA1}" srcOrd="1" destOrd="0" presId="urn:microsoft.com/office/officeart/2005/8/layout/target3"/>
    <dgm:cxn modelId="{387A178A-4043-4E6D-8D82-C5E042BECADD}" type="presOf" srcId="{BBC3D591-04DB-4BA0-9497-87B1693F57D6}" destId="{C5A7D81C-D9FE-4DAE-9AF5-7550D9C6385D}" srcOrd="0" destOrd="0" presId="urn:microsoft.com/office/officeart/2005/8/layout/target3"/>
    <dgm:cxn modelId="{F7AFF05B-54EC-4D3C-8F84-6216675F03BC}" srcId="{D4562015-F88D-43E8-8238-766DF426B2AE}" destId="{0C609580-BB57-4D09-9AC6-2852A40B9AFB}" srcOrd="0" destOrd="0" parTransId="{47E50BD7-6CE4-4182-919F-1BC40283557B}" sibTransId="{711CD7EA-A809-4272-8BA0-A324CC67A7BF}"/>
    <dgm:cxn modelId="{4B39F537-5E77-4926-BD7F-6AC1FDC4AD81}" type="presOf" srcId="{BBC3D591-04DB-4BA0-9497-87B1693F57D6}" destId="{66921C38-E589-42C0-9721-E2ABC930E4D7}" srcOrd="1" destOrd="0" presId="urn:microsoft.com/office/officeart/2005/8/layout/target3"/>
    <dgm:cxn modelId="{8D4B827D-6AFB-4987-BFAA-89BE9F23AB6D}" type="presOf" srcId="{D4562015-F88D-43E8-8238-766DF426B2AE}" destId="{6718858E-7DA2-48E5-81C5-E41B188F8359}" srcOrd="0" destOrd="0" presId="urn:microsoft.com/office/officeart/2005/8/layout/target3"/>
    <dgm:cxn modelId="{CEB292BA-5572-4B11-A4DD-457EE36C1669}" type="presOf" srcId="{91BF7342-89A3-4867-84A5-F2A7541A239F}" destId="{B57C6C83-42B3-480D-BD02-A40CF8FF55C8}" srcOrd="1" destOrd="0" presId="urn:microsoft.com/office/officeart/2005/8/layout/target3"/>
    <dgm:cxn modelId="{51EA64A2-1B05-4CD8-898D-193E6FABE948}" type="presOf" srcId="{D76C73EE-551C-43AB-9EE9-334895CBC2DD}" destId="{24E448AA-4698-482F-B4D7-C9144A30B6A6}" srcOrd="0" destOrd="1" presId="urn:microsoft.com/office/officeart/2005/8/layout/target3"/>
    <dgm:cxn modelId="{28DBFB4A-815C-426E-85A7-17DEB12D45DF}" srcId="{4A8DAA03-76F6-44D2-94DB-734D3B666C38}" destId="{BBC3D591-04DB-4BA0-9497-87B1693F57D6}" srcOrd="0" destOrd="0" parTransId="{78A8EB94-AA50-48ED-8B02-57D0BECCC15A}" sibTransId="{34D9C367-15B3-4F44-AE24-66A2906D8448}"/>
    <dgm:cxn modelId="{268CD092-254E-4DCB-8C7E-FB10C28E16C3}" srcId="{D4562015-F88D-43E8-8238-766DF426B2AE}" destId="{C44A69B4-2C95-46CA-874C-F5DC660E26E9}" srcOrd="1" destOrd="0" parTransId="{A59B54A6-682B-4A0D-968C-93B917A7CA31}" sibTransId="{B7297D96-2C85-45A0-97BA-6F37E26FD552}"/>
    <dgm:cxn modelId="{D1300B7D-B79C-4F08-AC57-77944880EF7D}" type="presParOf" srcId="{72729836-D0DE-405F-A2D9-082179D98BB1}" destId="{725A7B8A-7F69-4D88-9BD7-44B966389D47}" srcOrd="0" destOrd="0" presId="urn:microsoft.com/office/officeart/2005/8/layout/target3"/>
    <dgm:cxn modelId="{6EE3485A-754D-4A05-9506-F1DDF0C03EAA}" type="presParOf" srcId="{72729836-D0DE-405F-A2D9-082179D98BB1}" destId="{E2711D06-DF0D-4C5E-B671-647F276B3800}" srcOrd="1" destOrd="0" presId="urn:microsoft.com/office/officeart/2005/8/layout/target3"/>
    <dgm:cxn modelId="{4E295DB3-9299-4E25-8267-8CFCC0D65A79}" type="presParOf" srcId="{72729836-D0DE-405F-A2D9-082179D98BB1}" destId="{C5A7D81C-D9FE-4DAE-9AF5-7550D9C6385D}" srcOrd="2" destOrd="0" presId="urn:microsoft.com/office/officeart/2005/8/layout/target3"/>
    <dgm:cxn modelId="{47D12E80-28FE-4008-BAD5-C78154FF0554}" type="presParOf" srcId="{72729836-D0DE-405F-A2D9-082179D98BB1}" destId="{E258661C-C8AD-4B82-9FE1-F51B22C2D7BE}" srcOrd="3" destOrd="0" presId="urn:microsoft.com/office/officeart/2005/8/layout/target3"/>
    <dgm:cxn modelId="{DB729577-185D-4A31-80BD-F7B67AC42955}" type="presParOf" srcId="{72729836-D0DE-405F-A2D9-082179D98BB1}" destId="{4411E62C-6F01-4632-9F56-5134AD4DDFD1}" srcOrd="4" destOrd="0" presId="urn:microsoft.com/office/officeart/2005/8/layout/target3"/>
    <dgm:cxn modelId="{915B997B-97A3-4C97-9E02-2B8905BF6B60}" type="presParOf" srcId="{72729836-D0DE-405F-A2D9-082179D98BB1}" destId="{85F10D6F-EE54-403C-ABE5-D98F8CECB8A7}" srcOrd="5" destOrd="0" presId="urn:microsoft.com/office/officeart/2005/8/layout/target3"/>
    <dgm:cxn modelId="{1086DA98-A71E-4DF0-8CED-8A68AD796327}" type="presParOf" srcId="{72729836-D0DE-405F-A2D9-082179D98BB1}" destId="{15FCCB47-A9D2-46DF-9421-5EA858D5DE9D}" srcOrd="6" destOrd="0" presId="urn:microsoft.com/office/officeart/2005/8/layout/target3"/>
    <dgm:cxn modelId="{897DFA82-3D11-4DA1-AD00-4DD70534629A}" type="presParOf" srcId="{72729836-D0DE-405F-A2D9-082179D98BB1}" destId="{7CD4B5A9-D2D7-44E2-B7E4-D0AE5B227214}" srcOrd="7" destOrd="0" presId="urn:microsoft.com/office/officeart/2005/8/layout/target3"/>
    <dgm:cxn modelId="{0A7355BC-244E-4B57-B63A-07E4D49D7E90}" type="presParOf" srcId="{72729836-D0DE-405F-A2D9-082179D98BB1}" destId="{6718858E-7DA2-48E5-81C5-E41B188F8359}" srcOrd="8" destOrd="0" presId="urn:microsoft.com/office/officeart/2005/8/layout/target3"/>
    <dgm:cxn modelId="{5C7920C3-D12E-4920-AB5F-C88EF7E766C3}" type="presParOf" srcId="{72729836-D0DE-405F-A2D9-082179D98BB1}" destId="{D23BDEFD-7CE7-4DF1-8E64-446DFB63C310}" srcOrd="9" destOrd="0" presId="urn:microsoft.com/office/officeart/2005/8/layout/target3"/>
    <dgm:cxn modelId="{D74D84CB-C456-442E-96A8-271036DB0A40}" type="presParOf" srcId="{72729836-D0DE-405F-A2D9-082179D98BB1}" destId="{7E726C86-9232-4AC2-B018-D28E9E5FCBEF}" srcOrd="10" destOrd="0" presId="urn:microsoft.com/office/officeart/2005/8/layout/target3"/>
    <dgm:cxn modelId="{95753540-53DC-458A-8824-F586D3F30931}" type="presParOf" srcId="{72729836-D0DE-405F-A2D9-082179D98BB1}" destId="{CDD6A63F-AC70-40EC-9293-FA7B8CC32487}" srcOrd="11" destOrd="0" presId="urn:microsoft.com/office/officeart/2005/8/layout/target3"/>
    <dgm:cxn modelId="{EAF016FD-CEA6-401C-B66F-249516E7F4AD}" type="presParOf" srcId="{72729836-D0DE-405F-A2D9-082179D98BB1}" destId="{66921C38-E589-42C0-9721-E2ABC930E4D7}" srcOrd="12" destOrd="0" presId="urn:microsoft.com/office/officeart/2005/8/layout/target3"/>
    <dgm:cxn modelId="{FF50205D-8AF0-4F76-9DE3-90FDF54EB138}" type="presParOf" srcId="{72729836-D0DE-405F-A2D9-082179D98BB1}" destId="{24E448AA-4698-482F-B4D7-C9144A30B6A6}" srcOrd="13" destOrd="0" presId="urn:microsoft.com/office/officeart/2005/8/layout/target3"/>
    <dgm:cxn modelId="{6A01C03E-F6A4-43B7-8C6C-32A59EC330BB}" type="presParOf" srcId="{72729836-D0DE-405F-A2D9-082179D98BB1}" destId="{B57C6C83-42B3-480D-BD02-A40CF8FF55C8}" srcOrd="14" destOrd="0" presId="urn:microsoft.com/office/officeart/2005/8/layout/target3"/>
    <dgm:cxn modelId="{279113B1-9654-40A5-8BA9-0CE11B9131C7}" type="presParOf" srcId="{72729836-D0DE-405F-A2D9-082179D98BB1}" destId="{EF2030E5-05B5-4E5C-858F-DF67EE8618AE}" srcOrd="15" destOrd="0" presId="urn:microsoft.com/office/officeart/2005/8/layout/target3"/>
    <dgm:cxn modelId="{A930D46C-8511-4F7F-A472-EE455B47D576}" type="presParOf" srcId="{72729836-D0DE-405F-A2D9-082179D98BB1}" destId="{7D6A3822-9D10-4CA7-AF64-196ABC4EAEDC}" srcOrd="16" destOrd="0" presId="urn:microsoft.com/office/officeart/2005/8/layout/target3"/>
    <dgm:cxn modelId="{3BFF6565-015E-4004-936E-AE5EF8D9F726}" type="presParOf" srcId="{72729836-D0DE-405F-A2D9-082179D98BB1}" destId="{BE4F900C-3C9D-4628-B08A-ED2791054D93}" srcOrd="17" destOrd="0" presId="urn:microsoft.com/office/officeart/2005/8/layout/target3"/>
    <dgm:cxn modelId="{A082C478-0164-4DC7-8876-AA9F012D4695}" type="presParOf" srcId="{72729836-D0DE-405F-A2D9-082179D98BB1}" destId="{5C1872E4-11D1-430D-A4AC-C37307DD0FA1}" srcOrd="18" destOrd="0" presId="urn:microsoft.com/office/officeart/2005/8/layout/target3"/>
    <dgm:cxn modelId="{8A03FDD1-4CB6-443B-90AD-767E642FA0C9}" type="presParOf" srcId="{72729836-D0DE-405F-A2D9-082179D98BB1}" destId="{3B568A12-686D-4727-92C5-DDE0730430A8}"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E0BDB-EB32-45BA-983C-D946D748AD0B}">
      <dsp:nvSpPr>
        <dsp:cNvPr id="0" name=""/>
        <dsp:cNvSpPr/>
      </dsp:nvSpPr>
      <dsp:spPr>
        <a:xfrm>
          <a:off x="0" y="0"/>
          <a:ext cx="2827080" cy="2046922"/>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sr-Latn-RS" sz="3400" kern="1200" dirty="0" smtClean="0">
              <a:solidFill>
                <a:srgbClr val="009CDE"/>
              </a:solidFill>
            </a:rPr>
            <a:t>-</a:t>
          </a:r>
          <a:endParaRPr lang="sr-Latn-RS" sz="3400" kern="1200" dirty="0">
            <a:solidFill>
              <a:srgbClr val="009CDE"/>
            </a:solidFill>
          </a:endParaRPr>
        </a:p>
      </dsp:txBody>
      <dsp:txXfrm rot="16200000">
        <a:off x="-556530" y="556530"/>
        <a:ext cx="1678476" cy="565416"/>
      </dsp:txXfrm>
    </dsp:sp>
    <dsp:sp modelId="{D2743F33-52D9-4E98-AE6A-49DB700EFF43}">
      <dsp:nvSpPr>
        <dsp:cNvPr id="0" name=""/>
        <dsp:cNvSpPr/>
      </dsp:nvSpPr>
      <dsp:spPr>
        <a:xfrm>
          <a:off x="565416" y="0"/>
          <a:ext cx="2106174" cy="2046922"/>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sr-Latn-RS" sz="1600" b="1" kern="1200" dirty="0" smtClean="0"/>
            <a:t>IAS 8 - Računovodstvene politike, promene računovodstvenih procena i greške </a:t>
          </a:r>
          <a:endParaRPr lang="sr-Latn-RS" sz="1600" b="1" kern="1200" dirty="0"/>
        </a:p>
      </dsp:txBody>
      <dsp:txXfrm>
        <a:off x="565416" y="0"/>
        <a:ext cx="2106174" cy="2046922"/>
      </dsp:txXfrm>
    </dsp:sp>
    <dsp:sp modelId="{05040F55-39F1-4EFA-AC5E-5F8D27514CC9}">
      <dsp:nvSpPr>
        <dsp:cNvPr id="0" name=""/>
        <dsp:cNvSpPr/>
      </dsp:nvSpPr>
      <dsp:spPr>
        <a:xfrm>
          <a:off x="2926684" y="0"/>
          <a:ext cx="2827080" cy="2046922"/>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sr-Latn-RS" sz="3400" kern="1200" dirty="0" smtClean="0">
              <a:solidFill>
                <a:srgbClr val="009CDE"/>
              </a:solidFill>
            </a:rPr>
            <a:t>-</a:t>
          </a:r>
          <a:endParaRPr lang="sr-Latn-RS" sz="3400" kern="1200" dirty="0">
            <a:solidFill>
              <a:srgbClr val="009CDE"/>
            </a:solidFill>
          </a:endParaRPr>
        </a:p>
      </dsp:txBody>
      <dsp:txXfrm rot="16200000">
        <a:off x="2370154" y="556530"/>
        <a:ext cx="1678476" cy="565416"/>
      </dsp:txXfrm>
    </dsp:sp>
    <dsp:sp modelId="{2494A7A1-C7C7-4812-A8A6-5173A658C782}">
      <dsp:nvSpPr>
        <dsp:cNvPr id="0" name=""/>
        <dsp:cNvSpPr/>
      </dsp:nvSpPr>
      <dsp:spPr>
        <a:xfrm rot="5400000">
          <a:off x="2790459" y="1542178"/>
          <a:ext cx="300721" cy="424062"/>
        </a:xfrm>
        <a:prstGeom prst="flowChartExtra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EB89EC-8EF8-4ED9-BA4C-201444A7662C}">
      <dsp:nvSpPr>
        <dsp:cNvPr id="0" name=""/>
        <dsp:cNvSpPr/>
      </dsp:nvSpPr>
      <dsp:spPr>
        <a:xfrm>
          <a:off x="3492100" y="0"/>
          <a:ext cx="2106174" cy="2046922"/>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sr-Latn-RS" sz="1600" b="1" kern="1200" dirty="0" smtClean="0"/>
            <a:t>IFRS za SME </a:t>
          </a:r>
        </a:p>
        <a:p>
          <a:pPr lvl="0" algn="l" defTabSz="711200">
            <a:lnSpc>
              <a:spcPct val="90000"/>
            </a:lnSpc>
            <a:spcBef>
              <a:spcPct val="0"/>
            </a:spcBef>
            <a:spcAft>
              <a:spcPct val="35000"/>
            </a:spcAft>
          </a:pPr>
          <a:r>
            <a:rPr lang="sr-Latn-RS" sz="1600" b="1" kern="1200" dirty="0" smtClean="0"/>
            <a:t>Odeljak 10 - Računovodstvene politike, procene i greške</a:t>
          </a:r>
          <a:endParaRPr lang="sr-Latn-RS" sz="1600" b="1" kern="1200" dirty="0"/>
        </a:p>
      </dsp:txBody>
      <dsp:txXfrm>
        <a:off x="3492100" y="0"/>
        <a:ext cx="2106174" cy="2046922"/>
      </dsp:txXfrm>
    </dsp:sp>
    <dsp:sp modelId="{AB60F1AB-0E7A-4225-946E-839B92D22E51}">
      <dsp:nvSpPr>
        <dsp:cNvPr id="0" name=""/>
        <dsp:cNvSpPr/>
      </dsp:nvSpPr>
      <dsp:spPr>
        <a:xfrm>
          <a:off x="5852712" y="0"/>
          <a:ext cx="2827080" cy="2046922"/>
        </a:xfrm>
        <a:prstGeom prst="roundRect">
          <a:avLst>
            <a:gd name="adj" fmla="val 5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sr-Latn-RS" sz="3400" kern="1200" dirty="0" smtClean="0">
              <a:solidFill>
                <a:srgbClr val="009CDE"/>
              </a:solidFill>
            </a:rPr>
            <a:t>-</a:t>
          </a:r>
          <a:endParaRPr lang="sr-Latn-RS" sz="3400" kern="1200" dirty="0">
            <a:solidFill>
              <a:srgbClr val="009CDE"/>
            </a:solidFill>
          </a:endParaRPr>
        </a:p>
      </dsp:txBody>
      <dsp:txXfrm rot="16200000">
        <a:off x="5296182" y="556530"/>
        <a:ext cx="1678476" cy="565416"/>
      </dsp:txXfrm>
    </dsp:sp>
    <dsp:sp modelId="{F6BDC905-5104-4BF5-8917-A2127528981B}">
      <dsp:nvSpPr>
        <dsp:cNvPr id="0" name=""/>
        <dsp:cNvSpPr/>
      </dsp:nvSpPr>
      <dsp:spPr>
        <a:xfrm rot="5400000">
          <a:off x="5716487" y="1542178"/>
          <a:ext cx="300721" cy="424062"/>
        </a:xfrm>
        <a:prstGeom prst="flowChartExtract">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2E7EC0-1C55-4A0C-8EC2-53455F82F6D9}">
      <dsp:nvSpPr>
        <dsp:cNvPr id="0" name=""/>
        <dsp:cNvSpPr/>
      </dsp:nvSpPr>
      <dsp:spPr>
        <a:xfrm>
          <a:off x="6418128" y="0"/>
          <a:ext cx="2106174" cy="2046922"/>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sr-Latn-RS" sz="1600" b="1" kern="1200" dirty="0" smtClean="0"/>
            <a:t>Pravilnik o načinu priznavanja, vrednovanja, prezentacije i obelodanjivanja pozicija u pojedinačnim FI mikro i drugih pravnih lica</a:t>
          </a:r>
          <a:endParaRPr lang="sr-Latn-RS" sz="1600" kern="1200" dirty="0"/>
        </a:p>
      </dsp:txBody>
      <dsp:txXfrm>
        <a:off x="6418128" y="0"/>
        <a:ext cx="2106174" cy="2046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27591-EE5E-4B21-87D5-B6B96DB89A15}">
      <dsp:nvSpPr>
        <dsp:cNvPr id="0" name=""/>
        <dsp:cNvSpPr/>
      </dsp:nvSpPr>
      <dsp:spPr>
        <a:xfrm>
          <a:off x="0" y="0"/>
          <a:ext cx="8620125" cy="982054"/>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RS" sz="1600" kern="1200" dirty="0" smtClean="0"/>
            <a:t>Ukoliko je ta promena propisana nekim standardom</a:t>
          </a:r>
          <a:endParaRPr lang="sr-Latn-RS" sz="1600" kern="1200" dirty="0"/>
        </a:p>
      </dsp:txBody>
      <dsp:txXfrm>
        <a:off x="1857028" y="0"/>
        <a:ext cx="6763096" cy="982054"/>
      </dsp:txXfrm>
    </dsp:sp>
    <dsp:sp modelId="{482846E8-2312-4A2E-961F-05F6DDAAF429}">
      <dsp:nvSpPr>
        <dsp:cNvPr id="0" name=""/>
        <dsp:cNvSpPr/>
      </dsp:nvSpPr>
      <dsp:spPr>
        <a:xfrm>
          <a:off x="347014" y="103860"/>
          <a:ext cx="1296001" cy="774333"/>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5000" r="-15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8C40D5-E629-4451-A3EF-F4EBE103AE04}">
      <dsp:nvSpPr>
        <dsp:cNvPr id="0" name=""/>
        <dsp:cNvSpPr/>
      </dsp:nvSpPr>
      <dsp:spPr>
        <a:xfrm>
          <a:off x="0" y="1115057"/>
          <a:ext cx="8620125" cy="989037"/>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sr-Latn-RS" sz="1600" kern="1200" dirty="0" smtClean="0"/>
            <a:t>Ukoliko ta promena dovodi do toga da finansijski izveštaji pružaju pouzdane i </a:t>
          </a:r>
          <a:r>
            <a:rPr lang="sr-Latn-RS" sz="1600" kern="1200" dirty="0" err="1" smtClean="0"/>
            <a:t>relevantnije</a:t>
          </a:r>
          <a:r>
            <a:rPr lang="sr-Latn-RS" sz="1600" kern="1200" dirty="0" smtClean="0"/>
            <a:t> informacije o efektima transakcija, drugih događaja ili okolnosti na finansijsku poziciju, finansijske performanse ili tokove gotovine entiteta</a:t>
          </a:r>
          <a:endParaRPr lang="sr-Latn-RS" sz="1600" kern="1200" dirty="0"/>
        </a:p>
      </dsp:txBody>
      <dsp:txXfrm>
        <a:off x="1857028" y="1115057"/>
        <a:ext cx="6763096" cy="989037"/>
      </dsp:txXfrm>
    </dsp:sp>
    <dsp:sp modelId="{89853135-E14B-4885-A2B6-E048A7967FC8}">
      <dsp:nvSpPr>
        <dsp:cNvPr id="0" name=""/>
        <dsp:cNvSpPr/>
      </dsp:nvSpPr>
      <dsp:spPr>
        <a:xfrm>
          <a:off x="347014" y="1222409"/>
          <a:ext cx="1296001" cy="774333"/>
        </a:xfrm>
        <a:prstGeom prst="roundRect">
          <a:avLst>
            <a:gd name="adj" fmla="val 10000"/>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A7B8A-7F69-4D88-9BD7-44B966389D47}">
      <dsp:nvSpPr>
        <dsp:cNvPr id="0" name=""/>
        <dsp:cNvSpPr/>
      </dsp:nvSpPr>
      <dsp:spPr>
        <a:xfrm>
          <a:off x="-85518" y="0"/>
          <a:ext cx="3105149" cy="3105149"/>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7D81C-D9FE-4DAE-9AF5-7550D9C6385D}">
      <dsp:nvSpPr>
        <dsp:cNvPr id="0" name=""/>
        <dsp:cNvSpPr/>
      </dsp:nvSpPr>
      <dsp:spPr>
        <a:xfrm>
          <a:off x="1441369" y="0"/>
          <a:ext cx="7235825" cy="310514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Izbor</a:t>
          </a:r>
          <a:endParaRPr lang="sr-Latn-RS" sz="1800" b="1" kern="1200" dirty="0"/>
        </a:p>
      </dsp:txBody>
      <dsp:txXfrm>
        <a:off x="1441369" y="0"/>
        <a:ext cx="3617912" cy="659844"/>
      </dsp:txXfrm>
    </dsp:sp>
    <dsp:sp modelId="{4411E62C-6F01-4632-9F56-5134AD4DDFD1}">
      <dsp:nvSpPr>
        <dsp:cNvPr id="0" name=""/>
        <dsp:cNvSpPr/>
      </dsp:nvSpPr>
      <dsp:spPr>
        <a:xfrm>
          <a:off x="322032" y="659844"/>
          <a:ext cx="2290048" cy="2290048"/>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10D6F-EE54-403C-ABE5-D98F8CECB8A7}">
      <dsp:nvSpPr>
        <dsp:cNvPr id="0" name=""/>
        <dsp:cNvSpPr/>
      </dsp:nvSpPr>
      <dsp:spPr>
        <a:xfrm>
          <a:off x="1435001" y="659844"/>
          <a:ext cx="7235825" cy="2290048"/>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Promena</a:t>
          </a:r>
          <a:endParaRPr lang="sr-Latn-RS" sz="1800" b="1" kern="1200" dirty="0"/>
        </a:p>
      </dsp:txBody>
      <dsp:txXfrm>
        <a:off x="1435001" y="659844"/>
        <a:ext cx="3617912" cy="659844"/>
      </dsp:txXfrm>
    </dsp:sp>
    <dsp:sp modelId="{7CD4B5A9-D2D7-44E2-B7E4-D0AE5B227214}">
      <dsp:nvSpPr>
        <dsp:cNvPr id="0" name=""/>
        <dsp:cNvSpPr/>
      </dsp:nvSpPr>
      <dsp:spPr>
        <a:xfrm>
          <a:off x="729583" y="1319688"/>
          <a:ext cx="1474946" cy="1474946"/>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8858E-7DA2-48E5-81C5-E41B188F8359}">
      <dsp:nvSpPr>
        <dsp:cNvPr id="0" name=""/>
        <dsp:cNvSpPr/>
      </dsp:nvSpPr>
      <dsp:spPr>
        <a:xfrm>
          <a:off x="1434495" y="1335913"/>
          <a:ext cx="7235825" cy="1474946"/>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Evidentiranje</a:t>
          </a:r>
        </a:p>
      </dsp:txBody>
      <dsp:txXfrm>
        <a:off x="1434495" y="1335913"/>
        <a:ext cx="3617912" cy="659844"/>
      </dsp:txXfrm>
    </dsp:sp>
    <dsp:sp modelId="{7E726C86-9232-4AC2-B018-D28E9E5FCBEF}">
      <dsp:nvSpPr>
        <dsp:cNvPr id="0" name=""/>
        <dsp:cNvSpPr/>
      </dsp:nvSpPr>
      <dsp:spPr>
        <a:xfrm>
          <a:off x="1137134" y="1979533"/>
          <a:ext cx="659844" cy="659844"/>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6A63F-AC70-40EC-9293-FA7B8CC32487}">
      <dsp:nvSpPr>
        <dsp:cNvPr id="0" name=""/>
        <dsp:cNvSpPr/>
      </dsp:nvSpPr>
      <dsp:spPr>
        <a:xfrm>
          <a:off x="1441369" y="1979533"/>
          <a:ext cx="7235825" cy="65984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Obelodanjivanje</a:t>
          </a:r>
          <a:endParaRPr lang="sr-Latn-RS" sz="1800" b="1" kern="1200" dirty="0"/>
        </a:p>
      </dsp:txBody>
      <dsp:txXfrm>
        <a:off x="1441369" y="1979533"/>
        <a:ext cx="3617912" cy="659844"/>
      </dsp:txXfrm>
    </dsp:sp>
    <dsp:sp modelId="{24E448AA-4698-482F-B4D7-C9144A30B6A6}">
      <dsp:nvSpPr>
        <dsp:cNvPr id="0" name=""/>
        <dsp:cNvSpPr/>
      </dsp:nvSpPr>
      <dsp:spPr>
        <a:xfrm>
          <a:off x="4717081" y="0"/>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smtClean="0"/>
            <a:t>Prikladnost</a:t>
          </a:r>
          <a:endParaRPr lang="sr-Latn-RS" sz="1600" kern="1200" dirty="0"/>
        </a:p>
        <a:p>
          <a:pPr marL="171450" lvl="1" indent="-171450" algn="l" defTabSz="711200">
            <a:lnSpc>
              <a:spcPct val="90000"/>
            </a:lnSpc>
            <a:spcBef>
              <a:spcPct val="0"/>
            </a:spcBef>
            <a:spcAft>
              <a:spcPct val="15000"/>
            </a:spcAft>
            <a:buChar char="••"/>
          </a:pPr>
          <a:r>
            <a:rPr lang="sr-Latn-RS" sz="1600" kern="1200" dirty="0" smtClean="0"/>
            <a:t>Doslednost</a:t>
          </a:r>
          <a:endParaRPr lang="sr-Latn-RS" sz="1600" kern="1200" dirty="0"/>
        </a:p>
      </dsp:txBody>
      <dsp:txXfrm>
        <a:off x="4717081" y="0"/>
        <a:ext cx="3959986" cy="659844"/>
      </dsp:txXfrm>
    </dsp:sp>
    <dsp:sp modelId="{EF2030E5-05B5-4E5C-858F-DF67EE8618AE}">
      <dsp:nvSpPr>
        <dsp:cNvPr id="0" name=""/>
        <dsp:cNvSpPr/>
      </dsp:nvSpPr>
      <dsp:spPr>
        <a:xfrm>
          <a:off x="4710750" y="666192"/>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smtClean="0"/>
            <a:t>Razlozi</a:t>
          </a:r>
          <a:endParaRPr lang="sr-Latn-RS" sz="1600" kern="1200" dirty="0"/>
        </a:p>
        <a:p>
          <a:pPr marL="171450" lvl="1" indent="-171450" algn="l" defTabSz="711200">
            <a:lnSpc>
              <a:spcPct val="90000"/>
            </a:lnSpc>
            <a:spcBef>
              <a:spcPct val="0"/>
            </a:spcBef>
            <a:spcAft>
              <a:spcPct val="15000"/>
            </a:spcAft>
            <a:buChar char="••"/>
          </a:pPr>
          <a:r>
            <a:rPr lang="sr-Latn-RS" sz="1600" kern="1200" dirty="0" smtClean="0"/>
            <a:t>Prikladnost</a:t>
          </a:r>
          <a:endParaRPr lang="sr-Latn-RS" sz="1600" kern="1200" dirty="0"/>
        </a:p>
      </dsp:txBody>
      <dsp:txXfrm>
        <a:off x="4710750" y="666192"/>
        <a:ext cx="3959986" cy="659844"/>
      </dsp:txXfrm>
    </dsp:sp>
    <dsp:sp modelId="{BE4F900C-3C9D-4628-B08A-ED2791054D93}">
      <dsp:nvSpPr>
        <dsp:cNvPr id="0" name=""/>
        <dsp:cNvSpPr/>
      </dsp:nvSpPr>
      <dsp:spPr>
        <a:xfrm>
          <a:off x="4710750" y="1313341"/>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smtClean="0"/>
            <a:t>Ispravnost</a:t>
          </a:r>
        </a:p>
        <a:p>
          <a:pPr marL="171450" lvl="1" indent="-171450" algn="l" defTabSz="711200">
            <a:lnSpc>
              <a:spcPct val="90000"/>
            </a:lnSpc>
            <a:spcBef>
              <a:spcPct val="0"/>
            </a:spcBef>
            <a:spcAft>
              <a:spcPct val="15000"/>
            </a:spcAft>
            <a:buChar char="••"/>
          </a:pPr>
          <a:r>
            <a:rPr lang="sr-Latn-RS" sz="1600" kern="1200" dirty="0" smtClean="0"/>
            <a:t>Određivanje materijalnosti efekata</a:t>
          </a:r>
        </a:p>
      </dsp:txBody>
      <dsp:txXfrm>
        <a:off x="4710750" y="1313341"/>
        <a:ext cx="3959986" cy="659844"/>
      </dsp:txXfrm>
    </dsp:sp>
    <dsp:sp modelId="{3B568A12-686D-4727-92C5-DDE0730430A8}">
      <dsp:nvSpPr>
        <dsp:cNvPr id="0" name=""/>
        <dsp:cNvSpPr/>
      </dsp:nvSpPr>
      <dsp:spPr>
        <a:xfrm>
          <a:off x="4717081" y="1979533"/>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sr-Latn-RS" sz="1600" kern="1200" dirty="0" err="1" smtClean="0"/>
            <a:t>Kompletnost</a:t>
          </a:r>
          <a:endParaRPr lang="sr-Latn-RS" sz="1600" kern="1200" dirty="0"/>
        </a:p>
      </dsp:txBody>
      <dsp:txXfrm>
        <a:off x="4717081" y="1979533"/>
        <a:ext cx="3959986" cy="659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A7B8A-7F69-4D88-9BD7-44B966389D47}">
      <dsp:nvSpPr>
        <dsp:cNvPr id="0" name=""/>
        <dsp:cNvSpPr/>
      </dsp:nvSpPr>
      <dsp:spPr>
        <a:xfrm>
          <a:off x="-85518" y="0"/>
          <a:ext cx="3105149" cy="3105149"/>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7D81C-D9FE-4DAE-9AF5-7550D9C6385D}">
      <dsp:nvSpPr>
        <dsp:cNvPr id="0" name=""/>
        <dsp:cNvSpPr/>
      </dsp:nvSpPr>
      <dsp:spPr>
        <a:xfrm>
          <a:off x="1441369" y="0"/>
          <a:ext cx="7235825" cy="3105149"/>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Prvobitne procene</a:t>
          </a:r>
          <a:endParaRPr lang="sr-Latn-RS" sz="1800" b="1" kern="1200" dirty="0"/>
        </a:p>
      </dsp:txBody>
      <dsp:txXfrm>
        <a:off x="1441369" y="0"/>
        <a:ext cx="3617912" cy="659844"/>
      </dsp:txXfrm>
    </dsp:sp>
    <dsp:sp modelId="{4411E62C-6F01-4632-9F56-5134AD4DDFD1}">
      <dsp:nvSpPr>
        <dsp:cNvPr id="0" name=""/>
        <dsp:cNvSpPr/>
      </dsp:nvSpPr>
      <dsp:spPr>
        <a:xfrm>
          <a:off x="322032" y="659844"/>
          <a:ext cx="2290048" cy="2290048"/>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10D6F-EE54-403C-ABE5-D98F8CECB8A7}">
      <dsp:nvSpPr>
        <dsp:cNvPr id="0" name=""/>
        <dsp:cNvSpPr/>
      </dsp:nvSpPr>
      <dsp:spPr>
        <a:xfrm>
          <a:off x="1435001" y="659844"/>
          <a:ext cx="7235825" cy="2290048"/>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Promena</a:t>
          </a:r>
          <a:endParaRPr lang="sr-Latn-RS" sz="1800" b="1" kern="1200" dirty="0"/>
        </a:p>
      </dsp:txBody>
      <dsp:txXfrm>
        <a:off x="1435001" y="659844"/>
        <a:ext cx="3617912" cy="659844"/>
      </dsp:txXfrm>
    </dsp:sp>
    <dsp:sp modelId="{7CD4B5A9-D2D7-44E2-B7E4-D0AE5B227214}">
      <dsp:nvSpPr>
        <dsp:cNvPr id="0" name=""/>
        <dsp:cNvSpPr/>
      </dsp:nvSpPr>
      <dsp:spPr>
        <a:xfrm>
          <a:off x="729583" y="1319688"/>
          <a:ext cx="1474946" cy="1474946"/>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8858E-7DA2-48E5-81C5-E41B188F8359}">
      <dsp:nvSpPr>
        <dsp:cNvPr id="0" name=""/>
        <dsp:cNvSpPr/>
      </dsp:nvSpPr>
      <dsp:spPr>
        <a:xfrm>
          <a:off x="1434495" y="1335913"/>
          <a:ext cx="7235825" cy="1474946"/>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Evidentiranje</a:t>
          </a:r>
        </a:p>
      </dsp:txBody>
      <dsp:txXfrm>
        <a:off x="1434495" y="1335913"/>
        <a:ext cx="3617912" cy="659844"/>
      </dsp:txXfrm>
    </dsp:sp>
    <dsp:sp modelId="{7E726C86-9232-4AC2-B018-D28E9E5FCBEF}">
      <dsp:nvSpPr>
        <dsp:cNvPr id="0" name=""/>
        <dsp:cNvSpPr/>
      </dsp:nvSpPr>
      <dsp:spPr>
        <a:xfrm>
          <a:off x="1137134" y="1979533"/>
          <a:ext cx="659844" cy="659844"/>
        </a:xfrm>
        <a:prstGeom prst="pie">
          <a:avLst>
            <a:gd name="adj1" fmla="val 5400000"/>
            <a:gd name="adj2" fmla="val 1620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D6A63F-AC70-40EC-9293-FA7B8CC32487}">
      <dsp:nvSpPr>
        <dsp:cNvPr id="0" name=""/>
        <dsp:cNvSpPr/>
      </dsp:nvSpPr>
      <dsp:spPr>
        <a:xfrm>
          <a:off x="1441369" y="1979533"/>
          <a:ext cx="7235825" cy="659844"/>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sr-Latn-RS" sz="1800" b="1" kern="1200" dirty="0" smtClean="0"/>
            <a:t>Obelodanjivanje</a:t>
          </a:r>
          <a:endParaRPr lang="sr-Latn-RS" sz="1800" b="1" kern="1200" dirty="0"/>
        </a:p>
      </dsp:txBody>
      <dsp:txXfrm>
        <a:off x="1441369" y="1979533"/>
        <a:ext cx="3617912" cy="659844"/>
      </dsp:txXfrm>
    </dsp:sp>
    <dsp:sp modelId="{24E448AA-4698-482F-B4D7-C9144A30B6A6}">
      <dsp:nvSpPr>
        <dsp:cNvPr id="0" name=""/>
        <dsp:cNvSpPr/>
      </dsp:nvSpPr>
      <dsp:spPr>
        <a:xfrm>
          <a:off x="4717081" y="0"/>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sr-Latn-RS" sz="1500" kern="1200" dirty="0" smtClean="0"/>
            <a:t>Razumevanje</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Ocena adekvatnosti </a:t>
          </a:r>
          <a:endParaRPr lang="sr-Latn-RS" sz="1500" kern="1200" dirty="0"/>
        </a:p>
      </dsp:txBody>
      <dsp:txXfrm>
        <a:off x="4717081" y="0"/>
        <a:ext cx="3959986" cy="659844"/>
      </dsp:txXfrm>
    </dsp:sp>
    <dsp:sp modelId="{EF2030E5-05B5-4E5C-858F-DF67EE8618AE}">
      <dsp:nvSpPr>
        <dsp:cNvPr id="0" name=""/>
        <dsp:cNvSpPr/>
      </dsp:nvSpPr>
      <dsp:spPr>
        <a:xfrm>
          <a:off x="4710750" y="666192"/>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sr-Latn-RS" sz="1500" kern="1200" dirty="0" smtClean="0"/>
            <a:t>Razlozi</a:t>
          </a:r>
          <a:endParaRPr lang="sr-Latn-RS" sz="1500" kern="1200" dirty="0"/>
        </a:p>
        <a:p>
          <a:pPr marL="114300" lvl="1" indent="-114300" algn="l" defTabSz="666750">
            <a:lnSpc>
              <a:spcPct val="90000"/>
            </a:lnSpc>
            <a:spcBef>
              <a:spcPct val="0"/>
            </a:spcBef>
            <a:spcAft>
              <a:spcPct val="15000"/>
            </a:spcAft>
            <a:buChar char="••"/>
          </a:pPr>
          <a:r>
            <a:rPr lang="sr-Latn-RS" sz="1500" kern="1200" dirty="0" smtClean="0"/>
            <a:t>Primerene ili rezultat pristrasnosti menadžmenta?</a:t>
          </a:r>
          <a:endParaRPr lang="sr-Latn-RS" sz="1500" kern="1200" dirty="0"/>
        </a:p>
      </dsp:txBody>
      <dsp:txXfrm>
        <a:off x="4710750" y="666192"/>
        <a:ext cx="3959986" cy="659844"/>
      </dsp:txXfrm>
    </dsp:sp>
    <dsp:sp modelId="{BE4F900C-3C9D-4628-B08A-ED2791054D93}">
      <dsp:nvSpPr>
        <dsp:cNvPr id="0" name=""/>
        <dsp:cNvSpPr/>
      </dsp:nvSpPr>
      <dsp:spPr>
        <a:xfrm>
          <a:off x="4710750" y="1313341"/>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sr-Latn-RS" sz="1500" kern="1200" dirty="0" smtClean="0"/>
            <a:t>Uključivanje u prihode ili rashode tekuće godine?</a:t>
          </a:r>
        </a:p>
        <a:p>
          <a:pPr marL="114300" lvl="1" indent="-114300" algn="l" defTabSz="666750">
            <a:lnSpc>
              <a:spcPct val="90000"/>
            </a:lnSpc>
            <a:spcBef>
              <a:spcPct val="0"/>
            </a:spcBef>
            <a:spcAft>
              <a:spcPct val="15000"/>
            </a:spcAft>
            <a:buChar char="••"/>
          </a:pPr>
          <a:r>
            <a:rPr lang="sr-Latn-RS" sz="1500" kern="1200" dirty="0" smtClean="0"/>
            <a:t>Ili efekti na buduće periode?</a:t>
          </a:r>
        </a:p>
      </dsp:txBody>
      <dsp:txXfrm>
        <a:off x="4710750" y="1313341"/>
        <a:ext cx="3959986" cy="659844"/>
      </dsp:txXfrm>
    </dsp:sp>
    <dsp:sp modelId="{3B568A12-686D-4727-92C5-DDE0730430A8}">
      <dsp:nvSpPr>
        <dsp:cNvPr id="0" name=""/>
        <dsp:cNvSpPr/>
      </dsp:nvSpPr>
      <dsp:spPr>
        <a:xfrm>
          <a:off x="4717081" y="1979533"/>
          <a:ext cx="3959986" cy="659844"/>
        </a:xfrm>
        <a:prstGeom prst="rect">
          <a:avLst/>
        </a:prstGeom>
        <a:noFill/>
        <a:ln w="1079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14300" lvl="1" indent="-114300" algn="l" defTabSz="666750">
            <a:lnSpc>
              <a:spcPct val="90000"/>
            </a:lnSpc>
            <a:spcBef>
              <a:spcPct val="0"/>
            </a:spcBef>
            <a:spcAft>
              <a:spcPct val="15000"/>
            </a:spcAft>
            <a:buChar char="••"/>
          </a:pPr>
          <a:r>
            <a:rPr lang="sr-Latn-RS" sz="1500" kern="1200" dirty="0" err="1" smtClean="0"/>
            <a:t>Kompletnost</a:t>
          </a:r>
          <a:endParaRPr lang="sr-Latn-RS" sz="1500" kern="1200" dirty="0"/>
        </a:p>
      </dsp:txBody>
      <dsp:txXfrm>
        <a:off x="4717081" y="1979533"/>
        <a:ext cx="3959986" cy="65984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473AF6-2FAB-4713-B6C6-E0386261291F}" type="datetimeFigureOut">
              <a:rPr lang="en-GB" smtClean="0"/>
              <a:t>30/11/2018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98E0F9-4544-4B83-BE12-483232559C3B}" type="slidenum">
              <a:rPr lang="en-GB" smtClean="0"/>
              <a:t>‹#›</a:t>
            </a:fld>
            <a:endParaRPr lang="en-GB"/>
          </a:p>
        </p:txBody>
      </p:sp>
    </p:spTree>
    <p:extLst>
      <p:ext uri="{BB962C8B-B14F-4D97-AF65-F5344CB8AC3E}">
        <p14:creationId xmlns:p14="http://schemas.microsoft.com/office/powerpoint/2010/main" val="84576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339265-ADFC-4563-A924-76225813E49E}" type="datetimeFigureOut">
              <a:rPr lang="en-GB" smtClean="0"/>
              <a:t>30/11/2018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D8859B-D7B2-4524-A914-23A343B7401F}" type="slidenum">
              <a:rPr lang="en-GB" smtClean="0"/>
              <a:t>‹#›</a:t>
            </a:fld>
            <a:endParaRPr lang="en-GB"/>
          </a:p>
        </p:txBody>
      </p:sp>
    </p:spTree>
    <p:extLst>
      <p:ext uri="{BB962C8B-B14F-4D97-AF65-F5344CB8AC3E}">
        <p14:creationId xmlns:p14="http://schemas.microsoft.com/office/powerpoint/2010/main" val="22959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F7D8859B-D7B2-4524-A914-23A343B7401F}" type="slidenum">
              <a:rPr lang="en-GB" smtClean="0"/>
              <a:t>9</a:t>
            </a:fld>
            <a:endParaRPr lang="en-GB"/>
          </a:p>
        </p:txBody>
      </p:sp>
    </p:spTree>
    <p:extLst>
      <p:ext uri="{BB962C8B-B14F-4D97-AF65-F5344CB8AC3E}">
        <p14:creationId xmlns:p14="http://schemas.microsoft.com/office/powerpoint/2010/main" val="2960406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F7D8859B-D7B2-4524-A914-23A343B7401F}" type="slidenum">
              <a:rPr lang="en-GB" smtClean="0"/>
              <a:t>12</a:t>
            </a:fld>
            <a:endParaRPr lang="en-GB"/>
          </a:p>
        </p:txBody>
      </p:sp>
    </p:spTree>
    <p:extLst>
      <p:ext uri="{BB962C8B-B14F-4D97-AF65-F5344CB8AC3E}">
        <p14:creationId xmlns:p14="http://schemas.microsoft.com/office/powerpoint/2010/main" val="187209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F7D8859B-D7B2-4524-A914-23A343B7401F}" type="slidenum">
              <a:rPr lang="en-GB" smtClean="0"/>
              <a:t>15</a:t>
            </a:fld>
            <a:endParaRPr lang="en-GB"/>
          </a:p>
        </p:txBody>
      </p:sp>
    </p:spTree>
    <p:extLst>
      <p:ext uri="{BB962C8B-B14F-4D97-AF65-F5344CB8AC3E}">
        <p14:creationId xmlns:p14="http://schemas.microsoft.com/office/powerpoint/2010/main" val="2960406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F7D8859B-D7B2-4524-A914-23A343B7401F}" type="slidenum">
              <a:rPr lang="en-GB" smtClean="0"/>
              <a:t>17</a:t>
            </a:fld>
            <a:endParaRPr lang="en-GB"/>
          </a:p>
        </p:txBody>
      </p:sp>
    </p:spTree>
    <p:extLst>
      <p:ext uri="{BB962C8B-B14F-4D97-AF65-F5344CB8AC3E}">
        <p14:creationId xmlns:p14="http://schemas.microsoft.com/office/powerpoint/2010/main" val="1872095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0916"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THE POWER </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OF BEING UNDERSTOOD</a:t>
            </a:r>
            <a:endParaRPr lang="en-GB" dirty="0">
              <a:solidFill>
                <a:schemeClr val="bg1"/>
              </a:solidFill>
            </a:endParaRPr>
          </a:p>
        </p:txBody>
      </p:sp>
      <p:sp>
        <p:nvSpPr>
          <p:cNvPr id="5" name="TextBox 4"/>
          <p:cNvSpPr txBox="1"/>
          <p:nvPr userDrawn="1"/>
        </p:nvSpPr>
        <p:spPr>
          <a:xfrm>
            <a:off x="1115616" y="3363838"/>
            <a:ext cx="4320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AUDIT | TAX | CONSULTING</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2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915988"/>
            <a:ext cx="8892480" cy="3527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5652120" y="915988"/>
            <a:ext cx="3312368" cy="3527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p:nvPr>
        </p:nvSpPr>
        <p:spPr>
          <a:xfrm>
            <a:off x="251520" y="1059582"/>
            <a:ext cx="5040560" cy="2376264"/>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smtClean="0"/>
          </a:p>
        </p:txBody>
      </p:sp>
      <p:sp>
        <p:nvSpPr>
          <p:cNvPr id="4" name="Text Placeholder 3"/>
          <p:cNvSpPr>
            <a:spLocks noGrp="1"/>
          </p:cNvSpPr>
          <p:nvPr>
            <p:ph type="body" sz="quarter" idx="15"/>
          </p:nvPr>
        </p:nvSpPr>
        <p:spPr>
          <a:xfrm>
            <a:off x="5796137" y="1059582"/>
            <a:ext cx="3038480" cy="3198277"/>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7" hasCustomPrompt="1"/>
          </p:nvPr>
        </p:nvSpPr>
        <p:spPr>
          <a:xfrm>
            <a:off x="250825" y="3579862"/>
            <a:ext cx="5041900" cy="67385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smtClean="0"/>
              <a:t>Paragraph/caption for object above</a:t>
            </a:r>
          </a:p>
        </p:txBody>
      </p:sp>
      <p:sp>
        <p:nvSpPr>
          <p:cNvPr id="13" name="Text Placeholder 16"/>
          <p:cNvSpPr>
            <a:spLocks noGrp="1"/>
          </p:cNvSpPr>
          <p:nvPr>
            <p:ph type="body" sz="quarter" idx="13" hasCustomPrompt="1"/>
          </p:nvPr>
        </p:nvSpPr>
        <p:spPr>
          <a:xfrm>
            <a:off x="251520" y="339502"/>
            <a:ext cx="8713094"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14" name="Straight Connector 13"/>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6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915988"/>
            <a:ext cx="50304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611560" y="915988"/>
            <a:ext cx="108012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5"/>
          <p:cNvSpPr>
            <a:spLocks noGrp="1"/>
          </p:cNvSpPr>
          <p:nvPr>
            <p:ph type="body" sz="quarter" idx="14" hasCustomPrompt="1"/>
          </p:nvPr>
        </p:nvSpPr>
        <p:spPr>
          <a:xfrm>
            <a:off x="1844079" y="915988"/>
            <a:ext cx="7119697"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30" name="Text Placeholder 16"/>
          <p:cNvSpPr>
            <a:spLocks noGrp="1"/>
          </p:cNvSpPr>
          <p:nvPr>
            <p:ph type="body" sz="quarter" idx="13" hasCustomPrompt="1"/>
          </p:nvPr>
        </p:nvSpPr>
        <p:spPr>
          <a:xfrm>
            <a:off x="251519" y="339502"/>
            <a:ext cx="8729281"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1844080" y="1492250"/>
            <a:ext cx="7120408"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32550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93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2019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1038153" y="915988"/>
            <a:ext cx="7925624"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1038072" y="1492250"/>
            <a:ext cx="7926416"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75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251520" y="267494"/>
            <a:ext cx="8712968"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a:spLocks noGrp="1"/>
          </p:cNvSpPr>
          <p:nvPr>
            <p:ph sz="quarter" idx="16"/>
          </p:nvPr>
        </p:nvSpPr>
        <p:spPr>
          <a:xfrm>
            <a:off x="251520" y="1492250"/>
            <a:ext cx="8712968" cy="2951163"/>
          </a:xfrm>
          <a:prstGeom prst="rect">
            <a:avLst/>
          </a:prstGeom>
        </p:spPr>
        <p:txBody>
          <a:bodyPr numCol="2">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251519" y="267494"/>
            <a:ext cx="8713093"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5"/>
          </p:nvPr>
        </p:nvSpPr>
        <p:spPr>
          <a:xfrm>
            <a:off x="4643438" y="1492250"/>
            <a:ext cx="43210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sz="quarter" idx="16"/>
          </p:nvPr>
        </p:nvSpPr>
        <p:spPr>
          <a:xfrm>
            <a:off x="251520" y="1492250"/>
            <a:ext cx="42481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8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and Testimonials Slide">
    <p:spTree>
      <p:nvGrpSpPr>
        <p:cNvPr id="1" name=""/>
        <p:cNvGrpSpPr/>
        <p:nvPr/>
      </p:nvGrpSpPr>
      <p:grpSpPr>
        <a:xfrm>
          <a:off x="0" y="0"/>
          <a:ext cx="0" cy="0"/>
          <a:chOff x="0" y="0"/>
          <a:chExt cx="0" cy="0"/>
        </a:xfrm>
      </p:grpSpPr>
      <p:sp>
        <p:nvSpPr>
          <p:cNvPr id="2" name="Rectangle 1"/>
          <p:cNvSpPr/>
          <p:nvPr userDrawn="1"/>
        </p:nvSpPr>
        <p:spPr>
          <a:xfrm>
            <a:off x="0" y="915988"/>
            <a:ext cx="4572000" cy="352754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716015" y="915988"/>
            <a:ext cx="4248597" cy="194379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4716015" y="3003798"/>
            <a:ext cx="4248597" cy="143973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Text Placeholder 5"/>
          <p:cNvSpPr>
            <a:spLocks noGrp="1"/>
          </p:cNvSpPr>
          <p:nvPr>
            <p:ph type="body" sz="quarter" idx="20" hasCustomPrompt="1"/>
          </p:nvPr>
        </p:nvSpPr>
        <p:spPr>
          <a:xfrm>
            <a:off x="4847008" y="3219822"/>
            <a:ext cx="3987609" cy="1007691"/>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0" name="Text Placeholder 5"/>
          <p:cNvSpPr>
            <a:spLocks noGrp="1"/>
          </p:cNvSpPr>
          <p:nvPr>
            <p:ph type="body" sz="quarter" idx="22" hasCustomPrompt="1"/>
          </p:nvPr>
        </p:nvSpPr>
        <p:spPr>
          <a:xfrm>
            <a:off x="4847008" y="1131887"/>
            <a:ext cx="3987609" cy="1547875"/>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1" name="Text Placeholder 5"/>
          <p:cNvSpPr>
            <a:spLocks noGrp="1"/>
          </p:cNvSpPr>
          <p:nvPr>
            <p:ph type="body" sz="quarter" idx="23" hasCustomPrompt="1"/>
          </p:nvPr>
        </p:nvSpPr>
        <p:spPr>
          <a:xfrm>
            <a:off x="468089" y="1131887"/>
            <a:ext cx="3743325" cy="3096047"/>
          </a:xfrm>
          <a:prstGeom prst="rect">
            <a:avLst/>
          </a:prstGeom>
        </p:spPr>
        <p:txBody>
          <a:bodyPr anchor="ctr" anchorCtr="0">
            <a:normAutofit/>
          </a:bodyPr>
          <a:lstStyle>
            <a:lvl1pPr marL="0" indent="0">
              <a:buNone/>
              <a:defRPr sz="1600"/>
            </a:lvl1pPr>
          </a:lstStyle>
          <a:p>
            <a:pPr lvl="0"/>
            <a:r>
              <a:rPr lang="en-US" dirty="0" smtClean="0"/>
              <a:t>“Click to edit quote – 16pt”</a:t>
            </a:r>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46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51520" y="339502"/>
            <a:ext cx="8709522"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8" name="Straight Connector 7"/>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95936" y="771550"/>
            <a:ext cx="49651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4"/>
          </p:nvPr>
        </p:nvSpPr>
        <p:spPr>
          <a:xfrm>
            <a:off x="250825" y="1131888"/>
            <a:ext cx="1440855" cy="1439862"/>
          </a:xfrm>
          <a:prstGeom prst="rect">
            <a:avLst/>
          </a:prstGeom>
        </p:spPr>
        <p:txBody>
          <a:bodyPr>
            <a:normAutofit/>
          </a:bodyPr>
          <a:lstStyle>
            <a:lvl1pPr marL="0" indent="0">
              <a:buNone/>
              <a:defRPr sz="1000"/>
            </a:lvl1pPr>
          </a:lstStyle>
          <a:p>
            <a:endParaRPr lang="en-GB" dirty="0"/>
          </a:p>
        </p:txBody>
      </p:sp>
      <p:sp>
        <p:nvSpPr>
          <p:cNvPr id="13" name="Rectangle 12"/>
          <p:cNvSpPr/>
          <p:nvPr userDrawn="1"/>
        </p:nvSpPr>
        <p:spPr>
          <a:xfrm>
            <a:off x="1691680"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p:cNvSpPr>
            <a:spLocks noGrp="1"/>
          </p:cNvSpPr>
          <p:nvPr>
            <p:ph type="body" sz="quarter" idx="20" hasCustomPrompt="1"/>
          </p:nvPr>
        </p:nvSpPr>
        <p:spPr>
          <a:xfrm>
            <a:off x="1844080"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26" name="Text Placeholder 24"/>
          <p:cNvSpPr>
            <a:spLocks noGrp="1"/>
          </p:cNvSpPr>
          <p:nvPr>
            <p:ph type="body" sz="quarter" idx="21" hasCustomPrompt="1"/>
          </p:nvPr>
        </p:nvSpPr>
        <p:spPr>
          <a:xfrm>
            <a:off x="1844080"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29" name="Text Placeholder 24"/>
          <p:cNvSpPr>
            <a:spLocks noGrp="1"/>
          </p:cNvSpPr>
          <p:nvPr>
            <p:ph type="body" sz="quarter" idx="22" hasCustomPrompt="1"/>
          </p:nvPr>
        </p:nvSpPr>
        <p:spPr>
          <a:xfrm>
            <a:off x="1844080"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0" name="Picture Placeholder 11"/>
          <p:cNvSpPr>
            <a:spLocks noGrp="1"/>
          </p:cNvSpPr>
          <p:nvPr>
            <p:ph type="pic" sz="quarter" idx="23"/>
          </p:nvPr>
        </p:nvSpPr>
        <p:spPr>
          <a:xfrm>
            <a:off x="4783883" y="1131888"/>
            <a:ext cx="1440855" cy="1440854"/>
          </a:xfrm>
          <a:prstGeom prst="rect">
            <a:avLst/>
          </a:prstGeom>
        </p:spPr>
        <p:txBody>
          <a:bodyPr>
            <a:normAutofit/>
          </a:bodyPr>
          <a:lstStyle>
            <a:lvl1pPr marL="0" indent="0">
              <a:buNone/>
              <a:defRPr sz="1000"/>
            </a:lvl1pPr>
          </a:lstStyle>
          <a:p>
            <a:endParaRPr lang="en-GB" dirty="0"/>
          </a:p>
        </p:txBody>
      </p:sp>
      <p:sp>
        <p:nvSpPr>
          <p:cNvPr id="31" name="Rectangle 30"/>
          <p:cNvSpPr/>
          <p:nvPr userDrawn="1"/>
        </p:nvSpPr>
        <p:spPr>
          <a:xfrm>
            <a:off x="6224738"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4"/>
          <p:cNvSpPr>
            <a:spLocks noGrp="1"/>
          </p:cNvSpPr>
          <p:nvPr>
            <p:ph type="body" sz="quarter" idx="24" hasCustomPrompt="1"/>
          </p:nvPr>
        </p:nvSpPr>
        <p:spPr>
          <a:xfrm>
            <a:off x="6377138"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3" name="Text Placeholder 24"/>
          <p:cNvSpPr>
            <a:spLocks noGrp="1"/>
          </p:cNvSpPr>
          <p:nvPr>
            <p:ph type="body" sz="quarter" idx="25" hasCustomPrompt="1"/>
          </p:nvPr>
        </p:nvSpPr>
        <p:spPr>
          <a:xfrm>
            <a:off x="6377138"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4" name="Text Placeholder 24"/>
          <p:cNvSpPr>
            <a:spLocks noGrp="1"/>
          </p:cNvSpPr>
          <p:nvPr>
            <p:ph type="body" sz="quarter" idx="26" hasCustomPrompt="1"/>
          </p:nvPr>
        </p:nvSpPr>
        <p:spPr>
          <a:xfrm>
            <a:off x="6377138"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5" name="Picture Placeholder 11"/>
          <p:cNvSpPr>
            <a:spLocks noGrp="1"/>
          </p:cNvSpPr>
          <p:nvPr>
            <p:ph type="pic" sz="quarter" idx="27"/>
          </p:nvPr>
        </p:nvSpPr>
        <p:spPr>
          <a:xfrm>
            <a:off x="250825" y="3003551"/>
            <a:ext cx="1440855" cy="1439862"/>
          </a:xfrm>
          <a:prstGeom prst="rect">
            <a:avLst/>
          </a:prstGeom>
        </p:spPr>
        <p:txBody>
          <a:bodyPr>
            <a:normAutofit/>
          </a:bodyPr>
          <a:lstStyle>
            <a:lvl1pPr marL="0" indent="0">
              <a:buNone/>
              <a:defRPr sz="1000"/>
            </a:lvl1pPr>
          </a:lstStyle>
          <a:p>
            <a:endParaRPr lang="en-GB" dirty="0"/>
          </a:p>
        </p:txBody>
      </p:sp>
      <p:sp>
        <p:nvSpPr>
          <p:cNvPr id="36" name="Rectangle 35"/>
          <p:cNvSpPr/>
          <p:nvPr userDrawn="1"/>
        </p:nvSpPr>
        <p:spPr>
          <a:xfrm>
            <a:off x="1691680"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4"/>
          <p:cNvSpPr>
            <a:spLocks noGrp="1"/>
          </p:cNvSpPr>
          <p:nvPr>
            <p:ph type="body" sz="quarter" idx="28" hasCustomPrompt="1"/>
          </p:nvPr>
        </p:nvSpPr>
        <p:spPr>
          <a:xfrm>
            <a:off x="1844080"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8" name="Text Placeholder 24"/>
          <p:cNvSpPr>
            <a:spLocks noGrp="1"/>
          </p:cNvSpPr>
          <p:nvPr>
            <p:ph type="body" sz="quarter" idx="29" hasCustomPrompt="1"/>
          </p:nvPr>
        </p:nvSpPr>
        <p:spPr>
          <a:xfrm>
            <a:off x="1844080"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9" name="Text Placeholder 24"/>
          <p:cNvSpPr>
            <a:spLocks noGrp="1"/>
          </p:cNvSpPr>
          <p:nvPr>
            <p:ph type="body" sz="quarter" idx="30" hasCustomPrompt="1"/>
          </p:nvPr>
        </p:nvSpPr>
        <p:spPr>
          <a:xfrm>
            <a:off x="1844080"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40" name="Picture Placeholder 11"/>
          <p:cNvSpPr>
            <a:spLocks noGrp="1"/>
          </p:cNvSpPr>
          <p:nvPr>
            <p:ph type="pic" sz="quarter" idx="31"/>
          </p:nvPr>
        </p:nvSpPr>
        <p:spPr>
          <a:xfrm>
            <a:off x="4783883" y="3003551"/>
            <a:ext cx="1440855" cy="1439862"/>
          </a:xfrm>
          <a:prstGeom prst="rect">
            <a:avLst/>
          </a:prstGeom>
        </p:spPr>
        <p:txBody>
          <a:bodyPr>
            <a:normAutofit/>
          </a:bodyPr>
          <a:lstStyle>
            <a:lvl1pPr marL="0" indent="0">
              <a:buNone/>
              <a:defRPr sz="1000"/>
            </a:lvl1pPr>
          </a:lstStyle>
          <a:p>
            <a:endParaRPr lang="en-GB" dirty="0"/>
          </a:p>
        </p:txBody>
      </p:sp>
      <p:sp>
        <p:nvSpPr>
          <p:cNvPr id="41" name="Rectangle 40"/>
          <p:cNvSpPr/>
          <p:nvPr userDrawn="1"/>
        </p:nvSpPr>
        <p:spPr>
          <a:xfrm>
            <a:off x="6224738"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24"/>
          <p:cNvSpPr>
            <a:spLocks noGrp="1"/>
          </p:cNvSpPr>
          <p:nvPr>
            <p:ph type="body" sz="quarter" idx="32" hasCustomPrompt="1"/>
          </p:nvPr>
        </p:nvSpPr>
        <p:spPr>
          <a:xfrm>
            <a:off x="6377138"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43" name="Text Placeholder 24"/>
          <p:cNvSpPr>
            <a:spLocks noGrp="1"/>
          </p:cNvSpPr>
          <p:nvPr>
            <p:ph type="body" sz="quarter" idx="33" hasCustomPrompt="1"/>
          </p:nvPr>
        </p:nvSpPr>
        <p:spPr>
          <a:xfrm>
            <a:off x="6377138"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44" name="Text Placeholder 24"/>
          <p:cNvSpPr>
            <a:spLocks noGrp="1"/>
          </p:cNvSpPr>
          <p:nvPr>
            <p:ph type="body" sz="quarter" idx="34" hasCustomPrompt="1"/>
          </p:nvPr>
        </p:nvSpPr>
        <p:spPr>
          <a:xfrm>
            <a:off x="6377138"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pic>
        <p:nvPicPr>
          <p:cNvPr id="27"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2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70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nd Answe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5264"/>
            <a:ext cx="8930261" cy="4252912"/>
          </a:xfrm>
          <a:prstGeom prst="rect">
            <a:avLst/>
          </a:prstGeom>
        </p:spPr>
      </p:pic>
      <p:pic>
        <p:nvPicPr>
          <p:cNvPr id="6"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sp>
        <p:nvSpPr>
          <p:cNvPr id="10" name="Picture Placeholder 9"/>
          <p:cNvSpPr>
            <a:spLocks noGrp="1"/>
          </p:cNvSpPr>
          <p:nvPr>
            <p:ph type="pic" sz="quarter" idx="11"/>
          </p:nvPr>
        </p:nvSpPr>
        <p:spPr>
          <a:xfrm>
            <a:off x="0" y="195487"/>
            <a:ext cx="8964488" cy="3294236"/>
          </a:xfrm>
          <a:prstGeom prst="rect">
            <a:avLst/>
          </a:prstGeom>
        </p:spPr>
        <p:txBody>
          <a:bodyPr/>
          <a:lstStyle/>
          <a:p>
            <a:endParaRPr lang="en-GB"/>
          </a:p>
        </p:txBody>
      </p:sp>
      <p:pic>
        <p:nvPicPr>
          <p:cNvPr id="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14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Thank you</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for your time</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and attention</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3173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SM Image Slide">
    <p:spTree>
      <p:nvGrpSpPr>
        <p:cNvPr id="1" name=""/>
        <p:cNvGrpSpPr/>
        <p:nvPr/>
      </p:nvGrpSpPr>
      <p:grpSpPr>
        <a:xfrm>
          <a:off x="0" y="0"/>
          <a:ext cx="0" cy="0"/>
          <a:chOff x="0" y="0"/>
          <a:chExt cx="0" cy="0"/>
        </a:xfrm>
      </p:grpSpPr>
      <p:sp>
        <p:nvSpPr>
          <p:cNvPr id="2" name="Rectangle 1"/>
          <p:cNvSpPr/>
          <p:nvPr userDrawn="1"/>
        </p:nvSpPr>
        <p:spPr>
          <a:xfrm>
            <a:off x="-1" y="195263"/>
            <a:ext cx="8969375" cy="424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71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M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3" name="Rectangle 2"/>
          <p:cNvSpPr/>
          <p:nvPr userDrawn="1"/>
        </p:nvSpPr>
        <p:spPr>
          <a:xfrm>
            <a:off x="3851919" y="195486"/>
            <a:ext cx="5112693" cy="329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195486"/>
            <a:ext cx="971600" cy="3294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095906" y="196488"/>
            <a:ext cx="2611997" cy="3294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65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95486"/>
            <a:ext cx="8964613" cy="4248472"/>
          </a:xfrm>
          <a:prstGeom prst="rect">
            <a:avLst/>
          </a:prstGeom>
        </p:spPr>
        <p:txBody>
          <a:bodyPr/>
          <a:lstStyle/>
          <a:p>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0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4" y="0"/>
            <a:ext cx="2354498" cy="1855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4" y="1563638"/>
            <a:ext cx="5976938" cy="1764196"/>
          </a:xfrm>
          <a:prstGeom prst="rect">
            <a:avLst/>
          </a:prstGeom>
        </p:spPr>
        <p:txBody>
          <a:bodyPr>
            <a:normAutofit/>
          </a:bodyPr>
          <a:lstStyle>
            <a:lvl1pPr marL="0" indent="0" algn="ctr">
              <a:buNone/>
              <a:defRPr sz="24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smtClean="0"/>
              <a:t>Quotation here – 24pt</a:t>
            </a:r>
          </a:p>
        </p:txBody>
      </p:sp>
      <p:sp>
        <p:nvSpPr>
          <p:cNvPr id="7" name="Text Placeholder 6"/>
          <p:cNvSpPr>
            <a:spLocks noGrp="1"/>
          </p:cNvSpPr>
          <p:nvPr>
            <p:ph type="body" sz="quarter" idx="11" hasCustomPrompt="1"/>
          </p:nvPr>
        </p:nvSpPr>
        <p:spPr>
          <a:xfrm>
            <a:off x="2915816" y="3489722"/>
            <a:ext cx="3313112" cy="306163"/>
          </a:xfrm>
          <a:prstGeom prst="rect">
            <a:avLst/>
          </a:prstGeom>
        </p:spPr>
        <p:txBody>
          <a:bodyPr>
            <a:noAutofit/>
          </a:bodyPr>
          <a:lstStyle>
            <a:lvl1pPr marL="0" indent="0" algn="ctr">
              <a:buNone/>
              <a:defRPr sz="1800" b="1">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Author of quote – 18pt</a:t>
            </a:r>
            <a:endParaRPr lang="en-GB" dirty="0"/>
          </a:p>
        </p:txBody>
      </p:sp>
      <p:sp>
        <p:nvSpPr>
          <p:cNvPr id="12" name="Text Placeholder 6"/>
          <p:cNvSpPr>
            <a:spLocks noGrp="1"/>
          </p:cNvSpPr>
          <p:nvPr>
            <p:ph type="body" sz="quarter" idx="12" hasCustomPrompt="1"/>
          </p:nvPr>
        </p:nvSpPr>
        <p:spPr>
          <a:xfrm>
            <a:off x="2915816" y="3795886"/>
            <a:ext cx="3313112" cy="288032"/>
          </a:xfrm>
          <a:prstGeom prst="rect">
            <a:avLst/>
          </a:prstGeom>
        </p:spPr>
        <p:txBody>
          <a:bodyPr>
            <a:noAutofit/>
          </a:bodyPr>
          <a:lstStyle>
            <a:lvl1pPr marL="0" indent="0" algn="ctr">
              <a:buNone/>
              <a:defRPr sz="1800" b="0">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Title – 18pt</a:t>
            </a:r>
            <a:endParaRPr lang="en-GB" dirty="0"/>
          </a:p>
        </p:txBody>
      </p:sp>
      <p:pic>
        <p:nvPicPr>
          <p:cNvPr id="8"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39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0" y="915987"/>
            <a:ext cx="8964488" cy="165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4" hasCustomPrompt="1"/>
          </p:nvPr>
        </p:nvSpPr>
        <p:spPr>
          <a:xfrm>
            <a:off x="0" y="1022703"/>
            <a:ext cx="6011863" cy="1387121"/>
          </a:xfrm>
          <a:prstGeom prst="rect">
            <a:avLst/>
          </a:prstGeom>
        </p:spPr>
        <p:txBody>
          <a:bodyPr anchor="ctr">
            <a:normAutofit/>
          </a:bodyPr>
          <a:lstStyle>
            <a:lvl1pPr marL="0" indent="0" algn="r">
              <a:buNone/>
              <a:defRPr sz="1600"/>
            </a:lvl1pPr>
          </a:lstStyle>
          <a:p>
            <a:r>
              <a:rPr lang="en-GB" dirty="0" smtClean="0"/>
              <a:t>Picture</a:t>
            </a:r>
            <a:endParaRPr lang="en-GB" dirty="0"/>
          </a:p>
        </p:txBody>
      </p:sp>
      <p:sp>
        <p:nvSpPr>
          <p:cNvPr id="11" name="Rectangle 10"/>
          <p:cNvSpPr/>
          <p:nvPr userDrawn="1"/>
        </p:nvSpPr>
        <p:spPr>
          <a:xfrm>
            <a:off x="6228183" y="1022471"/>
            <a:ext cx="2736429" cy="1387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5" hasCustomPrompt="1"/>
          </p:nvPr>
        </p:nvSpPr>
        <p:spPr>
          <a:xfrm>
            <a:off x="0" y="1022471"/>
            <a:ext cx="2411760" cy="138725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smtClean="0"/>
              <a:t>Fact/</a:t>
            </a:r>
          </a:p>
          <a:p>
            <a:pPr lvl="0"/>
            <a:r>
              <a:rPr lang="en-GB" dirty="0" smtClean="0"/>
              <a:t>figure</a:t>
            </a:r>
            <a:endParaRPr lang="en-GB" dirty="0"/>
          </a:p>
        </p:txBody>
      </p:sp>
      <p:sp>
        <p:nvSpPr>
          <p:cNvPr id="20" name="Picture Placeholder 19"/>
          <p:cNvSpPr>
            <a:spLocks noGrp="1"/>
          </p:cNvSpPr>
          <p:nvPr>
            <p:ph type="pic" sz="quarter" idx="16" hasCustomPrompt="1"/>
          </p:nvPr>
        </p:nvSpPr>
        <p:spPr>
          <a:xfrm>
            <a:off x="6445002" y="1173523"/>
            <a:ext cx="2303462" cy="1074376"/>
          </a:xfrm>
          <a:prstGeom prst="rect">
            <a:avLst/>
          </a:prstGeom>
        </p:spPr>
        <p:txBody>
          <a:bodyPr anchor="ctr">
            <a:normAutofit/>
          </a:bodyPr>
          <a:lstStyle>
            <a:lvl1pPr marL="0" indent="0">
              <a:buNone/>
              <a:defRPr sz="2000">
                <a:solidFill>
                  <a:schemeClr val="bg1"/>
                </a:solidFill>
              </a:defRPr>
            </a:lvl1pPr>
          </a:lstStyle>
          <a:p>
            <a:r>
              <a:rPr lang="en-GB" dirty="0" smtClean="0"/>
              <a:t>ICON</a:t>
            </a:r>
            <a:endParaRPr lang="en-GB" dirty="0"/>
          </a:p>
        </p:txBody>
      </p:sp>
      <p:sp>
        <p:nvSpPr>
          <p:cNvPr id="21" name="Content Placeholder 2"/>
          <p:cNvSpPr>
            <a:spLocks noGrp="1"/>
          </p:cNvSpPr>
          <p:nvPr>
            <p:ph sz="half" idx="1"/>
          </p:nvPr>
        </p:nvSpPr>
        <p:spPr>
          <a:xfrm>
            <a:off x="251520" y="3111811"/>
            <a:ext cx="2448272"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sz="half" idx="17"/>
          </p:nvPr>
        </p:nvSpPr>
        <p:spPr>
          <a:xfrm>
            <a:off x="3311860" y="3111811"/>
            <a:ext cx="2520280"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Content Placeholder 2"/>
          <p:cNvSpPr>
            <a:spLocks noGrp="1"/>
          </p:cNvSpPr>
          <p:nvPr>
            <p:ph sz="half" idx="18"/>
          </p:nvPr>
        </p:nvSpPr>
        <p:spPr>
          <a:xfrm>
            <a:off x="6329810" y="3111811"/>
            <a:ext cx="2634678"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25"/>
          <p:cNvSpPr>
            <a:spLocks noGrp="1"/>
          </p:cNvSpPr>
          <p:nvPr>
            <p:ph type="body" sz="quarter" idx="19" hasCustomPrompt="1"/>
          </p:nvPr>
        </p:nvSpPr>
        <p:spPr>
          <a:xfrm>
            <a:off x="250826" y="2680097"/>
            <a:ext cx="24495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7" name="Text Placeholder 25"/>
          <p:cNvSpPr>
            <a:spLocks noGrp="1"/>
          </p:cNvSpPr>
          <p:nvPr>
            <p:ph type="body" sz="quarter" idx="20" hasCustomPrompt="1"/>
          </p:nvPr>
        </p:nvSpPr>
        <p:spPr>
          <a:xfrm>
            <a:off x="3323981" y="2679762"/>
            <a:ext cx="2520901"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8" name="Text Placeholder 25"/>
          <p:cNvSpPr>
            <a:spLocks noGrp="1"/>
          </p:cNvSpPr>
          <p:nvPr>
            <p:ph type="body" sz="quarter" idx="21" hasCustomPrompt="1"/>
          </p:nvPr>
        </p:nvSpPr>
        <p:spPr>
          <a:xfrm>
            <a:off x="6344699" y="2679762"/>
            <a:ext cx="26199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36"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7" name="Straight Connector 36"/>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03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7"/>
          </p:nvPr>
        </p:nvSpPr>
        <p:spPr>
          <a:xfrm>
            <a:off x="2064103"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4" name="Content Placeholder 2"/>
          <p:cNvSpPr>
            <a:spLocks noGrp="1"/>
          </p:cNvSpPr>
          <p:nvPr>
            <p:ph sz="half" idx="18"/>
          </p:nvPr>
        </p:nvSpPr>
        <p:spPr>
          <a:xfrm>
            <a:off x="3876686" y="3543858"/>
            <a:ext cx="1433831"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6" name="Text Placeholder 25"/>
          <p:cNvSpPr>
            <a:spLocks noGrp="1"/>
          </p:cNvSpPr>
          <p:nvPr>
            <p:ph type="body" sz="quarter" idx="19" hasCustomPrompt="1"/>
          </p:nvPr>
        </p:nvSpPr>
        <p:spPr>
          <a:xfrm>
            <a:off x="250826" y="3112145"/>
            <a:ext cx="1440855"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7" name="Text Placeholder 25"/>
          <p:cNvSpPr>
            <a:spLocks noGrp="1"/>
          </p:cNvSpPr>
          <p:nvPr>
            <p:ph type="body" sz="quarter" idx="20" hasCustomPrompt="1"/>
          </p:nvPr>
        </p:nvSpPr>
        <p:spPr>
          <a:xfrm>
            <a:off x="2068909" y="3111809"/>
            <a:ext cx="1440159"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8" name="Text Placeholder 25"/>
          <p:cNvSpPr>
            <a:spLocks noGrp="1"/>
          </p:cNvSpPr>
          <p:nvPr>
            <p:ph type="body" sz="quarter" idx="21" hasCustomPrompt="1"/>
          </p:nvPr>
        </p:nvSpPr>
        <p:spPr>
          <a:xfrm>
            <a:off x="3886296"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19" name="Content Placeholder 2"/>
          <p:cNvSpPr>
            <a:spLocks noGrp="1"/>
          </p:cNvSpPr>
          <p:nvPr>
            <p:ph sz="half" idx="22"/>
          </p:nvPr>
        </p:nvSpPr>
        <p:spPr>
          <a:xfrm>
            <a:off x="5682940"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2" name="Content Placeholder 2"/>
          <p:cNvSpPr>
            <a:spLocks noGrp="1"/>
          </p:cNvSpPr>
          <p:nvPr>
            <p:ph sz="half" idx="23"/>
          </p:nvPr>
        </p:nvSpPr>
        <p:spPr>
          <a:xfrm>
            <a:off x="7508296"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5" name="Text Placeholder 25"/>
          <p:cNvSpPr>
            <a:spLocks noGrp="1"/>
          </p:cNvSpPr>
          <p:nvPr>
            <p:ph type="body" sz="quarter" idx="24" hasCustomPrompt="1"/>
          </p:nvPr>
        </p:nvSpPr>
        <p:spPr>
          <a:xfrm>
            <a:off x="5703684"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9" name="Text Placeholder 25"/>
          <p:cNvSpPr>
            <a:spLocks noGrp="1"/>
          </p:cNvSpPr>
          <p:nvPr>
            <p:ph type="body" sz="quarter" idx="25" hasCustomPrompt="1"/>
          </p:nvPr>
        </p:nvSpPr>
        <p:spPr>
          <a:xfrm>
            <a:off x="7521070"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43" name="Picture Placeholder 2"/>
          <p:cNvSpPr>
            <a:spLocks noGrp="1"/>
          </p:cNvSpPr>
          <p:nvPr>
            <p:ph type="pic" sz="quarter" idx="30"/>
          </p:nvPr>
        </p:nvSpPr>
        <p:spPr>
          <a:xfrm>
            <a:off x="-1" y="915988"/>
            <a:ext cx="8964613" cy="2033803"/>
          </a:xfrm>
          <a:prstGeom prst="rect">
            <a:avLst/>
          </a:prstGeom>
        </p:spPr>
        <p:txBody>
          <a:bodyPr>
            <a:normAutofit/>
          </a:bodyPr>
          <a:lstStyle>
            <a:lvl1pPr marL="0" indent="0">
              <a:buNone/>
              <a:defRPr sz="1600"/>
            </a:lvl1pPr>
          </a:lstStyle>
          <a:p>
            <a:endParaRPr lang="en-GB"/>
          </a:p>
        </p:txBody>
      </p:sp>
      <p:sp>
        <p:nvSpPr>
          <p:cNvPr id="38" name="Text Placeholder 16"/>
          <p:cNvSpPr>
            <a:spLocks noGrp="1"/>
          </p:cNvSpPr>
          <p:nvPr>
            <p:ph type="body" sz="quarter" idx="13" hasCustomPrompt="1"/>
          </p:nvPr>
        </p:nvSpPr>
        <p:spPr>
          <a:xfrm>
            <a:off x="251519" y="339502"/>
            <a:ext cx="8710863"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9" name="Straight Connector 38"/>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995936" y="771550"/>
            <a:ext cx="4936074"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23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0" y="915988"/>
            <a:ext cx="3635896" cy="3527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hasCustomPrompt="1"/>
          </p:nvPr>
        </p:nvSpPr>
        <p:spPr>
          <a:xfrm>
            <a:off x="314524" y="1096433"/>
            <a:ext cx="3033340" cy="3161426"/>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dirty="0" smtClean="0"/>
              <a:t>Stand out fact/figure/chart</a:t>
            </a:r>
          </a:p>
        </p:txBody>
      </p:sp>
      <p:sp>
        <p:nvSpPr>
          <p:cNvPr id="21"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2" name="Straight Connector 21"/>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915988"/>
            <a:ext cx="51125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48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347864" y="915988"/>
            <a:ext cx="144016"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339502"/>
            <a:ext cx="8768399"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11"/>
          <p:cNvSpPr/>
          <p:nvPr userDrawn="1"/>
        </p:nvSpPr>
        <p:spPr>
          <a:xfrm>
            <a:off x="3563888" y="915988"/>
            <a:ext cx="288032"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77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63" r:id="rId1"/>
    <p:sldLayoutId id="2147483654" r:id="rId2"/>
    <p:sldLayoutId id="2147483667" r:id="rId3"/>
    <p:sldLayoutId id="2147483664" r:id="rId4"/>
    <p:sldLayoutId id="2147483665" r:id="rId5"/>
    <p:sldLayoutId id="2147483655" r:id="rId6"/>
    <p:sldLayoutId id="2147483666" r:id="rId7"/>
    <p:sldLayoutId id="2147483656" r:id="rId8"/>
    <p:sldLayoutId id="2147483673" r:id="rId9"/>
    <p:sldLayoutId id="2147483661" r:id="rId10"/>
    <p:sldLayoutId id="2147483660" r:id="rId11"/>
    <p:sldLayoutId id="2147483674" r:id="rId12"/>
    <p:sldLayoutId id="2147483668" r:id="rId13"/>
    <p:sldLayoutId id="2147483669" r:id="rId14"/>
    <p:sldLayoutId id="2147483670" r:id="rId15"/>
    <p:sldLayoutId id="2147483675" r:id="rId16"/>
    <p:sldLayoutId id="2147483677" r:id="rId17"/>
    <p:sldLayoutId id="2147483676" r:id="rId18"/>
    <p:sldLayoutId id="2147483671" r:id="rId19"/>
    <p:sldLayoutId id="2147483672" r:id="rId20"/>
    <p:sldLayoutId id="2147483678" r:id="rId2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RAČUNOVODSTVENE POLITIKE I PROCENE</a:t>
            </a:r>
            <a:endParaRPr lang="sr-Latn-RS" dirty="0"/>
          </a:p>
        </p:txBody>
      </p:sp>
      <p:sp>
        <p:nvSpPr>
          <p:cNvPr id="3" name="Text Placeholder 2"/>
          <p:cNvSpPr>
            <a:spLocks noGrp="1"/>
          </p:cNvSpPr>
          <p:nvPr>
            <p:ph type="body" sz="quarter" idx="10"/>
          </p:nvPr>
        </p:nvSpPr>
        <p:spPr/>
        <p:txBody>
          <a:bodyPr/>
          <a:lstStyle/>
          <a:p>
            <a:r>
              <a:rPr lang="sr-Latn-RS" dirty="0" smtClean="0"/>
              <a:t>Bojana Obradović</a:t>
            </a:r>
            <a:endParaRPr lang="sr-Latn-RS" dirty="0"/>
          </a:p>
        </p:txBody>
      </p:sp>
      <p:sp>
        <p:nvSpPr>
          <p:cNvPr id="4" name="Text Placeholder 2"/>
          <p:cNvSpPr txBox="1">
            <a:spLocks/>
          </p:cNvSpPr>
          <p:nvPr/>
        </p:nvSpPr>
        <p:spPr>
          <a:xfrm>
            <a:off x="478209" y="4657246"/>
            <a:ext cx="5543550" cy="34220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dirty="0" smtClean="0"/>
              <a:t>29. novembar 2018.</a:t>
            </a:r>
            <a:endParaRPr lang="sr-Latn-RS" sz="1400" dirty="0"/>
          </a:p>
        </p:txBody>
      </p:sp>
      <p:sp>
        <p:nvSpPr>
          <p:cNvPr id="6" name="Rectangle 5"/>
          <p:cNvSpPr/>
          <p:nvPr/>
        </p:nvSpPr>
        <p:spPr>
          <a:xfrm>
            <a:off x="3853981" y="1822663"/>
            <a:ext cx="5050680" cy="1675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2800" dirty="0" smtClean="0"/>
          </a:p>
          <a:p>
            <a:pPr algn="r"/>
            <a:endParaRPr lang="sr-Latn-RS" sz="2800" dirty="0"/>
          </a:p>
          <a:p>
            <a:pPr algn="r"/>
            <a:r>
              <a:rPr lang="sr-Latn-RS" sz="2800" dirty="0" smtClean="0"/>
              <a:t>GODIŠNJI SEMINAR 2018</a:t>
            </a:r>
          </a:p>
        </p:txBody>
      </p:sp>
    </p:spTree>
    <p:extLst>
      <p:ext uri="{BB962C8B-B14F-4D97-AF65-F5344CB8AC3E}">
        <p14:creationId xmlns:p14="http://schemas.microsoft.com/office/powerpoint/2010/main" val="238059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Zahtevana obelodanjivanja - nastavak</a:t>
            </a:r>
            <a:endParaRPr lang="en-GB" sz="2000" dirty="0"/>
          </a:p>
        </p:txBody>
      </p:sp>
      <p:sp>
        <p:nvSpPr>
          <p:cNvPr id="29" name="Text Placeholder 4"/>
          <p:cNvSpPr>
            <a:spLocks noGrp="1"/>
          </p:cNvSpPr>
          <p:nvPr>
            <p:ph type="body" sz="quarter" idx="14"/>
          </p:nvPr>
        </p:nvSpPr>
        <p:spPr>
          <a:xfrm>
            <a:off x="190002" y="861352"/>
            <a:ext cx="8712968" cy="485775"/>
          </a:xfrm>
        </p:spPr>
        <p:txBody>
          <a:bodyPr/>
          <a:lstStyle/>
          <a:p>
            <a:r>
              <a:rPr lang="sr-Latn-RS" sz="1400" b="1" dirty="0" smtClean="0"/>
              <a:t>Dodatna obelodanjivanja za entitete koji primenjuju IAS/IFRS</a:t>
            </a:r>
            <a:endParaRPr lang="en-GB" sz="1400" b="1" dirty="0"/>
          </a:p>
        </p:txBody>
      </p:sp>
      <p:sp>
        <p:nvSpPr>
          <p:cNvPr id="8" name="Textfeld 7"/>
          <p:cNvSpPr txBox="1"/>
          <p:nvPr/>
        </p:nvSpPr>
        <p:spPr>
          <a:xfrm>
            <a:off x="272553" y="1275360"/>
            <a:ext cx="6814047" cy="2677656"/>
          </a:xfrm>
          <a:prstGeom prst="rect">
            <a:avLst/>
          </a:prstGeom>
          <a:noFill/>
          <a:ln w="6350">
            <a:solidFill>
              <a:srgbClr val="63666A"/>
            </a:solidFill>
          </a:ln>
        </p:spPr>
        <p:txBody>
          <a:bodyPr wrap="square" rtlCol="0">
            <a:spAutoFit/>
          </a:bodyPr>
          <a:lstStyle/>
          <a:p>
            <a:r>
              <a:rPr lang="sr-Latn-RS" sz="1400" dirty="0" smtClean="0"/>
              <a:t>U slučaju </a:t>
            </a:r>
            <a:r>
              <a:rPr lang="sr-Latn-RS" sz="1400" dirty="0"/>
              <a:t>objavljivanja novih ili izmenjenih standarda koji još nisu stupili na snagu, </a:t>
            </a:r>
            <a:r>
              <a:rPr lang="sr-Latn-RS" sz="1400" dirty="0" smtClean="0"/>
              <a:t>obelodanjuje se ta činjenica, </a:t>
            </a:r>
            <a:r>
              <a:rPr lang="sr-Latn-RS" sz="1400" dirty="0"/>
              <a:t>kao i informacije relevantne za procenjivanje mogućeg uticaja koji će primena novih ili izmenjenih standarda imati na finansijske izveštaje u periodu početne primene. To podrazumeva obelodanjivanje sledećih informacija: </a:t>
            </a:r>
          </a:p>
          <a:p>
            <a:pPr marL="742950" lvl="1" indent="-285750">
              <a:buFont typeface="Arial" panose="020B0604020202020204" pitchFamily="34" charset="0"/>
              <a:buChar char="•"/>
            </a:pPr>
            <a:r>
              <a:rPr lang="sr-Latn-RS" sz="1400" dirty="0"/>
              <a:t>naziv novog standarda i </a:t>
            </a:r>
            <a:r>
              <a:rPr lang="sr-Latn-RS" sz="1400" dirty="0" smtClean="0"/>
              <a:t>priroda </a:t>
            </a:r>
            <a:r>
              <a:rPr lang="sr-Latn-RS" sz="1400" dirty="0"/>
              <a:t>predstojeće promene;</a:t>
            </a:r>
          </a:p>
          <a:p>
            <a:pPr marL="742950" lvl="1" indent="-285750">
              <a:buFont typeface="Arial" panose="020B0604020202020204" pitchFamily="34" charset="0"/>
              <a:buChar char="•"/>
            </a:pPr>
            <a:r>
              <a:rPr lang="sr-Latn-RS" sz="1400" dirty="0"/>
              <a:t>datum od kojeg počinje obavezna primena standarda;</a:t>
            </a:r>
          </a:p>
          <a:p>
            <a:pPr marL="742950" lvl="1" indent="-285750">
              <a:buFont typeface="Arial" panose="020B0604020202020204" pitchFamily="34" charset="0"/>
              <a:buChar char="•"/>
            </a:pPr>
            <a:r>
              <a:rPr lang="sr-Latn-RS" sz="1400" dirty="0"/>
              <a:t>datum od kojeg planira da počne sa primenom standarda po prvi put, s obzirom da datum primene može biti raniji od datuma obavezne primene ukoliko je to novim standardom dopušteno; </a:t>
            </a:r>
          </a:p>
          <a:p>
            <a:pPr marL="742950" lvl="1" indent="-285750">
              <a:buFont typeface="Arial" panose="020B0604020202020204" pitchFamily="34" charset="0"/>
              <a:buChar char="•"/>
            </a:pPr>
            <a:r>
              <a:rPr lang="sr-Latn-RS" sz="1400" dirty="0"/>
              <a:t>uticaj koji se očekuje da će početna primena standarda imati na finansijske izveštaje entiteta, ili saopštenje </a:t>
            </a:r>
            <a:r>
              <a:rPr lang="sr-Latn-RS" sz="1400" dirty="0" smtClean="0"/>
              <a:t>da </a:t>
            </a:r>
            <a:r>
              <a:rPr lang="sr-Latn-RS" sz="1400" dirty="0"/>
              <a:t>je procena rukovodstva o uticaju novog standarda u toku i da još uvek nije poznat ili razumno </a:t>
            </a:r>
            <a:r>
              <a:rPr lang="sr-Latn-RS" sz="1400" dirty="0" err="1"/>
              <a:t>procenjiv</a:t>
            </a:r>
            <a:r>
              <a:rPr lang="sr-Latn-RS" sz="14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7590" y="1482090"/>
            <a:ext cx="1531620" cy="1341120"/>
          </a:xfrm>
          <a:prstGeom prst="rect">
            <a:avLst/>
          </a:prstGeom>
        </p:spPr>
      </p:pic>
    </p:spTree>
    <p:extLst>
      <p:ext uri="{BB962C8B-B14F-4D97-AF65-F5344CB8AC3E}">
        <p14:creationId xmlns:p14="http://schemas.microsoft.com/office/powerpoint/2010/main" val="38638022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Poreski tretman efekata promene računovodstvene politike</a:t>
            </a:r>
          </a:p>
        </p:txBody>
      </p:sp>
      <p:sp>
        <p:nvSpPr>
          <p:cNvPr id="29" name="Text Placeholder 4"/>
          <p:cNvSpPr>
            <a:spLocks noGrp="1"/>
          </p:cNvSpPr>
          <p:nvPr>
            <p:ph type="body" sz="quarter" idx="14"/>
          </p:nvPr>
        </p:nvSpPr>
        <p:spPr>
          <a:xfrm>
            <a:off x="234950" y="973137"/>
            <a:ext cx="8724900" cy="944563"/>
          </a:xfrm>
        </p:spPr>
        <p:txBody>
          <a:bodyPr/>
          <a:lstStyle/>
          <a:p>
            <a:r>
              <a:rPr lang="sr-Latn-RS" sz="2000" b="1" dirty="0" smtClean="0">
                <a:solidFill>
                  <a:srgbClr val="FF0000"/>
                </a:solidFill>
                <a:sym typeface="Wingdings"/>
              </a:rPr>
              <a:t></a:t>
            </a:r>
            <a:r>
              <a:rPr lang="sr-Latn-RS" sz="1600" dirty="0" smtClean="0">
                <a:solidFill>
                  <a:srgbClr val="FF0000"/>
                </a:solidFill>
                <a:sym typeface="Wingdings"/>
              </a:rPr>
              <a:t>  </a:t>
            </a:r>
            <a:r>
              <a:rPr lang="sr-Latn-RS" sz="1600" dirty="0" smtClean="0">
                <a:solidFill>
                  <a:srgbClr val="63666A"/>
                </a:solidFill>
              </a:rPr>
              <a:t>Nije </a:t>
            </a:r>
            <a:r>
              <a:rPr lang="sr-Latn-RS" sz="1600" dirty="0">
                <a:solidFill>
                  <a:srgbClr val="63666A"/>
                </a:solidFill>
              </a:rPr>
              <a:t>uređen Zakonom o porezu na dobit pravnih </a:t>
            </a:r>
            <a:r>
              <a:rPr lang="sr-Latn-RS" sz="1600" dirty="0" smtClean="0">
                <a:solidFill>
                  <a:srgbClr val="63666A"/>
                </a:solidFill>
              </a:rPr>
              <a:t>lica</a:t>
            </a:r>
          </a:p>
          <a:p>
            <a:endParaRPr lang="sr-Latn-RS" sz="900" dirty="0">
              <a:solidFill>
                <a:srgbClr val="FF0000"/>
              </a:solidFill>
            </a:endParaRPr>
          </a:p>
          <a:p>
            <a:r>
              <a:rPr lang="sr-Latn-RS" sz="2000" b="1" dirty="0">
                <a:solidFill>
                  <a:srgbClr val="FF0000"/>
                </a:solidFill>
                <a:sym typeface="Wingdings"/>
              </a:rPr>
              <a:t></a:t>
            </a:r>
            <a:r>
              <a:rPr lang="sr-Latn-RS" sz="1600" dirty="0">
                <a:solidFill>
                  <a:srgbClr val="FF0000"/>
                </a:solidFill>
                <a:sym typeface="Wingdings"/>
              </a:rPr>
              <a:t> </a:t>
            </a:r>
            <a:r>
              <a:rPr lang="sr-Latn-RS" sz="1600" dirty="0" smtClean="0">
                <a:solidFill>
                  <a:srgbClr val="FF0000"/>
                </a:solidFill>
                <a:sym typeface="Wingdings"/>
              </a:rPr>
              <a:t> </a:t>
            </a:r>
            <a:r>
              <a:rPr lang="sr-Latn-RS" sz="1600" dirty="0" smtClean="0">
                <a:solidFill>
                  <a:srgbClr val="63666A"/>
                </a:solidFill>
              </a:rPr>
              <a:t>Nije uređen Zakonom </a:t>
            </a:r>
            <a:r>
              <a:rPr lang="sr-Latn-RS" sz="1600" dirty="0">
                <a:solidFill>
                  <a:srgbClr val="63666A"/>
                </a:solidFill>
              </a:rPr>
              <a:t>o poreskom postupku i poreskoj administraciji </a:t>
            </a:r>
          </a:p>
        </p:txBody>
      </p:sp>
      <p:sp>
        <p:nvSpPr>
          <p:cNvPr id="4" name="Rectangle 3"/>
          <p:cNvSpPr/>
          <p:nvPr/>
        </p:nvSpPr>
        <p:spPr>
          <a:xfrm>
            <a:off x="234950" y="1994176"/>
            <a:ext cx="8597900" cy="1077218"/>
          </a:xfrm>
          <a:prstGeom prst="rect">
            <a:avLst/>
          </a:prstGeom>
        </p:spPr>
        <p:txBody>
          <a:bodyPr wrap="square">
            <a:spAutoFit/>
          </a:bodyPr>
          <a:lstStyle/>
          <a:p>
            <a:r>
              <a:rPr lang="sr-Latn-RS" sz="1600" b="1" dirty="0" smtClean="0"/>
              <a:t>Zaključak:</a:t>
            </a:r>
          </a:p>
          <a:p>
            <a:r>
              <a:rPr lang="sr-Latn-RS" sz="1600" dirty="0" smtClean="0"/>
              <a:t>U slučaju </a:t>
            </a:r>
            <a:r>
              <a:rPr lang="sr-Latn-RS" sz="1600" dirty="0"/>
              <a:t>promene računovodstvene </a:t>
            </a:r>
            <a:r>
              <a:rPr lang="sr-Latn-RS" sz="1600" dirty="0" smtClean="0"/>
              <a:t>politike </a:t>
            </a:r>
            <a:r>
              <a:rPr lang="sr-Latn-RS" sz="1600" u="sng" dirty="0"/>
              <a:t>ne postoji </a:t>
            </a:r>
            <a:r>
              <a:rPr lang="sr-Latn-RS" sz="1600" dirty="0"/>
              <a:t>obaveza podnošenja izmenjene poreske prijave za porez na dobit pravnih lica za poreski period u kojem je primenjivana prethodna računovodstvena politika</a:t>
            </a:r>
            <a:endParaRPr lang="sr-Latn-RS" sz="1600" dirty="0">
              <a:solidFill>
                <a:srgbClr val="63666A"/>
              </a:solidFill>
            </a:endParaRPr>
          </a:p>
        </p:txBody>
      </p:sp>
    </p:spTree>
    <p:extLst>
      <p:ext uri="{BB962C8B-B14F-4D97-AF65-F5344CB8AC3E}">
        <p14:creationId xmlns:p14="http://schemas.microsoft.com/office/powerpoint/2010/main" val="1494272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Pristup revizora pri revidiranju promena računovodstvenih politika</a:t>
            </a:r>
          </a:p>
        </p:txBody>
      </p:sp>
      <p:graphicFrame>
        <p:nvGraphicFramePr>
          <p:cNvPr id="5" name="Diagram 4"/>
          <p:cNvGraphicFramePr/>
          <p:nvPr>
            <p:extLst>
              <p:ext uri="{D42A27DB-BD31-4B8C-83A1-F6EECF244321}">
                <p14:modId xmlns:p14="http://schemas.microsoft.com/office/powerpoint/2010/main" val="2016506146"/>
              </p:ext>
            </p:extLst>
          </p:nvPr>
        </p:nvGraphicFramePr>
        <p:xfrm>
          <a:off x="184150" y="1079500"/>
          <a:ext cx="8788400" cy="310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5977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Računovodstvene procene - definicija</a:t>
            </a:r>
            <a:endParaRPr lang="en-GB" sz="2000" dirty="0"/>
          </a:p>
        </p:txBody>
      </p:sp>
      <p:sp>
        <p:nvSpPr>
          <p:cNvPr id="29" name="Text Placeholder 4"/>
          <p:cNvSpPr>
            <a:spLocks noGrp="1"/>
          </p:cNvSpPr>
          <p:nvPr>
            <p:ph type="body" sz="quarter" idx="14"/>
          </p:nvPr>
        </p:nvSpPr>
        <p:spPr>
          <a:xfrm>
            <a:off x="227832" y="947316"/>
            <a:ext cx="8712968" cy="608434"/>
          </a:xfrm>
        </p:spPr>
        <p:txBody>
          <a:bodyPr/>
          <a:lstStyle/>
          <a:p>
            <a:r>
              <a:rPr lang="sr-Latn-RS" sz="1600" dirty="0">
                <a:solidFill>
                  <a:srgbClr val="63666A"/>
                </a:solidFill>
              </a:rPr>
              <a:t>Neke stavke finansijskih izveštaja ne mogu biti precizno izmerene, već mogu biti samo procenjene</a:t>
            </a:r>
            <a:r>
              <a:rPr lang="sr-Latn-RS" sz="1600" dirty="0" smtClean="0">
                <a:solidFill>
                  <a:srgbClr val="63666A"/>
                </a:solidFill>
              </a:rPr>
              <a:t>. Procena </a:t>
            </a:r>
            <a:r>
              <a:rPr lang="sr-Latn-RS" sz="1600" dirty="0">
                <a:solidFill>
                  <a:srgbClr val="63666A"/>
                </a:solidFill>
              </a:rPr>
              <a:t>se zasniva na </a:t>
            </a:r>
            <a:r>
              <a:rPr lang="sr-Latn-RS" sz="1600" b="1" dirty="0">
                <a:solidFill>
                  <a:srgbClr val="63666A"/>
                </a:solidFill>
              </a:rPr>
              <a:t>pouzdanim </a:t>
            </a:r>
            <a:r>
              <a:rPr lang="sr-Latn-RS" sz="1600" dirty="0" smtClean="0">
                <a:solidFill>
                  <a:srgbClr val="63666A"/>
                </a:solidFill>
              </a:rPr>
              <a:t>i</a:t>
            </a:r>
            <a:r>
              <a:rPr lang="sr-Latn-RS" sz="1600" b="1" dirty="0" smtClean="0">
                <a:solidFill>
                  <a:srgbClr val="63666A"/>
                </a:solidFill>
              </a:rPr>
              <a:t> poslednjim dostupnim </a:t>
            </a:r>
            <a:r>
              <a:rPr lang="sr-Latn-RS" sz="1600" dirty="0" smtClean="0">
                <a:solidFill>
                  <a:srgbClr val="63666A"/>
                </a:solidFill>
              </a:rPr>
              <a:t>informacijama.</a:t>
            </a:r>
            <a:endParaRPr lang="en-GB" sz="1600" dirty="0">
              <a:solidFill>
                <a:srgbClr val="63666A"/>
              </a:solidFill>
            </a:endParaRPr>
          </a:p>
        </p:txBody>
      </p:sp>
      <p:sp>
        <p:nvSpPr>
          <p:cNvPr id="6" name="Text Placeholder 4"/>
          <p:cNvSpPr txBox="1">
            <a:spLocks/>
          </p:cNvSpPr>
          <p:nvPr/>
        </p:nvSpPr>
        <p:spPr>
          <a:xfrm>
            <a:off x="266700" y="1622445"/>
            <a:ext cx="8674100" cy="2828905"/>
          </a:xfrm>
          <a:prstGeom prst="rect">
            <a:avLst/>
          </a:prstGeom>
          <a:solidFill>
            <a:srgbClr val="D4E7F7"/>
          </a:solidFill>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b="1" dirty="0">
                <a:solidFill>
                  <a:srgbClr val="63666A"/>
                </a:solidFill>
              </a:rPr>
              <a:t>Pri finansijskom izveštavanju može se javiti potreba za procenjivanjem: </a:t>
            </a:r>
          </a:p>
          <a:p>
            <a:pPr marL="285750" lvl="0" indent="-285750">
              <a:buFont typeface="Arial" panose="020B0604020202020204" pitchFamily="34" charset="0"/>
              <a:buChar char="•"/>
            </a:pPr>
            <a:r>
              <a:rPr lang="sr-Latn-RS" sz="1400" dirty="0">
                <a:solidFill>
                  <a:srgbClr val="63666A"/>
                </a:solidFill>
              </a:rPr>
              <a:t>naplativog iznosa sumnjivih i spornih potraživanja,</a:t>
            </a:r>
          </a:p>
          <a:p>
            <a:pPr marL="285750" lvl="0" indent="-285750">
              <a:buFont typeface="Arial" panose="020B0604020202020204" pitchFamily="34" charset="0"/>
              <a:buChar char="•"/>
            </a:pPr>
            <a:r>
              <a:rPr lang="sr-Latn-RS" sz="1400" dirty="0">
                <a:solidFill>
                  <a:srgbClr val="63666A"/>
                </a:solidFill>
              </a:rPr>
              <a:t>nadoknadivog iznosa zastarelih zaliha,</a:t>
            </a:r>
          </a:p>
          <a:p>
            <a:pPr marL="285750" lvl="0" indent="-285750">
              <a:buFont typeface="Arial" panose="020B0604020202020204" pitchFamily="34" charset="0"/>
              <a:buChar char="•"/>
            </a:pPr>
            <a:r>
              <a:rPr lang="sr-Latn-RS" sz="1400" dirty="0">
                <a:solidFill>
                  <a:srgbClr val="63666A"/>
                </a:solidFill>
              </a:rPr>
              <a:t>korisnog veka trajanja ili očekivanog rasporeda trošenja budućih ekonomskih koristi sadržanih u sredstvima koja se amortizuju, </a:t>
            </a:r>
          </a:p>
          <a:p>
            <a:pPr marL="285750" lvl="0" indent="-285750">
              <a:buFont typeface="Arial" panose="020B0604020202020204" pitchFamily="34" charset="0"/>
              <a:buChar char="•"/>
            </a:pPr>
            <a:r>
              <a:rPr lang="sr-Latn-RS" sz="1400" dirty="0" smtClean="0">
                <a:solidFill>
                  <a:srgbClr val="63666A"/>
                </a:solidFill>
              </a:rPr>
              <a:t>nadoknadivog </a:t>
            </a:r>
            <a:r>
              <a:rPr lang="sr-Latn-RS" sz="1400" dirty="0">
                <a:solidFill>
                  <a:srgbClr val="63666A"/>
                </a:solidFill>
              </a:rPr>
              <a:t>iznosa imovine kod koje postoje indikatori da je došlo do umanjenja vrednosti</a:t>
            </a:r>
            <a:r>
              <a:rPr lang="sr-Latn-RS" sz="1400" dirty="0" smtClean="0">
                <a:solidFill>
                  <a:srgbClr val="63666A"/>
                </a:solidFill>
              </a:rPr>
              <a:t>;</a:t>
            </a:r>
          </a:p>
          <a:p>
            <a:pPr marL="285750" indent="-285750">
              <a:buFont typeface="Arial" panose="020B0604020202020204" pitchFamily="34" charset="0"/>
              <a:buChar char="•"/>
            </a:pPr>
            <a:r>
              <a:rPr lang="sr-Latn-RS" sz="1400" dirty="0">
                <a:solidFill>
                  <a:srgbClr val="63666A"/>
                </a:solidFill>
              </a:rPr>
              <a:t>fer vrednosti finansijskih sredstava ili finansijskih obaveza,</a:t>
            </a:r>
          </a:p>
          <a:p>
            <a:pPr marL="285750" lvl="0" indent="-285750">
              <a:buFont typeface="Arial" panose="020B0604020202020204" pitchFamily="34" charset="0"/>
              <a:buChar char="•"/>
            </a:pPr>
            <a:r>
              <a:rPr lang="sr-Latn-RS" sz="1400" dirty="0" smtClean="0">
                <a:solidFill>
                  <a:srgbClr val="63666A"/>
                </a:solidFill>
              </a:rPr>
              <a:t>verovatnoće </a:t>
            </a:r>
            <a:r>
              <a:rPr lang="sr-Latn-RS" sz="1400" dirty="0">
                <a:solidFill>
                  <a:srgbClr val="63666A"/>
                </a:solidFill>
              </a:rPr>
              <a:t>da će postojati raspoloživ oporezivi dobitak za koji se mogu iskoristiti neiskorišćeni poreski gubici ili neiskorišćeni poreski krediti,</a:t>
            </a:r>
          </a:p>
          <a:p>
            <a:pPr marL="285750" lvl="0" indent="-285750">
              <a:buFont typeface="Arial" panose="020B0604020202020204" pitchFamily="34" charset="0"/>
              <a:buChar char="•"/>
            </a:pPr>
            <a:r>
              <a:rPr lang="sr-Latn-RS" sz="1400" dirty="0">
                <a:solidFill>
                  <a:srgbClr val="63666A"/>
                </a:solidFill>
              </a:rPr>
              <a:t>stepena </a:t>
            </a:r>
            <a:r>
              <a:rPr lang="sr-Latn-RS" sz="1400" dirty="0" err="1">
                <a:solidFill>
                  <a:srgbClr val="63666A"/>
                </a:solidFill>
              </a:rPr>
              <a:t>dovršenosti</a:t>
            </a:r>
            <a:r>
              <a:rPr lang="sr-Latn-RS" sz="1400" dirty="0">
                <a:solidFill>
                  <a:srgbClr val="63666A"/>
                </a:solidFill>
              </a:rPr>
              <a:t> na osnovu dugoročnih ugovora,</a:t>
            </a:r>
          </a:p>
          <a:p>
            <a:pPr marL="285750" lvl="0" indent="-285750">
              <a:buFont typeface="Arial" panose="020B0604020202020204" pitchFamily="34" charset="0"/>
              <a:buChar char="•"/>
            </a:pPr>
            <a:r>
              <a:rPr lang="sr-Latn-RS" sz="1400" dirty="0" smtClean="0">
                <a:solidFill>
                  <a:srgbClr val="63666A"/>
                </a:solidFill>
              </a:rPr>
              <a:t>obaveza </a:t>
            </a:r>
            <a:r>
              <a:rPr lang="sr-Latn-RS" sz="1400" dirty="0">
                <a:solidFill>
                  <a:srgbClr val="63666A"/>
                </a:solidFill>
              </a:rPr>
              <a:t>po garancijama ili potencijalnih obaveza, itd</a:t>
            </a:r>
            <a:r>
              <a:rPr lang="sr-Latn-RS" sz="1400" dirty="0" smtClean="0">
                <a:solidFill>
                  <a:srgbClr val="63666A"/>
                </a:solidFill>
              </a:rPr>
              <a:t>.</a:t>
            </a:r>
            <a:endParaRPr lang="sr-Latn-RS" sz="1400" dirty="0">
              <a:solidFill>
                <a:srgbClr val="63666A"/>
              </a:solidFill>
            </a:endParaRPr>
          </a:p>
        </p:txBody>
      </p:sp>
    </p:spTree>
    <p:extLst>
      <p:ext uri="{BB962C8B-B14F-4D97-AF65-F5344CB8AC3E}">
        <p14:creationId xmlns:p14="http://schemas.microsoft.com/office/powerpoint/2010/main" val="511278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Promene računovodstvenih procena </a:t>
            </a:r>
            <a:r>
              <a:rPr lang="sr-Latn-RS" sz="2000" b="1" dirty="0" smtClean="0"/>
              <a:t>- </a:t>
            </a:r>
            <a:r>
              <a:rPr lang="sr-Latn-RS" sz="2000" b="1" dirty="0"/>
              <a:t>definicija i evidentiranje</a:t>
            </a:r>
            <a:endParaRPr lang="en-GB" sz="2000" b="1" dirty="0"/>
          </a:p>
        </p:txBody>
      </p:sp>
      <p:sp>
        <p:nvSpPr>
          <p:cNvPr id="29" name="Text Placeholder 4"/>
          <p:cNvSpPr>
            <a:spLocks noGrp="1"/>
          </p:cNvSpPr>
          <p:nvPr>
            <p:ph type="body" sz="quarter" idx="14"/>
          </p:nvPr>
        </p:nvSpPr>
        <p:spPr>
          <a:xfrm>
            <a:off x="227832" y="947316"/>
            <a:ext cx="8712968" cy="1300584"/>
          </a:xfrm>
        </p:spPr>
        <p:txBody>
          <a:bodyPr/>
          <a:lstStyle/>
          <a:p>
            <a:r>
              <a:rPr lang="sr-Latn-RS" sz="1600" i="1" dirty="0">
                <a:solidFill>
                  <a:srgbClr val="63666A"/>
                </a:solidFill>
              </a:rPr>
              <a:t>Promena računovodstvene procene </a:t>
            </a:r>
            <a:r>
              <a:rPr lang="sr-Latn-RS" sz="1600" dirty="0">
                <a:solidFill>
                  <a:srgbClr val="63666A"/>
                </a:solidFill>
              </a:rPr>
              <a:t>je korigovanje knjigovodstvene vrednosti sredstva ili obaveze ili iznosa periodičnog trošenja sredstva, koje proizilazi iz procene sadašnjeg stanja, i povezanih očekivanih budućih koristi i obaveza, sredstava i obaveza. </a:t>
            </a:r>
            <a:endParaRPr lang="sr-Latn-RS" sz="1600" dirty="0" smtClean="0">
              <a:solidFill>
                <a:srgbClr val="63666A"/>
              </a:solidFill>
            </a:endParaRPr>
          </a:p>
          <a:p>
            <a:endParaRPr lang="sr-Latn-RS" sz="600" dirty="0" smtClean="0">
              <a:solidFill>
                <a:srgbClr val="63666A"/>
              </a:solidFill>
            </a:endParaRPr>
          </a:p>
          <a:p>
            <a:r>
              <a:rPr lang="sr-Latn-RS" sz="1600" dirty="0" smtClean="0">
                <a:solidFill>
                  <a:srgbClr val="63666A"/>
                </a:solidFill>
              </a:rPr>
              <a:t>Promene </a:t>
            </a:r>
            <a:r>
              <a:rPr lang="sr-Latn-RS" sz="1600" dirty="0">
                <a:solidFill>
                  <a:srgbClr val="63666A"/>
                </a:solidFill>
              </a:rPr>
              <a:t>računovodstvenih procena proizilaze iz novih informacija ili novih događaja i u skladu s tim ne predstavljaju ispravke </a:t>
            </a:r>
            <a:r>
              <a:rPr lang="sr-Latn-RS" sz="1600" dirty="0" smtClean="0">
                <a:solidFill>
                  <a:srgbClr val="63666A"/>
                </a:solidFill>
              </a:rPr>
              <a:t>grešaka.</a:t>
            </a:r>
            <a:endParaRPr lang="en-GB" sz="1600" dirty="0">
              <a:solidFill>
                <a:srgbClr val="63666A"/>
              </a:solidFill>
            </a:endParaRPr>
          </a:p>
        </p:txBody>
      </p:sp>
      <p:sp>
        <p:nvSpPr>
          <p:cNvPr id="5" name="Rectangle 4"/>
          <p:cNvSpPr/>
          <p:nvPr/>
        </p:nvSpPr>
        <p:spPr>
          <a:xfrm>
            <a:off x="234950" y="3202112"/>
            <a:ext cx="3352800" cy="75565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rgbClr val="63666A"/>
                </a:solidFill>
              </a:rPr>
              <a:t>Efekti promene računovodstvene procene priznaju se </a:t>
            </a:r>
            <a:r>
              <a:rPr lang="sr-Latn-RS" sz="1600" b="1" dirty="0" smtClean="0">
                <a:solidFill>
                  <a:srgbClr val="63666A"/>
                </a:solidFill>
              </a:rPr>
              <a:t>prospektivno </a:t>
            </a:r>
            <a:r>
              <a:rPr lang="sr-Latn-RS" sz="1600" dirty="0" smtClean="0">
                <a:solidFill>
                  <a:srgbClr val="63666A"/>
                </a:solidFill>
              </a:rPr>
              <a:t>- uključivanjem u dobitak ili gubitak</a:t>
            </a:r>
            <a:endParaRPr lang="sr-Latn-RS" sz="1600" dirty="0">
              <a:solidFill>
                <a:srgbClr val="63666A"/>
              </a:solidFill>
            </a:endParaRPr>
          </a:p>
        </p:txBody>
      </p:sp>
      <p:sp>
        <p:nvSpPr>
          <p:cNvPr id="7" name="Rectangle 6"/>
          <p:cNvSpPr/>
          <p:nvPr/>
        </p:nvSpPr>
        <p:spPr>
          <a:xfrm>
            <a:off x="4267200" y="2577181"/>
            <a:ext cx="3352800" cy="54000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a:solidFill>
                  <a:srgbClr val="63666A"/>
                </a:solidFill>
              </a:rPr>
              <a:t>u periodu promene </a:t>
            </a:r>
            <a:endParaRPr lang="sr-Latn-RS" sz="1600" b="1" dirty="0">
              <a:solidFill>
                <a:srgbClr val="63666A"/>
              </a:solidFill>
            </a:endParaRPr>
          </a:p>
        </p:txBody>
      </p:sp>
      <p:sp>
        <p:nvSpPr>
          <p:cNvPr id="8" name="Rectangle 7"/>
          <p:cNvSpPr/>
          <p:nvPr/>
        </p:nvSpPr>
        <p:spPr>
          <a:xfrm>
            <a:off x="4267200" y="3309937"/>
            <a:ext cx="3352800" cy="54000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a:solidFill>
                  <a:srgbClr val="63666A"/>
                </a:solidFill>
              </a:rPr>
              <a:t>i u periodu promene i u periodima koji slede</a:t>
            </a:r>
          </a:p>
        </p:txBody>
      </p:sp>
      <p:cxnSp>
        <p:nvCxnSpPr>
          <p:cNvPr id="4" name="Straight Arrow Connector 3"/>
          <p:cNvCxnSpPr>
            <a:stCxn id="5" idx="3"/>
            <a:endCxn id="7" idx="1"/>
          </p:cNvCxnSpPr>
          <p:nvPr/>
        </p:nvCxnSpPr>
        <p:spPr>
          <a:xfrm flipV="1">
            <a:off x="3587750" y="2847181"/>
            <a:ext cx="679450" cy="732756"/>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5" idx="3"/>
            <a:endCxn id="8" idx="1"/>
          </p:cNvCxnSpPr>
          <p:nvPr/>
        </p:nvCxnSpPr>
        <p:spPr>
          <a:xfrm>
            <a:off x="3587750" y="3579937"/>
            <a:ext cx="679450" cy="0"/>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67200" y="4016250"/>
            <a:ext cx="3352800" cy="54000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rgbClr val="63666A"/>
                </a:solidFill>
              </a:rPr>
              <a:t>u </a:t>
            </a:r>
            <a:r>
              <a:rPr lang="sr-Latn-RS" sz="1600" dirty="0">
                <a:solidFill>
                  <a:srgbClr val="63666A"/>
                </a:solidFill>
              </a:rPr>
              <a:t>periodima koji slede</a:t>
            </a:r>
          </a:p>
        </p:txBody>
      </p:sp>
      <p:cxnSp>
        <p:nvCxnSpPr>
          <p:cNvPr id="14" name="Straight Arrow Connector 13"/>
          <p:cNvCxnSpPr>
            <a:stCxn id="5" idx="3"/>
            <a:endCxn id="9" idx="1"/>
          </p:cNvCxnSpPr>
          <p:nvPr/>
        </p:nvCxnSpPr>
        <p:spPr>
          <a:xfrm>
            <a:off x="3587750" y="3579937"/>
            <a:ext cx="679450" cy="706313"/>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991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Obelodanjivanja u slučaju promene računovodstvene </a:t>
            </a:r>
            <a:r>
              <a:rPr lang="sr-Latn-RS" sz="2000" b="1" dirty="0" smtClean="0"/>
              <a:t>procene</a:t>
            </a:r>
            <a:endParaRPr lang="en-GB" sz="2000" b="1" dirty="0"/>
          </a:p>
        </p:txBody>
      </p:sp>
      <p:sp>
        <p:nvSpPr>
          <p:cNvPr id="29" name="Text Placeholder 4"/>
          <p:cNvSpPr>
            <a:spLocks noGrp="1"/>
          </p:cNvSpPr>
          <p:nvPr>
            <p:ph type="body" sz="quarter" idx="14"/>
          </p:nvPr>
        </p:nvSpPr>
        <p:spPr>
          <a:xfrm>
            <a:off x="170682" y="917968"/>
            <a:ext cx="8712968" cy="485775"/>
          </a:xfrm>
        </p:spPr>
        <p:txBody>
          <a:bodyPr/>
          <a:lstStyle/>
          <a:p>
            <a:r>
              <a:rPr lang="sr-Latn-RS" sz="1600" b="1" i="1" dirty="0"/>
              <a:t>Zahtevana obelodanjivanja </a:t>
            </a:r>
            <a:endParaRPr lang="en-GB" sz="1600" b="1" dirty="0"/>
          </a:p>
        </p:txBody>
      </p:sp>
      <p:sp>
        <p:nvSpPr>
          <p:cNvPr id="8" name="Textfeld 7"/>
          <p:cNvSpPr txBox="1"/>
          <p:nvPr/>
        </p:nvSpPr>
        <p:spPr>
          <a:xfrm>
            <a:off x="2146300" y="1403743"/>
            <a:ext cx="6737350" cy="1569660"/>
          </a:xfrm>
          <a:prstGeom prst="rect">
            <a:avLst/>
          </a:prstGeom>
          <a:noFill/>
          <a:ln w="6350">
            <a:solidFill>
              <a:srgbClr val="63666A"/>
            </a:solidFill>
          </a:ln>
        </p:spPr>
        <p:txBody>
          <a:bodyPr wrap="square" rtlCol="0">
            <a:spAutoFit/>
          </a:bodyPr>
          <a:lstStyle/>
          <a:p>
            <a:pPr marL="285750" lvl="0" indent="-285750">
              <a:buFont typeface="Arial" panose="020B0604020202020204" pitchFamily="34" charset="0"/>
              <a:buChar char="•"/>
            </a:pPr>
            <a:r>
              <a:rPr lang="en-US" sz="1600" dirty="0" err="1" smtClean="0"/>
              <a:t>prirod</a:t>
            </a:r>
            <a:r>
              <a:rPr lang="sr-Latn-RS" sz="1600" dirty="0" smtClean="0"/>
              <a:t>a</a:t>
            </a:r>
            <a:r>
              <a:rPr lang="en-US" sz="1600" dirty="0" smtClean="0"/>
              <a:t> </a:t>
            </a:r>
            <a:r>
              <a:rPr lang="en-US" sz="1600" dirty="0" err="1"/>
              <a:t>i</a:t>
            </a:r>
            <a:r>
              <a:rPr lang="en-US" sz="1600" dirty="0"/>
              <a:t> </a:t>
            </a:r>
            <a:r>
              <a:rPr lang="en-US" sz="1600" dirty="0" err="1"/>
              <a:t>iznos</a:t>
            </a:r>
            <a:r>
              <a:rPr lang="en-US" sz="1600" dirty="0"/>
              <a:t> </a:t>
            </a:r>
            <a:r>
              <a:rPr lang="en-US" sz="1600" dirty="0" err="1"/>
              <a:t>promene</a:t>
            </a:r>
            <a:r>
              <a:rPr lang="en-US" sz="1600" dirty="0"/>
              <a:t> </a:t>
            </a:r>
            <a:r>
              <a:rPr lang="en-US" sz="1600" dirty="0" err="1"/>
              <a:t>računovodstvene</a:t>
            </a:r>
            <a:r>
              <a:rPr lang="en-US" sz="1600" dirty="0"/>
              <a:t> </a:t>
            </a:r>
            <a:r>
              <a:rPr lang="en-US" sz="1600" dirty="0" err="1"/>
              <a:t>procene</a:t>
            </a:r>
            <a:r>
              <a:rPr lang="en-US" sz="1600" dirty="0"/>
              <a:t> </a:t>
            </a:r>
            <a:r>
              <a:rPr lang="en-US" sz="1600" dirty="0" err="1"/>
              <a:t>koja</a:t>
            </a:r>
            <a:r>
              <a:rPr lang="en-US" sz="1600" dirty="0"/>
              <a:t> </a:t>
            </a:r>
            <a:r>
              <a:rPr lang="en-US" sz="1600" dirty="0" err="1"/>
              <a:t>ima</a:t>
            </a:r>
            <a:r>
              <a:rPr lang="en-US" sz="1600" dirty="0"/>
              <a:t> </a:t>
            </a:r>
            <a:r>
              <a:rPr lang="en-US" sz="1600" dirty="0" err="1"/>
              <a:t>efekat</a:t>
            </a:r>
            <a:r>
              <a:rPr lang="en-US" sz="1600" dirty="0"/>
              <a:t> </a:t>
            </a:r>
            <a:r>
              <a:rPr lang="en-US" sz="1600" dirty="0" err="1"/>
              <a:t>na</a:t>
            </a:r>
            <a:r>
              <a:rPr lang="en-US" sz="1600" dirty="0"/>
              <a:t> </a:t>
            </a:r>
            <a:r>
              <a:rPr lang="en-US" sz="1600" dirty="0" err="1"/>
              <a:t>tekući</a:t>
            </a:r>
            <a:r>
              <a:rPr lang="en-US" sz="1600" dirty="0"/>
              <a:t> period </a:t>
            </a:r>
            <a:r>
              <a:rPr lang="en-US" sz="1600" dirty="0" err="1"/>
              <a:t>ili</a:t>
            </a:r>
            <a:r>
              <a:rPr lang="en-US" sz="1600" dirty="0"/>
              <a:t> se </a:t>
            </a:r>
            <a:r>
              <a:rPr lang="en-US" sz="1600" dirty="0" err="1"/>
              <a:t>očekuje</a:t>
            </a:r>
            <a:r>
              <a:rPr lang="en-US" sz="1600" dirty="0"/>
              <a:t> da </a:t>
            </a:r>
            <a:r>
              <a:rPr lang="en-US" sz="1600" dirty="0" err="1"/>
              <a:t>će</a:t>
            </a:r>
            <a:r>
              <a:rPr lang="en-US" sz="1600" dirty="0"/>
              <a:t> </a:t>
            </a:r>
            <a:r>
              <a:rPr lang="en-US" sz="1600" dirty="0" err="1"/>
              <a:t>imati</a:t>
            </a:r>
            <a:r>
              <a:rPr lang="en-US" sz="1600" dirty="0"/>
              <a:t> </a:t>
            </a:r>
            <a:r>
              <a:rPr lang="en-US" sz="1600" dirty="0" err="1"/>
              <a:t>efekat</a:t>
            </a:r>
            <a:r>
              <a:rPr lang="en-US" sz="1600" dirty="0"/>
              <a:t> </a:t>
            </a:r>
            <a:r>
              <a:rPr lang="en-US" sz="1600" dirty="0" err="1"/>
              <a:t>na</a:t>
            </a:r>
            <a:r>
              <a:rPr lang="en-US" sz="1600" dirty="0"/>
              <a:t> </a:t>
            </a:r>
            <a:r>
              <a:rPr lang="en-US" sz="1600" dirty="0" err="1"/>
              <a:t>buduće</a:t>
            </a:r>
            <a:r>
              <a:rPr lang="en-US" sz="1600" dirty="0"/>
              <a:t> </a:t>
            </a:r>
            <a:r>
              <a:rPr lang="en-US" sz="1600" dirty="0" err="1"/>
              <a:t>periode</a:t>
            </a:r>
            <a:r>
              <a:rPr lang="en-US" sz="1600" dirty="0"/>
              <a:t>, </a:t>
            </a:r>
            <a:r>
              <a:rPr lang="en-US" sz="1600" dirty="0" err="1"/>
              <a:t>izuzev</a:t>
            </a:r>
            <a:r>
              <a:rPr lang="en-US" sz="1600" dirty="0"/>
              <a:t> </a:t>
            </a:r>
            <a:r>
              <a:rPr lang="en-US" sz="1600" dirty="0" err="1"/>
              <a:t>obelodanjivanja</a:t>
            </a:r>
            <a:r>
              <a:rPr lang="en-US" sz="1600" dirty="0"/>
              <a:t> </a:t>
            </a:r>
            <a:r>
              <a:rPr lang="en-US" sz="1600" dirty="0" err="1"/>
              <a:t>efekta</a:t>
            </a:r>
            <a:r>
              <a:rPr lang="en-US" sz="1600" dirty="0"/>
              <a:t> </a:t>
            </a:r>
            <a:r>
              <a:rPr lang="en-US" sz="1600" dirty="0" err="1"/>
              <a:t>na</a:t>
            </a:r>
            <a:r>
              <a:rPr lang="en-US" sz="1600" dirty="0"/>
              <a:t> </a:t>
            </a:r>
            <a:r>
              <a:rPr lang="en-US" sz="1600" dirty="0" err="1"/>
              <a:t>buduće</a:t>
            </a:r>
            <a:r>
              <a:rPr lang="en-US" sz="1600" dirty="0"/>
              <a:t> </a:t>
            </a:r>
            <a:r>
              <a:rPr lang="en-US" sz="1600" dirty="0" err="1"/>
              <a:t>periode</a:t>
            </a:r>
            <a:r>
              <a:rPr lang="en-US" sz="1600" dirty="0"/>
              <a:t> </a:t>
            </a:r>
            <a:r>
              <a:rPr lang="en-US" sz="1600" dirty="0" err="1"/>
              <a:t>kada</a:t>
            </a:r>
            <a:r>
              <a:rPr lang="en-US" sz="1600" dirty="0"/>
              <a:t> je </a:t>
            </a:r>
            <a:r>
              <a:rPr lang="en-US" sz="1600" dirty="0" err="1"/>
              <a:t>procena</a:t>
            </a:r>
            <a:r>
              <a:rPr lang="en-US" sz="1600" dirty="0"/>
              <a:t> tog </a:t>
            </a:r>
            <a:r>
              <a:rPr lang="en-US" sz="1600" dirty="0" err="1"/>
              <a:t>efekta</a:t>
            </a:r>
            <a:r>
              <a:rPr lang="en-US" sz="1600" dirty="0"/>
              <a:t> </a:t>
            </a:r>
            <a:r>
              <a:rPr lang="en-US" sz="1600" dirty="0" err="1" smtClean="0"/>
              <a:t>neizvodljiva</a:t>
            </a:r>
            <a:endParaRPr lang="sr-Latn-RS" sz="1600" dirty="0" smtClean="0"/>
          </a:p>
          <a:p>
            <a:pPr marL="285750" lvl="0" indent="-285750">
              <a:buFont typeface="Arial" panose="020B0604020202020204" pitchFamily="34" charset="0"/>
              <a:buChar char="•"/>
            </a:pPr>
            <a:r>
              <a:rPr lang="sr-Latn-RS" sz="1600" dirty="0" err="1"/>
              <a:t>a</a:t>
            </a:r>
            <a:r>
              <a:rPr lang="en-US" sz="1600" dirty="0" err="1" smtClean="0"/>
              <a:t>ko</a:t>
            </a:r>
            <a:r>
              <a:rPr lang="en-US" sz="1600" dirty="0" smtClean="0"/>
              <a:t> </a:t>
            </a:r>
            <a:r>
              <a:rPr lang="en-US" sz="1600" dirty="0"/>
              <a:t>se </a:t>
            </a:r>
            <a:r>
              <a:rPr lang="en-US" sz="1600" dirty="0" err="1"/>
              <a:t>iznos</a:t>
            </a:r>
            <a:r>
              <a:rPr lang="en-US" sz="1600" dirty="0"/>
              <a:t> </a:t>
            </a:r>
            <a:r>
              <a:rPr lang="en-US" sz="1600" dirty="0" err="1"/>
              <a:t>efekta</a:t>
            </a:r>
            <a:r>
              <a:rPr lang="en-US" sz="1600" dirty="0"/>
              <a:t> </a:t>
            </a:r>
            <a:r>
              <a:rPr lang="en-US" sz="1600" dirty="0" err="1"/>
              <a:t>na</a:t>
            </a:r>
            <a:r>
              <a:rPr lang="en-US" sz="1600" dirty="0"/>
              <a:t> </a:t>
            </a:r>
            <a:r>
              <a:rPr lang="en-US" sz="1600" dirty="0" err="1"/>
              <a:t>buduće</a:t>
            </a:r>
            <a:r>
              <a:rPr lang="en-US" sz="1600" dirty="0"/>
              <a:t> </a:t>
            </a:r>
            <a:r>
              <a:rPr lang="en-US" sz="1600" dirty="0" err="1"/>
              <a:t>periode</a:t>
            </a:r>
            <a:r>
              <a:rPr lang="en-US" sz="1600" dirty="0"/>
              <a:t> ne </a:t>
            </a:r>
            <a:r>
              <a:rPr lang="en-US" sz="1600" dirty="0" err="1"/>
              <a:t>obelodanjuje</a:t>
            </a:r>
            <a:r>
              <a:rPr lang="en-US" sz="1600" dirty="0"/>
              <a:t> </a:t>
            </a:r>
            <a:r>
              <a:rPr lang="en-US" sz="1600" dirty="0" err="1"/>
              <a:t>jer</a:t>
            </a:r>
            <a:r>
              <a:rPr lang="en-US" sz="1600" dirty="0"/>
              <a:t> </a:t>
            </a:r>
            <a:r>
              <a:rPr lang="en-US" sz="1600" dirty="0" err="1"/>
              <a:t>nije</a:t>
            </a:r>
            <a:r>
              <a:rPr lang="en-US" sz="1600" dirty="0"/>
              <a:t> </a:t>
            </a:r>
            <a:r>
              <a:rPr lang="en-US" sz="1600" dirty="0" err="1"/>
              <a:t>neizvodljiva</a:t>
            </a:r>
            <a:r>
              <a:rPr lang="en-US" sz="1600" dirty="0"/>
              <a:t> </a:t>
            </a:r>
            <a:r>
              <a:rPr lang="en-US" sz="1600" dirty="0" err="1"/>
              <a:t>njegova</a:t>
            </a:r>
            <a:r>
              <a:rPr lang="en-US" sz="1600" dirty="0"/>
              <a:t> </a:t>
            </a:r>
            <a:r>
              <a:rPr lang="en-US" sz="1600" dirty="0" err="1"/>
              <a:t>procena</a:t>
            </a:r>
            <a:r>
              <a:rPr lang="en-US" sz="1600" dirty="0"/>
              <a:t>, </a:t>
            </a:r>
            <a:r>
              <a:rPr lang="en-US" sz="1600" dirty="0" err="1" smtClean="0"/>
              <a:t>obelodanjuje</a:t>
            </a:r>
            <a:r>
              <a:rPr lang="en-US" sz="1600" dirty="0" smtClean="0"/>
              <a:t> </a:t>
            </a:r>
            <a:r>
              <a:rPr lang="sr-Latn-RS" sz="1600" dirty="0" smtClean="0"/>
              <a:t>se i </a:t>
            </a:r>
            <a:r>
              <a:rPr lang="en-US" sz="1600" dirty="0" smtClean="0"/>
              <a:t>t</a:t>
            </a:r>
            <a:r>
              <a:rPr lang="sr-Latn-RS" sz="1600" dirty="0" smtClean="0"/>
              <a:t>a</a:t>
            </a:r>
            <a:r>
              <a:rPr lang="en-US" sz="1600" dirty="0" smtClean="0"/>
              <a:t> </a:t>
            </a:r>
            <a:r>
              <a:rPr lang="en-US" sz="1600" dirty="0" err="1" smtClean="0"/>
              <a:t>činjenic</a:t>
            </a:r>
            <a:r>
              <a:rPr lang="sr-Latn-RS" sz="1600" dirty="0" smtClean="0"/>
              <a:t>a</a:t>
            </a:r>
          </a:p>
        </p:txBody>
      </p:sp>
      <p:pic>
        <p:nvPicPr>
          <p:cNvPr id="2052" name="Picture 4" descr="Резултат слика за disclosure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49402"/>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386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Poreski tretman efekata promene računovodstvene </a:t>
            </a:r>
            <a:r>
              <a:rPr lang="sr-Latn-RS" sz="2000" b="1" dirty="0" smtClean="0"/>
              <a:t>procene</a:t>
            </a:r>
            <a:endParaRPr lang="sr-Latn-RS" sz="2000" b="1" dirty="0"/>
          </a:p>
        </p:txBody>
      </p:sp>
      <p:sp>
        <p:nvSpPr>
          <p:cNvPr id="29" name="Text Placeholder 4"/>
          <p:cNvSpPr>
            <a:spLocks noGrp="1"/>
          </p:cNvSpPr>
          <p:nvPr>
            <p:ph type="body" sz="quarter" idx="14"/>
          </p:nvPr>
        </p:nvSpPr>
        <p:spPr>
          <a:xfrm>
            <a:off x="234950" y="973137"/>
            <a:ext cx="8724900" cy="1084263"/>
          </a:xfrm>
        </p:spPr>
        <p:txBody>
          <a:bodyPr/>
          <a:lstStyle/>
          <a:p>
            <a:r>
              <a:rPr lang="sr-Latn-RS" sz="1600" dirty="0">
                <a:solidFill>
                  <a:srgbClr val="63666A"/>
                </a:solidFill>
              </a:rPr>
              <a:t>P</a:t>
            </a:r>
            <a:r>
              <a:rPr lang="sr-Latn-RS" sz="1600" dirty="0" smtClean="0">
                <a:solidFill>
                  <a:srgbClr val="63666A"/>
                </a:solidFill>
              </a:rPr>
              <a:t>romene </a:t>
            </a:r>
            <a:r>
              <a:rPr lang="sr-Latn-RS" sz="1600" dirty="0">
                <a:solidFill>
                  <a:srgbClr val="63666A"/>
                </a:solidFill>
              </a:rPr>
              <a:t>računovodstvenih procena nemaju uticaja na prethodne </a:t>
            </a:r>
            <a:r>
              <a:rPr lang="sr-Latn-RS" sz="1600" dirty="0" smtClean="0">
                <a:solidFill>
                  <a:srgbClr val="63666A"/>
                </a:solidFill>
              </a:rPr>
              <a:t>periode…</a:t>
            </a:r>
          </a:p>
          <a:p>
            <a:pPr marL="342900" indent="-342900">
              <a:buFont typeface="Wingdings" pitchFamily="2" charset="2"/>
              <a:buChar char="x"/>
            </a:pPr>
            <a:endParaRPr lang="sr-Latn-RS" sz="1000" b="1" dirty="0" smtClean="0">
              <a:solidFill>
                <a:srgbClr val="FF0000"/>
              </a:solidFill>
              <a:sym typeface="Wingdings"/>
            </a:endParaRPr>
          </a:p>
          <a:p>
            <a:pPr marL="342900" indent="-342900">
              <a:buFont typeface="Wingdings" pitchFamily="2" charset="2"/>
              <a:buChar char="x"/>
            </a:pPr>
            <a:endParaRPr lang="sr-Latn-RS" sz="1600" b="1" dirty="0">
              <a:solidFill>
                <a:srgbClr val="FF0000"/>
              </a:solidFill>
              <a:sym typeface="Wingdings"/>
            </a:endParaRPr>
          </a:p>
          <a:p>
            <a:r>
              <a:rPr lang="sr-Latn-RS" sz="1600" dirty="0" smtClean="0">
                <a:solidFill>
                  <a:srgbClr val="63666A"/>
                </a:solidFill>
              </a:rPr>
              <a:t>…nema </a:t>
            </a:r>
            <a:r>
              <a:rPr lang="sr-Latn-RS" sz="1600" dirty="0">
                <a:solidFill>
                  <a:srgbClr val="63666A"/>
                </a:solidFill>
              </a:rPr>
              <a:t>ni uticaja na utvrđenu obavezu za porez na dobit u periodima pre promene </a:t>
            </a:r>
            <a:r>
              <a:rPr lang="sr-Latn-RS" sz="1600" dirty="0" smtClean="0">
                <a:solidFill>
                  <a:srgbClr val="63666A"/>
                </a:solidFill>
              </a:rPr>
              <a:t>procene.</a:t>
            </a:r>
            <a:endParaRPr lang="sr-Latn-RS" sz="1600" dirty="0">
              <a:solidFill>
                <a:srgbClr val="63666A"/>
              </a:solidFill>
            </a:endParaRPr>
          </a:p>
        </p:txBody>
      </p:sp>
      <p:sp>
        <p:nvSpPr>
          <p:cNvPr id="4" name="Rectangle 3"/>
          <p:cNvSpPr/>
          <p:nvPr/>
        </p:nvSpPr>
        <p:spPr>
          <a:xfrm>
            <a:off x="165100" y="3391176"/>
            <a:ext cx="8737600" cy="830997"/>
          </a:xfrm>
          <a:prstGeom prst="rect">
            <a:avLst/>
          </a:prstGeom>
        </p:spPr>
        <p:txBody>
          <a:bodyPr wrap="square">
            <a:spAutoFit/>
          </a:bodyPr>
          <a:lstStyle/>
          <a:p>
            <a:r>
              <a:rPr lang="sr-Latn-RS" sz="1600" dirty="0" smtClean="0"/>
              <a:t>Pri utvrđivanju </a:t>
            </a:r>
            <a:r>
              <a:rPr lang="sr-Latn-RS" sz="1600" dirty="0"/>
              <a:t>obaveze za porez na dobit i popunjavanju poreskog </a:t>
            </a:r>
            <a:r>
              <a:rPr lang="sr-Latn-RS" sz="1600" dirty="0" smtClean="0"/>
              <a:t>bilansa, voditi </a:t>
            </a:r>
            <a:r>
              <a:rPr lang="sr-Latn-RS" sz="1600" dirty="0"/>
              <a:t>računa </a:t>
            </a:r>
            <a:r>
              <a:rPr lang="sr-Latn-RS" sz="1600" dirty="0" smtClean="0"/>
              <a:t>o tome da </a:t>
            </a:r>
            <a:r>
              <a:rPr lang="sr-Latn-RS" sz="1600" dirty="0"/>
              <a:t>li se rashodi koji su rezultat računovodstvenih procena ili promena tih procena, priznaju sa aspekta Zakona o porezu na dobit.</a:t>
            </a:r>
            <a:endParaRPr lang="sr-Latn-RS" sz="1600" dirty="0">
              <a:solidFill>
                <a:srgbClr val="63666A"/>
              </a:solidFill>
            </a:endParaRPr>
          </a:p>
        </p:txBody>
      </p:sp>
      <p:sp>
        <p:nvSpPr>
          <p:cNvPr id="3" name="Down Arrow 2"/>
          <p:cNvSpPr/>
          <p:nvPr/>
        </p:nvSpPr>
        <p:spPr>
          <a:xfrm>
            <a:off x="2559050" y="1314450"/>
            <a:ext cx="62865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pic>
        <p:nvPicPr>
          <p:cNvPr id="1028" name="Picture 4" descr="Резултат слика за important !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37076">
            <a:off x="246121" y="2334417"/>
            <a:ext cx="1576095" cy="1121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3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Pristup revizora pri revidiranju promena računovodstvenih </a:t>
            </a:r>
            <a:r>
              <a:rPr lang="sr-Latn-RS" sz="2000" b="1" dirty="0" smtClean="0"/>
              <a:t>procena</a:t>
            </a:r>
            <a:endParaRPr lang="sr-Latn-RS" sz="2000" b="1" dirty="0"/>
          </a:p>
        </p:txBody>
      </p:sp>
      <p:graphicFrame>
        <p:nvGraphicFramePr>
          <p:cNvPr id="5" name="Diagram 4"/>
          <p:cNvGraphicFramePr/>
          <p:nvPr>
            <p:extLst>
              <p:ext uri="{D42A27DB-BD31-4B8C-83A1-F6EECF244321}">
                <p14:modId xmlns:p14="http://schemas.microsoft.com/office/powerpoint/2010/main" val="3163895701"/>
              </p:ext>
            </p:extLst>
          </p:nvPr>
        </p:nvGraphicFramePr>
        <p:xfrm>
          <a:off x="184150" y="1079500"/>
          <a:ext cx="8788400" cy="310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2039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369209"/>
            <a:ext cx="1152128" cy="40234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71600" y="513646"/>
            <a:ext cx="7128792" cy="2994207"/>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691680" y="789552"/>
            <a:ext cx="6912768" cy="3159351"/>
          </a:xfrm>
          <a:prstGeom prst="roundRect">
            <a:avLst>
              <a:gd name="adj" fmla="val 521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28071" y="1477901"/>
            <a:ext cx="5688632" cy="1323439"/>
          </a:xfrm>
          <a:prstGeom prst="rect">
            <a:avLst/>
          </a:prstGeom>
          <a:noFill/>
        </p:spPr>
        <p:txBody>
          <a:bodyPr wrap="square" rtlCol="0">
            <a:spAutoFit/>
          </a:bodyPr>
          <a:lstStyle/>
          <a:p>
            <a:r>
              <a:rPr lang="sr-Latn-RS" sz="4000" dirty="0" smtClean="0">
                <a:solidFill>
                  <a:schemeClr val="bg1"/>
                </a:solidFill>
              </a:rPr>
              <a:t>HVALA NA </a:t>
            </a:r>
          </a:p>
          <a:p>
            <a:r>
              <a:rPr lang="sr-Latn-RS" sz="4000" dirty="0" smtClean="0">
                <a:solidFill>
                  <a:schemeClr val="bg1"/>
                </a:solidFill>
              </a:rPr>
              <a:t>PAŽNJI</a:t>
            </a:r>
            <a:endParaRPr lang="en-GB" sz="4000" dirty="0">
              <a:solidFill>
                <a:schemeClr val="bg1"/>
              </a:solidFill>
            </a:endParaRPr>
          </a:p>
        </p:txBody>
      </p:sp>
    </p:spTree>
    <p:extLst>
      <p:ext uri="{BB962C8B-B14F-4D97-AF65-F5344CB8AC3E}">
        <p14:creationId xmlns:p14="http://schemas.microsoft.com/office/powerpoint/2010/main" val="577161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Sadržaj</a:t>
            </a:r>
            <a:endParaRPr lang="en-GB" sz="2000" b="1" dirty="0"/>
          </a:p>
        </p:txBody>
      </p:sp>
      <p:sp>
        <p:nvSpPr>
          <p:cNvPr id="5" name="Rectangle 4"/>
          <p:cNvSpPr/>
          <p:nvPr/>
        </p:nvSpPr>
        <p:spPr>
          <a:xfrm>
            <a:off x="221991" y="1739466"/>
            <a:ext cx="2587884" cy="65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sr-Latn-RS" b="1" dirty="0" smtClean="0">
                <a:solidFill>
                  <a:schemeClr val="bg1"/>
                </a:solidFill>
              </a:rPr>
              <a:t>Računovodstvene politike</a:t>
            </a:r>
            <a:endParaRPr lang="en-GB" b="1" dirty="0">
              <a:solidFill>
                <a:schemeClr val="bg1"/>
              </a:solidFill>
            </a:endParaRPr>
          </a:p>
        </p:txBody>
      </p:sp>
      <p:sp>
        <p:nvSpPr>
          <p:cNvPr id="7" name="Rectangle 6"/>
          <p:cNvSpPr/>
          <p:nvPr/>
        </p:nvSpPr>
        <p:spPr>
          <a:xfrm>
            <a:off x="221991" y="3339596"/>
            <a:ext cx="2587884" cy="6857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sr-Latn-RS" b="1" dirty="0" smtClean="0">
                <a:solidFill>
                  <a:schemeClr val="bg1"/>
                </a:solidFill>
              </a:rPr>
              <a:t>Računovodstvene procene</a:t>
            </a:r>
            <a:endParaRPr lang="en-GB" b="1" dirty="0">
              <a:solidFill>
                <a:schemeClr val="bg1"/>
              </a:solidFill>
            </a:endParaRPr>
          </a:p>
        </p:txBody>
      </p:sp>
      <p:sp>
        <p:nvSpPr>
          <p:cNvPr id="9" name="Rectangle 8"/>
          <p:cNvSpPr/>
          <p:nvPr/>
        </p:nvSpPr>
        <p:spPr>
          <a:xfrm>
            <a:off x="3203848" y="1330538"/>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rgbClr val="63666A"/>
                </a:solidFill>
              </a:rPr>
              <a:t>Definisanje računovodstvenih politika</a:t>
            </a:r>
            <a:endParaRPr lang="en-GB" sz="1400" dirty="0">
              <a:solidFill>
                <a:srgbClr val="63666A"/>
              </a:solidFill>
            </a:endParaRPr>
          </a:p>
        </p:txBody>
      </p:sp>
      <p:sp>
        <p:nvSpPr>
          <p:cNvPr id="10" name="Rectangle 9"/>
          <p:cNvSpPr/>
          <p:nvPr/>
        </p:nvSpPr>
        <p:spPr>
          <a:xfrm>
            <a:off x="3203848" y="1638102"/>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rgbClr val="63666A"/>
                </a:solidFill>
              </a:rPr>
              <a:t>Promene računovodstvenih politika - definicija i evidentiranje</a:t>
            </a:r>
            <a:endParaRPr lang="en-GB" sz="1400" dirty="0">
              <a:solidFill>
                <a:srgbClr val="63666A"/>
              </a:solidFill>
            </a:endParaRPr>
          </a:p>
        </p:txBody>
      </p:sp>
      <p:sp>
        <p:nvSpPr>
          <p:cNvPr id="13" name="Rectangle 12"/>
          <p:cNvSpPr/>
          <p:nvPr/>
        </p:nvSpPr>
        <p:spPr>
          <a:xfrm>
            <a:off x="3203848" y="906066"/>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rgbClr val="63666A"/>
                </a:solidFill>
              </a:rPr>
              <a:t>Okvir za finansijsko izveštavanje</a:t>
            </a:r>
            <a:endParaRPr lang="en-GB" sz="1400" dirty="0">
              <a:solidFill>
                <a:srgbClr val="63666A"/>
              </a:solidFill>
            </a:endParaRPr>
          </a:p>
        </p:txBody>
      </p:sp>
      <p:sp>
        <p:nvSpPr>
          <p:cNvPr id="14" name="Rectangle 13"/>
          <p:cNvSpPr/>
          <p:nvPr/>
        </p:nvSpPr>
        <p:spPr>
          <a:xfrm>
            <a:off x="3203848" y="1941666"/>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rgbClr val="63666A"/>
                </a:solidFill>
              </a:rPr>
              <a:t>Obelodanjivanja u slučaju promene računovodstvene politike</a:t>
            </a:r>
            <a:endParaRPr lang="en-GB" sz="1400" dirty="0">
              <a:solidFill>
                <a:srgbClr val="63666A"/>
              </a:solidFill>
            </a:endParaRPr>
          </a:p>
        </p:txBody>
      </p:sp>
      <p:sp>
        <p:nvSpPr>
          <p:cNvPr id="15" name="Rectangle 14"/>
          <p:cNvSpPr/>
          <p:nvPr/>
        </p:nvSpPr>
        <p:spPr>
          <a:xfrm>
            <a:off x="3203848" y="2254376"/>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rgbClr val="63666A"/>
                </a:solidFill>
              </a:rPr>
              <a:t>Poreski tretman efekata promene računovodstvene politike</a:t>
            </a:r>
          </a:p>
        </p:txBody>
      </p:sp>
      <p:sp>
        <p:nvSpPr>
          <p:cNvPr id="16" name="Rectangle 15"/>
          <p:cNvSpPr/>
          <p:nvPr/>
        </p:nvSpPr>
        <p:spPr>
          <a:xfrm>
            <a:off x="3203848" y="2550199"/>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rgbClr val="63666A"/>
                </a:solidFill>
              </a:rPr>
              <a:t>Pristup revizora pri revidiranju promena računovodstvenih politika</a:t>
            </a:r>
          </a:p>
        </p:txBody>
      </p:sp>
      <p:sp>
        <p:nvSpPr>
          <p:cNvPr id="17" name="Rectangle 16"/>
          <p:cNvSpPr/>
          <p:nvPr/>
        </p:nvSpPr>
        <p:spPr>
          <a:xfrm>
            <a:off x="3203848" y="2966945"/>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rgbClr val="63666A"/>
                </a:solidFill>
              </a:rPr>
              <a:t>Definisanje računovodstvenih procena</a:t>
            </a:r>
            <a:endParaRPr lang="en-GB" sz="1400" dirty="0">
              <a:solidFill>
                <a:srgbClr val="63666A"/>
              </a:solidFill>
            </a:endParaRPr>
          </a:p>
        </p:txBody>
      </p:sp>
      <p:sp>
        <p:nvSpPr>
          <p:cNvPr id="18" name="Rectangle 17"/>
          <p:cNvSpPr/>
          <p:nvPr/>
        </p:nvSpPr>
        <p:spPr>
          <a:xfrm>
            <a:off x="3203848" y="3268464"/>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rgbClr val="63666A"/>
                </a:solidFill>
              </a:rPr>
              <a:t>Promene računovodstvenih procena - definicija i evidentiranje</a:t>
            </a:r>
            <a:endParaRPr lang="en-GB" sz="1400" dirty="0">
              <a:solidFill>
                <a:srgbClr val="63666A"/>
              </a:solidFill>
            </a:endParaRPr>
          </a:p>
        </p:txBody>
      </p:sp>
      <p:sp>
        <p:nvSpPr>
          <p:cNvPr id="19" name="Rectangle 18"/>
          <p:cNvSpPr/>
          <p:nvPr/>
        </p:nvSpPr>
        <p:spPr>
          <a:xfrm>
            <a:off x="3203848" y="3561846"/>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smtClean="0">
                <a:solidFill>
                  <a:srgbClr val="63666A"/>
                </a:solidFill>
              </a:rPr>
              <a:t>Obelodanjivanja u slučaju promene računovodstvene procene</a:t>
            </a:r>
            <a:endParaRPr lang="en-GB" sz="1400" dirty="0">
              <a:solidFill>
                <a:srgbClr val="63666A"/>
              </a:solidFill>
            </a:endParaRPr>
          </a:p>
        </p:txBody>
      </p:sp>
      <p:cxnSp>
        <p:nvCxnSpPr>
          <p:cNvPr id="4" name="Straight Arrow Connector 3"/>
          <p:cNvCxnSpPr>
            <a:stCxn id="5" idx="3"/>
            <a:endCxn id="9" idx="1"/>
          </p:cNvCxnSpPr>
          <p:nvPr/>
        </p:nvCxnSpPr>
        <p:spPr>
          <a:xfrm flipV="1">
            <a:off x="2809875" y="1456538"/>
            <a:ext cx="393973" cy="611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3"/>
            <a:endCxn id="10" idx="1"/>
          </p:cNvCxnSpPr>
          <p:nvPr/>
        </p:nvCxnSpPr>
        <p:spPr>
          <a:xfrm flipV="1">
            <a:off x="2809875" y="1764102"/>
            <a:ext cx="393973" cy="3035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3"/>
            <a:endCxn id="14" idx="1"/>
          </p:cNvCxnSpPr>
          <p:nvPr/>
        </p:nvCxnSpPr>
        <p:spPr>
          <a:xfrm>
            <a:off x="2809875" y="2067666"/>
            <a:ext cx="39397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15" idx="1"/>
          </p:cNvCxnSpPr>
          <p:nvPr/>
        </p:nvCxnSpPr>
        <p:spPr>
          <a:xfrm>
            <a:off x="2809875" y="2067666"/>
            <a:ext cx="393973" cy="3127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5" idx="3"/>
            <a:endCxn id="16" idx="1"/>
          </p:cNvCxnSpPr>
          <p:nvPr/>
        </p:nvCxnSpPr>
        <p:spPr>
          <a:xfrm>
            <a:off x="2809875" y="2067666"/>
            <a:ext cx="393973" cy="6085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3203848" y="3847339"/>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rgbClr val="63666A"/>
                </a:solidFill>
              </a:rPr>
              <a:t>Poreski tretman efekata promene računovodstvene </a:t>
            </a:r>
            <a:r>
              <a:rPr lang="sr-Latn-RS" sz="1400" dirty="0" smtClean="0">
                <a:solidFill>
                  <a:srgbClr val="63666A"/>
                </a:solidFill>
              </a:rPr>
              <a:t>procene</a:t>
            </a:r>
            <a:endParaRPr lang="sr-Latn-RS" sz="1400" dirty="0">
              <a:solidFill>
                <a:srgbClr val="63666A"/>
              </a:solidFill>
            </a:endParaRPr>
          </a:p>
        </p:txBody>
      </p:sp>
      <p:sp>
        <p:nvSpPr>
          <p:cNvPr id="37" name="Rectangle 36"/>
          <p:cNvSpPr/>
          <p:nvPr/>
        </p:nvSpPr>
        <p:spPr>
          <a:xfrm>
            <a:off x="3203848" y="4147106"/>
            <a:ext cx="5691674" cy="252000"/>
          </a:xfrm>
          <a:prstGeom prst="rect">
            <a:avLst/>
          </a:prstGeom>
          <a:solidFill>
            <a:srgbClr val="D4E7F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rgbClr val="63666A"/>
                </a:solidFill>
              </a:rPr>
              <a:t>Pristup revizora pri revidiranju promena računovodstvenih </a:t>
            </a:r>
            <a:r>
              <a:rPr lang="sr-Latn-RS" sz="1400" dirty="0" smtClean="0">
                <a:solidFill>
                  <a:srgbClr val="63666A"/>
                </a:solidFill>
              </a:rPr>
              <a:t>procena</a:t>
            </a:r>
            <a:endParaRPr lang="sr-Latn-RS" sz="1400" dirty="0">
              <a:solidFill>
                <a:srgbClr val="63666A"/>
              </a:solidFill>
            </a:endParaRPr>
          </a:p>
        </p:txBody>
      </p:sp>
      <p:cxnSp>
        <p:nvCxnSpPr>
          <p:cNvPr id="50" name="Straight Arrow Connector 49"/>
          <p:cNvCxnSpPr>
            <a:stCxn id="7" idx="3"/>
          </p:cNvCxnSpPr>
          <p:nvPr/>
        </p:nvCxnSpPr>
        <p:spPr>
          <a:xfrm flipV="1">
            <a:off x="2809875" y="3113370"/>
            <a:ext cx="381389" cy="569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18" idx="1"/>
          </p:cNvCxnSpPr>
          <p:nvPr/>
        </p:nvCxnSpPr>
        <p:spPr>
          <a:xfrm flipV="1">
            <a:off x="2809875" y="3394464"/>
            <a:ext cx="393973"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7" idx="3"/>
            <a:endCxn id="19" idx="1"/>
          </p:cNvCxnSpPr>
          <p:nvPr/>
        </p:nvCxnSpPr>
        <p:spPr>
          <a:xfrm>
            <a:off x="2809875" y="3682496"/>
            <a:ext cx="393973" cy="5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7" idx="3"/>
            <a:endCxn id="26" idx="1"/>
          </p:cNvCxnSpPr>
          <p:nvPr/>
        </p:nvCxnSpPr>
        <p:spPr>
          <a:xfrm>
            <a:off x="2809875" y="3682496"/>
            <a:ext cx="393973" cy="2908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3"/>
            <a:endCxn id="37" idx="1"/>
          </p:cNvCxnSpPr>
          <p:nvPr/>
        </p:nvCxnSpPr>
        <p:spPr>
          <a:xfrm>
            <a:off x="2809875" y="3682496"/>
            <a:ext cx="393973" cy="5906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631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Okvir za finansijsko izveštavanje</a:t>
            </a:r>
            <a:endParaRPr lang="en-GB" sz="2000" b="1" dirty="0"/>
          </a:p>
        </p:txBody>
      </p:sp>
      <p:graphicFrame>
        <p:nvGraphicFramePr>
          <p:cNvPr id="3" name="Diagram 2"/>
          <p:cNvGraphicFramePr/>
          <p:nvPr>
            <p:extLst>
              <p:ext uri="{D42A27DB-BD31-4B8C-83A1-F6EECF244321}">
                <p14:modId xmlns:p14="http://schemas.microsoft.com/office/powerpoint/2010/main" val="3200208930"/>
              </p:ext>
            </p:extLst>
          </p:nvPr>
        </p:nvGraphicFramePr>
        <p:xfrm>
          <a:off x="260350" y="1407478"/>
          <a:ext cx="8680450" cy="2046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4"/>
          <p:cNvSpPr/>
          <p:nvPr/>
        </p:nvSpPr>
        <p:spPr>
          <a:xfrm>
            <a:off x="165100" y="1174750"/>
            <a:ext cx="3016250" cy="2393950"/>
          </a:xfrm>
          <a:prstGeom prst="ellipse">
            <a:avLst/>
          </a:prstGeom>
          <a:noFill/>
          <a:ln w="15875" cmpd="sng">
            <a:solidFill>
              <a:srgbClr val="3F9C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r-Latn-RS"/>
          </a:p>
        </p:txBody>
      </p:sp>
    </p:spTree>
    <p:extLst>
      <p:ext uri="{BB962C8B-B14F-4D97-AF65-F5344CB8AC3E}">
        <p14:creationId xmlns:p14="http://schemas.microsoft.com/office/powerpoint/2010/main" val="1574242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dirty="0" smtClean="0"/>
              <a:t>IAS 8</a:t>
            </a:r>
            <a:endParaRPr lang="sr-Latn-RS" sz="2000" b="1" dirty="0"/>
          </a:p>
        </p:txBody>
      </p:sp>
      <p:sp>
        <p:nvSpPr>
          <p:cNvPr id="29" name="Text Placeholder 4"/>
          <p:cNvSpPr>
            <a:spLocks noGrp="1"/>
          </p:cNvSpPr>
          <p:nvPr>
            <p:ph type="body" sz="quarter" idx="14"/>
          </p:nvPr>
        </p:nvSpPr>
        <p:spPr>
          <a:xfrm>
            <a:off x="854933" y="941387"/>
            <a:ext cx="2688530" cy="485775"/>
          </a:xfrm>
        </p:spPr>
        <p:txBody>
          <a:bodyPr/>
          <a:lstStyle/>
          <a:p>
            <a:r>
              <a:rPr lang="sr-Latn-RS" sz="2000" dirty="0" smtClean="0"/>
              <a:t>Cilj standarda</a:t>
            </a:r>
            <a:endParaRPr lang="en-US" sz="2000" dirty="0"/>
          </a:p>
        </p:txBody>
      </p:sp>
      <p:sp>
        <p:nvSpPr>
          <p:cNvPr id="10" name="Rectangle 5"/>
          <p:cNvSpPr/>
          <p:nvPr/>
        </p:nvSpPr>
        <p:spPr>
          <a:xfrm>
            <a:off x="279400" y="1338367"/>
            <a:ext cx="4102099" cy="2731983"/>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rgbClr val="63666A"/>
                </a:solidFill>
              </a:rPr>
              <a:t>da </a:t>
            </a:r>
            <a:r>
              <a:rPr lang="en-US" sz="1400" dirty="0" err="1">
                <a:solidFill>
                  <a:srgbClr val="63666A"/>
                </a:solidFill>
              </a:rPr>
              <a:t>propiše</a:t>
            </a:r>
            <a:r>
              <a:rPr lang="en-US" sz="1400" dirty="0">
                <a:solidFill>
                  <a:srgbClr val="63666A"/>
                </a:solidFill>
              </a:rPr>
              <a:t> </a:t>
            </a:r>
            <a:r>
              <a:rPr lang="en-US" sz="1400" dirty="0" err="1">
                <a:solidFill>
                  <a:srgbClr val="63666A"/>
                </a:solidFill>
              </a:rPr>
              <a:t>kriterijume</a:t>
            </a:r>
            <a:r>
              <a:rPr lang="en-US" sz="1400" dirty="0">
                <a:solidFill>
                  <a:srgbClr val="63666A"/>
                </a:solidFill>
              </a:rPr>
              <a:t> </a:t>
            </a:r>
            <a:r>
              <a:rPr lang="en-US" sz="1400" dirty="0" err="1">
                <a:solidFill>
                  <a:srgbClr val="63666A"/>
                </a:solidFill>
              </a:rPr>
              <a:t>za</a:t>
            </a:r>
            <a:r>
              <a:rPr lang="en-US" sz="1400" dirty="0">
                <a:solidFill>
                  <a:srgbClr val="63666A"/>
                </a:solidFill>
              </a:rPr>
              <a:t> </a:t>
            </a:r>
            <a:r>
              <a:rPr lang="en-US" sz="1400" dirty="0" err="1">
                <a:solidFill>
                  <a:srgbClr val="63666A"/>
                </a:solidFill>
              </a:rPr>
              <a:t>izbor</a:t>
            </a:r>
            <a:r>
              <a:rPr lang="en-US" sz="1400" dirty="0">
                <a:solidFill>
                  <a:srgbClr val="63666A"/>
                </a:solidFill>
              </a:rPr>
              <a:t> </a:t>
            </a:r>
            <a:r>
              <a:rPr lang="en-US" sz="1400" dirty="0" err="1">
                <a:solidFill>
                  <a:srgbClr val="63666A"/>
                </a:solidFill>
              </a:rPr>
              <a:t>i</a:t>
            </a:r>
            <a:r>
              <a:rPr lang="en-US" sz="1400" dirty="0">
                <a:solidFill>
                  <a:srgbClr val="63666A"/>
                </a:solidFill>
              </a:rPr>
              <a:t> </a:t>
            </a:r>
            <a:r>
              <a:rPr lang="en-US" sz="1400" dirty="0" err="1">
                <a:solidFill>
                  <a:srgbClr val="63666A"/>
                </a:solidFill>
              </a:rPr>
              <a:t>promenu</a:t>
            </a:r>
            <a:r>
              <a:rPr lang="en-US" sz="1400" dirty="0">
                <a:solidFill>
                  <a:srgbClr val="63666A"/>
                </a:solidFill>
              </a:rPr>
              <a:t> </a:t>
            </a:r>
            <a:r>
              <a:rPr lang="en-US" sz="1400" dirty="0" err="1">
                <a:solidFill>
                  <a:srgbClr val="63666A"/>
                </a:solidFill>
              </a:rPr>
              <a:t>računovodstvenih</a:t>
            </a:r>
            <a:r>
              <a:rPr lang="en-US" sz="1400" dirty="0">
                <a:solidFill>
                  <a:srgbClr val="63666A"/>
                </a:solidFill>
              </a:rPr>
              <a:t> </a:t>
            </a:r>
            <a:r>
              <a:rPr lang="en-US" sz="1400" dirty="0" err="1" smtClean="0">
                <a:solidFill>
                  <a:srgbClr val="63666A"/>
                </a:solidFill>
              </a:rPr>
              <a:t>politika</a:t>
            </a:r>
            <a:endParaRPr lang="sr-Latn-RS" sz="1400" dirty="0" smtClean="0">
              <a:solidFill>
                <a:srgbClr val="63666A"/>
              </a:solidFill>
            </a:endParaRPr>
          </a:p>
          <a:p>
            <a:pPr marL="285750" indent="-285750">
              <a:buFont typeface="Arial" panose="020B0604020202020204" pitchFamily="34" charset="0"/>
              <a:buChar char="•"/>
            </a:pPr>
            <a:r>
              <a:rPr lang="en-US" sz="1400" dirty="0">
                <a:solidFill>
                  <a:srgbClr val="63666A"/>
                </a:solidFill>
              </a:rPr>
              <a:t>da </a:t>
            </a:r>
            <a:r>
              <a:rPr lang="en-US" sz="1400" dirty="0" err="1">
                <a:solidFill>
                  <a:srgbClr val="63666A"/>
                </a:solidFill>
              </a:rPr>
              <a:t>propiše</a:t>
            </a:r>
            <a:r>
              <a:rPr lang="en-US" sz="1400" dirty="0">
                <a:solidFill>
                  <a:srgbClr val="63666A"/>
                </a:solidFill>
              </a:rPr>
              <a:t> </a:t>
            </a:r>
            <a:r>
              <a:rPr lang="en-US" sz="1400" dirty="0" err="1">
                <a:solidFill>
                  <a:srgbClr val="63666A"/>
                </a:solidFill>
              </a:rPr>
              <a:t>kriterijume</a:t>
            </a:r>
            <a:r>
              <a:rPr lang="en-US" sz="1400" dirty="0">
                <a:solidFill>
                  <a:srgbClr val="63666A"/>
                </a:solidFill>
              </a:rPr>
              <a:t> </a:t>
            </a:r>
            <a:r>
              <a:rPr lang="sr-Latn-RS" sz="1400" dirty="0" smtClean="0">
                <a:solidFill>
                  <a:srgbClr val="63666A"/>
                </a:solidFill>
              </a:rPr>
              <a:t>za r</a:t>
            </a:r>
            <a:r>
              <a:rPr lang="en-US" sz="1400" dirty="0" err="1" smtClean="0">
                <a:solidFill>
                  <a:srgbClr val="63666A"/>
                </a:solidFill>
              </a:rPr>
              <a:t>ačunovodstveni</a:t>
            </a:r>
            <a:r>
              <a:rPr lang="en-US" sz="1400" dirty="0" smtClean="0">
                <a:solidFill>
                  <a:srgbClr val="63666A"/>
                </a:solidFill>
              </a:rPr>
              <a:t> </a:t>
            </a:r>
            <a:r>
              <a:rPr lang="en-US" sz="1400" dirty="0" err="1">
                <a:solidFill>
                  <a:srgbClr val="63666A"/>
                </a:solidFill>
              </a:rPr>
              <a:t>postupak</a:t>
            </a:r>
            <a:r>
              <a:rPr lang="en-US" sz="1400" dirty="0">
                <a:solidFill>
                  <a:srgbClr val="63666A"/>
                </a:solidFill>
              </a:rPr>
              <a:t> </a:t>
            </a:r>
            <a:r>
              <a:rPr lang="en-US" sz="1400" dirty="0" err="1">
                <a:solidFill>
                  <a:srgbClr val="63666A"/>
                </a:solidFill>
              </a:rPr>
              <a:t>i</a:t>
            </a:r>
            <a:r>
              <a:rPr lang="en-US" sz="1400" dirty="0">
                <a:solidFill>
                  <a:srgbClr val="63666A"/>
                </a:solidFill>
              </a:rPr>
              <a:t> </a:t>
            </a:r>
            <a:r>
              <a:rPr lang="en-US" sz="1400" dirty="0" err="1">
                <a:solidFill>
                  <a:srgbClr val="63666A"/>
                </a:solidFill>
              </a:rPr>
              <a:t>obelodanjivanje</a:t>
            </a:r>
            <a:r>
              <a:rPr lang="en-US" sz="1400" dirty="0">
                <a:solidFill>
                  <a:srgbClr val="63666A"/>
                </a:solidFill>
              </a:rPr>
              <a:t> </a:t>
            </a:r>
            <a:endParaRPr lang="sr-Latn-RS" sz="1400" dirty="0" smtClean="0">
              <a:solidFill>
                <a:srgbClr val="63666A"/>
              </a:solidFill>
            </a:endParaRPr>
          </a:p>
          <a:p>
            <a:pPr marL="742950" lvl="1" indent="-285750">
              <a:buFont typeface="Arial" panose="020B0604020202020204" pitchFamily="34" charset="0"/>
              <a:buChar char="•"/>
            </a:pPr>
            <a:r>
              <a:rPr lang="en-US" sz="1400" dirty="0" err="1">
                <a:solidFill>
                  <a:srgbClr val="63666A"/>
                </a:solidFill>
              </a:rPr>
              <a:t>promena</a:t>
            </a:r>
            <a:r>
              <a:rPr lang="en-US" sz="1400" dirty="0">
                <a:solidFill>
                  <a:srgbClr val="63666A"/>
                </a:solidFill>
              </a:rPr>
              <a:t> </a:t>
            </a:r>
            <a:r>
              <a:rPr lang="en-US" sz="1400" dirty="0" err="1">
                <a:solidFill>
                  <a:srgbClr val="63666A"/>
                </a:solidFill>
              </a:rPr>
              <a:t>računovodstvenih</a:t>
            </a:r>
            <a:r>
              <a:rPr lang="en-US" sz="1400" dirty="0">
                <a:solidFill>
                  <a:srgbClr val="63666A"/>
                </a:solidFill>
              </a:rPr>
              <a:t> </a:t>
            </a:r>
            <a:r>
              <a:rPr lang="en-US" sz="1400" dirty="0" err="1" smtClean="0">
                <a:solidFill>
                  <a:srgbClr val="63666A"/>
                </a:solidFill>
              </a:rPr>
              <a:t>politika</a:t>
            </a:r>
            <a:endParaRPr lang="sr-Latn-RS" sz="1400" dirty="0" smtClean="0">
              <a:solidFill>
                <a:srgbClr val="63666A"/>
              </a:solidFill>
            </a:endParaRPr>
          </a:p>
          <a:p>
            <a:pPr marL="742950" lvl="1" indent="-285750">
              <a:buFont typeface="Arial" panose="020B0604020202020204" pitchFamily="34" charset="0"/>
              <a:buChar char="•"/>
            </a:pPr>
            <a:r>
              <a:rPr lang="en-US" sz="1400" dirty="0" err="1">
                <a:solidFill>
                  <a:srgbClr val="63666A"/>
                </a:solidFill>
              </a:rPr>
              <a:t>promene</a:t>
            </a:r>
            <a:r>
              <a:rPr lang="en-US" sz="1400" dirty="0">
                <a:solidFill>
                  <a:srgbClr val="63666A"/>
                </a:solidFill>
              </a:rPr>
              <a:t> </a:t>
            </a:r>
            <a:r>
              <a:rPr lang="en-US" sz="1400" dirty="0" err="1">
                <a:solidFill>
                  <a:srgbClr val="63666A"/>
                </a:solidFill>
              </a:rPr>
              <a:t>računovodstvenih</a:t>
            </a:r>
            <a:r>
              <a:rPr lang="en-US" sz="1400" dirty="0">
                <a:solidFill>
                  <a:srgbClr val="63666A"/>
                </a:solidFill>
              </a:rPr>
              <a:t> </a:t>
            </a:r>
            <a:r>
              <a:rPr lang="en-US" sz="1400" dirty="0" err="1" smtClean="0">
                <a:solidFill>
                  <a:srgbClr val="63666A"/>
                </a:solidFill>
              </a:rPr>
              <a:t>procena</a:t>
            </a:r>
            <a:endParaRPr lang="sr-Latn-RS" sz="1400" dirty="0" smtClean="0">
              <a:solidFill>
                <a:srgbClr val="63666A"/>
              </a:solidFill>
            </a:endParaRPr>
          </a:p>
          <a:p>
            <a:pPr marL="742950" lvl="1" indent="-285750">
              <a:buFont typeface="Arial" panose="020B0604020202020204" pitchFamily="34" charset="0"/>
              <a:buChar char="•"/>
            </a:pPr>
            <a:r>
              <a:rPr lang="en-US" sz="1400" dirty="0" err="1">
                <a:solidFill>
                  <a:srgbClr val="63666A"/>
                </a:solidFill>
              </a:rPr>
              <a:t>korekcije</a:t>
            </a:r>
            <a:r>
              <a:rPr lang="en-US" sz="1400" dirty="0">
                <a:solidFill>
                  <a:srgbClr val="63666A"/>
                </a:solidFill>
              </a:rPr>
              <a:t> </a:t>
            </a:r>
            <a:r>
              <a:rPr lang="en-US" sz="1400" dirty="0" err="1">
                <a:solidFill>
                  <a:srgbClr val="63666A"/>
                </a:solidFill>
              </a:rPr>
              <a:t>grešaka</a:t>
            </a:r>
            <a:endParaRPr lang="en-US" sz="1400" dirty="0">
              <a:solidFill>
                <a:srgbClr val="63666A"/>
              </a:solidFill>
            </a:endParaRPr>
          </a:p>
        </p:txBody>
      </p:sp>
      <p:sp>
        <p:nvSpPr>
          <p:cNvPr id="7" name="Text Placeholder 4"/>
          <p:cNvSpPr txBox="1">
            <a:spLocks/>
          </p:cNvSpPr>
          <p:nvPr/>
        </p:nvSpPr>
        <p:spPr>
          <a:xfrm>
            <a:off x="4860268" y="941387"/>
            <a:ext cx="2688530" cy="48577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2000" dirty="0" smtClean="0"/>
              <a:t>Namera standarda</a:t>
            </a:r>
            <a:endParaRPr lang="en-US" sz="2000" dirty="0"/>
          </a:p>
        </p:txBody>
      </p:sp>
      <p:sp>
        <p:nvSpPr>
          <p:cNvPr id="8" name="Rectangle 5"/>
          <p:cNvSpPr/>
          <p:nvPr/>
        </p:nvSpPr>
        <p:spPr>
          <a:xfrm>
            <a:off x="4730750" y="1336884"/>
            <a:ext cx="4102099" cy="2731983"/>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sr-Latn-RS" sz="1400" dirty="0" smtClean="0">
                <a:solidFill>
                  <a:srgbClr val="63666A"/>
                </a:solidFill>
              </a:rPr>
              <a:t>P</a:t>
            </a:r>
            <a:r>
              <a:rPr lang="en-US" sz="1400" dirty="0" err="1" smtClean="0">
                <a:solidFill>
                  <a:srgbClr val="63666A"/>
                </a:solidFill>
              </a:rPr>
              <a:t>oboljšati</a:t>
            </a:r>
            <a:r>
              <a:rPr lang="en-US" sz="1400" dirty="0" smtClean="0">
                <a:solidFill>
                  <a:srgbClr val="63666A"/>
                </a:solidFill>
              </a:rPr>
              <a:t> </a:t>
            </a:r>
            <a:endParaRPr lang="sr-Latn-RS" sz="1400" dirty="0" smtClean="0">
              <a:solidFill>
                <a:srgbClr val="63666A"/>
              </a:solidFill>
            </a:endParaRPr>
          </a:p>
          <a:p>
            <a:pPr marL="742950" lvl="1" indent="-285750">
              <a:buFont typeface="Arial" panose="020B0604020202020204" pitchFamily="34" charset="0"/>
              <a:buChar char="•"/>
            </a:pPr>
            <a:r>
              <a:rPr lang="en-US" sz="1400" dirty="0" err="1" smtClean="0">
                <a:solidFill>
                  <a:srgbClr val="63666A"/>
                </a:solidFill>
              </a:rPr>
              <a:t>relevantnost</a:t>
            </a:r>
            <a:r>
              <a:rPr lang="en-US" sz="1400" dirty="0" smtClean="0">
                <a:solidFill>
                  <a:srgbClr val="63666A"/>
                </a:solidFill>
              </a:rPr>
              <a:t> </a:t>
            </a:r>
            <a:r>
              <a:rPr lang="en-US" sz="1400" dirty="0" err="1">
                <a:solidFill>
                  <a:srgbClr val="63666A"/>
                </a:solidFill>
              </a:rPr>
              <a:t>i</a:t>
            </a:r>
            <a:r>
              <a:rPr lang="en-US" sz="1400" dirty="0">
                <a:solidFill>
                  <a:srgbClr val="63666A"/>
                </a:solidFill>
              </a:rPr>
              <a:t> </a:t>
            </a:r>
            <a:r>
              <a:rPr lang="en-US" sz="1400" dirty="0" err="1">
                <a:solidFill>
                  <a:srgbClr val="63666A"/>
                </a:solidFill>
              </a:rPr>
              <a:t>pouzdanost</a:t>
            </a:r>
            <a:r>
              <a:rPr lang="en-US" sz="1400" dirty="0">
                <a:solidFill>
                  <a:srgbClr val="63666A"/>
                </a:solidFill>
              </a:rPr>
              <a:t> </a:t>
            </a:r>
            <a:r>
              <a:rPr lang="en-US" sz="1400" dirty="0" err="1">
                <a:solidFill>
                  <a:srgbClr val="63666A"/>
                </a:solidFill>
              </a:rPr>
              <a:t>finansijskih</a:t>
            </a:r>
            <a:r>
              <a:rPr lang="en-US" sz="1400" dirty="0">
                <a:solidFill>
                  <a:srgbClr val="63666A"/>
                </a:solidFill>
              </a:rPr>
              <a:t> </a:t>
            </a:r>
            <a:r>
              <a:rPr lang="en-US" sz="1400" dirty="0" err="1">
                <a:solidFill>
                  <a:srgbClr val="63666A"/>
                </a:solidFill>
              </a:rPr>
              <a:t>izveštaja</a:t>
            </a:r>
            <a:r>
              <a:rPr lang="en-US" sz="1400" dirty="0">
                <a:solidFill>
                  <a:srgbClr val="63666A"/>
                </a:solidFill>
              </a:rPr>
              <a:t> </a:t>
            </a:r>
            <a:endParaRPr lang="sr-Latn-RS" sz="1400" dirty="0" smtClean="0">
              <a:solidFill>
                <a:srgbClr val="63666A"/>
              </a:solidFill>
            </a:endParaRPr>
          </a:p>
          <a:p>
            <a:pPr marL="742950" lvl="1" indent="-285750">
              <a:buFont typeface="Arial" panose="020B0604020202020204" pitchFamily="34" charset="0"/>
              <a:buChar char="•"/>
            </a:pPr>
            <a:r>
              <a:rPr lang="en-US" sz="1400" dirty="0" err="1">
                <a:solidFill>
                  <a:srgbClr val="63666A"/>
                </a:solidFill>
              </a:rPr>
              <a:t>uporedivost</a:t>
            </a:r>
            <a:r>
              <a:rPr lang="en-US" sz="1400" dirty="0">
                <a:solidFill>
                  <a:srgbClr val="63666A"/>
                </a:solidFill>
              </a:rPr>
              <a:t> </a:t>
            </a:r>
            <a:r>
              <a:rPr lang="en-US" sz="1400" dirty="0" err="1">
                <a:solidFill>
                  <a:srgbClr val="63666A"/>
                </a:solidFill>
              </a:rPr>
              <a:t>finansijskih</a:t>
            </a:r>
            <a:r>
              <a:rPr lang="en-US" sz="1400" dirty="0">
                <a:solidFill>
                  <a:srgbClr val="63666A"/>
                </a:solidFill>
              </a:rPr>
              <a:t> </a:t>
            </a:r>
            <a:r>
              <a:rPr lang="en-US" sz="1400" dirty="0" err="1">
                <a:solidFill>
                  <a:srgbClr val="63666A"/>
                </a:solidFill>
              </a:rPr>
              <a:t>izveštaja</a:t>
            </a:r>
            <a:r>
              <a:rPr lang="en-US" sz="1400" dirty="0">
                <a:solidFill>
                  <a:srgbClr val="63666A"/>
                </a:solidFill>
              </a:rPr>
              <a:t> </a:t>
            </a:r>
            <a:r>
              <a:rPr lang="en-US" sz="1400" dirty="0" err="1">
                <a:solidFill>
                  <a:srgbClr val="63666A"/>
                </a:solidFill>
              </a:rPr>
              <a:t>samog</a:t>
            </a:r>
            <a:r>
              <a:rPr lang="en-US" sz="1400" dirty="0">
                <a:solidFill>
                  <a:srgbClr val="63666A"/>
                </a:solidFill>
              </a:rPr>
              <a:t> </a:t>
            </a:r>
            <a:r>
              <a:rPr lang="en-US" sz="1400" dirty="0" err="1">
                <a:solidFill>
                  <a:srgbClr val="63666A"/>
                </a:solidFill>
              </a:rPr>
              <a:t>entiteta</a:t>
            </a:r>
            <a:r>
              <a:rPr lang="en-US" sz="1400" dirty="0">
                <a:solidFill>
                  <a:srgbClr val="63666A"/>
                </a:solidFill>
              </a:rPr>
              <a:t> </a:t>
            </a:r>
            <a:r>
              <a:rPr lang="en-US" sz="1400" dirty="0" err="1">
                <a:solidFill>
                  <a:srgbClr val="63666A"/>
                </a:solidFill>
              </a:rPr>
              <a:t>sa</a:t>
            </a:r>
            <a:r>
              <a:rPr lang="en-US" sz="1400" dirty="0">
                <a:solidFill>
                  <a:srgbClr val="63666A"/>
                </a:solidFill>
              </a:rPr>
              <a:t> </a:t>
            </a:r>
            <a:r>
              <a:rPr lang="en-US" sz="1400" dirty="0" err="1">
                <a:solidFill>
                  <a:srgbClr val="63666A"/>
                </a:solidFill>
              </a:rPr>
              <a:t>onima</a:t>
            </a:r>
            <a:r>
              <a:rPr lang="en-US" sz="1400" dirty="0">
                <a:solidFill>
                  <a:srgbClr val="63666A"/>
                </a:solidFill>
              </a:rPr>
              <a:t> </a:t>
            </a:r>
            <a:r>
              <a:rPr lang="en-US" sz="1400" dirty="0" err="1">
                <a:solidFill>
                  <a:srgbClr val="63666A"/>
                </a:solidFill>
              </a:rPr>
              <a:t>iz</a:t>
            </a:r>
            <a:r>
              <a:rPr lang="en-US" sz="1400" dirty="0">
                <a:solidFill>
                  <a:srgbClr val="63666A"/>
                </a:solidFill>
              </a:rPr>
              <a:t> </a:t>
            </a:r>
            <a:r>
              <a:rPr lang="en-US" sz="1400" dirty="0" err="1">
                <a:solidFill>
                  <a:srgbClr val="63666A"/>
                </a:solidFill>
              </a:rPr>
              <a:t>prethodnih</a:t>
            </a:r>
            <a:r>
              <a:rPr lang="en-US" sz="1400" dirty="0">
                <a:solidFill>
                  <a:srgbClr val="63666A"/>
                </a:solidFill>
              </a:rPr>
              <a:t> </a:t>
            </a:r>
            <a:r>
              <a:rPr lang="en-US" sz="1400" dirty="0" err="1" smtClean="0">
                <a:solidFill>
                  <a:srgbClr val="63666A"/>
                </a:solidFill>
              </a:rPr>
              <a:t>perioda</a:t>
            </a:r>
            <a:endParaRPr lang="sr-Latn-RS" sz="1400" dirty="0" smtClean="0">
              <a:solidFill>
                <a:srgbClr val="63666A"/>
              </a:solidFill>
            </a:endParaRPr>
          </a:p>
          <a:p>
            <a:pPr marL="742950" lvl="1" indent="-285750">
              <a:buFont typeface="Arial" panose="020B0604020202020204" pitchFamily="34" charset="0"/>
              <a:buChar char="•"/>
            </a:pPr>
            <a:r>
              <a:rPr lang="en-US" sz="1400" dirty="0" err="1">
                <a:solidFill>
                  <a:srgbClr val="63666A"/>
                </a:solidFill>
              </a:rPr>
              <a:t>njihova</a:t>
            </a:r>
            <a:r>
              <a:rPr lang="en-US" sz="1400" dirty="0">
                <a:solidFill>
                  <a:srgbClr val="63666A"/>
                </a:solidFill>
              </a:rPr>
              <a:t> </a:t>
            </a:r>
            <a:r>
              <a:rPr lang="en-US" sz="1400" dirty="0" err="1">
                <a:solidFill>
                  <a:srgbClr val="63666A"/>
                </a:solidFill>
              </a:rPr>
              <a:t>uporedivost</a:t>
            </a:r>
            <a:r>
              <a:rPr lang="en-US" sz="1400" dirty="0">
                <a:solidFill>
                  <a:srgbClr val="63666A"/>
                </a:solidFill>
              </a:rPr>
              <a:t> </a:t>
            </a:r>
            <a:r>
              <a:rPr lang="en-US" sz="1400" dirty="0" err="1">
                <a:solidFill>
                  <a:srgbClr val="63666A"/>
                </a:solidFill>
              </a:rPr>
              <a:t>sa</a:t>
            </a:r>
            <a:r>
              <a:rPr lang="en-US" sz="1400" dirty="0">
                <a:solidFill>
                  <a:srgbClr val="63666A"/>
                </a:solidFill>
              </a:rPr>
              <a:t> </a:t>
            </a:r>
            <a:r>
              <a:rPr lang="en-US" sz="1400" dirty="0" err="1">
                <a:solidFill>
                  <a:srgbClr val="63666A"/>
                </a:solidFill>
              </a:rPr>
              <a:t>finansijskim</a:t>
            </a:r>
            <a:r>
              <a:rPr lang="en-US" sz="1400" dirty="0">
                <a:solidFill>
                  <a:srgbClr val="63666A"/>
                </a:solidFill>
              </a:rPr>
              <a:t> </a:t>
            </a:r>
            <a:r>
              <a:rPr lang="en-US" sz="1400" dirty="0" err="1">
                <a:solidFill>
                  <a:srgbClr val="63666A"/>
                </a:solidFill>
              </a:rPr>
              <a:t>izveštajima</a:t>
            </a:r>
            <a:r>
              <a:rPr lang="en-US" sz="1400" dirty="0">
                <a:solidFill>
                  <a:srgbClr val="63666A"/>
                </a:solidFill>
              </a:rPr>
              <a:t> </a:t>
            </a:r>
            <a:r>
              <a:rPr lang="en-US" sz="1400" dirty="0" err="1">
                <a:solidFill>
                  <a:srgbClr val="63666A"/>
                </a:solidFill>
              </a:rPr>
              <a:t>drugih</a:t>
            </a:r>
            <a:r>
              <a:rPr lang="en-US" sz="1400" dirty="0">
                <a:solidFill>
                  <a:srgbClr val="63666A"/>
                </a:solidFill>
              </a:rPr>
              <a:t> </a:t>
            </a:r>
            <a:r>
              <a:rPr lang="en-US" sz="1400" dirty="0" err="1">
                <a:solidFill>
                  <a:srgbClr val="63666A"/>
                </a:solidFill>
              </a:rPr>
              <a:t>entiteta</a:t>
            </a:r>
            <a:r>
              <a:rPr lang="en-US" sz="1400" dirty="0">
                <a:solidFill>
                  <a:srgbClr val="63666A"/>
                </a:solidFill>
              </a:rPr>
              <a:t>.</a:t>
            </a:r>
            <a:endParaRPr lang="sr-Latn-RS" sz="1400" dirty="0">
              <a:solidFill>
                <a:srgbClr val="63666A"/>
              </a:solidFill>
            </a:endParaRPr>
          </a:p>
          <a:p>
            <a:pPr lvl="1"/>
            <a:endParaRPr lang="en-US" sz="1400" dirty="0">
              <a:solidFill>
                <a:srgbClr val="63666A"/>
              </a:solidFill>
            </a:endParaRPr>
          </a:p>
        </p:txBody>
      </p:sp>
    </p:spTree>
    <p:extLst>
      <p:ext uri="{BB962C8B-B14F-4D97-AF65-F5344CB8AC3E}">
        <p14:creationId xmlns:p14="http://schemas.microsoft.com/office/powerpoint/2010/main" val="2606592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Računovodstvene politike - definicija</a:t>
            </a:r>
            <a:endParaRPr lang="en-GB" sz="2000" dirty="0"/>
          </a:p>
        </p:txBody>
      </p:sp>
      <p:sp>
        <p:nvSpPr>
          <p:cNvPr id="29" name="Text Placeholder 4"/>
          <p:cNvSpPr>
            <a:spLocks noGrp="1"/>
          </p:cNvSpPr>
          <p:nvPr>
            <p:ph type="body" sz="quarter" idx="14"/>
          </p:nvPr>
        </p:nvSpPr>
        <p:spPr>
          <a:xfrm>
            <a:off x="251520" y="1067966"/>
            <a:ext cx="8712968" cy="767184"/>
          </a:xfrm>
        </p:spPr>
        <p:txBody>
          <a:bodyPr/>
          <a:lstStyle/>
          <a:p>
            <a:r>
              <a:rPr lang="sr-Latn-RS" sz="1600" b="1" i="1" dirty="0">
                <a:solidFill>
                  <a:srgbClr val="63666A"/>
                </a:solidFill>
              </a:rPr>
              <a:t>Računovodstvene politike</a:t>
            </a:r>
            <a:r>
              <a:rPr lang="sr-Latn-RS" sz="1600" b="1" dirty="0">
                <a:solidFill>
                  <a:srgbClr val="63666A"/>
                </a:solidFill>
              </a:rPr>
              <a:t> </a:t>
            </a:r>
            <a:r>
              <a:rPr lang="sr-Latn-RS" sz="1600" dirty="0">
                <a:solidFill>
                  <a:srgbClr val="63666A"/>
                </a:solidFill>
              </a:rPr>
              <a:t>su specifični principi, osnove, konvencije, pravila i prakse koje entitet primenjuje pri sastavljanju i prezentaciji finansijskih </a:t>
            </a:r>
            <a:r>
              <a:rPr lang="sr-Latn-RS" sz="1600" dirty="0" smtClean="0">
                <a:solidFill>
                  <a:srgbClr val="63666A"/>
                </a:solidFill>
              </a:rPr>
              <a:t>izveštaja.</a:t>
            </a:r>
            <a:endParaRPr lang="en-GB" sz="1600" dirty="0">
              <a:solidFill>
                <a:srgbClr val="63666A"/>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750" y="1784350"/>
            <a:ext cx="1867688" cy="1206500"/>
          </a:xfrm>
          <a:prstGeom prst="rect">
            <a:avLst/>
          </a:prstGeom>
        </p:spPr>
      </p:pic>
      <p:sp>
        <p:nvSpPr>
          <p:cNvPr id="6" name="Text Placeholder 4"/>
          <p:cNvSpPr txBox="1">
            <a:spLocks/>
          </p:cNvSpPr>
          <p:nvPr/>
        </p:nvSpPr>
        <p:spPr>
          <a:xfrm>
            <a:off x="276920" y="1899816"/>
            <a:ext cx="6485830" cy="1903834"/>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sr-Latn-RS" sz="1600" dirty="0" smtClean="0">
                <a:solidFill>
                  <a:srgbClr val="63666A"/>
                </a:solidFill>
              </a:rPr>
              <a:t>Definišu se internom </a:t>
            </a:r>
            <a:r>
              <a:rPr lang="sr-Latn-RS" sz="1600" dirty="0" err="1" smtClean="0">
                <a:solidFill>
                  <a:srgbClr val="63666A"/>
                </a:solidFill>
              </a:rPr>
              <a:t>regulativom</a:t>
            </a:r>
            <a:endParaRPr lang="sr-Latn-RS" sz="1600" dirty="0" smtClean="0">
              <a:solidFill>
                <a:srgbClr val="63666A"/>
              </a:solidFill>
            </a:endParaRPr>
          </a:p>
          <a:p>
            <a:pPr marL="342900" indent="-342900">
              <a:buFont typeface="Arial" panose="020B0604020202020204" pitchFamily="34" charset="0"/>
              <a:buChar char="•"/>
            </a:pPr>
            <a:r>
              <a:rPr lang="sr-Latn-RS" sz="1600" dirty="0">
                <a:solidFill>
                  <a:srgbClr val="63666A"/>
                </a:solidFill>
              </a:rPr>
              <a:t>U</a:t>
            </a:r>
            <a:r>
              <a:rPr lang="sr-Latn-RS" sz="1600" dirty="0" smtClean="0">
                <a:solidFill>
                  <a:srgbClr val="63666A"/>
                </a:solidFill>
              </a:rPr>
              <a:t>sklađene </a:t>
            </a:r>
            <a:r>
              <a:rPr lang="sr-Latn-RS" sz="1600" dirty="0">
                <a:solidFill>
                  <a:srgbClr val="63666A"/>
                </a:solidFill>
              </a:rPr>
              <a:t>sa međunarodnim standardima finansijskog </a:t>
            </a:r>
            <a:r>
              <a:rPr lang="sr-Latn-RS" sz="1600" dirty="0" smtClean="0">
                <a:solidFill>
                  <a:srgbClr val="63666A"/>
                </a:solidFill>
              </a:rPr>
              <a:t>izveštavanja</a:t>
            </a:r>
          </a:p>
          <a:p>
            <a:pPr marL="342900" indent="-342900">
              <a:buFont typeface="Arial" panose="020B0604020202020204" pitchFamily="34" charset="0"/>
              <a:buChar char="•"/>
            </a:pPr>
            <a:r>
              <a:rPr lang="sr-Latn-RS" sz="1600" dirty="0">
                <a:solidFill>
                  <a:srgbClr val="63666A"/>
                </a:solidFill>
              </a:rPr>
              <a:t>P</a:t>
            </a:r>
            <a:r>
              <a:rPr lang="sr-Latn-RS" sz="1600" dirty="0" smtClean="0">
                <a:solidFill>
                  <a:srgbClr val="63666A"/>
                </a:solidFill>
              </a:rPr>
              <a:t>rimerene </a:t>
            </a:r>
            <a:r>
              <a:rPr lang="sr-Latn-RS" sz="1600" dirty="0">
                <a:solidFill>
                  <a:srgbClr val="63666A"/>
                </a:solidFill>
              </a:rPr>
              <a:t>poslovanju </a:t>
            </a:r>
            <a:endParaRPr lang="sr-Latn-RS" sz="1600" dirty="0" smtClean="0">
              <a:solidFill>
                <a:srgbClr val="63666A"/>
              </a:solidFill>
            </a:endParaRPr>
          </a:p>
          <a:p>
            <a:pPr marL="342900" indent="-342900">
              <a:buFont typeface="Arial" panose="020B0604020202020204" pitchFamily="34" charset="0"/>
              <a:buChar char="•"/>
            </a:pPr>
            <a:r>
              <a:rPr lang="sr-Latn-RS" sz="1600" dirty="0" smtClean="0">
                <a:solidFill>
                  <a:srgbClr val="63666A"/>
                </a:solidFill>
              </a:rPr>
              <a:t>Primenjuju se dosledno</a:t>
            </a:r>
            <a:endParaRPr lang="sr-Latn-RS" sz="1600" dirty="0" smtClean="0">
              <a:solidFill>
                <a:srgbClr val="63666A"/>
              </a:solidFill>
            </a:endParaRPr>
          </a:p>
          <a:p>
            <a:pPr marL="342900" indent="-342900">
              <a:buFont typeface="Arial" panose="020B0604020202020204" pitchFamily="34" charset="0"/>
              <a:buChar char="•"/>
            </a:pPr>
            <a:r>
              <a:rPr lang="sr-Latn-RS" sz="1600" dirty="0" smtClean="0">
                <a:solidFill>
                  <a:srgbClr val="63666A"/>
                </a:solidFill>
              </a:rPr>
              <a:t>Primenjuju se konzistentno</a:t>
            </a:r>
          </a:p>
          <a:p>
            <a:pPr marL="342900" indent="-342900">
              <a:buFont typeface="Arial" panose="020B0604020202020204" pitchFamily="34" charset="0"/>
              <a:buChar char="•"/>
            </a:pPr>
            <a:endParaRPr lang="en-GB" sz="2000" dirty="0">
              <a:solidFill>
                <a:srgbClr val="63666A"/>
              </a:solidFill>
            </a:endParaRPr>
          </a:p>
        </p:txBody>
      </p:sp>
    </p:spTree>
    <p:extLst>
      <p:ext uri="{BB962C8B-B14F-4D97-AF65-F5344CB8AC3E}">
        <p14:creationId xmlns:p14="http://schemas.microsoft.com/office/powerpoint/2010/main" val="701505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Promene računovodstvene politike</a:t>
            </a:r>
            <a:endParaRPr lang="en-GB" sz="2000" dirty="0"/>
          </a:p>
        </p:txBody>
      </p:sp>
      <p:sp>
        <p:nvSpPr>
          <p:cNvPr id="29" name="Text Placeholder 4"/>
          <p:cNvSpPr>
            <a:spLocks noGrp="1"/>
          </p:cNvSpPr>
          <p:nvPr>
            <p:ph type="body" sz="quarter" idx="14"/>
          </p:nvPr>
        </p:nvSpPr>
        <p:spPr>
          <a:xfrm>
            <a:off x="232470" y="1004466"/>
            <a:ext cx="8712968" cy="485775"/>
          </a:xfrm>
        </p:spPr>
        <p:txBody>
          <a:bodyPr/>
          <a:lstStyle/>
          <a:p>
            <a:r>
              <a:rPr lang="sr-Latn-RS" sz="2000" dirty="0" smtClean="0"/>
              <a:t>Promena računovodstvene </a:t>
            </a:r>
            <a:r>
              <a:rPr lang="sr-Latn-RS" sz="2000" dirty="0"/>
              <a:t>politike </a:t>
            </a:r>
            <a:r>
              <a:rPr lang="sr-Latn-RS" sz="2000" dirty="0" smtClean="0"/>
              <a:t>vrši se samo:</a:t>
            </a:r>
            <a:endParaRPr lang="en-GB" sz="2000" dirty="0"/>
          </a:p>
        </p:txBody>
      </p:sp>
      <p:graphicFrame>
        <p:nvGraphicFramePr>
          <p:cNvPr id="3" name="Diagram 2"/>
          <p:cNvGraphicFramePr/>
          <p:nvPr>
            <p:extLst>
              <p:ext uri="{D42A27DB-BD31-4B8C-83A1-F6EECF244321}">
                <p14:modId xmlns:p14="http://schemas.microsoft.com/office/powerpoint/2010/main" val="4259459525"/>
              </p:ext>
            </p:extLst>
          </p:nvPr>
        </p:nvGraphicFramePr>
        <p:xfrm>
          <a:off x="266699" y="1520825"/>
          <a:ext cx="8620125" cy="2105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6994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Promene računovodstvene </a:t>
            </a:r>
            <a:r>
              <a:rPr lang="sr-Latn-RS" sz="2000" b="1" dirty="0" smtClean="0"/>
              <a:t>politike - nastavak</a:t>
            </a:r>
            <a:endParaRPr lang="en-GB" sz="2000" dirty="0"/>
          </a:p>
        </p:txBody>
      </p:sp>
      <p:sp>
        <p:nvSpPr>
          <p:cNvPr id="29" name="Text Placeholder 4"/>
          <p:cNvSpPr>
            <a:spLocks noGrp="1"/>
          </p:cNvSpPr>
          <p:nvPr>
            <p:ph type="body" sz="quarter" idx="14"/>
          </p:nvPr>
        </p:nvSpPr>
        <p:spPr>
          <a:xfrm>
            <a:off x="222250" y="941387"/>
            <a:ext cx="8724900" cy="485775"/>
          </a:xfrm>
        </p:spPr>
        <p:txBody>
          <a:bodyPr/>
          <a:lstStyle/>
          <a:p>
            <a:r>
              <a:rPr lang="en-US" sz="2000" b="1" dirty="0">
                <a:solidFill>
                  <a:srgbClr val="63666A"/>
                </a:solidFill>
              </a:rPr>
              <a:t>Pod </a:t>
            </a:r>
            <a:r>
              <a:rPr lang="en-US" sz="2000" b="1" dirty="0" err="1">
                <a:solidFill>
                  <a:srgbClr val="63666A"/>
                </a:solidFill>
              </a:rPr>
              <a:t>promenom</a:t>
            </a:r>
            <a:r>
              <a:rPr lang="en-US" sz="2000" b="1" dirty="0">
                <a:solidFill>
                  <a:srgbClr val="63666A"/>
                </a:solidFill>
              </a:rPr>
              <a:t> </a:t>
            </a:r>
            <a:r>
              <a:rPr lang="en-US" sz="2000" b="1" dirty="0" err="1">
                <a:solidFill>
                  <a:srgbClr val="63666A"/>
                </a:solidFill>
              </a:rPr>
              <a:t>računovodstvenih</a:t>
            </a:r>
            <a:r>
              <a:rPr lang="en-US" sz="2000" b="1" dirty="0">
                <a:solidFill>
                  <a:srgbClr val="63666A"/>
                </a:solidFill>
              </a:rPr>
              <a:t> </a:t>
            </a:r>
            <a:r>
              <a:rPr lang="en-US" sz="2000" b="1" dirty="0" err="1">
                <a:solidFill>
                  <a:srgbClr val="63666A"/>
                </a:solidFill>
              </a:rPr>
              <a:t>politika</a:t>
            </a:r>
            <a:r>
              <a:rPr lang="en-US" sz="2000" b="1" dirty="0">
                <a:solidFill>
                  <a:srgbClr val="63666A"/>
                </a:solidFill>
              </a:rPr>
              <a:t> ne </a:t>
            </a:r>
            <a:r>
              <a:rPr lang="en-US" sz="2000" b="1" dirty="0" err="1">
                <a:solidFill>
                  <a:srgbClr val="63666A"/>
                </a:solidFill>
              </a:rPr>
              <a:t>smatra</a:t>
            </a:r>
            <a:r>
              <a:rPr lang="en-US" sz="2000" b="1" dirty="0">
                <a:solidFill>
                  <a:srgbClr val="63666A"/>
                </a:solidFill>
              </a:rPr>
              <a:t> se: </a:t>
            </a:r>
            <a:endParaRPr lang="sr-Latn-RS" sz="2000" dirty="0">
              <a:solidFill>
                <a:srgbClr val="63666A"/>
              </a:solidFill>
            </a:endParaRPr>
          </a:p>
        </p:txBody>
      </p:sp>
      <p:sp>
        <p:nvSpPr>
          <p:cNvPr id="3" name="Rectangle 2"/>
          <p:cNvSpPr/>
          <p:nvPr/>
        </p:nvSpPr>
        <p:spPr>
          <a:xfrm>
            <a:off x="292100" y="1395790"/>
            <a:ext cx="8731250" cy="1323439"/>
          </a:xfrm>
          <a:prstGeom prst="rect">
            <a:avLst/>
          </a:prstGeom>
        </p:spPr>
        <p:txBody>
          <a:bodyPr wrap="square">
            <a:spAutoFit/>
          </a:bodyPr>
          <a:lstStyle/>
          <a:p>
            <a:pPr marL="342900" indent="-342900">
              <a:buAutoNum type="alphaLcParenBoth"/>
            </a:pPr>
            <a:r>
              <a:rPr lang="en-US" sz="1600" dirty="0" err="1" smtClean="0">
                <a:solidFill>
                  <a:srgbClr val="63666A"/>
                </a:solidFill>
              </a:rPr>
              <a:t>primena</a:t>
            </a:r>
            <a:r>
              <a:rPr lang="en-US" sz="1600" dirty="0" smtClean="0">
                <a:solidFill>
                  <a:srgbClr val="63666A"/>
                </a:solidFill>
              </a:rPr>
              <a:t> </a:t>
            </a:r>
            <a:r>
              <a:rPr lang="en-US" sz="1600" dirty="0" err="1">
                <a:solidFill>
                  <a:srgbClr val="63666A"/>
                </a:solidFill>
              </a:rPr>
              <a:t>računovodstvene</a:t>
            </a:r>
            <a:r>
              <a:rPr lang="en-US" sz="1600" dirty="0">
                <a:solidFill>
                  <a:srgbClr val="63666A"/>
                </a:solidFill>
              </a:rPr>
              <a:t> </a:t>
            </a:r>
            <a:r>
              <a:rPr lang="en-US" sz="1600" dirty="0" err="1">
                <a:solidFill>
                  <a:srgbClr val="63666A"/>
                </a:solidFill>
              </a:rPr>
              <a:t>politike</a:t>
            </a:r>
            <a:r>
              <a:rPr lang="en-US" sz="1600" dirty="0">
                <a:solidFill>
                  <a:srgbClr val="63666A"/>
                </a:solidFill>
              </a:rPr>
              <a:t> </a:t>
            </a:r>
            <a:r>
              <a:rPr lang="en-US" sz="1600" dirty="0" err="1">
                <a:solidFill>
                  <a:srgbClr val="63666A"/>
                </a:solidFill>
              </a:rPr>
              <a:t>za</a:t>
            </a:r>
            <a:r>
              <a:rPr lang="en-US" sz="1600" dirty="0">
                <a:solidFill>
                  <a:srgbClr val="63666A"/>
                </a:solidFill>
              </a:rPr>
              <a:t> </a:t>
            </a:r>
            <a:r>
              <a:rPr lang="en-US" sz="1600" dirty="0" err="1">
                <a:solidFill>
                  <a:srgbClr val="63666A"/>
                </a:solidFill>
              </a:rPr>
              <a:t>transakcije</a:t>
            </a:r>
            <a:r>
              <a:rPr lang="en-US" sz="1600" dirty="0">
                <a:solidFill>
                  <a:srgbClr val="63666A"/>
                </a:solidFill>
              </a:rPr>
              <a:t>, </a:t>
            </a:r>
            <a:r>
              <a:rPr lang="en-US" sz="1600" dirty="0" err="1">
                <a:solidFill>
                  <a:srgbClr val="63666A"/>
                </a:solidFill>
              </a:rPr>
              <a:t>druge</a:t>
            </a:r>
            <a:r>
              <a:rPr lang="en-US" sz="1600" dirty="0">
                <a:solidFill>
                  <a:srgbClr val="63666A"/>
                </a:solidFill>
              </a:rPr>
              <a:t> </a:t>
            </a:r>
            <a:r>
              <a:rPr lang="en-US" sz="1600" dirty="0" err="1">
                <a:solidFill>
                  <a:srgbClr val="63666A"/>
                </a:solidFill>
              </a:rPr>
              <a:t>događaje</a:t>
            </a:r>
            <a:r>
              <a:rPr lang="en-US" sz="1600" dirty="0">
                <a:solidFill>
                  <a:srgbClr val="63666A"/>
                </a:solidFill>
              </a:rPr>
              <a:t> </a:t>
            </a:r>
            <a:r>
              <a:rPr lang="en-US" sz="1600" dirty="0" err="1">
                <a:solidFill>
                  <a:srgbClr val="63666A"/>
                </a:solidFill>
              </a:rPr>
              <a:t>ili</a:t>
            </a:r>
            <a:r>
              <a:rPr lang="en-US" sz="1600" dirty="0">
                <a:solidFill>
                  <a:srgbClr val="63666A"/>
                </a:solidFill>
              </a:rPr>
              <a:t> </a:t>
            </a:r>
            <a:r>
              <a:rPr lang="en-US" sz="1600" dirty="0" err="1">
                <a:solidFill>
                  <a:srgbClr val="63666A"/>
                </a:solidFill>
              </a:rPr>
              <a:t>okolnosti</a:t>
            </a:r>
            <a:r>
              <a:rPr lang="en-US" sz="1600" dirty="0">
                <a:solidFill>
                  <a:srgbClr val="63666A"/>
                </a:solidFill>
              </a:rPr>
              <a:t> </a:t>
            </a:r>
            <a:r>
              <a:rPr lang="en-US" sz="1600" dirty="0" err="1">
                <a:solidFill>
                  <a:srgbClr val="63666A"/>
                </a:solidFill>
              </a:rPr>
              <a:t>koji</a:t>
            </a:r>
            <a:r>
              <a:rPr lang="en-US" sz="1600" dirty="0">
                <a:solidFill>
                  <a:srgbClr val="63666A"/>
                </a:solidFill>
              </a:rPr>
              <a:t> se </a:t>
            </a:r>
            <a:r>
              <a:rPr lang="en-US" sz="1600" dirty="0" err="1">
                <a:solidFill>
                  <a:srgbClr val="63666A"/>
                </a:solidFill>
              </a:rPr>
              <a:t>suštinski</a:t>
            </a:r>
            <a:r>
              <a:rPr lang="en-US" sz="1600" dirty="0">
                <a:solidFill>
                  <a:srgbClr val="63666A"/>
                </a:solidFill>
              </a:rPr>
              <a:t> </a:t>
            </a:r>
            <a:r>
              <a:rPr lang="en-US" sz="1600" dirty="0" err="1">
                <a:solidFill>
                  <a:srgbClr val="63666A"/>
                </a:solidFill>
              </a:rPr>
              <a:t>razlikuju</a:t>
            </a:r>
            <a:r>
              <a:rPr lang="en-US" sz="1600" dirty="0">
                <a:solidFill>
                  <a:srgbClr val="63666A"/>
                </a:solidFill>
              </a:rPr>
              <a:t> od </a:t>
            </a:r>
            <a:r>
              <a:rPr lang="en-US" sz="1600" dirty="0" err="1">
                <a:solidFill>
                  <a:srgbClr val="63666A"/>
                </a:solidFill>
              </a:rPr>
              <a:t>onih</a:t>
            </a:r>
            <a:r>
              <a:rPr lang="en-US" sz="1600" dirty="0">
                <a:solidFill>
                  <a:srgbClr val="63666A"/>
                </a:solidFill>
              </a:rPr>
              <a:t> </a:t>
            </a:r>
            <a:r>
              <a:rPr lang="en-US" sz="1600" dirty="0" err="1">
                <a:solidFill>
                  <a:srgbClr val="63666A"/>
                </a:solidFill>
              </a:rPr>
              <a:t>koji</a:t>
            </a:r>
            <a:r>
              <a:rPr lang="en-US" sz="1600" dirty="0">
                <a:solidFill>
                  <a:srgbClr val="63666A"/>
                </a:solidFill>
              </a:rPr>
              <a:t> </a:t>
            </a:r>
            <a:r>
              <a:rPr lang="en-US" sz="1600" dirty="0" err="1">
                <a:solidFill>
                  <a:srgbClr val="63666A"/>
                </a:solidFill>
              </a:rPr>
              <a:t>su</a:t>
            </a:r>
            <a:r>
              <a:rPr lang="en-US" sz="1600" dirty="0">
                <a:solidFill>
                  <a:srgbClr val="63666A"/>
                </a:solidFill>
              </a:rPr>
              <a:t> se </a:t>
            </a:r>
            <a:r>
              <a:rPr lang="en-US" sz="1600" dirty="0" err="1">
                <a:solidFill>
                  <a:srgbClr val="63666A"/>
                </a:solidFill>
              </a:rPr>
              <a:t>pojavljivali</a:t>
            </a:r>
            <a:r>
              <a:rPr lang="en-US" sz="1600" dirty="0">
                <a:solidFill>
                  <a:srgbClr val="63666A"/>
                </a:solidFill>
              </a:rPr>
              <a:t> </a:t>
            </a:r>
            <a:r>
              <a:rPr lang="en-US" sz="1600" dirty="0" err="1">
                <a:solidFill>
                  <a:srgbClr val="63666A"/>
                </a:solidFill>
              </a:rPr>
              <a:t>ranije</a:t>
            </a:r>
            <a:r>
              <a:rPr lang="en-US" sz="1600" dirty="0">
                <a:solidFill>
                  <a:srgbClr val="63666A"/>
                </a:solidFill>
              </a:rPr>
              <a:t>; </a:t>
            </a:r>
            <a:endParaRPr lang="sr-Latn-RS" sz="1600" dirty="0" smtClean="0">
              <a:solidFill>
                <a:srgbClr val="63666A"/>
              </a:solidFill>
            </a:endParaRPr>
          </a:p>
          <a:p>
            <a:endParaRPr lang="sr-Latn-RS" sz="1600" dirty="0">
              <a:solidFill>
                <a:srgbClr val="63666A"/>
              </a:solidFill>
            </a:endParaRPr>
          </a:p>
          <a:p>
            <a:r>
              <a:rPr lang="en-US" sz="1600" dirty="0">
                <a:solidFill>
                  <a:srgbClr val="63666A"/>
                </a:solidFill>
              </a:rPr>
              <a:t>(b) </a:t>
            </a:r>
            <a:r>
              <a:rPr lang="en-US" sz="1600" dirty="0" err="1">
                <a:solidFill>
                  <a:srgbClr val="63666A"/>
                </a:solidFill>
              </a:rPr>
              <a:t>primena</a:t>
            </a:r>
            <a:r>
              <a:rPr lang="en-US" sz="1600" dirty="0">
                <a:solidFill>
                  <a:srgbClr val="63666A"/>
                </a:solidFill>
              </a:rPr>
              <a:t> </a:t>
            </a:r>
            <a:r>
              <a:rPr lang="en-US" sz="1600" dirty="0" err="1">
                <a:solidFill>
                  <a:srgbClr val="63666A"/>
                </a:solidFill>
              </a:rPr>
              <a:t>nove</a:t>
            </a:r>
            <a:r>
              <a:rPr lang="en-US" sz="1600" dirty="0">
                <a:solidFill>
                  <a:srgbClr val="63666A"/>
                </a:solidFill>
              </a:rPr>
              <a:t> </a:t>
            </a:r>
            <a:r>
              <a:rPr lang="en-US" sz="1600" dirty="0" err="1">
                <a:solidFill>
                  <a:srgbClr val="63666A"/>
                </a:solidFill>
              </a:rPr>
              <a:t>računovodstvene</a:t>
            </a:r>
            <a:r>
              <a:rPr lang="en-US" sz="1600" dirty="0">
                <a:solidFill>
                  <a:srgbClr val="63666A"/>
                </a:solidFill>
              </a:rPr>
              <a:t> </a:t>
            </a:r>
            <a:r>
              <a:rPr lang="en-US" sz="1600" dirty="0" err="1">
                <a:solidFill>
                  <a:srgbClr val="63666A"/>
                </a:solidFill>
              </a:rPr>
              <a:t>politike</a:t>
            </a:r>
            <a:r>
              <a:rPr lang="en-US" sz="1600" dirty="0">
                <a:solidFill>
                  <a:srgbClr val="63666A"/>
                </a:solidFill>
              </a:rPr>
              <a:t> </a:t>
            </a:r>
            <a:r>
              <a:rPr lang="en-US" sz="1600" dirty="0" err="1">
                <a:solidFill>
                  <a:srgbClr val="63666A"/>
                </a:solidFill>
              </a:rPr>
              <a:t>za</a:t>
            </a:r>
            <a:r>
              <a:rPr lang="en-US" sz="1600" dirty="0">
                <a:solidFill>
                  <a:srgbClr val="63666A"/>
                </a:solidFill>
              </a:rPr>
              <a:t> </a:t>
            </a:r>
            <a:r>
              <a:rPr lang="en-US" sz="1600" dirty="0" err="1">
                <a:solidFill>
                  <a:srgbClr val="63666A"/>
                </a:solidFill>
              </a:rPr>
              <a:t>transakcije</a:t>
            </a:r>
            <a:r>
              <a:rPr lang="en-US" sz="1600" dirty="0">
                <a:solidFill>
                  <a:srgbClr val="63666A"/>
                </a:solidFill>
              </a:rPr>
              <a:t>, </a:t>
            </a:r>
            <a:r>
              <a:rPr lang="en-US" sz="1600" dirty="0" err="1">
                <a:solidFill>
                  <a:srgbClr val="63666A"/>
                </a:solidFill>
              </a:rPr>
              <a:t>druge</a:t>
            </a:r>
            <a:r>
              <a:rPr lang="en-US" sz="1600" dirty="0">
                <a:solidFill>
                  <a:srgbClr val="63666A"/>
                </a:solidFill>
              </a:rPr>
              <a:t> </a:t>
            </a:r>
            <a:r>
              <a:rPr lang="en-US" sz="1600" dirty="0" err="1">
                <a:solidFill>
                  <a:srgbClr val="63666A"/>
                </a:solidFill>
              </a:rPr>
              <a:t>događaje</a:t>
            </a:r>
            <a:r>
              <a:rPr lang="en-US" sz="1600" dirty="0">
                <a:solidFill>
                  <a:srgbClr val="63666A"/>
                </a:solidFill>
              </a:rPr>
              <a:t> </a:t>
            </a:r>
            <a:r>
              <a:rPr lang="en-US" sz="1600" dirty="0" err="1">
                <a:solidFill>
                  <a:srgbClr val="63666A"/>
                </a:solidFill>
              </a:rPr>
              <a:t>ili</a:t>
            </a:r>
            <a:r>
              <a:rPr lang="en-US" sz="1600" dirty="0">
                <a:solidFill>
                  <a:srgbClr val="63666A"/>
                </a:solidFill>
              </a:rPr>
              <a:t> </a:t>
            </a:r>
            <a:r>
              <a:rPr lang="en-US" sz="1600" dirty="0" err="1">
                <a:solidFill>
                  <a:srgbClr val="63666A"/>
                </a:solidFill>
              </a:rPr>
              <a:t>okolnosti</a:t>
            </a:r>
            <a:r>
              <a:rPr lang="en-US" sz="1600" dirty="0">
                <a:solidFill>
                  <a:srgbClr val="63666A"/>
                </a:solidFill>
              </a:rPr>
              <a:t> </a:t>
            </a:r>
            <a:r>
              <a:rPr lang="en-US" sz="1600" dirty="0" err="1">
                <a:solidFill>
                  <a:srgbClr val="63666A"/>
                </a:solidFill>
              </a:rPr>
              <a:t>koji</a:t>
            </a:r>
            <a:r>
              <a:rPr lang="en-US" sz="1600" dirty="0">
                <a:solidFill>
                  <a:srgbClr val="63666A"/>
                </a:solidFill>
              </a:rPr>
              <a:t> se </a:t>
            </a:r>
            <a:r>
              <a:rPr lang="en-US" sz="1600" dirty="0" err="1">
                <a:solidFill>
                  <a:srgbClr val="63666A"/>
                </a:solidFill>
              </a:rPr>
              <a:t>ranije</a:t>
            </a:r>
            <a:r>
              <a:rPr lang="en-US" sz="1600" dirty="0">
                <a:solidFill>
                  <a:srgbClr val="63666A"/>
                </a:solidFill>
              </a:rPr>
              <a:t> </a:t>
            </a:r>
            <a:r>
              <a:rPr lang="en-US" sz="1600" dirty="0" err="1">
                <a:solidFill>
                  <a:srgbClr val="63666A"/>
                </a:solidFill>
              </a:rPr>
              <a:t>nisu</a:t>
            </a:r>
            <a:r>
              <a:rPr lang="en-US" sz="1600" dirty="0">
                <a:solidFill>
                  <a:srgbClr val="63666A"/>
                </a:solidFill>
              </a:rPr>
              <a:t> </a:t>
            </a:r>
            <a:r>
              <a:rPr lang="en-US" sz="1600" dirty="0" err="1">
                <a:solidFill>
                  <a:srgbClr val="63666A"/>
                </a:solidFill>
              </a:rPr>
              <a:t>pojavljivali</a:t>
            </a:r>
            <a:r>
              <a:rPr lang="en-US" sz="1600" dirty="0">
                <a:solidFill>
                  <a:srgbClr val="63666A"/>
                </a:solidFill>
              </a:rPr>
              <a:t> </a:t>
            </a:r>
            <a:r>
              <a:rPr lang="en-US" sz="1600" dirty="0" err="1">
                <a:solidFill>
                  <a:srgbClr val="63666A"/>
                </a:solidFill>
              </a:rPr>
              <a:t>ili</a:t>
            </a:r>
            <a:r>
              <a:rPr lang="en-US" sz="1600" dirty="0">
                <a:solidFill>
                  <a:srgbClr val="63666A"/>
                </a:solidFill>
              </a:rPr>
              <a:t> </a:t>
            </a:r>
            <a:r>
              <a:rPr lang="en-US" sz="1600" dirty="0" err="1">
                <a:solidFill>
                  <a:srgbClr val="63666A"/>
                </a:solidFill>
              </a:rPr>
              <a:t>su</a:t>
            </a:r>
            <a:r>
              <a:rPr lang="en-US" sz="1600" dirty="0">
                <a:solidFill>
                  <a:srgbClr val="63666A"/>
                </a:solidFill>
              </a:rPr>
              <a:t> </a:t>
            </a:r>
            <a:r>
              <a:rPr lang="en-US" sz="1600" dirty="0" err="1">
                <a:solidFill>
                  <a:srgbClr val="63666A"/>
                </a:solidFill>
              </a:rPr>
              <a:t>bili</a:t>
            </a:r>
            <a:r>
              <a:rPr lang="en-US" sz="1600" dirty="0">
                <a:solidFill>
                  <a:srgbClr val="63666A"/>
                </a:solidFill>
              </a:rPr>
              <a:t> </a:t>
            </a:r>
            <a:r>
              <a:rPr lang="en-US" sz="1600" dirty="0" err="1">
                <a:solidFill>
                  <a:srgbClr val="63666A"/>
                </a:solidFill>
              </a:rPr>
              <a:t>beznačajni</a:t>
            </a:r>
            <a:r>
              <a:rPr lang="en-US" sz="1600" dirty="0">
                <a:solidFill>
                  <a:srgbClr val="63666A"/>
                </a:solidFill>
              </a:rPr>
              <a:t>/</a:t>
            </a:r>
            <a:r>
              <a:rPr lang="en-US" sz="1600" dirty="0" err="1">
                <a:solidFill>
                  <a:srgbClr val="63666A"/>
                </a:solidFill>
              </a:rPr>
              <a:t>nematerijalni</a:t>
            </a:r>
            <a:r>
              <a:rPr lang="en-US" sz="1600" dirty="0">
                <a:solidFill>
                  <a:srgbClr val="63666A"/>
                </a:solidFill>
              </a:rPr>
              <a:t>.</a:t>
            </a:r>
            <a:endParaRPr lang="sr-Latn-RS" sz="1600" dirty="0">
              <a:solidFill>
                <a:srgbClr val="63666A"/>
              </a:solidFill>
            </a:endParaRPr>
          </a:p>
        </p:txBody>
      </p:sp>
      <p:sp>
        <p:nvSpPr>
          <p:cNvPr id="4" name="Rectangle 3"/>
          <p:cNvSpPr/>
          <p:nvPr/>
        </p:nvSpPr>
        <p:spPr>
          <a:xfrm>
            <a:off x="292100" y="2979688"/>
            <a:ext cx="8597900" cy="1077218"/>
          </a:xfrm>
          <a:prstGeom prst="rect">
            <a:avLst/>
          </a:prstGeom>
        </p:spPr>
        <p:txBody>
          <a:bodyPr wrap="square">
            <a:spAutoFit/>
          </a:bodyPr>
          <a:lstStyle/>
          <a:p>
            <a:r>
              <a:rPr lang="sr-Latn-RS" sz="1600" dirty="0">
                <a:solidFill>
                  <a:srgbClr val="63666A"/>
                </a:solidFill>
              </a:rPr>
              <a:t>Za entitete koji primenjuju IFRS za SME „pod promenom računovodstvenih politika ne smatra se ni promena na model nabavne vrednosti kada pouzdano merilo fer vrednosti nije više dostupno (ili obrnuto) za imovinu za koju bi IFRS za SME inače zahtevao ili dozvoljavao da se odmerava po fer vrednosti“ </a:t>
            </a:r>
          </a:p>
        </p:txBody>
      </p:sp>
    </p:spTree>
    <p:extLst>
      <p:ext uri="{BB962C8B-B14F-4D97-AF65-F5344CB8AC3E}">
        <p14:creationId xmlns:p14="http://schemas.microsoft.com/office/powerpoint/2010/main" val="122170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Evidentiranje promene računovodstvene politike</a:t>
            </a:r>
          </a:p>
        </p:txBody>
      </p:sp>
      <p:sp>
        <p:nvSpPr>
          <p:cNvPr id="4" name="Rectangle 3"/>
          <p:cNvSpPr/>
          <p:nvPr/>
        </p:nvSpPr>
        <p:spPr>
          <a:xfrm>
            <a:off x="2686050" y="939800"/>
            <a:ext cx="3352800" cy="75565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rgbClr val="63666A"/>
                </a:solidFill>
              </a:rPr>
              <a:t>Da li je promena računovodstvene politike usled početne primene standarda?</a:t>
            </a:r>
            <a:endParaRPr lang="sr-Latn-RS" sz="1600" dirty="0">
              <a:solidFill>
                <a:srgbClr val="63666A"/>
              </a:solidFill>
            </a:endParaRPr>
          </a:p>
        </p:txBody>
      </p:sp>
      <p:sp>
        <p:nvSpPr>
          <p:cNvPr id="7" name="Rectangle 6"/>
          <p:cNvSpPr/>
          <p:nvPr/>
        </p:nvSpPr>
        <p:spPr>
          <a:xfrm>
            <a:off x="571500" y="2222500"/>
            <a:ext cx="3352800" cy="75565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rgbClr val="63666A"/>
                </a:solidFill>
              </a:rPr>
              <a:t>Da li je prelaznim odredbama standarda definisan način evidentiranja?</a:t>
            </a:r>
            <a:endParaRPr lang="sr-Latn-RS" sz="1600" dirty="0">
              <a:solidFill>
                <a:srgbClr val="63666A"/>
              </a:solidFill>
            </a:endParaRPr>
          </a:p>
        </p:txBody>
      </p:sp>
      <p:sp>
        <p:nvSpPr>
          <p:cNvPr id="9" name="Rectangle 8"/>
          <p:cNvSpPr/>
          <p:nvPr/>
        </p:nvSpPr>
        <p:spPr>
          <a:xfrm>
            <a:off x="4832350" y="2222500"/>
            <a:ext cx="3352800" cy="75565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rgbClr val="63666A"/>
                </a:solidFill>
              </a:rPr>
              <a:t>U pitanju je dobrovoljna promena računovodstvene politike</a:t>
            </a:r>
            <a:endParaRPr lang="sr-Latn-RS" sz="1600" dirty="0">
              <a:solidFill>
                <a:srgbClr val="63666A"/>
              </a:solidFill>
            </a:endParaRPr>
          </a:p>
        </p:txBody>
      </p:sp>
      <p:sp>
        <p:nvSpPr>
          <p:cNvPr id="10" name="Rectangle 9"/>
          <p:cNvSpPr/>
          <p:nvPr/>
        </p:nvSpPr>
        <p:spPr>
          <a:xfrm>
            <a:off x="571500" y="3549650"/>
            <a:ext cx="3352800" cy="75565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rgbClr val="63666A"/>
                </a:solidFill>
              </a:rPr>
              <a:t>Primenjuju se prelazne odredbe standarda</a:t>
            </a:r>
            <a:endParaRPr lang="sr-Latn-RS" sz="1600" dirty="0">
              <a:solidFill>
                <a:srgbClr val="63666A"/>
              </a:solidFill>
            </a:endParaRPr>
          </a:p>
        </p:txBody>
      </p:sp>
      <p:sp>
        <p:nvSpPr>
          <p:cNvPr id="11" name="Rectangle 10"/>
          <p:cNvSpPr/>
          <p:nvPr/>
        </p:nvSpPr>
        <p:spPr>
          <a:xfrm>
            <a:off x="4832350" y="3549650"/>
            <a:ext cx="3352800" cy="755650"/>
          </a:xfrm>
          <a:prstGeom prst="rect">
            <a:avLst/>
          </a:prstGeom>
          <a:solidFill>
            <a:srgbClr val="D4E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600" dirty="0" smtClean="0">
                <a:solidFill>
                  <a:srgbClr val="63666A"/>
                </a:solidFill>
              </a:rPr>
              <a:t>Promena računovodstvene politike se primenjuje retrospektivno</a:t>
            </a:r>
            <a:endParaRPr lang="sr-Latn-RS" sz="1600" dirty="0">
              <a:solidFill>
                <a:srgbClr val="63666A"/>
              </a:solidFill>
            </a:endParaRPr>
          </a:p>
        </p:txBody>
      </p:sp>
      <p:cxnSp>
        <p:nvCxnSpPr>
          <p:cNvPr id="6" name="Straight Arrow Connector 5"/>
          <p:cNvCxnSpPr>
            <a:stCxn id="4" idx="2"/>
            <a:endCxn id="7" idx="0"/>
          </p:cNvCxnSpPr>
          <p:nvPr/>
        </p:nvCxnSpPr>
        <p:spPr>
          <a:xfrm flipH="1">
            <a:off x="2247900" y="1695450"/>
            <a:ext cx="2114550" cy="527050"/>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2"/>
            <a:endCxn id="9" idx="0"/>
          </p:cNvCxnSpPr>
          <p:nvPr/>
        </p:nvCxnSpPr>
        <p:spPr>
          <a:xfrm>
            <a:off x="4362450" y="1695450"/>
            <a:ext cx="2146300" cy="527050"/>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10" idx="0"/>
          </p:cNvCxnSpPr>
          <p:nvPr/>
        </p:nvCxnSpPr>
        <p:spPr>
          <a:xfrm>
            <a:off x="2247900" y="2978150"/>
            <a:ext cx="0" cy="571500"/>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7" idx="2"/>
          </p:cNvCxnSpPr>
          <p:nvPr/>
        </p:nvCxnSpPr>
        <p:spPr>
          <a:xfrm>
            <a:off x="2247900" y="2978150"/>
            <a:ext cx="3511550" cy="571500"/>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11" idx="0"/>
          </p:cNvCxnSpPr>
          <p:nvPr/>
        </p:nvCxnSpPr>
        <p:spPr>
          <a:xfrm>
            <a:off x="6508750" y="2978150"/>
            <a:ext cx="0" cy="571500"/>
          </a:xfrm>
          <a:prstGeom prst="straightConnector1">
            <a:avLst/>
          </a:prstGeom>
          <a:ln>
            <a:solidFill>
              <a:srgbClr val="63666A"/>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16091" y="1771134"/>
            <a:ext cx="445956" cy="338554"/>
          </a:xfrm>
          <a:prstGeom prst="rect">
            <a:avLst/>
          </a:prstGeom>
          <a:noFill/>
        </p:spPr>
        <p:txBody>
          <a:bodyPr wrap="none" rtlCol="0">
            <a:spAutoFit/>
          </a:bodyPr>
          <a:lstStyle/>
          <a:p>
            <a:r>
              <a:rPr lang="sr-Latn-RS" sz="1600" dirty="0" smtClean="0">
                <a:solidFill>
                  <a:srgbClr val="63666A"/>
                </a:solidFill>
              </a:rPr>
              <a:t>Da</a:t>
            </a:r>
            <a:endParaRPr lang="sr-Latn-RS" sz="1600" dirty="0">
              <a:solidFill>
                <a:srgbClr val="63666A"/>
              </a:solidFill>
            </a:endParaRPr>
          </a:p>
        </p:txBody>
      </p:sp>
      <p:sp>
        <p:nvSpPr>
          <p:cNvPr id="38" name="TextBox 37"/>
          <p:cNvSpPr txBox="1"/>
          <p:nvPr/>
        </p:nvSpPr>
        <p:spPr>
          <a:xfrm>
            <a:off x="1754091" y="3094623"/>
            <a:ext cx="445956" cy="338554"/>
          </a:xfrm>
          <a:prstGeom prst="rect">
            <a:avLst/>
          </a:prstGeom>
          <a:noFill/>
        </p:spPr>
        <p:txBody>
          <a:bodyPr wrap="none" rtlCol="0">
            <a:spAutoFit/>
          </a:bodyPr>
          <a:lstStyle/>
          <a:p>
            <a:r>
              <a:rPr lang="sr-Latn-RS" sz="1600" dirty="0" smtClean="0">
                <a:solidFill>
                  <a:srgbClr val="63666A"/>
                </a:solidFill>
              </a:rPr>
              <a:t>Da</a:t>
            </a:r>
            <a:endParaRPr lang="sr-Latn-RS" sz="1600" dirty="0">
              <a:solidFill>
                <a:srgbClr val="63666A"/>
              </a:solidFill>
            </a:endParaRPr>
          </a:p>
        </p:txBody>
      </p:sp>
      <p:sp>
        <p:nvSpPr>
          <p:cNvPr id="39" name="TextBox 38"/>
          <p:cNvSpPr txBox="1"/>
          <p:nvPr/>
        </p:nvSpPr>
        <p:spPr>
          <a:xfrm>
            <a:off x="3997325" y="2978150"/>
            <a:ext cx="445956" cy="338554"/>
          </a:xfrm>
          <a:prstGeom prst="rect">
            <a:avLst/>
          </a:prstGeom>
          <a:noFill/>
        </p:spPr>
        <p:txBody>
          <a:bodyPr wrap="none" rtlCol="0">
            <a:spAutoFit/>
          </a:bodyPr>
          <a:lstStyle/>
          <a:p>
            <a:r>
              <a:rPr lang="sr-Latn-RS" sz="1600" dirty="0" smtClean="0">
                <a:solidFill>
                  <a:srgbClr val="63666A"/>
                </a:solidFill>
              </a:rPr>
              <a:t>Ne</a:t>
            </a:r>
            <a:endParaRPr lang="sr-Latn-RS" sz="1600" dirty="0">
              <a:solidFill>
                <a:srgbClr val="63666A"/>
              </a:solidFill>
            </a:endParaRPr>
          </a:p>
        </p:txBody>
      </p:sp>
      <p:sp>
        <p:nvSpPr>
          <p:cNvPr id="40" name="TextBox 39"/>
          <p:cNvSpPr txBox="1"/>
          <p:nvPr/>
        </p:nvSpPr>
        <p:spPr>
          <a:xfrm>
            <a:off x="5876925" y="1771134"/>
            <a:ext cx="445956" cy="338554"/>
          </a:xfrm>
          <a:prstGeom prst="rect">
            <a:avLst/>
          </a:prstGeom>
          <a:noFill/>
        </p:spPr>
        <p:txBody>
          <a:bodyPr wrap="none" rtlCol="0">
            <a:spAutoFit/>
          </a:bodyPr>
          <a:lstStyle/>
          <a:p>
            <a:r>
              <a:rPr lang="sr-Latn-RS" sz="1600" dirty="0" smtClean="0">
                <a:solidFill>
                  <a:srgbClr val="63666A"/>
                </a:solidFill>
              </a:rPr>
              <a:t>Ne</a:t>
            </a:r>
            <a:endParaRPr lang="sr-Latn-RS" sz="1600" dirty="0">
              <a:solidFill>
                <a:srgbClr val="63666A"/>
              </a:solidFill>
            </a:endParaRPr>
          </a:p>
        </p:txBody>
      </p:sp>
    </p:spTree>
    <p:extLst>
      <p:ext uri="{BB962C8B-B14F-4D97-AF65-F5344CB8AC3E}">
        <p14:creationId xmlns:p14="http://schemas.microsoft.com/office/powerpoint/2010/main" val="26113673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Obelodanjivanja u slučaju promene računovodstvene politike</a:t>
            </a:r>
            <a:endParaRPr lang="en-GB" sz="2000" b="1" dirty="0"/>
          </a:p>
        </p:txBody>
      </p:sp>
      <p:sp>
        <p:nvSpPr>
          <p:cNvPr id="29" name="Text Placeholder 4"/>
          <p:cNvSpPr>
            <a:spLocks noGrp="1"/>
          </p:cNvSpPr>
          <p:nvPr>
            <p:ph type="body" sz="quarter" idx="14"/>
          </p:nvPr>
        </p:nvSpPr>
        <p:spPr>
          <a:xfrm>
            <a:off x="221482" y="795935"/>
            <a:ext cx="8712968" cy="485775"/>
          </a:xfrm>
        </p:spPr>
        <p:txBody>
          <a:bodyPr/>
          <a:lstStyle/>
          <a:p>
            <a:r>
              <a:rPr lang="sr-Latn-RS" sz="1400" b="1" i="1" dirty="0"/>
              <a:t>Zahtevana obelodanjivanja </a:t>
            </a:r>
            <a:endParaRPr lang="en-GB" sz="1400" b="1" dirty="0"/>
          </a:p>
        </p:txBody>
      </p:sp>
      <p:sp>
        <p:nvSpPr>
          <p:cNvPr id="8" name="Textfeld 7"/>
          <p:cNvSpPr txBox="1"/>
          <p:nvPr/>
        </p:nvSpPr>
        <p:spPr>
          <a:xfrm>
            <a:off x="190002" y="1175143"/>
            <a:ext cx="8744447" cy="1815882"/>
          </a:xfrm>
          <a:prstGeom prst="rect">
            <a:avLst/>
          </a:prstGeom>
          <a:noFill/>
          <a:ln w="6350">
            <a:solidFill>
              <a:srgbClr val="63666A"/>
            </a:solidFill>
          </a:ln>
        </p:spPr>
        <p:txBody>
          <a:bodyPr wrap="square" rtlCol="0">
            <a:spAutoFit/>
          </a:bodyPr>
          <a:lstStyle/>
          <a:p>
            <a:pPr marL="285750" lvl="0" indent="-285750">
              <a:buFont typeface="Arial" panose="020B0604020202020204" pitchFamily="34" charset="0"/>
              <a:buChar char="•"/>
            </a:pPr>
            <a:r>
              <a:rPr lang="sr-Latn-RS" sz="1400" dirty="0"/>
              <a:t>naziv standarda;</a:t>
            </a:r>
          </a:p>
          <a:p>
            <a:pPr marL="285750" lvl="0" indent="-285750">
              <a:buFont typeface="Arial" panose="020B0604020202020204" pitchFamily="34" charset="0"/>
              <a:buChar char="•"/>
            </a:pPr>
            <a:r>
              <a:rPr lang="sr-Latn-RS" sz="1400" dirty="0" smtClean="0"/>
              <a:t>priroda </a:t>
            </a:r>
            <a:r>
              <a:rPr lang="sr-Latn-RS" sz="1400" dirty="0"/>
              <a:t>promene računovodstvene politike;</a:t>
            </a:r>
          </a:p>
          <a:p>
            <a:pPr marL="285750" lvl="0" indent="-285750">
              <a:buFont typeface="Arial" panose="020B0604020202020204" pitchFamily="34" charset="0"/>
              <a:buChar char="•"/>
            </a:pPr>
            <a:r>
              <a:rPr lang="sr-Latn-RS" sz="1400" dirty="0"/>
              <a:t>za tekući period i svaki prezentovani prethodni period, u meri u kojoj je to izvodljivo, iznos korigovanja za svaku linijsku stavku finansijskog izveštaja na koju je promena </a:t>
            </a:r>
            <a:r>
              <a:rPr lang="sr-Latn-RS" sz="1400" dirty="0" smtClean="0"/>
              <a:t>uticala;</a:t>
            </a:r>
          </a:p>
          <a:p>
            <a:pPr marL="285750" lvl="0" indent="-285750">
              <a:buFont typeface="Arial" panose="020B0604020202020204" pitchFamily="34" charset="0"/>
              <a:buChar char="•"/>
            </a:pPr>
            <a:r>
              <a:rPr lang="sr-Latn-RS" sz="1400" dirty="0" smtClean="0"/>
              <a:t>iznos </a:t>
            </a:r>
            <a:r>
              <a:rPr lang="sr-Latn-RS" sz="1400" dirty="0"/>
              <a:t>korigovanja koje se odnosi na periode pre onih koji su prezentovani, u meri u kojoj je to izvodljivo;</a:t>
            </a:r>
          </a:p>
          <a:p>
            <a:pPr marL="285750" lvl="0" indent="-285750">
              <a:buFont typeface="Arial" panose="020B0604020202020204" pitchFamily="34" charset="0"/>
              <a:buChar char="•"/>
            </a:pPr>
            <a:r>
              <a:rPr lang="sr-Latn-RS" sz="1400" dirty="0"/>
              <a:t>ako je za određeni prethodni period ili za periode pre prezentovanih, neizvodljivo izvršiti retrospektivnu primenu, okolnosti koje su dovele do te situacije i opis kako i od kada se primenjuje promena računovodstvene </a:t>
            </a:r>
            <a:r>
              <a:rPr lang="sr-Latn-RS" sz="1400" dirty="0" smtClean="0"/>
              <a:t>politike</a:t>
            </a:r>
          </a:p>
        </p:txBody>
      </p:sp>
      <p:sp>
        <p:nvSpPr>
          <p:cNvPr id="5" name="Textfeld 7"/>
          <p:cNvSpPr txBox="1"/>
          <p:nvPr/>
        </p:nvSpPr>
        <p:spPr>
          <a:xfrm>
            <a:off x="190002" y="3576889"/>
            <a:ext cx="4140000" cy="1169551"/>
          </a:xfrm>
          <a:prstGeom prst="rect">
            <a:avLst/>
          </a:prstGeom>
          <a:noFill/>
          <a:ln w="6350">
            <a:solidFill>
              <a:srgbClr val="63666A"/>
            </a:solidFill>
          </a:ln>
        </p:spPr>
        <p:txBody>
          <a:bodyPr wrap="square" rtlCol="0">
            <a:spAutoFit/>
          </a:bodyPr>
          <a:lstStyle/>
          <a:p>
            <a:pPr marL="285750" lvl="0" indent="-285750">
              <a:buFont typeface="Arial" panose="020B0604020202020204" pitchFamily="34" charset="0"/>
              <a:buChar char="•"/>
            </a:pPr>
            <a:r>
              <a:rPr lang="sr-Latn-RS" sz="1400" dirty="0"/>
              <a:t>i</a:t>
            </a:r>
            <a:r>
              <a:rPr lang="sr-Latn-RS" sz="1400" dirty="0" smtClean="0"/>
              <a:t>nformacija da se </a:t>
            </a:r>
            <a:r>
              <a:rPr lang="en-US" sz="1400" dirty="0" err="1" smtClean="0"/>
              <a:t>promena</a:t>
            </a:r>
            <a:r>
              <a:rPr lang="en-US" sz="1400" dirty="0" smtClean="0"/>
              <a:t> </a:t>
            </a:r>
            <a:r>
              <a:rPr lang="en-US" sz="1400" dirty="0" err="1"/>
              <a:t>računovodstvene</a:t>
            </a:r>
            <a:r>
              <a:rPr lang="en-US" sz="1400" dirty="0"/>
              <a:t> </a:t>
            </a:r>
            <a:r>
              <a:rPr lang="en-US" sz="1400" dirty="0" err="1"/>
              <a:t>politike</a:t>
            </a:r>
            <a:r>
              <a:rPr lang="en-US" sz="1400" dirty="0"/>
              <a:t> </a:t>
            </a:r>
            <a:r>
              <a:rPr lang="en-US" sz="1400" dirty="0" err="1"/>
              <a:t>vrši</a:t>
            </a:r>
            <a:r>
              <a:rPr lang="en-US" sz="1400" dirty="0"/>
              <a:t> u </a:t>
            </a:r>
            <a:r>
              <a:rPr lang="en-US" sz="1400" dirty="0" err="1"/>
              <a:t>skladu</a:t>
            </a:r>
            <a:r>
              <a:rPr lang="en-US" sz="1400" dirty="0"/>
              <a:t> </a:t>
            </a:r>
            <a:r>
              <a:rPr lang="en-US" sz="1400" dirty="0" err="1"/>
              <a:t>sa</a:t>
            </a:r>
            <a:r>
              <a:rPr lang="en-US" sz="1400" dirty="0"/>
              <a:t> </a:t>
            </a:r>
            <a:r>
              <a:rPr lang="en-US" sz="1400" dirty="0" err="1"/>
              <a:t>prelaznim</a:t>
            </a:r>
            <a:r>
              <a:rPr lang="en-US" sz="1400" dirty="0"/>
              <a:t> </a:t>
            </a:r>
            <a:r>
              <a:rPr lang="en-US" sz="1400" dirty="0" err="1" smtClean="0"/>
              <a:t>odredbama</a:t>
            </a:r>
            <a:r>
              <a:rPr lang="sr-Latn-RS" sz="1400" dirty="0" smtClean="0"/>
              <a:t>;</a:t>
            </a:r>
          </a:p>
          <a:p>
            <a:pPr marL="285750" lvl="0" indent="-285750">
              <a:buFont typeface="Arial" panose="020B0604020202020204" pitchFamily="34" charset="0"/>
              <a:buChar char="•"/>
            </a:pPr>
            <a:r>
              <a:rPr lang="en-US" sz="1400" dirty="0" err="1"/>
              <a:t>opis</a:t>
            </a:r>
            <a:r>
              <a:rPr lang="en-US" sz="1400" dirty="0"/>
              <a:t> </a:t>
            </a:r>
            <a:r>
              <a:rPr lang="en-US" sz="1400" dirty="0" err="1"/>
              <a:t>prelaznih</a:t>
            </a:r>
            <a:r>
              <a:rPr lang="en-US" sz="1400" dirty="0"/>
              <a:t> </a:t>
            </a:r>
            <a:r>
              <a:rPr lang="en-US" sz="1400" dirty="0" err="1" smtClean="0"/>
              <a:t>odredbi</a:t>
            </a:r>
            <a:r>
              <a:rPr lang="sr-Latn-RS" sz="1400" dirty="0" smtClean="0"/>
              <a:t>;</a:t>
            </a:r>
          </a:p>
          <a:p>
            <a:pPr marL="285750" lvl="0" indent="-285750">
              <a:buFont typeface="Arial" panose="020B0604020202020204" pitchFamily="34" charset="0"/>
              <a:buChar char="•"/>
            </a:pPr>
            <a:r>
              <a:rPr lang="en-US" sz="1400" dirty="0" err="1"/>
              <a:t>prelazne</a:t>
            </a:r>
            <a:r>
              <a:rPr lang="en-US" sz="1400" dirty="0"/>
              <a:t> </a:t>
            </a:r>
            <a:r>
              <a:rPr lang="en-US" sz="1400" dirty="0" err="1"/>
              <a:t>odredbe</a:t>
            </a:r>
            <a:r>
              <a:rPr lang="en-US" sz="1400" dirty="0"/>
              <a:t> </a:t>
            </a:r>
            <a:r>
              <a:rPr lang="en-US" sz="1400" dirty="0" err="1"/>
              <a:t>koje</a:t>
            </a:r>
            <a:r>
              <a:rPr lang="en-US" sz="1400" dirty="0"/>
              <a:t> bi </a:t>
            </a:r>
            <a:r>
              <a:rPr lang="en-US" sz="1400" dirty="0" err="1"/>
              <a:t>mogle</a:t>
            </a:r>
            <a:r>
              <a:rPr lang="en-US" sz="1400" dirty="0"/>
              <a:t> </a:t>
            </a:r>
            <a:r>
              <a:rPr lang="en-US" sz="1400" dirty="0" err="1"/>
              <a:t>imati</a:t>
            </a:r>
            <a:r>
              <a:rPr lang="en-US" sz="1400" dirty="0"/>
              <a:t> </a:t>
            </a:r>
            <a:r>
              <a:rPr lang="en-US" sz="1400" dirty="0" err="1"/>
              <a:t>efekta</a:t>
            </a:r>
            <a:r>
              <a:rPr lang="en-US" sz="1400" dirty="0"/>
              <a:t> </a:t>
            </a:r>
            <a:r>
              <a:rPr lang="en-US" sz="1400" dirty="0" err="1"/>
              <a:t>na</a:t>
            </a:r>
            <a:r>
              <a:rPr lang="en-US" sz="1400" dirty="0"/>
              <a:t> </a:t>
            </a:r>
            <a:r>
              <a:rPr lang="en-US" sz="1400" dirty="0" err="1"/>
              <a:t>buduće</a:t>
            </a:r>
            <a:r>
              <a:rPr lang="en-US" sz="1400" dirty="0"/>
              <a:t> </a:t>
            </a:r>
            <a:r>
              <a:rPr lang="en-US" sz="1400" dirty="0" err="1"/>
              <a:t>periode</a:t>
            </a:r>
            <a:endParaRPr lang="sr-Latn-RS" sz="1400" dirty="0"/>
          </a:p>
        </p:txBody>
      </p:sp>
      <p:sp>
        <p:nvSpPr>
          <p:cNvPr id="6" name="Textfeld 7"/>
          <p:cNvSpPr txBox="1"/>
          <p:nvPr/>
        </p:nvSpPr>
        <p:spPr>
          <a:xfrm>
            <a:off x="4794449" y="3576889"/>
            <a:ext cx="4140000" cy="738664"/>
          </a:xfrm>
          <a:prstGeom prst="rect">
            <a:avLst/>
          </a:prstGeom>
          <a:noFill/>
          <a:ln w="6350">
            <a:solidFill>
              <a:srgbClr val="63666A"/>
            </a:solidFill>
          </a:ln>
        </p:spPr>
        <p:txBody>
          <a:bodyPr wrap="square" rtlCol="0">
            <a:spAutoFit/>
          </a:bodyPr>
          <a:lstStyle/>
          <a:p>
            <a:pPr marL="285750" lvl="0" indent="-285750">
              <a:buFont typeface="Arial" panose="020B0604020202020204" pitchFamily="34" charset="0"/>
              <a:buChar char="•"/>
            </a:pPr>
            <a:r>
              <a:rPr lang="en-US" sz="1400" dirty="0" err="1" smtClean="0"/>
              <a:t>razlo</a:t>
            </a:r>
            <a:r>
              <a:rPr lang="sr-Latn-RS" sz="1400" dirty="0" err="1" smtClean="0"/>
              <a:t>zi</a:t>
            </a:r>
            <a:r>
              <a:rPr lang="en-US" sz="1400" dirty="0" smtClean="0"/>
              <a:t> </a:t>
            </a:r>
            <a:r>
              <a:rPr lang="en-US" sz="1400" dirty="0" err="1"/>
              <a:t>zbog</a:t>
            </a:r>
            <a:r>
              <a:rPr lang="en-US" sz="1400" dirty="0"/>
              <a:t> </a:t>
            </a:r>
            <a:r>
              <a:rPr lang="en-US" sz="1400" dirty="0" err="1"/>
              <a:t>kojih</a:t>
            </a:r>
            <a:r>
              <a:rPr lang="en-US" sz="1400" dirty="0"/>
              <a:t> </a:t>
            </a:r>
            <a:r>
              <a:rPr lang="en-US" sz="1400" dirty="0" err="1"/>
              <a:t>primena</a:t>
            </a:r>
            <a:r>
              <a:rPr lang="en-US" sz="1400" dirty="0"/>
              <a:t> </a:t>
            </a:r>
            <a:r>
              <a:rPr lang="en-US" sz="1400" dirty="0" err="1"/>
              <a:t>nove</a:t>
            </a:r>
            <a:r>
              <a:rPr lang="en-US" sz="1400" dirty="0"/>
              <a:t> </a:t>
            </a:r>
            <a:r>
              <a:rPr lang="en-US" sz="1400" dirty="0" err="1"/>
              <a:t>računovodstvene</a:t>
            </a:r>
            <a:r>
              <a:rPr lang="en-US" sz="1400" dirty="0"/>
              <a:t> </a:t>
            </a:r>
            <a:r>
              <a:rPr lang="en-US" sz="1400" dirty="0" err="1"/>
              <a:t>politike</a:t>
            </a:r>
            <a:r>
              <a:rPr lang="en-US" sz="1400" dirty="0"/>
              <a:t> </a:t>
            </a:r>
            <a:r>
              <a:rPr lang="en-US" sz="1400" dirty="0" err="1"/>
              <a:t>pruža</a:t>
            </a:r>
            <a:r>
              <a:rPr lang="en-US" sz="1400" dirty="0"/>
              <a:t> </a:t>
            </a:r>
            <a:r>
              <a:rPr lang="en-US" sz="1400" dirty="0" err="1"/>
              <a:t>pouzdanije</a:t>
            </a:r>
            <a:r>
              <a:rPr lang="en-US" sz="1400" dirty="0"/>
              <a:t> </a:t>
            </a:r>
            <a:r>
              <a:rPr lang="en-US" sz="1400" dirty="0" err="1"/>
              <a:t>i</a:t>
            </a:r>
            <a:r>
              <a:rPr lang="en-US" sz="1400" dirty="0"/>
              <a:t> </a:t>
            </a:r>
            <a:r>
              <a:rPr lang="en-US" sz="1400" dirty="0" err="1"/>
              <a:t>relevantnije</a:t>
            </a:r>
            <a:r>
              <a:rPr lang="en-US" sz="1400" dirty="0"/>
              <a:t> </a:t>
            </a:r>
            <a:r>
              <a:rPr lang="en-US" sz="1400" dirty="0" err="1"/>
              <a:t>informacije</a:t>
            </a:r>
            <a:endParaRPr lang="sr-Latn-RS" sz="1400" dirty="0"/>
          </a:p>
        </p:txBody>
      </p:sp>
      <p:sp>
        <p:nvSpPr>
          <p:cNvPr id="7" name="Text Placeholder 4"/>
          <p:cNvSpPr txBox="1">
            <a:spLocks/>
          </p:cNvSpPr>
          <p:nvPr/>
        </p:nvSpPr>
        <p:spPr>
          <a:xfrm>
            <a:off x="4008062" y="2985840"/>
            <a:ext cx="1108325" cy="48577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b="1" i="1" dirty="0" smtClean="0"/>
              <a:t>Dodatno…</a:t>
            </a:r>
            <a:endParaRPr lang="en-GB" sz="1400" b="1" dirty="0"/>
          </a:p>
        </p:txBody>
      </p:sp>
      <p:sp>
        <p:nvSpPr>
          <p:cNvPr id="9" name="Text Placeholder 4"/>
          <p:cNvSpPr txBox="1">
            <a:spLocks/>
          </p:cNvSpPr>
          <p:nvPr/>
        </p:nvSpPr>
        <p:spPr>
          <a:xfrm>
            <a:off x="107451" y="3261890"/>
            <a:ext cx="4032251" cy="48577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b="1" i="1" dirty="0" smtClean="0"/>
              <a:t>… u slučaju početne primene standarda:</a:t>
            </a:r>
            <a:endParaRPr lang="en-GB" sz="1400" b="1" dirty="0"/>
          </a:p>
        </p:txBody>
      </p:sp>
      <p:sp>
        <p:nvSpPr>
          <p:cNvPr id="10" name="Text Placeholder 4"/>
          <p:cNvSpPr txBox="1">
            <a:spLocks/>
          </p:cNvSpPr>
          <p:nvPr/>
        </p:nvSpPr>
        <p:spPr>
          <a:xfrm>
            <a:off x="4692849" y="3258467"/>
            <a:ext cx="4032251" cy="48577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4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b="1" i="1" dirty="0" smtClean="0"/>
              <a:t>… u slučaju dobrovoljne promene politike:</a:t>
            </a:r>
            <a:endParaRPr lang="en-GB" sz="1400" b="1" dirty="0"/>
          </a:p>
        </p:txBody>
      </p:sp>
    </p:spTree>
    <p:extLst>
      <p:ext uri="{BB962C8B-B14F-4D97-AF65-F5344CB8AC3E}">
        <p14:creationId xmlns:p14="http://schemas.microsoft.com/office/powerpoint/2010/main" val="25855802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597</TotalTime>
  <Words>1219</Words>
  <Application>Microsoft Office PowerPoint</Application>
  <PresentationFormat>On-screen Show (16:9)</PresentationFormat>
  <Paragraphs>153</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RAČUNOVODSTVENE POLITIKE I PROCENE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Bojana</cp:lastModifiedBy>
  <cp:revision>200</cp:revision>
  <dcterms:created xsi:type="dcterms:W3CDTF">2015-05-28T11:57:29Z</dcterms:created>
  <dcterms:modified xsi:type="dcterms:W3CDTF">2018-11-30T07:27:19Z</dcterms:modified>
</cp:coreProperties>
</file>