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5" r:id="rId3"/>
    <p:sldId id="306" r:id="rId4"/>
    <p:sldId id="310" r:id="rId5"/>
    <p:sldId id="312" r:id="rId6"/>
    <p:sldId id="313" r:id="rId7"/>
    <p:sldId id="315" r:id="rId8"/>
    <p:sldId id="323" r:id="rId9"/>
    <p:sldId id="318" r:id="rId10"/>
    <p:sldId id="322" r:id="rId11"/>
    <p:sldId id="324" r:id="rId12"/>
    <p:sldId id="325" r:id="rId13"/>
    <p:sldId id="326" r:id="rId14"/>
    <p:sldId id="327" r:id="rId15"/>
    <p:sldId id="329" r:id="rId16"/>
    <p:sldId id="332" r:id="rId17"/>
    <p:sldId id="333" r:id="rId18"/>
    <p:sldId id="334" r:id="rId19"/>
    <p:sldId id="335" r:id="rId20"/>
    <p:sldId id="320" r:id="rId21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100" d="100"/>
          <a:sy n="100" d="100"/>
        </p:scale>
        <p:origin x="-678" y="-48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473AF6-2FAB-4713-B6C6-E0386261291F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2339265-ADFC-4563-A924-76225813E49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870"/>
            <a:ext cx="9143999" cy="540060"/>
          </a:xfrm>
        </p:spPr>
        <p:txBody>
          <a:bodyPr/>
          <a:lstStyle/>
          <a:p>
            <a:r>
              <a:rPr lang="sr-Latn-RS" b="1" dirty="0" smtClean="0"/>
              <a:t>ISPRAVKE GREŠAKA</a:t>
            </a:r>
            <a:endParaRPr lang="sr-Latn-R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Branislav Manojlović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29. novembar 2018.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658863" y="889377"/>
            <a:ext cx="3571941" cy="6822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2000" b="1" dirty="0" smtClean="0">
                <a:solidFill>
                  <a:schemeClr val="bg1"/>
                </a:solidFill>
              </a:rPr>
              <a:t>GREŠEKE PRETHODNIH PERIODA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181350" y="1940390"/>
            <a:ext cx="2687470" cy="1078400"/>
          </a:xfrm>
          <a:prstGeom prst="left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RAČUNOVODSTVENO OBUHVATANJE</a:t>
            </a:r>
            <a:endParaRPr lang="sr-Latn-R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48939" y="1738297"/>
            <a:ext cx="2109923" cy="1071577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BEZNAČAJNE</a:t>
            </a:r>
            <a:endParaRPr lang="sr-Latn-R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6230803" y="1738298"/>
            <a:ext cx="2103571" cy="1071576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6"/>
                </a:solidFill>
              </a:rPr>
              <a:t>ZNAČAJNE</a:t>
            </a:r>
            <a:endParaRPr lang="sr-Latn-RS" b="1" dirty="0">
              <a:solidFill>
                <a:schemeClr val="accent6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80975" y="2975942"/>
            <a:ext cx="3000376" cy="74833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592 – RASHODI PO OSNOVU SPRAVKI GREŠAKA IZ RANIJIH GODINA KOJE </a:t>
            </a:r>
          </a:p>
          <a:p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NISU MATERIJALNO ZNAČAJNE</a:t>
            </a:r>
            <a:endParaRPr lang="sr-Latn-R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80975" y="3867150"/>
            <a:ext cx="3000376" cy="7048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692 – PRIHODI PO OSNOVU ISPRAVKI GREŠAKA IZ RANIJIH GODINA KOJE NISU MATERIJALNO ZNAČAJNE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5775024" y="2882346"/>
            <a:ext cx="3149902" cy="74833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350 – GUBITAK RANIJH GODINA</a:t>
            </a:r>
            <a:endParaRPr lang="sr-Latn-R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5805053" y="3752850"/>
            <a:ext cx="3149902" cy="74833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340 – NERASPOREĐENI DOBITAK RANIJH GODINA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658863" y="889377"/>
            <a:ext cx="3571941" cy="6822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2000" b="1" dirty="0" smtClean="0">
                <a:solidFill>
                  <a:schemeClr val="bg1"/>
                </a:solidFill>
              </a:rPr>
              <a:t>GREŠEKE PRETHODNIH PERIODA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181350" y="1940390"/>
            <a:ext cx="2687470" cy="1078400"/>
          </a:xfrm>
          <a:prstGeom prst="left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FINANSIJSKO IZVEŠTAVANJE</a:t>
            </a:r>
            <a:endParaRPr lang="sr-Latn-R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48939" y="1738297"/>
            <a:ext cx="2109923" cy="1071577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BEZNAČAJNE</a:t>
            </a:r>
            <a:endParaRPr lang="sr-Latn-R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6230803" y="1738298"/>
            <a:ext cx="2103571" cy="1071576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6"/>
                </a:solidFill>
              </a:rPr>
              <a:t>ZNAČAJNE</a:t>
            </a:r>
            <a:endParaRPr lang="sr-Latn-RS" b="1" dirty="0">
              <a:solidFill>
                <a:schemeClr val="accent6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03712" y="2949422"/>
            <a:ext cx="3000376" cy="74833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5775024" y="2882346"/>
            <a:ext cx="3149902" cy="74833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ZAMENA FINANSIJSKIH IZVEŠTAJA PRETHODNE GODINE</a:t>
            </a:r>
            <a:endParaRPr lang="sr-Latn-R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5805053" y="3752850"/>
            <a:ext cx="3149902" cy="74833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KOREKCIJA UPOREDNIH PODATAKA I OBELODANJIVANJE U NAPOMENAMA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103712" y="3762526"/>
            <a:ext cx="3000376" cy="72898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KONTA 592 I 692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(NAPOMENE UZ FI)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49038" y="879852"/>
            <a:ext cx="3208538" cy="5298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GREŠEKE PRETHODNIH PERIODA</a:t>
            </a:r>
            <a:endParaRPr lang="sr-Latn-RS" sz="1400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630478" y="879853"/>
            <a:ext cx="1972384" cy="777498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/>
              <a:t>MATERIJALNO </a:t>
            </a:r>
            <a:r>
              <a:rPr lang="sr-Latn-RS" sz="1400" b="1" dirty="0" smtClean="0">
                <a:solidFill>
                  <a:schemeClr val="accent6"/>
                </a:solidFill>
              </a:rPr>
              <a:t>ZNAČAJNE</a:t>
            </a:r>
            <a:endParaRPr lang="sr-Latn-RS" sz="1400" b="1" dirty="0">
              <a:solidFill>
                <a:schemeClr val="accent6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2664171" y="1711134"/>
            <a:ext cx="3777023" cy="54412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6">
                    <a:lumMod val="75000"/>
                  </a:schemeClr>
                </a:solidFill>
              </a:rPr>
              <a:t>ZAMENA FINANSIJSKIH IZVEŠTAJA</a:t>
            </a:r>
            <a:endParaRPr lang="sr-Latn-R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15688" y="2620896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MOŽE SE IZVRŠITI NAJKASNIJE DO ISTEKA NAREDNE GODINE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3840689" y="2637341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FI ZA 2017 MOGU SE ZAMENITI DO 31.12.2018. GODINE</a:t>
            </a:r>
            <a:endParaRPr lang="sr-Latn-R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3222519" y="2636135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5"/>
          <p:cNvSpPr/>
          <p:nvPr/>
        </p:nvSpPr>
        <p:spPr>
          <a:xfrm>
            <a:off x="133043" y="3261769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NEISPRAVNI FI OSTAJU U REGISTRU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3222520" y="3294005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7364" t="15883" r="70904" b="75294"/>
          <a:stretch/>
        </p:blipFill>
        <p:spPr bwMode="auto">
          <a:xfrm>
            <a:off x="3840689" y="3344880"/>
            <a:ext cx="1423989" cy="420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5"/>
          <p:cNvSpPr/>
          <p:nvPr/>
        </p:nvSpPr>
        <p:spPr>
          <a:xfrm>
            <a:off x="115688" y="3948203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ZAMENA NIJE MOGUĆA DOK SU FI U POSTUPKU OBRADE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3232046" y="3959409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5"/>
          <p:cNvSpPr/>
          <p:nvPr/>
        </p:nvSpPr>
        <p:spPr>
          <a:xfrm>
            <a:off x="3838527" y="3959409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TADA JE JEDINO MOGUĆE PODNOŠENJEM ZAHTEVA ZA DOPUNU IZVRŠITI ISPRAVKU FI</a:t>
            </a:r>
            <a:endParaRPr lang="sr-Latn-R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49038" y="879852"/>
            <a:ext cx="3208538" cy="5298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GREŠEKE PRETHODNIH PERIODA</a:t>
            </a:r>
            <a:endParaRPr lang="sr-Latn-RS" sz="1400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630478" y="879853"/>
            <a:ext cx="1972384" cy="777498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/>
              <a:t>MATERIJALNO </a:t>
            </a:r>
            <a:r>
              <a:rPr lang="sr-Latn-RS" sz="1400" b="1" dirty="0" smtClean="0">
                <a:solidFill>
                  <a:schemeClr val="accent6"/>
                </a:solidFill>
              </a:rPr>
              <a:t>ZNAČAJNE</a:t>
            </a:r>
            <a:endParaRPr lang="sr-Latn-RS" sz="1400" b="1" dirty="0">
              <a:solidFill>
                <a:schemeClr val="accent6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2254596" y="1711134"/>
            <a:ext cx="4441479" cy="54412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accent6">
                    <a:lumMod val="75000"/>
                  </a:schemeClr>
                </a:solidFill>
              </a:rPr>
              <a:t>KOREKCIJA UPOREDNIH PODATAKA</a:t>
            </a:r>
          </a:p>
          <a:p>
            <a:pPr algn="ctr"/>
            <a:r>
              <a:rPr lang="sr-Latn-RS" sz="1400" b="1" dirty="0" smtClean="0">
                <a:solidFill>
                  <a:schemeClr val="accent6">
                    <a:lumMod val="75000"/>
                  </a:schemeClr>
                </a:solidFill>
              </a:rPr>
              <a:t>(RETROSPEKTIVNA KOREKCIJA)</a:t>
            </a:r>
            <a:endParaRPr lang="sr-Latn-R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15688" y="2544696"/>
            <a:ext cx="3000376" cy="70269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AKO SU SE GREŠKE DOGODILE U PERIODIMA ZA </a:t>
            </a:r>
            <a:r>
              <a:rPr lang="sr-Latn-RS" sz="1200" b="1" dirty="0" smtClean="0">
                <a:solidFill>
                  <a:srgbClr val="FF0000"/>
                </a:solidFill>
              </a:rPr>
              <a:t>KOJE SU </a:t>
            </a: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PREZENTOVANI UPOREDNI PODACI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3840689" y="2544696"/>
            <a:ext cx="5019723" cy="7057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>
                <a:solidFill>
                  <a:schemeClr val="bg1">
                    <a:lumMod val="50000"/>
                  </a:schemeClr>
                </a:solidFill>
              </a:rPr>
              <a:t>PREPRAVITI UPOREDNE IZNOSE ZA PREZENTOVANE RANIJE PERIODE U KOJEM SU SE GREŠKE 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DOGODILE </a:t>
            </a:r>
            <a:r>
              <a:rPr lang="sr-Latn-RS" sz="1400" b="1" i="1" dirty="0" smtClean="0">
                <a:solidFill>
                  <a:schemeClr val="bg1">
                    <a:lumMod val="50000"/>
                  </a:schemeClr>
                </a:solidFill>
              </a:rPr>
              <a:t>„DA IZGLEDA KAO DA SE GREŠKA I NIJE DOGODILA“</a:t>
            </a:r>
            <a:endParaRPr lang="sr-Latn-R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3222519" y="2688808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Striped Right Arrow 23"/>
          <p:cNvSpPr/>
          <p:nvPr/>
        </p:nvSpPr>
        <p:spPr>
          <a:xfrm>
            <a:off x="3232046" y="3809324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5"/>
          <p:cNvSpPr/>
          <p:nvPr/>
        </p:nvSpPr>
        <p:spPr>
          <a:xfrm>
            <a:off x="3840689" y="3704723"/>
            <a:ext cx="5019723" cy="70455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PREPRAVITI POČETNA STANJA </a:t>
            </a:r>
            <a:r>
              <a:rPr lang="sr-Latn-RS" sz="1400" b="1" u="sng" dirty="0" smtClean="0">
                <a:solidFill>
                  <a:srgbClr val="000000"/>
                </a:solidFill>
              </a:rPr>
              <a:t>SREDSTAVA, OBAVEZA I KAPITALA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 ZA NAJRANIJI PREZENTOVANI PRETHODNI PERIOD</a:t>
            </a:r>
            <a:endParaRPr lang="sr-Latn-R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15688" y="3725929"/>
            <a:ext cx="3000376" cy="70269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AKO SU SE GREŠKE DOGODILE U PERIODIMA ZA KOJE </a:t>
            </a:r>
            <a:r>
              <a:rPr lang="sr-Latn-RS" sz="1200" b="1" dirty="0" smtClean="0">
                <a:solidFill>
                  <a:srgbClr val="FF0000"/>
                </a:solidFill>
              </a:rPr>
              <a:t>NISU PREZENTOVANI</a:t>
            </a: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 UPOREDNI PODACI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4761" y="821947"/>
            <a:ext cx="8752571" cy="53455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Greškom </a:t>
            </a:r>
            <a:r>
              <a:rPr lang="sr-Latn-RS" sz="1400" b="1" u="sng" dirty="0" smtClean="0">
                <a:solidFill>
                  <a:schemeClr val="accent6"/>
                </a:solidFill>
              </a:rPr>
              <a:t>u 2017. godini 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nisu bila obezvređena sporna potraživanja u materijalno značajnom iznosu od RSD 3 miliona. U 2018. godini greška je identifikovan i ispravljena kao korekcija početnog stanja: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19622"/>
            <a:ext cx="7407434" cy="7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/>
          <p:nvPr/>
        </p:nvSpPr>
        <p:spPr>
          <a:xfrm>
            <a:off x="214763" y="2405817"/>
            <a:ext cx="2223637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STANJA  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2683121" y="2461335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5"/>
          <p:cNvSpPr/>
          <p:nvPr/>
        </p:nvSpPr>
        <p:spPr>
          <a:xfrm>
            <a:off x="3190874" y="2283720"/>
            <a:ext cx="5711985" cy="548640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Potraživanja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po osnovu prodaje (umanjenje) i Neraspoređen dobitak tekuće godine (umanjenje).</a:t>
            </a:r>
          </a:p>
        </p:txBody>
      </p:sp>
      <p:sp>
        <p:nvSpPr>
          <p:cNvPr id="22" name="Rectangle 5"/>
          <p:cNvSpPr/>
          <p:nvPr/>
        </p:nvSpPr>
        <p:spPr>
          <a:xfrm>
            <a:off x="214761" y="3047631"/>
            <a:ext cx="2223635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USPEHA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214763" y="3656964"/>
            <a:ext cx="2223635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IZVEŠTAJ O OSTALOM REZULTATU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214763" y="4184257"/>
            <a:ext cx="2223636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IZVEŠTAJ O PROMENAMA NA KPITALU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3171825" y="2904978"/>
            <a:ext cx="5731034" cy="636655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Rashodi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od usklađivanja vrednosti ostale imovine koja se iskazuje po fer vrednosti (povećanje),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Poreski rashod perioda (?), Neto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(umanjenje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3167844" y="3557825"/>
            <a:ext cx="5731034" cy="549623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Neto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i Ukupan neto sveobuhvatan dobitak (umanjenje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3171825" y="4085120"/>
            <a:ext cx="5731034" cy="549623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POLJE ZA ISPRAVKU MATERIJALNO ZNAČAJNIH GREŠAKA: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Neraspoređen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(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umanjenje u delu gde se koriguje početno stanje u 2018. godini)</a:t>
            </a:r>
            <a:endParaRPr lang="sr-Latn-R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2679135" y="3077607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Striped Right Arrow 34"/>
          <p:cNvSpPr/>
          <p:nvPr/>
        </p:nvSpPr>
        <p:spPr>
          <a:xfrm>
            <a:off x="2679137" y="3712480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Striped Right Arrow 35"/>
          <p:cNvSpPr/>
          <p:nvPr/>
        </p:nvSpPr>
        <p:spPr>
          <a:xfrm>
            <a:off x="2683120" y="4239773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14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4763" y="852258"/>
            <a:ext cx="8752571" cy="53455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Greškom </a:t>
            </a:r>
            <a:r>
              <a:rPr lang="sr-Latn-RS" sz="1400" b="1" u="sng" dirty="0" smtClean="0">
                <a:solidFill>
                  <a:schemeClr val="accent6"/>
                </a:solidFill>
              </a:rPr>
              <a:t>u 2016. godini 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nisu bila obezvređena sporna potraživanja u materijalno značajnom iznosu od RSD 3 miliona. U 2018. godini greška je identifikovan i ispravljena kao korekcija početnog stanja: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00" y="1560364"/>
            <a:ext cx="7407434" cy="7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/>
          <p:nvPr/>
        </p:nvSpPr>
        <p:spPr>
          <a:xfrm>
            <a:off x="214763" y="2566525"/>
            <a:ext cx="2223637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STANJA  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190874" y="2467878"/>
            <a:ext cx="5711985" cy="548640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UPOREDNI PODATAK NA DAN 01.01.2017. GODINE: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Potraživanja po osnovu prodaje (umanjenje) </a:t>
            </a:r>
            <a:r>
              <a:rPr lang="sr-Latn-RS" sz="1200" b="1" dirty="0" smtClean="0">
                <a:solidFill>
                  <a:schemeClr val="accent2"/>
                </a:solidFill>
              </a:rPr>
              <a:t>i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Neraspoređen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tekuće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godine (umanjenje).</a:t>
            </a:r>
          </a:p>
        </p:txBody>
      </p:sp>
      <p:sp>
        <p:nvSpPr>
          <p:cNvPr id="22" name="Rectangle 5"/>
          <p:cNvSpPr/>
          <p:nvPr/>
        </p:nvSpPr>
        <p:spPr>
          <a:xfrm>
            <a:off x="214763" y="3127525"/>
            <a:ext cx="2223635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USPEHA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214762" y="3629246"/>
            <a:ext cx="2223635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IZVEŠTAJ O OSTALOM REZULTATU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214761" y="4170557"/>
            <a:ext cx="2223636" cy="3513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IZVEŠTAJ O PROMENAMA NA KPITALU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3190874" y="3151267"/>
            <a:ext cx="5731034" cy="296077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NEMA UPOREDNI </a:t>
            </a:r>
            <a:r>
              <a:rPr lang="sr-Latn-RS" sz="1200" b="1" dirty="0">
                <a:solidFill>
                  <a:schemeClr val="accent2"/>
                </a:solidFill>
              </a:rPr>
              <a:t>PODATAK ZA </a:t>
            </a:r>
            <a:r>
              <a:rPr lang="sr-Latn-RS" sz="1200" b="1" dirty="0" smtClean="0">
                <a:solidFill>
                  <a:schemeClr val="accent2"/>
                </a:solidFill>
              </a:rPr>
              <a:t>2016: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Nema korekcija.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3190874" y="3629246"/>
            <a:ext cx="5731034" cy="274812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NEMA UPOREDNI </a:t>
            </a:r>
            <a:r>
              <a:rPr lang="sr-Latn-RS" sz="1200" b="1" dirty="0">
                <a:solidFill>
                  <a:schemeClr val="accent2"/>
                </a:solidFill>
              </a:rPr>
              <a:t>PODATAK ZA </a:t>
            </a:r>
            <a:r>
              <a:rPr lang="sr-Latn-RS" sz="1200" b="1" dirty="0" smtClean="0">
                <a:solidFill>
                  <a:schemeClr val="accent2"/>
                </a:solidFill>
              </a:rPr>
              <a:t>2016: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Nema korekcija.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3181349" y="4071418"/>
            <a:ext cx="5731034" cy="549623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2"/>
                </a:solidFill>
              </a:rPr>
              <a:t>POLJE ZA ISPRAVKU MATERIJALNO ZNAČAJNIH GREŠAKA: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Neraspoređen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(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umanjenje u delu koji koriguje početno stanje u 2017. godini)</a:t>
            </a:r>
            <a:endParaRPr lang="sr-Latn-R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2623038" y="2622041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Striped Right Arrow 23"/>
          <p:cNvSpPr/>
          <p:nvPr/>
        </p:nvSpPr>
        <p:spPr>
          <a:xfrm>
            <a:off x="2623038" y="3183041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Striped Right Arrow 24"/>
          <p:cNvSpPr/>
          <p:nvPr/>
        </p:nvSpPr>
        <p:spPr>
          <a:xfrm>
            <a:off x="2617497" y="3684763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Striped Right Arrow 26"/>
          <p:cNvSpPr/>
          <p:nvPr/>
        </p:nvSpPr>
        <p:spPr>
          <a:xfrm>
            <a:off x="2611956" y="4226073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21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PORESKI ASPEKT ISPRAVKE GREŠAKA – POREZ NA DOBIT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45" y="2610492"/>
            <a:ext cx="2354305" cy="1426195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2075756" y="984016"/>
            <a:ext cx="3543994" cy="1410452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/>
              <a:t>DA LI ISPRAVKA GREŠAKA UTIČE NA OPOREZIVU DOBIT ?</a:t>
            </a:r>
            <a:endParaRPr lang="sr-Latn-RS" sz="1600" b="1" dirty="0"/>
          </a:p>
        </p:txBody>
      </p:sp>
      <p:sp>
        <p:nvSpPr>
          <p:cNvPr id="16" name="Rectangle 5"/>
          <p:cNvSpPr/>
          <p:nvPr/>
        </p:nvSpPr>
        <p:spPr>
          <a:xfrm>
            <a:off x="137131" y="2826103"/>
            <a:ext cx="3253769" cy="218849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GREŠAKE PRETHODNIH PERIODA </a:t>
            </a:r>
          </a:p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KOJE SU </a:t>
            </a:r>
          </a:p>
          <a:p>
            <a:pPr algn="ctr"/>
            <a:r>
              <a:rPr lang="sr-Latn-RS" sz="1400" b="1" dirty="0" smtClean="0">
                <a:solidFill>
                  <a:schemeClr val="accent6">
                    <a:lumMod val="75000"/>
                  </a:schemeClr>
                </a:solidFill>
              </a:rPr>
              <a:t>BEZNAČAJNE </a:t>
            </a:r>
          </a:p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ISPRAVLJAJU SE PREKO PRIHODA I RASHODA ZA TEKUĆU GODINU I MOGU UTICATI SAMO NA OPOREZIVU DOBIT TEKUĆE GODINE</a:t>
            </a:r>
            <a:endParaRPr lang="sr-Latn-RS" sz="1400" b="1" dirty="0">
              <a:solidFill>
                <a:srgbClr val="00B050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5715000" y="1689242"/>
            <a:ext cx="3295649" cy="272979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GREŠAKE PRETHODNIH PERIODA KOJE SU </a:t>
            </a:r>
          </a:p>
          <a:p>
            <a:pPr algn="ctr"/>
            <a:r>
              <a:rPr lang="sr-Latn-RS" sz="1400" b="1" dirty="0" smtClean="0">
                <a:solidFill>
                  <a:schemeClr val="accent6">
                    <a:lumMod val="75000"/>
                  </a:schemeClr>
                </a:solidFill>
              </a:rPr>
              <a:t>MATERIJALNO ZNAČAJNE  </a:t>
            </a:r>
            <a:r>
              <a:rPr lang="sr-Latn-RS" sz="1400" b="1" dirty="0" smtClean="0">
                <a:solidFill>
                  <a:srgbClr val="00B050"/>
                </a:solidFill>
              </a:rPr>
              <a:t>ISPRAVLJAJU SE PREKO REZULTATA PRETHODNIH GODINA I MOGLE SU UTICATI NA OPOREZIVU DOBIT PRETHODNIH GODINA.</a:t>
            </a:r>
            <a:endParaRPr lang="sr-Latn-RS" sz="1400" b="1" dirty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842964"/>
            <a:ext cx="952500" cy="83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8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PORESKI ASPEKT ISPRAVKE GREŠAKA – POREZ NA DOBIT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49038" y="879852"/>
            <a:ext cx="3208538" cy="5298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GREŠEKE PRETHODNIH PERIODA</a:t>
            </a:r>
            <a:endParaRPr lang="sr-Latn-RS" sz="1400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630478" y="879853"/>
            <a:ext cx="2179772" cy="777498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/>
              <a:t>MATERIJALNO </a:t>
            </a:r>
            <a:r>
              <a:rPr lang="sr-Latn-RS" sz="1400" b="1" dirty="0" smtClean="0">
                <a:solidFill>
                  <a:schemeClr val="accent6"/>
                </a:solidFill>
              </a:rPr>
              <a:t>ZNAČAJNE</a:t>
            </a:r>
            <a:endParaRPr lang="sr-Latn-RS" sz="1400" b="1" dirty="0">
              <a:solidFill>
                <a:schemeClr val="accent6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2540346" y="1689520"/>
            <a:ext cx="3993804" cy="54412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6">
                    <a:lumMod val="75000"/>
                  </a:schemeClr>
                </a:solidFill>
              </a:rPr>
              <a:t>PODNOŠENJE IZMENJENE PDP I PB1</a:t>
            </a:r>
            <a:endParaRPr lang="sr-Latn-R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15688" y="2381425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OBAVEZA PODNOŠENJA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3840689" y="2397870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NASTAJE KADA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JE GREŠKA UTICALA NA POGREŠNO UTVRĐENU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PORESKU OBAVEZU U PRETHODNIM PERIODIMA</a:t>
            </a:r>
            <a:endParaRPr lang="sr-Latn-R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3232051" y="2422102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5"/>
          <p:cNvSpPr/>
          <p:nvPr/>
        </p:nvSpPr>
        <p:spPr>
          <a:xfrm>
            <a:off x="115688" y="2994275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ROK ZA PODNOŠENJE IZMENJENE POREKSE PRIJAVE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3222525" y="3000392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106167" y="4123238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ZABRANA PODNOŠENJA IZMENJENE PORESKE PRIJAVE 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3222525" y="4104260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5"/>
          <p:cNvSpPr/>
          <p:nvPr/>
        </p:nvSpPr>
        <p:spPr>
          <a:xfrm>
            <a:off x="3840689" y="4103889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POSLE POKRETANJA POSTUPKA PORESKE KONTROLE ZA ISTI PERIOD I NAKON POKRETANJA RADNJI PORESKE POLICIJE</a:t>
            </a:r>
            <a:endParaRPr lang="sr-Latn-R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3840689" y="2968156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ODMAH ILI NAJKASNIJE DO ISTEKA ROKA ZASTARELOSTI (5 GODINA)</a:t>
            </a:r>
            <a:endParaRPr lang="sr-Latn-R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115688" y="3565449"/>
            <a:ext cx="3000376" cy="4789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BROJ IZMENA PORESKIH PRIJAVA ZA ISTI PERIOD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3232052" y="3536343"/>
            <a:ext cx="565366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5"/>
          <p:cNvSpPr/>
          <p:nvPr/>
        </p:nvSpPr>
        <p:spPr>
          <a:xfrm>
            <a:off x="3840688" y="3567054"/>
            <a:ext cx="5019723" cy="47894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NAJVIŠE DVA PUTA</a:t>
            </a:r>
            <a:endParaRPr lang="sr-Latn-R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PORESKI ASPEKT ISPRAVKE GREŠAKA – POREZ NA DOBIT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4763" y="852258"/>
            <a:ext cx="8752571" cy="53455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400" b="1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 2017. godini zbog softverske greške </a:t>
            </a:r>
            <a:r>
              <a:rPr lang="sr-Latn-RS" sz="1400" b="1" u="sng" dirty="0" smtClean="0">
                <a:solidFill>
                  <a:schemeClr val="accent6">
                    <a:lumMod val="75000"/>
                  </a:schemeClr>
                </a:solidFill>
              </a:rPr>
              <a:t>računovodstveni troškovi amortizacije 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za građevinske objekte </a:t>
            </a:r>
            <a:r>
              <a:rPr lang="sr-Latn-RS" sz="1400" b="1" dirty="0">
                <a:solidFill>
                  <a:schemeClr val="bg1">
                    <a:lumMod val="50000"/>
                  </a:schemeClr>
                </a:solidFill>
              </a:rPr>
              <a:t>više su obračunati 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u ukupnom iznosu od RSD 3 miliona (prag materijalnosti za 2017. godinu je 2 miliona). U 2018. godini greška je identifikovan i ispravljena kao korekcija početnog stanja:</a:t>
            </a:r>
          </a:p>
        </p:txBody>
      </p:sp>
      <p:sp>
        <p:nvSpPr>
          <p:cNvPr id="18" name="Rectangle 5"/>
          <p:cNvSpPr/>
          <p:nvPr/>
        </p:nvSpPr>
        <p:spPr>
          <a:xfrm>
            <a:off x="214763" y="2566525"/>
            <a:ext cx="2223637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STANJA  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190874" y="2467878"/>
            <a:ext cx="5711985" cy="548640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Građevinski objekti (povećanje) i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Neraspoređen dobitak tekuće godine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(povećanje).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214763" y="3127525"/>
            <a:ext cx="2223635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USPEHA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3190874" y="3059061"/>
            <a:ext cx="5731034" cy="560439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Troškovi amortizacije (smanjenje), Neto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(povećanje).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2623038" y="2622041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Striped Right Arrow 23"/>
          <p:cNvSpPr/>
          <p:nvPr/>
        </p:nvSpPr>
        <p:spPr>
          <a:xfrm>
            <a:off x="2623038" y="3183041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90480"/>
              </p:ext>
            </p:extLst>
          </p:nvPr>
        </p:nvGraphicFramePr>
        <p:xfrm>
          <a:off x="1685514" y="1549400"/>
          <a:ext cx="7217345" cy="784224"/>
        </p:xfrm>
        <a:graphic>
          <a:graphicData uri="http://schemas.openxmlformats.org/drawingml/2006/table">
            <a:tbl>
              <a:tblPr/>
              <a:tblGrid>
                <a:gridCol w="4838000"/>
                <a:gridCol w="1242547"/>
                <a:gridCol w="1136798"/>
              </a:tblGrid>
              <a:tr h="261408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Konto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Duguje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Potražuje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08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340 - Neraspoređeni dobitak ranijih godina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08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029 - Ispravka vrednosti nekretnina, postrojenja i opreme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ectangle 5"/>
          <p:cNvSpPr/>
          <p:nvPr/>
        </p:nvSpPr>
        <p:spPr>
          <a:xfrm>
            <a:off x="214762" y="3665560"/>
            <a:ext cx="2223635" cy="61669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IZMENA PORESKE PRIJAVE PO OSNOVU POREZA NA DOBIT</a:t>
            </a:r>
          </a:p>
        </p:txBody>
      </p:sp>
      <p:sp>
        <p:nvSpPr>
          <p:cNvPr id="31" name="Striped Right Arrow 30"/>
          <p:cNvSpPr/>
          <p:nvPr/>
        </p:nvSpPr>
        <p:spPr>
          <a:xfrm>
            <a:off x="2644696" y="3804920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ectangle 5"/>
          <p:cNvSpPr/>
          <p:nvPr/>
        </p:nvSpPr>
        <p:spPr>
          <a:xfrm>
            <a:off x="3236300" y="3619500"/>
            <a:ext cx="5731034" cy="813947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U Poreskom bilansu za 2017. godini troškovi amortizacije su priznati u iznosu koji jeo obračunat po poreskim propisima iz OA obrasca i ova greška nema uticaj na oporezivu dobit za 2017. godinu i u skladu sa članom 40. ZPPPA </a:t>
            </a:r>
            <a:r>
              <a:rPr lang="sr-Latn-RS" sz="1200" b="1" u="sng" dirty="0" smtClean="0">
                <a:solidFill>
                  <a:schemeClr val="accent6">
                    <a:lumMod val="75000"/>
                  </a:schemeClr>
                </a:solidFill>
              </a:rPr>
              <a:t>ne podnosi se izmenjena poreska prijava</a:t>
            </a:r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r-Latn-R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PORESKI ASPEKT ISPRAVKE GREŠAKA – POREZ NA DOBIT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-5597629" y="3323590"/>
            <a:ext cx="3000376" cy="96266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BILANS USPEHA  TEKUĆE GODINE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I U NAPOMENAMA UZ FI OBELODANJIVANJA VEZANA </a:t>
            </a:r>
          </a:p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ZA 592 I 692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4763" y="852258"/>
            <a:ext cx="8752571" cy="53455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400" b="1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 2017. godini zbog softverske greške </a:t>
            </a:r>
            <a:r>
              <a:rPr lang="sr-Latn-RS" sz="1400" b="1" u="sng" dirty="0" smtClean="0">
                <a:solidFill>
                  <a:schemeClr val="accent6">
                    <a:lumMod val="75000"/>
                  </a:schemeClr>
                </a:solidFill>
              </a:rPr>
              <a:t>poreska amortizacija</a:t>
            </a:r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 za građevinske objekte više je obračunata u ukupnom iznosu od RSD 1 miliona (prag materijalnosti za 2017. godinu je 2 miliona). U 2018. godini greška je identifikovan i ispravljena kao korekcija početnog stanja:</a:t>
            </a:r>
          </a:p>
        </p:txBody>
      </p:sp>
      <p:sp>
        <p:nvSpPr>
          <p:cNvPr id="18" name="Rectangle 5"/>
          <p:cNvSpPr/>
          <p:nvPr/>
        </p:nvSpPr>
        <p:spPr>
          <a:xfrm>
            <a:off x="214763" y="2566525"/>
            <a:ext cx="2223637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STANJA  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190874" y="2467878"/>
            <a:ext cx="5711985" cy="548640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Obaveze za ostale poreze doprinose i druge dažbine (povećanje) i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Neraspoređen dobitak tekuće godine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(smanjenje).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214763" y="3127525"/>
            <a:ext cx="2223635" cy="35134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200" b="1" dirty="0" smtClean="0">
                <a:solidFill>
                  <a:schemeClr val="accent2"/>
                </a:solidFill>
              </a:rPr>
              <a:t>BILANS USPEHA</a:t>
            </a:r>
            <a:endParaRPr lang="sr-Latn-RS" sz="1200" dirty="0">
              <a:solidFill>
                <a:schemeClr val="accent2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3190874" y="3059061"/>
            <a:ext cx="5731034" cy="560439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>
                <a:solidFill>
                  <a:schemeClr val="accent2"/>
                </a:solidFill>
              </a:rPr>
              <a:t>UPOREDNI PODATAK ZA 2017: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Poreski rashod perioda (povećanje) a Neto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dobitak 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(smanjenje).</a:t>
            </a:r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2623038" y="2622041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Striped Right Arrow 23"/>
          <p:cNvSpPr/>
          <p:nvPr/>
        </p:nvSpPr>
        <p:spPr>
          <a:xfrm>
            <a:off x="2623038" y="3183041"/>
            <a:ext cx="474143" cy="24031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5"/>
          <p:cNvSpPr/>
          <p:nvPr/>
        </p:nvSpPr>
        <p:spPr>
          <a:xfrm>
            <a:off x="214762" y="3665560"/>
            <a:ext cx="2223635" cy="61669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IZMENA PORESKE PRIJAVE PO OSNOVU POREZA NA DOBIT</a:t>
            </a:r>
          </a:p>
        </p:txBody>
      </p:sp>
      <p:sp>
        <p:nvSpPr>
          <p:cNvPr id="31" name="Striped Right Arrow 30"/>
          <p:cNvSpPr/>
          <p:nvPr/>
        </p:nvSpPr>
        <p:spPr>
          <a:xfrm>
            <a:off x="2644696" y="3804920"/>
            <a:ext cx="474143" cy="2403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ectangle 5"/>
          <p:cNvSpPr/>
          <p:nvPr/>
        </p:nvSpPr>
        <p:spPr>
          <a:xfrm>
            <a:off x="3236300" y="3619500"/>
            <a:ext cx="5731034" cy="813947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U Poreskom bilansu za 2017. godini priznati su troškovi amortizacije iz OA obrasca koji pogrešno obračunati i u skladu sa članom 40. ZPPPA </a:t>
            </a:r>
            <a:r>
              <a:rPr lang="sr-Latn-RS" sz="1200" b="1" u="sng" dirty="0" smtClean="0">
                <a:solidFill>
                  <a:schemeClr val="accent6">
                    <a:lumMod val="75000"/>
                  </a:schemeClr>
                </a:solidFill>
              </a:rPr>
              <a:t>podnosi se izmenjena poreska prijava</a:t>
            </a:r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r-Latn-R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65605"/>
              </p:ext>
            </p:extLst>
          </p:nvPr>
        </p:nvGraphicFramePr>
        <p:xfrm>
          <a:off x="1838325" y="1520825"/>
          <a:ext cx="7083583" cy="803274"/>
        </p:xfrm>
        <a:graphic>
          <a:graphicData uri="http://schemas.openxmlformats.org/drawingml/2006/table">
            <a:tbl>
              <a:tblPr/>
              <a:tblGrid>
                <a:gridCol w="4748336"/>
                <a:gridCol w="1219518"/>
                <a:gridCol w="1115729"/>
              </a:tblGrid>
              <a:tr h="267758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Konto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Duguje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Potražuje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481 - Obaveze za porez iz rezultata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58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340 - Neraspoređeni dobitak ranijih godina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>
                <a:latin typeface="+mn-lt"/>
              </a:rPr>
              <a:t>ISPRAVKE GREŠAKA – RAČUNOVODSVENI I PORESKI ASPEKT</a:t>
            </a:r>
            <a:endParaRPr lang="en-GB" sz="2000" dirty="0">
              <a:latin typeface="+mn-lt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997527" y="1092532"/>
            <a:ext cx="1615044" cy="3431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pPr algn="ctr"/>
            <a:endParaRPr lang="sr-Latn-RS" sz="2000" b="1" dirty="0">
              <a:solidFill>
                <a:schemeClr val="bg1"/>
              </a:solidFill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ISPRAVKE GREŠAKA</a:t>
            </a:r>
            <a:endParaRPr lang="sr-Latn-RS" sz="16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pPr algn="ctr"/>
            <a:endParaRPr lang="sr-Latn-RS" sz="20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95274" y="1080656"/>
            <a:ext cx="595375" cy="3443719"/>
          </a:xfrm>
          <a:prstGeom prst="rect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Ž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4" name="Rectangle 5"/>
          <p:cNvSpPr/>
          <p:nvPr/>
        </p:nvSpPr>
        <p:spPr>
          <a:xfrm>
            <a:off x="2699792" y="1080656"/>
            <a:ext cx="6244185" cy="3443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Definisanje greške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Ključne vrste grešaka</a:t>
            </a:r>
            <a:endParaRPr lang="sr-Latn-RS" sz="2300" b="1" dirty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Računovodstveni aspekt ispravke grešaka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Poreski aspekt ispravke grešaka</a:t>
            </a:r>
            <a:endParaRPr lang="sr-Latn-RS" sz="2300" b="1" dirty="0"/>
          </a:p>
        </p:txBody>
      </p:sp>
    </p:spTree>
    <p:extLst>
      <p:ext uri="{BB962C8B-B14F-4D97-AF65-F5344CB8AC3E}">
        <p14:creationId xmlns:p14="http://schemas.microsoft.com/office/powerpoint/2010/main" val="3321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HVALA NA PAŽNJI</a:t>
            </a:r>
            <a:endParaRPr lang="en-GB" sz="1800" dirty="0"/>
          </a:p>
        </p:txBody>
      </p:sp>
      <p:sp>
        <p:nvSpPr>
          <p:cNvPr id="4" name="Rectangle 5"/>
          <p:cNvSpPr/>
          <p:nvPr/>
        </p:nvSpPr>
        <p:spPr>
          <a:xfrm>
            <a:off x="928684" y="3110692"/>
            <a:ext cx="6410325" cy="1835554"/>
          </a:xfrm>
          <a:prstGeom prst="rect">
            <a:avLst/>
          </a:prstGeom>
          <a:noFill/>
          <a:ln w="1905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r-Latn-RS" b="1" dirty="0" smtClean="0">
                <a:solidFill>
                  <a:schemeClr val="bg1">
                    <a:lumMod val="50000"/>
                  </a:schemeClr>
                </a:solidFill>
              </a:rPr>
              <a:t>GREŠKE SU ZA</a:t>
            </a:r>
          </a:p>
          <a:p>
            <a:pPr algn="ctr"/>
            <a:r>
              <a:rPr lang="sr-Latn-RS" b="1" dirty="0" smtClean="0">
                <a:solidFill>
                  <a:schemeClr val="bg1">
                    <a:lumMod val="50000"/>
                  </a:schemeClr>
                </a:solidFill>
              </a:rPr>
              <a:t>POČETNIKE, </a:t>
            </a:r>
          </a:p>
          <a:p>
            <a:pPr algn="ctr"/>
            <a:r>
              <a:rPr lang="sr-Latn-RS" b="1" dirty="0" smtClean="0">
                <a:solidFill>
                  <a:schemeClr val="accent2"/>
                </a:solidFill>
              </a:rPr>
              <a:t>MI ISKUSNI </a:t>
            </a:r>
          </a:p>
          <a:p>
            <a:pPr algn="ctr"/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ISPRAVLJAMO GREŠKE </a:t>
            </a:r>
          </a:p>
          <a:p>
            <a:pPr algn="ctr"/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NA VREME !!!</a:t>
            </a:r>
            <a:endParaRPr lang="sr-Latn-RS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rgbClr val="0070C0"/>
              </a:solidFill>
            </a:endParaRPr>
          </a:p>
          <a:p>
            <a:pPr algn="ctr"/>
            <a:endParaRPr lang="sr-Latn-RS" sz="14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hrvatskiglas-berlin.com/wp-content/uploads/upitni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828675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190006"/>
            <a:ext cx="8820981" cy="641268"/>
          </a:xfrm>
        </p:spPr>
        <p:txBody>
          <a:bodyPr/>
          <a:lstStyle/>
          <a:p>
            <a:r>
              <a:rPr lang="sr-Latn-RS" sz="2000" b="1" dirty="0" smtClean="0"/>
              <a:t>ISPRAVKA GREŠAKA – POJAM GREŠKE</a:t>
            </a:r>
            <a:endParaRPr lang="en-GB" sz="2000" dirty="0"/>
          </a:p>
        </p:txBody>
      </p:sp>
      <p:sp>
        <p:nvSpPr>
          <p:cNvPr id="10" name="Rectangle 5"/>
          <p:cNvSpPr/>
          <p:nvPr/>
        </p:nvSpPr>
        <p:spPr>
          <a:xfrm>
            <a:off x="85725" y="3308356"/>
            <a:ext cx="8824317" cy="1015994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ysDash"/>
            <a:round/>
          </a:ln>
          <a:effectLst>
            <a:glow rad="127000">
              <a:schemeClr val="bg1"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GREŠKE 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</a:rPr>
              <a:t>NASTAJU KADA SE 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</a:rPr>
              <a:t>INFORMACIJE KOJE SU DOSTUPNE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</a:rPr>
              <a:t> ILI ZA KOJE SE RAZUMNO OČEKUJE DA BUDU DOSTUPNE, 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</a:rPr>
              <a:t>IZOSTAVE ILI NA POGREŠAN NAČIN UPOTREBE 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</a:rPr>
              <a:t>PRILIKOM FINANSIJSKOG IZVEŠTAVANJA.</a:t>
            </a:r>
          </a:p>
        </p:txBody>
      </p:sp>
      <p:sp>
        <p:nvSpPr>
          <p:cNvPr id="14" name="Rectangle 5"/>
          <p:cNvSpPr/>
          <p:nvPr/>
        </p:nvSpPr>
        <p:spPr>
          <a:xfrm>
            <a:off x="215516" y="2222881"/>
            <a:ext cx="2664248" cy="426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Računovodstvene politike, promene računovodstvenih procena i greške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215516" y="902897"/>
            <a:ext cx="8737984" cy="2852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OKVIR ZA FINANSIJSKO IZVEŠTAVANJE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215516" y="1296460"/>
            <a:ext cx="2736304" cy="8223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IAS 8</a:t>
            </a:r>
          </a:p>
        </p:txBody>
      </p:sp>
      <p:sp>
        <p:nvSpPr>
          <p:cNvPr id="15" name="Rectangle 5"/>
          <p:cNvSpPr/>
          <p:nvPr/>
        </p:nvSpPr>
        <p:spPr>
          <a:xfrm>
            <a:off x="3211864" y="1305815"/>
            <a:ext cx="2745287" cy="807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IFRS ZA SME</a:t>
            </a:r>
          </a:p>
        </p:txBody>
      </p:sp>
      <p:sp>
        <p:nvSpPr>
          <p:cNvPr id="16" name="Rectangle 5"/>
          <p:cNvSpPr/>
          <p:nvPr/>
        </p:nvSpPr>
        <p:spPr>
          <a:xfrm>
            <a:off x="6300192" y="1311610"/>
            <a:ext cx="2609850" cy="79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PRAVILNIK ZA MIKRO I DPL</a:t>
            </a:r>
          </a:p>
        </p:txBody>
      </p:sp>
      <p:sp>
        <p:nvSpPr>
          <p:cNvPr id="18" name="Rectangle 5"/>
          <p:cNvSpPr/>
          <p:nvPr/>
        </p:nvSpPr>
        <p:spPr>
          <a:xfrm>
            <a:off x="3211865" y="2222881"/>
            <a:ext cx="2745286" cy="409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Odeljak 10. </a:t>
            </a:r>
          </a:p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Računovodstvene politike, procene i greške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6966819" y="2170035"/>
            <a:ext cx="1276596" cy="409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Član 9.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40344" y="-1254654"/>
            <a:ext cx="409505" cy="8461543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53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ISPRAVKA GREŠAKA – POJAM GREŠKE (PRIMER)</a:t>
            </a:r>
            <a:endParaRPr lang="en-GB" sz="1800" dirty="0"/>
          </a:p>
        </p:txBody>
      </p:sp>
      <p:sp>
        <p:nvSpPr>
          <p:cNvPr id="15" name="Rectangle 5"/>
          <p:cNvSpPr/>
          <p:nvPr/>
        </p:nvSpPr>
        <p:spPr>
          <a:xfrm>
            <a:off x="199166" y="942076"/>
            <a:ext cx="8763855" cy="724799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DRUŠTVO JE U 2018. GODINI PO OSNOVU SUDSKE PRESUDE ISPLATILO MATERIJALNO ZNAČAJAN IZNOS KUPCU KOJI JE POKRENUO TUŽBU U 2017. GODINI.</a:t>
            </a:r>
            <a:endParaRPr lang="sr-Latn-RS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1" y="2745552"/>
            <a:ext cx="1083394" cy="1690745"/>
          </a:xfrm>
          <a:prstGeom prst="rect">
            <a:avLst/>
          </a:prstGeom>
        </p:spPr>
      </p:pic>
      <p:sp>
        <p:nvSpPr>
          <p:cNvPr id="17" name="Rectangle 5"/>
          <p:cNvSpPr/>
          <p:nvPr/>
        </p:nvSpPr>
        <p:spPr>
          <a:xfrm>
            <a:off x="675565" y="2090855"/>
            <a:ext cx="2782720" cy="329880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DA LI JE OVO </a:t>
            </a:r>
            <a:r>
              <a:rPr lang="sr-Latn-RS" sz="1200" b="1" dirty="0" smtClean="0">
                <a:solidFill>
                  <a:schemeClr val="accent6">
                    <a:lumMod val="75000"/>
                  </a:schemeClr>
                </a:solidFill>
              </a:rPr>
              <a:t>GREŠKA</a:t>
            </a:r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IZ PRETHODNE GODINE?</a:t>
            </a:r>
            <a:endParaRPr lang="sr-Latn-RS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2996689" y="2574710"/>
            <a:ext cx="5966333" cy="911439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600" b="1" dirty="0">
                <a:solidFill>
                  <a:srgbClr val="C00000"/>
                </a:solidFill>
              </a:rPr>
              <a:t>GREŠKA IZ </a:t>
            </a:r>
            <a:r>
              <a:rPr lang="sr-Latn-RS" sz="1600" b="1" dirty="0" smtClean="0">
                <a:solidFill>
                  <a:srgbClr val="C00000"/>
                </a:solidFill>
              </a:rPr>
              <a:t>PRETHODNE GODINE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</a:rPr>
              <a:t>ako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dokaže da je u periodu pokretanja sudskog spora bilo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</a:rPr>
              <a:t>izvesno </a:t>
            </a:r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da će po tom osnovu doći do odliva novčanih sredstava i da je tada trebalo izvršiti rezervisanja za troškove sudskih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</a:rPr>
              <a:t>sporova.</a:t>
            </a:r>
            <a:endParaRPr lang="sr-Latn-R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0" y="1766039"/>
            <a:ext cx="3710256" cy="9795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5"/>
          <p:cNvSpPr/>
          <p:nvPr/>
        </p:nvSpPr>
        <p:spPr>
          <a:xfrm>
            <a:off x="2996688" y="3723386"/>
            <a:ext cx="5966333" cy="914400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600" b="1" dirty="0" smtClean="0">
                <a:solidFill>
                  <a:srgbClr val="002060"/>
                </a:solidFill>
              </a:rPr>
              <a:t>TEKUĆI RASHOD 2018. GODINE: </a:t>
            </a:r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ako se dokaže da je sudski spor izgubljen zbog novih okolnosti i činjenica koje se nisu bile dostupne niti su se mogle očekivati u periodu pokretanja sudskog spora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r-Latn-R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PODELA GREŠAKA PREMA PRIRODI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050272"/>
            <a:ext cx="2588200" cy="94997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Početno (inicijalno) priznavanje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185060"/>
            <a:ext cx="2588200" cy="92569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Naknadno vrednovanje (odmeravanje)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8" y="3343275"/>
            <a:ext cx="2588201" cy="12001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Prezentacija i obelodanjivanje u finansijskim izveštajima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2939615" y="1318025"/>
            <a:ext cx="708460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3724493" y="1050272"/>
            <a:ext cx="5241379" cy="10894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Priznavanje stalne imovine</a:t>
            </a:r>
          </a:p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Utvrđivanja nabavne vrednosti</a:t>
            </a:r>
          </a:p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Priznavanje kupljenih HOV po nominalnoj vrednosti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2939615" y="2450148"/>
            <a:ext cx="708460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5"/>
          <p:cNvSpPr/>
          <p:nvPr/>
        </p:nvSpPr>
        <p:spPr>
          <a:xfrm>
            <a:off x="3724494" y="2281985"/>
            <a:ext cx="5241378" cy="85201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Procena fer vrednosti</a:t>
            </a:r>
          </a:p>
          <a:p>
            <a:pPr>
              <a:spcAft>
                <a:spcPts val="3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Testiranje na obezvređenje  </a:t>
            </a:r>
          </a:p>
          <a:p>
            <a:pPr>
              <a:spcAft>
                <a:spcPts val="3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Procena naplativosti potraživanja i sl.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8" name="Striped Right Arrow 27"/>
          <p:cNvSpPr/>
          <p:nvPr/>
        </p:nvSpPr>
        <p:spPr>
          <a:xfrm>
            <a:off x="2939615" y="3679739"/>
            <a:ext cx="708460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5"/>
          <p:cNvSpPr/>
          <p:nvPr/>
        </p:nvSpPr>
        <p:spPr>
          <a:xfrm>
            <a:off x="3724494" y="3343275"/>
            <a:ext cx="5241377" cy="120015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600" b="1" dirty="0" smtClean="0">
                <a:solidFill>
                  <a:srgbClr val="C00000"/>
                </a:solidFill>
              </a:rPr>
              <a:t>Građevinski objekti ili investicione nekretnine Kratkoročne ili dugoročne obaveze </a:t>
            </a:r>
          </a:p>
          <a:p>
            <a:r>
              <a:rPr lang="sr-Latn-RS" sz="1600" b="1" dirty="0" smtClean="0">
                <a:solidFill>
                  <a:srgbClr val="C00000"/>
                </a:solidFill>
              </a:rPr>
              <a:t>Obelodanjivanje tereta, sudskih sporova, potencijalnih obaveza i sl.</a:t>
            </a:r>
            <a:endParaRPr lang="sr-Latn-R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PODELA GREŠAKA PREMA VREMENSKOM PERIODU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97874" y="1333804"/>
            <a:ext cx="2588200" cy="88360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GREŠKE TEKUĆEG PERIODA</a:t>
            </a:r>
          </a:p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(potencijalne greške)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97874" y="3210732"/>
            <a:ext cx="2588200" cy="92569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GREŠKE PRETHODNIH PERIODA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2991680" y="1528530"/>
            <a:ext cx="784878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3876675" y="892000"/>
            <a:ext cx="5089196" cy="16875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Identifikovane su u tekućem periodu i odnose se samo na tekući period. </a:t>
            </a:r>
          </a:p>
          <a:p>
            <a:pPr>
              <a:spcAft>
                <a:spcPts val="600"/>
              </a:spcAft>
            </a:pPr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Društvo je na kraju 2018. godine identifikovalo da računovodstveni softver koji je nabavljen 08.08.2018. godine iskazalo na teret nematerijalnih troškova umesto da prizna nematerijalnu imovinu.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sr-Latn-R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2977934" y="3466343"/>
            <a:ext cx="784878" cy="41447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5"/>
          <p:cNvSpPr/>
          <p:nvPr/>
        </p:nvSpPr>
        <p:spPr>
          <a:xfrm>
            <a:off x="3876675" y="2968728"/>
            <a:ext cx="5089196" cy="14097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>
                <a:solidFill>
                  <a:srgbClr val="C00000"/>
                </a:solidFill>
              </a:rPr>
              <a:t>Identifikovane su u tekućem </a:t>
            </a:r>
            <a:r>
              <a:rPr lang="sr-Latn-RS" sz="1600" b="1" dirty="0" smtClean="0">
                <a:solidFill>
                  <a:srgbClr val="C00000"/>
                </a:solidFill>
              </a:rPr>
              <a:t>periodu a odnose se na prethodne periode.</a:t>
            </a:r>
          </a:p>
          <a:p>
            <a:pPr>
              <a:spcAft>
                <a:spcPts val="600"/>
              </a:spcAft>
            </a:pPr>
            <a:r>
              <a:rPr lang="sr-Latn-RS" sz="1600" b="1" i="1" dirty="0">
                <a:solidFill>
                  <a:schemeClr val="bg1">
                    <a:lumMod val="50000"/>
                  </a:schemeClr>
                </a:solidFill>
              </a:rPr>
              <a:t>Društvo je na </a:t>
            </a:r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početku </a:t>
            </a:r>
            <a:r>
              <a:rPr lang="sr-Latn-RS" sz="1600" b="1" i="1" dirty="0">
                <a:solidFill>
                  <a:schemeClr val="bg1">
                    <a:lumMod val="50000"/>
                  </a:schemeClr>
                </a:solidFill>
              </a:rPr>
              <a:t>2018. godine identifikovalo da </a:t>
            </a:r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u 2017. godini nije priznalo nedovršene usluge.</a:t>
            </a:r>
            <a:endParaRPr lang="sr-Latn-R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PODELA GREŠAKA PREMA MATERIJALNOSTI</a:t>
            </a:r>
            <a:endParaRPr lang="en-GB" sz="1800" u="sng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5774" y="4619626"/>
            <a:ext cx="6848475" cy="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5774" y="933450"/>
            <a:ext cx="1" cy="3686176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5775" y="1918279"/>
            <a:ext cx="2544159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29934" y="2838450"/>
            <a:ext cx="293082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29933" y="1057275"/>
            <a:ext cx="0" cy="35623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57886" y="1057275"/>
            <a:ext cx="0" cy="35623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02187" y="4781711"/>
            <a:ext cx="111133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43018" y="4781711"/>
            <a:ext cx="111133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81368" y="4781711"/>
            <a:ext cx="111133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GODINA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-413322" y="1415689"/>
            <a:ext cx="131681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VREDNOST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1217" y="1400253"/>
            <a:ext cx="217327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PRAG MATERIJALNOSTI </a:t>
            </a:r>
          </a:p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U 2017. GODINI</a:t>
            </a:r>
          </a:p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RSD 3 MILIONA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763358" y="2589584"/>
            <a:ext cx="0" cy="2028826"/>
          </a:xfrm>
          <a:prstGeom prst="line">
            <a:avLst/>
          </a:prstGeom>
          <a:ln w="419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963508" y="1333500"/>
            <a:ext cx="0" cy="3284910"/>
          </a:xfrm>
          <a:prstGeom prst="line">
            <a:avLst/>
          </a:prstGeom>
          <a:ln w="419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Callout 2 60"/>
          <p:cNvSpPr/>
          <p:nvPr/>
        </p:nvSpPr>
        <p:spPr>
          <a:xfrm>
            <a:off x="6400801" y="957262"/>
            <a:ext cx="2635870" cy="961017"/>
          </a:xfrm>
          <a:prstGeom prst="borderCallout2">
            <a:avLst>
              <a:gd name="adj1" fmla="val 42071"/>
              <a:gd name="adj2" fmla="val -1678"/>
              <a:gd name="adj3" fmla="val 40225"/>
              <a:gd name="adj4" fmla="val -12320"/>
              <a:gd name="adj5" fmla="val 38681"/>
              <a:gd name="adj6" fmla="val -49540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rgbClr val="FF0000"/>
                </a:solidFill>
              </a:rPr>
              <a:t>SLUČAJ 2: </a:t>
            </a:r>
          </a:p>
          <a:p>
            <a:pPr algn="ctr"/>
            <a:r>
              <a:rPr lang="sr-Latn-RS" sz="1200" b="1" dirty="0" smtClean="0">
                <a:solidFill>
                  <a:srgbClr val="FF0000"/>
                </a:solidFill>
              </a:rPr>
              <a:t>OTKRIVENA GREŠKA DA U 2017. NISU PRIZNATE NEDOVRŠENE USLUGE U IZNOSU OD RSD 3,5 MILIONA</a:t>
            </a:r>
            <a:endParaRPr lang="sr-Latn-RS" sz="1200" b="1" dirty="0">
              <a:solidFill>
                <a:srgbClr val="FF0000"/>
              </a:solidFill>
            </a:endParaRPr>
          </a:p>
        </p:txBody>
      </p:sp>
      <p:sp>
        <p:nvSpPr>
          <p:cNvPr id="62" name="Line Callout 2 61"/>
          <p:cNvSpPr/>
          <p:nvPr/>
        </p:nvSpPr>
        <p:spPr>
          <a:xfrm>
            <a:off x="6400801" y="2046336"/>
            <a:ext cx="2635870" cy="920171"/>
          </a:xfrm>
          <a:prstGeom prst="borderCallout2">
            <a:avLst>
              <a:gd name="adj1" fmla="val 42071"/>
              <a:gd name="adj2" fmla="val -1678"/>
              <a:gd name="adj3" fmla="val 41945"/>
              <a:gd name="adj4" fmla="val -15549"/>
              <a:gd name="adj5" fmla="val 55627"/>
              <a:gd name="adj6" fmla="val -98520"/>
            </a:avLst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SLUČAJ 1: 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OTKRIVENA GREŠKA DA U 2017. NISU PRIZNATE NEDOVRŠENE USLUGE U IZNOSU OD RSD 2,5 MILIONA</a:t>
            </a:r>
            <a:endParaRPr lang="sr-Latn-R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85013" y="3544679"/>
            <a:ext cx="1872008" cy="4261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PRAG MATERIJALNOSTI</a:t>
            </a:r>
          </a:p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 U 2018. GODINI</a:t>
            </a:r>
          </a:p>
          <a:p>
            <a:pPr algn="ctr"/>
            <a:r>
              <a:rPr lang="sr-Latn-RS" sz="1000" b="1" dirty="0" smtClean="0">
                <a:solidFill>
                  <a:schemeClr val="bg1">
                    <a:lumMod val="50000"/>
                  </a:schemeClr>
                </a:solidFill>
              </a:rPr>
              <a:t>RSD 2 MILIONA</a:t>
            </a:r>
          </a:p>
        </p:txBody>
      </p:sp>
      <p:sp>
        <p:nvSpPr>
          <p:cNvPr id="69" name="Right Brace 68"/>
          <p:cNvSpPr/>
          <p:nvPr/>
        </p:nvSpPr>
        <p:spPr>
          <a:xfrm rot="10800000" flipH="1">
            <a:off x="6225637" y="2967566"/>
            <a:ext cx="666610" cy="1580367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4" name="Rectangle 73"/>
          <p:cNvSpPr/>
          <p:nvPr/>
        </p:nvSpPr>
        <p:spPr>
          <a:xfrm>
            <a:off x="4032549" y="926933"/>
            <a:ext cx="1861918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MATERIJALNO </a:t>
            </a:r>
            <a:r>
              <a:rPr lang="sr-Latn-RS" sz="1400" b="1" dirty="0" smtClean="0">
                <a:solidFill>
                  <a:srgbClr val="FF0000"/>
                </a:solidFill>
              </a:rPr>
              <a:t>ZNAČAJNA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09654" y="2095022"/>
            <a:ext cx="1861918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MATERIJALNO </a:t>
            </a:r>
            <a:r>
              <a:rPr lang="sr-Latn-RS" sz="1400" b="1" dirty="0" smtClean="0">
                <a:solidFill>
                  <a:schemeClr val="accent1">
                    <a:lumMod val="75000"/>
                  </a:schemeClr>
                </a:solidFill>
              </a:rPr>
              <a:t>BEZNAČAJNA</a:t>
            </a:r>
          </a:p>
        </p:txBody>
      </p:sp>
    </p:spTree>
    <p:extLst>
      <p:ext uri="{BB962C8B-B14F-4D97-AF65-F5344CB8AC3E}">
        <p14:creationId xmlns:p14="http://schemas.microsoft.com/office/powerpoint/2010/main" val="18558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658863" y="889377"/>
            <a:ext cx="3571941" cy="6822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2000" b="1" dirty="0" smtClean="0">
                <a:solidFill>
                  <a:schemeClr val="bg1"/>
                </a:solidFill>
              </a:rPr>
              <a:t>GREŠEKE TEKUĆEG PERIODA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007284" y="1692740"/>
            <a:ext cx="2687470" cy="1078400"/>
          </a:xfrm>
          <a:prstGeom prst="left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RAČUNOVODSTVENO OBUHVATANJE</a:t>
            </a:r>
            <a:endParaRPr lang="sr-Latn-R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 rot="19306359">
            <a:off x="197575" y="1899240"/>
            <a:ext cx="2109923" cy="1071577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BEZNAČAJNE</a:t>
            </a:r>
            <a:endParaRPr lang="sr-Latn-R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 rot="1915562">
            <a:off x="6640378" y="1854218"/>
            <a:ext cx="2103571" cy="1071576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MATERIJALNO </a:t>
            </a:r>
            <a:r>
              <a:rPr lang="sr-Latn-RS" b="1" dirty="0" smtClean="0">
                <a:solidFill>
                  <a:schemeClr val="accent6"/>
                </a:solidFill>
              </a:rPr>
              <a:t>ZNAČAJNE</a:t>
            </a:r>
            <a:endParaRPr lang="sr-Latn-RS" b="1" dirty="0">
              <a:solidFill>
                <a:schemeClr val="accent6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3007284" y="2897187"/>
            <a:ext cx="3149902" cy="74833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NALOZI KOREKCIJA          U TEKUĆOJ GODINI !!!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208063" y="3728466"/>
            <a:ext cx="8748344" cy="85201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Napomena: Rukovodstvo društva može odlučiti da greške tekućeg period koje pojedinačno i u zbiru nisu materijalno značajne ispravi u narednoj godini kao ispravku greška prethodnog perioda koje nisu materijalno značajne.</a:t>
            </a:r>
            <a:endParaRPr lang="sr-Latn-R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RAČUNOVODSTVENI ASPEKT ISPRAVKE GREŠAKA</a:t>
            </a:r>
            <a:endParaRPr lang="en-GB" sz="1800" u="sng" dirty="0"/>
          </a:p>
        </p:txBody>
      </p:sp>
      <p:sp>
        <p:nvSpPr>
          <p:cNvPr id="11" name="Rectangle 5"/>
          <p:cNvSpPr/>
          <p:nvPr/>
        </p:nvSpPr>
        <p:spPr>
          <a:xfrm>
            <a:off x="257108" y="866775"/>
            <a:ext cx="8708761" cy="3924300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Revizor je identifikovao potraživanja u iznosu od RSD 3 miliona koja su u 2018. godini postala sporna a koja nisu indirektno obezvređena u prezentiranom nacrtu FI2018. </a:t>
            </a:r>
          </a:p>
          <a:p>
            <a:pPr algn="just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Rukovodstvo društva je u konačnim FI2018 izvršilo ispravku ove greške korektivnim nalogom na dan 31.12.2018. godine tako što je proknjižilo indirektan otpis </a:t>
            </a:r>
            <a:r>
              <a:rPr lang="sr-Latn-RS" sz="1600" b="1" dirty="0">
                <a:solidFill>
                  <a:schemeClr val="bg1">
                    <a:lumMod val="50000"/>
                  </a:schemeClr>
                </a:solidFill>
              </a:rPr>
              <a:t>potraživanja u iznosu od RSD 3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</a:rPr>
              <a:t>miliona.</a:t>
            </a:r>
          </a:p>
          <a:p>
            <a:pPr>
              <a:spcAft>
                <a:spcPts val="600"/>
              </a:spcAft>
            </a:pPr>
            <a:endParaRPr lang="sr-Latn-R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sr-Latn-RS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sr-Latn-RS" sz="1600" b="1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sr-Latn-R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78994"/>
              </p:ext>
            </p:extLst>
          </p:nvPr>
        </p:nvGraphicFramePr>
        <p:xfrm>
          <a:off x="742950" y="3228976"/>
          <a:ext cx="7143750" cy="888364"/>
        </p:xfrm>
        <a:graphic>
          <a:graphicData uri="http://schemas.openxmlformats.org/drawingml/2006/table">
            <a:tbl>
              <a:tblPr/>
              <a:tblGrid>
                <a:gridCol w="4788668"/>
                <a:gridCol w="1229876"/>
                <a:gridCol w="1125206"/>
              </a:tblGrid>
              <a:tr h="25764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Konto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Duguje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Potražuje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072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585 - Obezvređenje potraživanja i kratkoročnih finansijskih plasmana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209 - Ispravka vrednosti potraživanja od prodaje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1673</Words>
  <Application>Microsoft Office PowerPoint</Application>
  <PresentationFormat>On-screen Show (16:9)</PresentationFormat>
  <Paragraphs>243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ISPRAVKE GREŠAKA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Branislavm</cp:lastModifiedBy>
  <cp:revision>259</cp:revision>
  <cp:lastPrinted>2018-11-29T06:53:23Z</cp:lastPrinted>
  <dcterms:created xsi:type="dcterms:W3CDTF">2015-05-28T11:57:29Z</dcterms:created>
  <dcterms:modified xsi:type="dcterms:W3CDTF">2018-11-29T21:08:14Z</dcterms:modified>
</cp:coreProperties>
</file>