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2" r:id="rId3"/>
    <p:sldMasterId id="2147483678" r:id="rId4"/>
  </p:sldMasterIdLst>
  <p:notesMasterIdLst>
    <p:notesMasterId r:id="rId19"/>
  </p:notesMasterIdLst>
  <p:handoutMasterIdLst>
    <p:handoutMasterId r:id="rId20"/>
  </p:handoutMasterIdLst>
  <p:sldIdLst>
    <p:sldId id="258" r:id="rId5"/>
    <p:sldId id="303" r:id="rId6"/>
    <p:sldId id="304" r:id="rId7"/>
    <p:sldId id="312" r:id="rId8"/>
    <p:sldId id="305" r:id="rId9"/>
    <p:sldId id="313" r:id="rId10"/>
    <p:sldId id="306" r:id="rId11"/>
    <p:sldId id="307" r:id="rId12"/>
    <p:sldId id="314" r:id="rId13"/>
    <p:sldId id="308" r:id="rId14"/>
    <p:sldId id="309" r:id="rId15"/>
    <p:sldId id="310" r:id="rId16"/>
    <p:sldId id="315" r:id="rId17"/>
    <p:sldId id="31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DBECD4"/>
    <a:srgbClr val="D4E7F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7686" autoAdjust="0"/>
  </p:normalViewPr>
  <p:slideViewPr>
    <p:cSldViewPr snapToGrid="0">
      <p:cViewPr>
        <p:scale>
          <a:sx n="80" d="100"/>
          <a:sy n="80" d="100"/>
        </p:scale>
        <p:origin x="-1020" y="-474"/>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73AF6-2FAB-4713-B6C6-E0386261291F}" type="datetimeFigureOut">
              <a:rPr lang="en-GB" smtClean="0"/>
              <a:t>28/11/2018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8E0F9-4544-4B83-BE12-483232559C3B}" type="slidenum">
              <a:rPr lang="en-GB" smtClean="0"/>
              <a:t>‹#›</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39265-ADFC-4563-A924-76225813E49E}" type="datetimeFigureOut">
              <a:rPr lang="en-GB" smtClean="0"/>
              <a:t>28/11/2018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8859B-D7B2-4524-A914-23A343B7401F}" type="slidenum">
              <a:rPr lang="en-GB" smtClean="0"/>
              <a:t>‹#›</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69"/>
            <a:ext cx="8229600" cy="951719"/>
          </a:xfrm>
          <a:prstGeom prst="rect">
            <a:avLst/>
          </a:prstGeom>
        </p:spPr>
        <p:txBody>
          <a:bodyPr>
            <a:noAutofit/>
          </a:bodyPr>
          <a:lstStyle>
            <a:lvl1pPr algn="l">
              <a:defRPr sz="2800" b="0" i="0" cap="all" baseline="0">
                <a:solidFill>
                  <a:schemeClr val="accent2"/>
                </a:solidFill>
              </a:defRPr>
            </a:lvl1pPr>
          </a:lstStyle>
          <a:p>
            <a:r>
              <a:rPr lang="sr-Latn-RS" dirty="0" smtClean="0"/>
              <a:t>NAJČEŠĆE GREŠKE PRILIKOM KNJIŽENJA OBAVEZA I RASHODA</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2575414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3458315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2026175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234450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125812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139981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276710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27536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49211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sr-Latn-RS" dirty="0" smtClean="0"/>
              <a:t>NENA</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656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4103378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F22D2AC4-90D4-474E-A5A8-A1B631A198E7}"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BCB8747-030B-4895-967A-6514248BA958}" type="slidenum">
              <a:rPr lang="sr-Latn-RS" smtClean="0"/>
              <a:t>‹#›</a:t>
            </a:fld>
            <a:endParaRPr lang="sr-Latn-RS"/>
          </a:p>
        </p:txBody>
      </p:sp>
    </p:spTree>
    <p:extLst>
      <p:ext uri="{BB962C8B-B14F-4D97-AF65-F5344CB8AC3E}">
        <p14:creationId xmlns:p14="http://schemas.microsoft.com/office/powerpoint/2010/main" val="495792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4260504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152614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2353300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1442485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2334163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2432571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2504610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33378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035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117890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3879238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D93D0291-35B9-45B4-AAA5-07E51ED78E4A}"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D884C48-DBEF-4149-BBCB-9FA5951659B3}" type="slidenum">
              <a:rPr lang="sr-Latn-RS" smtClean="0"/>
              <a:t>‹#›</a:t>
            </a:fld>
            <a:endParaRPr lang="sr-Latn-RS"/>
          </a:p>
        </p:txBody>
      </p:sp>
    </p:spTree>
    <p:extLst>
      <p:ext uri="{BB962C8B-B14F-4D97-AF65-F5344CB8AC3E}">
        <p14:creationId xmlns:p14="http://schemas.microsoft.com/office/powerpoint/2010/main" val="1361800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2750488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2594483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2690251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717560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779005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2883200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136222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647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2322227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3078347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1581456B-2104-4031-BAA8-5E36409F2775}" type="datetimeFigureOut">
              <a:rPr lang="sr-Latn-RS" smtClean="0"/>
              <a:t>28.11.2018</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8306F63-D3CB-4B9D-8C0C-8D7CFB6EC7E4}" type="slidenum">
              <a:rPr lang="sr-Latn-RS" smtClean="0"/>
              <a:t>‹#›</a:t>
            </a:fld>
            <a:endParaRPr lang="sr-Latn-RS"/>
          </a:p>
        </p:txBody>
      </p:sp>
    </p:spTree>
    <p:extLst>
      <p:ext uri="{BB962C8B-B14F-4D97-AF65-F5344CB8AC3E}">
        <p14:creationId xmlns:p14="http://schemas.microsoft.com/office/powerpoint/2010/main" val="199253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sr-Latn-RS" dirty="0" smtClean="0"/>
              <a:t>NENA</a:t>
            </a:r>
            <a:endParaRPr lang="sr-Latn-R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2D2AC4-90D4-474E-A5A8-A1B631A198E7}" type="datetimeFigureOut">
              <a:rPr lang="sr-Latn-RS" smtClean="0"/>
              <a:t>28.11.2018</a:t>
            </a:fld>
            <a:endParaRPr lang="sr-Latn-R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BCB8747-030B-4895-967A-6514248BA958}" type="slidenum">
              <a:rPr lang="sr-Latn-RS" smtClean="0"/>
              <a:t>‹#›</a:t>
            </a:fld>
            <a:endParaRPr lang="sr-Latn-RS"/>
          </a:p>
        </p:txBody>
      </p:sp>
    </p:spTree>
    <p:extLst>
      <p:ext uri="{BB962C8B-B14F-4D97-AF65-F5344CB8AC3E}">
        <p14:creationId xmlns:p14="http://schemas.microsoft.com/office/powerpoint/2010/main" val="20390189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93D0291-35B9-45B4-AAA5-07E51ED78E4A}" type="datetimeFigureOut">
              <a:rPr lang="sr-Latn-RS" smtClean="0"/>
              <a:t>28.11.2018</a:t>
            </a:fld>
            <a:endParaRPr lang="sr-Latn-R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D884C48-DBEF-4149-BBCB-9FA5951659B3}" type="slidenum">
              <a:rPr lang="sr-Latn-RS" smtClean="0"/>
              <a:t>‹#›</a:t>
            </a:fld>
            <a:endParaRPr lang="sr-Latn-RS"/>
          </a:p>
        </p:txBody>
      </p:sp>
    </p:spTree>
    <p:extLst>
      <p:ext uri="{BB962C8B-B14F-4D97-AF65-F5344CB8AC3E}">
        <p14:creationId xmlns:p14="http://schemas.microsoft.com/office/powerpoint/2010/main" val="13883083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sr-Latn-RS" dirty="0" smtClean="0"/>
              <a:t>NENA</a:t>
            </a:r>
            <a:endParaRPr lang="sr-Latn-R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581456B-2104-4031-BAA8-5E36409F2775}" type="datetimeFigureOut">
              <a:rPr lang="sr-Latn-RS" smtClean="0"/>
              <a:t>28.11.2018</a:t>
            </a:fld>
            <a:endParaRPr lang="sr-Latn-R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8306F63-D3CB-4B9D-8C0C-8D7CFB6EC7E4}" type="slidenum">
              <a:rPr lang="sr-Latn-RS" smtClean="0"/>
              <a:t>‹#›</a:t>
            </a:fld>
            <a:endParaRPr lang="sr-Latn-RS"/>
          </a:p>
        </p:txBody>
      </p:sp>
    </p:spTree>
    <p:extLst>
      <p:ext uri="{BB962C8B-B14F-4D97-AF65-F5344CB8AC3E}">
        <p14:creationId xmlns:p14="http://schemas.microsoft.com/office/powerpoint/2010/main" val="2653337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06" y="3663745"/>
            <a:ext cx="8229600" cy="848878"/>
          </a:xfrm>
        </p:spPr>
        <p:txBody>
          <a:bodyPr/>
          <a:lstStyle/>
          <a:p>
            <a:r>
              <a:rPr lang="sr-Latn-RS" dirty="0" smtClean="0"/>
              <a:t>NAJČEŠĆE GREŠKE PRILIKOM KNJIŽENJA OBAVEZA I RASHODA</a:t>
            </a:r>
            <a:endParaRPr lang="sr-Latn-RS" dirty="0"/>
          </a:p>
        </p:txBody>
      </p:sp>
      <p:sp>
        <p:nvSpPr>
          <p:cNvPr id="3" name="Text Placeholder 2"/>
          <p:cNvSpPr>
            <a:spLocks noGrp="1"/>
          </p:cNvSpPr>
          <p:nvPr>
            <p:ph type="body" sz="quarter" idx="10"/>
          </p:nvPr>
        </p:nvSpPr>
        <p:spPr>
          <a:xfrm>
            <a:off x="385186" y="4486143"/>
            <a:ext cx="5543550" cy="342205"/>
          </a:xfrm>
        </p:spPr>
        <p:txBody>
          <a:bodyPr/>
          <a:lstStyle/>
          <a:p>
            <a:r>
              <a:rPr lang="sr-Latn-RS" dirty="0" smtClean="0"/>
              <a:t>Nevena Conić</a:t>
            </a:r>
            <a:endParaRPr lang="sr-Latn-RS" dirty="0"/>
          </a:p>
        </p:txBody>
      </p:sp>
      <p:sp>
        <p:nvSpPr>
          <p:cNvPr id="4" name="Text Placeholder 2"/>
          <p:cNvSpPr txBox="1">
            <a:spLocks/>
          </p:cNvSpPr>
          <p:nvPr/>
        </p:nvSpPr>
        <p:spPr>
          <a:xfrm>
            <a:off x="383206" y="4842342"/>
            <a:ext cx="5543550" cy="301157"/>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29.11.2018.</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2018</a:t>
            </a:r>
          </a:p>
        </p:txBody>
      </p:sp>
    </p:spTree>
    <p:extLst>
      <p:ext uri="{BB962C8B-B14F-4D97-AF65-F5344CB8AC3E}">
        <p14:creationId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1"/>
            <a:ext cx="8640772" cy="604639"/>
          </a:xfrm>
        </p:spPr>
        <p:txBody>
          <a:bodyPr/>
          <a:lstStyle/>
          <a:p>
            <a:r>
              <a:rPr lang="sr-Latn-RS" sz="2400" dirty="0"/>
              <a:t>Najčešće greške prilikom knjiženja obaveza i rashoda</a:t>
            </a:r>
          </a:p>
          <a:p>
            <a:endParaRPr lang="sr-Latn-RS" sz="2400" dirty="0"/>
          </a:p>
        </p:txBody>
      </p:sp>
      <p:sp>
        <p:nvSpPr>
          <p:cNvPr id="3" name="Text Placeholder 2"/>
          <p:cNvSpPr>
            <a:spLocks noGrp="1"/>
          </p:cNvSpPr>
          <p:nvPr>
            <p:ph type="body" sz="quarter" idx="14"/>
          </p:nvPr>
        </p:nvSpPr>
        <p:spPr/>
        <p:txBody>
          <a:bodyPr/>
          <a:lstStyle/>
          <a:p>
            <a:r>
              <a:rPr lang="sr-Latn-RS" sz="2000" dirty="0" smtClean="0"/>
              <a:t>Uzimanje iz imovine društva</a:t>
            </a:r>
            <a:endParaRPr lang="sr-Latn-RS" sz="2000" dirty="0"/>
          </a:p>
        </p:txBody>
      </p:sp>
      <p:sp>
        <p:nvSpPr>
          <p:cNvPr id="4" name="Content Placeholder 3"/>
          <p:cNvSpPr>
            <a:spLocks noGrp="1"/>
          </p:cNvSpPr>
          <p:nvPr>
            <p:ph sz="quarter" idx="16"/>
          </p:nvPr>
        </p:nvSpPr>
        <p:spPr>
          <a:xfrm>
            <a:off x="251520" y="1983179"/>
            <a:ext cx="8712968" cy="2293980"/>
          </a:xfrm>
        </p:spPr>
        <p:txBody>
          <a:bodyPr/>
          <a:lstStyle/>
          <a:p>
            <a:pPr marL="0" indent="0">
              <a:buNone/>
            </a:pPr>
            <a:r>
              <a:rPr lang="sr-Latn-RS" sz="1400" dirty="0" smtClean="0"/>
              <a:t>Najčešći primeri iz prakse:</a:t>
            </a:r>
          </a:p>
          <a:p>
            <a:pPr marL="0" indent="0">
              <a:buNone/>
            </a:pPr>
            <a:endParaRPr lang="sr-Latn-RS" sz="1400" dirty="0" smtClean="0"/>
          </a:p>
          <a:p>
            <a:r>
              <a:rPr lang="sr-Latn-RS" sz="1400" dirty="0" smtClean="0"/>
              <a:t>plaćanje porodičnih letovanja i zimovanja;</a:t>
            </a:r>
          </a:p>
          <a:p>
            <a:r>
              <a:rPr lang="sr-Latn-RS" sz="1400" dirty="0"/>
              <a:t>s</a:t>
            </a:r>
            <a:r>
              <a:rPr lang="sr-Latn-RS" sz="1400" dirty="0" smtClean="0"/>
              <a:t>pa centri;</a:t>
            </a:r>
          </a:p>
          <a:p>
            <a:r>
              <a:rPr lang="sr-Latn-RS" sz="1400" dirty="0"/>
              <a:t>k</a:t>
            </a:r>
            <a:r>
              <a:rPr lang="sr-Latn-RS" sz="1400" dirty="0" smtClean="0"/>
              <a:t>upovina markirane garderobe;</a:t>
            </a:r>
          </a:p>
          <a:p>
            <a:r>
              <a:rPr lang="sr-Latn-RS" sz="1400" dirty="0"/>
              <a:t>t</a:t>
            </a:r>
            <a:r>
              <a:rPr lang="sr-Latn-RS" sz="1400" dirty="0" smtClean="0"/>
              <a:t>roškovi renoviranja porodične kuće vlasnika;</a:t>
            </a:r>
          </a:p>
          <a:p>
            <a:r>
              <a:rPr lang="sr-Latn-RS" sz="1400" dirty="0"/>
              <a:t>k</a:t>
            </a:r>
            <a:r>
              <a:rPr lang="sr-Latn-RS" sz="1400" dirty="0" smtClean="0"/>
              <a:t>upovina robe široke potrošnje korišćenjem platnih kartica koje glase na firmu.</a:t>
            </a:r>
            <a:endParaRPr lang="sr-Latn-RS" sz="1400" dirty="0"/>
          </a:p>
        </p:txBody>
      </p:sp>
      <p:sp>
        <p:nvSpPr>
          <p:cNvPr id="5" name="TextBox 4"/>
          <p:cNvSpPr txBox="1"/>
          <p:nvPr/>
        </p:nvSpPr>
        <p:spPr>
          <a:xfrm>
            <a:off x="261258" y="1520042"/>
            <a:ext cx="8550234" cy="307777"/>
          </a:xfrm>
          <a:prstGeom prst="rect">
            <a:avLst/>
          </a:prstGeom>
          <a:noFill/>
        </p:spPr>
        <p:txBody>
          <a:bodyPr wrap="square" rtlCol="0">
            <a:spAutoFit/>
          </a:bodyPr>
          <a:lstStyle/>
          <a:p>
            <a:r>
              <a:rPr lang="sr-Latn-RS" sz="1400" dirty="0" smtClean="0"/>
              <a:t>Kod privrednih društava, imovina društva je odvojena od imovine vlasnika.</a:t>
            </a:r>
            <a:endParaRPr lang="sr-Latn-RS" sz="1400" dirty="0"/>
          </a:p>
        </p:txBody>
      </p:sp>
    </p:spTree>
    <p:extLst>
      <p:ext uri="{BB962C8B-B14F-4D97-AF65-F5344CB8AC3E}">
        <p14:creationId xmlns:p14="http://schemas.microsoft.com/office/powerpoint/2010/main" val="20487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2"/>
            <a:ext cx="8640772" cy="521512"/>
          </a:xfrm>
        </p:spPr>
        <p:txBody>
          <a:bodyPr/>
          <a:lstStyle/>
          <a:p>
            <a:r>
              <a:rPr lang="sr-Latn-RS" sz="2000" dirty="0"/>
              <a:t>Najčešće greške prilikom knjiženja obaveza i rashoda</a:t>
            </a:r>
          </a:p>
          <a:p>
            <a:endParaRPr lang="sr-Latn-RS" sz="2000" dirty="0"/>
          </a:p>
        </p:txBody>
      </p:sp>
      <p:sp>
        <p:nvSpPr>
          <p:cNvPr id="3" name="Text Placeholder 2"/>
          <p:cNvSpPr>
            <a:spLocks noGrp="1"/>
          </p:cNvSpPr>
          <p:nvPr>
            <p:ph type="body" sz="quarter" idx="14"/>
          </p:nvPr>
        </p:nvSpPr>
        <p:spPr/>
        <p:txBody>
          <a:bodyPr/>
          <a:lstStyle/>
          <a:p>
            <a:r>
              <a:rPr lang="sr-Latn-RS" sz="2000" dirty="0" smtClean="0"/>
              <a:t>Uzimanje iz imovine društva</a:t>
            </a:r>
            <a:endParaRPr lang="sr-Latn-RS" sz="2000" dirty="0"/>
          </a:p>
        </p:txBody>
      </p:sp>
      <p:sp>
        <p:nvSpPr>
          <p:cNvPr id="5" name="TextBox 4"/>
          <p:cNvSpPr txBox="1"/>
          <p:nvPr/>
        </p:nvSpPr>
        <p:spPr>
          <a:xfrm>
            <a:off x="308758" y="1448790"/>
            <a:ext cx="8467107" cy="523220"/>
          </a:xfrm>
          <a:prstGeom prst="rect">
            <a:avLst/>
          </a:prstGeom>
          <a:noFill/>
        </p:spPr>
        <p:txBody>
          <a:bodyPr wrap="square" rtlCol="0">
            <a:spAutoFit/>
          </a:bodyPr>
          <a:lstStyle/>
          <a:p>
            <a:pPr algn="just"/>
            <a:r>
              <a:rPr lang="sr-Latn-RS" sz="1400" dirty="0"/>
              <a:t>Društvo „SD“ je dobilo fakturu za usluge spa centra na iznos od RSD 150.000,00 koja glasi na navedeno društvo. U tabeli koja sledi dati su elementi za obračun poreza, kao i sam obračun: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03" y="2351314"/>
            <a:ext cx="3089068" cy="130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61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2"/>
            <a:ext cx="8640772" cy="521512"/>
          </a:xfrm>
        </p:spPr>
        <p:txBody>
          <a:bodyPr/>
          <a:lstStyle/>
          <a:p>
            <a:r>
              <a:rPr lang="sr-Latn-RS" sz="2000" dirty="0"/>
              <a:t>Najčešće greške prilikom knjiženja obaveza i rashoda</a:t>
            </a:r>
          </a:p>
          <a:p>
            <a:endParaRPr lang="sr-Latn-RS" sz="2000" dirty="0"/>
          </a:p>
        </p:txBody>
      </p:sp>
      <p:sp>
        <p:nvSpPr>
          <p:cNvPr id="3" name="Text Placeholder 2"/>
          <p:cNvSpPr>
            <a:spLocks noGrp="1"/>
          </p:cNvSpPr>
          <p:nvPr>
            <p:ph type="body" sz="quarter" idx="14"/>
          </p:nvPr>
        </p:nvSpPr>
        <p:spPr/>
        <p:txBody>
          <a:bodyPr/>
          <a:lstStyle/>
          <a:p>
            <a:r>
              <a:rPr lang="sr-Latn-RS" sz="2000" dirty="0" smtClean="0"/>
              <a:t>Uzimanje iz imovine društva</a:t>
            </a:r>
            <a:endParaRPr lang="sr-Latn-RS" sz="2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46" y="1744352"/>
            <a:ext cx="7652099" cy="111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975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2"/>
            <a:ext cx="8640772" cy="521512"/>
          </a:xfrm>
        </p:spPr>
        <p:txBody>
          <a:bodyPr/>
          <a:lstStyle/>
          <a:p>
            <a:r>
              <a:rPr lang="sr-Latn-RS" sz="2000" dirty="0"/>
              <a:t>Najčešće greške prilikom knjiženja obaveza i rashoda</a:t>
            </a:r>
          </a:p>
          <a:p>
            <a:endParaRPr lang="sr-Latn-RS" sz="2000" dirty="0"/>
          </a:p>
        </p:txBody>
      </p:sp>
      <p:sp>
        <p:nvSpPr>
          <p:cNvPr id="3" name="Text Placeholder 2"/>
          <p:cNvSpPr>
            <a:spLocks noGrp="1"/>
          </p:cNvSpPr>
          <p:nvPr>
            <p:ph type="body" sz="quarter" idx="14"/>
          </p:nvPr>
        </p:nvSpPr>
        <p:spPr/>
        <p:txBody>
          <a:bodyPr/>
          <a:lstStyle/>
          <a:p>
            <a:r>
              <a:rPr lang="sr-Latn-RS" sz="2000" dirty="0" smtClean="0"/>
              <a:t>Uzimanje iz imovine društva</a:t>
            </a:r>
            <a:endParaRPr lang="sr-Latn-RS" sz="2000" dirty="0"/>
          </a:p>
        </p:txBody>
      </p:sp>
      <p:sp>
        <p:nvSpPr>
          <p:cNvPr id="4" name="TextBox 3"/>
          <p:cNvSpPr txBox="1"/>
          <p:nvPr/>
        </p:nvSpPr>
        <p:spPr>
          <a:xfrm>
            <a:off x="320633" y="1983179"/>
            <a:ext cx="3906983" cy="738664"/>
          </a:xfrm>
          <a:prstGeom prst="rect">
            <a:avLst/>
          </a:prstGeom>
          <a:noFill/>
        </p:spPr>
        <p:txBody>
          <a:bodyPr wrap="square" rtlCol="0">
            <a:spAutoFit/>
          </a:bodyPr>
          <a:lstStyle/>
          <a:p>
            <a:pPr algn="just"/>
            <a:r>
              <a:rPr lang="sr-Latn-RS" sz="1400" dirty="0" smtClean="0"/>
              <a:t>Knjiženje troškova reprezentacije</a:t>
            </a:r>
          </a:p>
          <a:p>
            <a:pPr algn="just"/>
            <a:endParaRPr lang="sr-Latn-RS" sz="1400" dirty="0"/>
          </a:p>
          <a:p>
            <a:pPr algn="just"/>
            <a:r>
              <a:rPr lang="sr-Latn-RS" sz="1400" dirty="0"/>
              <a:t>Knjiženje </a:t>
            </a:r>
            <a:r>
              <a:rPr lang="sr-Latn-RS" sz="1400" dirty="0" smtClean="0"/>
              <a:t>ostalih nepomenutih rashoda</a:t>
            </a:r>
            <a:endParaRPr lang="sr-Latn-RS" sz="1400" dirty="0"/>
          </a:p>
        </p:txBody>
      </p:sp>
      <p:sp>
        <p:nvSpPr>
          <p:cNvPr id="5" name="Right Arrow 4"/>
          <p:cNvSpPr/>
          <p:nvPr/>
        </p:nvSpPr>
        <p:spPr>
          <a:xfrm>
            <a:off x="4476997" y="2173184"/>
            <a:ext cx="926276" cy="344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TextBox 5"/>
          <p:cNvSpPr txBox="1"/>
          <p:nvPr/>
        </p:nvSpPr>
        <p:spPr>
          <a:xfrm>
            <a:off x="5700156" y="1318161"/>
            <a:ext cx="2838202" cy="307777"/>
          </a:xfrm>
          <a:prstGeom prst="rect">
            <a:avLst/>
          </a:prstGeom>
          <a:noFill/>
        </p:spPr>
        <p:txBody>
          <a:bodyPr wrap="square" rtlCol="0">
            <a:spAutoFit/>
          </a:bodyPr>
          <a:lstStyle/>
          <a:p>
            <a:r>
              <a:rPr lang="sr-Latn-RS" sz="1400" dirty="0" smtClean="0"/>
              <a:t>Poreski aspekt</a:t>
            </a:r>
            <a:endParaRPr lang="sr-Latn-RS" sz="1400" dirty="0"/>
          </a:p>
        </p:txBody>
      </p:sp>
      <p:sp>
        <p:nvSpPr>
          <p:cNvPr id="7" name="TextBox 6"/>
          <p:cNvSpPr txBox="1"/>
          <p:nvPr/>
        </p:nvSpPr>
        <p:spPr>
          <a:xfrm>
            <a:off x="5593278" y="2006930"/>
            <a:ext cx="3051958" cy="954107"/>
          </a:xfrm>
          <a:prstGeom prst="rect">
            <a:avLst/>
          </a:prstGeom>
          <a:noFill/>
        </p:spPr>
        <p:txBody>
          <a:bodyPr wrap="square" rtlCol="0">
            <a:spAutoFit/>
          </a:bodyPr>
          <a:lstStyle/>
          <a:p>
            <a:pPr algn="just"/>
            <a:r>
              <a:rPr lang="sr-Latn-RS" sz="1400" dirty="0" smtClean="0"/>
              <a:t>551 – 0,5% prihoda</a:t>
            </a:r>
          </a:p>
          <a:p>
            <a:pPr algn="just"/>
            <a:endParaRPr lang="sr-Latn-RS" sz="1400" dirty="0" smtClean="0"/>
          </a:p>
          <a:p>
            <a:pPr algn="just"/>
            <a:r>
              <a:rPr lang="sr-Latn-RS" sz="1400" dirty="0" smtClean="0"/>
              <a:t>579 – ne priznaje se u PB (član 7a, stav 1, tačka 8)</a:t>
            </a:r>
            <a:endParaRPr lang="sr-Latn-RS" sz="1400" dirty="0"/>
          </a:p>
        </p:txBody>
      </p:sp>
    </p:spTree>
    <p:extLst>
      <p:ext uri="{BB962C8B-B14F-4D97-AF65-F5344CB8AC3E}">
        <p14:creationId xmlns:p14="http://schemas.microsoft.com/office/powerpoint/2010/main" val="714552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7146" y="1746838"/>
            <a:ext cx="8712968" cy="485775"/>
          </a:xfrm>
        </p:spPr>
        <p:txBody>
          <a:bodyPr/>
          <a:lstStyle/>
          <a:p>
            <a:pPr algn="ctr"/>
            <a:r>
              <a:rPr lang="sr-Latn-RS" sz="3200" dirty="0" smtClean="0"/>
              <a:t>HVALA NA PAŽNJI!</a:t>
            </a:r>
            <a:endParaRPr lang="sr-Latn-RS" sz="3200" dirty="0"/>
          </a:p>
        </p:txBody>
      </p:sp>
    </p:spTree>
    <p:extLst>
      <p:ext uri="{BB962C8B-B14F-4D97-AF65-F5344CB8AC3E}">
        <p14:creationId xmlns:p14="http://schemas.microsoft.com/office/powerpoint/2010/main" val="396825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2"/>
            <a:ext cx="8640772" cy="343382"/>
          </a:xfrm>
        </p:spPr>
        <p:txBody>
          <a:bodyPr/>
          <a:lstStyle/>
          <a:p>
            <a:r>
              <a:rPr lang="sr-Latn-RS" sz="2400" b="1" dirty="0" smtClean="0"/>
              <a:t>Najčešće greške prilikom knjiženja obaveza i rashoda</a:t>
            </a:r>
            <a:endParaRPr lang="en-GB" sz="24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Lizing</a:t>
            </a:r>
            <a:endParaRPr lang="en-GB" sz="2000" dirty="0"/>
          </a:p>
        </p:txBody>
      </p:sp>
      <p:sp>
        <p:nvSpPr>
          <p:cNvPr id="8" name="Textfeld 7"/>
          <p:cNvSpPr txBox="1"/>
          <p:nvPr/>
        </p:nvSpPr>
        <p:spPr>
          <a:xfrm>
            <a:off x="190871" y="1578429"/>
            <a:ext cx="8442490" cy="523220"/>
          </a:xfrm>
          <a:prstGeom prst="rect">
            <a:avLst/>
          </a:prstGeom>
          <a:noFill/>
        </p:spPr>
        <p:txBody>
          <a:bodyPr wrap="square" rtlCol="0">
            <a:spAutoFit/>
          </a:bodyPr>
          <a:lstStyle/>
          <a:p>
            <a:pPr marL="180975" indent="-180975" algn="just">
              <a:spcAft>
                <a:spcPts val="600"/>
              </a:spcAft>
              <a:buFont typeface="Arial" panose="020B0604020202020204" pitchFamily="34" charset="0"/>
              <a:buChar char="•"/>
            </a:pPr>
            <a:r>
              <a:rPr lang="sr-Latn-RS" sz="1400" dirty="0"/>
              <a:t>Prema IAS 17 lizing je sporazum po kome davalac lizinga prenosi na korisnika lizinga pravo korišćenja sredstva za dogovoreni vremenski period u zamenu za plaćanje ili niz </a:t>
            </a:r>
            <a:r>
              <a:rPr lang="sr-Latn-RS" sz="1400" dirty="0" smtClean="0"/>
              <a:t>plaćanja</a:t>
            </a:r>
            <a:r>
              <a:rPr lang="sr-Latn-RS" sz="1400" dirty="0"/>
              <a:t>.</a:t>
            </a:r>
            <a:endParaRPr lang="en-US" sz="1400" dirty="0"/>
          </a:p>
        </p:txBody>
      </p:sp>
      <p:sp>
        <p:nvSpPr>
          <p:cNvPr id="3" name="TextBox 2"/>
          <p:cNvSpPr txBox="1"/>
          <p:nvPr/>
        </p:nvSpPr>
        <p:spPr>
          <a:xfrm>
            <a:off x="190871" y="2588821"/>
            <a:ext cx="8442490" cy="523220"/>
          </a:xfrm>
          <a:prstGeom prst="rect">
            <a:avLst/>
          </a:prstGeom>
          <a:noFill/>
        </p:spPr>
        <p:txBody>
          <a:bodyPr wrap="square" rtlCol="0">
            <a:spAutoFit/>
          </a:bodyPr>
          <a:lstStyle/>
          <a:p>
            <a:pPr marL="180975" indent="-180975" algn="just">
              <a:spcAft>
                <a:spcPts val="600"/>
              </a:spcAft>
              <a:buFont typeface="Arial" panose="020B0604020202020204" pitchFamily="34" charset="0"/>
              <a:buChar char="•"/>
            </a:pPr>
            <a:r>
              <a:rPr lang="sr-Latn-RS" sz="1400" dirty="0"/>
              <a:t>Prema stepenu u kome se rizici svojstveni vlasništvu nad sredstvom prenose </a:t>
            </a:r>
            <a:r>
              <a:rPr lang="sr-Latn-RS" sz="1400" dirty="0" smtClean="0"/>
              <a:t>na </a:t>
            </a:r>
            <a:r>
              <a:rPr lang="sr-Latn-RS" sz="1400" dirty="0"/>
              <a:t>korisnika, lizing se može klasifikovati kao finansijski i poslovni.</a:t>
            </a:r>
          </a:p>
        </p:txBody>
      </p:sp>
      <p:sp>
        <p:nvSpPr>
          <p:cNvPr id="4" name="TextBox 3"/>
          <p:cNvSpPr txBox="1"/>
          <p:nvPr/>
        </p:nvSpPr>
        <p:spPr>
          <a:xfrm>
            <a:off x="190871" y="3550722"/>
            <a:ext cx="8442490" cy="523220"/>
          </a:xfrm>
          <a:prstGeom prst="rect">
            <a:avLst/>
          </a:prstGeom>
          <a:noFill/>
        </p:spPr>
        <p:txBody>
          <a:bodyPr wrap="square" rtlCol="0">
            <a:spAutoFit/>
          </a:bodyPr>
          <a:lstStyle/>
          <a:p>
            <a:pPr marL="180975" indent="-180975" algn="just">
              <a:spcAft>
                <a:spcPts val="600"/>
              </a:spcAft>
              <a:buFont typeface="Arial" panose="020B0604020202020204" pitchFamily="34" charset="0"/>
              <a:buChar char="•"/>
            </a:pPr>
            <a:r>
              <a:rPr lang="sr-Latn-RS" sz="1400" dirty="0"/>
              <a:t>Priznavanje lizinga u poslovnim knjigama po fer vrednosti ili po sadašnjoj vrednosti minimalnih plaćanja, ukoliko je ona niža uz korišćenje diskontne </a:t>
            </a:r>
            <a:r>
              <a:rPr lang="sr-Latn-RS" sz="1400" dirty="0" smtClean="0"/>
              <a:t>stope.</a:t>
            </a:r>
            <a:endParaRPr lang="sr-Latn-RS" sz="1400" dirty="0"/>
          </a:p>
        </p:txBody>
      </p:sp>
    </p:spTree>
    <p:extLst>
      <p:ext uri="{BB962C8B-B14F-4D97-AF65-F5344CB8AC3E}">
        <p14:creationId xmlns:p14="http://schemas.microsoft.com/office/powerpoint/2010/main" val="157424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2"/>
            <a:ext cx="8640772" cy="343382"/>
          </a:xfrm>
        </p:spPr>
        <p:txBody>
          <a:bodyPr/>
          <a:lstStyle/>
          <a:p>
            <a:r>
              <a:rPr lang="sr-Latn-RS" sz="2400" b="1" dirty="0" smtClean="0"/>
              <a:t>Najčešće greške prilikom knjiženja obaveza i rashoda</a:t>
            </a:r>
            <a:endParaRPr lang="en-GB" sz="2400" dirty="0"/>
          </a:p>
        </p:txBody>
      </p:sp>
      <p:sp>
        <p:nvSpPr>
          <p:cNvPr id="3" name="Text Placeholder 2"/>
          <p:cNvSpPr>
            <a:spLocks noGrp="1"/>
          </p:cNvSpPr>
          <p:nvPr>
            <p:ph type="body" sz="quarter" idx="14"/>
          </p:nvPr>
        </p:nvSpPr>
        <p:spPr>
          <a:xfrm>
            <a:off x="227769" y="986765"/>
            <a:ext cx="8712968" cy="485775"/>
          </a:xfrm>
        </p:spPr>
        <p:txBody>
          <a:bodyPr/>
          <a:lstStyle/>
          <a:p>
            <a:r>
              <a:rPr lang="sr-Latn-RS" sz="2000" dirty="0" smtClean="0"/>
              <a:t>Lizing</a:t>
            </a:r>
            <a:endParaRPr lang="sr-Latn-RS" sz="2000" dirty="0"/>
          </a:p>
        </p:txBody>
      </p:sp>
      <p:sp>
        <p:nvSpPr>
          <p:cNvPr id="4" name="TextBox 3"/>
          <p:cNvSpPr txBox="1"/>
          <p:nvPr/>
        </p:nvSpPr>
        <p:spPr>
          <a:xfrm>
            <a:off x="344384" y="1472540"/>
            <a:ext cx="8443356" cy="954107"/>
          </a:xfrm>
          <a:prstGeom prst="rect">
            <a:avLst/>
          </a:prstGeom>
          <a:noFill/>
        </p:spPr>
        <p:txBody>
          <a:bodyPr wrap="square" rtlCol="0">
            <a:spAutoFit/>
          </a:bodyPr>
          <a:lstStyle/>
          <a:p>
            <a:pPr algn="just"/>
            <a:r>
              <a:rPr lang="sr-Latn-RS" sz="1400" dirty="0"/>
              <a:t>Društvo „AB“ je dana 04. jula 2017. godine  zaključilo ugovor o finansijskom lizingu broj 123 sa lizing kućom „XY“. Predmet ugovora je teretno vozilo koje će se koristiti za potrebe prevoza robe, pa samim tim društvo ima pravo na odbitak prethodnog PDV – a. Navedeno društvo koristi IFRS za SME. Elementi fakture su prikazani u tabeli koja sledi:</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13" y="2670258"/>
            <a:ext cx="4367770" cy="145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9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2"/>
            <a:ext cx="8640772" cy="343382"/>
          </a:xfrm>
        </p:spPr>
        <p:txBody>
          <a:bodyPr/>
          <a:lstStyle/>
          <a:p>
            <a:r>
              <a:rPr lang="sr-Latn-RS" sz="2400" b="1" dirty="0" smtClean="0"/>
              <a:t>Najčešće greške prilikom knjiženja obaveza i rashoda</a:t>
            </a:r>
            <a:endParaRPr lang="en-GB" sz="2400" dirty="0"/>
          </a:p>
        </p:txBody>
      </p:sp>
      <p:sp>
        <p:nvSpPr>
          <p:cNvPr id="3" name="Text Placeholder 2"/>
          <p:cNvSpPr>
            <a:spLocks noGrp="1"/>
          </p:cNvSpPr>
          <p:nvPr>
            <p:ph type="body" sz="quarter" idx="14"/>
          </p:nvPr>
        </p:nvSpPr>
        <p:spPr>
          <a:xfrm>
            <a:off x="227769" y="986765"/>
            <a:ext cx="8712968" cy="485775"/>
          </a:xfrm>
        </p:spPr>
        <p:txBody>
          <a:bodyPr/>
          <a:lstStyle/>
          <a:p>
            <a:r>
              <a:rPr lang="sr-Latn-RS" sz="2000" dirty="0" smtClean="0"/>
              <a:t>Lizing</a:t>
            </a:r>
            <a:endParaRPr lang="sr-Latn-RS" sz="2000" dirty="0"/>
          </a:p>
        </p:txBody>
      </p:sp>
      <p:sp>
        <p:nvSpPr>
          <p:cNvPr id="4" name="TextBox 3"/>
          <p:cNvSpPr txBox="1"/>
          <p:nvPr/>
        </p:nvSpPr>
        <p:spPr>
          <a:xfrm>
            <a:off x="498762" y="2211204"/>
            <a:ext cx="3800104" cy="523220"/>
          </a:xfrm>
          <a:prstGeom prst="rect">
            <a:avLst/>
          </a:prstGeom>
          <a:noFill/>
        </p:spPr>
        <p:txBody>
          <a:bodyPr wrap="square" rtlCol="0">
            <a:spAutoFit/>
          </a:bodyPr>
          <a:lstStyle/>
          <a:p>
            <a:pPr algn="ctr"/>
            <a:r>
              <a:rPr lang="sr-Latn-RS" sz="1400" dirty="0" smtClean="0"/>
              <a:t>Uključivanje troškova finansiranja</a:t>
            </a:r>
          </a:p>
          <a:p>
            <a:pPr algn="ctr"/>
            <a:endParaRPr lang="sr-Latn-RS" sz="1400" dirty="0"/>
          </a:p>
        </p:txBody>
      </p:sp>
      <p:sp>
        <p:nvSpPr>
          <p:cNvPr id="5" name="Right Arrow 4"/>
          <p:cNvSpPr/>
          <p:nvPr/>
        </p:nvSpPr>
        <p:spPr>
          <a:xfrm>
            <a:off x="4298866" y="2211204"/>
            <a:ext cx="914402" cy="3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TextBox 5"/>
          <p:cNvSpPr txBox="1"/>
          <p:nvPr/>
        </p:nvSpPr>
        <p:spPr>
          <a:xfrm>
            <a:off x="5593278" y="2050288"/>
            <a:ext cx="3099460" cy="523220"/>
          </a:xfrm>
          <a:prstGeom prst="rect">
            <a:avLst/>
          </a:prstGeom>
          <a:noFill/>
        </p:spPr>
        <p:txBody>
          <a:bodyPr wrap="square" rtlCol="0">
            <a:spAutoFit/>
          </a:bodyPr>
          <a:lstStyle/>
          <a:p>
            <a:r>
              <a:rPr lang="sr-Latn-RS" sz="1400" dirty="0" smtClean="0"/>
              <a:t>IFRS za SME Odeljak 20, Lizing i Odeljak 25, Troškovi finansiranja</a:t>
            </a:r>
            <a:endParaRPr lang="sr-Latn-RS" sz="1400" dirty="0"/>
          </a:p>
        </p:txBody>
      </p:sp>
    </p:spTree>
    <p:extLst>
      <p:ext uri="{BB962C8B-B14F-4D97-AF65-F5344CB8AC3E}">
        <p14:creationId xmlns:p14="http://schemas.microsoft.com/office/powerpoint/2010/main" val="3097039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sr-Latn-RS" sz="2000" dirty="0" smtClean="0"/>
              <a:t>Lizing</a:t>
            </a:r>
            <a:endParaRPr lang="sr-Latn-RS" sz="2000" dirty="0"/>
          </a:p>
        </p:txBody>
      </p:sp>
      <p:sp>
        <p:nvSpPr>
          <p:cNvPr id="5" name="Text Placeholder 1"/>
          <p:cNvSpPr>
            <a:spLocks noGrp="1"/>
          </p:cNvSpPr>
          <p:nvPr>
            <p:ph type="body" sz="quarter" idx="13"/>
          </p:nvPr>
        </p:nvSpPr>
        <p:spPr/>
        <p:txBody>
          <a:bodyPr/>
          <a:lstStyle/>
          <a:p>
            <a:r>
              <a:rPr lang="sr-Latn-RS" sz="2400" b="1" dirty="0" smtClean="0"/>
              <a:t>Najčešće greške prilikom knjiženja obaveza i rashoda</a:t>
            </a:r>
            <a:endParaRPr lang="en-GB" sz="2400" dirty="0"/>
          </a:p>
        </p:txBody>
      </p:sp>
      <p:sp>
        <p:nvSpPr>
          <p:cNvPr id="6" name="TextBox 5"/>
          <p:cNvSpPr txBox="1"/>
          <p:nvPr/>
        </p:nvSpPr>
        <p:spPr>
          <a:xfrm>
            <a:off x="293234" y="3505261"/>
            <a:ext cx="7805737" cy="1384995"/>
          </a:xfrm>
          <a:prstGeom prst="rect">
            <a:avLst/>
          </a:prstGeom>
          <a:noFill/>
        </p:spPr>
        <p:txBody>
          <a:bodyPr wrap="square" rtlCol="0">
            <a:spAutoFit/>
          </a:bodyPr>
          <a:lstStyle/>
          <a:p>
            <a:pPr algn="just"/>
            <a:r>
              <a:rPr lang="sr-Latn-RS" sz="1400" dirty="0" smtClean="0"/>
              <a:t>Narušavanje ročne strukture</a:t>
            </a:r>
          </a:p>
          <a:p>
            <a:pPr algn="just"/>
            <a:endParaRPr lang="sr-Latn-RS" sz="1400" dirty="0" smtClean="0"/>
          </a:p>
          <a:p>
            <a:pPr marL="285750" indent="-285750" algn="just">
              <a:buFont typeface="Arial" panose="020B0604020202020204" pitchFamily="34" charset="0"/>
              <a:buChar char="•"/>
            </a:pPr>
            <a:r>
              <a:rPr lang="sr-Latn-RS" sz="1400" dirty="0" smtClean="0"/>
              <a:t>IFRS </a:t>
            </a:r>
            <a:r>
              <a:rPr lang="sr-Latn-RS" sz="1400" dirty="0"/>
              <a:t>za SME Odeljak 3 Prezentacija finansijskih </a:t>
            </a:r>
            <a:r>
              <a:rPr lang="sr-Latn-RS" sz="1400" dirty="0" smtClean="0"/>
              <a:t>izveštaja </a:t>
            </a:r>
          </a:p>
          <a:p>
            <a:pPr marL="285750" indent="-285750" algn="just">
              <a:buFont typeface="Arial" panose="020B0604020202020204" pitchFamily="34" charset="0"/>
              <a:buChar char="•"/>
            </a:pPr>
            <a:r>
              <a:rPr lang="sr-Latn-RS" sz="1400" dirty="0" smtClean="0"/>
              <a:t>Odredbe </a:t>
            </a:r>
            <a:r>
              <a:rPr lang="sr-Latn-RS" sz="1400" dirty="0"/>
              <a:t>Pravilnika o Kontnom okviru i sadržini računa u Kontnom okviru za privredna društva, zadruge i preduzetnike i </a:t>
            </a:r>
          </a:p>
          <a:p>
            <a:pPr marL="285750" indent="-285750" algn="just">
              <a:buFont typeface="Arial" panose="020B0604020202020204" pitchFamily="34" charset="0"/>
              <a:buChar char="•"/>
            </a:pPr>
            <a:r>
              <a:rPr lang="sr-Latn-RS" sz="1400" dirty="0" smtClean="0"/>
              <a:t>IAS </a:t>
            </a:r>
            <a:r>
              <a:rPr lang="sr-Latn-RS" sz="1400" dirty="0"/>
              <a:t>1 Prezentacija finansijskih </a:t>
            </a:r>
            <a:r>
              <a:rPr lang="sr-Latn-RS" sz="1400" dirty="0" smtClean="0"/>
              <a:t>izveštaja.</a:t>
            </a:r>
            <a:endParaRPr lang="sr-Latn-R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33" y="2053265"/>
            <a:ext cx="8625135" cy="102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3233" y="1460665"/>
            <a:ext cx="2556845" cy="307777"/>
          </a:xfrm>
          <a:prstGeom prst="rect">
            <a:avLst/>
          </a:prstGeom>
          <a:noFill/>
        </p:spPr>
        <p:txBody>
          <a:bodyPr wrap="square" rtlCol="0">
            <a:spAutoFit/>
          </a:bodyPr>
          <a:lstStyle/>
          <a:p>
            <a:r>
              <a:rPr lang="sr-Latn-RS" sz="1400" dirty="0" smtClean="0"/>
              <a:t>Amortizacija</a:t>
            </a:r>
            <a:endParaRPr lang="sr-Latn-RS" sz="1400" dirty="0"/>
          </a:p>
        </p:txBody>
      </p:sp>
    </p:spTree>
    <p:extLst>
      <p:ext uri="{BB962C8B-B14F-4D97-AF65-F5344CB8AC3E}">
        <p14:creationId xmlns:p14="http://schemas.microsoft.com/office/powerpoint/2010/main" val="122289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1"/>
            <a:ext cx="8640772" cy="747143"/>
          </a:xfrm>
        </p:spPr>
        <p:txBody>
          <a:bodyPr/>
          <a:lstStyle/>
          <a:p>
            <a:r>
              <a:rPr lang="sr-Latn-RS" sz="2400" dirty="0"/>
              <a:t>Najčešće greške prilikom knjiženja obaveza i rashoda</a:t>
            </a:r>
          </a:p>
          <a:p>
            <a:endParaRPr lang="sr-Latn-RS" dirty="0"/>
          </a:p>
        </p:txBody>
      </p:sp>
      <p:sp>
        <p:nvSpPr>
          <p:cNvPr id="3" name="Text Placeholder 2"/>
          <p:cNvSpPr>
            <a:spLocks noGrp="1"/>
          </p:cNvSpPr>
          <p:nvPr>
            <p:ph type="body" sz="quarter" idx="14"/>
          </p:nvPr>
        </p:nvSpPr>
        <p:spPr/>
        <p:txBody>
          <a:bodyPr/>
          <a:lstStyle/>
          <a:p>
            <a:r>
              <a:rPr lang="sr-Latn-RS" sz="2000" dirty="0" smtClean="0"/>
              <a:t>Obaveze po osnovu rezervisanja za troškove u garantnom roku</a:t>
            </a:r>
            <a:endParaRPr lang="sr-Latn-RS" sz="2000" dirty="0"/>
          </a:p>
        </p:txBody>
      </p:sp>
      <p:sp>
        <p:nvSpPr>
          <p:cNvPr id="6" name="TextBox 5"/>
          <p:cNvSpPr txBox="1"/>
          <p:nvPr/>
        </p:nvSpPr>
        <p:spPr>
          <a:xfrm>
            <a:off x="320633" y="1484415"/>
            <a:ext cx="6780811" cy="307777"/>
          </a:xfrm>
          <a:prstGeom prst="rect">
            <a:avLst/>
          </a:prstGeom>
          <a:noFill/>
        </p:spPr>
        <p:txBody>
          <a:bodyPr wrap="square" rtlCol="0">
            <a:spAutoFit/>
          </a:bodyPr>
          <a:lstStyle/>
          <a:p>
            <a:r>
              <a:rPr lang="sr-Latn-RS" sz="1400" dirty="0" smtClean="0"/>
              <a:t>IAS 37 i IFRS za SME Odeljak 21</a:t>
            </a:r>
            <a:endParaRPr lang="sr-Latn-RS" sz="1400" dirty="0"/>
          </a:p>
        </p:txBody>
      </p:sp>
      <p:sp>
        <p:nvSpPr>
          <p:cNvPr id="4" name="TextBox 3"/>
          <p:cNvSpPr txBox="1"/>
          <p:nvPr/>
        </p:nvSpPr>
        <p:spPr>
          <a:xfrm>
            <a:off x="320633" y="2149434"/>
            <a:ext cx="7861466" cy="1169551"/>
          </a:xfrm>
          <a:prstGeom prst="rect">
            <a:avLst/>
          </a:prstGeom>
          <a:noFill/>
        </p:spPr>
        <p:txBody>
          <a:bodyPr wrap="square" rtlCol="0">
            <a:spAutoFit/>
          </a:bodyPr>
          <a:lstStyle/>
          <a:p>
            <a:pPr marL="285750" indent="-285750">
              <a:buFont typeface="Arial" panose="020B0604020202020204" pitchFamily="34" charset="0"/>
              <a:buChar char="•"/>
            </a:pPr>
            <a:r>
              <a:rPr lang="sr-Latn-RS" sz="1400" dirty="0" smtClean="0"/>
              <a:t>Entitet ima sadašnju obavezu koja je rezultat nekog prošlog događaja</a:t>
            </a:r>
          </a:p>
          <a:p>
            <a:endParaRPr lang="sr-Latn-RS" sz="1400" dirty="0" smtClean="0"/>
          </a:p>
          <a:p>
            <a:pPr marL="285750" indent="-285750">
              <a:buFont typeface="Arial" panose="020B0604020202020204" pitchFamily="34" charset="0"/>
              <a:buChar char="•"/>
            </a:pPr>
            <a:r>
              <a:rPr lang="sr-Latn-RS" sz="1400" dirty="0" smtClean="0"/>
              <a:t>Postoji verovatnoća da će doći do odliva resursa za izmirenje obaveze</a:t>
            </a:r>
          </a:p>
          <a:p>
            <a:endParaRPr lang="sr-Latn-RS" sz="1400" dirty="0" smtClean="0"/>
          </a:p>
          <a:p>
            <a:pPr marL="285750" indent="-285750">
              <a:buFont typeface="Arial" panose="020B0604020202020204" pitchFamily="34" charset="0"/>
              <a:buChar char="•"/>
            </a:pPr>
            <a:r>
              <a:rPr lang="sr-Latn-RS" sz="1400" dirty="0" smtClean="0"/>
              <a:t>Visina obaveze može pouzdano da se proceni</a:t>
            </a:r>
            <a:endParaRPr lang="sr-Latn-RS" sz="1400" dirty="0"/>
          </a:p>
        </p:txBody>
      </p:sp>
    </p:spTree>
    <p:extLst>
      <p:ext uri="{BB962C8B-B14F-4D97-AF65-F5344CB8AC3E}">
        <p14:creationId xmlns:p14="http://schemas.microsoft.com/office/powerpoint/2010/main" val="2314605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1"/>
            <a:ext cx="8640772" cy="747143"/>
          </a:xfrm>
        </p:spPr>
        <p:txBody>
          <a:bodyPr/>
          <a:lstStyle/>
          <a:p>
            <a:r>
              <a:rPr lang="sr-Latn-RS" sz="2400" dirty="0"/>
              <a:t>Najčešće greške prilikom knjiženja obaveza i rashoda</a:t>
            </a:r>
          </a:p>
          <a:p>
            <a:endParaRPr lang="sr-Latn-RS" dirty="0"/>
          </a:p>
        </p:txBody>
      </p:sp>
      <p:sp>
        <p:nvSpPr>
          <p:cNvPr id="3" name="Text Placeholder 2"/>
          <p:cNvSpPr>
            <a:spLocks noGrp="1"/>
          </p:cNvSpPr>
          <p:nvPr>
            <p:ph type="body" sz="quarter" idx="14"/>
          </p:nvPr>
        </p:nvSpPr>
        <p:spPr/>
        <p:txBody>
          <a:bodyPr/>
          <a:lstStyle/>
          <a:p>
            <a:r>
              <a:rPr lang="sr-Latn-RS" sz="2000" dirty="0" smtClean="0"/>
              <a:t>Obaveze po osnovu rezervisanja za troškove u garantnom roku</a:t>
            </a:r>
            <a:endParaRPr lang="sr-Latn-RS" sz="2000" dirty="0"/>
          </a:p>
        </p:txBody>
      </p:sp>
      <p:sp>
        <p:nvSpPr>
          <p:cNvPr id="5" name="TextBox 4"/>
          <p:cNvSpPr txBox="1"/>
          <p:nvPr/>
        </p:nvSpPr>
        <p:spPr>
          <a:xfrm>
            <a:off x="100939" y="1398757"/>
            <a:ext cx="7956467" cy="523220"/>
          </a:xfrm>
          <a:prstGeom prst="rect">
            <a:avLst/>
          </a:prstGeom>
          <a:noFill/>
        </p:spPr>
        <p:txBody>
          <a:bodyPr wrap="square" rtlCol="0">
            <a:spAutoFit/>
          </a:bodyPr>
          <a:lstStyle/>
          <a:p>
            <a:pPr algn="just"/>
            <a:r>
              <a:rPr lang="sr-Latn-RS" sz="1400" dirty="0"/>
              <a:t>Društvo „PP“, koje se bavi građevinskom delatnošću, izvršilo je obračun rezervisanja za troškove u garantnom roku prema obračunu koji sledi:</a:t>
            </a:r>
          </a:p>
        </p:txBody>
      </p:sp>
      <p:sp>
        <p:nvSpPr>
          <p:cNvPr id="6" name="TextBox 5"/>
          <p:cNvSpPr txBox="1"/>
          <p:nvPr/>
        </p:nvSpPr>
        <p:spPr>
          <a:xfrm>
            <a:off x="415636" y="4453247"/>
            <a:ext cx="6780811" cy="307777"/>
          </a:xfrm>
          <a:prstGeom prst="rect">
            <a:avLst/>
          </a:prstGeom>
          <a:noFill/>
        </p:spPr>
        <p:txBody>
          <a:bodyPr wrap="square" rtlCol="0">
            <a:spAutoFit/>
          </a:bodyPr>
          <a:lstStyle/>
          <a:p>
            <a:r>
              <a:rPr lang="sr-Latn-RS" sz="1400" dirty="0" smtClean="0"/>
              <a:t>IAS 37 i IFRS za SME Odeljak 21</a:t>
            </a:r>
            <a:endParaRPr lang="sr-Latn-RS" sz="1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50" y="2315688"/>
            <a:ext cx="7826456" cy="159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318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1"/>
            <a:ext cx="8640772" cy="557139"/>
          </a:xfrm>
        </p:spPr>
        <p:txBody>
          <a:bodyPr/>
          <a:lstStyle/>
          <a:p>
            <a:r>
              <a:rPr lang="sr-Latn-RS" sz="2400" dirty="0"/>
              <a:t>Najčešće greške prilikom knjiženja obaveza i rashoda</a:t>
            </a:r>
          </a:p>
          <a:p>
            <a:endParaRPr lang="sr-Latn-RS" sz="2400" dirty="0"/>
          </a:p>
        </p:txBody>
      </p:sp>
      <p:sp>
        <p:nvSpPr>
          <p:cNvPr id="3" name="Text Placeholder 2"/>
          <p:cNvSpPr>
            <a:spLocks noGrp="1"/>
          </p:cNvSpPr>
          <p:nvPr>
            <p:ph type="body" sz="quarter" idx="14"/>
          </p:nvPr>
        </p:nvSpPr>
        <p:spPr/>
        <p:txBody>
          <a:bodyPr/>
          <a:lstStyle/>
          <a:p>
            <a:r>
              <a:rPr lang="sr-Latn-RS" sz="2000" dirty="0"/>
              <a:t>Nepoštovanje načela uzročnosti prihoda i rashoda</a:t>
            </a:r>
          </a:p>
          <a:p>
            <a:endParaRPr lang="sr-Latn-RS" sz="2000" dirty="0"/>
          </a:p>
        </p:txBody>
      </p:sp>
      <p:sp>
        <p:nvSpPr>
          <p:cNvPr id="5" name="TextBox 4"/>
          <p:cNvSpPr txBox="1"/>
          <p:nvPr/>
        </p:nvSpPr>
        <p:spPr>
          <a:xfrm>
            <a:off x="213755" y="1401288"/>
            <a:ext cx="8431481" cy="738664"/>
          </a:xfrm>
          <a:prstGeom prst="rect">
            <a:avLst/>
          </a:prstGeom>
          <a:noFill/>
        </p:spPr>
        <p:txBody>
          <a:bodyPr wrap="square" rtlCol="0">
            <a:spAutoFit/>
          </a:bodyPr>
          <a:lstStyle/>
          <a:p>
            <a:pPr algn="just"/>
            <a:r>
              <a:rPr lang="sr-Latn-RS" sz="1400" dirty="0"/>
              <a:t>U skladu sa IAS 1, paragraf </a:t>
            </a:r>
            <a:r>
              <a:rPr lang="sr-Latn-RS" sz="1400" dirty="0" smtClean="0"/>
              <a:t>27/</a:t>
            </a:r>
            <a:r>
              <a:rPr lang="sr-Latn-RS" sz="1400" dirty="0"/>
              <a:t>IFRS za SME (Odeljak 2 Koncepti i sveobuhvatni principi, paragraf 2.42 Rashodi</a:t>
            </a:r>
            <a:r>
              <a:rPr lang="sr-Latn-RS" sz="1400" dirty="0" smtClean="0"/>
              <a:t>), entiteti </a:t>
            </a:r>
            <a:r>
              <a:rPr lang="sr-Latn-RS" sz="1400" dirty="0"/>
              <a:t>sastavljaju finansijske izveštaje, osim izveštaja o tokovima gotovine u skladu sa načelom </a:t>
            </a:r>
            <a:r>
              <a:rPr lang="sr-Latn-RS" sz="1400" dirty="0" smtClean="0"/>
              <a:t>uzročnosti.</a:t>
            </a:r>
            <a:endParaRPr lang="sr-Latn-RS" sz="1400" dirty="0"/>
          </a:p>
        </p:txBody>
      </p:sp>
      <p:sp>
        <p:nvSpPr>
          <p:cNvPr id="6" name="TextBox 5"/>
          <p:cNvSpPr txBox="1"/>
          <p:nvPr/>
        </p:nvSpPr>
        <p:spPr>
          <a:xfrm>
            <a:off x="213755" y="2315687"/>
            <a:ext cx="8514608" cy="738664"/>
          </a:xfrm>
          <a:prstGeom prst="rect">
            <a:avLst/>
          </a:prstGeom>
          <a:noFill/>
        </p:spPr>
        <p:txBody>
          <a:bodyPr wrap="square" rtlCol="0">
            <a:spAutoFit/>
          </a:bodyPr>
          <a:lstStyle/>
          <a:p>
            <a:pPr algn="just"/>
            <a:r>
              <a:rPr lang="sr-Latn-RS" sz="1400" dirty="0"/>
              <a:t>Društvo „ND“ je dobilo konačnu fakturu za troškove sertifikacije proizvoda u januaru 2018. godine, a koji se odnose na na 2017. godinu na iznos od RSD 10.000.000,00. Pregled predračuna koji su proknjiženi u 2017. godini dat je u tabeli koja sledi: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17" y="3250952"/>
            <a:ext cx="6049735" cy="116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221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357261"/>
            <a:ext cx="8640772" cy="557139"/>
          </a:xfrm>
        </p:spPr>
        <p:txBody>
          <a:bodyPr/>
          <a:lstStyle/>
          <a:p>
            <a:r>
              <a:rPr lang="sr-Latn-RS" sz="2400" dirty="0"/>
              <a:t>Najčešće greške prilikom knjiženja obaveza i rashoda</a:t>
            </a:r>
          </a:p>
          <a:p>
            <a:endParaRPr lang="sr-Latn-RS" sz="2400" dirty="0"/>
          </a:p>
        </p:txBody>
      </p:sp>
      <p:sp>
        <p:nvSpPr>
          <p:cNvPr id="3" name="Text Placeholder 2"/>
          <p:cNvSpPr>
            <a:spLocks noGrp="1"/>
          </p:cNvSpPr>
          <p:nvPr>
            <p:ph type="body" sz="quarter" idx="14"/>
          </p:nvPr>
        </p:nvSpPr>
        <p:spPr/>
        <p:txBody>
          <a:bodyPr/>
          <a:lstStyle/>
          <a:p>
            <a:r>
              <a:rPr lang="sr-Latn-RS" sz="2000" dirty="0"/>
              <a:t>Nepoštovanje načela uzročnosti prihoda i rashoda</a:t>
            </a:r>
          </a:p>
          <a:p>
            <a:endParaRPr lang="sr-Latn-RS" sz="2000" dirty="0"/>
          </a:p>
        </p:txBody>
      </p:sp>
      <p:sp>
        <p:nvSpPr>
          <p:cNvPr id="5" name="TextBox 4"/>
          <p:cNvSpPr txBox="1"/>
          <p:nvPr/>
        </p:nvSpPr>
        <p:spPr>
          <a:xfrm>
            <a:off x="213755" y="1401288"/>
            <a:ext cx="8431481" cy="2031325"/>
          </a:xfrm>
          <a:prstGeom prst="rect">
            <a:avLst/>
          </a:prstGeom>
          <a:noFill/>
        </p:spPr>
        <p:txBody>
          <a:bodyPr wrap="square" rtlCol="0">
            <a:spAutoFit/>
          </a:bodyPr>
          <a:lstStyle/>
          <a:p>
            <a:pPr algn="just"/>
            <a:r>
              <a:rPr lang="sr-Latn-RS" sz="1400" dirty="0" smtClean="0"/>
              <a:t>Troškovi koji se odnose na decembar tekuće godine:</a:t>
            </a:r>
          </a:p>
          <a:p>
            <a:pPr algn="just"/>
            <a:endParaRPr lang="sr-Latn-RS" sz="1400" dirty="0" smtClean="0"/>
          </a:p>
          <a:p>
            <a:pPr marL="285750" indent="-285750" algn="just">
              <a:buFont typeface="Arial" panose="020B0604020202020204" pitchFamily="34" charset="0"/>
              <a:buChar char="•"/>
            </a:pPr>
            <a:r>
              <a:rPr lang="sr-Latn-RS" sz="1400" dirty="0" smtClean="0"/>
              <a:t>Zakup;</a:t>
            </a:r>
          </a:p>
          <a:p>
            <a:pPr algn="just"/>
            <a:endParaRPr lang="sr-Latn-RS" sz="1400" dirty="0" smtClean="0"/>
          </a:p>
          <a:p>
            <a:pPr marL="285750" indent="-285750" algn="just">
              <a:buFont typeface="Arial" panose="020B0604020202020204" pitchFamily="34" charset="0"/>
              <a:buChar char="•"/>
            </a:pPr>
            <a:r>
              <a:rPr lang="sr-Latn-RS" sz="1400" dirty="0" smtClean="0"/>
              <a:t>Zarade;</a:t>
            </a:r>
          </a:p>
          <a:p>
            <a:pPr algn="just"/>
            <a:endParaRPr lang="sr-Latn-RS" sz="1400" dirty="0" smtClean="0"/>
          </a:p>
          <a:p>
            <a:pPr marL="285750" indent="-285750" algn="just">
              <a:buFont typeface="Arial" panose="020B0604020202020204" pitchFamily="34" charset="0"/>
              <a:buChar char="•"/>
            </a:pPr>
            <a:r>
              <a:rPr lang="sr-Latn-RS" sz="1400" dirty="0" smtClean="0"/>
              <a:t>Električna energija;</a:t>
            </a:r>
          </a:p>
          <a:p>
            <a:pPr algn="just"/>
            <a:endParaRPr lang="sr-Latn-RS" sz="1400" dirty="0" smtClean="0"/>
          </a:p>
          <a:p>
            <a:pPr marL="285750" indent="-285750" algn="just">
              <a:buFont typeface="Arial" panose="020B0604020202020204" pitchFamily="34" charset="0"/>
              <a:buChar char="•"/>
            </a:pPr>
            <a:r>
              <a:rPr lang="sr-Latn-RS" sz="1400" dirty="0" smtClean="0"/>
              <a:t>Komunalne usluge</a:t>
            </a:r>
            <a:endParaRPr lang="sr-Latn-RS" sz="1400" dirty="0"/>
          </a:p>
        </p:txBody>
      </p:sp>
    </p:spTree>
    <p:extLst>
      <p:ext uri="{BB962C8B-B14F-4D97-AF65-F5344CB8AC3E}">
        <p14:creationId xmlns:p14="http://schemas.microsoft.com/office/powerpoint/2010/main" val="4093551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639</Words>
  <Application>Microsoft Office PowerPoint</Application>
  <PresentationFormat>On-screen Show (16:9)</PresentationFormat>
  <Paragraphs>78</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NENA</vt:lpstr>
      <vt:lpstr>1_Custom Design</vt:lpstr>
      <vt:lpstr>Custom Design</vt:lpstr>
      <vt:lpstr>NAJČEŠĆE GREŠKE PRILIKOM KNJIŽENJA OBAVEZA I RASHODA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Nevenac</cp:lastModifiedBy>
  <cp:revision>213</cp:revision>
  <dcterms:created xsi:type="dcterms:W3CDTF">2015-05-28T11:57:29Z</dcterms:created>
  <dcterms:modified xsi:type="dcterms:W3CDTF">2018-11-28T14:13:25Z</dcterms:modified>
</cp:coreProperties>
</file>