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303" r:id="rId3"/>
    <p:sldId id="307" r:id="rId4"/>
    <p:sldId id="309" r:id="rId5"/>
    <p:sldId id="308" r:id="rId6"/>
    <p:sldId id="312" r:id="rId7"/>
    <p:sldId id="311" r:id="rId8"/>
    <p:sldId id="313" r:id="rId9"/>
    <p:sldId id="314" r:id="rId10"/>
    <p:sldId id="318" r:id="rId11"/>
    <p:sldId id="320" r:id="rId12"/>
    <p:sldId id="299" r:id="rId13"/>
    <p:sldId id="316" r:id="rId14"/>
    <p:sldId id="321" r:id="rId15"/>
    <p:sldId id="322" r:id="rId16"/>
    <p:sldId id="319" r:id="rId17"/>
    <p:sldId id="323" r:id="rId18"/>
    <p:sldId id="324" r:id="rId19"/>
    <p:sldId id="325" r:id="rId20"/>
    <p:sldId id="326" r:id="rId21"/>
    <p:sldId id="327" r:id="rId22"/>
    <p:sldId id="328" r:id="rId23"/>
    <p:sldId id="329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9C35"/>
    <a:srgbClr val="009CDE"/>
    <a:srgbClr val="DBECD4"/>
    <a:srgbClr val="D4E7F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8" autoAdjust="0"/>
    <p:restoredTop sz="95637" autoAdjust="0"/>
  </p:normalViewPr>
  <p:slideViewPr>
    <p:cSldViewPr snapToGrid="0">
      <p:cViewPr>
        <p:scale>
          <a:sx n="80" d="100"/>
          <a:sy n="80" d="100"/>
        </p:scale>
        <p:origin x="-1248" y="-348"/>
      </p:cViewPr>
      <p:guideLst>
        <p:guide orient="horz" pos="3117"/>
        <p:guide orient="horz" pos="2396"/>
        <p:guide orient="horz" pos="232"/>
        <p:guide orient="horz" pos="2210"/>
        <p:guide orient="horz" pos="123"/>
        <p:guide orient="horz" pos="3239"/>
        <p:guide orient="horz" pos="931"/>
        <p:guide orient="horz" pos="5"/>
        <p:guide pos="5647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73AF6-2FAB-4713-B6C6-E0386261291F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8E0F9-4544-4B83-BE12-483232559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763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39265-ADFC-4563-A924-76225813E49E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8859B-D7B2-4524-A914-23A343B74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96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916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THE POWER 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OF BEING UNDERSTOOD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15616" y="3363838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AUDIT | TAX | CONSULTING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20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8892480" cy="3527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5652120" y="915988"/>
            <a:ext cx="3312368" cy="3527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251520" y="1059582"/>
            <a:ext cx="5040560" cy="2376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0" i="0" cap="all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796137" y="1059582"/>
            <a:ext cx="3038480" cy="319827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 baseline="0">
                <a:solidFill>
                  <a:schemeClr val="bg1"/>
                </a:solidFill>
              </a:defRPr>
            </a:lvl1pPr>
            <a:lvl2pPr>
              <a:defRPr sz="1800" baseline="0">
                <a:solidFill>
                  <a:schemeClr val="bg1"/>
                </a:solidFill>
              </a:defRPr>
            </a:lvl2pPr>
            <a:lvl3pPr>
              <a:defRPr sz="1800" baseline="0">
                <a:solidFill>
                  <a:schemeClr val="bg1"/>
                </a:solidFill>
              </a:defRPr>
            </a:lvl3pPr>
            <a:lvl4pPr>
              <a:defRPr sz="1800" baseline="0">
                <a:solidFill>
                  <a:schemeClr val="bg1"/>
                </a:solidFill>
              </a:defRPr>
            </a:lvl4pPr>
            <a:lvl5pPr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3579862"/>
            <a:ext cx="5041900" cy="6738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None/>
              <a:defRPr sz="1600" baseline="0"/>
            </a:lvl1pPr>
            <a:lvl2pPr>
              <a:defRPr sz="1400" baseline="0"/>
            </a:lvl2pPr>
            <a:lvl3pPr>
              <a:defRPr sz="1400" baseline="0"/>
            </a:lvl3pPr>
            <a:lvl4pPr>
              <a:defRPr sz="1400" baseline="0"/>
            </a:lvl4pPr>
            <a:lvl5pPr>
              <a:defRPr sz="1400" baseline="0"/>
            </a:lvl5pPr>
          </a:lstStyle>
          <a:p>
            <a:pPr lvl="0"/>
            <a:r>
              <a:rPr lang="en-US" dirty="0" smtClean="0"/>
              <a:t>Paragraph/caption for object above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3094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264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 userDrawn="1"/>
        </p:nvSpPr>
        <p:spPr>
          <a:xfrm>
            <a:off x="0" y="915988"/>
            <a:ext cx="50304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 userDrawn="1"/>
        </p:nvSpPr>
        <p:spPr>
          <a:xfrm>
            <a:off x="611560" y="915988"/>
            <a:ext cx="1080120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844079" y="915988"/>
            <a:ext cx="7119697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29281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1844080" y="1492250"/>
            <a:ext cx="7120408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5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915988"/>
            <a:ext cx="87129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19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25152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316279" y="915988"/>
            <a:ext cx="626027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2019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038153" y="915988"/>
            <a:ext cx="7925624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1038072" y="1492250"/>
            <a:ext cx="7926416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7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4 - with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20" y="267494"/>
            <a:ext cx="8712968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8712968" cy="2951163"/>
          </a:xfrm>
          <a:prstGeom prst="rect">
            <a:avLst/>
          </a:prstGeom>
        </p:spPr>
        <p:txBody>
          <a:bodyPr numCol="2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0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19" y="267494"/>
            <a:ext cx="8713093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643438" y="1492250"/>
            <a:ext cx="43210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42481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8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915988"/>
            <a:ext cx="4572000" cy="352754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4716015" y="915988"/>
            <a:ext cx="4248597" cy="1943794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4716015" y="3003798"/>
            <a:ext cx="4248597" cy="143973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47008" y="3219822"/>
            <a:ext cx="3987609" cy="100769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847008" y="1131887"/>
            <a:ext cx="3987609" cy="15478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8089" y="1131887"/>
            <a:ext cx="3743325" cy="309604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47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0952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995936" y="771550"/>
            <a:ext cx="4965106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50825" y="1131888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91680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1844080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1844080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1844080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0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4783883" y="1131888"/>
            <a:ext cx="1440855" cy="1440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6224738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6377138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3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377138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4" name="Text Placeholder 24"/>
          <p:cNvSpPr>
            <a:spLocks noGrp="1"/>
          </p:cNvSpPr>
          <p:nvPr>
            <p:ph type="body" sz="quarter" idx="26" hasCustomPrompt="1"/>
          </p:nvPr>
        </p:nvSpPr>
        <p:spPr>
          <a:xfrm>
            <a:off x="6377138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50825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691680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 Placeholder 24"/>
          <p:cNvSpPr>
            <a:spLocks noGrp="1"/>
          </p:cNvSpPr>
          <p:nvPr>
            <p:ph type="body" sz="quarter" idx="28" hasCustomPrompt="1"/>
          </p:nvPr>
        </p:nvSpPr>
        <p:spPr>
          <a:xfrm>
            <a:off x="1844080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8" name="Text Placeholder 24"/>
          <p:cNvSpPr>
            <a:spLocks noGrp="1"/>
          </p:cNvSpPr>
          <p:nvPr>
            <p:ph type="body" sz="quarter" idx="29" hasCustomPrompt="1"/>
          </p:nvPr>
        </p:nvSpPr>
        <p:spPr>
          <a:xfrm>
            <a:off x="1844080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9" name="Text Placeholder 24"/>
          <p:cNvSpPr>
            <a:spLocks noGrp="1"/>
          </p:cNvSpPr>
          <p:nvPr>
            <p:ph type="body" sz="quarter" idx="30" hasCustomPrompt="1"/>
          </p:nvPr>
        </p:nvSpPr>
        <p:spPr>
          <a:xfrm>
            <a:off x="1844080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783883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6224738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 Placeholder 24"/>
          <p:cNvSpPr>
            <a:spLocks noGrp="1"/>
          </p:cNvSpPr>
          <p:nvPr>
            <p:ph type="body" sz="quarter" idx="32" hasCustomPrompt="1"/>
          </p:nvPr>
        </p:nvSpPr>
        <p:spPr>
          <a:xfrm>
            <a:off x="6377138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43" name="Text Placeholder 24"/>
          <p:cNvSpPr>
            <a:spLocks noGrp="1"/>
          </p:cNvSpPr>
          <p:nvPr>
            <p:ph type="body" sz="quarter" idx="33" hasCustomPrompt="1"/>
          </p:nvPr>
        </p:nvSpPr>
        <p:spPr>
          <a:xfrm>
            <a:off x="6377138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44" name="Text Placeholder 24"/>
          <p:cNvSpPr>
            <a:spLocks noGrp="1"/>
          </p:cNvSpPr>
          <p:nvPr>
            <p:ph type="body" sz="quarter" idx="34" hasCustomPrompt="1"/>
          </p:nvPr>
        </p:nvSpPr>
        <p:spPr>
          <a:xfrm>
            <a:off x="6377138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pic>
        <p:nvPicPr>
          <p:cNvPr id="27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17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070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Answ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4"/>
            <a:ext cx="8930261" cy="4252912"/>
          </a:xfrm>
          <a:prstGeom prst="rect">
            <a:avLst/>
          </a:prstGeom>
        </p:spPr>
      </p:pic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3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7"/>
            <a:ext cx="8964488" cy="329423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814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Thank you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for your time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and attention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31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851919" y="195486"/>
            <a:ext cx="5112693" cy="3294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195486"/>
            <a:ext cx="971600" cy="32943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095906" y="196488"/>
            <a:ext cx="2611997" cy="3294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6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6"/>
            <a:ext cx="8964613" cy="42484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4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60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95486"/>
            <a:ext cx="8964613" cy="42484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Z:\RSM International\1 Design\2015\Brand\powerpoints\Quotation marks-09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614" y="0"/>
            <a:ext cx="2354498" cy="18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47664" y="1563638"/>
            <a:ext cx="5976938" cy="1764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Quotation here – 24pt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915816" y="3489722"/>
            <a:ext cx="3313112" cy="306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Author of quote – 18pt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915816" y="3795886"/>
            <a:ext cx="3313112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Title – 18pt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3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15987"/>
            <a:ext cx="8964488" cy="16557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22703"/>
            <a:ext cx="6011863" cy="13871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228183" y="1022471"/>
            <a:ext cx="2736429" cy="1387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022471"/>
            <a:ext cx="2411760" cy="1387259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Fact/</a:t>
            </a:r>
          </a:p>
          <a:p>
            <a:pPr lvl="0"/>
            <a:r>
              <a:rPr lang="en-GB" dirty="0" smtClean="0"/>
              <a:t>figure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>
            <a:off x="6445002" y="1173523"/>
            <a:ext cx="2303462" cy="10743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ICON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111811"/>
            <a:ext cx="2448272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3311860" y="3111811"/>
            <a:ext cx="2520280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6329810" y="3111811"/>
            <a:ext cx="2634678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2680097"/>
            <a:ext cx="24495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3323981" y="2679762"/>
            <a:ext cx="2520901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6344699" y="2679762"/>
            <a:ext cx="26199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36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603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2064103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3876686" y="3543858"/>
            <a:ext cx="1433831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3112145"/>
            <a:ext cx="1440855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068909" y="3111809"/>
            <a:ext cx="1440159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3886296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5682940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23"/>
          </p:nvPr>
        </p:nvSpPr>
        <p:spPr>
          <a:xfrm>
            <a:off x="7508296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24" hasCustomPrompt="1"/>
          </p:nvPr>
        </p:nvSpPr>
        <p:spPr>
          <a:xfrm>
            <a:off x="5703684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7521070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-1" y="915988"/>
            <a:ext cx="8964613" cy="2033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GB"/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10863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3995936" y="771550"/>
            <a:ext cx="4936074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2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3635896" cy="35279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 hasCustomPrompt="1"/>
          </p:nvPr>
        </p:nvSpPr>
        <p:spPr>
          <a:xfrm>
            <a:off x="314524" y="1096433"/>
            <a:ext cx="3033340" cy="31614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0" i="0" cap="none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Stand out fact/figure/chart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quarter" idx="16"/>
          </p:nvPr>
        </p:nvSpPr>
        <p:spPr>
          <a:xfrm>
            <a:off x="3851920" y="915988"/>
            <a:ext cx="51125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04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347864" y="915988"/>
            <a:ext cx="144016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68399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995720" y="915988"/>
            <a:ext cx="4968893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3995935" y="1492250"/>
            <a:ext cx="4968677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63888" y="915988"/>
            <a:ext cx="288032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915988"/>
            <a:ext cx="3275856" cy="35274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7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48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4" r:id="rId2"/>
    <p:sldLayoutId id="2147483667" r:id="rId3"/>
    <p:sldLayoutId id="2147483664" r:id="rId4"/>
    <p:sldLayoutId id="2147483665" r:id="rId5"/>
    <p:sldLayoutId id="2147483655" r:id="rId6"/>
    <p:sldLayoutId id="2147483666" r:id="rId7"/>
    <p:sldLayoutId id="2147483656" r:id="rId8"/>
    <p:sldLayoutId id="2147483673" r:id="rId9"/>
    <p:sldLayoutId id="2147483661" r:id="rId10"/>
    <p:sldLayoutId id="2147483660" r:id="rId11"/>
    <p:sldLayoutId id="2147483674" r:id="rId12"/>
    <p:sldLayoutId id="2147483668" r:id="rId13"/>
    <p:sldLayoutId id="2147483669" r:id="rId14"/>
    <p:sldLayoutId id="2147483670" r:id="rId15"/>
    <p:sldLayoutId id="2147483675" r:id="rId16"/>
    <p:sldLayoutId id="2147483677" r:id="rId17"/>
    <p:sldLayoutId id="2147483676" r:id="rId18"/>
    <p:sldLayoutId id="2147483671" r:id="rId19"/>
    <p:sldLayoutId id="2147483672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209" y="3414917"/>
            <a:ext cx="8229600" cy="540060"/>
          </a:xfrm>
        </p:spPr>
        <p:txBody>
          <a:bodyPr/>
          <a:lstStyle/>
          <a:p>
            <a:r>
              <a:rPr lang="sr-Latn-RS" dirty="0" smtClean="0"/>
              <a:t>naknadno vrednovanje zaliha – računovodstveni i poreski aspekt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Latn-RS" dirty="0" smtClean="0"/>
              <a:t>Stefan Popović	</a:t>
            </a:r>
            <a:endParaRPr lang="sr-Latn-R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78209" y="4657246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400" dirty="0" smtClean="0"/>
              <a:t>29.11.2018.</a:t>
            </a:r>
            <a:endParaRPr lang="sr-Latn-RS" sz="1400" dirty="0"/>
          </a:p>
        </p:txBody>
      </p:sp>
      <p:sp>
        <p:nvSpPr>
          <p:cNvPr id="6" name="Rectangle 5"/>
          <p:cNvSpPr/>
          <p:nvPr/>
        </p:nvSpPr>
        <p:spPr>
          <a:xfrm>
            <a:off x="3853981" y="1822663"/>
            <a:ext cx="5050680" cy="16753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sr-Latn-RS" sz="2800" dirty="0" smtClean="0"/>
          </a:p>
          <a:p>
            <a:pPr algn="r"/>
            <a:endParaRPr lang="sr-Latn-RS" sz="2800" dirty="0"/>
          </a:p>
          <a:p>
            <a:pPr algn="r"/>
            <a:r>
              <a:rPr lang="sr-Latn-RS" sz="2800" dirty="0" smtClean="0"/>
              <a:t>GODIŠNJI SEMINAR 2018</a:t>
            </a:r>
          </a:p>
        </p:txBody>
      </p:sp>
    </p:spTree>
    <p:extLst>
      <p:ext uri="{BB962C8B-B14F-4D97-AF65-F5344CB8AC3E}">
        <p14:creationId xmlns:p14="http://schemas.microsoft.com/office/powerpoint/2010/main" val="23805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Naknadno vrednovanje zaliha – računovodstveni i poreski aspekt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Vrednovanje poljoprivrednih proizvoda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237506" y="1447800"/>
            <a:ext cx="8725519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IAS 41 – Poljoprivreda, Odeljak 34 IFRS za SME, Član 19. Pravilnika za mikro i druga pravna lica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Naknadno se vrednuju po fer vrednosti u momentu ubiranja umanjenoj za procenjene troškove prodaje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Promene ove vrednosti se priznaju kao dobici ili gubici u Bilansu uspeha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>
              <a:solidFill>
                <a:srgbClr val="636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6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Naknadno vrednovanje zaliha – računovodstveni i poreski aspekt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Vrednovanje poljoprivrednih proizvoda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237506" y="1447800"/>
            <a:ext cx="8725519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Polazna </a:t>
            </a:r>
            <a:r>
              <a:rPr lang="sr-Latn-RS" sz="1400" dirty="0">
                <a:solidFill>
                  <a:srgbClr val="63666A"/>
                </a:solidFill>
              </a:rPr>
              <a:t>osnova </a:t>
            </a:r>
            <a:r>
              <a:rPr lang="sr-Latn-RS" sz="1400" dirty="0" smtClean="0">
                <a:solidFill>
                  <a:srgbClr val="63666A"/>
                </a:solidFill>
              </a:rPr>
              <a:t>      cena </a:t>
            </a:r>
            <a:r>
              <a:rPr lang="sr-Latn-RS" sz="1400" dirty="0">
                <a:solidFill>
                  <a:srgbClr val="63666A"/>
                </a:solidFill>
              </a:rPr>
              <a:t>na aktivnom tržištu, ako ima više tržišta </a:t>
            </a:r>
            <a:r>
              <a:rPr lang="sr-Latn-RS" sz="1400" dirty="0" smtClean="0">
                <a:solidFill>
                  <a:srgbClr val="63666A"/>
                </a:solidFill>
              </a:rPr>
              <a:t>      cena </a:t>
            </a:r>
            <a:r>
              <a:rPr lang="sr-Latn-RS" sz="1400" dirty="0">
                <a:solidFill>
                  <a:srgbClr val="63666A"/>
                </a:solidFill>
              </a:rPr>
              <a:t>sa najrelevantnijeg tržišta</a:t>
            </a:r>
            <a:endParaRPr lang="en-US" sz="1400" dirty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Kada nije moguće utvrditi fer vrednost u momentu ubiranja, naknadno se vrednuju po ceni koštanja (posejane iznikle žitarice)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Kada postoje zaključeni ugovori o prodaji na neki datum u budućnosti – ugovorena cena nije osnov za vrednovanje</a:t>
            </a:r>
            <a:endParaRPr lang="en-US" sz="1400" dirty="0">
              <a:solidFill>
                <a:srgbClr val="63666A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828800" y="1864426"/>
            <a:ext cx="237506" cy="83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" name="Right Arrow 3"/>
          <p:cNvSpPr/>
          <p:nvPr/>
        </p:nvSpPr>
        <p:spPr>
          <a:xfrm>
            <a:off x="5688280" y="1864426"/>
            <a:ext cx="261257" cy="83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9453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9" y="357262"/>
            <a:ext cx="8558526" cy="270272"/>
          </a:xfrm>
        </p:spPr>
        <p:txBody>
          <a:bodyPr/>
          <a:lstStyle/>
          <a:p>
            <a:r>
              <a:rPr lang="sr-Latn-RS" sz="2000" b="1" dirty="0" smtClean="0"/>
              <a:t>Naknadno vrednovanje zaliha – računovodstveni i poreski aspekt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Sredstva koja se grade po osnovu ugovora o izgradnji</a:t>
            </a:r>
            <a:endParaRPr lang="en-US" sz="2000" dirty="0"/>
          </a:p>
        </p:txBody>
      </p:sp>
      <p:sp>
        <p:nvSpPr>
          <p:cNvPr id="17" name="Rectangle 5"/>
          <p:cNvSpPr/>
          <p:nvPr/>
        </p:nvSpPr>
        <p:spPr>
          <a:xfrm>
            <a:off x="3296273" y="2814450"/>
            <a:ext cx="2592000" cy="1662545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accent2"/>
                </a:solidFill>
              </a:rPr>
              <a:t>Troškovi koji se indirektno odnose na dva ili više ugovora o izgradnji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219933" y="2814452"/>
            <a:ext cx="2592000" cy="1662545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accent2"/>
                </a:solidFill>
              </a:rPr>
              <a:t>Troškovi koji mogu direktno da se vežu za konkretan ugovor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5"/>
          <p:cNvSpPr/>
          <p:nvPr/>
        </p:nvSpPr>
        <p:spPr>
          <a:xfrm>
            <a:off x="6372614" y="2814449"/>
            <a:ext cx="2592000" cy="1662545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accent2"/>
                </a:solidFill>
              </a:rPr>
              <a:t>Drugi troškovi kojima se može teretiti naručilac (definisani ugovorom)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933" y="1399816"/>
            <a:ext cx="874468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 </a:t>
            </a:r>
            <a:r>
              <a:rPr lang="sr-Latn-RS" sz="1400" dirty="0">
                <a:solidFill>
                  <a:srgbClr val="63666A"/>
                </a:solidFill>
              </a:rPr>
              <a:t>Na dan bilansa vrednuju se po ceni koštanja</a:t>
            </a:r>
          </a:p>
          <a:p>
            <a:endParaRPr lang="sr-Latn-RS" sz="1400" dirty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>
                <a:solidFill>
                  <a:srgbClr val="63666A"/>
                </a:solidFill>
              </a:rPr>
              <a:t>Ova cena koštanja obuhvata sve troškove koje je moguće vezati za konkretan ugovor o </a:t>
            </a:r>
            <a:r>
              <a:rPr lang="sr-Latn-RS" sz="1400" dirty="0" smtClean="0">
                <a:solidFill>
                  <a:srgbClr val="63666A"/>
                </a:solidFill>
              </a:rPr>
              <a:t>izgradnji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Troškovi koji mogu nastati u vezi sa nekim ugovorom o izgradnji:</a:t>
            </a:r>
          </a:p>
        </p:txBody>
      </p:sp>
    </p:spTree>
    <p:extLst>
      <p:ext uri="{BB962C8B-B14F-4D97-AF65-F5344CB8AC3E}">
        <p14:creationId xmlns:p14="http://schemas.microsoft.com/office/powerpoint/2010/main" val="21283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Naknadno vrednovanje zaliha – računovodstveni i poreski aspekt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Sredstva koja se grade po osnovu ugovora o izgradnji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273132" y="1447800"/>
            <a:ext cx="868989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Ovi troškovi mogu se umanjiti za iznos bilo kojih sporednih prihoda koji nisu uključeni u ugovorene prihode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Indirektne troškove treba vezivati za ugovore na osnovu metoda koje:</a:t>
            </a:r>
          </a:p>
          <a:p>
            <a:pPr marL="1095375" lvl="2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>
                <a:solidFill>
                  <a:srgbClr val="63666A"/>
                </a:solidFill>
              </a:rPr>
              <a:t>s</a:t>
            </a:r>
            <a:r>
              <a:rPr lang="sr-Latn-RS" sz="1400" dirty="0" smtClean="0">
                <a:solidFill>
                  <a:srgbClr val="63666A"/>
                </a:solidFill>
              </a:rPr>
              <a:t>u racionalne</a:t>
            </a:r>
          </a:p>
          <a:p>
            <a:pPr marL="1095375" lvl="2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>
                <a:solidFill>
                  <a:srgbClr val="63666A"/>
                </a:solidFill>
              </a:rPr>
              <a:t>d</a:t>
            </a:r>
            <a:r>
              <a:rPr lang="sr-Latn-RS" sz="1400" dirty="0" smtClean="0">
                <a:solidFill>
                  <a:srgbClr val="63666A"/>
                </a:solidFill>
              </a:rPr>
              <a:t>osledno se primenjuju</a:t>
            </a:r>
            <a:endParaRPr lang="en-US" sz="1400" dirty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Troškovi nastali pri zaključivanju ugovora mogu se vezati za ugovor o izgradnji ako:</a:t>
            </a:r>
          </a:p>
          <a:p>
            <a:pPr marL="1095375" lvl="2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>
                <a:solidFill>
                  <a:srgbClr val="63666A"/>
                </a:solidFill>
              </a:rPr>
              <a:t>s</a:t>
            </a:r>
            <a:r>
              <a:rPr lang="sr-Latn-RS" sz="1400" dirty="0" smtClean="0">
                <a:solidFill>
                  <a:srgbClr val="63666A"/>
                </a:solidFill>
              </a:rPr>
              <a:t>e mogu pouzdano izmeriti i utvrditi</a:t>
            </a:r>
          </a:p>
          <a:p>
            <a:pPr marL="1095375" lvl="2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>
                <a:solidFill>
                  <a:srgbClr val="63666A"/>
                </a:solidFill>
              </a:rPr>
              <a:t>b</a:t>
            </a:r>
            <a:r>
              <a:rPr lang="sr-Latn-RS" sz="1400" dirty="0" smtClean="0">
                <a:solidFill>
                  <a:srgbClr val="63666A"/>
                </a:solidFill>
              </a:rPr>
              <a:t>ilo je izvesno da će ugovor biti zaključen</a:t>
            </a:r>
            <a:endParaRPr lang="en-US" sz="1400" dirty="0" smtClean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636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9" y="357262"/>
            <a:ext cx="8558526" cy="270272"/>
          </a:xfrm>
        </p:spPr>
        <p:txBody>
          <a:bodyPr/>
          <a:lstStyle/>
          <a:p>
            <a:r>
              <a:rPr lang="sr-Latn-RS" sz="2000" b="1" dirty="0" smtClean="0"/>
              <a:t>Naknadno vrednovanje zaliha – računovodstveni i poreski aspekt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Stalna sredstva namenjena prodaji</a:t>
            </a:r>
            <a:endParaRPr lang="en-US" sz="2000" dirty="0"/>
          </a:p>
        </p:txBody>
      </p:sp>
      <p:sp>
        <p:nvSpPr>
          <p:cNvPr id="17" name="Rectangle 5"/>
          <p:cNvSpPr/>
          <p:nvPr/>
        </p:nvSpPr>
        <p:spPr>
          <a:xfrm>
            <a:off x="3331980" y="2636322"/>
            <a:ext cx="2340000" cy="1888177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accent2"/>
                </a:solidFill>
              </a:rPr>
              <a:t>Sredstva korišćena pri obavljanju delatnosti kao stalna sredstva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219933" y="2636322"/>
            <a:ext cx="2340000" cy="1888177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accent2"/>
                </a:solidFill>
              </a:rPr>
              <a:t>Sredstva nabavljena kako bi bila prodata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5"/>
          <p:cNvSpPr/>
          <p:nvPr/>
        </p:nvSpPr>
        <p:spPr>
          <a:xfrm>
            <a:off x="5771410" y="2636322"/>
            <a:ext cx="2340000" cy="188817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accent2"/>
                </a:solidFill>
              </a:rPr>
              <a:t>Sredstva koja pripadaju poslovanju koje se obustavlja i koja će biti otuđena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933" y="1377538"/>
            <a:ext cx="7891477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Bitna </a:t>
            </a:r>
            <a:r>
              <a:rPr lang="sr-Latn-RS" sz="1400" dirty="0">
                <a:solidFill>
                  <a:srgbClr val="63666A"/>
                </a:solidFill>
              </a:rPr>
              <a:t>je namera zbog koje se drže ili </a:t>
            </a:r>
            <a:r>
              <a:rPr lang="sr-Latn-RS" sz="1400" dirty="0" smtClean="0">
                <a:solidFill>
                  <a:srgbClr val="63666A"/>
                </a:solidFill>
              </a:rPr>
              <a:t>nabavljaju                      PRODAJA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Mogu se svrstati u dve grupe:</a:t>
            </a:r>
            <a:endParaRPr lang="sr-Latn-RS" sz="1400" dirty="0">
              <a:solidFill>
                <a:srgbClr val="63666A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311975" y="1692241"/>
            <a:ext cx="760021" cy="255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TextBox 4"/>
          <p:cNvSpPr txBox="1"/>
          <p:nvPr/>
        </p:nvSpPr>
        <p:spPr>
          <a:xfrm>
            <a:off x="2814452" y="3396342"/>
            <a:ext cx="166254" cy="368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i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1587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9" y="357262"/>
            <a:ext cx="8558526" cy="270272"/>
          </a:xfrm>
        </p:spPr>
        <p:txBody>
          <a:bodyPr/>
          <a:lstStyle/>
          <a:p>
            <a:r>
              <a:rPr lang="sr-Latn-RS" sz="2000" b="1" dirty="0" smtClean="0"/>
              <a:t>Naknadno vrednovanje zaliha – računovodstveni i poreski aspekt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Stalna sredstva namenjena prodaji</a:t>
            </a:r>
            <a:endParaRPr lang="en-US" sz="2000" dirty="0"/>
          </a:p>
        </p:txBody>
      </p:sp>
      <p:sp>
        <p:nvSpPr>
          <p:cNvPr id="17" name="Rectangle 5"/>
          <p:cNvSpPr/>
          <p:nvPr/>
        </p:nvSpPr>
        <p:spPr>
          <a:xfrm>
            <a:off x="2205962" y="2232560"/>
            <a:ext cx="1717200" cy="195943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accent2"/>
                </a:solidFill>
              </a:rPr>
              <a:t>Postoji aktivno tržište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219933" y="2232560"/>
            <a:ext cx="1715745" cy="1959429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accent2"/>
                </a:solidFill>
              </a:rPr>
              <a:t>Spremno za momentalnu prodaju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5"/>
          <p:cNvSpPr/>
          <p:nvPr/>
        </p:nvSpPr>
        <p:spPr>
          <a:xfrm>
            <a:off x="4203865" y="2232561"/>
            <a:ext cx="1717200" cy="195943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accent2"/>
                </a:solidFill>
              </a:rPr>
              <a:t>Uprava aktivno priprema i sprovodi plan prodaje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933" y="1697189"/>
            <a:ext cx="416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/>
              <a:t>Uslovi za reklasifikaciju prema IFRS 5:</a:t>
            </a:r>
            <a:endParaRPr lang="sr-Latn-RS" sz="1400" dirty="0"/>
          </a:p>
        </p:txBody>
      </p:sp>
      <p:sp>
        <p:nvSpPr>
          <p:cNvPr id="9" name="Rectangle 5"/>
          <p:cNvSpPr/>
          <p:nvPr/>
        </p:nvSpPr>
        <p:spPr>
          <a:xfrm>
            <a:off x="6186665" y="2232560"/>
            <a:ext cx="1717200" cy="1959431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accent2"/>
                </a:solidFill>
              </a:rPr>
              <a:t>Prodaja u roku od godinu dana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10" idx="3"/>
            <a:endCxn id="17" idx="1"/>
          </p:cNvCxnSpPr>
          <p:nvPr/>
        </p:nvCxnSpPr>
        <p:spPr>
          <a:xfrm>
            <a:off x="1935678" y="3212275"/>
            <a:ext cx="27028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7" idx="3"/>
            <a:endCxn id="14" idx="1"/>
          </p:cNvCxnSpPr>
          <p:nvPr/>
        </p:nvCxnSpPr>
        <p:spPr>
          <a:xfrm>
            <a:off x="3923162" y="3212275"/>
            <a:ext cx="280703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4" idx="3"/>
            <a:endCxn id="9" idx="1"/>
          </p:cNvCxnSpPr>
          <p:nvPr/>
        </p:nvCxnSpPr>
        <p:spPr>
          <a:xfrm>
            <a:off x="5921065" y="3212276"/>
            <a:ext cx="265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7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Naknadno vrednovanje zaliha – računovodstveni i poreski aspekt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Stalna sredstva namenjena prodaji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261257" y="1447800"/>
            <a:ext cx="870176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Na dan bilansa vrednuju se po:</a:t>
            </a:r>
          </a:p>
          <a:p>
            <a:pPr marL="1095375" lvl="2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Knjigovodstvenoj vrednosti ili</a:t>
            </a:r>
          </a:p>
          <a:p>
            <a:pPr marL="1095375" lvl="2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Fer vrednosti umanjenoj za procenjene troškove prodaje (ako je niža)</a:t>
            </a:r>
            <a:endParaRPr lang="en-US" sz="1400" dirty="0" smtClean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Za stalna sredstva reklasifikovana na ovu grupu amortizacija se ne obračunava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Ukidanje ranijeg obezvređenja najviše do iznosa kumuliranih obezvređenja (u obzir uzeti sve promene, ne samo smanjenja vrednosti)</a:t>
            </a:r>
            <a:endParaRPr lang="en-US" sz="1400" dirty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636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Naknadno vrednovanje zaliha – računovodstveni i poreski aspekt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Stalna sredstva namenjena prodaji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261257" y="1447800"/>
            <a:ext cx="8701768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Ako sredstvo:</a:t>
            </a:r>
          </a:p>
          <a:p>
            <a:pPr marL="638175" lvl="1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Nije prodato u predviđenom roku</a:t>
            </a:r>
          </a:p>
          <a:p>
            <a:pPr marL="638175" lvl="1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Nema naznaka da će biti prodato</a:t>
            </a:r>
          </a:p>
          <a:p>
            <a:pPr lvl="1">
              <a:spcAft>
                <a:spcPts val="600"/>
              </a:spcAft>
            </a:pPr>
            <a:r>
              <a:rPr lang="sr-Latn-RS" sz="1400" dirty="0">
                <a:solidFill>
                  <a:srgbClr val="63666A"/>
                </a:solidFill>
              </a:rPr>
              <a:t> </a:t>
            </a:r>
            <a:r>
              <a:rPr lang="sr-Latn-RS" sz="1400" dirty="0" smtClean="0">
                <a:solidFill>
                  <a:srgbClr val="63666A"/>
                </a:solidFill>
              </a:rPr>
              <a:t>   ubrzo nakon ovog roka</a:t>
            </a:r>
            <a:endParaRPr lang="en-US" sz="1400" dirty="0" smtClean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>
              <a:solidFill>
                <a:srgbClr val="63666A"/>
              </a:solidFill>
            </a:endParaRPr>
          </a:p>
          <a:p>
            <a:pPr>
              <a:spcAft>
                <a:spcPts val="600"/>
              </a:spcAft>
            </a:pPr>
            <a:r>
              <a:rPr lang="sr-Latn-RS" sz="1400" dirty="0" smtClean="0">
                <a:solidFill>
                  <a:srgbClr val="63666A"/>
                </a:solidFill>
              </a:rPr>
              <a:t>Ako je sredstvo korišćeno za obavljanje delatnosti </a:t>
            </a:r>
          </a:p>
          <a:p>
            <a:pPr algn="r">
              <a:spcAft>
                <a:spcPts val="600"/>
              </a:spcAft>
            </a:pPr>
            <a:r>
              <a:rPr lang="sr-Latn-RS" sz="1400" dirty="0" smtClean="0">
                <a:solidFill>
                  <a:srgbClr val="63666A"/>
                </a:solidFill>
              </a:rPr>
              <a:t>vrši se retroaktivni obračun amortizacije</a:t>
            </a:r>
            <a:endParaRPr lang="en-US" sz="1400" dirty="0" smtClean="0">
              <a:solidFill>
                <a:srgbClr val="63666A"/>
              </a:solidFill>
            </a:endParaRPr>
          </a:p>
          <a:p>
            <a:pPr>
              <a:spcAft>
                <a:spcPts val="600"/>
              </a:spcAft>
            </a:pPr>
            <a:endParaRPr lang="en-US" sz="1400" dirty="0">
              <a:solidFill>
                <a:srgbClr val="63666A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954483" y="1857990"/>
            <a:ext cx="764536" cy="344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ectangle 5"/>
          <p:cNvSpPr/>
          <p:nvPr/>
        </p:nvSpPr>
        <p:spPr>
          <a:xfrm>
            <a:off x="5106389" y="1447800"/>
            <a:ext cx="2303814" cy="139040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accent2"/>
                </a:solidFill>
              </a:rPr>
              <a:t>Reklasifikacija na račune stalne imovine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Curved Down Arrow 18"/>
          <p:cNvSpPr/>
          <p:nvPr/>
        </p:nvSpPr>
        <p:spPr>
          <a:xfrm rot="528892">
            <a:off x="4207692" y="3134053"/>
            <a:ext cx="1849804" cy="548072"/>
          </a:xfrm>
          <a:prstGeom prst="curvedDownArrow">
            <a:avLst>
              <a:gd name="adj1" fmla="val 25000"/>
              <a:gd name="adj2" fmla="val 48101"/>
              <a:gd name="adj3" fmla="val 47782"/>
            </a:avLst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7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Naknadno vrednovanje zaliha – računovodstveni i poreski aspekt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Utvrđivanje neto ostvarive vrednosti i obezvređenje imovine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261257" y="1447801"/>
            <a:ext cx="870176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Na kraju svakog izveštajnog perioda</a:t>
            </a:r>
            <a:endParaRPr lang="en-US" sz="1400" dirty="0" smtClean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U skladu sa načelima opreznosti i impariteta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Može se javiti usled:</a:t>
            </a:r>
          </a:p>
          <a:p>
            <a:pPr marL="638175" lvl="1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Oštećenja zaliha</a:t>
            </a:r>
          </a:p>
          <a:p>
            <a:pPr marL="638175" lvl="1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>
                <a:solidFill>
                  <a:srgbClr val="63666A"/>
                </a:solidFill>
              </a:rPr>
              <a:t>Zastarevanja</a:t>
            </a:r>
          </a:p>
          <a:p>
            <a:pPr marL="638175" lvl="1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>
                <a:solidFill>
                  <a:srgbClr val="63666A"/>
                </a:solidFill>
              </a:rPr>
              <a:t>Izraženog pada prodajnih cena</a:t>
            </a:r>
          </a:p>
          <a:p>
            <a:pPr marL="638175" lvl="1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>
                <a:solidFill>
                  <a:srgbClr val="63666A"/>
                </a:solidFill>
              </a:rPr>
              <a:t>Povećanja procenjenih troškova dovršenja i prodaje</a:t>
            </a:r>
            <a:endParaRPr lang="en-US" sz="1400" dirty="0">
              <a:solidFill>
                <a:srgbClr val="63666A"/>
              </a:solidFill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5335349" y="2135249"/>
            <a:ext cx="1003225" cy="1959429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accent2"/>
                </a:solidFill>
              </a:rPr>
              <a:t>NV ili CK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90974" y="2771240"/>
            <a:ext cx="1003225" cy="132343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accent2"/>
                </a:solidFill>
              </a:rPr>
              <a:t>Neto ostvariva</a:t>
            </a:r>
          </a:p>
          <a:p>
            <a:pPr algn="ctr"/>
            <a:r>
              <a:rPr lang="sr-Latn-RS" sz="1400" b="1" dirty="0" smtClean="0">
                <a:solidFill>
                  <a:schemeClr val="accent2"/>
                </a:solidFill>
              </a:rPr>
              <a:t>vrednost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4596068">
            <a:off x="7904137" y="2761870"/>
            <a:ext cx="1003225" cy="61454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1000" b="1" dirty="0" smtClean="0">
                <a:solidFill>
                  <a:srgbClr val="3F9C35"/>
                </a:solidFill>
              </a:rPr>
              <a:t>obezvređenje</a:t>
            </a:r>
            <a:endParaRPr lang="en-US" sz="1000" b="1" dirty="0">
              <a:solidFill>
                <a:srgbClr val="3F9C35"/>
              </a:solidFill>
            </a:endParaRPr>
          </a:p>
        </p:txBody>
      </p:sp>
      <p:sp>
        <p:nvSpPr>
          <p:cNvPr id="3" name="Arc 2"/>
          <p:cNvSpPr/>
          <p:nvPr/>
        </p:nvSpPr>
        <p:spPr>
          <a:xfrm rot="16200000">
            <a:off x="7378648" y="2227978"/>
            <a:ext cx="872006" cy="970987"/>
          </a:xfrm>
          <a:prstGeom prst="arc">
            <a:avLst>
              <a:gd name="adj1" fmla="val 16873598"/>
              <a:gd name="adj2" fmla="val 35197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Arc 10"/>
          <p:cNvSpPr/>
          <p:nvPr/>
        </p:nvSpPr>
        <p:spPr>
          <a:xfrm rot="18095551">
            <a:off x="7371483" y="2535767"/>
            <a:ext cx="714500" cy="498764"/>
          </a:xfrm>
          <a:prstGeom prst="arc">
            <a:avLst>
              <a:gd name="adj1" fmla="val 16200000"/>
              <a:gd name="adj2" fmla="val 9116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Arc 11"/>
          <p:cNvSpPr/>
          <p:nvPr/>
        </p:nvSpPr>
        <p:spPr>
          <a:xfrm rot="16200000">
            <a:off x="7382910" y="1970226"/>
            <a:ext cx="872006" cy="1173680"/>
          </a:xfrm>
          <a:prstGeom prst="arc">
            <a:avLst>
              <a:gd name="adj1" fmla="val 16592907"/>
              <a:gd name="adj2" fmla="val 390845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6785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Naknadno vrednovanje zaliha – računovodstveni i poreski aspekt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/>
              <a:t>Utvrđivanje neto ostvarive vrednosti i obezvređenje imovine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261257" y="1447800"/>
            <a:ext cx="8701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Po principu stavka po stavka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Treba da se zasniva na najpouzdanijim dokazima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Uzimaju se u obzir procenjeni troškovi prodaje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Analiza zaliha na kraju izveštajnog perioda i nova procena neto ostvarive vrednosti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Ukoliko više ne postoje okolnosti koje su dovele do prethodnog obezvređenja, povećavamo vrednost zaliha do nove neto ostvarive cene a najviše do nivoa nabavne vrednosti/cene koštanja</a:t>
            </a:r>
            <a:endParaRPr lang="en-US" sz="1400" dirty="0">
              <a:solidFill>
                <a:srgbClr val="636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3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Naknadno vrednovanje zaliha – računovodstveni i poreski aspekt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Zalihe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332509" y="1447799"/>
            <a:ext cx="8630516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Značajan deo aktive mnogih privrednih društava</a:t>
            </a:r>
            <a:endParaRPr lang="en-US" sz="1400" dirty="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Esencijalne za poslovanje proizvodnih i trgovinskih entiteta</a:t>
            </a:r>
            <a:endParaRPr lang="en-US" sz="1400" dirty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Imobilišu tj. „zarobljavaju“ sredstva entiteta</a:t>
            </a:r>
            <a:endParaRPr lang="en-US" sz="1400" dirty="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Značajni troškovi držanja i skladištenja</a:t>
            </a:r>
          </a:p>
          <a:p>
            <a:pPr>
              <a:spcAft>
                <a:spcPts val="600"/>
              </a:spcAft>
            </a:pPr>
            <a:endParaRPr lang="en-US" sz="1400" dirty="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Naknadno vrednovanje bitan momenat u pripremi finansijskih izveštaja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val="157424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Naknadno vrednovanje zaliha – računovodstveni i poreski aspekt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Utvrđivanje neto ostvarive vrednosti i obezvređenje imovine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261257" y="1447800"/>
            <a:ext cx="8701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 dirty="0" smtClean="0">
                <a:solidFill>
                  <a:srgbClr val="63666A"/>
                </a:solidFill>
              </a:rPr>
              <a:t>Primer</a:t>
            </a:r>
            <a:endParaRPr lang="en-US" sz="1400" dirty="0" smtClean="0">
              <a:solidFill>
                <a:srgbClr val="63666A"/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sr-Latn-RS" sz="1400" dirty="0" smtClean="0">
                <a:solidFill>
                  <a:srgbClr val="63666A"/>
                </a:solidFill>
              </a:rPr>
              <a:t>Društvo „BCD“ je na dan bilansa utvrdilo da je prodajna cena zaliha robe opala i da ih treba obezvrediti za 275.000,00 dinara;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sr-Latn-RS" sz="1400" dirty="0" smtClean="0">
                <a:solidFill>
                  <a:srgbClr val="63666A"/>
                </a:solidFill>
              </a:rPr>
              <a:t>Na dan bilansa naredne godine zalihe koje su prethodno obezvređene se još uvek nalaze u magacinu; utvrđeno je da je prodajna cena ovih zaliha porasla iznad nivoa od prethodne godine.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460666"/>
              </p:ext>
            </p:extLst>
          </p:nvPr>
        </p:nvGraphicFramePr>
        <p:xfrm>
          <a:off x="617519" y="2771239"/>
          <a:ext cx="6919689" cy="2267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535"/>
                <a:gridCol w="685323"/>
                <a:gridCol w="889141"/>
                <a:gridCol w="2946385"/>
                <a:gridCol w="936673"/>
                <a:gridCol w="1016632"/>
              </a:tblGrid>
              <a:tr h="271601"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RB</a:t>
                      </a:r>
                      <a:endParaRPr lang="sr-Latn-RS" sz="1200" dirty="0"/>
                    </a:p>
                  </a:txBody>
                  <a:tcPr marL="87956" marR="87956" marT="43978" marB="439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Duguje</a:t>
                      </a:r>
                      <a:endParaRPr lang="sr-Latn-RS" sz="1200" dirty="0"/>
                    </a:p>
                  </a:txBody>
                  <a:tcPr marL="87956" marR="87956" marT="43978" marB="439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Potražuje</a:t>
                      </a:r>
                      <a:endParaRPr lang="sr-Latn-RS" sz="1200" dirty="0"/>
                    </a:p>
                  </a:txBody>
                  <a:tcPr marL="87956" marR="87956" marT="43978" marB="439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Opis</a:t>
                      </a:r>
                      <a:endParaRPr lang="sr-Latn-RS" sz="1200" dirty="0"/>
                    </a:p>
                  </a:txBody>
                  <a:tcPr marL="87956" marR="87956" marT="43978" marB="439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Duguje</a:t>
                      </a:r>
                      <a:r>
                        <a:rPr lang="sr-Latn-RS" sz="1200" baseline="0" dirty="0" smtClean="0"/>
                        <a:t> </a:t>
                      </a:r>
                      <a:endParaRPr lang="sr-Latn-RS" sz="1200" dirty="0"/>
                    </a:p>
                  </a:txBody>
                  <a:tcPr marL="87956" marR="87956" marT="43978" marB="439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Potražuje</a:t>
                      </a:r>
                      <a:endParaRPr lang="sr-Latn-RS" sz="1200" dirty="0"/>
                    </a:p>
                  </a:txBody>
                  <a:tcPr marL="87956" marR="87956" marT="43978" marB="43978"/>
                </a:tc>
              </a:tr>
              <a:tr h="363299">
                <a:tc rowSpan="2"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1)</a:t>
                      </a:r>
                      <a:endParaRPr lang="sr-Latn-RS" sz="1200" dirty="0"/>
                    </a:p>
                  </a:txBody>
                  <a:tcPr marL="87956" marR="87956" marT="43978" marB="439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584</a:t>
                      </a:r>
                      <a:endParaRPr lang="sr-Latn-RS" sz="1200" dirty="0"/>
                    </a:p>
                  </a:txBody>
                  <a:tcPr marL="87956" marR="87956" marT="43978" marB="43978" anchor="ctr"/>
                </a:tc>
                <a:tc>
                  <a:txBody>
                    <a:bodyPr/>
                    <a:lstStyle/>
                    <a:p>
                      <a:endParaRPr lang="sr-Latn-RS" sz="1800" dirty="0"/>
                    </a:p>
                  </a:txBody>
                  <a:tcPr marL="87956" marR="87956" marT="43978" marB="43978" anchor="ctr"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Obezvređenje zaliha materijala i robe</a:t>
                      </a:r>
                      <a:endParaRPr lang="sr-Latn-RS" sz="1200" dirty="0"/>
                    </a:p>
                  </a:txBody>
                  <a:tcPr marL="87956" marR="87956" marT="43978" marB="4397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200" dirty="0" smtClean="0"/>
                        <a:t>275.000,00</a:t>
                      </a:r>
                      <a:endParaRPr lang="sr-Latn-RS" sz="1200" dirty="0"/>
                    </a:p>
                  </a:txBody>
                  <a:tcPr marL="87956" marR="87956" marT="43978" marB="43978" anchor="ctr"/>
                </a:tc>
                <a:tc>
                  <a:txBody>
                    <a:bodyPr/>
                    <a:lstStyle/>
                    <a:p>
                      <a:endParaRPr lang="sr-Latn-RS" sz="1200" dirty="0"/>
                    </a:p>
                  </a:txBody>
                  <a:tcPr marL="87956" marR="87956" marT="43978" marB="43978" anchor="ctr"/>
                </a:tc>
              </a:tr>
              <a:tr h="363299">
                <a:tc v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RS" sz="1200"/>
                    </a:p>
                  </a:txBody>
                  <a:tcPr marL="87956" marR="87956" marT="43978" marB="439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139</a:t>
                      </a:r>
                      <a:endParaRPr lang="sr-Latn-RS" sz="1200" dirty="0"/>
                    </a:p>
                  </a:txBody>
                  <a:tcPr marL="87956" marR="87956" marT="43978" marB="43978" anchor="ctr"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Ispravka vrednosti robe</a:t>
                      </a:r>
                      <a:endParaRPr lang="sr-Latn-RS" sz="1200" dirty="0"/>
                    </a:p>
                  </a:txBody>
                  <a:tcPr marL="87956" marR="87956" marT="43978" marB="43978" anchor="ctr"/>
                </a:tc>
                <a:tc>
                  <a:txBody>
                    <a:bodyPr/>
                    <a:lstStyle/>
                    <a:p>
                      <a:endParaRPr lang="sr-Latn-RS" sz="1800" dirty="0"/>
                    </a:p>
                  </a:txBody>
                  <a:tcPr marL="87956" marR="87956" marT="43978" marB="4397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200" dirty="0" smtClean="0"/>
                        <a:t>275.000,00</a:t>
                      </a:r>
                      <a:endParaRPr lang="sr-Latn-RS" sz="1200" dirty="0"/>
                    </a:p>
                  </a:txBody>
                  <a:tcPr marL="87956" marR="87956" marT="43978" marB="43978" anchor="ctr"/>
                </a:tc>
              </a:tr>
              <a:tr h="271601">
                <a:tc gridSpan="6"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za ispravku vrednosti zbog</a:t>
                      </a:r>
                      <a:r>
                        <a:rPr lang="sr-Latn-RS" sz="1200" baseline="0" dirty="0" smtClean="0"/>
                        <a:t> pada cena</a:t>
                      </a:r>
                      <a:endParaRPr lang="sr-Latn-RS" sz="1200" dirty="0"/>
                    </a:p>
                  </a:txBody>
                  <a:tcPr marL="87956" marR="87956" marT="43978" marB="43978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363299">
                <a:tc rowSpan="2"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2)</a:t>
                      </a:r>
                      <a:endParaRPr lang="sr-Latn-RS" sz="1200" dirty="0"/>
                    </a:p>
                  </a:txBody>
                  <a:tcPr marL="87956" marR="87956" marT="43978" marB="439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139</a:t>
                      </a:r>
                      <a:endParaRPr lang="sr-Latn-RS" sz="1200" dirty="0"/>
                    </a:p>
                  </a:txBody>
                  <a:tcPr marL="87956" marR="87956" marT="43978" marB="43978" anchor="ctr"/>
                </a:tc>
                <a:tc>
                  <a:txBody>
                    <a:bodyPr/>
                    <a:lstStyle/>
                    <a:p>
                      <a:endParaRPr lang="sr-Latn-RS" sz="1800" dirty="0"/>
                    </a:p>
                  </a:txBody>
                  <a:tcPr marL="87956" marR="87956" marT="43978" marB="43978" anchor="ctr"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Ispravka vrednosti</a:t>
                      </a:r>
                      <a:r>
                        <a:rPr lang="sr-Latn-RS" sz="1200" baseline="0" dirty="0" smtClean="0"/>
                        <a:t> robe</a:t>
                      </a:r>
                      <a:endParaRPr lang="sr-Latn-RS" sz="1200" dirty="0"/>
                    </a:p>
                  </a:txBody>
                  <a:tcPr marL="87956" marR="87956" marT="43978" marB="4397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200" dirty="0" smtClean="0"/>
                        <a:t>275.000,00</a:t>
                      </a:r>
                      <a:endParaRPr lang="sr-Latn-RS" sz="1200" dirty="0"/>
                    </a:p>
                  </a:txBody>
                  <a:tcPr marL="87956" marR="87956" marT="43978" marB="43978" anchor="ctr"/>
                </a:tc>
                <a:tc>
                  <a:txBody>
                    <a:bodyPr/>
                    <a:lstStyle/>
                    <a:p>
                      <a:endParaRPr lang="sr-Latn-RS" sz="1800" dirty="0"/>
                    </a:p>
                  </a:txBody>
                  <a:tcPr marL="87956" marR="87956" marT="43978" marB="43978" anchor="ctr"/>
                </a:tc>
              </a:tr>
              <a:tr h="363299">
                <a:tc vMerge="1">
                  <a:txBody>
                    <a:bodyPr/>
                    <a:lstStyle/>
                    <a:p>
                      <a:endParaRPr lang="sr-Latn-R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RS" sz="1200"/>
                    </a:p>
                  </a:txBody>
                  <a:tcPr marL="87956" marR="87956" marT="43978" marB="439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684</a:t>
                      </a:r>
                      <a:endParaRPr lang="sr-Latn-RS" sz="1200" dirty="0"/>
                    </a:p>
                  </a:txBody>
                  <a:tcPr marL="87956" marR="87956" marT="43978" marB="43978" anchor="ctr"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Prihodi</a:t>
                      </a:r>
                      <a:r>
                        <a:rPr lang="sr-Latn-RS" sz="1200" baseline="0" dirty="0" smtClean="0"/>
                        <a:t> od usklađivanja vrednosti zaliha</a:t>
                      </a:r>
                      <a:endParaRPr lang="sr-Latn-RS" sz="1200" dirty="0"/>
                    </a:p>
                  </a:txBody>
                  <a:tcPr marL="87956" marR="87956" marT="43978" marB="43978" anchor="ctr"/>
                </a:tc>
                <a:tc>
                  <a:txBody>
                    <a:bodyPr/>
                    <a:lstStyle/>
                    <a:p>
                      <a:endParaRPr lang="sr-Latn-RS" sz="1800" dirty="0"/>
                    </a:p>
                  </a:txBody>
                  <a:tcPr marL="87956" marR="87956" marT="43978" marB="4397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200" dirty="0" smtClean="0"/>
                        <a:t>275.000,00</a:t>
                      </a:r>
                      <a:endParaRPr lang="sr-Latn-RS" sz="1200" dirty="0"/>
                    </a:p>
                  </a:txBody>
                  <a:tcPr marL="87956" marR="87956" marT="43978" marB="43978" anchor="ctr"/>
                </a:tc>
              </a:tr>
              <a:tr h="271601">
                <a:tc gridSpan="6"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za ukidanje obezvređenja</a:t>
                      </a:r>
                      <a:endParaRPr lang="sr-Latn-RS" sz="1200" dirty="0"/>
                    </a:p>
                  </a:txBody>
                  <a:tcPr marL="87956" marR="87956" marT="43978" marB="43978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42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Naknadno vrednovanje zaliha – računovodstveni i poreski aspekt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Poreski tretman obezvređenja zaliha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261257" y="1447800"/>
            <a:ext cx="8701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Član 22v stav 1. Zakona o porezu na dobit pravnih lica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Rashod po osnovu obezvređenja zaliha ne može se priznati u poreskom bilansu u onom poreskom periodu kada je izvršeno njihovo obezvređenje ukoliko nisu u istom periodu i otuđene, upotrebljene i sl.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Ovaj rashod može se priznati u poreskom periodu kada su te zalihe otuđene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636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Naknadno vrednovanje zaliha – računovodstveni i poreski aspekt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/>
              <a:t>Poreski tretman obezvređenja zaliha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261257" y="1447800"/>
            <a:ext cx="870176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Mišljenje Ministarstva finansija br. 011-00-162/2017-04 od </a:t>
            </a:r>
            <a:r>
              <a:rPr lang="sr-Latn-RS" sz="1400" dirty="0" smtClean="0">
                <a:solidFill>
                  <a:srgbClr val="63666A"/>
                </a:solidFill>
              </a:rPr>
              <a:t>14.07.2017.</a:t>
            </a:r>
            <a:endParaRPr lang="sr-Latn-RS" sz="1400" dirty="0" smtClean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Mišljenje Ministarstva finansija br. 011-00-75/2018-04 od 22.05.2018.</a:t>
            </a:r>
            <a:endParaRPr lang="en-US" sz="1400" dirty="0" smtClean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Entitet iskazao rashod po osnovu obezvređenja zaliha, a prema propisima dužan je da ih uništi</a:t>
            </a:r>
            <a:endParaRPr lang="en-US" sz="1400" dirty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Poseduje adekvatnu dokumentaciju (izveštaj o ispitivanju otpada, o načinu uništenja, dokumenta o kretanju otpada)</a:t>
            </a:r>
            <a:endParaRPr lang="en-US" sz="1400" dirty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Tada su ispunjeni uslovi za priznavanje ovog rashoda u poreske svrhe</a:t>
            </a:r>
            <a:endParaRPr lang="en-US" sz="1400" dirty="0">
              <a:solidFill>
                <a:srgbClr val="636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6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sr-Latn-RS" sz="2800" dirty="0" smtClean="0"/>
              <a:t>Hvala na pažnji!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7879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Naknadno vrednovanje zaliha – računovodstveni i poreski aspekt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Normativna osnova i regulatorni okvir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332509" y="1447799"/>
            <a:ext cx="863051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sr-Latn-RS" sz="1400" dirty="0" smtClean="0"/>
          </a:p>
          <a:p>
            <a:pPr>
              <a:spcAft>
                <a:spcPts val="600"/>
              </a:spcAft>
            </a:pPr>
            <a:r>
              <a:rPr lang="sr-Latn-RS" sz="1400" dirty="0" smtClean="0"/>
              <a:t>Zakonom o računovodstvu propisana su tri normativna osnova za vrednovanje:</a:t>
            </a:r>
            <a:endParaRPr lang="en-US" sz="1400" dirty="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Puni IFRS</a:t>
            </a:r>
            <a:endParaRPr lang="en-US" sz="1400" dirty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IFRS za SME</a:t>
            </a:r>
            <a:endParaRPr lang="en-US" sz="1400" dirty="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Pravilnik o načinu priznavanja, vrednovanja, prezentacije i obelodanjivanja pozicija u pojedinačnim finansijskim izveštajima mikro i drugih pravnih lica</a:t>
            </a:r>
          </a:p>
          <a:p>
            <a:pPr>
              <a:spcAft>
                <a:spcPts val="600"/>
              </a:spcAft>
            </a:pPr>
            <a:endParaRPr lang="sr-Latn-RS" sz="1400" dirty="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val="394076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9" y="357262"/>
            <a:ext cx="8558526" cy="270272"/>
          </a:xfrm>
        </p:spPr>
        <p:txBody>
          <a:bodyPr/>
          <a:lstStyle/>
          <a:p>
            <a:r>
              <a:rPr lang="sr-Latn-RS" sz="2000" b="1" dirty="0" smtClean="0"/>
              <a:t>Naknadno vrednovanje zaliha – računovodstveni i poreski aspekt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Vrednovanje zaliha na dan bilansa</a:t>
            </a:r>
            <a:endParaRPr lang="en-US" sz="2000" dirty="0"/>
          </a:p>
        </p:txBody>
      </p:sp>
      <p:sp>
        <p:nvSpPr>
          <p:cNvPr id="17" name="Rectangle 5"/>
          <p:cNvSpPr/>
          <p:nvPr/>
        </p:nvSpPr>
        <p:spPr>
          <a:xfrm>
            <a:off x="3141972" y="2018946"/>
            <a:ext cx="2592000" cy="238680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accent2"/>
                </a:solidFill>
              </a:rPr>
              <a:t>Koja nastaju u proizvodnom procesu i koriste se za dalju proizvodnju i prodaju</a:t>
            </a:r>
          </a:p>
          <a:p>
            <a:pPr algn="ctr"/>
            <a:endParaRPr lang="sr-Latn-RS" sz="1400" b="1" dirty="0" smtClean="0">
              <a:solidFill>
                <a:schemeClr val="accent2"/>
              </a:solidFill>
            </a:endParaRPr>
          </a:p>
          <a:p>
            <a:pPr algn="ctr"/>
            <a:endParaRPr lang="sr-Latn-RS" sz="1400" b="1" dirty="0">
              <a:solidFill>
                <a:schemeClr val="accent2"/>
              </a:solidFill>
            </a:endParaRPr>
          </a:p>
          <a:p>
            <a:pPr algn="ctr"/>
            <a:r>
              <a:rPr lang="sr-Latn-RS" sz="1400" b="1" dirty="0" smtClean="0">
                <a:solidFill>
                  <a:schemeClr val="accent2"/>
                </a:solidFill>
              </a:rPr>
              <a:t>Nedovršena proizvodnja</a:t>
            </a:r>
          </a:p>
          <a:p>
            <a:pPr algn="ctr"/>
            <a:r>
              <a:rPr lang="sr-Latn-RS" sz="1400" b="1" dirty="0" smtClean="0">
                <a:solidFill>
                  <a:schemeClr val="accent2"/>
                </a:solidFill>
              </a:rPr>
              <a:t>Gotovi proizvodi</a:t>
            </a:r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219933" y="2017838"/>
            <a:ext cx="2592000" cy="238790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chemeClr val="accent2"/>
                </a:solidFill>
              </a:rPr>
              <a:t>Koja se nabavljaju i drže kako bi bila prodata u redovnom poslovanju</a:t>
            </a:r>
          </a:p>
          <a:p>
            <a:pPr algn="ctr"/>
            <a:endParaRPr lang="sr-Latn-RS" sz="1400" b="1" dirty="0">
              <a:solidFill>
                <a:schemeClr val="accent2"/>
              </a:solidFill>
            </a:endParaRPr>
          </a:p>
          <a:p>
            <a:pPr algn="ctr"/>
            <a:endParaRPr lang="sr-Latn-RS" sz="1400" b="1" dirty="0" smtClean="0">
              <a:solidFill>
                <a:schemeClr val="accent2"/>
              </a:solidFill>
            </a:endParaRPr>
          </a:p>
          <a:p>
            <a:pPr algn="ctr"/>
            <a:r>
              <a:rPr lang="sr-Latn-RS" sz="1400" b="1" dirty="0" smtClean="0">
                <a:solidFill>
                  <a:schemeClr val="accent2"/>
                </a:solidFill>
              </a:rPr>
              <a:t>Roba</a:t>
            </a:r>
          </a:p>
        </p:txBody>
      </p:sp>
      <p:sp>
        <p:nvSpPr>
          <p:cNvPr id="14" name="Rectangle 5"/>
          <p:cNvSpPr/>
          <p:nvPr/>
        </p:nvSpPr>
        <p:spPr>
          <a:xfrm>
            <a:off x="6080168" y="2018946"/>
            <a:ext cx="2592000" cy="238680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>
                <a:solidFill>
                  <a:schemeClr val="accent2"/>
                </a:solidFill>
              </a:rPr>
              <a:t>N</a:t>
            </a:r>
            <a:r>
              <a:rPr lang="sr-Latn-RS" sz="1400" b="1" dirty="0" smtClean="0">
                <a:solidFill>
                  <a:schemeClr val="accent2"/>
                </a:solidFill>
              </a:rPr>
              <a:t>abavljena radi trošenja u proizvodnom procesu i pri pružanju usluga</a:t>
            </a:r>
          </a:p>
          <a:p>
            <a:pPr algn="ctr"/>
            <a:endParaRPr lang="sr-Latn-RS" sz="1400" b="1" dirty="0" smtClean="0">
              <a:solidFill>
                <a:schemeClr val="accent2"/>
              </a:solidFill>
            </a:endParaRPr>
          </a:p>
          <a:p>
            <a:pPr algn="ctr"/>
            <a:endParaRPr lang="sr-Latn-RS" sz="1400" b="1" dirty="0">
              <a:solidFill>
                <a:schemeClr val="accent2"/>
              </a:solidFill>
            </a:endParaRPr>
          </a:p>
          <a:p>
            <a:pPr algn="ctr"/>
            <a:r>
              <a:rPr lang="sr-Latn-RS" sz="1400" b="1" dirty="0" smtClean="0">
                <a:solidFill>
                  <a:schemeClr val="accent2"/>
                </a:solidFill>
              </a:rPr>
              <a:t>Osnovni i pomoćni materijal</a:t>
            </a:r>
          </a:p>
          <a:p>
            <a:pPr algn="ctr"/>
            <a:r>
              <a:rPr lang="sr-Latn-RS" sz="1400" b="1" dirty="0" smtClean="0">
                <a:solidFill>
                  <a:schemeClr val="accent2"/>
                </a:solidFill>
              </a:rPr>
              <a:t>Rezervni delovi</a:t>
            </a:r>
          </a:p>
          <a:p>
            <a:pPr algn="ctr"/>
            <a:r>
              <a:rPr lang="sr-Latn-RS" sz="1400" b="1" dirty="0" smtClean="0">
                <a:solidFill>
                  <a:schemeClr val="accent2"/>
                </a:solidFill>
              </a:rPr>
              <a:t>Ambalaža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531" y="1587151"/>
            <a:ext cx="758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Prema IAS 2 zalihe su sredstva: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5403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Naknadno vrednovanje zaliha – računovodstveni i poreski aspekt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Vrednovanje zaliha na dan bilansa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273132" y="1447800"/>
            <a:ext cx="86898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b="1" dirty="0" smtClean="0">
              <a:solidFill>
                <a:srgbClr val="63666A"/>
              </a:solidFill>
            </a:endParaRPr>
          </a:p>
          <a:p>
            <a:pPr>
              <a:spcAft>
                <a:spcPts val="600"/>
              </a:spcAft>
            </a:pPr>
            <a:r>
              <a:rPr lang="sr-Latn-RS" sz="1400" b="1" dirty="0" smtClean="0">
                <a:solidFill>
                  <a:srgbClr val="63666A"/>
                </a:solidFill>
              </a:rPr>
              <a:t>Naknadno vrednovanje zaliha vrši se po: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Nabavnoj vrednosti ili ceni koštanja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Neto ostvarivoj vrednosti (ako je niža)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>
              <a:solidFill>
                <a:srgbClr val="63666A"/>
              </a:solidFill>
            </a:endParaRPr>
          </a:p>
          <a:p>
            <a:pPr>
              <a:spcAft>
                <a:spcPts val="600"/>
              </a:spcAft>
            </a:pPr>
            <a:r>
              <a:rPr lang="sr-Latn-RS" sz="1400" dirty="0" smtClean="0">
                <a:solidFill>
                  <a:srgbClr val="63666A"/>
                </a:solidFill>
              </a:rPr>
              <a:t>Puni IFRS dozvoljavaju uključivanje troškova pozajmljivanja u vrednost zaliha, IFRS za SME – </a:t>
            </a:r>
            <a:r>
              <a:rPr lang="sr-Latn-RS" sz="1400" b="1" dirty="0" smtClean="0">
                <a:solidFill>
                  <a:srgbClr val="63666A"/>
                </a:solidFill>
              </a:rPr>
              <a:t>ne dozvoljavaju</a:t>
            </a:r>
            <a:endParaRPr lang="en-US" sz="1400" b="1" dirty="0">
              <a:solidFill>
                <a:srgbClr val="636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Naknadno vrednovanje zaliha – računovodstveni i poreski aspekt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Vrednovanje zaliha na dan bilansa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446810"/>
            <a:ext cx="8535513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 dirty="0" smtClean="0"/>
              <a:t>Nezavisno od normativne osnove koju koriste, od entiteta koji iskazuju zalihe u svojim poslovnim knjigama zahteva se da na dan bilansa preispitaju vrednost po kojoj će one biti iskazane u finansijskim izveštajima.</a:t>
            </a:r>
          </a:p>
          <a:p>
            <a:pPr>
              <a:spcAft>
                <a:spcPts val="600"/>
              </a:spcAft>
            </a:pPr>
            <a:endParaRPr lang="sr-Latn-RS" sz="1400" dirty="0" smtClean="0"/>
          </a:p>
          <a:p>
            <a:pPr>
              <a:spcAft>
                <a:spcPts val="600"/>
              </a:spcAft>
            </a:pPr>
            <a:endParaRPr lang="sr-Latn-RS" sz="1400" dirty="0"/>
          </a:p>
          <a:p>
            <a:pPr>
              <a:spcAft>
                <a:spcPts val="600"/>
              </a:spcAft>
            </a:pPr>
            <a:r>
              <a:rPr lang="sr-Latn-RS" sz="1400" dirty="0" smtClean="0"/>
              <a:t>Svođenje vrednosti zaliha na neto ostvarivu vrednost evidentira se na odgovarajućim računima ispravke vrednosti u okviru svake vrste zaliha zasebno kako bi se očuvao podatak o prvobitnoj nabavnoj vrednosti/ceni koštanja.</a:t>
            </a:r>
          </a:p>
          <a:p>
            <a:pPr>
              <a:spcAft>
                <a:spcPts val="600"/>
              </a:spcAft>
            </a:pPr>
            <a:endParaRPr lang="sr-Latn-RS" sz="1400" dirty="0" smtClean="0"/>
          </a:p>
          <a:p>
            <a:pPr>
              <a:spcAft>
                <a:spcPts val="600"/>
              </a:spcAft>
            </a:pPr>
            <a:endParaRPr lang="sr-Latn-RS" sz="1400" dirty="0"/>
          </a:p>
          <a:p>
            <a:pPr>
              <a:spcAft>
                <a:spcPts val="600"/>
              </a:spcAft>
            </a:pPr>
            <a:r>
              <a:rPr lang="sr-Latn-RS" sz="1400" dirty="0" smtClean="0"/>
              <a:t>Entiteti u svakom izveštajnom periodu na dan bilansa porede prvobitnu nabavnu vrednost/cenu koštanja sa neto ostvarivom vrednošću, a ne sa neto ostvarivom vrednošću utvrđenom u prethodnom periodu.</a:t>
            </a:r>
          </a:p>
          <a:p>
            <a:pPr>
              <a:spcAft>
                <a:spcPts val="600"/>
              </a:spcAft>
            </a:pPr>
            <a:endParaRPr lang="sr-Latn-RS" sz="1400" dirty="0" smtClean="0"/>
          </a:p>
        </p:txBody>
      </p:sp>
    </p:spTree>
    <p:extLst>
      <p:ext uri="{BB962C8B-B14F-4D97-AF65-F5344CB8AC3E}">
        <p14:creationId xmlns:p14="http://schemas.microsoft.com/office/powerpoint/2010/main" val="374737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Naknadno vrednovanje zaliha – računovodstveni i poreski aspekt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Zalihe materijala, rezervnih delova, alata i sitnog inventara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261257" y="1447800"/>
            <a:ext cx="87017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 dirty="0" smtClean="0">
                <a:solidFill>
                  <a:srgbClr val="63666A"/>
                </a:solidFill>
              </a:rPr>
              <a:t>Na dan bilansa vrednuju se po:</a:t>
            </a:r>
            <a:endParaRPr lang="en-US" sz="1400" dirty="0" smtClean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Nabavnoj vrednosti ili</a:t>
            </a:r>
            <a:endParaRPr lang="en-US" sz="1400" dirty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Neto ostvarivoj vrednosti (ukoliko je niža)</a:t>
            </a:r>
            <a:endParaRPr lang="en-US" sz="1400" dirty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Obezvređenje se evidentira na kontu 109 - Ispravka vrednosti materijala, rezervnih delova, alata i sitnog inventara</a:t>
            </a:r>
            <a:endParaRPr lang="en-US" sz="1400" dirty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Materijal i drugi oblici zaliha koji se koriste u proizvodnji ne obezvređuju se  ako se očekuje da će gotovi proizvodi dobijeni njihovom preradom biti prodati makar po ceni koštanja</a:t>
            </a:r>
            <a:endParaRPr lang="en-US" sz="1400" dirty="0">
              <a:solidFill>
                <a:srgbClr val="636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4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Naknadno vrednovanje zaliha – računovodstveni i poreski aspekt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Zalihe robe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261257" y="1447800"/>
            <a:ext cx="870176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 dirty="0" smtClean="0">
                <a:solidFill>
                  <a:srgbClr val="63666A"/>
                </a:solidFill>
              </a:rPr>
              <a:t>Na dan bilansa vrednuju se po:</a:t>
            </a:r>
            <a:endParaRPr lang="en-US" sz="1400" dirty="0" smtClean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Nabavnoj vrednosti ili</a:t>
            </a:r>
            <a:endParaRPr lang="en-US" sz="1400" dirty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Neto ostvarivoj vrednosti (ukoliko je niža)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U poslovnim knjigama entiteta evidentiraju se po nabavnoj vrednosti, prodajnoj vrednosti bez PDV-a, prodajnoj vrednosti sa PDV-om</a:t>
            </a:r>
            <a:endParaRPr lang="en-US" sz="1400" dirty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Svođenje na nabavnu vrednost uz pomoć analitičkih konta ukalkulisanog PDV-a i ukalkulisane razlike u ceni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Obezvređenje (svođenje na nižu neto ostvarivu vrednost) preko konta 139 – Ispravka vrednosti robe</a:t>
            </a:r>
            <a:endParaRPr lang="en-US" sz="1400" dirty="0">
              <a:solidFill>
                <a:srgbClr val="636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7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Naknadno vrednovanje zaliha – računovodstveni i poreski aspekt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Zalihe nedovršene proizvodnje i gotovih proizvoda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261257" y="1447800"/>
            <a:ext cx="870176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 dirty="0" smtClean="0">
                <a:solidFill>
                  <a:srgbClr val="63666A"/>
                </a:solidFill>
              </a:rPr>
              <a:t>Na dan bilansa vrednuju se po:</a:t>
            </a:r>
            <a:endParaRPr lang="en-US" sz="1400" dirty="0" smtClean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Ceni koštanja ili</a:t>
            </a:r>
            <a:endParaRPr lang="en-US" sz="1400" dirty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Neto ostvarivoj vrednosti (ako je niža)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Cena koštanja obuhvata troškove direktnog materijala i troškove konverzije (prekomerno trošenje materijala, troškovi neefikasnog rada, opšti administrativni troškovi, troškovi prodaje i troškovi skladištenja (ako nisu neophodni) – </a:t>
            </a:r>
            <a:r>
              <a:rPr lang="sr-Latn-RS" sz="1400" b="1" dirty="0" smtClean="0">
                <a:solidFill>
                  <a:srgbClr val="63666A"/>
                </a:solidFill>
              </a:rPr>
              <a:t>ne uključuju se u cenu koštanja</a:t>
            </a:r>
            <a:r>
              <a:rPr lang="sr-Latn-RS" sz="1400" dirty="0" smtClean="0">
                <a:solidFill>
                  <a:srgbClr val="63666A"/>
                </a:solidFill>
              </a:rPr>
              <a:t>)</a:t>
            </a:r>
            <a:endParaRPr lang="en-US" sz="1400" dirty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Cena koštanja nedovršenih usluga – troškovi direktnog materijala i direktnog rada (</a:t>
            </a:r>
            <a:r>
              <a:rPr lang="sr-Latn-RS" sz="1400" dirty="0" smtClean="0">
                <a:solidFill>
                  <a:srgbClr val="63666A"/>
                </a:solidFill>
              </a:rPr>
              <a:t>profitna </a:t>
            </a:r>
            <a:r>
              <a:rPr lang="sr-Latn-RS" sz="1400" dirty="0" smtClean="0">
                <a:solidFill>
                  <a:srgbClr val="63666A"/>
                </a:solidFill>
              </a:rPr>
              <a:t>marža, troškovi prodaje, opšti administrativni troškovi i sl. </a:t>
            </a:r>
            <a:r>
              <a:rPr lang="sr-Latn-RS" sz="1400" b="1" dirty="0">
                <a:solidFill>
                  <a:srgbClr val="63666A"/>
                </a:solidFill>
              </a:rPr>
              <a:t>n</a:t>
            </a:r>
            <a:r>
              <a:rPr lang="sr-Latn-RS" sz="1400" b="1" dirty="0" smtClean="0">
                <a:solidFill>
                  <a:srgbClr val="63666A"/>
                </a:solidFill>
              </a:rPr>
              <a:t>e uključuju se</a:t>
            </a:r>
            <a:r>
              <a:rPr lang="sr-Latn-RS" sz="1400" dirty="0" smtClean="0">
                <a:solidFill>
                  <a:srgbClr val="63666A"/>
                </a:solidFill>
              </a:rPr>
              <a:t>)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>
              <a:solidFill>
                <a:srgbClr val="63666A"/>
              </a:solidFill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Obezvređenje se evidentra na kontima 983, 959 i 969</a:t>
            </a:r>
            <a:endParaRPr lang="en-US" sz="1400" dirty="0">
              <a:solidFill>
                <a:srgbClr val="636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83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SM">
      <a:dk1>
        <a:srgbClr val="63666A"/>
      </a:dk1>
      <a:lt1>
        <a:sysClr val="window" lastClr="FFFFFF"/>
      </a:lt1>
      <a:dk2>
        <a:srgbClr val="888B8D"/>
      </a:dk2>
      <a:lt2>
        <a:srgbClr val="DCDDDE"/>
      </a:lt2>
      <a:accent1>
        <a:srgbClr val="009CDE"/>
      </a:accent1>
      <a:accent2>
        <a:srgbClr val="3F9C35"/>
      </a:accent2>
      <a:accent3>
        <a:srgbClr val="34A798"/>
      </a:accent3>
      <a:accent4>
        <a:srgbClr val="9F5CC0"/>
      </a:accent4>
      <a:accent5>
        <a:srgbClr val="F1B434"/>
      </a:accent5>
      <a:accent6>
        <a:srgbClr val="E40046"/>
      </a:accent6>
      <a:hlink>
        <a:srgbClr val="009CDE"/>
      </a:hlink>
      <a:folHlink>
        <a:srgbClr val="6366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</TotalTime>
  <Words>1486</Words>
  <Application>Microsoft Office PowerPoint</Application>
  <PresentationFormat>On-screen Show (16:9)</PresentationFormat>
  <Paragraphs>249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naknadno vrednovanje zaliha – računovodstveni i poreski aspekt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L2LAdmin</dc:creator>
  <cp:lastModifiedBy>s</cp:lastModifiedBy>
  <cp:revision>211</cp:revision>
  <dcterms:created xsi:type="dcterms:W3CDTF">2015-05-28T11:57:29Z</dcterms:created>
  <dcterms:modified xsi:type="dcterms:W3CDTF">2018-11-30T07:23:41Z</dcterms:modified>
</cp:coreProperties>
</file>