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03" r:id="rId3"/>
    <p:sldId id="316" r:id="rId4"/>
    <p:sldId id="304" r:id="rId5"/>
    <p:sldId id="307" r:id="rId6"/>
    <p:sldId id="305" r:id="rId7"/>
    <p:sldId id="306" r:id="rId8"/>
    <p:sldId id="309" r:id="rId9"/>
    <p:sldId id="308" r:id="rId10"/>
    <p:sldId id="310" r:id="rId11"/>
    <p:sldId id="311" r:id="rId12"/>
    <p:sldId id="312" r:id="rId13"/>
    <p:sldId id="318" r:id="rId14"/>
    <p:sldId id="320" r:id="rId15"/>
    <p:sldId id="313" r:id="rId16"/>
    <p:sldId id="319" r:id="rId17"/>
    <p:sldId id="317" r:id="rId18"/>
    <p:sldId id="314" r:id="rId19"/>
    <p:sldId id="299" r:id="rId20"/>
    <p:sldId id="31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>
          <p15:clr>
            <a:srgbClr val="A4A3A4"/>
          </p15:clr>
        </p15:guide>
        <p15:guide id="2" orient="horz" pos="2396">
          <p15:clr>
            <a:srgbClr val="A4A3A4"/>
          </p15:clr>
        </p15:guide>
        <p15:guide id="3" orient="horz" pos="232">
          <p15:clr>
            <a:srgbClr val="A4A3A4"/>
          </p15:clr>
        </p15:guide>
        <p15:guide id="4" orient="horz" pos="2210">
          <p15:clr>
            <a:srgbClr val="A4A3A4"/>
          </p15:clr>
        </p15:guide>
        <p15:guide id="5" orient="horz" pos="123">
          <p15:clr>
            <a:srgbClr val="A4A3A4"/>
          </p15:clr>
        </p15:guide>
        <p15:guide id="6" orient="horz" pos="3239">
          <p15:clr>
            <a:srgbClr val="A4A3A4"/>
          </p15:clr>
        </p15:guide>
        <p15:guide id="7" orient="horz" pos="931">
          <p15:clr>
            <a:srgbClr val="A4A3A4"/>
          </p15:clr>
        </p15:guide>
        <p15:guide id="8" orient="horz" pos="5">
          <p15:clr>
            <a:srgbClr val="A4A3A4"/>
          </p15:clr>
        </p15:guide>
        <p15:guide id="9" pos="5647">
          <p15:clr>
            <a:srgbClr val="A4A3A4"/>
          </p15:clr>
        </p15:guide>
        <p15:guide id="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orisnik" initials="Wk" lastIdx="1" clrIdx="0">
    <p:extLst>
      <p:ext uri="{19B8F6BF-5375-455C-9EA6-DF929625EA0E}">
        <p15:presenceInfo xmlns:p15="http://schemas.microsoft.com/office/powerpoint/2012/main" userId="Windows 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7F7"/>
    <a:srgbClr val="D4E793"/>
    <a:srgbClr val="009CDE"/>
    <a:srgbClr val="DBECD4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1" autoAdjust="0"/>
    <p:restoredTop sz="97670" autoAdjust="0"/>
  </p:normalViewPr>
  <p:slideViewPr>
    <p:cSldViewPr snapToGrid="0">
      <p:cViewPr varScale="1">
        <p:scale>
          <a:sx n="111" d="100"/>
          <a:sy n="111" d="100"/>
        </p:scale>
        <p:origin x="821" y="67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t>28/11/2018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500" dirty="0" smtClean="0"/>
              <a:t>GODIŠNJI IZVEŠTAJ O POSLOVANJU I KORISNICI</a:t>
            </a:r>
            <a:endParaRPr lang="sr-Latn-RS" sz="2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smtClean="0"/>
              <a:t>Nevena Svilar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29. novembar 2018. godina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2018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9" y="357262"/>
            <a:ext cx="8558526" cy="270272"/>
          </a:xfrm>
        </p:spPr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1500" dirty="0"/>
              <a:t>Prikaz razvoja, finansijskog položaja i rezultata poslovanja pravnog lica, kao i finansijske i </a:t>
            </a:r>
            <a:r>
              <a:rPr lang="sr-Latn-RS" sz="1500" dirty="0" err="1"/>
              <a:t>nefinansijske</a:t>
            </a:r>
            <a:r>
              <a:rPr lang="sr-Latn-RS" sz="1500" dirty="0"/>
              <a:t> pokazatelje koji se odnose na određene poslovne aktivnosti, informacije o kadrovima </a:t>
            </a:r>
            <a:endParaRPr lang="en-US" sz="1500" dirty="0"/>
          </a:p>
        </p:txBody>
      </p:sp>
      <p:sp>
        <p:nvSpPr>
          <p:cNvPr id="17" name="Rectangle 5"/>
          <p:cNvSpPr/>
          <p:nvPr/>
        </p:nvSpPr>
        <p:spPr>
          <a:xfrm>
            <a:off x="3108874" y="1608794"/>
            <a:ext cx="2757488" cy="294258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r-Latn-RS" sz="1200" dirty="0" smtClean="0">
                <a:solidFill>
                  <a:schemeClr val="tx1"/>
                </a:solidFill>
              </a:rPr>
              <a:t>Analiza ostvarenih prihoda, rashoda i rezultata poslovanja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sr-Latn-RS" sz="1200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r-Latn-RS" sz="1200" dirty="0" smtClean="0">
                <a:solidFill>
                  <a:schemeClr val="tx1"/>
                </a:solidFill>
              </a:rPr>
              <a:t>Analiza osnovnih </a:t>
            </a:r>
            <a:r>
              <a:rPr lang="sr-Latn-RS" sz="1200" dirty="0">
                <a:solidFill>
                  <a:schemeClr val="tx1"/>
                </a:solidFill>
              </a:rPr>
              <a:t>finansijskih pokazatelja: prinos na ukupni kapital, neto prinos na sopstveni kapital, poslovni neto dobitak, stopa neto dobitka, stepen zaduženosti, racio likvidnosti, racio reducirane likvidnosti, neto obrtni </a:t>
            </a:r>
            <a:r>
              <a:rPr lang="sr-Latn-RS" sz="1200" dirty="0" smtClean="0">
                <a:solidFill>
                  <a:schemeClr val="tx1"/>
                </a:solidFill>
              </a:rPr>
              <a:t>kapital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sr-Latn-RS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r-Latn-RS" sz="1200" dirty="0" smtClean="0">
                <a:solidFill>
                  <a:schemeClr val="tx1"/>
                </a:solidFill>
              </a:rPr>
              <a:t>A</a:t>
            </a:r>
            <a:r>
              <a:rPr lang="en-US" sz="1200" dirty="0" err="1" smtClean="0">
                <a:solidFill>
                  <a:schemeClr val="tx1"/>
                </a:solidFill>
              </a:rPr>
              <a:t>naliz</a:t>
            </a:r>
            <a:r>
              <a:rPr lang="sr-Latn-RS" sz="1200" dirty="0" smtClean="0">
                <a:solidFill>
                  <a:schemeClr val="tx1"/>
                </a:solidFill>
              </a:rPr>
              <a:t>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svake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promene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veće</a:t>
            </a:r>
            <a:r>
              <a:rPr lang="en-US" sz="1200" dirty="0">
                <a:solidFill>
                  <a:schemeClr val="tx1"/>
                </a:solidFill>
              </a:rPr>
              <a:t> od 10% u </a:t>
            </a:r>
            <a:r>
              <a:rPr lang="en-US" sz="1200" dirty="0" err="1">
                <a:solidFill>
                  <a:schemeClr val="tx1"/>
                </a:solidFill>
              </a:rPr>
              <a:t>odnosu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prethodnu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godinu</a:t>
            </a:r>
            <a:r>
              <a:rPr lang="en-US" sz="1200" dirty="0">
                <a:solidFill>
                  <a:schemeClr val="tx1"/>
                </a:solidFill>
              </a:rPr>
              <a:t> u </a:t>
            </a:r>
            <a:r>
              <a:rPr lang="en-US" sz="1200" dirty="0" err="1">
                <a:solidFill>
                  <a:schemeClr val="tx1"/>
                </a:solidFill>
              </a:rPr>
              <a:t>imovini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obavezama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neto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dobitku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odnosno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gubitku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19932" y="1608794"/>
            <a:ext cx="2658999" cy="294258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r-Latn-RS" sz="1200" dirty="0" smtClean="0">
                <a:solidFill>
                  <a:schemeClr val="tx1"/>
                </a:solidFill>
              </a:rPr>
              <a:t>Izveštaj o realizaciji usvojene poslovne politike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6096305" y="1608794"/>
            <a:ext cx="2799431" cy="294258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r-Latn-RS" sz="1100" dirty="0" smtClean="0">
                <a:solidFill>
                  <a:schemeClr val="tx1"/>
                </a:solidFill>
              </a:rPr>
              <a:t>Informacije o broju i kvalifikaciji kadrova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sr-Latn-RS" sz="1100" dirty="0">
              <a:solidFill>
                <a:schemeClr val="tx1"/>
              </a:solidFill>
            </a:endParaRPr>
          </a:p>
          <a:p>
            <a:pPr algn="just"/>
            <a:r>
              <a:rPr lang="sr-Latn-RS" sz="1100" i="1" dirty="0" smtClean="0">
                <a:solidFill>
                  <a:schemeClr val="tx1"/>
                </a:solidFill>
              </a:rPr>
              <a:t>     obuke</a:t>
            </a:r>
          </a:p>
          <a:p>
            <a:pPr algn="just"/>
            <a:r>
              <a:rPr lang="sr-Latn-RS" sz="1100" i="1" dirty="0" smtClean="0">
                <a:solidFill>
                  <a:schemeClr val="tx1"/>
                </a:solidFill>
              </a:rPr>
              <a:t>     treninzi</a:t>
            </a:r>
          </a:p>
          <a:p>
            <a:pPr algn="just"/>
            <a:r>
              <a:rPr lang="sr-Latn-RS" sz="1100" i="1" dirty="0" smtClean="0">
                <a:solidFill>
                  <a:schemeClr val="tx1"/>
                </a:solidFill>
              </a:rPr>
              <a:t>     usavršavanja zaposlenih</a:t>
            </a:r>
            <a:endParaRPr lang="en-US" sz="11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en-GB" sz="2000" dirty="0" err="1"/>
              <a:t>Informacije</a:t>
            </a:r>
            <a:r>
              <a:rPr lang="en-GB" sz="2000" dirty="0"/>
              <a:t> o </a:t>
            </a:r>
            <a:r>
              <a:rPr lang="en-GB" sz="2000" dirty="0" err="1"/>
              <a:t>otkupljenim</a:t>
            </a:r>
            <a:r>
              <a:rPr lang="en-GB" sz="2000" dirty="0"/>
              <a:t> </a:t>
            </a:r>
            <a:r>
              <a:rPr lang="en-GB" sz="2000" dirty="0" err="1"/>
              <a:t>sopstvenim</a:t>
            </a:r>
            <a:r>
              <a:rPr lang="en-GB" sz="2000" dirty="0"/>
              <a:t> </a:t>
            </a:r>
            <a:r>
              <a:rPr lang="en-GB" sz="2000" dirty="0" err="1"/>
              <a:t>akcijama</a:t>
            </a:r>
            <a:r>
              <a:rPr lang="en-GB" sz="2000" dirty="0"/>
              <a:t>/</a:t>
            </a:r>
            <a:r>
              <a:rPr lang="en-GB" sz="2000" dirty="0" err="1"/>
              <a:t>udelima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51520" y="1401341"/>
            <a:ext cx="853551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razloge </a:t>
            </a:r>
            <a:r>
              <a:rPr lang="sr-Latn-RS" sz="1400" dirty="0"/>
              <a:t>sticanja </a:t>
            </a:r>
            <a:r>
              <a:rPr lang="sr-Latn-RS" sz="1400" dirty="0" smtClean="0"/>
              <a:t>akcija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broj </a:t>
            </a:r>
            <a:r>
              <a:rPr lang="sr-Latn-RS" sz="1400" dirty="0"/>
              <a:t>i nominalnu vrednost sopstvenih akcija, (ukoliko akcije ne poseduju nominalnu vrednost, navesti računovodstvenu vrednost akcija</a:t>
            </a:r>
            <a:r>
              <a:rPr lang="sr-Latn-RS" sz="1400" dirty="0" smtClean="0"/>
              <a:t>)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lica </a:t>
            </a:r>
            <a:r>
              <a:rPr lang="sr-Latn-RS" sz="1400" dirty="0"/>
              <a:t>od kojih su akcije </a:t>
            </a:r>
            <a:r>
              <a:rPr lang="sr-Latn-RS" sz="1400" dirty="0" smtClean="0"/>
              <a:t>otkupljene 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iznos </a:t>
            </a:r>
            <a:r>
              <a:rPr lang="sr-Latn-RS" sz="1400" dirty="0"/>
              <a:t>koji je društvo isplatilo (odnosno informaciju da su stečene bez naknade</a:t>
            </a:r>
            <a:r>
              <a:rPr lang="sr-Latn-RS" sz="1400" dirty="0" smtClean="0"/>
              <a:t>)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ukupan </a:t>
            </a:r>
            <a:r>
              <a:rPr lang="sr-Latn-RS" sz="1400" dirty="0"/>
              <a:t>broj sopstvenih akcija koje društvo </a:t>
            </a:r>
            <a:r>
              <a:rPr lang="sr-Latn-RS" sz="1400" dirty="0" smtClean="0"/>
              <a:t>poseduje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4170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en-GB" sz="1800" dirty="0" err="1"/>
              <a:t>Informacije</a:t>
            </a:r>
            <a:r>
              <a:rPr lang="en-GB" sz="1800" dirty="0"/>
              <a:t> o </a:t>
            </a:r>
            <a:r>
              <a:rPr lang="en-GB" sz="1800" dirty="0" err="1"/>
              <a:t>značajnim</a:t>
            </a:r>
            <a:r>
              <a:rPr lang="en-GB" sz="1800" dirty="0"/>
              <a:t> </a:t>
            </a:r>
            <a:r>
              <a:rPr lang="en-GB" sz="1800" dirty="0" err="1"/>
              <a:t>događajima</a:t>
            </a:r>
            <a:r>
              <a:rPr lang="en-GB" sz="1800" dirty="0"/>
              <a:t> </a:t>
            </a:r>
            <a:r>
              <a:rPr lang="en-GB" sz="1800" dirty="0" err="1"/>
              <a:t>nastalim</a:t>
            </a:r>
            <a:r>
              <a:rPr lang="en-GB" sz="1800" dirty="0"/>
              <a:t> </a:t>
            </a:r>
            <a:r>
              <a:rPr lang="en-GB" sz="1800" dirty="0" err="1"/>
              <a:t>nakon</a:t>
            </a:r>
            <a:r>
              <a:rPr lang="en-GB" sz="1800" dirty="0"/>
              <a:t> </a:t>
            </a:r>
            <a:r>
              <a:rPr lang="en-GB" sz="1800" dirty="0" err="1"/>
              <a:t>završetka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godine</a:t>
            </a:r>
            <a:r>
              <a:rPr lang="en-GB" sz="2000" dirty="0"/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Otvaranje </a:t>
            </a:r>
            <a:r>
              <a:rPr lang="sr-Latn-RS" sz="1400" dirty="0"/>
              <a:t>procesa restrukturiranja nad </a:t>
            </a:r>
            <a:r>
              <a:rPr lang="sr-Latn-RS" sz="1400" dirty="0" smtClean="0"/>
              <a:t>kupcem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Izgubljeni </a:t>
            </a:r>
            <a:r>
              <a:rPr lang="sr-Latn-RS" sz="1400" dirty="0"/>
              <a:t>sudski </a:t>
            </a:r>
            <a:r>
              <a:rPr lang="sr-Latn-RS" sz="1400" dirty="0" smtClean="0"/>
              <a:t>sporovi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Otuđenje </a:t>
            </a:r>
            <a:r>
              <a:rPr lang="sr-Latn-RS" sz="1400" dirty="0"/>
              <a:t>objekta ili druge imovine velike </a:t>
            </a:r>
            <a:r>
              <a:rPr lang="sr-Latn-RS" sz="1400" dirty="0" smtClean="0"/>
              <a:t>vrednosti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Ugrožena </a:t>
            </a:r>
            <a:r>
              <a:rPr lang="sr-Latn-RS" sz="1400" dirty="0"/>
              <a:t>stalnost </a:t>
            </a:r>
            <a:r>
              <a:rPr lang="sr-Latn-RS" sz="1400" dirty="0" smtClean="0"/>
              <a:t>poslovanja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Nastanak </a:t>
            </a:r>
            <a:r>
              <a:rPr lang="sr-Latn-RS" sz="1400" dirty="0"/>
              <a:t>značajnih obaveza ili potencijalnih obaveza i sl.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6476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en-GB" sz="2000" dirty="0"/>
              <a:t> </a:t>
            </a:r>
            <a:r>
              <a:rPr lang="sr-Latn-RS" sz="2000" dirty="0" smtClean="0"/>
              <a:t>Informacije o izvršenim ulaganjima u oblast zaštite životne sredine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/>
              <a:t>„</a:t>
            </a:r>
            <a:r>
              <a:rPr lang="sr-Latn-RS" sz="1400" i="1" dirty="0" smtClean="0"/>
              <a:t>Društvo </a:t>
            </a:r>
            <a:r>
              <a:rPr lang="sr-Latn-RS" sz="1400" i="1" dirty="0"/>
              <a:t>je u toku </a:t>
            </a:r>
            <a:r>
              <a:rPr lang="sr-Latn-RS" sz="1400" i="1" dirty="0" smtClean="0"/>
              <a:t>2018. </a:t>
            </a:r>
            <a:r>
              <a:rPr lang="sr-Latn-RS" sz="1400" i="1" dirty="0"/>
              <a:t>godine imalo ulaganja u iznosu od oko </a:t>
            </a:r>
            <a:r>
              <a:rPr lang="sr-Latn-RS" sz="1400" i="1" dirty="0" smtClean="0"/>
              <a:t>1.000.000 </a:t>
            </a:r>
            <a:r>
              <a:rPr lang="sr-Latn-RS" sz="1400" i="1" dirty="0"/>
              <a:t>hiljada dinara u </a:t>
            </a:r>
            <a:r>
              <a:rPr lang="sr-Latn-RS" sz="1400" i="1" dirty="0" smtClean="0"/>
              <a:t>poboljšanje efikasnosti rada postrojenja za prečišćavanje otpadnih voda.“</a:t>
            </a:r>
            <a:endParaRPr lang="sr-Latn-RS" sz="1400" i="1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409" y="2092721"/>
            <a:ext cx="3166883" cy="236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en-GB" sz="2000" dirty="0"/>
              <a:t> </a:t>
            </a:r>
            <a:r>
              <a:rPr lang="sr-Latn-RS" sz="2000" dirty="0" smtClean="0"/>
              <a:t>Informacije o aktivnostima u oblasti istraživanja i razvoja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Unapređenje postojećih i razvoj novih proizvoda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Nove tehnologije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Nova tehnička rešenja</a:t>
            </a:r>
          </a:p>
        </p:txBody>
      </p:sp>
    </p:spTree>
    <p:extLst>
      <p:ext uri="{BB962C8B-B14F-4D97-AF65-F5344CB8AC3E}">
        <p14:creationId xmlns:p14="http://schemas.microsoft.com/office/powerpoint/2010/main" val="18940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en-GB" sz="2000" dirty="0"/>
              <a:t> </a:t>
            </a:r>
            <a:r>
              <a:rPr lang="en-GB" sz="2000" dirty="0" err="1" smtClean="0"/>
              <a:t>Informacije</a:t>
            </a:r>
            <a:r>
              <a:rPr lang="en-GB" sz="2000" dirty="0" smtClean="0"/>
              <a:t> o </a:t>
            </a:r>
            <a:r>
              <a:rPr lang="en-GB" sz="2000" dirty="0" err="1" smtClean="0"/>
              <a:t>planiranom</a:t>
            </a:r>
            <a:r>
              <a:rPr lang="en-GB" sz="2000" dirty="0" smtClean="0"/>
              <a:t> </a:t>
            </a:r>
            <a:r>
              <a:rPr lang="en-GB" sz="2000" dirty="0" err="1" smtClean="0"/>
              <a:t>budu</a:t>
            </a:r>
            <a:r>
              <a:rPr lang="sr-Latn-RS" sz="2000" dirty="0" err="1" smtClean="0"/>
              <a:t>ćem</a:t>
            </a:r>
            <a:r>
              <a:rPr lang="sr-Latn-RS" sz="2000" dirty="0" smtClean="0"/>
              <a:t> razvoju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Novi proizvodi/usluge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Širenje tržišta</a:t>
            </a: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Osvajanje novih tržišta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Otvaranje novih pogona ili filijala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Investicije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Izmena poslovnih politika</a:t>
            </a: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8628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en-GB" sz="2000" dirty="0"/>
              <a:t> </a:t>
            </a:r>
            <a:r>
              <a:rPr lang="en-GB" sz="2000" dirty="0" err="1" smtClean="0"/>
              <a:t>Informacije</a:t>
            </a:r>
            <a:r>
              <a:rPr lang="en-GB" sz="2000" dirty="0" smtClean="0"/>
              <a:t> o </a:t>
            </a:r>
            <a:r>
              <a:rPr lang="sr-Latn-RS" sz="2000" dirty="0" smtClean="0"/>
              <a:t>ograncima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/>
              <a:t>Npr. 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„</a:t>
            </a:r>
            <a:r>
              <a:rPr lang="sr-Latn-RS" sz="1400" i="1" dirty="0" smtClean="0"/>
              <a:t>Društvo je u </a:t>
            </a:r>
            <a:r>
              <a:rPr lang="sr-Latn-RS" sz="1400" i="1" dirty="0"/>
              <a:t>oktobru </a:t>
            </a:r>
            <a:r>
              <a:rPr lang="sr-Latn-RS" sz="1400" i="1" dirty="0" smtClean="0"/>
              <a:t>2018. godine registrovalo ogranak u XY. </a:t>
            </a:r>
            <a:r>
              <a:rPr lang="sr-Latn-RS" sz="1400" i="1" dirty="0"/>
              <a:t>Poslovanje ogranka je uključeno u finansijske izveštaje društva za </a:t>
            </a:r>
            <a:r>
              <a:rPr lang="sr-Latn-RS" sz="1400" i="1" dirty="0" smtClean="0"/>
              <a:t>2018. </a:t>
            </a:r>
            <a:r>
              <a:rPr lang="sr-Latn-RS" sz="1400" i="1" dirty="0"/>
              <a:t>godinu. </a:t>
            </a:r>
            <a:r>
              <a:rPr lang="sr-Latn-RS" sz="1400" i="1" dirty="0" smtClean="0"/>
              <a:t>U 2019. godini se očekuje značajniji </a:t>
            </a:r>
            <a:r>
              <a:rPr lang="sr-Latn-RS" sz="1400" i="1" dirty="0"/>
              <a:t>rast poslovanja </a:t>
            </a:r>
            <a:r>
              <a:rPr lang="sr-Latn-RS" sz="1400" i="1" dirty="0" smtClean="0"/>
              <a:t>i </a:t>
            </a:r>
            <a:r>
              <a:rPr lang="sr-Latn-RS" sz="1400" i="1" dirty="0"/>
              <a:t>razvoj novih poslova preko </a:t>
            </a:r>
            <a:r>
              <a:rPr lang="sr-Latn-RS" sz="1400" i="1" dirty="0" smtClean="0"/>
              <a:t>ogranka</a:t>
            </a:r>
            <a:r>
              <a:rPr lang="sr-Latn-RS" sz="1400" dirty="0" smtClean="0"/>
              <a:t>.“</a:t>
            </a:r>
          </a:p>
          <a:p>
            <a:pPr>
              <a:spcAft>
                <a:spcPts val="600"/>
              </a:spcAft>
            </a:pPr>
            <a:r>
              <a:rPr lang="sr-Latn-RS" sz="1400" dirty="0"/>
              <a:t>i</a:t>
            </a:r>
            <a:r>
              <a:rPr lang="sr-Latn-RS" sz="1400" dirty="0" smtClean="0"/>
              <a:t>li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„</a:t>
            </a:r>
            <a:r>
              <a:rPr lang="sr-Latn-RS" sz="1400" i="1" dirty="0" smtClean="0"/>
              <a:t>Društvo nema registrovane ogranke</a:t>
            </a:r>
            <a:r>
              <a:rPr lang="sr-Latn-RS" sz="1400" dirty="0" smtClean="0"/>
              <a:t>.“</a:t>
            </a: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4750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en-GB" sz="2000" dirty="0"/>
              <a:t> </a:t>
            </a:r>
            <a:r>
              <a:rPr lang="en-GB" sz="2000" dirty="0" err="1"/>
              <a:t>Izloženost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upravljanje</a:t>
            </a:r>
            <a:r>
              <a:rPr lang="en-GB" sz="2000" dirty="0"/>
              <a:t> </a:t>
            </a:r>
            <a:r>
              <a:rPr lang="en-GB" sz="2000" dirty="0" err="1"/>
              <a:t>rizicima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Tržišni rizik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Rizik likvidnosti i </a:t>
            </a:r>
            <a:r>
              <a:rPr lang="sr-Latn-RS" sz="1400" dirty="0" smtClean="0"/>
              <a:t>solventnosti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Kreditni rizik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Kamatni rizik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Devizni rizik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Operativni rizik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Zakonski </a:t>
            </a:r>
            <a:r>
              <a:rPr lang="sr-Latn-RS" sz="1400" dirty="0" smtClean="0"/>
              <a:t>(pravni) rizik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320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Značajni poslovi sa povezanim licima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osnivanje </a:t>
            </a:r>
            <a:r>
              <a:rPr lang="sr-Latn-RS" sz="1400" dirty="0"/>
              <a:t>novih pravnih lica,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gašenje </a:t>
            </a:r>
            <a:r>
              <a:rPr lang="sr-Latn-RS" sz="1400" dirty="0"/>
              <a:t>ili pripajanje pravnih lica,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prenošenje </a:t>
            </a:r>
            <a:r>
              <a:rPr lang="sr-Latn-RS" sz="1400" dirty="0"/>
              <a:t>određenih delatnosti na povezana lica,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davanje </a:t>
            </a:r>
            <a:r>
              <a:rPr lang="sr-Latn-RS" sz="1400" dirty="0"/>
              <a:t>ili uzimanje zajmova od povezanih lica,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kupovina </a:t>
            </a:r>
            <a:r>
              <a:rPr lang="sr-Latn-RS" sz="1400" dirty="0"/>
              <a:t>ili prodaja osnovnih sredstava, proizvoda ili usluga od povezanih lica,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sticanje </a:t>
            </a:r>
            <a:r>
              <a:rPr lang="sr-Latn-RS" sz="1400" dirty="0"/>
              <a:t>ili prodaja akcija/udela povezanih lica i sl.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8289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9" y="357262"/>
            <a:ext cx="8558526" cy="270272"/>
          </a:xfrm>
        </p:spPr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Ostala pitanja od značaja</a:t>
            </a:r>
            <a:endParaRPr lang="en-US" sz="2000" dirty="0"/>
          </a:p>
        </p:txBody>
      </p:sp>
      <p:sp>
        <p:nvSpPr>
          <p:cNvPr id="17" name="Rectangle 5"/>
          <p:cNvSpPr/>
          <p:nvPr/>
        </p:nvSpPr>
        <p:spPr>
          <a:xfrm>
            <a:off x="3152038" y="1477962"/>
            <a:ext cx="2757488" cy="275715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100" b="1" dirty="0" smtClean="0">
                <a:solidFill>
                  <a:schemeClr val="accent2"/>
                </a:solidFill>
              </a:rPr>
              <a:t>Da </a:t>
            </a:r>
            <a:r>
              <a:rPr lang="sr-Latn-RS" sz="1100" b="1" dirty="0">
                <a:solidFill>
                  <a:schemeClr val="accent2"/>
                </a:solidFill>
              </a:rPr>
              <a:t>li godišnji izveštaj o poslovanju podleže </a:t>
            </a:r>
            <a:r>
              <a:rPr lang="sr-Latn-RS" sz="1100" b="1" dirty="0" smtClean="0">
                <a:solidFill>
                  <a:schemeClr val="accent2"/>
                </a:solidFill>
              </a:rPr>
              <a:t>reviziji?</a:t>
            </a:r>
          </a:p>
          <a:p>
            <a:pPr algn="just"/>
            <a:endParaRPr lang="sr-Latn-RS" sz="1100" b="1" dirty="0">
              <a:solidFill>
                <a:schemeClr val="accent2"/>
              </a:solidFill>
            </a:endParaRPr>
          </a:p>
          <a:p>
            <a:pPr algn="just"/>
            <a:endParaRPr lang="sr-Latn-RS" sz="1100" b="1" dirty="0" smtClean="0">
              <a:solidFill>
                <a:schemeClr val="accent2"/>
              </a:solidFill>
            </a:endParaRPr>
          </a:p>
          <a:p>
            <a:pPr algn="just"/>
            <a:endParaRPr lang="sr-Latn-RS" sz="1100" b="1" dirty="0">
              <a:solidFill>
                <a:schemeClr val="accent2"/>
              </a:solidFill>
            </a:endParaRPr>
          </a:p>
          <a:p>
            <a:pPr algn="just"/>
            <a:endParaRPr lang="sr-Latn-RS" sz="1100" b="1" dirty="0">
              <a:solidFill>
                <a:schemeClr val="accent2"/>
              </a:solidFill>
            </a:endParaRPr>
          </a:p>
          <a:p>
            <a:pPr algn="just"/>
            <a:r>
              <a:rPr lang="sr-Latn-RS" sz="1100" dirty="0">
                <a:solidFill>
                  <a:schemeClr val="tx1"/>
                </a:solidFill>
              </a:rPr>
              <a:t>U skladu sa članom 30. Zakona o </a:t>
            </a:r>
            <a:r>
              <a:rPr lang="sr-Latn-RS" sz="1100" dirty="0" smtClean="0">
                <a:solidFill>
                  <a:schemeClr val="tx1"/>
                </a:solidFill>
              </a:rPr>
              <a:t>reviziji, </a:t>
            </a:r>
            <a:r>
              <a:rPr lang="sr-Latn-RS" sz="1100" dirty="0">
                <a:solidFill>
                  <a:schemeClr val="tx1"/>
                </a:solidFill>
              </a:rPr>
              <a:t>Godišnji izveštaj o poslovanju zajedno sa finansijskim izveštajima podleže reviziji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19932" y="1484417"/>
            <a:ext cx="2658999" cy="2750699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100" b="1" dirty="0" smtClean="0">
                <a:solidFill>
                  <a:schemeClr val="accent2"/>
                </a:solidFill>
              </a:rPr>
              <a:t>Da </a:t>
            </a:r>
            <a:r>
              <a:rPr lang="sr-Latn-RS" sz="1100" b="1" dirty="0">
                <a:solidFill>
                  <a:schemeClr val="accent2"/>
                </a:solidFill>
              </a:rPr>
              <a:t>li matična pravna lica mogu da sastave jedan godišnji izveštaj o poslovanju na nivou cele </a:t>
            </a:r>
            <a:r>
              <a:rPr lang="sr-Latn-RS" sz="1100" b="1" dirty="0" smtClean="0">
                <a:solidFill>
                  <a:schemeClr val="accent2"/>
                </a:solidFill>
              </a:rPr>
              <a:t>grupe?</a:t>
            </a:r>
          </a:p>
          <a:p>
            <a:pPr algn="just"/>
            <a:endParaRPr lang="sr-Latn-RS" sz="1100" b="1" dirty="0">
              <a:solidFill>
                <a:schemeClr val="accent2"/>
              </a:solidFill>
            </a:endParaRPr>
          </a:p>
          <a:p>
            <a:pPr algn="just"/>
            <a:r>
              <a:rPr lang="sr-Latn-RS" sz="1100" dirty="0">
                <a:solidFill>
                  <a:schemeClr val="tx1"/>
                </a:solidFill>
              </a:rPr>
              <a:t>Član 30. Zakona o računovodstvu propisuje da matična pravna lica koja imaju obavezu da sastave godišnji izveštaj o poslovanju mogu da odluče da umesto dva, sastave jedan Izveštaj o poslovanju sa informacijama za celu grupu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6165056" y="1477962"/>
            <a:ext cx="2799431" cy="275715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sz="1100" b="1" dirty="0" smtClean="0">
                <a:solidFill>
                  <a:schemeClr val="accent2"/>
                </a:solidFill>
              </a:rPr>
              <a:t>U </a:t>
            </a:r>
            <a:r>
              <a:rPr lang="sr-Latn-RS" sz="1100" b="1" dirty="0">
                <a:solidFill>
                  <a:schemeClr val="accent2"/>
                </a:solidFill>
              </a:rPr>
              <a:t>kom periodu je društvo u obavezi da čuva godišnji izveštaj o </a:t>
            </a:r>
            <a:r>
              <a:rPr lang="sr-Latn-RS" sz="1100" b="1" dirty="0" smtClean="0">
                <a:solidFill>
                  <a:schemeClr val="accent2"/>
                </a:solidFill>
              </a:rPr>
              <a:t>poslovanju?</a:t>
            </a:r>
          </a:p>
          <a:p>
            <a:pPr algn="just"/>
            <a:endParaRPr lang="sr-Latn-RS" sz="1100" b="1" dirty="0" smtClean="0">
              <a:solidFill>
                <a:schemeClr val="accent2"/>
              </a:solidFill>
            </a:endParaRPr>
          </a:p>
          <a:p>
            <a:pPr algn="just"/>
            <a:endParaRPr lang="sr-Latn-RS" sz="1100" b="1" dirty="0">
              <a:solidFill>
                <a:schemeClr val="accent2"/>
              </a:solidFill>
            </a:endParaRPr>
          </a:p>
          <a:p>
            <a:pPr algn="just"/>
            <a:endParaRPr lang="sr-Latn-RS" sz="1100" b="1" dirty="0" smtClean="0">
              <a:solidFill>
                <a:schemeClr val="accent2"/>
              </a:solidFill>
            </a:endParaRPr>
          </a:p>
          <a:p>
            <a:pPr algn="just"/>
            <a:endParaRPr lang="sr-Latn-RS" sz="1100" b="1" dirty="0" smtClean="0">
              <a:solidFill>
                <a:schemeClr val="accent2"/>
              </a:solidFill>
            </a:endParaRPr>
          </a:p>
          <a:p>
            <a:pPr algn="just"/>
            <a:endParaRPr lang="sr-Latn-RS" sz="1100" b="1" dirty="0" smtClean="0">
              <a:solidFill>
                <a:schemeClr val="accent2"/>
              </a:solidFill>
            </a:endParaRPr>
          </a:p>
          <a:p>
            <a:pPr algn="just"/>
            <a:endParaRPr lang="sr-Latn-RS" sz="1100" b="1" dirty="0" smtClean="0">
              <a:solidFill>
                <a:schemeClr val="accent2"/>
              </a:solidFill>
            </a:endParaRPr>
          </a:p>
          <a:p>
            <a:pPr algn="just"/>
            <a:r>
              <a:rPr lang="sr-Latn-RS" sz="1100" dirty="0" smtClean="0">
                <a:solidFill>
                  <a:schemeClr val="tx1"/>
                </a:solidFill>
              </a:rPr>
              <a:t>Godišnji </a:t>
            </a:r>
            <a:r>
              <a:rPr lang="sr-Latn-RS" sz="1100" dirty="0">
                <a:solidFill>
                  <a:schemeClr val="tx1"/>
                </a:solidFill>
              </a:rPr>
              <a:t>izveštaj o poslovanju se čuva 10 godina od poslednjeg dana poslovne godine za koju je izveštaj </a:t>
            </a:r>
            <a:r>
              <a:rPr lang="sr-Latn-RS" sz="1100" dirty="0" smtClean="0">
                <a:solidFill>
                  <a:schemeClr val="tx1"/>
                </a:solidFill>
              </a:rPr>
              <a:t>sastavljen.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GODIŠNJI IZVEŠTAJ O POSLOVANJU I KORISNICI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Sadržaj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51520" y="1470093"/>
            <a:ext cx="55373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Zakonska regulativa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Obveznici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Godišnji izveštaj javnih društava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Zakon o računovodstvu </a:t>
            </a:r>
            <a:r>
              <a:rPr lang="sr-Latn-RS" sz="1400" dirty="0" err="1" smtClean="0"/>
              <a:t>Vs</a:t>
            </a:r>
            <a:r>
              <a:rPr lang="sr-Latn-RS" sz="1400" dirty="0" smtClean="0"/>
              <a:t> Zakon o tržištu kapitala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Primeri – informacije koje treba da sadrži Izveštaj o poslovanju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Ostala pitanja od značaja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/>
          </a:p>
        </p:txBody>
      </p:sp>
      <p:pic>
        <p:nvPicPr>
          <p:cNvPr id="5" name="Picture 2" descr="Ð¡ÑÐ¾Ð´Ð½Ð° ÑÐ»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03" y="2029346"/>
            <a:ext cx="3527905" cy="2501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GODIŠNJI IZVEŠTAJ O POSLOVANJU I KORISNICI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1032" y="1664962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HVALA NA PAŽNJI!</a:t>
            </a:r>
            <a:endParaRPr lang="en-GB" sz="2000" dirty="0"/>
          </a:p>
        </p:txBody>
      </p:sp>
      <p:pic>
        <p:nvPicPr>
          <p:cNvPr id="1028" name="Picture 4" descr="Ð ÐµÐ·ÑÐ»ÑÐ°Ñ ÑÐ»Ð¸ÐºÐ° Ð·Ð° clip art raÄunovoÄ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23" y="2150737"/>
            <a:ext cx="3234868" cy="212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041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GODIŠNJI IZVEŠTAJ O POSLOVANJU I KORISNICI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Zakonska regulativa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51520" y="1490719"/>
            <a:ext cx="7703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Zakon o računovodstvu ("Sl. glasnik RS", br. 62/2013 i 30/2018</a:t>
            </a:r>
            <a:r>
              <a:rPr lang="sr-Latn-RS" sz="1400" dirty="0" smtClean="0"/>
              <a:t>)</a:t>
            </a:r>
            <a:endParaRPr lang="sr-Latn-RS" sz="14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Zakon o tržištu kapitala ("Sl. glasnik RS", br. 31/2011, 112/2015 i 108/2016)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/>
              <a:t>Pravilnik o sadržini, formi i načinu objavljivanja godišnjih, polugodišnjih i kvartalnih izveštaja javnih društava</a:t>
            </a:r>
          </a:p>
        </p:txBody>
      </p:sp>
    </p:spTree>
    <p:extLst>
      <p:ext uri="{BB962C8B-B14F-4D97-AF65-F5344CB8AC3E}">
        <p14:creationId xmlns:p14="http://schemas.microsoft.com/office/powerpoint/2010/main" val="41347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Obveznici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velika </a:t>
            </a:r>
            <a:r>
              <a:rPr lang="sr-Latn-RS" sz="1400" dirty="0"/>
              <a:t>pravna </a:t>
            </a:r>
            <a:r>
              <a:rPr lang="sr-Latn-RS" sz="1400" dirty="0" smtClean="0"/>
              <a:t>lica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javna </a:t>
            </a:r>
            <a:r>
              <a:rPr lang="sr-Latn-RS" sz="1400" dirty="0"/>
              <a:t>društva (bez obzira na veličinu</a:t>
            </a:r>
            <a:r>
              <a:rPr lang="sr-Latn-RS" sz="1400" dirty="0" smtClean="0"/>
              <a:t>)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društva </a:t>
            </a:r>
            <a:r>
              <a:rPr lang="sr-Latn-RS" sz="1400" dirty="0"/>
              <a:t>koja se pripremaju da postanu javna u skladu sa Zakonom o tržištu kapitala (bez obzira na veličinu)</a:t>
            </a:r>
          </a:p>
        </p:txBody>
      </p:sp>
    </p:spTree>
    <p:extLst>
      <p:ext uri="{BB962C8B-B14F-4D97-AF65-F5344CB8AC3E}">
        <p14:creationId xmlns:p14="http://schemas.microsoft.com/office/powerpoint/2010/main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Godišnji izveštaj javnih društava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Godišnje </a:t>
            </a:r>
            <a:r>
              <a:rPr lang="sr-Latn-RS" sz="1400" dirty="0"/>
              <a:t>finansijske </a:t>
            </a:r>
            <a:r>
              <a:rPr lang="sr-Latn-RS" sz="1400" dirty="0" smtClean="0"/>
              <a:t>izveštaje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Izveštaj revizora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Godišnji </a:t>
            </a:r>
            <a:r>
              <a:rPr lang="sr-Latn-RS" sz="1400" dirty="0"/>
              <a:t>izveštaj o </a:t>
            </a:r>
            <a:r>
              <a:rPr lang="sr-Latn-RS" sz="1400" dirty="0" smtClean="0"/>
              <a:t>poslovanju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Izjavu </a:t>
            </a:r>
            <a:r>
              <a:rPr lang="sr-Latn-RS" sz="1400" dirty="0"/>
              <a:t>lica odgovornih za sastavljanje godišnjeg izveštaja</a:t>
            </a:r>
          </a:p>
        </p:txBody>
      </p:sp>
    </p:spTree>
    <p:extLst>
      <p:ext uri="{BB962C8B-B14F-4D97-AF65-F5344CB8AC3E}">
        <p14:creationId xmlns:p14="http://schemas.microsoft.com/office/powerpoint/2010/main" val="18082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1800" dirty="0" smtClean="0"/>
              <a:t>Uporedni prikaz podataka: Zakon o računovodstvu            Zakon o tržištu kapitala</a:t>
            </a:r>
            <a:endParaRPr lang="en-GB" sz="18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426682"/>
              </p:ext>
            </p:extLst>
          </p:nvPr>
        </p:nvGraphicFramePr>
        <p:xfrm>
          <a:off x="388923" y="1633952"/>
          <a:ext cx="8575564" cy="2786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7782">
                  <a:extLst>
                    <a:ext uri="{9D8B030D-6E8A-4147-A177-3AD203B41FA5}">
                      <a16:colId xmlns:a16="http://schemas.microsoft.com/office/drawing/2014/main" val="4116357694"/>
                    </a:ext>
                  </a:extLst>
                </a:gridCol>
                <a:gridCol w="4287782">
                  <a:extLst>
                    <a:ext uri="{9D8B030D-6E8A-4147-A177-3AD203B41FA5}">
                      <a16:colId xmlns:a16="http://schemas.microsoft.com/office/drawing/2014/main" val="39207987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effectLst/>
                        </a:rPr>
                        <a:t>Zakon o računovodstvu</a:t>
                      </a:r>
                      <a:endParaRPr lang="sr-Latn-R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effectLst/>
                        </a:rPr>
                        <a:t>Zakon o tržištu kapitala</a:t>
                      </a:r>
                      <a:endParaRPr lang="sr-Latn-R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65256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 dirty="0">
                          <a:effectLst/>
                        </a:rPr>
                        <a:t>kratak opis poslovnih </a:t>
                      </a:r>
                      <a:r>
                        <a:rPr lang="sr-Latn-RS" sz="1200" u="none" strike="noStrike" dirty="0" smtClean="0">
                          <a:effectLst/>
                        </a:rPr>
                        <a:t>aktivnosti </a:t>
                      </a:r>
                      <a:r>
                        <a:rPr lang="sr-Latn-RS" sz="1200" u="none" strike="noStrike" dirty="0">
                          <a:effectLst/>
                        </a:rPr>
                        <a:t>i organizacione strukture pravnog lica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 dirty="0">
                          <a:effectLst/>
                        </a:rPr>
                        <a:t> 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7987243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>
                          <a:effectLst/>
                        </a:rPr>
                        <a:t>verodostojan prikaz razvoja, finansijskog položaja i rezultata poslovanja pravnog lica, uključujući finansijske i nefinansijske pokazatelje relevantne za određenu vrstu poslovne aktivnosti, kao i informacije o kadrovskim pitanjima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 dirty="0">
                          <a:effectLst/>
                        </a:rPr>
                        <a:t>verodostojan prikaz razvoja i rezultata poslovanja društva, a naročito finansijsko stanje u kome se ono nalazi, kao i podatke važne za procenu stanja imovine društva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6312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>
                          <a:effectLst/>
                        </a:rPr>
                        <a:t>informacije o ulaganjima u cilju zaštite životne sredine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>
                          <a:effectLst/>
                        </a:rPr>
                        <a:t> 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773592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>
                          <a:effectLst/>
                        </a:rPr>
                        <a:t>sve značajne događaje po završetku poslovne godine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>
                          <a:effectLst/>
                        </a:rPr>
                        <a:t>sve važnije poslovne događaje koji su nastupili nakon proteka poslovne godine za koju se izveštaj priprema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622596"/>
                  </a:ext>
                </a:extLst>
              </a:tr>
              <a:tr h="645574"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>
                          <a:effectLst/>
                        </a:rPr>
                        <a:t>planirani budući razvoj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 dirty="0">
                          <a:effectLst/>
                        </a:rPr>
                        <a:t>opis očekivanog razvoja društva u narednom periodu, promena u poslovnim politikama društva, kao i glavnih rizika i pretnji kojima je poslovanje društva izloženo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7606634"/>
                  </a:ext>
                </a:extLst>
              </a:tr>
            </a:tbl>
          </a:graphicData>
        </a:graphic>
      </p:graphicFrame>
      <p:sp>
        <p:nvSpPr>
          <p:cNvPr id="12" name="Levo-desno strelica 11"/>
          <p:cNvSpPr/>
          <p:nvPr/>
        </p:nvSpPr>
        <p:spPr>
          <a:xfrm>
            <a:off x="5507025" y="915565"/>
            <a:ext cx="618766" cy="3425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08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pl-PL" sz="1800" dirty="0"/>
              <a:t>Uporedni prikaz podataka Zakon o računovodstvu             </a:t>
            </a:r>
            <a:r>
              <a:rPr lang="pl-PL" sz="1800" dirty="0" smtClean="0"/>
              <a:t>Zakon </a:t>
            </a:r>
            <a:r>
              <a:rPr lang="pl-PL" sz="1800" dirty="0"/>
              <a:t>o tržištu kapitala</a:t>
            </a:r>
          </a:p>
          <a:p>
            <a:endParaRPr lang="en-GB" sz="1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54022"/>
              </p:ext>
            </p:extLst>
          </p:nvPr>
        </p:nvGraphicFramePr>
        <p:xfrm>
          <a:off x="354550" y="1689373"/>
          <a:ext cx="8609938" cy="2648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4969">
                  <a:extLst>
                    <a:ext uri="{9D8B030D-6E8A-4147-A177-3AD203B41FA5}">
                      <a16:colId xmlns:a16="http://schemas.microsoft.com/office/drawing/2014/main" val="2977841003"/>
                    </a:ext>
                  </a:extLst>
                </a:gridCol>
                <a:gridCol w="4304969">
                  <a:extLst>
                    <a:ext uri="{9D8B030D-6E8A-4147-A177-3AD203B41FA5}">
                      <a16:colId xmlns:a16="http://schemas.microsoft.com/office/drawing/2014/main" val="1510567949"/>
                    </a:ext>
                  </a:extLst>
                </a:gridCol>
              </a:tblGrid>
              <a:tr h="236233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effectLst/>
                        </a:rPr>
                        <a:t>Zakon o računovodstvu</a:t>
                      </a:r>
                      <a:endParaRPr lang="sr-Latn-R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effectLst/>
                        </a:rPr>
                        <a:t>Zakon o tržištu kapitala</a:t>
                      </a:r>
                      <a:endParaRPr lang="sr-Latn-R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18786082"/>
                  </a:ext>
                </a:extLst>
              </a:tr>
              <a:tr h="246076"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>
                          <a:effectLst/>
                        </a:rPr>
                        <a:t>aktivnosti istraživanja i razvoja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>
                          <a:effectLst/>
                        </a:rPr>
                        <a:t>aktivnosti društva na polju istraživanja i razvoja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1806293"/>
                  </a:ext>
                </a:extLst>
              </a:tr>
              <a:tr h="1389665"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 dirty="0">
                          <a:effectLst/>
                        </a:rPr>
                        <a:t>informacije o otkupu sopstvenih udela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 dirty="0">
                          <a:effectLst/>
                        </a:rPr>
                        <a:t>informacije o otkupu sopstvenih akcija: razlozi sticanja, broj i nominalna vrednost sopstvenih akcija, odnosno računovodstvena vrednost kod akcija bez nominalne vrednosti, imena lica od kojih su akcije stečene, </a:t>
                      </a:r>
                      <a:r>
                        <a:rPr lang="sr-Latn-RS" sz="1200" u="none" strike="noStrike" dirty="0" err="1">
                          <a:effectLst/>
                        </a:rPr>
                        <a:t>označenje</a:t>
                      </a:r>
                      <a:r>
                        <a:rPr lang="sr-Latn-RS" sz="1200" u="none" strike="noStrike" dirty="0">
                          <a:effectLst/>
                        </a:rPr>
                        <a:t> iznosa koji je društvo isplatilo po osnovu tog sticanja, odnosno naznaku da su stečene bez naknade, kao i ukupan broj sopstvenih akcija koje društvo poseduje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8406150"/>
                  </a:ext>
                </a:extLst>
              </a:tr>
              <a:tr h="261258"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 dirty="0">
                          <a:effectLst/>
                        </a:rPr>
                        <a:t>postojanje ogranaka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>
                          <a:effectLst/>
                        </a:rPr>
                        <a:t> 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06997659"/>
                  </a:ext>
                </a:extLst>
              </a:tr>
              <a:tr h="515639"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>
                          <a:effectLst/>
                        </a:rPr>
                        <a:t>koje finansijske instrumente koristi ako je to značajno za procenu finansijskog položaja i uspešnosti poslovanja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 dirty="0">
                          <a:effectLst/>
                        </a:rPr>
                        <a:t> 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1171657"/>
                  </a:ext>
                </a:extLst>
              </a:tr>
            </a:tbl>
          </a:graphicData>
        </a:graphic>
      </p:graphicFrame>
      <p:sp>
        <p:nvSpPr>
          <p:cNvPr id="9" name="Levo-desno strelica 8"/>
          <p:cNvSpPr/>
          <p:nvPr/>
        </p:nvSpPr>
        <p:spPr>
          <a:xfrm>
            <a:off x="5486399" y="915566"/>
            <a:ext cx="618766" cy="3425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896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GODIŠNJI IZVEŠTAJ O POSLOVANJU I KORISNICI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pl-PL" sz="1800" dirty="0"/>
              <a:t>Uporedni prikaz podataka Zakon o računovodstvu             </a:t>
            </a:r>
            <a:r>
              <a:rPr lang="pl-PL" sz="1800" dirty="0" smtClean="0"/>
              <a:t>Zakon </a:t>
            </a:r>
            <a:r>
              <a:rPr lang="pl-PL" sz="1800" dirty="0"/>
              <a:t>o tržištu kapitala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84721"/>
              </p:ext>
            </p:extLst>
          </p:nvPr>
        </p:nvGraphicFramePr>
        <p:xfrm>
          <a:off x="350634" y="1689373"/>
          <a:ext cx="8613854" cy="1981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3868">
                  <a:extLst>
                    <a:ext uri="{9D8B030D-6E8A-4147-A177-3AD203B41FA5}">
                      <a16:colId xmlns:a16="http://schemas.microsoft.com/office/drawing/2014/main" val="2825332956"/>
                    </a:ext>
                  </a:extLst>
                </a:gridCol>
                <a:gridCol w="4309986">
                  <a:extLst>
                    <a:ext uri="{9D8B030D-6E8A-4147-A177-3AD203B41FA5}">
                      <a16:colId xmlns:a16="http://schemas.microsoft.com/office/drawing/2014/main" val="231981795"/>
                    </a:ext>
                  </a:extLst>
                </a:gridCol>
              </a:tblGrid>
              <a:tr h="231493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effectLst/>
                        </a:rPr>
                        <a:t>Zakon o računovodstvu</a:t>
                      </a:r>
                      <a:endParaRPr lang="sr-Latn-R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effectLst/>
                        </a:rPr>
                        <a:t>Zakon o tržištu kapitala</a:t>
                      </a:r>
                      <a:endParaRPr lang="sr-Latn-R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0893575"/>
                  </a:ext>
                </a:extLst>
              </a:tr>
              <a:tr h="675959"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>
                          <a:effectLst/>
                        </a:rPr>
                        <a:t>ciljevi i politike vezane za upravljanje finansijskim rizicima, zajedno sa politikom zaštite svake značajnije vrste planirane transakcije za koju se koristi zaštita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 dirty="0">
                          <a:effectLst/>
                        </a:rPr>
                        <a:t> 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8196315"/>
                  </a:ext>
                </a:extLst>
              </a:tr>
              <a:tr h="838883"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 dirty="0">
                          <a:effectLst/>
                        </a:rPr>
                        <a:t>izloženost cenovnom riziku, kreditnom riziku, riziku likvidnosti i riziku novčanog toka, strategije za upravljanje ovim rizicima i ocenu njihove </a:t>
                      </a:r>
                      <a:r>
                        <a:rPr lang="sr-Latn-RS" sz="1200" u="none" strike="noStrike" dirty="0" err="1">
                          <a:effectLst/>
                        </a:rPr>
                        <a:t>efektivnosti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 dirty="0">
                          <a:effectLst/>
                        </a:rPr>
                        <a:t> 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6166113"/>
                  </a:ext>
                </a:extLst>
              </a:tr>
              <a:tr h="235642"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>
                          <a:effectLst/>
                        </a:rPr>
                        <a:t> 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r-Latn-RS" sz="1200" u="none" strike="noStrike" dirty="0">
                          <a:effectLst/>
                        </a:rPr>
                        <a:t>sve značajnije poslove sa povezanim licima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5435518"/>
                  </a:ext>
                </a:extLst>
              </a:tr>
            </a:tbl>
          </a:graphicData>
        </a:graphic>
      </p:graphicFrame>
      <p:sp>
        <p:nvSpPr>
          <p:cNvPr id="5" name="Levo-desno strelica 4"/>
          <p:cNvSpPr/>
          <p:nvPr/>
        </p:nvSpPr>
        <p:spPr>
          <a:xfrm>
            <a:off x="5486399" y="915566"/>
            <a:ext cx="618766" cy="3425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536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GODIŠNJI IZVEŠTAJ O POSLOVANJU I KORISNICI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Informacije o poslovnim aktivnostima društva i opis organizacione strukture</a:t>
            </a:r>
            <a:endParaRPr lang="en-GB" sz="2000" dirty="0"/>
          </a:p>
        </p:txBody>
      </p:sp>
      <p:sp>
        <p:nvSpPr>
          <p:cNvPr id="5" name="Textfeld 7"/>
          <p:cNvSpPr txBox="1"/>
          <p:nvPr/>
        </p:nvSpPr>
        <p:spPr>
          <a:xfrm>
            <a:off x="251520" y="1446810"/>
            <a:ext cx="87129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b="1" i="1" dirty="0" smtClean="0"/>
              <a:t>Primer:</a:t>
            </a:r>
          </a:p>
          <a:p>
            <a:pPr>
              <a:spcAft>
                <a:spcPts val="600"/>
              </a:spcAft>
            </a:pPr>
            <a:r>
              <a:rPr lang="sr-Latn-RS" sz="1400" i="1" dirty="0" smtClean="0"/>
              <a:t>Društvo XY </a:t>
            </a:r>
            <a:r>
              <a:rPr lang="sr-Latn-RS" sz="1400" i="1" dirty="0" err="1" smtClean="0"/>
              <a:t>d.o.o</a:t>
            </a:r>
            <a:r>
              <a:rPr lang="sr-Latn-RS" sz="1400" i="1" dirty="0" smtClean="0"/>
              <a:t>., Beograd (u daljem tekstu Društvo) je osnovano 2006. godine. Društvo je upisano u Registar privrednih subjekata kod Agencije za privredne registre dana 25.08.2006. godine. Osnovna delatnost Društva je prerada i konzervisanje mesa i proizvoda od mesa. </a:t>
            </a:r>
          </a:p>
          <a:p>
            <a:pPr>
              <a:spcAft>
                <a:spcPts val="600"/>
              </a:spcAft>
            </a:pPr>
            <a:r>
              <a:rPr lang="sr-Latn-RS" sz="1400" i="1" dirty="0" smtClean="0"/>
              <a:t>Matični broj Društva je </a:t>
            </a:r>
            <a:r>
              <a:rPr lang="sr-Latn-RS" sz="1400" i="1" dirty="0" err="1" smtClean="0"/>
              <a:t>xxxxxxx</a:t>
            </a:r>
            <a:r>
              <a:rPr lang="sr-Latn-RS" sz="1400" i="1" dirty="0" smtClean="0"/>
              <a:t>.  Poreski identifikacioni broj  </a:t>
            </a:r>
            <a:r>
              <a:rPr lang="sr-Latn-RS" sz="1400" i="1" dirty="0" err="1" smtClean="0"/>
              <a:t>yyyyyyyyy</a:t>
            </a:r>
            <a:r>
              <a:rPr lang="sr-Latn-RS" sz="1400" i="1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sr-Latn-RS" sz="1400" i="1" dirty="0" smtClean="0"/>
              <a:t>Zakonski zastupnik Društva je XXX.</a:t>
            </a:r>
          </a:p>
          <a:p>
            <a:pPr>
              <a:spcAft>
                <a:spcPts val="600"/>
              </a:spcAft>
            </a:pPr>
            <a:r>
              <a:rPr lang="sr-Latn-RS" sz="1400" i="1" dirty="0" smtClean="0"/>
              <a:t>Organi upravljanja Društvom su Izvršni direktor i skupština Društva.</a:t>
            </a:r>
          </a:p>
          <a:p>
            <a:pPr>
              <a:spcAft>
                <a:spcPts val="600"/>
              </a:spcAft>
            </a:pPr>
            <a:r>
              <a:rPr lang="sr-Latn-RS" sz="1400" i="1" dirty="0" smtClean="0"/>
              <a:t>Poslovna aktivnost se obavlja na jednom mestu, na lokaciji na kojoj je registrovano sedište Društva, ulica </a:t>
            </a:r>
            <a:r>
              <a:rPr lang="sr-Latn-RS" sz="1400" i="1" dirty="0" err="1" smtClean="0"/>
              <a:t>xxxx</a:t>
            </a:r>
            <a:r>
              <a:rPr lang="sr-Latn-RS" sz="1400" i="1" dirty="0" smtClean="0"/>
              <a:t> u Beogradu.</a:t>
            </a:r>
          </a:p>
          <a:p>
            <a:pPr>
              <a:spcAft>
                <a:spcPts val="600"/>
              </a:spcAft>
            </a:pPr>
            <a:r>
              <a:rPr lang="sr-Latn-RS" sz="1400" i="1" dirty="0" smtClean="0"/>
              <a:t>Društvo nema povezana pravna lica.</a:t>
            </a:r>
            <a:endParaRPr lang="sr-Latn-RS" sz="1400" i="1" dirty="0"/>
          </a:p>
        </p:txBody>
      </p:sp>
    </p:spTree>
    <p:extLst>
      <p:ext uri="{BB962C8B-B14F-4D97-AF65-F5344CB8AC3E}">
        <p14:creationId xmlns:p14="http://schemas.microsoft.com/office/powerpoint/2010/main" val="5347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1243</Words>
  <Application>Microsoft Office PowerPoint</Application>
  <PresentationFormat>Projekcija na ekranu (16:9)</PresentationFormat>
  <Paragraphs>162</Paragraphs>
  <Slides>20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GODIŠNJI IZVEŠTAJ O POSLOVANJU I KORISNICI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Windows korisnik</cp:lastModifiedBy>
  <cp:revision>189</cp:revision>
  <dcterms:created xsi:type="dcterms:W3CDTF">2015-05-28T11:57:29Z</dcterms:created>
  <dcterms:modified xsi:type="dcterms:W3CDTF">2018-11-28T13:42:32Z</dcterms:modified>
</cp:coreProperties>
</file>