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306" r:id="rId3"/>
    <p:sldId id="303" r:id="rId4"/>
    <p:sldId id="305" r:id="rId5"/>
    <p:sldId id="308" r:id="rId6"/>
    <p:sldId id="309" r:id="rId7"/>
    <p:sldId id="311" r:id="rId8"/>
    <p:sldId id="313" r:id="rId9"/>
    <p:sldId id="312" r:id="rId10"/>
    <p:sldId id="314" r:id="rId11"/>
    <p:sldId id="315" r:id="rId12"/>
    <p:sldId id="317" r:id="rId13"/>
    <p:sldId id="318" r:id="rId14"/>
    <p:sldId id="319" r:id="rId15"/>
    <p:sldId id="320" r:id="rId16"/>
    <p:sldId id="321" r:id="rId17"/>
    <p:sldId id="322" r:id="rId18"/>
    <p:sldId id="323" r:id="rId19"/>
    <p:sldId id="324" r:id="rId20"/>
    <p:sldId id="325" r:id="rId21"/>
    <p:sldId id="326" r:id="rId22"/>
    <p:sldId id="316" r:id="rId23"/>
    <p:sldId id="327"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DBECD4"/>
    <a:srgbClr val="D4E7F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1" autoAdjust="0"/>
    <p:restoredTop sz="97670" autoAdjust="0"/>
  </p:normalViewPr>
  <p:slideViewPr>
    <p:cSldViewPr snapToGrid="0">
      <p:cViewPr>
        <p:scale>
          <a:sx n="80" d="100"/>
          <a:sy n="80" d="100"/>
        </p:scale>
        <p:origin x="-1152" y="-300"/>
      </p:cViewPr>
      <p:guideLst>
        <p:guide orient="horz" pos="3117"/>
        <p:guide orient="horz" pos="2396"/>
        <p:guide orient="horz" pos="232"/>
        <p:guide orient="horz" pos="2210"/>
        <p:guide orient="horz" pos="123"/>
        <p:guide orient="horz" pos="3239"/>
        <p:guide orient="horz" pos="931"/>
        <p:guide orient="horz" pos="5"/>
        <p:guide pos="5647"/>
        <p:guide/>
      </p:guideLst>
    </p:cSldViewPr>
  </p:slideViewPr>
  <p:notesTextViewPr>
    <p:cViewPr>
      <p:scale>
        <a:sx n="1" d="1"/>
        <a:sy n="1" d="1"/>
      </p:scale>
      <p:origin x="0" y="0"/>
    </p:cViewPr>
  </p:notesTextViewPr>
  <p:sorterViewPr>
    <p:cViewPr>
      <p:scale>
        <a:sx n="180" d="100"/>
        <a:sy n="180" d="100"/>
      </p:scale>
      <p:origin x="0" y="0"/>
    </p:cViewPr>
  </p:sorterViewPr>
  <p:notesViewPr>
    <p:cSldViewPr snapToGrid="0">
      <p:cViewPr varScale="1">
        <p:scale>
          <a:sx n="85" d="100"/>
          <a:sy n="85" d="100"/>
        </p:scale>
        <p:origin x="-3786"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473AF6-2FAB-4713-B6C6-E0386261291F}" type="datetimeFigureOut">
              <a:rPr lang="en-GB" smtClean="0"/>
              <a:t>29/11/2018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98E0F9-4544-4B83-BE12-483232559C3B}" type="slidenum">
              <a:rPr lang="en-GB" smtClean="0"/>
              <a:t>‹#›</a:t>
            </a:fld>
            <a:endParaRPr lang="en-GB"/>
          </a:p>
        </p:txBody>
      </p:sp>
    </p:spTree>
    <p:extLst>
      <p:ext uri="{BB962C8B-B14F-4D97-AF65-F5344CB8AC3E}">
        <p14:creationId xmlns:p14="http://schemas.microsoft.com/office/powerpoint/2010/main" val="845763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39265-ADFC-4563-A924-76225813E49E}" type="datetimeFigureOut">
              <a:rPr lang="en-GB" smtClean="0"/>
              <a:t>29/11/2018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8859B-D7B2-4524-A914-23A343B7401F}" type="slidenum">
              <a:rPr lang="en-GB" smtClean="0"/>
              <a:t>‹#›</a:t>
            </a:fld>
            <a:endParaRPr lang="en-GB"/>
          </a:p>
        </p:txBody>
      </p:sp>
    </p:spTree>
    <p:extLst>
      <p:ext uri="{BB962C8B-B14F-4D97-AF65-F5344CB8AC3E}">
        <p14:creationId xmlns:p14="http://schemas.microsoft.com/office/powerpoint/2010/main" val="22959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D8859B-D7B2-4524-A914-23A343B7401F}" type="slidenum">
              <a:rPr lang="en-GB" smtClean="0"/>
              <a:t>23</a:t>
            </a:fld>
            <a:endParaRPr lang="en-GB"/>
          </a:p>
        </p:txBody>
      </p:sp>
    </p:spTree>
    <p:extLst>
      <p:ext uri="{BB962C8B-B14F-4D97-AF65-F5344CB8AC3E}">
        <p14:creationId xmlns:p14="http://schemas.microsoft.com/office/powerpoint/2010/main" val="2813394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0916" y="4390045"/>
            <a:ext cx="1303572" cy="557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THE POWER </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OF BEING UNDERSTOOD</a:t>
            </a:r>
            <a:endParaRPr lang="en-GB" dirty="0">
              <a:solidFill>
                <a:schemeClr val="bg1"/>
              </a:solidFill>
            </a:endParaRPr>
          </a:p>
        </p:txBody>
      </p:sp>
      <p:sp>
        <p:nvSpPr>
          <p:cNvPr id="5" name="TextBox 4"/>
          <p:cNvSpPr txBox="1"/>
          <p:nvPr userDrawn="1"/>
        </p:nvSpPr>
        <p:spPr>
          <a:xfrm>
            <a:off x="1115616" y="3363838"/>
            <a:ext cx="4320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AUDIT | TAX | CONSULTING</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8209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8" name="Rectangle 7"/>
          <p:cNvSpPr/>
          <p:nvPr userDrawn="1"/>
        </p:nvSpPr>
        <p:spPr>
          <a:xfrm>
            <a:off x="0" y="915988"/>
            <a:ext cx="8892480" cy="35279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userDrawn="1"/>
        </p:nvSpPr>
        <p:spPr>
          <a:xfrm>
            <a:off x="5652120" y="915988"/>
            <a:ext cx="3312368" cy="3527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p:nvPr>
        </p:nvSpPr>
        <p:spPr>
          <a:xfrm>
            <a:off x="251520" y="1059582"/>
            <a:ext cx="5040560" cy="2376264"/>
          </a:xfrm>
          <a:prstGeom prst="rect">
            <a:avLst/>
          </a:prstGeom>
        </p:spPr>
        <p:txBody>
          <a:bodyPr anchor="ctr">
            <a:normAutofit/>
          </a:bodyPr>
          <a:lstStyle>
            <a:lvl1pPr marL="0" indent="0" algn="ctr">
              <a:buNone/>
              <a:defRPr sz="2000" b="0" i="0" cap="all"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endParaRPr lang="en-US" dirty="0" smtClean="0"/>
          </a:p>
        </p:txBody>
      </p:sp>
      <p:sp>
        <p:nvSpPr>
          <p:cNvPr id="4" name="Text Placeholder 3"/>
          <p:cNvSpPr>
            <a:spLocks noGrp="1"/>
          </p:cNvSpPr>
          <p:nvPr>
            <p:ph type="body" sz="quarter" idx="15"/>
          </p:nvPr>
        </p:nvSpPr>
        <p:spPr>
          <a:xfrm>
            <a:off x="5796137" y="1059582"/>
            <a:ext cx="3038480" cy="3198277"/>
          </a:xfrm>
          <a:prstGeom prst="rect">
            <a:avLst/>
          </a:prstGeom>
          <a:ln>
            <a:noFill/>
          </a:ln>
        </p:spPr>
        <p:txBody>
          <a:bodyPr>
            <a:normAutofit/>
          </a:bodyPr>
          <a:lstStyle>
            <a:lvl1pPr>
              <a:spcAft>
                <a:spcPts val="600"/>
              </a:spcAft>
              <a:defRPr sz="1800" baseline="0">
                <a:solidFill>
                  <a:schemeClr val="bg1"/>
                </a:solidFill>
              </a:defRPr>
            </a:lvl1pPr>
            <a:lvl2pPr>
              <a:defRPr sz="1800" baseline="0">
                <a:solidFill>
                  <a:schemeClr val="bg1"/>
                </a:solidFill>
              </a:defRPr>
            </a:lvl2pPr>
            <a:lvl3pPr>
              <a:defRPr sz="1800" baseline="0">
                <a:solidFill>
                  <a:schemeClr val="bg1"/>
                </a:solidFill>
              </a:defRPr>
            </a:lvl3pPr>
            <a:lvl4pPr>
              <a:defRPr sz="1800" baseline="0">
                <a:solidFill>
                  <a:schemeClr val="bg1"/>
                </a:solidFill>
              </a:defRPr>
            </a:lvl4pPr>
            <a:lvl5pPr>
              <a:defRPr sz="18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7" hasCustomPrompt="1"/>
          </p:nvPr>
        </p:nvSpPr>
        <p:spPr>
          <a:xfrm>
            <a:off x="250825" y="3579862"/>
            <a:ext cx="5041900" cy="673859"/>
          </a:xfrm>
          <a:prstGeom prst="rect">
            <a:avLst/>
          </a:prstGeom>
        </p:spPr>
        <p:txBody>
          <a:bodyPr>
            <a:normAutofit/>
          </a:bodyPr>
          <a:lstStyle>
            <a:lvl1pPr marL="0" indent="0">
              <a:spcAft>
                <a:spcPts val="1200"/>
              </a:spcAft>
              <a:buNone/>
              <a:defRPr sz="1600" baseline="0"/>
            </a:lvl1pPr>
            <a:lvl2pPr>
              <a:defRPr sz="1400" baseline="0"/>
            </a:lvl2pPr>
            <a:lvl3pPr>
              <a:defRPr sz="1400" baseline="0"/>
            </a:lvl3pPr>
            <a:lvl4pPr>
              <a:defRPr sz="1400" baseline="0"/>
            </a:lvl4pPr>
            <a:lvl5pPr>
              <a:defRPr sz="1400" baseline="0"/>
            </a:lvl5pPr>
          </a:lstStyle>
          <a:p>
            <a:pPr lvl="0"/>
            <a:r>
              <a:rPr lang="en-US" dirty="0" smtClean="0"/>
              <a:t>Paragraph/caption for object above</a:t>
            </a:r>
          </a:p>
        </p:txBody>
      </p:sp>
      <p:sp>
        <p:nvSpPr>
          <p:cNvPr id="13" name="Text Placeholder 16"/>
          <p:cNvSpPr>
            <a:spLocks noGrp="1"/>
          </p:cNvSpPr>
          <p:nvPr>
            <p:ph type="body" sz="quarter" idx="13" hasCustomPrompt="1"/>
          </p:nvPr>
        </p:nvSpPr>
        <p:spPr>
          <a:xfrm>
            <a:off x="251520" y="339502"/>
            <a:ext cx="8713094"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14" name="Straight Connector 13"/>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2"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641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pic>
        <p:nvPicPr>
          <p:cNvPr id="1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0" y="915988"/>
            <a:ext cx="50304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611560" y="915988"/>
            <a:ext cx="1080120"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5"/>
          <p:cNvSpPr>
            <a:spLocks noGrp="1"/>
          </p:cNvSpPr>
          <p:nvPr>
            <p:ph type="body" sz="quarter" idx="14" hasCustomPrompt="1"/>
          </p:nvPr>
        </p:nvSpPr>
        <p:spPr>
          <a:xfrm>
            <a:off x="1844079" y="915988"/>
            <a:ext cx="7119697"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30" name="Text Placeholder 16"/>
          <p:cNvSpPr>
            <a:spLocks noGrp="1"/>
          </p:cNvSpPr>
          <p:nvPr>
            <p:ph type="body" sz="quarter" idx="13" hasCustomPrompt="1"/>
          </p:nvPr>
        </p:nvSpPr>
        <p:spPr>
          <a:xfrm>
            <a:off x="251519" y="339502"/>
            <a:ext cx="8729281"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1844080" y="1492250"/>
            <a:ext cx="7120408"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325507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51520" y="915988"/>
            <a:ext cx="87129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936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p:cNvSpPr/>
          <p:nvPr userDrawn="1"/>
        </p:nvSpPr>
        <p:spPr>
          <a:xfrm>
            <a:off x="0" y="915988"/>
            <a:ext cx="25152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316279" y="915988"/>
            <a:ext cx="626027"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2019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1038153" y="915988"/>
            <a:ext cx="7925624"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1038072" y="1492250"/>
            <a:ext cx="7926416"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758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4 - with columns">
    <p:spTree>
      <p:nvGrpSpPr>
        <p:cNvPr id="1" name=""/>
        <p:cNvGrpSpPr/>
        <p:nvPr/>
      </p:nvGrpSpPr>
      <p:grpSpPr>
        <a:xfrm>
          <a:off x="0" y="0"/>
          <a:ext cx="0" cy="0"/>
          <a:chOff x="0" y="0"/>
          <a:chExt cx="0" cy="0"/>
        </a:xfrm>
      </p:grpSpPr>
      <p:sp>
        <p:nvSpPr>
          <p:cNvPr id="6" name="Rectangle 5"/>
          <p:cNvSpPr/>
          <p:nvPr userDrawn="1"/>
        </p:nvSpPr>
        <p:spPr>
          <a:xfrm>
            <a:off x="251520" y="267494"/>
            <a:ext cx="8712968"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p:cNvSpPr>
            <a:spLocks noGrp="1"/>
          </p:cNvSpPr>
          <p:nvPr>
            <p:ph sz="quarter" idx="16"/>
          </p:nvPr>
        </p:nvSpPr>
        <p:spPr>
          <a:xfrm>
            <a:off x="251520" y="1492250"/>
            <a:ext cx="8712968" cy="2951163"/>
          </a:xfrm>
          <a:prstGeom prst="rect">
            <a:avLst/>
          </a:prstGeom>
        </p:spPr>
        <p:txBody>
          <a:bodyPr numCol="2">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30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sp>
        <p:nvSpPr>
          <p:cNvPr id="6" name="Rectangle 5"/>
          <p:cNvSpPr/>
          <p:nvPr userDrawn="1"/>
        </p:nvSpPr>
        <p:spPr>
          <a:xfrm>
            <a:off x="251519" y="267494"/>
            <a:ext cx="8713093"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quarter" idx="15"/>
          </p:nvPr>
        </p:nvSpPr>
        <p:spPr>
          <a:xfrm>
            <a:off x="4643438" y="1492250"/>
            <a:ext cx="43210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2"/>
          <p:cNvSpPr>
            <a:spLocks noGrp="1"/>
          </p:cNvSpPr>
          <p:nvPr>
            <p:ph sz="quarter" idx="16"/>
          </p:nvPr>
        </p:nvSpPr>
        <p:spPr>
          <a:xfrm>
            <a:off x="251520" y="1492250"/>
            <a:ext cx="42481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839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 and Testimonials Slide">
    <p:spTree>
      <p:nvGrpSpPr>
        <p:cNvPr id="1" name=""/>
        <p:cNvGrpSpPr/>
        <p:nvPr/>
      </p:nvGrpSpPr>
      <p:grpSpPr>
        <a:xfrm>
          <a:off x="0" y="0"/>
          <a:ext cx="0" cy="0"/>
          <a:chOff x="0" y="0"/>
          <a:chExt cx="0" cy="0"/>
        </a:xfrm>
      </p:grpSpPr>
      <p:sp>
        <p:nvSpPr>
          <p:cNvPr id="2" name="Rectangle 1"/>
          <p:cNvSpPr/>
          <p:nvPr userDrawn="1"/>
        </p:nvSpPr>
        <p:spPr>
          <a:xfrm>
            <a:off x="0" y="915988"/>
            <a:ext cx="4572000" cy="352754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4716015" y="915988"/>
            <a:ext cx="4248597" cy="194379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4716015" y="3003798"/>
            <a:ext cx="4248597" cy="143973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8" name="Text Placeholder 5"/>
          <p:cNvSpPr>
            <a:spLocks noGrp="1"/>
          </p:cNvSpPr>
          <p:nvPr>
            <p:ph type="body" sz="quarter" idx="20" hasCustomPrompt="1"/>
          </p:nvPr>
        </p:nvSpPr>
        <p:spPr>
          <a:xfrm>
            <a:off x="4847008" y="3219822"/>
            <a:ext cx="3987609" cy="1007691"/>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0" name="Text Placeholder 5"/>
          <p:cNvSpPr>
            <a:spLocks noGrp="1"/>
          </p:cNvSpPr>
          <p:nvPr>
            <p:ph type="body" sz="quarter" idx="22" hasCustomPrompt="1"/>
          </p:nvPr>
        </p:nvSpPr>
        <p:spPr>
          <a:xfrm>
            <a:off x="4847008" y="1131887"/>
            <a:ext cx="3987609" cy="1547875"/>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1" name="Text Placeholder 5"/>
          <p:cNvSpPr>
            <a:spLocks noGrp="1"/>
          </p:cNvSpPr>
          <p:nvPr>
            <p:ph type="body" sz="quarter" idx="23" hasCustomPrompt="1"/>
          </p:nvPr>
        </p:nvSpPr>
        <p:spPr>
          <a:xfrm>
            <a:off x="468089" y="1131887"/>
            <a:ext cx="3743325" cy="3096047"/>
          </a:xfrm>
          <a:prstGeom prst="rect">
            <a:avLst/>
          </a:prstGeom>
        </p:spPr>
        <p:txBody>
          <a:bodyPr anchor="ctr" anchorCtr="0">
            <a:normAutofit/>
          </a:bodyPr>
          <a:lstStyle>
            <a:lvl1pPr marL="0" indent="0">
              <a:buNone/>
              <a:defRPr sz="1600"/>
            </a:lvl1pPr>
          </a:lstStyle>
          <a:p>
            <a:pPr lvl="0"/>
            <a:r>
              <a:rPr lang="en-US" dirty="0" smtClean="0"/>
              <a:t>“Click to edit quote – 16pt”</a:t>
            </a:r>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4746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7" name="Text Placeholder 16"/>
          <p:cNvSpPr>
            <a:spLocks noGrp="1"/>
          </p:cNvSpPr>
          <p:nvPr>
            <p:ph type="body" sz="quarter" idx="13" hasCustomPrompt="1"/>
          </p:nvPr>
        </p:nvSpPr>
        <p:spPr>
          <a:xfrm>
            <a:off x="251520" y="339502"/>
            <a:ext cx="8709522"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8" name="Straight Connector 7"/>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95936" y="771550"/>
            <a:ext cx="4965106"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4"/>
          </p:nvPr>
        </p:nvSpPr>
        <p:spPr>
          <a:xfrm>
            <a:off x="250825" y="1131888"/>
            <a:ext cx="1440855" cy="1439862"/>
          </a:xfrm>
          <a:prstGeom prst="rect">
            <a:avLst/>
          </a:prstGeom>
        </p:spPr>
        <p:txBody>
          <a:bodyPr>
            <a:normAutofit/>
          </a:bodyPr>
          <a:lstStyle>
            <a:lvl1pPr marL="0" indent="0">
              <a:buNone/>
              <a:defRPr sz="1000"/>
            </a:lvl1pPr>
          </a:lstStyle>
          <a:p>
            <a:endParaRPr lang="en-GB" dirty="0"/>
          </a:p>
        </p:txBody>
      </p:sp>
      <p:sp>
        <p:nvSpPr>
          <p:cNvPr id="13" name="Rectangle 12"/>
          <p:cNvSpPr/>
          <p:nvPr userDrawn="1"/>
        </p:nvSpPr>
        <p:spPr>
          <a:xfrm>
            <a:off x="1691680"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p:cNvSpPr>
            <a:spLocks noGrp="1"/>
          </p:cNvSpPr>
          <p:nvPr>
            <p:ph type="body" sz="quarter" idx="20" hasCustomPrompt="1"/>
          </p:nvPr>
        </p:nvSpPr>
        <p:spPr>
          <a:xfrm>
            <a:off x="1844080"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26" name="Text Placeholder 24"/>
          <p:cNvSpPr>
            <a:spLocks noGrp="1"/>
          </p:cNvSpPr>
          <p:nvPr>
            <p:ph type="body" sz="quarter" idx="21" hasCustomPrompt="1"/>
          </p:nvPr>
        </p:nvSpPr>
        <p:spPr>
          <a:xfrm>
            <a:off x="1844080"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29" name="Text Placeholder 24"/>
          <p:cNvSpPr>
            <a:spLocks noGrp="1"/>
          </p:cNvSpPr>
          <p:nvPr>
            <p:ph type="body" sz="quarter" idx="22" hasCustomPrompt="1"/>
          </p:nvPr>
        </p:nvSpPr>
        <p:spPr>
          <a:xfrm>
            <a:off x="1844080"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0" name="Picture Placeholder 11"/>
          <p:cNvSpPr>
            <a:spLocks noGrp="1"/>
          </p:cNvSpPr>
          <p:nvPr>
            <p:ph type="pic" sz="quarter" idx="23"/>
          </p:nvPr>
        </p:nvSpPr>
        <p:spPr>
          <a:xfrm>
            <a:off x="4783883" y="1131888"/>
            <a:ext cx="1440855" cy="1440854"/>
          </a:xfrm>
          <a:prstGeom prst="rect">
            <a:avLst/>
          </a:prstGeom>
        </p:spPr>
        <p:txBody>
          <a:bodyPr>
            <a:normAutofit/>
          </a:bodyPr>
          <a:lstStyle>
            <a:lvl1pPr marL="0" indent="0">
              <a:buNone/>
              <a:defRPr sz="1000"/>
            </a:lvl1pPr>
          </a:lstStyle>
          <a:p>
            <a:endParaRPr lang="en-GB" dirty="0"/>
          </a:p>
        </p:txBody>
      </p:sp>
      <p:sp>
        <p:nvSpPr>
          <p:cNvPr id="31" name="Rectangle 30"/>
          <p:cNvSpPr/>
          <p:nvPr userDrawn="1"/>
        </p:nvSpPr>
        <p:spPr>
          <a:xfrm>
            <a:off x="6224738"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24"/>
          <p:cNvSpPr>
            <a:spLocks noGrp="1"/>
          </p:cNvSpPr>
          <p:nvPr>
            <p:ph type="body" sz="quarter" idx="24" hasCustomPrompt="1"/>
          </p:nvPr>
        </p:nvSpPr>
        <p:spPr>
          <a:xfrm>
            <a:off x="6377138"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3" name="Text Placeholder 24"/>
          <p:cNvSpPr>
            <a:spLocks noGrp="1"/>
          </p:cNvSpPr>
          <p:nvPr>
            <p:ph type="body" sz="quarter" idx="25" hasCustomPrompt="1"/>
          </p:nvPr>
        </p:nvSpPr>
        <p:spPr>
          <a:xfrm>
            <a:off x="6377138"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4" name="Text Placeholder 24"/>
          <p:cNvSpPr>
            <a:spLocks noGrp="1"/>
          </p:cNvSpPr>
          <p:nvPr>
            <p:ph type="body" sz="quarter" idx="26" hasCustomPrompt="1"/>
          </p:nvPr>
        </p:nvSpPr>
        <p:spPr>
          <a:xfrm>
            <a:off x="6377138"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5" name="Picture Placeholder 11"/>
          <p:cNvSpPr>
            <a:spLocks noGrp="1"/>
          </p:cNvSpPr>
          <p:nvPr>
            <p:ph type="pic" sz="quarter" idx="27"/>
          </p:nvPr>
        </p:nvSpPr>
        <p:spPr>
          <a:xfrm>
            <a:off x="250825" y="3003551"/>
            <a:ext cx="1440855" cy="1439862"/>
          </a:xfrm>
          <a:prstGeom prst="rect">
            <a:avLst/>
          </a:prstGeom>
        </p:spPr>
        <p:txBody>
          <a:bodyPr>
            <a:normAutofit/>
          </a:bodyPr>
          <a:lstStyle>
            <a:lvl1pPr marL="0" indent="0">
              <a:buNone/>
              <a:defRPr sz="1000"/>
            </a:lvl1pPr>
          </a:lstStyle>
          <a:p>
            <a:endParaRPr lang="en-GB" dirty="0"/>
          </a:p>
        </p:txBody>
      </p:sp>
      <p:sp>
        <p:nvSpPr>
          <p:cNvPr id="36" name="Rectangle 35"/>
          <p:cNvSpPr/>
          <p:nvPr userDrawn="1"/>
        </p:nvSpPr>
        <p:spPr>
          <a:xfrm>
            <a:off x="1691680"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4"/>
          <p:cNvSpPr>
            <a:spLocks noGrp="1"/>
          </p:cNvSpPr>
          <p:nvPr>
            <p:ph type="body" sz="quarter" idx="28" hasCustomPrompt="1"/>
          </p:nvPr>
        </p:nvSpPr>
        <p:spPr>
          <a:xfrm>
            <a:off x="1844080"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8" name="Text Placeholder 24"/>
          <p:cNvSpPr>
            <a:spLocks noGrp="1"/>
          </p:cNvSpPr>
          <p:nvPr>
            <p:ph type="body" sz="quarter" idx="29" hasCustomPrompt="1"/>
          </p:nvPr>
        </p:nvSpPr>
        <p:spPr>
          <a:xfrm>
            <a:off x="1844080"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9" name="Text Placeholder 24"/>
          <p:cNvSpPr>
            <a:spLocks noGrp="1"/>
          </p:cNvSpPr>
          <p:nvPr>
            <p:ph type="body" sz="quarter" idx="30" hasCustomPrompt="1"/>
          </p:nvPr>
        </p:nvSpPr>
        <p:spPr>
          <a:xfrm>
            <a:off x="1844080"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40" name="Picture Placeholder 11"/>
          <p:cNvSpPr>
            <a:spLocks noGrp="1"/>
          </p:cNvSpPr>
          <p:nvPr>
            <p:ph type="pic" sz="quarter" idx="31"/>
          </p:nvPr>
        </p:nvSpPr>
        <p:spPr>
          <a:xfrm>
            <a:off x="4783883" y="3003551"/>
            <a:ext cx="1440855" cy="1439862"/>
          </a:xfrm>
          <a:prstGeom prst="rect">
            <a:avLst/>
          </a:prstGeom>
        </p:spPr>
        <p:txBody>
          <a:bodyPr>
            <a:normAutofit/>
          </a:bodyPr>
          <a:lstStyle>
            <a:lvl1pPr marL="0" indent="0">
              <a:buNone/>
              <a:defRPr sz="1000"/>
            </a:lvl1pPr>
          </a:lstStyle>
          <a:p>
            <a:endParaRPr lang="en-GB" dirty="0"/>
          </a:p>
        </p:txBody>
      </p:sp>
      <p:sp>
        <p:nvSpPr>
          <p:cNvPr id="41" name="Rectangle 40"/>
          <p:cNvSpPr/>
          <p:nvPr userDrawn="1"/>
        </p:nvSpPr>
        <p:spPr>
          <a:xfrm>
            <a:off x="6224738"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 Placeholder 24"/>
          <p:cNvSpPr>
            <a:spLocks noGrp="1"/>
          </p:cNvSpPr>
          <p:nvPr>
            <p:ph type="body" sz="quarter" idx="32" hasCustomPrompt="1"/>
          </p:nvPr>
        </p:nvSpPr>
        <p:spPr>
          <a:xfrm>
            <a:off x="6377138"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43" name="Text Placeholder 24"/>
          <p:cNvSpPr>
            <a:spLocks noGrp="1"/>
          </p:cNvSpPr>
          <p:nvPr>
            <p:ph type="body" sz="quarter" idx="33" hasCustomPrompt="1"/>
          </p:nvPr>
        </p:nvSpPr>
        <p:spPr>
          <a:xfrm>
            <a:off x="6377138"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44" name="Text Placeholder 24"/>
          <p:cNvSpPr>
            <a:spLocks noGrp="1"/>
          </p:cNvSpPr>
          <p:nvPr>
            <p:ph type="body" sz="quarter" idx="34" hasCustomPrompt="1"/>
          </p:nvPr>
        </p:nvSpPr>
        <p:spPr>
          <a:xfrm>
            <a:off x="6377138"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pic>
        <p:nvPicPr>
          <p:cNvPr id="27"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723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707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and Answe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5264"/>
            <a:ext cx="8930261" cy="4252912"/>
          </a:xfrm>
          <a:prstGeom prst="rect">
            <a:avLst/>
          </a:prstGeom>
        </p:spPr>
      </p:pic>
      <p:pic>
        <p:nvPicPr>
          <p:cNvPr id="6"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630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SM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70"/>
            <a:ext cx="8229600" cy="540060"/>
          </a:xfrm>
          <a:prstGeom prst="rect">
            <a:avLst/>
          </a:prstGeom>
        </p:spPr>
        <p:txBody>
          <a:bodyPr>
            <a:noAutofit/>
          </a:bodyPr>
          <a:lstStyle>
            <a:lvl1pPr algn="l">
              <a:defRPr sz="2800" b="0" i="0" cap="all" baseline="0">
                <a:solidFill>
                  <a:schemeClr val="accent2"/>
                </a:solidFill>
              </a:defRPr>
            </a:lvl1pPr>
          </a:lstStyle>
          <a:p>
            <a:r>
              <a:rPr lang="en-US" dirty="0" smtClean="0"/>
              <a:t>Click to edit heading – 28pt</a:t>
            </a:r>
            <a:endParaRPr lang="en-GB" dirty="0"/>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sp>
        <p:nvSpPr>
          <p:cNvPr id="10" name="Picture Placeholder 9"/>
          <p:cNvSpPr>
            <a:spLocks noGrp="1"/>
          </p:cNvSpPr>
          <p:nvPr>
            <p:ph type="pic" sz="quarter" idx="11"/>
          </p:nvPr>
        </p:nvSpPr>
        <p:spPr>
          <a:xfrm>
            <a:off x="0" y="195487"/>
            <a:ext cx="8964488" cy="3294236"/>
          </a:xfrm>
          <a:prstGeom prst="rect">
            <a:avLst/>
          </a:prstGeom>
        </p:spPr>
        <p:txBody>
          <a:bodyPr/>
          <a:lstStyle/>
          <a:p>
            <a:endParaRPr lang="en-GB"/>
          </a:p>
        </p:txBody>
      </p:sp>
      <p:pic>
        <p:nvPicPr>
          <p:cNvPr id="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143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4390045"/>
            <a:ext cx="1303572" cy="557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Thank you</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for your time</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and attention</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23173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RSM Image Slide">
    <p:spTree>
      <p:nvGrpSpPr>
        <p:cNvPr id="1" name=""/>
        <p:cNvGrpSpPr/>
        <p:nvPr/>
      </p:nvGrpSpPr>
      <p:grpSpPr>
        <a:xfrm>
          <a:off x="0" y="0"/>
          <a:ext cx="0" cy="0"/>
          <a:chOff x="0" y="0"/>
          <a:chExt cx="0" cy="0"/>
        </a:xfrm>
      </p:grpSpPr>
      <p:sp>
        <p:nvSpPr>
          <p:cNvPr id="2" name="Rectangle 1"/>
          <p:cNvSpPr/>
          <p:nvPr userDrawn="1"/>
        </p:nvSpPr>
        <p:spPr>
          <a:xfrm>
            <a:off x="-1" y="195263"/>
            <a:ext cx="8969375" cy="4248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601"/>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92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SM Tit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70"/>
            <a:ext cx="8229600" cy="540060"/>
          </a:xfrm>
          <a:prstGeom prst="rect">
            <a:avLst/>
          </a:prstGeom>
        </p:spPr>
        <p:txBody>
          <a:bodyPr>
            <a:noAutofit/>
          </a:bodyPr>
          <a:lstStyle>
            <a:lvl1pPr algn="l">
              <a:defRPr sz="2800" b="0" i="0" cap="all" baseline="0">
                <a:solidFill>
                  <a:schemeClr val="accent2"/>
                </a:solidFill>
              </a:defRPr>
            </a:lvl1pPr>
          </a:lstStyle>
          <a:p>
            <a:r>
              <a:rPr lang="en-US" dirty="0" smtClean="0"/>
              <a:t>Click to edit heading – 28pt</a:t>
            </a:r>
            <a:endParaRPr lang="en-GB" dirty="0"/>
          </a:p>
        </p:txBody>
      </p:sp>
      <p:sp>
        <p:nvSpPr>
          <p:cNvPr id="3" name="Rectangle 2"/>
          <p:cNvSpPr/>
          <p:nvPr userDrawn="1"/>
        </p:nvSpPr>
        <p:spPr>
          <a:xfrm>
            <a:off x="3851919" y="195486"/>
            <a:ext cx="5112693" cy="3294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195486"/>
            <a:ext cx="971600" cy="32943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1095906" y="196488"/>
            <a:ext cx="2611997" cy="3294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765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SM Imag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195486"/>
            <a:ext cx="8964613" cy="4248472"/>
          </a:xfrm>
          <a:prstGeom prst="rect">
            <a:avLst/>
          </a:prstGeom>
        </p:spPr>
        <p:txBody>
          <a:bodyPr/>
          <a:lstStyle/>
          <a:p>
            <a:endParaRPr lang="en-GB"/>
          </a:p>
        </p:txBody>
      </p:sp>
      <p:pic>
        <p:nvPicPr>
          <p:cNvPr id="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03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Rectangle 1"/>
          <p:cNvSpPr/>
          <p:nvPr userDrawn="1"/>
        </p:nvSpPr>
        <p:spPr>
          <a:xfrm>
            <a:off x="-1" y="195486"/>
            <a:ext cx="8964613" cy="424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Z:\RSM International\1 Design\2015\Brand\powerpoints\Quotation marks-0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25614" y="0"/>
            <a:ext cx="2354498" cy="185506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hasCustomPrompt="1"/>
          </p:nvPr>
        </p:nvSpPr>
        <p:spPr>
          <a:xfrm>
            <a:off x="1547664" y="1563638"/>
            <a:ext cx="5976938" cy="1764196"/>
          </a:xfrm>
          <a:prstGeom prst="rect">
            <a:avLst/>
          </a:prstGeom>
        </p:spPr>
        <p:txBody>
          <a:bodyPr>
            <a:normAutofit/>
          </a:bodyPr>
          <a:lstStyle>
            <a:lvl1pPr marL="0" indent="0" algn="ctr">
              <a:buNone/>
              <a:defRPr sz="2400" b="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smtClean="0"/>
              <a:t>Quotation here – 24pt</a:t>
            </a:r>
          </a:p>
        </p:txBody>
      </p:sp>
      <p:sp>
        <p:nvSpPr>
          <p:cNvPr id="7" name="Text Placeholder 6"/>
          <p:cNvSpPr>
            <a:spLocks noGrp="1"/>
          </p:cNvSpPr>
          <p:nvPr>
            <p:ph type="body" sz="quarter" idx="11" hasCustomPrompt="1"/>
          </p:nvPr>
        </p:nvSpPr>
        <p:spPr>
          <a:xfrm>
            <a:off x="2915816" y="3489722"/>
            <a:ext cx="3313112" cy="306163"/>
          </a:xfrm>
          <a:prstGeom prst="rect">
            <a:avLst/>
          </a:prstGeom>
        </p:spPr>
        <p:txBody>
          <a:bodyPr>
            <a:noAutofit/>
          </a:bodyPr>
          <a:lstStyle>
            <a:lvl1pPr marL="0" indent="0" algn="ctr">
              <a:buNone/>
              <a:defRPr sz="1800" b="1">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Author of quote – 18pt</a:t>
            </a:r>
            <a:endParaRPr lang="en-GB" dirty="0"/>
          </a:p>
        </p:txBody>
      </p:sp>
      <p:sp>
        <p:nvSpPr>
          <p:cNvPr id="12" name="Text Placeholder 6"/>
          <p:cNvSpPr>
            <a:spLocks noGrp="1"/>
          </p:cNvSpPr>
          <p:nvPr>
            <p:ph type="body" sz="quarter" idx="12" hasCustomPrompt="1"/>
          </p:nvPr>
        </p:nvSpPr>
        <p:spPr>
          <a:xfrm>
            <a:off x="2915816" y="3795886"/>
            <a:ext cx="3313112" cy="288032"/>
          </a:xfrm>
          <a:prstGeom prst="rect">
            <a:avLst/>
          </a:prstGeom>
        </p:spPr>
        <p:txBody>
          <a:bodyPr>
            <a:noAutofit/>
          </a:bodyPr>
          <a:lstStyle>
            <a:lvl1pPr marL="0" indent="0" algn="ctr">
              <a:buNone/>
              <a:defRPr sz="1800" b="0">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Title – 18pt</a:t>
            </a:r>
            <a:endParaRPr lang="en-GB" dirty="0"/>
          </a:p>
        </p:txBody>
      </p:sp>
      <p:pic>
        <p:nvPicPr>
          <p:cNvPr id="8"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399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Rectangle 8"/>
          <p:cNvSpPr/>
          <p:nvPr userDrawn="1"/>
        </p:nvSpPr>
        <p:spPr>
          <a:xfrm>
            <a:off x="0" y="915987"/>
            <a:ext cx="8964488" cy="16557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4" hasCustomPrompt="1"/>
          </p:nvPr>
        </p:nvSpPr>
        <p:spPr>
          <a:xfrm>
            <a:off x="0" y="1022703"/>
            <a:ext cx="6011863" cy="1387121"/>
          </a:xfrm>
          <a:prstGeom prst="rect">
            <a:avLst/>
          </a:prstGeom>
        </p:spPr>
        <p:txBody>
          <a:bodyPr anchor="ctr">
            <a:normAutofit/>
          </a:bodyPr>
          <a:lstStyle>
            <a:lvl1pPr marL="0" indent="0" algn="r">
              <a:buNone/>
              <a:defRPr sz="1600"/>
            </a:lvl1pPr>
          </a:lstStyle>
          <a:p>
            <a:r>
              <a:rPr lang="en-GB" dirty="0" smtClean="0"/>
              <a:t>Picture</a:t>
            </a:r>
            <a:endParaRPr lang="en-GB" dirty="0"/>
          </a:p>
        </p:txBody>
      </p:sp>
      <p:sp>
        <p:nvSpPr>
          <p:cNvPr id="11" name="Rectangle 10"/>
          <p:cNvSpPr/>
          <p:nvPr userDrawn="1"/>
        </p:nvSpPr>
        <p:spPr>
          <a:xfrm>
            <a:off x="6228183" y="1022471"/>
            <a:ext cx="2736429" cy="1387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5" hasCustomPrompt="1"/>
          </p:nvPr>
        </p:nvSpPr>
        <p:spPr>
          <a:xfrm>
            <a:off x="0" y="1022471"/>
            <a:ext cx="2411760" cy="1387259"/>
          </a:xfrm>
          <a:prstGeom prst="rect">
            <a:avLst/>
          </a:prstGeom>
          <a:solidFill>
            <a:schemeClr val="tx2">
              <a:alpha val="80000"/>
            </a:schemeClr>
          </a:solidFill>
        </p:spPr>
        <p:txBody>
          <a:bodyPr anchor="ctr">
            <a:normAutofit/>
          </a:bodyPr>
          <a:lstStyle>
            <a:lvl1pPr marL="0" indent="0" algn="ctr">
              <a:buNone/>
              <a:defRPr sz="2800" cap="none" baseline="0">
                <a:solidFill>
                  <a:schemeClr val="bg1"/>
                </a:solidFill>
              </a:defRPr>
            </a:lvl1pPr>
          </a:lstStyle>
          <a:p>
            <a:pPr lvl="0"/>
            <a:r>
              <a:rPr lang="en-GB" dirty="0" smtClean="0"/>
              <a:t>Fact/</a:t>
            </a:r>
          </a:p>
          <a:p>
            <a:pPr lvl="0"/>
            <a:r>
              <a:rPr lang="en-GB" dirty="0" smtClean="0"/>
              <a:t>figure</a:t>
            </a:r>
            <a:endParaRPr lang="en-GB" dirty="0"/>
          </a:p>
        </p:txBody>
      </p:sp>
      <p:sp>
        <p:nvSpPr>
          <p:cNvPr id="20" name="Picture Placeholder 19"/>
          <p:cNvSpPr>
            <a:spLocks noGrp="1"/>
          </p:cNvSpPr>
          <p:nvPr>
            <p:ph type="pic" sz="quarter" idx="16" hasCustomPrompt="1"/>
          </p:nvPr>
        </p:nvSpPr>
        <p:spPr>
          <a:xfrm>
            <a:off x="6445002" y="1173523"/>
            <a:ext cx="2303462" cy="1074376"/>
          </a:xfrm>
          <a:prstGeom prst="rect">
            <a:avLst/>
          </a:prstGeom>
        </p:spPr>
        <p:txBody>
          <a:bodyPr anchor="ctr">
            <a:normAutofit/>
          </a:bodyPr>
          <a:lstStyle>
            <a:lvl1pPr marL="0" indent="0">
              <a:buNone/>
              <a:defRPr sz="2000">
                <a:solidFill>
                  <a:schemeClr val="bg1"/>
                </a:solidFill>
              </a:defRPr>
            </a:lvl1pPr>
          </a:lstStyle>
          <a:p>
            <a:r>
              <a:rPr lang="en-GB" dirty="0" smtClean="0"/>
              <a:t>ICON</a:t>
            </a:r>
            <a:endParaRPr lang="en-GB" dirty="0"/>
          </a:p>
        </p:txBody>
      </p:sp>
      <p:sp>
        <p:nvSpPr>
          <p:cNvPr id="21" name="Content Placeholder 2"/>
          <p:cNvSpPr>
            <a:spLocks noGrp="1"/>
          </p:cNvSpPr>
          <p:nvPr>
            <p:ph sz="half" idx="1"/>
          </p:nvPr>
        </p:nvSpPr>
        <p:spPr>
          <a:xfrm>
            <a:off x="251520" y="3111811"/>
            <a:ext cx="2448272"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Content Placeholder 2"/>
          <p:cNvSpPr>
            <a:spLocks noGrp="1"/>
          </p:cNvSpPr>
          <p:nvPr>
            <p:ph sz="half" idx="17"/>
          </p:nvPr>
        </p:nvSpPr>
        <p:spPr>
          <a:xfrm>
            <a:off x="3311860" y="3111811"/>
            <a:ext cx="2520280"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Content Placeholder 2"/>
          <p:cNvSpPr>
            <a:spLocks noGrp="1"/>
          </p:cNvSpPr>
          <p:nvPr>
            <p:ph sz="half" idx="18"/>
          </p:nvPr>
        </p:nvSpPr>
        <p:spPr>
          <a:xfrm>
            <a:off x="6329810" y="3111811"/>
            <a:ext cx="2634678"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25"/>
          <p:cNvSpPr>
            <a:spLocks noGrp="1"/>
          </p:cNvSpPr>
          <p:nvPr>
            <p:ph type="body" sz="quarter" idx="19" hasCustomPrompt="1"/>
          </p:nvPr>
        </p:nvSpPr>
        <p:spPr>
          <a:xfrm>
            <a:off x="250826" y="2680097"/>
            <a:ext cx="24495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7" name="Text Placeholder 25"/>
          <p:cNvSpPr>
            <a:spLocks noGrp="1"/>
          </p:cNvSpPr>
          <p:nvPr>
            <p:ph type="body" sz="quarter" idx="20" hasCustomPrompt="1"/>
          </p:nvPr>
        </p:nvSpPr>
        <p:spPr>
          <a:xfrm>
            <a:off x="3323981" y="2679762"/>
            <a:ext cx="2520901"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8" name="Text Placeholder 25"/>
          <p:cNvSpPr>
            <a:spLocks noGrp="1"/>
          </p:cNvSpPr>
          <p:nvPr>
            <p:ph type="body" sz="quarter" idx="21" hasCustomPrompt="1"/>
          </p:nvPr>
        </p:nvSpPr>
        <p:spPr>
          <a:xfrm>
            <a:off x="6344699" y="2679762"/>
            <a:ext cx="26199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36"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7" name="Straight Connector 36"/>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030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1" name="Content Placeholder 2"/>
          <p:cNvSpPr>
            <a:spLocks noGrp="1"/>
          </p:cNvSpPr>
          <p:nvPr>
            <p:ph sz="half" idx="1"/>
          </p:nvPr>
        </p:nvSpPr>
        <p:spPr>
          <a:xfrm>
            <a:off x="251520"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3" name="Content Placeholder 2"/>
          <p:cNvSpPr>
            <a:spLocks noGrp="1"/>
          </p:cNvSpPr>
          <p:nvPr>
            <p:ph sz="half" idx="17"/>
          </p:nvPr>
        </p:nvSpPr>
        <p:spPr>
          <a:xfrm>
            <a:off x="2064103"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4" name="Content Placeholder 2"/>
          <p:cNvSpPr>
            <a:spLocks noGrp="1"/>
          </p:cNvSpPr>
          <p:nvPr>
            <p:ph sz="half" idx="18"/>
          </p:nvPr>
        </p:nvSpPr>
        <p:spPr>
          <a:xfrm>
            <a:off x="3876686" y="3543858"/>
            <a:ext cx="1433831"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6" name="Text Placeholder 25"/>
          <p:cNvSpPr>
            <a:spLocks noGrp="1"/>
          </p:cNvSpPr>
          <p:nvPr>
            <p:ph type="body" sz="quarter" idx="19" hasCustomPrompt="1"/>
          </p:nvPr>
        </p:nvSpPr>
        <p:spPr>
          <a:xfrm>
            <a:off x="250826" y="3112145"/>
            <a:ext cx="1440855"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7" name="Text Placeholder 25"/>
          <p:cNvSpPr>
            <a:spLocks noGrp="1"/>
          </p:cNvSpPr>
          <p:nvPr>
            <p:ph type="body" sz="quarter" idx="20" hasCustomPrompt="1"/>
          </p:nvPr>
        </p:nvSpPr>
        <p:spPr>
          <a:xfrm>
            <a:off x="2068909" y="3111809"/>
            <a:ext cx="1440159"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8" name="Text Placeholder 25"/>
          <p:cNvSpPr>
            <a:spLocks noGrp="1"/>
          </p:cNvSpPr>
          <p:nvPr>
            <p:ph type="body" sz="quarter" idx="21" hasCustomPrompt="1"/>
          </p:nvPr>
        </p:nvSpPr>
        <p:spPr>
          <a:xfrm>
            <a:off x="3886296"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19" name="Content Placeholder 2"/>
          <p:cNvSpPr>
            <a:spLocks noGrp="1"/>
          </p:cNvSpPr>
          <p:nvPr>
            <p:ph sz="half" idx="22"/>
          </p:nvPr>
        </p:nvSpPr>
        <p:spPr>
          <a:xfrm>
            <a:off x="5682940"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2" name="Content Placeholder 2"/>
          <p:cNvSpPr>
            <a:spLocks noGrp="1"/>
          </p:cNvSpPr>
          <p:nvPr>
            <p:ph sz="half" idx="23"/>
          </p:nvPr>
        </p:nvSpPr>
        <p:spPr>
          <a:xfrm>
            <a:off x="7508296"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5" name="Text Placeholder 25"/>
          <p:cNvSpPr>
            <a:spLocks noGrp="1"/>
          </p:cNvSpPr>
          <p:nvPr>
            <p:ph type="body" sz="quarter" idx="24" hasCustomPrompt="1"/>
          </p:nvPr>
        </p:nvSpPr>
        <p:spPr>
          <a:xfrm>
            <a:off x="5703684"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9" name="Text Placeholder 25"/>
          <p:cNvSpPr>
            <a:spLocks noGrp="1"/>
          </p:cNvSpPr>
          <p:nvPr>
            <p:ph type="body" sz="quarter" idx="25" hasCustomPrompt="1"/>
          </p:nvPr>
        </p:nvSpPr>
        <p:spPr>
          <a:xfrm>
            <a:off x="7521070"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43" name="Picture Placeholder 2"/>
          <p:cNvSpPr>
            <a:spLocks noGrp="1"/>
          </p:cNvSpPr>
          <p:nvPr>
            <p:ph type="pic" sz="quarter" idx="30"/>
          </p:nvPr>
        </p:nvSpPr>
        <p:spPr>
          <a:xfrm>
            <a:off x="-1" y="915988"/>
            <a:ext cx="8964613" cy="2033803"/>
          </a:xfrm>
          <a:prstGeom prst="rect">
            <a:avLst/>
          </a:prstGeom>
        </p:spPr>
        <p:txBody>
          <a:bodyPr>
            <a:normAutofit/>
          </a:bodyPr>
          <a:lstStyle>
            <a:lvl1pPr marL="0" indent="0">
              <a:buNone/>
              <a:defRPr sz="1600"/>
            </a:lvl1pPr>
          </a:lstStyle>
          <a:p>
            <a:endParaRPr lang="en-GB"/>
          </a:p>
        </p:txBody>
      </p:sp>
      <p:sp>
        <p:nvSpPr>
          <p:cNvPr id="38" name="Text Placeholder 16"/>
          <p:cNvSpPr>
            <a:spLocks noGrp="1"/>
          </p:cNvSpPr>
          <p:nvPr>
            <p:ph type="body" sz="quarter" idx="13" hasCustomPrompt="1"/>
          </p:nvPr>
        </p:nvSpPr>
        <p:spPr>
          <a:xfrm>
            <a:off x="251519" y="339502"/>
            <a:ext cx="8710863"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9" name="Straight Connector 38"/>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3995936" y="771550"/>
            <a:ext cx="4936074"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5238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8" name="Rectangle 7"/>
          <p:cNvSpPr/>
          <p:nvPr userDrawn="1"/>
        </p:nvSpPr>
        <p:spPr>
          <a:xfrm>
            <a:off x="0" y="915988"/>
            <a:ext cx="3635896" cy="3527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hasCustomPrompt="1"/>
          </p:nvPr>
        </p:nvSpPr>
        <p:spPr>
          <a:xfrm>
            <a:off x="314524" y="1096433"/>
            <a:ext cx="3033340" cy="3161426"/>
          </a:xfrm>
          <a:prstGeom prst="rect">
            <a:avLst/>
          </a:prstGeom>
        </p:spPr>
        <p:txBody>
          <a:bodyPr anchor="ctr">
            <a:normAutofit/>
          </a:bodyPr>
          <a:lstStyle>
            <a:lvl1pPr marL="0" indent="0" algn="ctr">
              <a:buNone/>
              <a:defRPr sz="3200" b="0" i="0" cap="none"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r>
              <a:rPr lang="en-US" dirty="0" smtClean="0"/>
              <a:t>Stand out fact/figure/chart</a:t>
            </a:r>
          </a:p>
        </p:txBody>
      </p:sp>
      <p:sp>
        <p:nvSpPr>
          <p:cNvPr id="21"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2" name="Straight Connector 21"/>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5" name="Content Placeholder 2"/>
          <p:cNvSpPr>
            <a:spLocks noGrp="1"/>
          </p:cNvSpPr>
          <p:nvPr>
            <p:ph sz="quarter" idx="16"/>
          </p:nvPr>
        </p:nvSpPr>
        <p:spPr>
          <a:xfrm>
            <a:off x="3851920" y="915988"/>
            <a:ext cx="51125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48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5" name="Rectangle 4"/>
          <p:cNvSpPr/>
          <p:nvPr userDrawn="1"/>
        </p:nvSpPr>
        <p:spPr>
          <a:xfrm>
            <a:off x="3347864" y="915988"/>
            <a:ext cx="144016"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19" y="339502"/>
            <a:ext cx="8768399"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3995720" y="915988"/>
            <a:ext cx="4968893" cy="503237"/>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3995935" y="1492250"/>
            <a:ext cx="4968677"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Rectangle 11"/>
          <p:cNvSpPr/>
          <p:nvPr userDrawn="1"/>
        </p:nvSpPr>
        <p:spPr>
          <a:xfrm>
            <a:off x="3563888" y="915988"/>
            <a:ext cx="288032"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7"/>
          </p:nvPr>
        </p:nvSpPr>
        <p:spPr>
          <a:xfrm>
            <a:off x="0" y="915988"/>
            <a:ext cx="3275856" cy="3527425"/>
          </a:xfrm>
          <a:prstGeom prst="rect">
            <a:avLst/>
          </a:prstGeom>
        </p:spPr>
        <p:txBody>
          <a:bodyPr/>
          <a:lstStyle/>
          <a:p>
            <a:endParaRPr lang="en-GB"/>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277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480884"/>
      </p:ext>
    </p:extLst>
  </p:cSld>
  <p:clrMap bg1="lt1" tx1="dk1" bg2="lt2" tx2="dk2" accent1="accent1" accent2="accent2" accent3="accent3" accent4="accent4" accent5="accent5" accent6="accent6" hlink="hlink" folHlink="folHlink"/>
  <p:sldLayoutIdLst>
    <p:sldLayoutId id="2147483663" r:id="rId1"/>
    <p:sldLayoutId id="2147483654" r:id="rId2"/>
    <p:sldLayoutId id="2147483667" r:id="rId3"/>
    <p:sldLayoutId id="2147483664" r:id="rId4"/>
    <p:sldLayoutId id="2147483665" r:id="rId5"/>
    <p:sldLayoutId id="2147483655" r:id="rId6"/>
    <p:sldLayoutId id="2147483666" r:id="rId7"/>
    <p:sldLayoutId id="2147483656" r:id="rId8"/>
    <p:sldLayoutId id="2147483673" r:id="rId9"/>
    <p:sldLayoutId id="2147483661" r:id="rId10"/>
    <p:sldLayoutId id="2147483660" r:id="rId11"/>
    <p:sldLayoutId id="2147483674" r:id="rId12"/>
    <p:sldLayoutId id="2147483668" r:id="rId13"/>
    <p:sldLayoutId id="2147483669" r:id="rId14"/>
    <p:sldLayoutId id="2147483670" r:id="rId15"/>
    <p:sldLayoutId id="2147483675" r:id="rId16"/>
    <p:sldLayoutId id="2147483677" r:id="rId17"/>
    <p:sldLayoutId id="2147483676" r:id="rId18"/>
    <p:sldLayoutId id="2147483671" r:id="rId19"/>
    <p:sldLayoutId id="2147483672" r:id="rId20"/>
    <p:sldLayoutId id="2147483678" r:id="rId2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300" dirty="0"/>
              <a:t>NOVINE U OBRAČUNU POREZA NA DOBIT PRAVNIH </a:t>
            </a:r>
            <a:r>
              <a:rPr lang="pl-PL" sz="2300" dirty="0" smtClean="0"/>
              <a:t>LICA</a:t>
            </a:r>
            <a:endParaRPr lang="sr-Latn-RS" sz="2300" dirty="0"/>
          </a:p>
        </p:txBody>
      </p:sp>
      <p:sp>
        <p:nvSpPr>
          <p:cNvPr id="3" name="Text Placeholder 2"/>
          <p:cNvSpPr>
            <a:spLocks noGrp="1"/>
          </p:cNvSpPr>
          <p:nvPr>
            <p:ph type="body" sz="quarter" idx="10"/>
          </p:nvPr>
        </p:nvSpPr>
        <p:spPr/>
        <p:txBody>
          <a:bodyPr/>
          <a:lstStyle/>
          <a:p>
            <a:r>
              <a:rPr lang="sr-Latn-RS" dirty="0" smtClean="0"/>
              <a:t>Sanja Mitrović</a:t>
            </a:r>
            <a:endParaRPr lang="sr-Latn-RS" dirty="0"/>
          </a:p>
        </p:txBody>
      </p:sp>
      <p:sp>
        <p:nvSpPr>
          <p:cNvPr id="4" name="Text Placeholder 2"/>
          <p:cNvSpPr txBox="1">
            <a:spLocks/>
          </p:cNvSpPr>
          <p:nvPr/>
        </p:nvSpPr>
        <p:spPr>
          <a:xfrm>
            <a:off x="478209" y="4657246"/>
            <a:ext cx="5543550" cy="342205"/>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sz="1400" dirty="0" smtClean="0"/>
              <a:t>30. novembar 2018. godine</a:t>
            </a:r>
            <a:endParaRPr lang="sr-Latn-RS" sz="1400" dirty="0"/>
          </a:p>
        </p:txBody>
      </p:sp>
      <p:sp>
        <p:nvSpPr>
          <p:cNvPr id="6" name="Rectangle 5"/>
          <p:cNvSpPr/>
          <p:nvPr/>
        </p:nvSpPr>
        <p:spPr>
          <a:xfrm>
            <a:off x="3853981" y="1822663"/>
            <a:ext cx="5050680" cy="1675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sr-Latn-RS" sz="2800" dirty="0" smtClean="0"/>
          </a:p>
          <a:p>
            <a:pPr algn="r"/>
            <a:endParaRPr lang="sr-Latn-RS" sz="2800" dirty="0"/>
          </a:p>
          <a:p>
            <a:pPr algn="r"/>
            <a:r>
              <a:rPr lang="sr-Latn-RS" sz="2800" dirty="0" smtClean="0"/>
              <a:t>GODIŠNJI SEMINAR 2018</a:t>
            </a:r>
          </a:p>
        </p:txBody>
      </p:sp>
    </p:spTree>
    <p:extLst>
      <p:ext uri="{BB962C8B-B14F-4D97-AF65-F5344CB8AC3E}">
        <p14:creationId xmlns:p14="http://schemas.microsoft.com/office/powerpoint/2010/main" val="238059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a:t>Prava na poresko oslobođenje iz člana 50a Zakona</a:t>
            </a:r>
            <a:endParaRPr lang="sr-Latn-RS" sz="2000" b="1" dirty="0"/>
          </a:p>
        </p:txBody>
      </p:sp>
      <p:sp>
        <p:nvSpPr>
          <p:cNvPr id="8" name="Textfeld 7"/>
          <p:cNvSpPr txBox="1"/>
          <p:nvPr/>
        </p:nvSpPr>
        <p:spPr>
          <a:xfrm>
            <a:off x="178129" y="1495302"/>
            <a:ext cx="8784895" cy="2185214"/>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400" dirty="0" smtClean="0"/>
              <a:t>D</a:t>
            </a:r>
            <a:r>
              <a:rPr lang="vi-VN" sz="1400" dirty="0" smtClean="0"/>
              <a:t>efinisana </a:t>
            </a:r>
            <a:r>
              <a:rPr lang="vi-VN" sz="1400" dirty="0"/>
              <a:t>obaveza zapošljavanja 100 novozaposlenih na neodređeno vreme u odnosu na broj zaposlenih na neodređeno vreme u periodu pre otpočinjanja </a:t>
            </a:r>
            <a:r>
              <a:rPr lang="vi-VN" sz="1400" dirty="0" smtClean="0"/>
              <a:t>ulaganja </a:t>
            </a:r>
            <a:r>
              <a:rPr lang="sr-Latn-RS" sz="1400" dirty="0" smtClean="0"/>
              <a:t>(član 50a stav 5 Zakona)</a:t>
            </a:r>
          </a:p>
          <a:p>
            <a:pPr marL="180975" indent="-180975">
              <a:spcAft>
                <a:spcPts val="600"/>
              </a:spcAft>
              <a:buFont typeface="Arial" panose="020B0604020202020204" pitchFamily="34" charset="0"/>
              <a:buChar char="•"/>
            </a:pPr>
            <a:r>
              <a:rPr lang="sr-Latn-RS" sz="1400" dirty="0" smtClean="0"/>
              <a:t>P</a:t>
            </a:r>
            <a:r>
              <a:rPr lang="vi-VN" sz="1400" dirty="0" smtClean="0"/>
              <a:t>rema </a:t>
            </a:r>
            <a:r>
              <a:rPr lang="vi-VN" sz="1400" dirty="0"/>
              <a:t>staroj odredbi 100 dodatno zaposlenih </a:t>
            </a:r>
            <a:r>
              <a:rPr lang="vi-VN" sz="1400" dirty="0" smtClean="0"/>
              <a:t>poredi</a:t>
            </a:r>
            <a:r>
              <a:rPr lang="sr-Latn-RS" sz="1400" dirty="0" smtClean="0"/>
              <a:t>l</a:t>
            </a:r>
            <a:r>
              <a:rPr lang="vi-VN" sz="1400" dirty="0" smtClean="0"/>
              <a:t>o </a:t>
            </a:r>
            <a:r>
              <a:rPr lang="sr-Latn-RS" sz="1400" dirty="0" smtClean="0"/>
              <a:t>se </a:t>
            </a:r>
            <a:r>
              <a:rPr lang="vi-VN" sz="1400" dirty="0" smtClean="0"/>
              <a:t>u </a:t>
            </a:r>
            <a:r>
              <a:rPr lang="vi-VN" sz="1400" dirty="0"/>
              <a:t>odnosu na broj ukupno zaposlenih (i na neodređeno i na određeno vreme)</a:t>
            </a:r>
            <a:endParaRPr lang="sr-Latn-RS" sz="1400" dirty="0" smtClean="0"/>
          </a:p>
          <a:p>
            <a:pPr marL="180975" indent="-180975">
              <a:spcAft>
                <a:spcPts val="600"/>
              </a:spcAft>
              <a:buFont typeface="Arial" panose="020B0604020202020204" pitchFamily="34" charset="0"/>
              <a:buChar char="•"/>
            </a:pPr>
            <a:r>
              <a:rPr lang="sr-Latn-RS" sz="1400" dirty="0" smtClean="0"/>
              <a:t>Ne utiče </a:t>
            </a:r>
            <a:r>
              <a:rPr lang="sr-Latn-RS" sz="1400" dirty="0"/>
              <a:t>na poreske obveznike koji su već započeli korišćenje poreskih podsticaja </a:t>
            </a:r>
            <a:endParaRPr lang="sr-Latn-RS" sz="1400" dirty="0" smtClean="0"/>
          </a:p>
          <a:p>
            <a:pPr marL="180975" indent="-180975">
              <a:spcAft>
                <a:spcPts val="600"/>
              </a:spcAft>
              <a:buFont typeface="Arial" panose="020B0604020202020204" pitchFamily="34" charset="0"/>
              <a:buChar char="•"/>
            </a:pPr>
            <a:r>
              <a:rPr lang="sr-Latn-RS" sz="1400" dirty="0" smtClean="0"/>
              <a:t>Primena: od 01. januara 2018. godine</a:t>
            </a:r>
          </a:p>
          <a:p>
            <a:pPr marL="180975" indent="-180975">
              <a:spcAft>
                <a:spcPts val="600"/>
              </a:spcAft>
              <a:buFont typeface="Arial" panose="020B0604020202020204" pitchFamily="34" charset="0"/>
              <a:buChar char="•"/>
            </a:pPr>
            <a:endParaRPr lang="sr-Latn-RS" sz="1400" dirty="0" smtClean="0"/>
          </a:p>
          <a:p>
            <a:pPr marL="180975" indent="-180975">
              <a:spcAft>
                <a:spcPts val="600"/>
              </a:spcAft>
              <a:buFont typeface="Arial" panose="020B0604020202020204" pitchFamily="34" charset="0"/>
              <a:buChar char="•"/>
            </a:pPr>
            <a:endParaRPr lang="sr-Latn-RS" sz="1400" dirty="0" smtClean="0"/>
          </a:p>
        </p:txBody>
      </p:sp>
    </p:spTree>
    <p:extLst>
      <p:ext uri="{BB962C8B-B14F-4D97-AF65-F5344CB8AC3E}">
        <p14:creationId xmlns:p14="http://schemas.microsoft.com/office/powerpoint/2010/main" val="3173895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smtClean="0"/>
              <a:t>Transakcije sa povezanim licima</a:t>
            </a:r>
            <a:endParaRPr lang="sr-Latn-RS" sz="2000" b="1" dirty="0"/>
          </a:p>
        </p:txBody>
      </p:sp>
      <p:sp>
        <p:nvSpPr>
          <p:cNvPr id="8" name="Textfeld 7"/>
          <p:cNvSpPr txBox="1"/>
          <p:nvPr/>
        </p:nvSpPr>
        <p:spPr>
          <a:xfrm>
            <a:off x="178129" y="1495302"/>
            <a:ext cx="8784895" cy="2631490"/>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400" dirty="0" smtClean="0"/>
              <a:t>O</a:t>
            </a:r>
            <a:r>
              <a:rPr lang="vi-VN" sz="1400" dirty="0" smtClean="0"/>
              <a:t>bveznik </a:t>
            </a:r>
            <a:r>
              <a:rPr lang="sr-Latn-RS" sz="1400" dirty="0" smtClean="0"/>
              <a:t>koji </a:t>
            </a:r>
            <a:r>
              <a:rPr lang="vi-VN" sz="1400" dirty="0" smtClean="0"/>
              <a:t>uz </a:t>
            </a:r>
            <a:r>
              <a:rPr lang="vi-VN" sz="1400" dirty="0"/>
              <a:t>poreski bilans podnosi dokumentaciju u formi izveštaja u skraćenom obliku, </a:t>
            </a:r>
            <a:r>
              <a:rPr lang="vi-VN" sz="1400" dirty="0" smtClean="0"/>
              <a:t>nije </a:t>
            </a:r>
            <a:r>
              <a:rPr lang="vi-VN" sz="1400" dirty="0"/>
              <a:t>dužan da posebno prikazuje vrednost istih transakcija po cenama utvrđenim po principu </a:t>
            </a:r>
            <a:r>
              <a:rPr lang="sr-Latn-RS" sz="1400" dirty="0" smtClean="0"/>
              <a:t>„</a:t>
            </a:r>
            <a:r>
              <a:rPr lang="vi-VN" sz="1400" dirty="0" smtClean="0"/>
              <a:t>van </a:t>
            </a:r>
            <a:r>
              <a:rPr lang="vi-VN" sz="1400" dirty="0"/>
              <a:t>dohvata </a:t>
            </a:r>
            <a:r>
              <a:rPr lang="vi-VN" sz="1400" dirty="0" smtClean="0"/>
              <a:t>ruke</a:t>
            </a:r>
            <a:r>
              <a:rPr lang="sr-Latn-RS" sz="1400" dirty="0" smtClean="0"/>
              <a:t>“ (član 60 stav 4 Zakona) – definisano u Pravniku o transfernim cenama</a:t>
            </a:r>
          </a:p>
          <a:p>
            <a:pPr marL="180975" indent="-180975">
              <a:spcAft>
                <a:spcPts val="600"/>
              </a:spcAft>
              <a:buFont typeface="Arial" panose="020B0604020202020204" pitchFamily="34" charset="0"/>
              <a:buChar char="•"/>
            </a:pPr>
            <a:r>
              <a:rPr lang="sr-Latn-RS" sz="1400" dirty="0"/>
              <a:t>U vrednost transakcije, </a:t>
            </a:r>
            <a:r>
              <a:rPr lang="sr-Latn-RS" sz="1400" dirty="0" smtClean="0"/>
              <a:t>ne </a:t>
            </a:r>
            <a:r>
              <a:rPr lang="sr-Latn-RS" sz="1400" dirty="0"/>
              <a:t>uključuju se kamate po osnovu zajmova, odnosno kredita, dati, odnosno primljeni avansi, kao i porez na dodatu </a:t>
            </a:r>
            <a:r>
              <a:rPr lang="sr-Latn-RS" sz="1400" dirty="0" smtClean="0"/>
              <a:t>vrednost </a:t>
            </a:r>
            <a:r>
              <a:rPr lang="sr-Latn-RS" sz="1400" dirty="0"/>
              <a:t>(član 60 stav </a:t>
            </a:r>
            <a:r>
              <a:rPr lang="sr-Latn-RS" sz="1400" dirty="0" smtClean="0"/>
              <a:t>5 Zakona</a:t>
            </a:r>
            <a:r>
              <a:rPr lang="sr-Latn-RS" sz="1400" dirty="0"/>
              <a:t>) </a:t>
            </a:r>
          </a:p>
          <a:p>
            <a:pPr marL="180975" indent="-180975">
              <a:spcAft>
                <a:spcPts val="600"/>
              </a:spcAft>
              <a:buFont typeface="Arial" panose="020B0604020202020204" pitchFamily="34" charset="0"/>
              <a:buChar char="•"/>
            </a:pPr>
            <a:r>
              <a:rPr lang="vi-VN" sz="1400" dirty="0" smtClean="0"/>
              <a:t>Izuzetno, </a:t>
            </a:r>
            <a:r>
              <a:rPr lang="vi-VN" sz="1400" dirty="0"/>
              <a:t>obveznik nije dužan da po osnovu prodaje imovine </a:t>
            </a:r>
            <a:r>
              <a:rPr lang="vi-VN" sz="1400" dirty="0" smtClean="0"/>
              <a:t>povezanom licu</a:t>
            </a:r>
            <a:r>
              <a:rPr lang="sr-Latn-RS" sz="1400" dirty="0" smtClean="0"/>
              <a:t>,</a:t>
            </a:r>
            <a:r>
              <a:rPr lang="vi-VN" sz="1400" dirty="0" smtClean="0"/>
              <a:t> </a:t>
            </a:r>
            <a:r>
              <a:rPr lang="sr-Latn-RS" sz="1400" dirty="0" smtClean="0"/>
              <a:t>po osnovu koje obračunava kapitalne dobitke/gubitke, </a:t>
            </a:r>
            <a:r>
              <a:rPr lang="vi-VN" sz="1400" dirty="0" smtClean="0"/>
              <a:t>utvrđuje </a:t>
            </a:r>
            <a:r>
              <a:rPr lang="vi-VN" sz="1400" dirty="0"/>
              <a:t>cenu te imovine po principu "van dohvata ruke</a:t>
            </a:r>
            <a:r>
              <a:rPr lang="vi-VN" sz="1400" dirty="0" smtClean="0"/>
              <a:t>" </a:t>
            </a:r>
            <a:r>
              <a:rPr lang="sr-Latn-RS" sz="1400" dirty="0" smtClean="0"/>
              <a:t>(</a:t>
            </a:r>
            <a:r>
              <a:rPr lang="sr-Latn-RS" sz="1400" dirty="0"/>
              <a:t>član 60 stav </a:t>
            </a:r>
            <a:r>
              <a:rPr lang="sr-Latn-RS" sz="1400" dirty="0" smtClean="0"/>
              <a:t>6 Zakona</a:t>
            </a:r>
            <a:r>
              <a:rPr lang="sr-Latn-RS" sz="1400" dirty="0"/>
              <a:t>) </a:t>
            </a:r>
          </a:p>
          <a:p>
            <a:pPr marL="180975" indent="-180975">
              <a:spcAft>
                <a:spcPts val="600"/>
              </a:spcAft>
              <a:buFont typeface="Arial" panose="020B0604020202020204" pitchFamily="34" charset="0"/>
              <a:buChar char="•"/>
            </a:pPr>
            <a:r>
              <a:rPr lang="sr-Latn-RS" sz="1400" dirty="0" smtClean="0"/>
              <a:t>Primena: od 01. januara 2018. godine</a:t>
            </a:r>
          </a:p>
          <a:p>
            <a:pPr marL="180975" indent="-180975">
              <a:spcAft>
                <a:spcPts val="600"/>
              </a:spcAft>
              <a:buFont typeface="Arial" panose="020B0604020202020204" pitchFamily="34" charset="0"/>
              <a:buChar char="•"/>
            </a:pPr>
            <a:endParaRPr lang="sr-Latn-RS" sz="1400" dirty="0" smtClean="0"/>
          </a:p>
          <a:p>
            <a:pPr marL="180975" indent="-180975">
              <a:spcAft>
                <a:spcPts val="600"/>
              </a:spcAft>
              <a:buFont typeface="Arial" panose="020B0604020202020204" pitchFamily="34" charset="0"/>
              <a:buChar char="•"/>
            </a:pPr>
            <a:endParaRPr lang="sr-Latn-RS" sz="1400" dirty="0" smtClean="0"/>
          </a:p>
        </p:txBody>
      </p:sp>
    </p:spTree>
    <p:extLst>
      <p:ext uri="{BB962C8B-B14F-4D97-AF65-F5344CB8AC3E}">
        <p14:creationId xmlns:p14="http://schemas.microsoft.com/office/powerpoint/2010/main" val="2111834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smtClean="0"/>
              <a:t>Aktuelna službena mišljenja Ministarstva finansija</a:t>
            </a:r>
            <a:endParaRPr lang="sr-Latn-RS" sz="2000" b="1" dirty="0"/>
          </a:p>
        </p:txBody>
      </p:sp>
      <p:sp>
        <p:nvSpPr>
          <p:cNvPr id="8" name="Textfeld 7"/>
          <p:cNvSpPr txBox="1"/>
          <p:nvPr/>
        </p:nvSpPr>
        <p:spPr>
          <a:xfrm>
            <a:off x="178129" y="1495302"/>
            <a:ext cx="8784895" cy="2693045"/>
          </a:xfrm>
          <a:prstGeom prst="rect">
            <a:avLst/>
          </a:prstGeom>
          <a:noFill/>
        </p:spPr>
        <p:txBody>
          <a:bodyPr wrap="square" rtlCol="0">
            <a:spAutoFit/>
          </a:bodyPr>
          <a:lstStyle/>
          <a:p>
            <a:pPr>
              <a:spcAft>
                <a:spcPts val="600"/>
              </a:spcAft>
            </a:pPr>
            <a:r>
              <a:rPr lang="sr-Latn-RS" sz="1400" b="1" dirty="0" smtClean="0"/>
              <a:t>Mišljenje Ministarstva finansija broj 011-00-247/2018-04 </a:t>
            </a:r>
            <a:r>
              <a:rPr lang="sr-Latn-RS" sz="1400" b="1" dirty="0"/>
              <a:t>od 28.03.2018. godine </a:t>
            </a:r>
            <a:endParaRPr lang="sr-Latn-RS" sz="1400" b="1" dirty="0" smtClean="0"/>
          </a:p>
          <a:p>
            <a:pPr marL="180975" indent="-180975">
              <a:spcAft>
                <a:spcPts val="600"/>
              </a:spcAft>
              <a:buFont typeface="Arial" panose="020B0604020202020204" pitchFamily="34" charset="0"/>
              <a:buChar char="•"/>
            </a:pPr>
            <a:endParaRPr lang="sr-Latn-RS" sz="1400" dirty="0" smtClean="0"/>
          </a:p>
          <a:p>
            <a:pPr marL="180975" indent="-180975">
              <a:spcAft>
                <a:spcPts val="600"/>
              </a:spcAft>
              <a:buFont typeface="Arial" panose="020B0604020202020204" pitchFamily="34" charset="0"/>
              <a:buChar char="•"/>
            </a:pPr>
            <a:r>
              <a:rPr lang="sr-Latn-RS" sz="1400" i="1" dirty="0"/>
              <a:t>„...direktan otpis vrednosti pojedinačnih potraživanja, nezavisno da li se radi o potraživanju obveznika prema dužnicima u zemlji ili dužnicima u inostranstvu, priznaje se kao rashod u poreskom bilansu ukoliko su ispunjeni uslovi iz člana 16. stav 1. Zakona, odnosno člana 16. stav 2. Zakona</a:t>
            </a:r>
            <a:r>
              <a:rPr lang="sr-Latn-RS" sz="1400" i="1" dirty="0" smtClean="0"/>
              <a:t>. S </a:t>
            </a:r>
            <a:r>
              <a:rPr lang="sr-Latn-RS" sz="1400" i="1" dirty="0"/>
              <a:t>tim u vezi, a imajući u vidu navedeno činjenično stanje, ukoliko je obveznik, u skladu sa odredbama posebnog zakona koji je donela Republika Hrvatska, prijavio potraživanje prema dužniku u roku i na način propisan odredbama tog zakona (o čemu poseduje odgovarajuće dokaze), mišljenja smo da se rashod iskazan po osnovu otpisa tog potraživanja, priznaje u poreskom bilansu obveznika, u skladu sa članom 16. stav 1. Zakona, odnosno članom 16. stav 2. Zakona.“</a:t>
            </a:r>
            <a:endParaRPr lang="sr-Latn-RS" sz="1400" i="1" dirty="0" smtClean="0"/>
          </a:p>
          <a:p>
            <a:pPr marL="180975" indent="-180975">
              <a:spcAft>
                <a:spcPts val="600"/>
              </a:spcAft>
              <a:buFont typeface="Arial" panose="020B0604020202020204" pitchFamily="34" charset="0"/>
              <a:buChar char="•"/>
            </a:pPr>
            <a:endParaRPr lang="sr-Latn-RS" sz="1400" dirty="0" smtClean="0"/>
          </a:p>
        </p:txBody>
      </p:sp>
    </p:spTree>
    <p:extLst>
      <p:ext uri="{BB962C8B-B14F-4D97-AF65-F5344CB8AC3E}">
        <p14:creationId xmlns:p14="http://schemas.microsoft.com/office/powerpoint/2010/main" val="1947284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smtClean="0"/>
              <a:t>Aktuelna službena mišljenja Ministarstva finansija</a:t>
            </a:r>
            <a:endParaRPr lang="sr-Latn-RS" sz="2000" b="1" dirty="0"/>
          </a:p>
        </p:txBody>
      </p:sp>
      <p:sp>
        <p:nvSpPr>
          <p:cNvPr id="8" name="Textfeld 7"/>
          <p:cNvSpPr txBox="1"/>
          <p:nvPr/>
        </p:nvSpPr>
        <p:spPr>
          <a:xfrm>
            <a:off x="178129" y="1495302"/>
            <a:ext cx="8784895" cy="2262158"/>
          </a:xfrm>
          <a:prstGeom prst="rect">
            <a:avLst/>
          </a:prstGeom>
          <a:noFill/>
        </p:spPr>
        <p:txBody>
          <a:bodyPr wrap="square" rtlCol="0">
            <a:spAutoFit/>
          </a:bodyPr>
          <a:lstStyle/>
          <a:p>
            <a:pPr>
              <a:spcAft>
                <a:spcPts val="600"/>
              </a:spcAft>
            </a:pPr>
            <a:r>
              <a:rPr lang="sr-Latn-RS" sz="1400" b="1" dirty="0" smtClean="0"/>
              <a:t>Mišljenje Ministarstva finansija </a:t>
            </a:r>
            <a:r>
              <a:rPr lang="sr-Latn-RS" sz="1400" b="1" dirty="0"/>
              <a:t>broj 413-01-68/2018-04 od 04.09.2018. godine </a:t>
            </a:r>
            <a:endParaRPr lang="sr-Latn-RS" sz="1400" b="1" dirty="0" smtClean="0"/>
          </a:p>
          <a:p>
            <a:pPr>
              <a:spcAft>
                <a:spcPts val="600"/>
              </a:spcAft>
            </a:pPr>
            <a:endParaRPr lang="sr-Latn-RS" sz="1400" b="1" dirty="0" smtClean="0"/>
          </a:p>
          <a:p>
            <a:pPr>
              <a:spcAft>
                <a:spcPts val="600"/>
              </a:spcAft>
            </a:pPr>
            <a:r>
              <a:rPr lang="sr-Latn-RS" sz="1400" i="1" dirty="0"/>
              <a:t>„...Ukoliko obveznik otpiše potraživanja (uključujući i nefakturisana) koja su prijavljena u stečajnom postupku koji je otvoren nad dužnikom, a koja su prethodno bila uključena u prihode obveznika, pri čemu je obveznik (shodno pozitivnim propisima) pokrenuo postupak pred nadležnim sudom radi dokazivanja osnovanosti dela potraživanja (osporenog od strane stečajnog upravnika), smatramo da se rashod iskazan po navedenom osnovu u poslovnim knjigama obveznika priznaje, imajući u vidu da su, u konkretnom slučaju, ispunjeni uslovi propisani odredbom člana 16. stav 1. Zakona....“</a:t>
            </a:r>
            <a:endParaRPr lang="sr-Latn-RS" sz="1400" i="1" dirty="0" smtClean="0"/>
          </a:p>
          <a:p>
            <a:pPr marL="180975" indent="-180975">
              <a:spcAft>
                <a:spcPts val="600"/>
              </a:spcAft>
              <a:buFont typeface="Arial" panose="020B0604020202020204" pitchFamily="34" charset="0"/>
              <a:buChar char="•"/>
            </a:pPr>
            <a:endParaRPr lang="sr-Latn-RS" sz="1400" dirty="0" smtClean="0"/>
          </a:p>
        </p:txBody>
      </p:sp>
    </p:spTree>
    <p:extLst>
      <p:ext uri="{BB962C8B-B14F-4D97-AF65-F5344CB8AC3E}">
        <p14:creationId xmlns:p14="http://schemas.microsoft.com/office/powerpoint/2010/main" val="284716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smtClean="0"/>
              <a:t>Aktuelna službena mišljenja Ministarstva finansija</a:t>
            </a:r>
            <a:endParaRPr lang="sr-Latn-RS" sz="2000" b="1" dirty="0"/>
          </a:p>
        </p:txBody>
      </p:sp>
      <p:sp>
        <p:nvSpPr>
          <p:cNvPr id="8" name="Textfeld 7"/>
          <p:cNvSpPr txBox="1"/>
          <p:nvPr/>
        </p:nvSpPr>
        <p:spPr>
          <a:xfrm>
            <a:off x="178129" y="1495302"/>
            <a:ext cx="8784895" cy="1754326"/>
          </a:xfrm>
          <a:prstGeom prst="rect">
            <a:avLst/>
          </a:prstGeom>
          <a:noFill/>
        </p:spPr>
        <p:txBody>
          <a:bodyPr wrap="square" rtlCol="0">
            <a:spAutoFit/>
          </a:bodyPr>
          <a:lstStyle/>
          <a:p>
            <a:pPr>
              <a:spcAft>
                <a:spcPts val="600"/>
              </a:spcAft>
            </a:pPr>
            <a:r>
              <a:rPr lang="sr-Latn-RS" sz="1400" b="1" dirty="0" smtClean="0"/>
              <a:t>Mišljenje Ministarstva finansija </a:t>
            </a:r>
            <a:r>
              <a:rPr lang="sr-Latn-RS" sz="1400" b="1" dirty="0"/>
              <a:t>broj 011-00-131/2018-04 od 30.05.2018. godine</a:t>
            </a:r>
            <a:endParaRPr lang="sr-Latn-RS" sz="1400" b="1" dirty="0" smtClean="0"/>
          </a:p>
          <a:p>
            <a:pPr>
              <a:spcAft>
                <a:spcPts val="600"/>
              </a:spcAft>
            </a:pPr>
            <a:endParaRPr lang="sr-Latn-RS" sz="1400" b="1" dirty="0" smtClean="0"/>
          </a:p>
          <a:p>
            <a:pPr>
              <a:spcAft>
                <a:spcPts val="600"/>
              </a:spcAft>
            </a:pPr>
            <a:r>
              <a:rPr lang="vi-VN" sz="1400" i="1" dirty="0"/>
              <a:t>„...Saglasno navedenoj zakonskoj odredbi, smatramo da se, u poreskom periodu u kojem obveznik rashoduje i isknjiži iz poslovnih knjiga (prethodno obezvređenu) imovinu koja više nije upotrebljiva, odnosno koja ne može ili neće biti predmet prodaje (a koja nije uništena u skladu sa propisima koji uređuju zaštitu životne sredine), nisu stekli uslovi za priznavanje obezvređenja predmetne imovine (u skladu sa članom 22v stav 1. Zakona).“</a:t>
            </a:r>
            <a:endParaRPr lang="sr-Latn-RS" sz="1400" dirty="0" smtClean="0"/>
          </a:p>
        </p:txBody>
      </p:sp>
    </p:spTree>
    <p:extLst>
      <p:ext uri="{BB962C8B-B14F-4D97-AF65-F5344CB8AC3E}">
        <p14:creationId xmlns:p14="http://schemas.microsoft.com/office/powerpoint/2010/main" val="4038454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smtClean="0"/>
              <a:t>Aktuelna službena mišljenja Ministarstva finansija</a:t>
            </a:r>
            <a:endParaRPr lang="sr-Latn-RS" sz="2000" b="1" dirty="0"/>
          </a:p>
        </p:txBody>
      </p:sp>
      <p:sp>
        <p:nvSpPr>
          <p:cNvPr id="8" name="Textfeld 7"/>
          <p:cNvSpPr txBox="1"/>
          <p:nvPr/>
        </p:nvSpPr>
        <p:spPr>
          <a:xfrm>
            <a:off x="178129" y="1495302"/>
            <a:ext cx="8784895" cy="1969770"/>
          </a:xfrm>
          <a:prstGeom prst="rect">
            <a:avLst/>
          </a:prstGeom>
          <a:noFill/>
        </p:spPr>
        <p:txBody>
          <a:bodyPr wrap="square" rtlCol="0">
            <a:spAutoFit/>
          </a:bodyPr>
          <a:lstStyle/>
          <a:p>
            <a:pPr>
              <a:spcAft>
                <a:spcPts val="600"/>
              </a:spcAft>
            </a:pPr>
            <a:r>
              <a:rPr lang="sr-Latn-RS" sz="1400" b="1" dirty="0" smtClean="0"/>
              <a:t>Mišljenje Ministarstva finansija </a:t>
            </a:r>
            <a:r>
              <a:rPr lang="sr-Latn-RS" sz="1400" b="1" dirty="0"/>
              <a:t>broj 011-00-1092/2017-04 od 12.12.2017. godine </a:t>
            </a:r>
            <a:endParaRPr lang="sr-Latn-RS" sz="1400" b="1" dirty="0" smtClean="0"/>
          </a:p>
          <a:p>
            <a:pPr>
              <a:spcAft>
                <a:spcPts val="600"/>
              </a:spcAft>
            </a:pPr>
            <a:endParaRPr lang="sr-Latn-RS" sz="1400" b="1" dirty="0" smtClean="0"/>
          </a:p>
          <a:p>
            <a:pPr>
              <a:spcAft>
                <a:spcPts val="600"/>
              </a:spcAft>
            </a:pPr>
            <a:r>
              <a:rPr lang="vi-VN" sz="1400" i="1" dirty="0"/>
              <a:t>„...Imajući u vidu navedene zakonske odredbe, u slučaju kada društvo prenosilac (koje prestaje da postoji usled statusne promene) u poreskom bilansu sačinjenom za period 1. januar - 30. novembar 2017. godine utvrdi gubitak, pravo na korišćenje poreske pogodnosti (iz člana 32. Zakona) prelazi na društvo sticaoca. S tim u vezi, ukoliko društvo sticalac utvrdi dobit u poreskom bilansu koji se podnosi za period 1. januar - 31. decembar 2017. godine, mišljenja smo da se tako utvrđena dobit može umanjiti za iznos gubitka (iz poreskog bilansa društva prenosioca), u skladu sa čl. 32. i 33. Zakona.“</a:t>
            </a:r>
            <a:endParaRPr lang="sr-Latn-RS" sz="1400" dirty="0" smtClean="0"/>
          </a:p>
        </p:txBody>
      </p:sp>
    </p:spTree>
    <p:extLst>
      <p:ext uri="{BB962C8B-B14F-4D97-AF65-F5344CB8AC3E}">
        <p14:creationId xmlns:p14="http://schemas.microsoft.com/office/powerpoint/2010/main" val="3150222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smtClean="0"/>
              <a:t>Aktuelna službena mišljenja Ministarstva finansija</a:t>
            </a:r>
            <a:endParaRPr lang="sr-Latn-RS" sz="2000" b="1" dirty="0"/>
          </a:p>
        </p:txBody>
      </p:sp>
      <p:sp>
        <p:nvSpPr>
          <p:cNvPr id="8" name="Textfeld 7"/>
          <p:cNvSpPr txBox="1"/>
          <p:nvPr/>
        </p:nvSpPr>
        <p:spPr>
          <a:xfrm>
            <a:off x="178129" y="889854"/>
            <a:ext cx="8784895" cy="3877985"/>
          </a:xfrm>
          <a:prstGeom prst="rect">
            <a:avLst/>
          </a:prstGeom>
          <a:noFill/>
        </p:spPr>
        <p:txBody>
          <a:bodyPr wrap="square" rtlCol="0">
            <a:spAutoFit/>
          </a:bodyPr>
          <a:lstStyle/>
          <a:p>
            <a:pPr>
              <a:spcAft>
                <a:spcPts val="300"/>
              </a:spcAft>
            </a:pPr>
            <a:r>
              <a:rPr lang="sr-Latn-RS" sz="1400" b="1" dirty="0" smtClean="0"/>
              <a:t>Mišljenje Ministarstva finansija </a:t>
            </a:r>
            <a:r>
              <a:rPr lang="sr-Latn-RS" sz="1400" b="1" dirty="0"/>
              <a:t>broj 011-00-1114/2017-04 od 28.12.2017. godine </a:t>
            </a:r>
            <a:endParaRPr lang="sr-Latn-RS" sz="1400" b="1" dirty="0" smtClean="0"/>
          </a:p>
          <a:p>
            <a:pPr>
              <a:spcAft>
                <a:spcPts val="600"/>
              </a:spcAft>
            </a:pPr>
            <a:endParaRPr lang="sr-Latn-RS" sz="800" b="1" dirty="0" smtClean="0"/>
          </a:p>
          <a:p>
            <a:pPr>
              <a:spcAft>
                <a:spcPts val="600"/>
              </a:spcAft>
            </a:pPr>
            <a:r>
              <a:rPr lang="sr-Latn-RS" sz="1400" i="1" dirty="0" smtClean="0"/>
              <a:t>„...</a:t>
            </a:r>
            <a:r>
              <a:rPr lang="vi-VN" sz="1400" i="1" dirty="0" smtClean="0"/>
              <a:t>U </a:t>
            </a:r>
            <a:r>
              <a:rPr lang="vi-VN" sz="1400" i="1" dirty="0"/>
              <a:t>konkretnom slučaju (a kako proizilazi iz sadržine podnetih dopisa), obveznik (društvo „B”) je izvršio obezvređenje učešća u kapitalu svog zavisnog privrednog  društva (društvo „C”), pri čemu rashod iskazan po tom osnovu nije bio priznat u poreskom bilansu društva „B” podnetom za poreski period u kojem je isto (obezvređenje) izvršeno. U nekom od narednih poreskih perioda, usled statusne promene (pripajanje), izvršene u skladu sa zakonom kojim se uređuju privredna društva, društvo „B” i društvo „C” se pripajaju postojećem društvu („A”) i prestaju da postoje bez sprovođenja postupka likvidacije. S tim u vezi, postavilo se pitanje da li se obezvređenje, koje društvu „B” nije bilo priznato u poreskom periodu u kojem je izvršeno, priznaje u poreskom bilansu koji je isto društvo (koje prestaje da postoji usled statusne promene) dužno da podnese za poreski period u kojem je izvršena predmetna statusna promena.</a:t>
            </a:r>
          </a:p>
          <a:p>
            <a:pPr>
              <a:spcAft>
                <a:spcPts val="600"/>
              </a:spcAft>
            </a:pPr>
            <a:endParaRPr lang="vi-VN" sz="800" i="1" dirty="0"/>
          </a:p>
          <a:p>
            <a:pPr>
              <a:spcAft>
                <a:spcPts val="600"/>
              </a:spcAft>
            </a:pPr>
            <a:r>
              <a:rPr lang="vi-VN" sz="1400" i="1" dirty="0"/>
              <a:t>Imajući u vidu navedeno, u slučaju kada obveznik, u svojim poslovnim knjigama, a u skladu sa MRS i MSFI, iskaže rashod po osnovu obezvređenja učešća u kapitalu zavisnog privrednog društva, koji (kao takav) nije bio priznat u poreskom periodu u kojem je iskazan, smatramo da su se, u poreskom periodu u kojem obveznik i njegovo zavisno privredno društvo prestaju da postoje usled statusne promene (kojom se pripajaju drugom društvu) stekli uslovi za priznavanje predmetnog rashoda, shodno odredbi člana 22v stav 1. Zakona</a:t>
            </a:r>
            <a:r>
              <a:rPr lang="vi-VN" sz="1400" i="1" dirty="0" smtClean="0"/>
              <a:t>.</a:t>
            </a:r>
            <a:r>
              <a:rPr lang="sr-Latn-RS" sz="1400" i="1" dirty="0" smtClean="0"/>
              <a:t>“</a:t>
            </a:r>
            <a:endParaRPr lang="sr-Latn-RS" sz="1400" dirty="0" smtClean="0"/>
          </a:p>
        </p:txBody>
      </p:sp>
    </p:spTree>
    <p:extLst>
      <p:ext uri="{BB962C8B-B14F-4D97-AF65-F5344CB8AC3E}">
        <p14:creationId xmlns:p14="http://schemas.microsoft.com/office/powerpoint/2010/main" val="532419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smtClean="0"/>
              <a:t>Aktuelna službena mišljenja Ministarstva finansija</a:t>
            </a:r>
            <a:endParaRPr lang="sr-Latn-RS" sz="2000" b="1" dirty="0"/>
          </a:p>
        </p:txBody>
      </p:sp>
      <p:sp>
        <p:nvSpPr>
          <p:cNvPr id="8" name="Textfeld 7"/>
          <p:cNvSpPr txBox="1"/>
          <p:nvPr/>
        </p:nvSpPr>
        <p:spPr>
          <a:xfrm>
            <a:off x="178129" y="1649875"/>
            <a:ext cx="8784895" cy="2054409"/>
          </a:xfrm>
          <a:prstGeom prst="rect">
            <a:avLst/>
          </a:prstGeom>
          <a:noFill/>
        </p:spPr>
        <p:txBody>
          <a:bodyPr wrap="square" rtlCol="0">
            <a:spAutoFit/>
          </a:bodyPr>
          <a:lstStyle/>
          <a:p>
            <a:pPr>
              <a:spcAft>
                <a:spcPts val="300"/>
              </a:spcAft>
            </a:pPr>
            <a:r>
              <a:rPr lang="sr-Latn-RS" sz="1400" b="1" dirty="0" smtClean="0"/>
              <a:t>Mišljenje Ministarstva finansija </a:t>
            </a:r>
            <a:r>
              <a:rPr lang="sr-Latn-RS" sz="1400" b="1" dirty="0"/>
              <a:t>broj 413-00-103/2018-04 od </a:t>
            </a:r>
            <a:r>
              <a:rPr lang="sr-Latn-RS" sz="1400" b="1" dirty="0" smtClean="0"/>
              <a:t>06.06.2018</a:t>
            </a:r>
            <a:r>
              <a:rPr lang="sr-Latn-RS" sz="1400" b="1" dirty="0"/>
              <a:t>. godine </a:t>
            </a:r>
            <a:endParaRPr lang="sr-Latn-RS" sz="1400" b="1" dirty="0" smtClean="0"/>
          </a:p>
          <a:p>
            <a:pPr>
              <a:spcAft>
                <a:spcPts val="600"/>
              </a:spcAft>
            </a:pPr>
            <a:endParaRPr lang="sr-Latn-RS" sz="800" b="1" dirty="0" smtClean="0"/>
          </a:p>
          <a:p>
            <a:pPr>
              <a:spcAft>
                <a:spcPts val="600"/>
              </a:spcAft>
            </a:pPr>
            <a:r>
              <a:rPr lang="sr-Latn-RS" sz="1400" i="1" dirty="0" smtClean="0"/>
              <a:t>„...</a:t>
            </a:r>
            <a:r>
              <a:rPr lang="vi-VN" sz="1400" i="1" dirty="0" smtClean="0"/>
              <a:t>Shodno </a:t>
            </a:r>
            <a:r>
              <a:rPr lang="vi-VN" sz="1400" i="1" dirty="0"/>
              <a:t>navedenom, u slučaju kada se društvo „A“, koje je bilo zavisno društvo obveznika (društvo „B“) statusnom promenom pripojilo obvezniku, pri čemu je učešće u kapitalu društva „A“, koje je bilo iskazano u knjigama obveznika pre statusne promene, veće od knjigovodstvene vrednosti imovine društva „A“ (koju je obveznik posle sprovedene statusne promene, a saglasno propisima kojima se uređuje računovodstvo evidentirao u svojim poslovnim knjigama), smatramo da se razlika iskazana u poslovnim knjigama obveznika po navedenom osnovu, priznaje, kao takva, u poreskom bilansu obveznika, u skladu sa članom 7. stav 1. Zakona</a:t>
            </a:r>
            <a:r>
              <a:rPr lang="vi-VN" sz="1400" i="1" dirty="0" smtClean="0"/>
              <a:t>.</a:t>
            </a:r>
            <a:r>
              <a:rPr lang="sr-Latn-RS" sz="1400" i="1" dirty="0" smtClean="0"/>
              <a:t>“</a:t>
            </a:r>
            <a:endParaRPr lang="sr-Latn-RS" sz="1400" dirty="0" smtClean="0"/>
          </a:p>
        </p:txBody>
      </p:sp>
    </p:spTree>
    <p:extLst>
      <p:ext uri="{BB962C8B-B14F-4D97-AF65-F5344CB8AC3E}">
        <p14:creationId xmlns:p14="http://schemas.microsoft.com/office/powerpoint/2010/main" val="271883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smtClean="0"/>
              <a:t>Aktuelna službena mišljenja Ministarstva finansija</a:t>
            </a:r>
            <a:endParaRPr lang="sr-Latn-RS" sz="2000" b="1" dirty="0"/>
          </a:p>
        </p:txBody>
      </p:sp>
      <p:sp>
        <p:nvSpPr>
          <p:cNvPr id="8" name="Textfeld 7"/>
          <p:cNvSpPr txBox="1"/>
          <p:nvPr/>
        </p:nvSpPr>
        <p:spPr>
          <a:xfrm>
            <a:off x="178129" y="1649875"/>
            <a:ext cx="8784895" cy="2015936"/>
          </a:xfrm>
          <a:prstGeom prst="rect">
            <a:avLst/>
          </a:prstGeom>
          <a:noFill/>
        </p:spPr>
        <p:txBody>
          <a:bodyPr wrap="square" rtlCol="0">
            <a:spAutoFit/>
          </a:bodyPr>
          <a:lstStyle/>
          <a:p>
            <a:pPr>
              <a:spcAft>
                <a:spcPts val="300"/>
              </a:spcAft>
            </a:pPr>
            <a:r>
              <a:rPr lang="sr-Latn-RS" sz="1400" b="1" dirty="0" smtClean="0"/>
              <a:t>Mišljenje Ministarstva finansija </a:t>
            </a:r>
            <a:r>
              <a:rPr lang="sr-Latn-RS" sz="1400" b="1" dirty="0"/>
              <a:t>broj 413-00-117/2018-04 od 20.07.2018. </a:t>
            </a:r>
            <a:r>
              <a:rPr lang="sr-Latn-RS" sz="1400" b="1" dirty="0" smtClean="0"/>
              <a:t>godine</a:t>
            </a:r>
          </a:p>
          <a:p>
            <a:pPr>
              <a:spcAft>
                <a:spcPts val="300"/>
              </a:spcAft>
            </a:pPr>
            <a:endParaRPr lang="sr-Latn-RS" sz="800" b="1" dirty="0" smtClean="0"/>
          </a:p>
          <a:p>
            <a:pPr>
              <a:spcAft>
                <a:spcPts val="600"/>
              </a:spcAft>
            </a:pPr>
            <a:r>
              <a:rPr lang="vi-VN" sz="1400" i="1" dirty="0" smtClean="0"/>
              <a:t>„...</a:t>
            </a:r>
            <a:r>
              <a:rPr lang="vi-VN" sz="1400" i="1" dirty="0"/>
              <a:t>Pravo na poreski podsticaj iz člana 50a Zakona priznaje se (isključivo) po osnovu ulaganja izvršenih u osnovna sredstva koja su u vlasništvu obveznika i koja su, kao takva, evidentirana u poslovnim knjigama obveznika u skladu sa relevantnim računovodstvenim propisima. Prema tome, po osnovu ulaganja koje obveznik vrši na tuđem osnovnom sredstvu (a koja koristi za obavljanje delatnosti na osnovu zaključenog ugovora o zakupu) ne ostvaruje se pravo na poreski podsticaj iz člana 50a Zakona. S tim u vezi, smatramo da iznos tako izvršenih ulaganja obveznik ne iskazuju ni pod rednim brojem 3, kao ni pod rednim brojem 4. Obrasca SU.“</a:t>
            </a:r>
            <a:endParaRPr lang="sr-Latn-RS" sz="1400" dirty="0" smtClean="0"/>
          </a:p>
        </p:txBody>
      </p:sp>
    </p:spTree>
    <p:extLst>
      <p:ext uri="{BB962C8B-B14F-4D97-AF65-F5344CB8AC3E}">
        <p14:creationId xmlns:p14="http://schemas.microsoft.com/office/powerpoint/2010/main" val="2591184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smtClean="0"/>
              <a:t>Aktuelna službena mišljenja Ministarstva finansija</a:t>
            </a:r>
            <a:endParaRPr lang="sr-Latn-RS" sz="2000" b="1" dirty="0"/>
          </a:p>
        </p:txBody>
      </p:sp>
      <p:sp>
        <p:nvSpPr>
          <p:cNvPr id="8" name="Textfeld 7"/>
          <p:cNvSpPr txBox="1"/>
          <p:nvPr/>
        </p:nvSpPr>
        <p:spPr>
          <a:xfrm>
            <a:off x="178128" y="1649875"/>
            <a:ext cx="8784895" cy="2231380"/>
          </a:xfrm>
          <a:prstGeom prst="rect">
            <a:avLst/>
          </a:prstGeom>
          <a:noFill/>
        </p:spPr>
        <p:txBody>
          <a:bodyPr wrap="square" rtlCol="0">
            <a:spAutoFit/>
          </a:bodyPr>
          <a:lstStyle/>
          <a:p>
            <a:pPr>
              <a:spcAft>
                <a:spcPts val="300"/>
              </a:spcAft>
            </a:pPr>
            <a:r>
              <a:rPr lang="sr-Latn-RS" sz="1400" b="1" dirty="0" smtClean="0"/>
              <a:t>Mišljenje Ministarstva finansija </a:t>
            </a:r>
            <a:r>
              <a:rPr lang="sr-Latn-RS" sz="1400" b="1" dirty="0"/>
              <a:t>broj 011-00-609/2018-04 od </a:t>
            </a:r>
            <a:r>
              <a:rPr lang="sr-Latn-RS" sz="1400" b="1" dirty="0" smtClean="0"/>
              <a:t>30.07.2018 </a:t>
            </a:r>
            <a:r>
              <a:rPr lang="sr-Latn-RS" sz="1400" b="1" dirty="0"/>
              <a:t>godine </a:t>
            </a:r>
            <a:endParaRPr lang="sr-Latn-RS" sz="1400" b="1" dirty="0" smtClean="0"/>
          </a:p>
          <a:p>
            <a:pPr>
              <a:spcAft>
                <a:spcPts val="300"/>
              </a:spcAft>
            </a:pPr>
            <a:endParaRPr lang="sr-Latn-RS" sz="800" b="1" dirty="0" smtClean="0"/>
          </a:p>
          <a:p>
            <a:pPr>
              <a:spcAft>
                <a:spcPts val="600"/>
              </a:spcAft>
            </a:pPr>
            <a:r>
              <a:rPr lang="vi-VN" sz="1400" i="1" dirty="0"/>
              <a:t>„...S tim u vezi, ukoliko obveznik ostvari oporezivu dobit za 2018. godinu, pod uslovom da ispunjava Zakonom propisane uslove za korišćenje poreskog oslobođenja iz člana 50a Zakona (koji se odnose na visinu ulaganja u osnovna sredstva u vlasništvu obveznika, odnosno zapošljavanje potrebnog broja lica na neodređeno vreme), može od 2018. godine otpočeti sa korišćenjem tog poreskog oslobođenja (u trajanju od deset godina), i to srazmerno izvršenom ulaganju. U tom slučaju, obveznik će u Obrascu SU (koji će podneti uz poreski bilans za 2018. godinu) uneti vrednost osnovnih sredstava nabavljenih u toku celog perioda ulaganja (konkretno od 2012. godine) i tako, saglasno odredbama Pravilnika, utvrditi iznos umanjenja obračunatog poreza po osnovu poreskog oslobođenja iz člana 50a Zakona.“</a:t>
            </a:r>
            <a:endParaRPr lang="sr-Latn-RS" sz="1400" dirty="0" smtClean="0"/>
          </a:p>
        </p:txBody>
      </p:sp>
    </p:spTree>
    <p:extLst>
      <p:ext uri="{BB962C8B-B14F-4D97-AF65-F5344CB8AC3E}">
        <p14:creationId xmlns:p14="http://schemas.microsoft.com/office/powerpoint/2010/main" val="226541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Regulativa</a:t>
            </a:r>
            <a:endParaRPr lang="en-GB" sz="2000" dirty="0"/>
          </a:p>
        </p:txBody>
      </p:sp>
      <p:sp>
        <p:nvSpPr>
          <p:cNvPr id="8" name="Textfeld 7"/>
          <p:cNvSpPr txBox="1"/>
          <p:nvPr/>
        </p:nvSpPr>
        <p:spPr>
          <a:xfrm>
            <a:off x="190003" y="900545"/>
            <a:ext cx="8535513" cy="3570208"/>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400" dirty="0"/>
              <a:t>Zakon o porezu na dobit pravnih lica ("Sl. glasnik RS", br. 25/2001, 80/2002, 80/2002 - dr. zakon, 43/2003, 84/2004, 18/2010, 101/2011, 119/2012, 47/2013, 108/2013, 68/2014 - dr. zakon, 142/2014, 91/2015 - autentično tumačenje, 112/2015 i 113/2017</a:t>
            </a:r>
            <a:r>
              <a:rPr lang="sr-Latn-RS" sz="1400" dirty="0" smtClean="0"/>
              <a:t>)</a:t>
            </a:r>
          </a:p>
          <a:p>
            <a:pPr marL="180975" indent="-180975">
              <a:spcAft>
                <a:spcPts val="600"/>
              </a:spcAft>
              <a:buFont typeface="Arial" panose="020B0604020202020204" pitchFamily="34" charset="0"/>
              <a:buChar char="•"/>
            </a:pPr>
            <a:r>
              <a:rPr lang="vi-VN" sz="1400" dirty="0" smtClean="0"/>
              <a:t>Pravilnik </a:t>
            </a:r>
            <a:r>
              <a:rPr lang="vi-VN" sz="1400" dirty="0"/>
              <a:t>o sadržaju poreskog bilansa i drugim pitanjima od značaja za način utvrđivanja poreza na dobit pravnih lica ("Sl. glasnik RS", br. 20/2014, 41/2015 i 101/2016</a:t>
            </a:r>
            <a:r>
              <a:rPr lang="vi-VN" sz="1400" dirty="0" smtClean="0"/>
              <a:t>)</a:t>
            </a:r>
            <a:endParaRPr lang="sr-Latn-RS" sz="1400" dirty="0" smtClean="0"/>
          </a:p>
          <a:p>
            <a:pPr marL="180975" indent="-180975">
              <a:spcAft>
                <a:spcPts val="600"/>
              </a:spcAft>
              <a:buFont typeface="Arial" panose="020B0604020202020204" pitchFamily="34" charset="0"/>
              <a:buChar char="•"/>
            </a:pPr>
            <a:r>
              <a:rPr lang="sr-Latn-RS" sz="1400" dirty="0"/>
              <a:t>Pravilnik o sadržaju poreske prijave za obračun poreza na dobit pravnih lica („</a:t>
            </a:r>
            <a:r>
              <a:rPr lang="sr-Latn-RS" sz="1400" dirty="0" smtClean="0"/>
              <a:t>Sl. </a:t>
            </a:r>
            <a:r>
              <a:rPr lang="sr-Latn-RS" sz="1400" dirty="0"/>
              <a:t>glasnik RS“, br. 30/15, 101/16 i 44/18 - dr. zakon)</a:t>
            </a:r>
            <a:endParaRPr lang="sr-Latn-RS" sz="1400" dirty="0" smtClean="0"/>
          </a:p>
          <a:p>
            <a:pPr marL="180975" indent="-180975">
              <a:spcAft>
                <a:spcPts val="600"/>
              </a:spcAft>
              <a:buFont typeface="Arial" panose="020B0604020202020204" pitchFamily="34" charset="0"/>
              <a:buChar char="•"/>
            </a:pPr>
            <a:r>
              <a:rPr lang="sr-Latn-RS" sz="1400" dirty="0" smtClean="0"/>
              <a:t>Pravilnik o transfernim cenama </a:t>
            </a:r>
            <a:r>
              <a:rPr lang="sr-Latn-RS" sz="1400" dirty="0"/>
              <a:t>i metodama koje se po principu „van dohvata ruke“ primenjuju kod utvrđivanja cene transakcija među povezanim licima („</a:t>
            </a:r>
            <a:r>
              <a:rPr lang="sr-Latn-RS" sz="1400" dirty="0" smtClean="0"/>
              <a:t>Sl. </a:t>
            </a:r>
            <a:r>
              <a:rPr lang="sr-Latn-RS" sz="1400" dirty="0"/>
              <a:t>glasnik RS", br. 61/13 i 8/14)</a:t>
            </a:r>
            <a:endParaRPr lang="sr-Latn-RS" sz="1400" dirty="0" smtClean="0"/>
          </a:p>
          <a:p>
            <a:pPr marL="180975" indent="-180975">
              <a:spcAft>
                <a:spcPts val="600"/>
              </a:spcAft>
              <a:buFont typeface="Arial" panose="020B0604020202020204" pitchFamily="34" charset="0"/>
              <a:buChar char="•"/>
            </a:pPr>
            <a:r>
              <a:rPr lang="sr-Latn-RS" sz="1400" dirty="0" smtClean="0"/>
              <a:t>Pravilnik o kamatnim stopama za koje se smatra da su u skladu sa principom „van dohvata ruke“ za 2018. </a:t>
            </a:r>
            <a:r>
              <a:rPr lang="sr-Latn-RS" sz="1400" dirty="0"/>
              <a:t>godinu („</a:t>
            </a:r>
            <a:r>
              <a:rPr lang="sr-Latn-RS" sz="1400" dirty="0" smtClean="0"/>
              <a:t>Sl. </a:t>
            </a:r>
            <a:r>
              <a:rPr lang="sr-Latn-RS" sz="1400" dirty="0"/>
              <a:t>glasnik RS“, broj 18/18</a:t>
            </a:r>
            <a:r>
              <a:rPr lang="sr-Latn-RS" sz="1400" dirty="0" smtClean="0"/>
              <a:t>)</a:t>
            </a:r>
          </a:p>
          <a:p>
            <a:pPr marL="180975" indent="-180975">
              <a:spcAft>
                <a:spcPts val="600"/>
              </a:spcAft>
              <a:buFont typeface="Arial" panose="020B0604020202020204" pitchFamily="34" charset="0"/>
              <a:buChar char="•"/>
            </a:pPr>
            <a:r>
              <a:rPr lang="sr-Latn-RS" sz="1400" dirty="0"/>
              <a:t>Pravilnik o načinu razvrstavanja stalnih sredstava po grupama i načinu utvrđivanja amortizacije za poreske svrhe („</a:t>
            </a:r>
            <a:r>
              <a:rPr lang="sr-Latn-RS" sz="1400" dirty="0" smtClean="0"/>
              <a:t>Sl. </a:t>
            </a:r>
            <a:r>
              <a:rPr lang="sr-Latn-RS" sz="1400" dirty="0"/>
              <a:t>glasnik RS", br. 116/04 i 99/10</a:t>
            </a:r>
            <a:r>
              <a:rPr lang="sr-Latn-RS" sz="1400" dirty="0" smtClean="0"/>
              <a:t>)</a:t>
            </a:r>
          </a:p>
          <a:p>
            <a:pPr marL="180975" indent="-180975">
              <a:spcAft>
                <a:spcPts val="600"/>
              </a:spcAft>
              <a:buFont typeface="Arial" panose="020B0604020202020204" pitchFamily="34" charset="0"/>
              <a:buChar char="•"/>
            </a:pPr>
            <a:r>
              <a:rPr lang="sr-Latn-RS" sz="1400" dirty="0" smtClean="0"/>
              <a:t>Službena mišljenja Ministarstva finansija</a:t>
            </a:r>
            <a:endParaRPr lang="sr-Latn-RS" sz="1400" dirty="0"/>
          </a:p>
        </p:txBody>
      </p:sp>
    </p:spTree>
    <p:extLst>
      <p:ext uri="{BB962C8B-B14F-4D97-AF65-F5344CB8AC3E}">
        <p14:creationId xmlns:p14="http://schemas.microsoft.com/office/powerpoint/2010/main" val="102096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smtClean="0"/>
              <a:t>Aktuelna službena mišljenja Ministarstva finansija</a:t>
            </a:r>
            <a:endParaRPr lang="sr-Latn-RS" sz="2000" b="1" dirty="0"/>
          </a:p>
        </p:txBody>
      </p:sp>
      <p:sp>
        <p:nvSpPr>
          <p:cNvPr id="8" name="Textfeld 7"/>
          <p:cNvSpPr txBox="1"/>
          <p:nvPr/>
        </p:nvSpPr>
        <p:spPr>
          <a:xfrm>
            <a:off x="178128" y="1329241"/>
            <a:ext cx="8784895" cy="2816156"/>
          </a:xfrm>
          <a:prstGeom prst="rect">
            <a:avLst/>
          </a:prstGeom>
          <a:noFill/>
        </p:spPr>
        <p:txBody>
          <a:bodyPr wrap="square" rtlCol="0">
            <a:spAutoFit/>
          </a:bodyPr>
          <a:lstStyle/>
          <a:p>
            <a:pPr>
              <a:spcAft>
                <a:spcPts val="300"/>
              </a:spcAft>
            </a:pPr>
            <a:r>
              <a:rPr lang="sr-Latn-RS" sz="1400" b="1" dirty="0" smtClean="0"/>
              <a:t>Mišljenje Ministarstva finansija </a:t>
            </a:r>
            <a:r>
              <a:rPr lang="sr-Latn-RS" sz="1400" b="1" dirty="0"/>
              <a:t>broj 430-00-69/2018-04 od 19.02.2018. </a:t>
            </a:r>
            <a:r>
              <a:rPr lang="sr-Latn-RS" sz="1400" b="1" dirty="0" smtClean="0"/>
              <a:t>godine</a:t>
            </a:r>
          </a:p>
          <a:p>
            <a:pPr>
              <a:spcAft>
                <a:spcPts val="300"/>
              </a:spcAft>
            </a:pPr>
            <a:endParaRPr lang="sr-Latn-RS" sz="800" b="1" dirty="0" smtClean="0"/>
          </a:p>
          <a:p>
            <a:pPr>
              <a:spcAft>
                <a:spcPts val="600"/>
              </a:spcAft>
            </a:pPr>
            <a:r>
              <a:rPr lang="sr-Latn-RS" sz="1400" i="1" dirty="0" smtClean="0"/>
              <a:t>„...</a:t>
            </a:r>
            <a:r>
              <a:rPr lang="vi-VN" sz="1400" i="1" dirty="0" smtClean="0"/>
              <a:t>Saglasno </a:t>
            </a:r>
            <a:r>
              <a:rPr lang="vi-VN" sz="1400" i="1" dirty="0"/>
              <a:t>navedenim zakonskim odredbama, rashod koji obveznik (saglasno propisima o računovodstvu i MRS, odnosno MSFI i MSFI za MSP) evidentira u svojim poslovnim knjigama po osnovu prenosa udela bez naknade svom povezanom licu (osnivaču) ne priznaje se, kao takav, u poreskom bilansu obveznika (shodno članu 7a tačka 4) Zakona).</a:t>
            </a:r>
          </a:p>
          <a:p>
            <a:pPr>
              <a:spcAft>
                <a:spcPts val="600"/>
              </a:spcAft>
            </a:pPr>
            <a:endParaRPr lang="vi-VN" sz="1400" i="1" dirty="0"/>
          </a:p>
          <a:p>
            <a:pPr>
              <a:spcAft>
                <a:spcPts val="600"/>
              </a:spcAft>
            </a:pPr>
            <a:r>
              <a:rPr lang="vi-VN" sz="1400" i="1" dirty="0"/>
              <a:t>Imajući u vidu da se po osnovu navedenog rashoda vrši usklađivanje dobiti (iz bilansa uspeha) iskazane na rednom broju 1. Obrasca PB 1 koji je propisan Pravilnikom o sadržaju poreskog bilansa i drugim pitanjima od značaja za način utvrđivanja poreza na dobit pravnih lica („Službeni glasnik RS”, br. 20/14, 41/15 i 101/16), obveznik je dužan da za iznos predmetnog rashoda koji se iskazuje na rednom broju 9. Obrasca PB 1 uveća poresku osnovicu, odnosno oporezivu dobit</a:t>
            </a:r>
            <a:r>
              <a:rPr lang="vi-VN" sz="1400" i="1" dirty="0" smtClean="0"/>
              <a:t>.</a:t>
            </a:r>
            <a:r>
              <a:rPr lang="sr-Latn-RS" sz="1400" i="1" dirty="0" smtClean="0"/>
              <a:t>“</a:t>
            </a:r>
            <a:endParaRPr lang="sr-Latn-RS" sz="1400" dirty="0" smtClean="0"/>
          </a:p>
        </p:txBody>
      </p:sp>
    </p:spTree>
    <p:extLst>
      <p:ext uri="{BB962C8B-B14F-4D97-AF65-F5344CB8AC3E}">
        <p14:creationId xmlns:p14="http://schemas.microsoft.com/office/powerpoint/2010/main" val="2868052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smtClean="0"/>
              <a:t>Aktuelna službena mišljenja Ministarstva finansija</a:t>
            </a:r>
            <a:endParaRPr lang="sr-Latn-RS" sz="2000" b="1" dirty="0"/>
          </a:p>
        </p:txBody>
      </p:sp>
      <p:sp>
        <p:nvSpPr>
          <p:cNvPr id="8" name="Textfeld 7"/>
          <p:cNvSpPr txBox="1"/>
          <p:nvPr/>
        </p:nvSpPr>
        <p:spPr>
          <a:xfrm>
            <a:off x="178128" y="1329241"/>
            <a:ext cx="8784895" cy="3677930"/>
          </a:xfrm>
          <a:prstGeom prst="rect">
            <a:avLst/>
          </a:prstGeom>
          <a:noFill/>
        </p:spPr>
        <p:txBody>
          <a:bodyPr wrap="square" rtlCol="0">
            <a:spAutoFit/>
          </a:bodyPr>
          <a:lstStyle/>
          <a:p>
            <a:pPr>
              <a:spcAft>
                <a:spcPts val="300"/>
              </a:spcAft>
            </a:pPr>
            <a:r>
              <a:rPr lang="sr-Latn-RS" sz="1400" b="1" dirty="0" smtClean="0"/>
              <a:t>Mišljenje Ministarstva finansija </a:t>
            </a:r>
            <a:r>
              <a:rPr lang="sr-Latn-RS" sz="1400" b="1" dirty="0"/>
              <a:t>broj 011-00-174/2018-04 od 17.10.2018. godine</a:t>
            </a:r>
            <a:endParaRPr lang="sr-Latn-RS" sz="1400" b="1" dirty="0" smtClean="0"/>
          </a:p>
          <a:p>
            <a:pPr>
              <a:spcAft>
                <a:spcPts val="300"/>
              </a:spcAft>
            </a:pPr>
            <a:endParaRPr lang="sr-Latn-RS" sz="800" b="1" dirty="0" smtClean="0"/>
          </a:p>
          <a:p>
            <a:pPr>
              <a:spcAft>
                <a:spcPts val="600"/>
              </a:spcAft>
            </a:pPr>
            <a:r>
              <a:rPr lang="sr-Latn-RS" sz="1400" i="1" dirty="0" smtClean="0"/>
              <a:t>„...</a:t>
            </a:r>
            <a:r>
              <a:rPr lang="vi-VN" sz="1400" i="1" dirty="0"/>
              <a:t> Saglasno odredbi člana 22. Zakona, na teret rashoda priznaju se u poreskom bilansu porezi, doprinosi, takse i druge javne dažbine koje ne zavise od rezultata poslovanja, koje su plaćene u poreskom periodu. S tim u vezi, u poreskom bilansu, na rednom broju 30. Obrasca PB 1 koji je propisan Pravilnikom o sadržaju poreskog bilansa i drugim pitanjima od značaja za način utvrđivanja poreza na dobit pravnih lica („Službeni glasnik RS“, br. 20/14 ... 101/16), obveznik unosi rashode iskazane po osnovu poreza, doprinosa, taksi i drugih javnih dažbina koje ne zavise od rezultata poslovanja, i koje nisu plaćene u poreskom periodu za koji se podnosi poreski bilans.</a:t>
            </a:r>
          </a:p>
          <a:p>
            <a:pPr>
              <a:spcAft>
                <a:spcPts val="600"/>
              </a:spcAft>
            </a:pPr>
            <a:endParaRPr lang="vi-VN" sz="800" i="1" dirty="0"/>
          </a:p>
          <a:p>
            <a:pPr>
              <a:spcAft>
                <a:spcPts val="600"/>
              </a:spcAft>
            </a:pPr>
            <a:r>
              <a:rPr lang="vi-VN" sz="1400" i="1" dirty="0"/>
              <a:t>Imajući u vidu navedeno, ukoliko obveznik u svojim poslovnim knjigama, a u skladu sa propisima o računovodstvu, iskaže rashode (npr. po osnovu manjka utvrđenog popisom, odnosno po osnovu reprezentacije) u iznosima koji u sebi sadrže obračunati porez na dodatu vrednost, mišljenja smo da se tako iskazani rashodi (sa obračunatim porezom na dodatu vrednost) priznaju u poreskom bilansu, na način propisan Zakonom. S tim u vezi, iznos predmetnog poreza ne iskazuje se na rednom broju 30. Obrasca PB 1.</a:t>
            </a:r>
            <a:r>
              <a:rPr lang="sr-Latn-RS" sz="1400" i="1" dirty="0" smtClean="0"/>
              <a:t>“</a:t>
            </a:r>
            <a:endParaRPr lang="sr-Latn-RS" sz="1400" dirty="0" smtClean="0"/>
          </a:p>
        </p:txBody>
      </p:sp>
    </p:spTree>
    <p:extLst>
      <p:ext uri="{BB962C8B-B14F-4D97-AF65-F5344CB8AC3E}">
        <p14:creationId xmlns:p14="http://schemas.microsoft.com/office/powerpoint/2010/main" val="2323342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smtClean="0"/>
              <a:t>Nacrt izmena i dopuna Zakona – novembar 2018. godine</a:t>
            </a:r>
            <a:endParaRPr lang="sr-Latn-RS" sz="2000" b="1" dirty="0"/>
          </a:p>
        </p:txBody>
      </p:sp>
      <p:sp>
        <p:nvSpPr>
          <p:cNvPr id="8" name="Textfeld 7"/>
          <p:cNvSpPr txBox="1"/>
          <p:nvPr/>
        </p:nvSpPr>
        <p:spPr>
          <a:xfrm>
            <a:off x="178128" y="872054"/>
            <a:ext cx="8784895" cy="4001095"/>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400" dirty="0" smtClean="0"/>
              <a:t>Obračun poreske amortizacije - osnovna sredstva se razvrstavaju u 5 amortizacionih grupa; amortizacija se obračunava primenom </a:t>
            </a:r>
            <a:r>
              <a:rPr lang="sr-Latn-RS" sz="1400" dirty="0"/>
              <a:t>proporcionalne </a:t>
            </a:r>
            <a:r>
              <a:rPr lang="sr-Latn-RS" sz="1400" dirty="0" smtClean="0"/>
              <a:t>metode; </a:t>
            </a:r>
            <a:r>
              <a:rPr lang="vi-VN" sz="1400" dirty="0"/>
              <a:t>ukoliko je računovodstvena amortizacija utvrđena u iznosu nižem od onog koji bi bio utvrđen primenom propisanih stopa, kao rashod se priznaje računovodstvena </a:t>
            </a:r>
            <a:r>
              <a:rPr lang="vi-VN" sz="1400" dirty="0" smtClean="0"/>
              <a:t>amortizacija</a:t>
            </a:r>
            <a:endParaRPr lang="sr-Latn-RS" sz="1400" dirty="0" smtClean="0"/>
          </a:p>
          <a:p>
            <a:pPr marL="180975" indent="-180975">
              <a:spcAft>
                <a:spcPts val="600"/>
              </a:spcAft>
              <a:buFont typeface="Arial" panose="020B0604020202020204" pitchFamily="34" charset="0"/>
              <a:buChar char="•"/>
            </a:pPr>
            <a:r>
              <a:rPr lang="sr-Latn-RS" sz="1400" dirty="0" smtClean="0"/>
              <a:t>Poreski podsticaj - priznavanje</a:t>
            </a:r>
            <a:r>
              <a:rPr lang="sr-Latn-RS" sz="1400" dirty="0"/>
              <a:t> dvostrukog </a:t>
            </a:r>
            <a:r>
              <a:rPr lang="sr-Latn-RS" sz="1400" dirty="0" smtClean="0"/>
              <a:t>iznosa </a:t>
            </a:r>
            <a:r>
              <a:rPr lang="sr-Latn-RS" sz="1400" dirty="0"/>
              <a:t>troškova neposredno povezanih sa istraživanjem i razvojem koje obveznik obavlja u </a:t>
            </a:r>
            <a:r>
              <a:rPr lang="sr-Latn-RS" sz="1400" dirty="0" smtClean="0"/>
              <a:t>Republici</a:t>
            </a:r>
          </a:p>
          <a:p>
            <a:pPr marL="180975" indent="-180975">
              <a:spcAft>
                <a:spcPts val="600"/>
              </a:spcAft>
              <a:buFont typeface="Arial" panose="020B0604020202020204" pitchFamily="34" charset="0"/>
              <a:buChar char="•"/>
            </a:pPr>
            <a:r>
              <a:rPr lang="sr-Latn-RS" sz="1400" dirty="0" smtClean="0"/>
              <a:t>Rashodi po osnovu reklame i propagande priznavaće se u poreskom bilansu bez ograničenja</a:t>
            </a:r>
          </a:p>
          <a:p>
            <a:pPr marL="180975" indent="-180975">
              <a:spcAft>
                <a:spcPts val="600"/>
              </a:spcAft>
              <a:buFont typeface="Arial" panose="020B0604020202020204" pitchFamily="34" charset="0"/>
              <a:buChar char="•"/>
            </a:pPr>
            <a:r>
              <a:rPr lang="sr-Latn-RS" sz="1400" dirty="0" smtClean="0"/>
              <a:t>Poreski </a:t>
            </a:r>
            <a:r>
              <a:rPr lang="sr-Latn-RS" sz="1400" dirty="0"/>
              <a:t>kredit </a:t>
            </a:r>
            <a:r>
              <a:rPr lang="pl-PL" sz="1400" dirty="0"/>
              <a:t>u visini od 30% izvršenog </a:t>
            </a:r>
            <a:r>
              <a:rPr lang="pl-PL" sz="1400" dirty="0" smtClean="0"/>
              <a:t>ulaganja </a:t>
            </a:r>
            <a:r>
              <a:rPr lang="sr-Latn-RS" sz="1400" dirty="0" smtClean="0"/>
              <a:t>za </a:t>
            </a:r>
            <a:r>
              <a:rPr lang="sr-Latn-RS" sz="1400" dirty="0"/>
              <a:t>obveznika koji izvrši ulaganje u kapital novoosnovanog privrednog društava koje obavlja inovacionu </a:t>
            </a:r>
            <a:r>
              <a:rPr lang="sr-Latn-RS" sz="1400" dirty="0" smtClean="0"/>
              <a:t>delatnost </a:t>
            </a:r>
          </a:p>
          <a:p>
            <a:pPr marL="180975" indent="-180975">
              <a:spcAft>
                <a:spcPts val="600"/>
              </a:spcAft>
              <a:buFont typeface="Arial" panose="020B0604020202020204" pitchFamily="34" charset="0"/>
              <a:buChar char="•"/>
            </a:pPr>
            <a:r>
              <a:rPr lang="sr-Latn-RS" sz="1400" dirty="0" smtClean="0"/>
              <a:t>Poreski </a:t>
            </a:r>
            <a:r>
              <a:rPr lang="sr-Latn-RS" sz="1400" dirty="0"/>
              <a:t>kredit u slučaju kada rezidentni obveznik u drugoj državi ostvari kapitalni dobitak na koji je plaćen porez u toj drugoj </a:t>
            </a:r>
            <a:r>
              <a:rPr lang="sr-Latn-RS" sz="1400" dirty="0" smtClean="0"/>
              <a:t>državi</a:t>
            </a:r>
          </a:p>
          <a:p>
            <a:pPr marL="180975" indent="-180975">
              <a:spcAft>
                <a:spcPts val="600"/>
              </a:spcAft>
              <a:buFont typeface="Arial" panose="020B0604020202020204" pitchFamily="34" charset="0"/>
              <a:buChar char="•"/>
            </a:pPr>
            <a:r>
              <a:rPr lang="sr-Latn-RS" sz="1400" dirty="0"/>
              <a:t>Efekti promene računovodstvene politike nastali usled prve primene MRS, odnosno MSFI i MSFI za MSP, po osnovu kojih se, saglasno propisima o računovodstvu, vrši korekcija odgovarajućih pozicija u bilansu stanja, priznaju se kao prihod, odnosno rashod u poreskom bilansu, počev od poreskog perioda u kojem je ta korekcija </a:t>
            </a:r>
            <a:r>
              <a:rPr lang="sr-Latn-RS" sz="1400" dirty="0" smtClean="0"/>
              <a:t>izvršena u </a:t>
            </a:r>
            <a:r>
              <a:rPr lang="sr-Latn-RS" sz="1400" dirty="0"/>
              <a:t>jednakim iznosima u pet poreskih perioda</a:t>
            </a:r>
            <a:endParaRPr lang="sr-Latn-RS" sz="1400" dirty="0" smtClean="0"/>
          </a:p>
          <a:p>
            <a:pPr marL="180975" indent="-180975">
              <a:spcAft>
                <a:spcPts val="600"/>
              </a:spcAft>
              <a:buFont typeface="Arial" panose="020B0604020202020204" pitchFamily="34" charset="0"/>
              <a:buChar char="•"/>
            </a:pPr>
            <a:endParaRPr lang="sr-Latn-RS" sz="1400" dirty="0" smtClean="0"/>
          </a:p>
        </p:txBody>
      </p:sp>
    </p:spTree>
    <p:extLst>
      <p:ext uri="{BB962C8B-B14F-4D97-AF65-F5344CB8AC3E}">
        <p14:creationId xmlns:p14="http://schemas.microsoft.com/office/powerpoint/2010/main" val="1003578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369221"/>
            <a:ext cx="1152128" cy="402341"/>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971600" y="513647"/>
            <a:ext cx="7128792" cy="2994207"/>
          </a:xfrm>
          <a:prstGeom prst="roundRect">
            <a:avLst>
              <a:gd name="adj" fmla="val 580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691680" y="789554"/>
            <a:ext cx="6912768" cy="3159351"/>
          </a:xfrm>
          <a:prstGeom prst="roundRect">
            <a:avLst>
              <a:gd name="adj" fmla="val 521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28071" y="1653344"/>
            <a:ext cx="5688632" cy="707886"/>
          </a:xfrm>
          <a:prstGeom prst="rect">
            <a:avLst/>
          </a:prstGeom>
          <a:noFill/>
        </p:spPr>
        <p:txBody>
          <a:bodyPr wrap="square" rtlCol="0">
            <a:spAutoFit/>
          </a:bodyPr>
          <a:lstStyle/>
          <a:p>
            <a:r>
              <a:rPr lang="sr-Latn-RS" sz="4000" dirty="0" smtClean="0">
                <a:solidFill>
                  <a:schemeClr val="bg1"/>
                </a:solidFill>
              </a:rPr>
              <a:t>HVALA NA PAŽNJI!</a:t>
            </a:r>
            <a:endParaRPr lang="en-GB" sz="4000" dirty="0">
              <a:solidFill>
                <a:schemeClr val="bg1"/>
              </a:solidFill>
            </a:endParaRPr>
          </a:p>
        </p:txBody>
      </p:sp>
    </p:spTree>
    <p:extLst>
      <p:ext uri="{BB962C8B-B14F-4D97-AF65-F5344CB8AC3E}">
        <p14:creationId xmlns:p14="http://schemas.microsoft.com/office/powerpoint/2010/main" val="2375135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Obračun poreza na dobit pravnih lica za 2018. godinu</a:t>
            </a:r>
            <a:endParaRPr lang="en-GB" sz="2000" dirty="0"/>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Izmene i dopune Zakona o porezu na dobit pravnih lica („Sl. </a:t>
            </a:r>
            <a:r>
              <a:rPr lang="sr-Latn-RS" sz="2000" dirty="0"/>
              <a:t>glasnik </a:t>
            </a:r>
            <a:r>
              <a:rPr lang="sr-Latn-RS" sz="2000" dirty="0" smtClean="0"/>
              <a:t>RS“ 113/17 </a:t>
            </a:r>
            <a:r>
              <a:rPr lang="sr-Latn-RS" sz="2000" dirty="0"/>
              <a:t>od 17. decembra 2017. </a:t>
            </a:r>
            <a:r>
              <a:rPr lang="sr-Latn-RS" sz="2000" dirty="0" smtClean="0"/>
              <a:t>godine)</a:t>
            </a:r>
            <a:endParaRPr lang="en-US" sz="2000" dirty="0"/>
          </a:p>
          <a:p>
            <a:endParaRPr lang="en-GB" sz="2000" dirty="0"/>
          </a:p>
        </p:txBody>
      </p:sp>
      <p:sp>
        <p:nvSpPr>
          <p:cNvPr id="8" name="Textfeld 7"/>
          <p:cNvSpPr txBox="1"/>
          <p:nvPr/>
        </p:nvSpPr>
        <p:spPr>
          <a:xfrm>
            <a:off x="475013" y="1756559"/>
            <a:ext cx="8488012" cy="2354491"/>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400" dirty="0" smtClean="0"/>
              <a:t>primena od 01. januara 2018. godine ili kasnije</a:t>
            </a:r>
          </a:p>
          <a:p>
            <a:pPr marL="180975" indent="-180975">
              <a:spcAft>
                <a:spcPts val="600"/>
              </a:spcAft>
              <a:buFont typeface="Arial" panose="020B0604020202020204" pitchFamily="34" charset="0"/>
              <a:buChar char="•"/>
            </a:pPr>
            <a:r>
              <a:rPr lang="sr-Latn-RS" sz="1400" dirty="0" smtClean="0"/>
              <a:t>preciziranje </a:t>
            </a:r>
            <a:r>
              <a:rPr lang="sr-Latn-RS" sz="1400" dirty="0"/>
              <a:t>pravila za priznavanje rashoda po osnovu </a:t>
            </a:r>
            <a:r>
              <a:rPr lang="sr-Latn-RS" sz="1400" dirty="0" smtClean="0"/>
              <a:t>ispravke </a:t>
            </a:r>
            <a:r>
              <a:rPr lang="sr-Latn-RS" sz="1400" dirty="0"/>
              <a:t>vrednosti </a:t>
            </a:r>
            <a:r>
              <a:rPr lang="sr-Latn-RS" sz="1400" dirty="0" smtClean="0"/>
              <a:t>potraživanja</a:t>
            </a:r>
          </a:p>
          <a:p>
            <a:pPr marL="180975" indent="-180975">
              <a:spcAft>
                <a:spcPts val="600"/>
              </a:spcAft>
              <a:buFont typeface="Arial" panose="020B0604020202020204" pitchFamily="34" charset="0"/>
              <a:buChar char="•"/>
            </a:pPr>
            <a:r>
              <a:rPr lang="sr-Latn-RS" sz="1400" dirty="0" smtClean="0"/>
              <a:t>oporezivanje </a:t>
            </a:r>
            <a:r>
              <a:rPr lang="sr-Latn-RS" sz="1400" dirty="0"/>
              <a:t>prihoda nerezidentnih pravnih lica porezom po </a:t>
            </a:r>
            <a:r>
              <a:rPr lang="sr-Latn-RS" sz="1400" dirty="0" smtClean="0"/>
              <a:t>odbitku</a:t>
            </a:r>
          </a:p>
          <a:p>
            <a:pPr marL="180975" indent="-180975">
              <a:spcAft>
                <a:spcPts val="600"/>
              </a:spcAft>
              <a:buFont typeface="Arial" panose="020B0604020202020204" pitchFamily="34" charset="0"/>
              <a:buChar char="•"/>
            </a:pPr>
            <a:r>
              <a:rPr lang="sr-Latn-RS" sz="1400" dirty="0"/>
              <a:t>oporezivanje dobiti u slučaju obustave stečajnog i likvidacionog postupka </a:t>
            </a:r>
            <a:endParaRPr lang="sr-Latn-RS" sz="1400" dirty="0" smtClean="0"/>
          </a:p>
          <a:p>
            <a:pPr marL="180975" indent="-180975">
              <a:spcAft>
                <a:spcPts val="600"/>
              </a:spcAft>
              <a:buFont typeface="Arial" panose="020B0604020202020204" pitchFamily="34" charset="0"/>
              <a:buChar char="•"/>
            </a:pPr>
            <a:r>
              <a:rPr lang="es-ES" sz="1400" dirty="0" err="1" smtClean="0"/>
              <a:t>izmene</a:t>
            </a:r>
            <a:r>
              <a:rPr lang="es-ES" sz="1400" dirty="0" smtClean="0"/>
              <a:t> </a:t>
            </a:r>
            <a:r>
              <a:rPr lang="es-ES" sz="1400" dirty="0"/>
              <a:t>u </a:t>
            </a:r>
            <a:r>
              <a:rPr lang="es-ES" sz="1400" dirty="0" err="1"/>
              <a:t>obračunu</a:t>
            </a:r>
            <a:r>
              <a:rPr lang="es-ES" sz="1400" dirty="0"/>
              <a:t> </a:t>
            </a:r>
            <a:r>
              <a:rPr lang="es-ES" sz="1400" dirty="0" err="1"/>
              <a:t>poreske</a:t>
            </a:r>
            <a:r>
              <a:rPr lang="es-ES" sz="1400" dirty="0"/>
              <a:t> </a:t>
            </a:r>
            <a:r>
              <a:rPr lang="es-ES" sz="1400" dirty="0" err="1"/>
              <a:t>amortizacije</a:t>
            </a:r>
            <a:r>
              <a:rPr lang="es-ES" sz="1400" dirty="0"/>
              <a:t> </a:t>
            </a:r>
            <a:endParaRPr lang="sr-Latn-RS" sz="1400" dirty="0" smtClean="0"/>
          </a:p>
          <a:p>
            <a:pPr marL="180975" indent="-180975">
              <a:spcAft>
                <a:spcPts val="600"/>
              </a:spcAft>
              <a:buFont typeface="Arial" panose="020B0604020202020204" pitchFamily="34" charset="0"/>
              <a:buChar char="•"/>
            </a:pPr>
            <a:r>
              <a:rPr lang="pl-PL" sz="1400" dirty="0" smtClean="0"/>
              <a:t>preciziranje </a:t>
            </a:r>
            <a:r>
              <a:rPr lang="pl-PL" sz="1400" dirty="0"/>
              <a:t>odredbi koje se odnose na kapitalni dobitak </a:t>
            </a:r>
            <a:endParaRPr lang="pl-PL" sz="1400" dirty="0" smtClean="0"/>
          </a:p>
          <a:p>
            <a:pPr marL="180975" indent="-180975">
              <a:spcAft>
                <a:spcPts val="600"/>
              </a:spcAft>
              <a:buFont typeface="Arial" panose="020B0604020202020204" pitchFamily="34" charset="0"/>
              <a:buChar char="•"/>
            </a:pPr>
            <a:r>
              <a:rPr lang="vi-VN" sz="1400" dirty="0" smtClean="0"/>
              <a:t>preciziranje </a:t>
            </a:r>
            <a:r>
              <a:rPr lang="vi-VN" sz="1400" dirty="0"/>
              <a:t>uslova za ostvarivanje prava na poresko oslobođenje iz člana 50a Zakona </a:t>
            </a:r>
            <a:endParaRPr lang="sr-Latn-RS" sz="1400" dirty="0" smtClean="0"/>
          </a:p>
          <a:p>
            <a:pPr marL="180975" indent="-180975">
              <a:spcAft>
                <a:spcPts val="600"/>
              </a:spcAft>
              <a:buFont typeface="Arial" panose="020B0604020202020204" pitchFamily="34" charset="0"/>
              <a:buChar char="•"/>
            </a:pPr>
            <a:r>
              <a:rPr lang="en-US" sz="1400" dirty="0" err="1" smtClean="0"/>
              <a:t>preciziranje</a:t>
            </a:r>
            <a:r>
              <a:rPr lang="en-US" sz="1400" dirty="0" smtClean="0"/>
              <a:t> </a:t>
            </a:r>
            <a:r>
              <a:rPr lang="en-US" sz="1400" dirty="0" err="1"/>
              <a:t>odredbi</a:t>
            </a:r>
            <a:r>
              <a:rPr lang="en-US" sz="1400" dirty="0"/>
              <a:t> </a:t>
            </a:r>
            <a:r>
              <a:rPr lang="en-US" sz="1400" dirty="0" err="1"/>
              <a:t>koje</a:t>
            </a:r>
            <a:r>
              <a:rPr lang="en-US" sz="1400" dirty="0"/>
              <a:t> se </a:t>
            </a:r>
            <a:r>
              <a:rPr lang="en-US" sz="1400" dirty="0" err="1"/>
              <a:t>odnose</a:t>
            </a:r>
            <a:r>
              <a:rPr lang="en-US" sz="1400" dirty="0"/>
              <a:t> </a:t>
            </a:r>
            <a:r>
              <a:rPr lang="en-US" sz="1400" dirty="0" err="1"/>
              <a:t>na</a:t>
            </a:r>
            <a:r>
              <a:rPr lang="en-US" sz="1400" dirty="0"/>
              <a:t> </a:t>
            </a:r>
            <a:r>
              <a:rPr lang="en-US" sz="1400" dirty="0" err="1"/>
              <a:t>transakcije</a:t>
            </a:r>
            <a:r>
              <a:rPr lang="en-US" sz="1400" dirty="0"/>
              <a:t> </a:t>
            </a:r>
            <a:r>
              <a:rPr lang="en-US" sz="1400" dirty="0" err="1"/>
              <a:t>sa</a:t>
            </a:r>
            <a:r>
              <a:rPr lang="en-US" sz="1400" dirty="0"/>
              <a:t> </a:t>
            </a:r>
            <a:r>
              <a:rPr lang="en-US" sz="1400" dirty="0" err="1"/>
              <a:t>povezanim</a:t>
            </a:r>
            <a:r>
              <a:rPr lang="en-US" sz="1400" dirty="0"/>
              <a:t> </a:t>
            </a:r>
            <a:r>
              <a:rPr lang="en-US" sz="1400" dirty="0" err="1"/>
              <a:t>licima</a:t>
            </a:r>
            <a:r>
              <a:rPr lang="en-US" sz="1400" dirty="0"/>
              <a:t> </a:t>
            </a:r>
          </a:p>
        </p:txBody>
      </p:sp>
    </p:spTree>
    <p:extLst>
      <p:ext uri="{BB962C8B-B14F-4D97-AF65-F5344CB8AC3E}">
        <p14:creationId xmlns:p14="http://schemas.microsoft.com/office/powerpoint/2010/main" val="1574242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Rashodi po osnovu obezvređenja potraživanja</a:t>
            </a:r>
            <a:endParaRPr lang="en-GB" sz="2000" dirty="0"/>
          </a:p>
        </p:txBody>
      </p:sp>
      <p:sp>
        <p:nvSpPr>
          <p:cNvPr id="8" name="Textfeld 7"/>
          <p:cNvSpPr txBox="1"/>
          <p:nvPr/>
        </p:nvSpPr>
        <p:spPr>
          <a:xfrm>
            <a:off x="178130" y="1471551"/>
            <a:ext cx="8784895" cy="3293209"/>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400" dirty="0" smtClean="0"/>
              <a:t>Prva primena: sastavljanje poreskih izveštaja za 2017. godinu</a:t>
            </a:r>
          </a:p>
          <a:p>
            <a:pPr marL="180975" indent="-180975">
              <a:spcAft>
                <a:spcPts val="600"/>
              </a:spcAft>
              <a:buFont typeface="Arial" panose="020B0604020202020204" pitchFamily="34" charset="0"/>
              <a:buChar char="•"/>
            </a:pPr>
            <a:r>
              <a:rPr lang="sr-Latn-RS" sz="1400" dirty="0" smtClean="0"/>
              <a:t>Dilema: da li se rok za priznavanje obezvređenja potraživanja od 60 dana računa u odnosu na dan Bilansa stanja ili u odnosu na datum </a:t>
            </a:r>
            <a:r>
              <a:rPr lang="sr-Latn-RS" sz="1400" smtClean="0"/>
              <a:t>odobravanja finansijskih </a:t>
            </a:r>
            <a:r>
              <a:rPr lang="sr-Latn-RS" sz="1400" dirty="0" smtClean="0"/>
              <a:t>izveštaja</a:t>
            </a:r>
          </a:p>
          <a:p>
            <a:pPr marL="180975" indent="-180975">
              <a:spcAft>
                <a:spcPts val="600"/>
              </a:spcAft>
              <a:buFont typeface="Arial" panose="020B0604020202020204" pitchFamily="34" charset="0"/>
              <a:buChar char="•"/>
            </a:pPr>
            <a:r>
              <a:rPr lang="sr-Latn-RS" sz="1400" dirty="0"/>
              <a:t>Preciziranje: rok se računa do dana Bilansa stanja, odnosno do kraja poreskog perioda</a:t>
            </a:r>
          </a:p>
          <a:p>
            <a:pPr marL="180975" indent="-180975">
              <a:spcAft>
                <a:spcPts val="600"/>
              </a:spcAft>
              <a:buFont typeface="Arial" panose="020B0604020202020204" pitchFamily="34" charset="0"/>
              <a:buChar char="•"/>
            </a:pPr>
            <a:r>
              <a:rPr lang="sr-Latn-RS" sz="1400" dirty="0" smtClean="0"/>
              <a:t>Integrisanje u Zakon stava iznetog u Mišljenju MF </a:t>
            </a:r>
            <a:r>
              <a:rPr lang="sr-Latn-RS" sz="1400" dirty="0"/>
              <a:t>401-00-1526/2017-04 od 14.07.2017. godine</a:t>
            </a:r>
            <a:endParaRPr lang="en-US" sz="1400" dirty="0" smtClean="0"/>
          </a:p>
          <a:p>
            <a:pPr marL="180975" indent="-180975">
              <a:spcAft>
                <a:spcPts val="600"/>
              </a:spcAft>
              <a:buFont typeface="Arial" panose="020B0604020202020204" pitchFamily="34" charset="0"/>
              <a:buChar char="•"/>
            </a:pPr>
            <a:r>
              <a:rPr lang="sr-Latn-RS" sz="1400" dirty="0" smtClean="0"/>
              <a:t>Moguć različit tretman rashoda obezvređenja potraživanja u računovodstvene i poreske svrhe</a:t>
            </a:r>
          </a:p>
          <a:p>
            <a:pPr marL="180975" indent="-180975">
              <a:spcAft>
                <a:spcPts val="600"/>
              </a:spcAft>
              <a:buFont typeface="Arial" panose="020B0604020202020204" pitchFamily="34" charset="0"/>
              <a:buChar char="•"/>
            </a:pPr>
            <a:endParaRPr lang="sr-Latn-RS" sz="1400" dirty="0" smtClean="0"/>
          </a:p>
          <a:p>
            <a:pPr marL="180975" indent="-180975">
              <a:spcAft>
                <a:spcPts val="600"/>
              </a:spcAft>
              <a:buFont typeface="Arial" panose="020B0604020202020204" pitchFamily="34" charset="0"/>
              <a:buChar char="•"/>
            </a:pPr>
            <a:endParaRPr lang="en-US" sz="1400" dirty="0"/>
          </a:p>
          <a:p>
            <a:pPr>
              <a:spcAft>
                <a:spcPts val="600"/>
              </a:spcAft>
            </a:pPr>
            <a:r>
              <a:rPr lang="sr-Latn-RS" sz="1400" dirty="0" smtClean="0"/>
              <a:t>Čl. 16 stav 7. Zakona: </a:t>
            </a:r>
            <a:r>
              <a:rPr lang="sr-Latn-RS" sz="1400" i="1" dirty="0" smtClean="0"/>
              <a:t>„</a:t>
            </a:r>
            <a:r>
              <a:rPr lang="sr-Latn-RS" sz="1400" i="1" dirty="0"/>
              <a:t>Na teret rashoda priznaje se ispravka vrednosti pojedinačnih potraživanja iz st. 1. i 2. ovog člana, ako je od roka za njihovu naplatu, odnosno </a:t>
            </a:r>
            <a:r>
              <a:rPr lang="sr-Latn-RS" sz="1400" i="1" dirty="0" smtClean="0"/>
              <a:t>realizaciju, </a:t>
            </a:r>
            <a:r>
              <a:rPr lang="sr-Latn-RS" sz="1400" b="1" i="1" dirty="0"/>
              <a:t>do kraja poreskog perioda </a:t>
            </a:r>
            <a:r>
              <a:rPr lang="sr-Latn-RS" sz="1400" i="1" dirty="0"/>
              <a:t>prošlo najmanje 60 dana</a:t>
            </a:r>
            <a:r>
              <a:rPr lang="sr-Latn-RS" sz="1400" i="1" dirty="0" smtClean="0"/>
              <a:t>.“ </a:t>
            </a:r>
          </a:p>
          <a:p>
            <a:pPr>
              <a:spcAft>
                <a:spcPts val="600"/>
              </a:spcAft>
            </a:pPr>
            <a:endParaRPr lang="sr-Latn-RS" sz="1400" i="1" dirty="0"/>
          </a:p>
        </p:txBody>
      </p:sp>
    </p:spTree>
    <p:extLst>
      <p:ext uri="{BB962C8B-B14F-4D97-AF65-F5344CB8AC3E}">
        <p14:creationId xmlns:p14="http://schemas.microsoft.com/office/powerpoint/2010/main" val="769197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Rashodi po osnovu obezvređenja potraživanja</a:t>
            </a:r>
            <a:endParaRPr lang="en-GB" sz="2000" dirty="0"/>
          </a:p>
        </p:txBody>
      </p:sp>
      <p:sp>
        <p:nvSpPr>
          <p:cNvPr id="8" name="Textfeld 7"/>
          <p:cNvSpPr txBox="1"/>
          <p:nvPr/>
        </p:nvSpPr>
        <p:spPr>
          <a:xfrm>
            <a:off x="178130" y="1471551"/>
            <a:ext cx="8784895" cy="3354765"/>
          </a:xfrm>
          <a:prstGeom prst="rect">
            <a:avLst/>
          </a:prstGeom>
          <a:noFill/>
        </p:spPr>
        <p:txBody>
          <a:bodyPr wrap="square" rtlCol="0">
            <a:spAutoFit/>
          </a:bodyPr>
          <a:lstStyle/>
          <a:p>
            <a:pPr>
              <a:spcAft>
                <a:spcPts val="600"/>
              </a:spcAft>
            </a:pPr>
            <a:r>
              <a:rPr lang="sr-Latn-RS" sz="1400" dirty="0" smtClean="0">
                <a:solidFill>
                  <a:srgbClr val="00B0F0"/>
                </a:solidFill>
              </a:rPr>
              <a:t>tekuća godina</a:t>
            </a:r>
          </a:p>
          <a:p>
            <a:pPr marL="180975" indent="-180975">
              <a:spcAft>
                <a:spcPts val="600"/>
              </a:spcAft>
              <a:buFont typeface="Arial" panose="020B0604020202020204" pitchFamily="34" charset="0"/>
              <a:buChar char="•"/>
            </a:pPr>
            <a:r>
              <a:rPr lang="sr-Latn-RS" sz="1400" dirty="0" smtClean="0"/>
              <a:t>R.b. </a:t>
            </a:r>
            <a:r>
              <a:rPr lang="sr-Latn-RS" sz="1400" dirty="0"/>
              <a:t>27 </a:t>
            </a:r>
            <a:r>
              <a:rPr lang="sr-Latn-RS" sz="1400" dirty="0" smtClean="0"/>
              <a:t>- </a:t>
            </a:r>
            <a:r>
              <a:rPr lang="sr-Latn-RS" sz="1400" i="1" dirty="0" smtClean="0"/>
              <a:t>Rashodi </a:t>
            </a:r>
            <a:r>
              <a:rPr lang="sr-Latn-RS" sz="1400" i="1" dirty="0"/>
              <a:t>po osnovu ispravke vrednosti pojedinačnih potraživanja ako od roka za njihovu naplatu nije prošlo najmanje 60 dana, kao i otpis vrednosti pojedinačnih potraživanja izvršen bez prethodno ispunjenih uslova iz člana 16. Zakona </a:t>
            </a:r>
            <a:endParaRPr lang="sr-Latn-RS" sz="1400" i="1" dirty="0" smtClean="0"/>
          </a:p>
          <a:p>
            <a:pPr marL="180975" indent="-180975">
              <a:spcAft>
                <a:spcPts val="600"/>
              </a:spcAft>
              <a:buFont typeface="Arial" panose="020B0604020202020204" pitchFamily="34" charset="0"/>
              <a:buChar char="•"/>
            </a:pPr>
            <a:endParaRPr lang="sr-Latn-RS" sz="1400" i="1" dirty="0"/>
          </a:p>
          <a:p>
            <a:pPr>
              <a:spcAft>
                <a:spcPts val="600"/>
              </a:spcAft>
            </a:pPr>
            <a:r>
              <a:rPr lang="sr-Latn-RS" sz="1400" dirty="0" smtClean="0">
                <a:solidFill>
                  <a:srgbClr val="00B0F0"/>
                </a:solidFill>
              </a:rPr>
              <a:t>naredna godina</a:t>
            </a:r>
          </a:p>
          <a:p>
            <a:pPr marL="180975" indent="-180975">
              <a:spcAft>
                <a:spcPts val="600"/>
              </a:spcAft>
              <a:buFont typeface="Arial" panose="020B0604020202020204" pitchFamily="34" charset="0"/>
              <a:buChar char="•"/>
            </a:pPr>
            <a:r>
              <a:rPr lang="sr-Latn-RS" sz="1400" dirty="0" smtClean="0"/>
              <a:t>R.b. </a:t>
            </a:r>
            <a:r>
              <a:rPr lang="sr-Latn-RS" sz="1400" dirty="0"/>
              <a:t>42 - </a:t>
            </a:r>
            <a:r>
              <a:rPr lang="sr-Latn-RS" sz="1400" i="1" dirty="0"/>
              <a:t>Prihodi ostvareni u poreskom periodu po osnovu otpisanih, ispravljenih i drugih potraživanja koja nisu bila priznata kao rashod, a koja se u poreskom periodu ne uključuju u oporezive </a:t>
            </a:r>
            <a:r>
              <a:rPr lang="sr-Latn-RS" sz="1400" i="1" dirty="0" smtClean="0"/>
              <a:t>prihode</a:t>
            </a:r>
            <a:r>
              <a:rPr lang="sr-Latn-RS" sz="1400" dirty="0" smtClean="0">
                <a:solidFill>
                  <a:srgbClr val="00B050"/>
                </a:solidFill>
              </a:rPr>
              <a:t> (korekcija prihoda ukoliko se potraživanja u narednoj godini naplate)</a:t>
            </a:r>
          </a:p>
          <a:p>
            <a:pPr marL="180975" indent="-180975">
              <a:spcAft>
                <a:spcPts val="600"/>
              </a:spcAft>
              <a:buFont typeface="Arial" panose="020B0604020202020204" pitchFamily="34" charset="0"/>
              <a:buChar char="•"/>
            </a:pPr>
            <a:r>
              <a:rPr lang="sr-Latn-RS" sz="1400" dirty="0" smtClean="0"/>
              <a:t>R.b. 28 </a:t>
            </a:r>
            <a:r>
              <a:rPr lang="sr-Latn-RS" sz="1400" dirty="0"/>
              <a:t>- </a:t>
            </a:r>
            <a:r>
              <a:rPr lang="sr-Latn-RS" sz="1400" i="1" dirty="0"/>
              <a:t>Rashod po osnovu ispravke vrednosti pojedinačnih potraživanja koji nije bio priznat u poreskom periodu u kojem je iskazan, ali se priznaje naknadno u skladu sa članom 16. stav 11. </a:t>
            </a:r>
            <a:r>
              <a:rPr lang="sr-Latn-RS" sz="1400" i="1" dirty="0" smtClean="0"/>
              <a:t>Zakona </a:t>
            </a:r>
            <a:r>
              <a:rPr lang="sr-Latn-RS" sz="1400" dirty="0" smtClean="0">
                <a:solidFill>
                  <a:srgbClr val="00B050"/>
                </a:solidFill>
              </a:rPr>
              <a:t>(priznavanje rashoda u narednoj godini ukoliko se potraživanja ne naplate)</a:t>
            </a:r>
          </a:p>
          <a:p>
            <a:pPr>
              <a:spcAft>
                <a:spcPts val="600"/>
              </a:spcAft>
            </a:pPr>
            <a:endParaRPr lang="sr-Latn-RS" sz="1400" i="1" dirty="0"/>
          </a:p>
        </p:txBody>
      </p:sp>
      <p:sp>
        <p:nvSpPr>
          <p:cNvPr id="4" name="Text Placeholder 4"/>
          <p:cNvSpPr>
            <a:spLocks noGrp="1"/>
          </p:cNvSpPr>
          <p:nvPr>
            <p:ph type="body" sz="quarter" idx="14"/>
          </p:nvPr>
        </p:nvSpPr>
        <p:spPr>
          <a:xfrm>
            <a:off x="251520" y="915566"/>
            <a:ext cx="8712968" cy="485775"/>
          </a:xfrm>
        </p:spPr>
        <p:txBody>
          <a:bodyPr/>
          <a:lstStyle/>
          <a:p>
            <a:r>
              <a:rPr lang="sr-Latn-RS" sz="2000" dirty="0" smtClean="0"/>
              <a:t>Moguće korekcije u Poreskom bilansu</a:t>
            </a:r>
            <a:endParaRPr lang="en-GB" sz="2000" dirty="0"/>
          </a:p>
        </p:txBody>
      </p:sp>
    </p:spTree>
    <p:extLst>
      <p:ext uri="{BB962C8B-B14F-4D97-AF65-F5344CB8AC3E}">
        <p14:creationId xmlns:p14="http://schemas.microsoft.com/office/powerpoint/2010/main" val="1691877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Oporezivanje </a:t>
            </a:r>
            <a:r>
              <a:rPr lang="sr-Latn-RS" sz="2000" b="1" dirty="0"/>
              <a:t>prihoda nerezidentnih pravnih lica porezom po odbitku</a:t>
            </a:r>
          </a:p>
        </p:txBody>
      </p:sp>
      <p:sp>
        <p:nvSpPr>
          <p:cNvPr id="8" name="Textfeld 7"/>
          <p:cNvSpPr txBox="1"/>
          <p:nvPr/>
        </p:nvSpPr>
        <p:spPr>
          <a:xfrm>
            <a:off x="178130" y="1471551"/>
            <a:ext cx="8784895" cy="3139321"/>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400" dirty="0" smtClean="0"/>
              <a:t>Primena: od 01. aprila 2018. godine</a:t>
            </a:r>
          </a:p>
          <a:p>
            <a:pPr marL="180975" indent="-180975">
              <a:spcAft>
                <a:spcPts val="600"/>
              </a:spcAft>
              <a:buFont typeface="Arial" panose="020B0604020202020204" pitchFamily="34" charset="0"/>
              <a:buChar char="•"/>
            </a:pPr>
            <a:r>
              <a:rPr lang="sr-Latn-RS" sz="1400" dirty="0" smtClean="0"/>
              <a:t>Prethodno zakonsko rešenje: oporezivanje svih usluga koje su korišćene ili pružene na teritoriji Republike Srbije (velike teškoće u primeni)</a:t>
            </a:r>
          </a:p>
          <a:p>
            <a:pPr marL="180975" indent="-180975">
              <a:spcAft>
                <a:spcPts val="600"/>
              </a:spcAft>
              <a:buFont typeface="Arial" panose="020B0604020202020204" pitchFamily="34" charset="0"/>
              <a:buChar char="•"/>
            </a:pPr>
            <a:r>
              <a:rPr lang="sr-Latn-RS" sz="1400" dirty="0"/>
              <a:t>Sužavanje kruga usluga koje su predmet oporezivanja na sledeće usluge:</a:t>
            </a:r>
            <a:r>
              <a:rPr lang="sr-Latn-RS" sz="1400" b="1" dirty="0"/>
              <a:t> istraživanje tržišta, računovodstvene i revizorske usluge i druge usluge iz oblasti pravnog i poreskog savetovanja i to nezavisno od mesta njihovog pružanja ili korišćenja</a:t>
            </a:r>
          </a:p>
          <a:p>
            <a:pPr marL="180975" indent="-180975">
              <a:spcAft>
                <a:spcPts val="600"/>
              </a:spcAft>
              <a:buFont typeface="Arial" panose="020B0604020202020204" pitchFamily="34" charset="0"/>
              <a:buChar char="•"/>
            </a:pPr>
            <a:r>
              <a:rPr lang="sr-Latn-RS" sz="1400" dirty="0"/>
              <a:t>Ukoliko prihode ostvaruju pravna lica iz tzv. poreskih rajeva, porez po odbitku i dalje će se plaćati na sve vrste pruženih usluga, bez obzira na mesto njihovog pružanja ili korišćenja</a:t>
            </a:r>
          </a:p>
          <a:p>
            <a:pPr marL="180975" indent="-180975">
              <a:spcAft>
                <a:spcPts val="600"/>
              </a:spcAft>
              <a:buFont typeface="Arial" panose="020B0604020202020204" pitchFamily="34" charset="0"/>
              <a:buChar char="•"/>
            </a:pPr>
            <a:r>
              <a:rPr lang="sr-Latn-RS" sz="1400" dirty="0" smtClean="0"/>
              <a:t>Produženje roka za podnošenje poreske prijave i plaćanje poreza po odbitku – 3 dana od kada je prihod ostvaren</a:t>
            </a:r>
          </a:p>
          <a:p>
            <a:pPr marL="180975" indent="-180975">
              <a:spcAft>
                <a:spcPts val="600"/>
              </a:spcAft>
              <a:buFont typeface="Arial" panose="020B0604020202020204" pitchFamily="34" charset="0"/>
              <a:buChar char="•"/>
            </a:pPr>
            <a:endParaRPr lang="en-US" sz="1400" dirty="0"/>
          </a:p>
          <a:p>
            <a:pPr>
              <a:spcAft>
                <a:spcPts val="600"/>
              </a:spcAft>
            </a:pPr>
            <a:endParaRPr lang="sr-Latn-RS" sz="1400" i="1" dirty="0"/>
          </a:p>
        </p:txBody>
      </p:sp>
    </p:spTree>
    <p:extLst>
      <p:ext uri="{BB962C8B-B14F-4D97-AF65-F5344CB8AC3E}">
        <p14:creationId xmlns:p14="http://schemas.microsoft.com/office/powerpoint/2010/main" val="3461005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Oporezivanje dobiti u slučaju obustave postupka stečaja i likvidacije</a:t>
            </a:r>
          </a:p>
        </p:txBody>
      </p:sp>
      <p:sp>
        <p:nvSpPr>
          <p:cNvPr id="8" name="Textfeld 7"/>
          <p:cNvSpPr txBox="1"/>
          <p:nvPr/>
        </p:nvSpPr>
        <p:spPr>
          <a:xfrm>
            <a:off x="178129" y="1115291"/>
            <a:ext cx="8784895" cy="3200876"/>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400" dirty="0" smtClean="0"/>
              <a:t>Obaveza </a:t>
            </a:r>
            <a:r>
              <a:rPr lang="sr-Latn-RS" sz="1400" dirty="0"/>
              <a:t>podnošenja poreske prijave i poreskog bilansa u roku od 60 dana od dana obustave likvidacionog </a:t>
            </a:r>
            <a:r>
              <a:rPr lang="sr-Latn-RS" sz="1400" dirty="0" smtClean="0"/>
              <a:t>postupka (član 34 stav 2 Zakona)</a:t>
            </a:r>
          </a:p>
          <a:p>
            <a:pPr marL="180975" indent="-180975">
              <a:spcAft>
                <a:spcPts val="600"/>
              </a:spcAft>
              <a:buFont typeface="Arial" panose="020B0604020202020204" pitchFamily="34" charset="0"/>
              <a:buChar char="•"/>
            </a:pPr>
            <a:r>
              <a:rPr lang="sr-Latn-RS" sz="1400" dirty="0" smtClean="0"/>
              <a:t>Pravosnažnost </a:t>
            </a:r>
            <a:r>
              <a:rPr lang="sr-Latn-RS" sz="1400" dirty="0"/>
              <a:t>rešenja o obustavi stečajnog postupka usled prodaje stečajnog dužnika kao pravnog lica </a:t>
            </a:r>
            <a:r>
              <a:rPr lang="sr-Latn-RS" sz="1400" dirty="0" smtClean="0"/>
              <a:t>definisana </a:t>
            </a:r>
            <a:r>
              <a:rPr lang="sr-Latn-RS" sz="1400" dirty="0"/>
              <a:t>kao momenat završetka </a:t>
            </a:r>
            <a:r>
              <a:rPr lang="sr-Latn-RS" sz="1400" dirty="0" smtClean="0"/>
              <a:t>stečaja </a:t>
            </a:r>
            <a:r>
              <a:rPr lang="sr-Latn-RS" sz="1400" dirty="0"/>
              <a:t>(član 34 stav </a:t>
            </a:r>
            <a:r>
              <a:rPr lang="sr-Latn-RS" sz="1400" dirty="0" smtClean="0"/>
              <a:t>4 </a:t>
            </a:r>
            <a:r>
              <a:rPr lang="sr-Latn-RS" sz="1400" dirty="0"/>
              <a:t>Zakona</a:t>
            </a:r>
            <a:r>
              <a:rPr lang="sr-Latn-RS" sz="1400" dirty="0" smtClean="0"/>
              <a:t>), kao i </a:t>
            </a:r>
            <a:r>
              <a:rPr lang="sr-Latn-RS" sz="1400" dirty="0"/>
              <a:t>obaveza podnošenja poreske prijave i poreskog bilansa u roku od 10 dana od </a:t>
            </a:r>
            <a:r>
              <a:rPr lang="sr-Latn-RS" sz="1400" dirty="0" smtClean="0"/>
              <a:t>dana pravosnažnosti </a:t>
            </a:r>
            <a:r>
              <a:rPr lang="sr-Latn-RS" sz="1400" dirty="0"/>
              <a:t>(član 34. stav 5. Zakona)</a:t>
            </a:r>
          </a:p>
          <a:p>
            <a:pPr marL="180975" indent="-180975">
              <a:spcAft>
                <a:spcPts val="600"/>
              </a:spcAft>
              <a:buFont typeface="Arial" panose="020B0604020202020204" pitchFamily="34" charset="0"/>
              <a:buChar char="•"/>
            </a:pPr>
            <a:r>
              <a:rPr lang="sr-Latn-RS" sz="1400" dirty="0" smtClean="0"/>
              <a:t>Izmena definicije poslovne godine (član 38 stav 2 Zakona)</a:t>
            </a:r>
            <a:endParaRPr lang="sr-Latn-RS" sz="1400" dirty="0"/>
          </a:p>
          <a:p>
            <a:pPr marL="180975" indent="-180975">
              <a:spcAft>
                <a:spcPts val="600"/>
              </a:spcAft>
              <a:buFont typeface="Arial" panose="020B0604020202020204" pitchFamily="34" charset="0"/>
              <a:buChar char="•"/>
            </a:pPr>
            <a:r>
              <a:rPr lang="sr-Latn-RS" sz="1400" dirty="0"/>
              <a:t>Obveznik - stečajni dužnik nad kojim je u toku godine obustavljen stečajni postupak usled prodaje stečajnog dužnika kao pravnog </a:t>
            </a:r>
            <a:r>
              <a:rPr lang="sr-Latn-RS" sz="1400" dirty="0" smtClean="0"/>
              <a:t>lica ili nad kojim je obustavljen postupak likvidacije, </a:t>
            </a:r>
            <a:r>
              <a:rPr lang="sr-Latn-RS" sz="1400" dirty="0"/>
              <a:t>dužan je da podnese poresku prijavu u roku od 15 dana od pravosnažnosti rešenja o obustavi stečajnog postupka</a:t>
            </a:r>
            <a:r>
              <a:rPr lang="sr-Latn-RS" sz="1400" dirty="0" smtClean="0"/>
              <a:t>. U </a:t>
            </a:r>
            <a:r>
              <a:rPr lang="sr-Latn-RS" sz="1400" dirty="0"/>
              <a:t>poreskoj prijavi </a:t>
            </a:r>
            <a:r>
              <a:rPr lang="sr-Latn-RS" sz="1400" dirty="0" smtClean="0"/>
              <a:t>obveznik </a:t>
            </a:r>
            <a:r>
              <a:rPr lang="sr-Latn-RS" sz="1400" dirty="0"/>
              <a:t>daje procenu prihoda, rashoda i dobiti za poreski period koji započinje narednim danom u odnosu na dan pravosnažnosti rešenja o obustavi </a:t>
            </a:r>
            <a:r>
              <a:rPr lang="sr-Latn-RS" sz="1400" dirty="0" smtClean="0"/>
              <a:t>stečajnog (likvidacionog) </a:t>
            </a:r>
            <a:r>
              <a:rPr lang="sr-Latn-RS" sz="1400" dirty="0"/>
              <a:t>postupka. U poreskoj prijavi obveznik obračunava i mesečni iznos akontacije poreza na dobit</a:t>
            </a:r>
            <a:r>
              <a:rPr lang="sr-Latn-RS" sz="1400" dirty="0" smtClean="0"/>
              <a:t>. (član 64 Zakona)</a:t>
            </a:r>
          </a:p>
          <a:p>
            <a:pPr marL="180975" indent="-180975">
              <a:spcAft>
                <a:spcPts val="600"/>
              </a:spcAft>
              <a:buFont typeface="Arial" panose="020B0604020202020204" pitchFamily="34" charset="0"/>
              <a:buChar char="•"/>
            </a:pPr>
            <a:r>
              <a:rPr lang="sr-Latn-RS" sz="1400" dirty="0" smtClean="0"/>
              <a:t>Primena: od 01. avgusta 2018. godine</a:t>
            </a:r>
            <a:endParaRPr lang="vi-VN" sz="1400" dirty="0"/>
          </a:p>
        </p:txBody>
      </p:sp>
    </p:spTree>
    <p:extLst>
      <p:ext uri="{BB962C8B-B14F-4D97-AF65-F5344CB8AC3E}">
        <p14:creationId xmlns:p14="http://schemas.microsoft.com/office/powerpoint/2010/main" val="3249326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Izmene u obračunu poreske amortizacije</a:t>
            </a:r>
            <a:endParaRPr lang="sr-Latn-RS" sz="2000" b="1" dirty="0"/>
          </a:p>
        </p:txBody>
      </p:sp>
      <p:sp>
        <p:nvSpPr>
          <p:cNvPr id="8" name="Textfeld 7"/>
          <p:cNvSpPr txBox="1"/>
          <p:nvPr/>
        </p:nvSpPr>
        <p:spPr>
          <a:xfrm>
            <a:off x="178129" y="1115291"/>
            <a:ext cx="8784895" cy="3062377"/>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400" dirty="0" smtClean="0"/>
              <a:t>Amortizacija </a:t>
            </a:r>
            <a:r>
              <a:rPr lang="sr-Latn-RS" sz="1400" dirty="0"/>
              <a:t>nematerijalnih sredstava vrši </a:t>
            </a:r>
            <a:r>
              <a:rPr lang="sr-Latn-RS" sz="1400" dirty="0" smtClean="0"/>
              <a:t>se primenom </a:t>
            </a:r>
            <a:r>
              <a:rPr lang="sr-Latn-RS" sz="1400" dirty="0"/>
              <a:t>proporcionalne metode srazmerno veku trajanja koji je opredeljen </a:t>
            </a:r>
            <a:r>
              <a:rPr lang="sr-Latn-RS" sz="1400" dirty="0"/>
              <a:t>momentom priznavanja tih sredstava u </a:t>
            </a:r>
            <a:r>
              <a:rPr lang="sr-Latn-RS" sz="1400" dirty="0"/>
              <a:t>poslovnim knjigama obveznika, na osnovicu koju čini nabavna vrednost svakog sredstva </a:t>
            </a:r>
            <a:r>
              <a:rPr lang="sr-Latn-RS" sz="1400" dirty="0" smtClean="0"/>
              <a:t>posebno (član 10 stav 9 Zakona)</a:t>
            </a:r>
          </a:p>
          <a:p>
            <a:pPr marL="180975" indent="-180975">
              <a:spcAft>
                <a:spcPts val="600"/>
              </a:spcAft>
              <a:buFont typeface="Arial" panose="020B0604020202020204" pitchFamily="34" charset="0"/>
              <a:buChar char="•"/>
            </a:pPr>
            <a:r>
              <a:rPr lang="sr-Latn-RS" sz="1400" dirty="0" smtClean="0"/>
              <a:t>Dileme: amortizacija nematerijalne imovine sa neograničenim vekom trajanja i imovine nabavljene pre 2018. godine</a:t>
            </a:r>
          </a:p>
          <a:p>
            <a:pPr marL="180975" indent="-180975">
              <a:spcAft>
                <a:spcPts val="600"/>
              </a:spcAft>
              <a:buFont typeface="Arial" panose="020B0604020202020204" pitchFamily="34" charset="0"/>
              <a:buChar char="•"/>
            </a:pPr>
            <a:r>
              <a:rPr lang="sr-Latn-RS" sz="1400" dirty="0" smtClean="0"/>
              <a:t>Za stalna sredstva </a:t>
            </a:r>
            <a:r>
              <a:rPr lang="sr-Latn-RS" sz="1400" dirty="0"/>
              <a:t>koja se sastoje iz nepokretnih i pokretnih delova, </a:t>
            </a:r>
            <a:r>
              <a:rPr lang="sr-Latn-RS" sz="1400" dirty="0" smtClean="0"/>
              <a:t>definisano je </a:t>
            </a:r>
            <a:r>
              <a:rPr lang="sr-Latn-RS" sz="1400" dirty="0"/>
              <a:t>da se za potrebe obračuna poreske amortizacije ova sredstva razvrstavaju po grupama shodno načinu na koji su evidentirana u poslovnim knjigama obveznika u skladu sa propisima kojima se uređuje </a:t>
            </a:r>
            <a:r>
              <a:rPr lang="sr-Latn-RS" sz="1400" dirty="0" smtClean="0"/>
              <a:t>računovodstvo </a:t>
            </a:r>
            <a:r>
              <a:rPr lang="sr-Latn-RS" sz="1400" dirty="0"/>
              <a:t>(član 10 stav 9 Zakona)</a:t>
            </a:r>
          </a:p>
          <a:p>
            <a:pPr marL="180975" indent="-180975">
              <a:spcAft>
                <a:spcPts val="600"/>
              </a:spcAft>
              <a:buFont typeface="Arial" panose="020B0604020202020204" pitchFamily="34" charset="0"/>
              <a:buChar char="•"/>
            </a:pPr>
            <a:r>
              <a:rPr lang="sr-Latn-RS" sz="1400" dirty="0"/>
              <a:t>Primena: od 01. januara 2018. godine</a:t>
            </a:r>
          </a:p>
          <a:p>
            <a:pPr marL="180975" indent="-180975">
              <a:spcAft>
                <a:spcPts val="600"/>
              </a:spcAft>
              <a:buFont typeface="Arial" panose="020B0604020202020204" pitchFamily="34" charset="0"/>
              <a:buChar char="•"/>
            </a:pPr>
            <a:endParaRPr lang="sr-Latn-RS" sz="1400" dirty="0" smtClean="0"/>
          </a:p>
          <a:p>
            <a:pPr marL="180975" indent="-180975">
              <a:spcAft>
                <a:spcPts val="600"/>
              </a:spcAft>
              <a:buFont typeface="Arial" panose="020B0604020202020204" pitchFamily="34" charset="0"/>
              <a:buChar char="•"/>
            </a:pPr>
            <a:endParaRPr lang="sr-Latn-RS" sz="1400" dirty="0" smtClean="0"/>
          </a:p>
        </p:txBody>
      </p:sp>
    </p:spTree>
    <p:extLst>
      <p:ext uri="{BB962C8B-B14F-4D97-AF65-F5344CB8AC3E}">
        <p14:creationId xmlns:p14="http://schemas.microsoft.com/office/powerpoint/2010/main" val="2264305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pl-PL" sz="2000" b="1" dirty="0"/>
              <a:t>Preciziranje odredbi koje se odnose na kapitalni dobitak</a:t>
            </a:r>
            <a:endParaRPr lang="sr-Latn-RS" sz="2000" b="1" dirty="0"/>
          </a:p>
        </p:txBody>
      </p:sp>
      <p:sp>
        <p:nvSpPr>
          <p:cNvPr id="8" name="Textfeld 7"/>
          <p:cNvSpPr txBox="1"/>
          <p:nvPr/>
        </p:nvSpPr>
        <p:spPr>
          <a:xfrm>
            <a:off x="178129" y="1495302"/>
            <a:ext cx="8784895" cy="2846933"/>
          </a:xfrm>
          <a:prstGeom prst="rect">
            <a:avLst/>
          </a:prstGeom>
          <a:noFill/>
        </p:spPr>
        <p:txBody>
          <a:bodyPr wrap="square" rtlCol="0">
            <a:spAutoFit/>
          </a:bodyPr>
          <a:lstStyle/>
          <a:p>
            <a:pPr marL="180975" indent="-180975">
              <a:spcAft>
                <a:spcPts val="600"/>
              </a:spcAft>
              <a:buFont typeface="Arial" panose="020B0604020202020204" pitchFamily="34" charset="0"/>
              <a:buChar char="•"/>
            </a:pPr>
            <a:r>
              <a:rPr lang="sr-Latn-RS" sz="1400" dirty="0" smtClean="0"/>
              <a:t>Precizirano </a:t>
            </a:r>
            <a:r>
              <a:rPr lang="sr-Latn-RS" sz="1400" dirty="0"/>
              <a:t>da se prodajnom cenom za svrhu određivanja kapitalnog dobitka/gubitka smatra ugovorena, odnosno tržišna cena, bez poreza na prenos apsolutnih prava, </a:t>
            </a:r>
            <a:r>
              <a:rPr lang="sr-Latn-RS" sz="1400" b="1" dirty="0"/>
              <a:t>odnosno poreza na dodatu </a:t>
            </a:r>
            <a:r>
              <a:rPr lang="sr-Latn-RS" sz="1400" b="1" dirty="0" smtClean="0"/>
              <a:t>vrednost</a:t>
            </a:r>
            <a:r>
              <a:rPr lang="sr-Latn-RS" sz="1400" dirty="0" smtClean="0"/>
              <a:t> (član 28 stav 2 Zakona)</a:t>
            </a:r>
          </a:p>
          <a:p>
            <a:pPr marL="180975" indent="-180975">
              <a:spcAft>
                <a:spcPts val="600"/>
              </a:spcAft>
              <a:buFont typeface="Arial" panose="020B0604020202020204" pitchFamily="34" charset="0"/>
              <a:buChar char="•"/>
            </a:pPr>
            <a:r>
              <a:rPr lang="sr-Latn-RS" sz="1400" dirty="0" smtClean="0"/>
              <a:t>N</a:t>
            </a:r>
            <a:r>
              <a:rPr lang="vi-VN" sz="1400" dirty="0" smtClean="0"/>
              <a:t>abavna </a:t>
            </a:r>
            <a:r>
              <a:rPr lang="vi-VN" sz="1400" dirty="0"/>
              <a:t>cena </a:t>
            </a:r>
            <a:r>
              <a:rPr lang="vi-VN" sz="1400" dirty="0" smtClean="0"/>
              <a:t>koriguje </a:t>
            </a:r>
            <a:r>
              <a:rPr lang="vi-VN" sz="1400" dirty="0"/>
              <a:t>se na procenjenu, odnosno fer vrednost, utvrđenu u skladu sa MRS, odnosno MSFI, odnosno MSFI za MSP i usvojenim računovodstvenim politikama, ukoliko je promena na fer vrednost</a:t>
            </a:r>
            <a:r>
              <a:rPr lang="sr-Latn-RS" sz="1400" dirty="0"/>
              <a:t> </a:t>
            </a:r>
            <a:r>
              <a:rPr lang="vi-VN" sz="1400" dirty="0"/>
              <a:t>iskazivana u celini kao prihod perioda u kome je </a:t>
            </a:r>
            <a:r>
              <a:rPr lang="vi-VN" sz="1400" dirty="0" smtClean="0"/>
              <a:t>vršena</a:t>
            </a:r>
            <a:r>
              <a:rPr lang="sr-Latn-RS" sz="1400" dirty="0" smtClean="0"/>
              <a:t> </a:t>
            </a:r>
            <a:r>
              <a:rPr lang="sr-Latn-RS" sz="1400" dirty="0"/>
              <a:t>(član </a:t>
            </a:r>
            <a:r>
              <a:rPr lang="sr-Latn-RS" sz="1400" dirty="0" smtClean="0"/>
              <a:t>29 </a:t>
            </a:r>
            <a:r>
              <a:rPr lang="sr-Latn-RS" sz="1400" dirty="0"/>
              <a:t>stav 2 Zakona</a:t>
            </a:r>
            <a:r>
              <a:rPr lang="sr-Latn-RS" sz="1400" dirty="0" smtClean="0"/>
              <a:t>)</a:t>
            </a:r>
          </a:p>
          <a:p>
            <a:pPr marL="180975" indent="-180975">
              <a:spcAft>
                <a:spcPts val="600"/>
              </a:spcAft>
              <a:buFont typeface="Arial" panose="020B0604020202020204" pitchFamily="34" charset="0"/>
              <a:buChar char="•"/>
            </a:pPr>
            <a:r>
              <a:rPr lang="sr-Latn-RS" sz="1400" dirty="0" smtClean="0"/>
              <a:t>Omogućeno </a:t>
            </a:r>
            <a:r>
              <a:rPr lang="sr-Latn-RS" sz="1400" dirty="0"/>
              <a:t>da se nabavna </a:t>
            </a:r>
            <a:r>
              <a:rPr lang="sr-Latn-RS" sz="1400" dirty="0" smtClean="0"/>
              <a:t>vrednost </a:t>
            </a:r>
            <a:r>
              <a:rPr lang="sr-Latn-RS" sz="1400" dirty="0"/>
              <a:t>i ostale imovine </a:t>
            </a:r>
            <a:r>
              <a:rPr lang="sr-Latn-RS" sz="1400" dirty="0" smtClean="0"/>
              <a:t>svodi na fer vrednost, a ne samo za investicione nekretnine, radi izbegavanja dvostrukog oporezivanja</a:t>
            </a:r>
            <a:endParaRPr lang="sr-Latn-RS" sz="1400" dirty="0"/>
          </a:p>
          <a:p>
            <a:pPr marL="180975" indent="-180975">
              <a:spcAft>
                <a:spcPts val="600"/>
              </a:spcAft>
              <a:buFont typeface="Arial" panose="020B0604020202020204" pitchFamily="34" charset="0"/>
              <a:buChar char="•"/>
            </a:pPr>
            <a:r>
              <a:rPr lang="sr-Latn-RS" sz="1400" dirty="0" smtClean="0"/>
              <a:t>Primena: od 01. januara 2018. godine</a:t>
            </a:r>
          </a:p>
          <a:p>
            <a:pPr marL="180975" indent="-180975">
              <a:spcAft>
                <a:spcPts val="600"/>
              </a:spcAft>
              <a:buFont typeface="Arial" panose="020B0604020202020204" pitchFamily="34" charset="0"/>
              <a:buChar char="•"/>
            </a:pPr>
            <a:endParaRPr lang="sr-Latn-RS" sz="1400" dirty="0" smtClean="0"/>
          </a:p>
          <a:p>
            <a:pPr marL="180975" indent="-180975">
              <a:spcAft>
                <a:spcPts val="600"/>
              </a:spcAft>
              <a:buFont typeface="Arial" panose="020B0604020202020204" pitchFamily="34" charset="0"/>
              <a:buChar char="•"/>
            </a:pPr>
            <a:endParaRPr lang="sr-Latn-RS" sz="1400" dirty="0" smtClean="0"/>
          </a:p>
        </p:txBody>
      </p:sp>
    </p:spTree>
    <p:extLst>
      <p:ext uri="{BB962C8B-B14F-4D97-AF65-F5344CB8AC3E}">
        <p14:creationId xmlns:p14="http://schemas.microsoft.com/office/powerpoint/2010/main" val="4011321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SM">
      <a:dk1>
        <a:srgbClr val="63666A"/>
      </a:dk1>
      <a:lt1>
        <a:sysClr val="window" lastClr="FFFFFF"/>
      </a:lt1>
      <a:dk2>
        <a:srgbClr val="888B8D"/>
      </a:dk2>
      <a:lt2>
        <a:srgbClr val="DCDDDE"/>
      </a:lt2>
      <a:accent1>
        <a:srgbClr val="009CDE"/>
      </a:accent1>
      <a:accent2>
        <a:srgbClr val="3F9C35"/>
      </a:accent2>
      <a:accent3>
        <a:srgbClr val="34A798"/>
      </a:accent3>
      <a:accent4>
        <a:srgbClr val="9F5CC0"/>
      </a:accent4>
      <a:accent5>
        <a:srgbClr val="F1B434"/>
      </a:accent5>
      <a:accent6>
        <a:srgbClr val="E40046"/>
      </a:accent6>
      <a:hlink>
        <a:srgbClr val="009CDE"/>
      </a:hlink>
      <a:folHlink>
        <a:srgbClr val="6366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2567</TotalTime>
  <Words>3183</Words>
  <Application>Microsoft Office PowerPoint</Application>
  <PresentationFormat>On-screen Show (16:9)</PresentationFormat>
  <Paragraphs>128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NOVINE U OBRAČUNU POREZA NA DOBIT PRAVNIH LICA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L2LAdmin</dc:creator>
  <cp:lastModifiedBy>Sanja</cp:lastModifiedBy>
  <cp:revision>205</cp:revision>
  <dcterms:created xsi:type="dcterms:W3CDTF">2015-05-28T11:57:29Z</dcterms:created>
  <dcterms:modified xsi:type="dcterms:W3CDTF">2018-11-30T04:45:11Z</dcterms:modified>
</cp:coreProperties>
</file>