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304" r:id="rId3"/>
    <p:sldId id="305" r:id="rId4"/>
    <p:sldId id="306" r:id="rId5"/>
    <p:sldId id="330" r:id="rId6"/>
    <p:sldId id="309" r:id="rId7"/>
    <p:sldId id="310" r:id="rId8"/>
    <p:sldId id="311" r:id="rId9"/>
    <p:sldId id="314" r:id="rId10"/>
    <p:sldId id="312" r:id="rId11"/>
    <p:sldId id="331" r:id="rId12"/>
    <p:sldId id="308" r:id="rId13"/>
    <p:sldId id="316" r:id="rId14"/>
    <p:sldId id="332" r:id="rId15"/>
    <p:sldId id="317" r:id="rId16"/>
    <p:sldId id="327" r:id="rId17"/>
    <p:sldId id="329" r:id="rId18"/>
    <p:sldId id="321" r:id="rId19"/>
    <p:sldId id="315" r:id="rId20"/>
    <p:sldId id="319" r:id="rId21"/>
    <p:sldId id="320" r:id="rId22"/>
    <p:sldId id="323" r:id="rId23"/>
    <p:sldId id="318" r:id="rId24"/>
    <p:sldId id="322" r:id="rId25"/>
    <p:sldId id="324" r:id="rId26"/>
    <p:sldId id="325" r:id="rId27"/>
    <p:sldId id="328" r:id="rId28"/>
    <p:sldId id="33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7731" autoAdjust="0"/>
  </p:normalViewPr>
  <p:slideViewPr>
    <p:cSldViewPr snapToGrid="0">
      <p:cViewPr>
        <p:scale>
          <a:sx n="90" d="100"/>
          <a:sy n="90" d="100"/>
        </p:scale>
        <p:origin x="-978" y="-228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CAB23-4CA0-4A58-98B2-372178776C2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B1624D56-E4AE-4CE4-ADDD-AAB301B3BB83}">
      <dgm:prSet phldrT="[Text]" custT="1"/>
      <dgm:spPr/>
      <dgm:t>
        <a:bodyPr/>
        <a:lstStyle/>
        <a:p>
          <a:r>
            <a:rPr lang="sr-Latn-RS" sz="1600" smtClean="0"/>
            <a:t>Procena vrednosti NPO</a:t>
          </a:r>
          <a:endParaRPr lang="sr-Latn-RS" sz="1600"/>
        </a:p>
      </dgm:t>
    </dgm:pt>
    <dgm:pt modelId="{7E342BA2-AFB0-4156-A509-FD19D487E947}" type="parTrans" cxnId="{738E2F17-1202-4FF7-B20F-C9DFBDD12C95}">
      <dgm:prSet/>
      <dgm:spPr/>
      <dgm:t>
        <a:bodyPr/>
        <a:lstStyle/>
        <a:p>
          <a:endParaRPr lang="sr-Latn-RS"/>
        </a:p>
      </dgm:t>
    </dgm:pt>
    <dgm:pt modelId="{15769F26-BF55-4F76-98F6-967ACD6E1B78}" type="sibTrans" cxnId="{738E2F17-1202-4FF7-B20F-C9DFBDD12C95}">
      <dgm:prSet/>
      <dgm:spPr/>
      <dgm:t>
        <a:bodyPr/>
        <a:lstStyle/>
        <a:p>
          <a:endParaRPr lang="sr-Latn-RS"/>
        </a:p>
      </dgm:t>
    </dgm:pt>
    <dgm:pt modelId="{A05A8F26-4781-4E9A-9F3A-E6E347B6DD17}">
      <dgm:prSet phldrT="[Text]" custT="1"/>
      <dgm:spPr/>
      <dgm:t>
        <a:bodyPr/>
        <a:lstStyle/>
        <a:p>
          <a:r>
            <a:rPr lang="sr-Latn-RS" sz="1400" smtClean="0"/>
            <a:t>Pozitivan efekat </a:t>
          </a:r>
        </a:p>
        <a:p>
          <a:r>
            <a:rPr lang="sr-Latn-RS" sz="1400" smtClean="0"/>
            <a:t>(paragraf 17.15C)</a:t>
          </a:r>
          <a:endParaRPr lang="sr-Latn-RS" sz="1400"/>
        </a:p>
      </dgm:t>
    </dgm:pt>
    <dgm:pt modelId="{B84E7A4B-1123-4C4C-B2B6-C5BA21E1FC80}" type="parTrans" cxnId="{7CEE4B89-F5AD-4847-8D4A-66C482006B7F}">
      <dgm:prSet/>
      <dgm:spPr/>
      <dgm:t>
        <a:bodyPr/>
        <a:lstStyle/>
        <a:p>
          <a:endParaRPr lang="sr-Latn-RS"/>
        </a:p>
      </dgm:t>
    </dgm:pt>
    <dgm:pt modelId="{74A03AFC-1F8D-496C-8925-F8D17B38012E}" type="sibTrans" cxnId="{7CEE4B89-F5AD-4847-8D4A-66C482006B7F}">
      <dgm:prSet/>
      <dgm:spPr/>
      <dgm:t>
        <a:bodyPr/>
        <a:lstStyle/>
        <a:p>
          <a:endParaRPr lang="sr-Latn-RS"/>
        </a:p>
      </dgm:t>
    </dgm:pt>
    <dgm:pt modelId="{7AE71424-FC72-417D-84F0-61E53D414828}">
      <dgm:prSet phldrT="[Text]" custT="1"/>
      <dgm:spPr/>
      <dgm:t>
        <a:bodyPr/>
        <a:lstStyle/>
        <a:p>
          <a:r>
            <a:rPr lang="sr-Latn-RS" sz="1200" smtClean="0"/>
            <a:t>U korist </a:t>
          </a:r>
          <a:r>
            <a:rPr lang="sr-Latn-RS" sz="1200" b="1" smtClean="0"/>
            <a:t>330</a:t>
          </a:r>
          <a:r>
            <a:rPr lang="sr-Latn-RS" sz="1200" smtClean="0"/>
            <a:t> - </a:t>
          </a:r>
          <a:r>
            <a:rPr lang="sr-Latn-RS" sz="1200" noProof="0" smtClean="0"/>
            <a:t>Revalorizacione rezerve po osnovu revalorizacije</a:t>
          </a:r>
          <a:r>
            <a:rPr lang="sr-Latn-RS" sz="1200" smtClean="0"/>
            <a:t> NPO</a:t>
          </a:r>
          <a:r>
            <a:rPr lang="es-ES" sz="1200" smtClean="0"/>
            <a:t> </a:t>
          </a:r>
          <a:endParaRPr lang="sr-Latn-RS" sz="1200"/>
        </a:p>
      </dgm:t>
    </dgm:pt>
    <dgm:pt modelId="{62B7338E-D684-4F1A-9B47-14206A35052C}" type="parTrans" cxnId="{0014E8A9-2168-4EEB-98E6-5121710C910B}">
      <dgm:prSet/>
      <dgm:spPr/>
      <dgm:t>
        <a:bodyPr/>
        <a:lstStyle/>
        <a:p>
          <a:endParaRPr lang="sr-Latn-RS"/>
        </a:p>
      </dgm:t>
    </dgm:pt>
    <dgm:pt modelId="{A918EAD1-135D-4198-B2D9-EB31E1129572}" type="sibTrans" cxnId="{0014E8A9-2168-4EEB-98E6-5121710C910B}">
      <dgm:prSet/>
      <dgm:spPr/>
      <dgm:t>
        <a:bodyPr/>
        <a:lstStyle/>
        <a:p>
          <a:endParaRPr lang="sr-Latn-RS"/>
        </a:p>
      </dgm:t>
    </dgm:pt>
    <dgm:pt modelId="{773D9F72-F0D0-4C4C-8BEA-E7203A394E03}">
      <dgm:prSet phldrT="[Text]" custT="1"/>
      <dgm:spPr/>
      <dgm:t>
        <a:bodyPr/>
        <a:lstStyle/>
        <a:p>
          <a:r>
            <a:rPr lang="sr-Latn-RS" sz="1200" smtClean="0"/>
            <a:t>U korist </a:t>
          </a:r>
          <a:r>
            <a:rPr lang="vi-VN" sz="1200" b="1" smtClean="0"/>
            <a:t>682</a:t>
          </a:r>
          <a:r>
            <a:rPr lang="vi-VN" sz="1200" smtClean="0"/>
            <a:t> -  Prihodi od usklađivanja vrednosti</a:t>
          </a:r>
          <a:r>
            <a:rPr lang="sr-Latn-RS" sz="1200" smtClean="0"/>
            <a:t> NPO</a:t>
          </a:r>
          <a:r>
            <a:rPr lang="vi-VN" sz="1200" smtClean="0"/>
            <a:t> </a:t>
          </a:r>
          <a:r>
            <a:rPr lang="sr-Latn-RS" sz="1200" smtClean="0"/>
            <a:t>(</a:t>
          </a:r>
          <a:r>
            <a:rPr lang="vi-VN" sz="1200" smtClean="0"/>
            <a:t>do visine rashoda</a:t>
          </a:r>
          <a:r>
            <a:rPr lang="sr-Latn-RS" sz="1200" smtClean="0"/>
            <a:t> 582</a:t>
          </a:r>
          <a:r>
            <a:rPr lang="vi-VN" sz="1200" smtClean="0"/>
            <a:t> koji su u prethodnom periodu evidetirani</a:t>
          </a:r>
          <a:r>
            <a:rPr lang="sr-Latn-RS" sz="1200" smtClean="0"/>
            <a:t>)</a:t>
          </a:r>
          <a:endParaRPr lang="sr-Latn-RS" sz="1200"/>
        </a:p>
      </dgm:t>
    </dgm:pt>
    <dgm:pt modelId="{C6A47FF1-9B2A-4F1F-96D9-752394261973}" type="parTrans" cxnId="{CFE9F151-2492-4D20-9C86-77A728F62853}">
      <dgm:prSet/>
      <dgm:spPr/>
      <dgm:t>
        <a:bodyPr/>
        <a:lstStyle/>
        <a:p>
          <a:endParaRPr lang="sr-Latn-RS"/>
        </a:p>
      </dgm:t>
    </dgm:pt>
    <dgm:pt modelId="{387CDE41-22EC-4240-BBF8-B703594C1A08}" type="sibTrans" cxnId="{CFE9F151-2492-4D20-9C86-77A728F62853}">
      <dgm:prSet/>
      <dgm:spPr/>
      <dgm:t>
        <a:bodyPr/>
        <a:lstStyle/>
        <a:p>
          <a:endParaRPr lang="sr-Latn-RS"/>
        </a:p>
      </dgm:t>
    </dgm:pt>
    <dgm:pt modelId="{EB3843E6-DA12-47C8-B800-991DDED00F97}">
      <dgm:prSet phldrT="[Text]" custT="1"/>
      <dgm:spPr/>
      <dgm:t>
        <a:bodyPr/>
        <a:lstStyle/>
        <a:p>
          <a:r>
            <a:rPr lang="sr-Latn-RS" sz="1400" smtClean="0"/>
            <a:t>Negativan efekat</a:t>
          </a:r>
        </a:p>
        <a:p>
          <a:r>
            <a:rPr lang="sr-Latn-RS" sz="1400" smtClean="0"/>
            <a:t>(paragraf 17.15D)</a:t>
          </a:r>
          <a:endParaRPr lang="sr-Latn-RS" sz="1400"/>
        </a:p>
      </dgm:t>
    </dgm:pt>
    <dgm:pt modelId="{0C0F3AED-58C7-4EC2-8D17-C1B5D7BFC9DD}" type="parTrans" cxnId="{468C4584-15CE-4D02-B8BA-EA6748647195}">
      <dgm:prSet/>
      <dgm:spPr/>
      <dgm:t>
        <a:bodyPr/>
        <a:lstStyle/>
        <a:p>
          <a:endParaRPr lang="sr-Latn-RS"/>
        </a:p>
      </dgm:t>
    </dgm:pt>
    <dgm:pt modelId="{27280273-6BC8-427E-8F87-C94BB7FFFCB0}" type="sibTrans" cxnId="{468C4584-15CE-4D02-B8BA-EA6748647195}">
      <dgm:prSet/>
      <dgm:spPr/>
      <dgm:t>
        <a:bodyPr/>
        <a:lstStyle/>
        <a:p>
          <a:endParaRPr lang="sr-Latn-RS"/>
        </a:p>
      </dgm:t>
    </dgm:pt>
    <dgm:pt modelId="{389C605B-489E-49BA-9FB8-31295875BFEB}">
      <dgm:prSet phldrT="[Text]" custT="1"/>
      <dgm:spPr/>
      <dgm:t>
        <a:bodyPr/>
        <a:lstStyle/>
        <a:p>
          <a:r>
            <a:rPr lang="sr-Latn-RS" sz="1200" smtClean="0"/>
            <a:t>Na teret </a:t>
          </a:r>
          <a:r>
            <a:rPr lang="vi-VN" sz="1200" b="1" smtClean="0"/>
            <a:t>582</a:t>
          </a:r>
          <a:r>
            <a:rPr lang="vi-VN" sz="1200" smtClean="0"/>
            <a:t> - Obezvređenje </a:t>
          </a:r>
          <a:r>
            <a:rPr lang="sr-Latn-RS" sz="1200" smtClean="0"/>
            <a:t>NPO</a:t>
          </a:r>
          <a:endParaRPr lang="sr-Latn-RS" sz="1200"/>
        </a:p>
      </dgm:t>
    </dgm:pt>
    <dgm:pt modelId="{A851E765-D331-4DF1-8B2F-967DF64E4330}" type="parTrans" cxnId="{888C70F0-8003-4966-ABDA-9732CD71C680}">
      <dgm:prSet/>
      <dgm:spPr/>
      <dgm:t>
        <a:bodyPr/>
        <a:lstStyle/>
        <a:p>
          <a:endParaRPr lang="sr-Latn-RS"/>
        </a:p>
      </dgm:t>
    </dgm:pt>
    <dgm:pt modelId="{5E8427A2-8F7B-4B43-B4E7-081A7AC07382}" type="sibTrans" cxnId="{888C70F0-8003-4966-ABDA-9732CD71C680}">
      <dgm:prSet/>
      <dgm:spPr/>
      <dgm:t>
        <a:bodyPr/>
        <a:lstStyle/>
        <a:p>
          <a:endParaRPr lang="sr-Latn-RS"/>
        </a:p>
      </dgm:t>
    </dgm:pt>
    <dgm:pt modelId="{6069E97A-5550-4DBC-9EE7-76875B076479}">
      <dgm:prSet phldrT="[Text]" custT="1"/>
      <dgm:spPr/>
      <dgm:t>
        <a:bodyPr/>
        <a:lstStyle/>
        <a:p>
          <a:r>
            <a:rPr lang="sr-Latn-RS" sz="1200" smtClean="0"/>
            <a:t>Na teret već formirane </a:t>
          </a:r>
          <a:r>
            <a:rPr lang="sr-Latn-RS" sz="1200" b="1" smtClean="0"/>
            <a:t>330</a:t>
          </a:r>
          <a:r>
            <a:rPr lang="sr-Latn-RS" sz="1200" smtClean="0"/>
            <a:t> - </a:t>
          </a:r>
          <a:r>
            <a:rPr lang="es-ES" sz="1200" err="1" smtClean="0"/>
            <a:t>Revalorizacione</a:t>
          </a:r>
          <a:r>
            <a:rPr lang="es-ES" sz="1200" smtClean="0"/>
            <a:t> </a:t>
          </a:r>
          <a:r>
            <a:rPr lang="es-ES" sz="1200" err="1" smtClean="0"/>
            <a:t>rezerve</a:t>
          </a:r>
          <a:r>
            <a:rPr lang="es-ES" sz="1200" smtClean="0"/>
            <a:t> </a:t>
          </a:r>
          <a:r>
            <a:rPr lang="es-ES" sz="1200" err="1" smtClean="0"/>
            <a:t>po</a:t>
          </a:r>
          <a:r>
            <a:rPr lang="es-ES" sz="1200" smtClean="0"/>
            <a:t> </a:t>
          </a:r>
          <a:r>
            <a:rPr lang="sr-Latn-RS" sz="1200" noProof="0" smtClean="0"/>
            <a:t>osnovu</a:t>
          </a:r>
          <a:r>
            <a:rPr lang="es-ES" sz="1200" smtClean="0"/>
            <a:t> </a:t>
          </a:r>
          <a:r>
            <a:rPr lang="es-ES" sz="1200" err="1" smtClean="0"/>
            <a:t>revalorizacije</a:t>
          </a:r>
          <a:r>
            <a:rPr lang="sr-Latn-RS" sz="1200" smtClean="0"/>
            <a:t> NPO</a:t>
          </a:r>
          <a:r>
            <a:rPr lang="es-ES" sz="1200" smtClean="0"/>
            <a:t> </a:t>
          </a:r>
          <a:endParaRPr lang="sr-Latn-RS" sz="1200"/>
        </a:p>
      </dgm:t>
    </dgm:pt>
    <dgm:pt modelId="{98AEC803-5B66-4A35-9D9E-68D38F4BFC45}" type="parTrans" cxnId="{F91D003E-83E5-4771-B256-2A7C3DFA5A8E}">
      <dgm:prSet/>
      <dgm:spPr/>
      <dgm:t>
        <a:bodyPr/>
        <a:lstStyle/>
        <a:p>
          <a:endParaRPr lang="sr-Latn-RS"/>
        </a:p>
      </dgm:t>
    </dgm:pt>
    <dgm:pt modelId="{233B97D2-C50C-42E8-B061-8C245C1A7CBC}" type="sibTrans" cxnId="{F91D003E-83E5-4771-B256-2A7C3DFA5A8E}">
      <dgm:prSet/>
      <dgm:spPr/>
      <dgm:t>
        <a:bodyPr/>
        <a:lstStyle/>
        <a:p>
          <a:endParaRPr lang="sr-Latn-RS"/>
        </a:p>
      </dgm:t>
    </dgm:pt>
    <dgm:pt modelId="{3E39C69F-EDCD-4322-8859-D7ED335EDD72}" type="pres">
      <dgm:prSet presAssocID="{F0FCAB23-4CA0-4A58-98B2-372178776C2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30016B5C-27C2-4594-8088-C5074D01599E}" type="pres">
      <dgm:prSet presAssocID="{F0FCAB23-4CA0-4A58-98B2-372178776C25}" presName="hierFlow" presStyleCnt="0"/>
      <dgm:spPr/>
    </dgm:pt>
    <dgm:pt modelId="{9CE02E0F-39C8-4100-9D00-5FBE65D83419}" type="pres">
      <dgm:prSet presAssocID="{F0FCAB23-4CA0-4A58-98B2-372178776C2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314206D-42DF-425A-9FC2-23E5BAC41457}" type="pres">
      <dgm:prSet presAssocID="{B1624D56-E4AE-4CE4-ADDD-AAB301B3BB83}" presName="Name14" presStyleCnt="0"/>
      <dgm:spPr/>
    </dgm:pt>
    <dgm:pt modelId="{C43BB479-8517-4FE2-A5D0-C6F726C0DBFD}" type="pres">
      <dgm:prSet presAssocID="{B1624D56-E4AE-4CE4-ADDD-AAB301B3BB83}" presName="level1Shape" presStyleLbl="node0" presStyleIdx="0" presStyleCnt="1" custScaleX="115843" custScaleY="8342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AD8F3C34-307B-4532-863D-A60C7218A71E}" type="pres">
      <dgm:prSet presAssocID="{B1624D56-E4AE-4CE4-ADDD-AAB301B3BB83}" presName="hierChild2" presStyleCnt="0"/>
      <dgm:spPr/>
    </dgm:pt>
    <dgm:pt modelId="{A1648F43-1DA5-4024-9F24-B997329D2AC4}" type="pres">
      <dgm:prSet presAssocID="{B84E7A4B-1123-4C4C-B2B6-C5BA21E1FC80}" presName="Name19" presStyleLbl="parChTrans1D2" presStyleIdx="0" presStyleCnt="2"/>
      <dgm:spPr/>
      <dgm:t>
        <a:bodyPr/>
        <a:lstStyle/>
        <a:p>
          <a:endParaRPr lang="sr-Latn-RS"/>
        </a:p>
      </dgm:t>
    </dgm:pt>
    <dgm:pt modelId="{E748890D-8981-41B0-92E0-69C03B9E6086}" type="pres">
      <dgm:prSet presAssocID="{A05A8F26-4781-4E9A-9F3A-E6E347B6DD17}" presName="Name21" presStyleCnt="0"/>
      <dgm:spPr/>
    </dgm:pt>
    <dgm:pt modelId="{C83EF639-933A-48C6-B017-28A148FBD3CF}" type="pres">
      <dgm:prSet presAssocID="{A05A8F26-4781-4E9A-9F3A-E6E347B6DD17}" presName="level2Shape" presStyleLbl="node2" presStyleIdx="0" presStyleCnt="2" custScaleX="127712" custScaleY="74451"/>
      <dgm:spPr/>
      <dgm:t>
        <a:bodyPr/>
        <a:lstStyle/>
        <a:p>
          <a:endParaRPr lang="sr-Latn-RS"/>
        </a:p>
      </dgm:t>
    </dgm:pt>
    <dgm:pt modelId="{CC6496B0-4227-4EF9-94B3-BC5F3A1C792E}" type="pres">
      <dgm:prSet presAssocID="{A05A8F26-4781-4E9A-9F3A-E6E347B6DD17}" presName="hierChild3" presStyleCnt="0"/>
      <dgm:spPr/>
    </dgm:pt>
    <dgm:pt modelId="{4BF93AE0-4BD3-4735-8FA6-B2673990D200}" type="pres">
      <dgm:prSet presAssocID="{62B7338E-D684-4F1A-9B47-14206A35052C}" presName="Name19" presStyleLbl="parChTrans1D3" presStyleIdx="0" presStyleCnt="4"/>
      <dgm:spPr/>
      <dgm:t>
        <a:bodyPr/>
        <a:lstStyle/>
        <a:p>
          <a:endParaRPr lang="sr-Latn-RS"/>
        </a:p>
      </dgm:t>
    </dgm:pt>
    <dgm:pt modelId="{6CBD87F3-12D1-44B2-8D0C-CA115043877B}" type="pres">
      <dgm:prSet presAssocID="{7AE71424-FC72-417D-84F0-61E53D414828}" presName="Name21" presStyleCnt="0"/>
      <dgm:spPr/>
    </dgm:pt>
    <dgm:pt modelId="{D9C6778F-2A37-4F8B-AC2F-00D4612BEC6D}" type="pres">
      <dgm:prSet presAssocID="{7AE71424-FC72-417D-84F0-61E53D414828}" presName="level2Shape" presStyleLbl="node3" presStyleIdx="0" presStyleCnt="4" custScaleX="129677" custScaleY="113468"/>
      <dgm:spPr/>
      <dgm:t>
        <a:bodyPr/>
        <a:lstStyle/>
        <a:p>
          <a:endParaRPr lang="sr-Latn-RS"/>
        </a:p>
      </dgm:t>
    </dgm:pt>
    <dgm:pt modelId="{311D4065-E109-4170-A4A7-C956A373F60F}" type="pres">
      <dgm:prSet presAssocID="{7AE71424-FC72-417D-84F0-61E53D414828}" presName="hierChild3" presStyleCnt="0"/>
      <dgm:spPr/>
    </dgm:pt>
    <dgm:pt modelId="{BC2839B8-D24B-4B14-AC11-9797F1237A7D}" type="pres">
      <dgm:prSet presAssocID="{C6A47FF1-9B2A-4F1F-96D9-752394261973}" presName="Name19" presStyleLbl="parChTrans1D3" presStyleIdx="1" presStyleCnt="4"/>
      <dgm:spPr/>
      <dgm:t>
        <a:bodyPr/>
        <a:lstStyle/>
        <a:p>
          <a:endParaRPr lang="sr-Latn-RS"/>
        </a:p>
      </dgm:t>
    </dgm:pt>
    <dgm:pt modelId="{FDA2CFC4-1A01-4CEE-A017-152CBA30EFF4}" type="pres">
      <dgm:prSet presAssocID="{773D9F72-F0D0-4C4C-8BEA-E7203A394E03}" presName="Name21" presStyleCnt="0"/>
      <dgm:spPr/>
    </dgm:pt>
    <dgm:pt modelId="{84B92CBC-69FE-4F2C-8144-12C00063A571}" type="pres">
      <dgm:prSet presAssocID="{773D9F72-F0D0-4C4C-8BEA-E7203A394E03}" presName="level2Shape" presStyleLbl="node3" presStyleIdx="1" presStyleCnt="4" custScaleX="125869" custScaleY="113762"/>
      <dgm:spPr/>
      <dgm:t>
        <a:bodyPr/>
        <a:lstStyle/>
        <a:p>
          <a:endParaRPr lang="sr-Latn-RS"/>
        </a:p>
      </dgm:t>
    </dgm:pt>
    <dgm:pt modelId="{C1B53281-A881-4008-944E-8020D123760D}" type="pres">
      <dgm:prSet presAssocID="{773D9F72-F0D0-4C4C-8BEA-E7203A394E03}" presName="hierChild3" presStyleCnt="0"/>
      <dgm:spPr/>
    </dgm:pt>
    <dgm:pt modelId="{C4EC74BA-8FDB-4BBD-BDAC-548D78C08DF5}" type="pres">
      <dgm:prSet presAssocID="{0C0F3AED-58C7-4EC2-8D17-C1B5D7BFC9DD}" presName="Name19" presStyleLbl="parChTrans1D2" presStyleIdx="1" presStyleCnt="2"/>
      <dgm:spPr/>
      <dgm:t>
        <a:bodyPr/>
        <a:lstStyle/>
        <a:p>
          <a:endParaRPr lang="sr-Latn-RS"/>
        </a:p>
      </dgm:t>
    </dgm:pt>
    <dgm:pt modelId="{28237BA3-3332-44AE-BEDE-E34EBD0127FD}" type="pres">
      <dgm:prSet presAssocID="{EB3843E6-DA12-47C8-B800-991DDED00F97}" presName="Name21" presStyleCnt="0"/>
      <dgm:spPr/>
    </dgm:pt>
    <dgm:pt modelId="{AC0CB6B0-04B6-4587-9DC0-4889D7577299}" type="pres">
      <dgm:prSet presAssocID="{EB3843E6-DA12-47C8-B800-991DDED00F97}" presName="level2Shape" presStyleLbl="node2" presStyleIdx="1" presStyleCnt="2" custScaleX="127582" custScaleY="74357"/>
      <dgm:spPr/>
      <dgm:t>
        <a:bodyPr/>
        <a:lstStyle/>
        <a:p>
          <a:endParaRPr lang="sr-Latn-RS"/>
        </a:p>
      </dgm:t>
    </dgm:pt>
    <dgm:pt modelId="{9443B1B1-978A-47F4-870E-D2A3B1D4AC3B}" type="pres">
      <dgm:prSet presAssocID="{EB3843E6-DA12-47C8-B800-991DDED00F97}" presName="hierChild3" presStyleCnt="0"/>
      <dgm:spPr/>
    </dgm:pt>
    <dgm:pt modelId="{A7E96710-474A-49FC-B6BD-41D1F1B6C65B}" type="pres">
      <dgm:prSet presAssocID="{A851E765-D331-4DF1-8B2F-967DF64E4330}" presName="Name19" presStyleLbl="parChTrans1D3" presStyleIdx="2" presStyleCnt="4"/>
      <dgm:spPr/>
      <dgm:t>
        <a:bodyPr/>
        <a:lstStyle/>
        <a:p>
          <a:endParaRPr lang="sr-Latn-RS"/>
        </a:p>
      </dgm:t>
    </dgm:pt>
    <dgm:pt modelId="{70CB7F38-7E7E-487A-8FDF-FBDE29923D3C}" type="pres">
      <dgm:prSet presAssocID="{389C605B-489E-49BA-9FB8-31295875BFEB}" presName="Name21" presStyleCnt="0"/>
      <dgm:spPr/>
    </dgm:pt>
    <dgm:pt modelId="{A3570489-D42A-4AD8-8003-78F6E484A655}" type="pres">
      <dgm:prSet presAssocID="{389C605B-489E-49BA-9FB8-31295875BFEB}" presName="level2Shape" presStyleLbl="node3" presStyleIdx="2" presStyleCnt="4" custScaleX="129415" custScaleY="113353"/>
      <dgm:spPr/>
      <dgm:t>
        <a:bodyPr/>
        <a:lstStyle/>
        <a:p>
          <a:endParaRPr lang="sr-Latn-RS"/>
        </a:p>
      </dgm:t>
    </dgm:pt>
    <dgm:pt modelId="{3AB03CB3-96C5-49B8-BA97-D28D341EBC57}" type="pres">
      <dgm:prSet presAssocID="{389C605B-489E-49BA-9FB8-31295875BFEB}" presName="hierChild3" presStyleCnt="0"/>
      <dgm:spPr/>
    </dgm:pt>
    <dgm:pt modelId="{FAD924D3-CFB4-4847-BAAA-43AD85065A99}" type="pres">
      <dgm:prSet presAssocID="{98AEC803-5B66-4A35-9D9E-68D38F4BFC45}" presName="Name19" presStyleLbl="parChTrans1D3" presStyleIdx="3" presStyleCnt="4"/>
      <dgm:spPr/>
      <dgm:t>
        <a:bodyPr/>
        <a:lstStyle/>
        <a:p>
          <a:endParaRPr lang="sr-Latn-RS"/>
        </a:p>
      </dgm:t>
    </dgm:pt>
    <dgm:pt modelId="{C9D03D4A-EDE3-41BF-A3D8-43FC646BFB9E}" type="pres">
      <dgm:prSet presAssocID="{6069E97A-5550-4DBC-9EE7-76875B076479}" presName="Name21" presStyleCnt="0"/>
      <dgm:spPr/>
    </dgm:pt>
    <dgm:pt modelId="{11EF472C-9DD3-4EC6-96A5-DEC5A926AAC7}" type="pres">
      <dgm:prSet presAssocID="{6069E97A-5550-4DBC-9EE7-76875B076479}" presName="level2Shape" presStyleLbl="node3" presStyleIdx="3" presStyleCnt="4" custScaleX="129415" custScaleY="113238"/>
      <dgm:spPr/>
      <dgm:t>
        <a:bodyPr/>
        <a:lstStyle/>
        <a:p>
          <a:endParaRPr lang="sr-Latn-RS"/>
        </a:p>
      </dgm:t>
    </dgm:pt>
    <dgm:pt modelId="{2336EB96-5D95-45E8-AFB5-56946207247D}" type="pres">
      <dgm:prSet presAssocID="{6069E97A-5550-4DBC-9EE7-76875B076479}" presName="hierChild3" presStyleCnt="0"/>
      <dgm:spPr/>
    </dgm:pt>
    <dgm:pt modelId="{6763AE48-5800-41D2-8605-3AD52D41A1E9}" type="pres">
      <dgm:prSet presAssocID="{F0FCAB23-4CA0-4A58-98B2-372178776C25}" presName="bgShapesFlow" presStyleCnt="0"/>
      <dgm:spPr/>
    </dgm:pt>
  </dgm:ptLst>
  <dgm:cxnLst>
    <dgm:cxn modelId="{CFE9F151-2492-4D20-9C86-77A728F62853}" srcId="{A05A8F26-4781-4E9A-9F3A-E6E347B6DD17}" destId="{773D9F72-F0D0-4C4C-8BEA-E7203A394E03}" srcOrd="1" destOrd="0" parTransId="{C6A47FF1-9B2A-4F1F-96D9-752394261973}" sibTransId="{387CDE41-22EC-4240-BBF8-B703594C1A08}"/>
    <dgm:cxn modelId="{35802B1F-0F9C-488C-9BCE-83B62B11FE02}" type="presOf" srcId="{C6A47FF1-9B2A-4F1F-96D9-752394261973}" destId="{BC2839B8-D24B-4B14-AC11-9797F1237A7D}" srcOrd="0" destOrd="0" presId="urn:microsoft.com/office/officeart/2005/8/layout/hierarchy6"/>
    <dgm:cxn modelId="{A6AF1E90-EF95-45A0-8C5D-299124AFA441}" type="presOf" srcId="{6069E97A-5550-4DBC-9EE7-76875B076479}" destId="{11EF472C-9DD3-4EC6-96A5-DEC5A926AAC7}" srcOrd="0" destOrd="0" presId="urn:microsoft.com/office/officeart/2005/8/layout/hierarchy6"/>
    <dgm:cxn modelId="{888C70F0-8003-4966-ABDA-9732CD71C680}" srcId="{EB3843E6-DA12-47C8-B800-991DDED00F97}" destId="{389C605B-489E-49BA-9FB8-31295875BFEB}" srcOrd="0" destOrd="0" parTransId="{A851E765-D331-4DF1-8B2F-967DF64E4330}" sibTransId="{5E8427A2-8F7B-4B43-B4E7-081A7AC07382}"/>
    <dgm:cxn modelId="{58B3E1B6-F0EE-4DA1-A200-028F5A920AF8}" type="presOf" srcId="{B1624D56-E4AE-4CE4-ADDD-AAB301B3BB83}" destId="{C43BB479-8517-4FE2-A5D0-C6F726C0DBFD}" srcOrd="0" destOrd="0" presId="urn:microsoft.com/office/officeart/2005/8/layout/hierarchy6"/>
    <dgm:cxn modelId="{E309138C-12C7-410D-9032-116AE0CC3C5D}" type="presOf" srcId="{F0FCAB23-4CA0-4A58-98B2-372178776C25}" destId="{3E39C69F-EDCD-4322-8859-D7ED335EDD72}" srcOrd="0" destOrd="0" presId="urn:microsoft.com/office/officeart/2005/8/layout/hierarchy6"/>
    <dgm:cxn modelId="{45CC8C27-0CDC-48F5-8DC9-6C30FB445F4D}" type="presOf" srcId="{B84E7A4B-1123-4C4C-B2B6-C5BA21E1FC80}" destId="{A1648F43-1DA5-4024-9F24-B997329D2AC4}" srcOrd="0" destOrd="0" presId="urn:microsoft.com/office/officeart/2005/8/layout/hierarchy6"/>
    <dgm:cxn modelId="{0DA0DA88-4D1E-4065-91D6-CE67C94A6275}" type="presOf" srcId="{EB3843E6-DA12-47C8-B800-991DDED00F97}" destId="{AC0CB6B0-04B6-4587-9DC0-4889D7577299}" srcOrd="0" destOrd="0" presId="urn:microsoft.com/office/officeart/2005/8/layout/hierarchy6"/>
    <dgm:cxn modelId="{F91D003E-83E5-4771-B256-2A7C3DFA5A8E}" srcId="{EB3843E6-DA12-47C8-B800-991DDED00F97}" destId="{6069E97A-5550-4DBC-9EE7-76875B076479}" srcOrd="1" destOrd="0" parTransId="{98AEC803-5B66-4A35-9D9E-68D38F4BFC45}" sibTransId="{233B97D2-C50C-42E8-B061-8C245C1A7CBC}"/>
    <dgm:cxn modelId="{88D9CD10-6E6D-4DE8-8914-3C7490BB6D56}" type="presOf" srcId="{0C0F3AED-58C7-4EC2-8D17-C1B5D7BFC9DD}" destId="{C4EC74BA-8FDB-4BBD-BDAC-548D78C08DF5}" srcOrd="0" destOrd="0" presId="urn:microsoft.com/office/officeart/2005/8/layout/hierarchy6"/>
    <dgm:cxn modelId="{562BA225-E115-42C3-8860-DCB3508D4250}" type="presOf" srcId="{62B7338E-D684-4F1A-9B47-14206A35052C}" destId="{4BF93AE0-4BD3-4735-8FA6-B2673990D200}" srcOrd="0" destOrd="0" presId="urn:microsoft.com/office/officeart/2005/8/layout/hierarchy6"/>
    <dgm:cxn modelId="{7CEE4B89-F5AD-4847-8D4A-66C482006B7F}" srcId="{B1624D56-E4AE-4CE4-ADDD-AAB301B3BB83}" destId="{A05A8F26-4781-4E9A-9F3A-E6E347B6DD17}" srcOrd="0" destOrd="0" parTransId="{B84E7A4B-1123-4C4C-B2B6-C5BA21E1FC80}" sibTransId="{74A03AFC-1F8D-496C-8925-F8D17B38012E}"/>
    <dgm:cxn modelId="{0014E8A9-2168-4EEB-98E6-5121710C910B}" srcId="{A05A8F26-4781-4E9A-9F3A-E6E347B6DD17}" destId="{7AE71424-FC72-417D-84F0-61E53D414828}" srcOrd="0" destOrd="0" parTransId="{62B7338E-D684-4F1A-9B47-14206A35052C}" sibTransId="{A918EAD1-135D-4198-B2D9-EB31E1129572}"/>
    <dgm:cxn modelId="{738E2F17-1202-4FF7-B20F-C9DFBDD12C95}" srcId="{F0FCAB23-4CA0-4A58-98B2-372178776C25}" destId="{B1624D56-E4AE-4CE4-ADDD-AAB301B3BB83}" srcOrd="0" destOrd="0" parTransId="{7E342BA2-AFB0-4156-A509-FD19D487E947}" sibTransId="{15769F26-BF55-4F76-98F6-967ACD6E1B78}"/>
    <dgm:cxn modelId="{CCA7728E-6CE9-48A1-A9E0-5B8FB4659DDD}" type="presOf" srcId="{389C605B-489E-49BA-9FB8-31295875BFEB}" destId="{A3570489-D42A-4AD8-8003-78F6E484A655}" srcOrd="0" destOrd="0" presId="urn:microsoft.com/office/officeart/2005/8/layout/hierarchy6"/>
    <dgm:cxn modelId="{468C4584-15CE-4D02-B8BA-EA6748647195}" srcId="{B1624D56-E4AE-4CE4-ADDD-AAB301B3BB83}" destId="{EB3843E6-DA12-47C8-B800-991DDED00F97}" srcOrd="1" destOrd="0" parTransId="{0C0F3AED-58C7-4EC2-8D17-C1B5D7BFC9DD}" sibTransId="{27280273-6BC8-427E-8F87-C94BB7FFFCB0}"/>
    <dgm:cxn modelId="{51A1F63A-1A60-4819-BB21-914DD98BD2A3}" type="presOf" srcId="{A05A8F26-4781-4E9A-9F3A-E6E347B6DD17}" destId="{C83EF639-933A-48C6-B017-28A148FBD3CF}" srcOrd="0" destOrd="0" presId="urn:microsoft.com/office/officeart/2005/8/layout/hierarchy6"/>
    <dgm:cxn modelId="{BFCAFE66-2DC9-433F-80B6-963C814C60C3}" type="presOf" srcId="{98AEC803-5B66-4A35-9D9E-68D38F4BFC45}" destId="{FAD924D3-CFB4-4847-BAAA-43AD85065A99}" srcOrd="0" destOrd="0" presId="urn:microsoft.com/office/officeart/2005/8/layout/hierarchy6"/>
    <dgm:cxn modelId="{6589297C-7A26-4943-B97E-FEECCB492846}" type="presOf" srcId="{773D9F72-F0D0-4C4C-8BEA-E7203A394E03}" destId="{84B92CBC-69FE-4F2C-8144-12C00063A571}" srcOrd="0" destOrd="0" presId="urn:microsoft.com/office/officeart/2005/8/layout/hierarchy6"/>
    <dgm:cxn modelId="{0E3336B9-3E60-4E26-9F18-05A7EDFAF5A2}" type="presOf" srcId="{A851E765-D331-4DF1-8B2F-967DF64E4330}" destId="{A7E96710-474A-49FC-B6BD-41D1F1B6C65B}" srcOrd="0" destOrd="0" presId="urn:microsoft.com/office/officeart/2005/8/layout/hierarchy6"/>
    <dgm:cxn modelId="{63977422-6B14-4B35-9EC3-56F521165B7E}" type="presOf" srcId="{7AE71424-FC72-417D-84F0-61E53D414828}" destId="{D9C6778F-2A37-4F8B-AC2F-00D4612BEC6D}" srcOrd="0" destOrd="0" presId="urn:microsoft.com/office/officeart/2005/8/layout/hierarchy6"/>
    <dgm:cxn modelId="{7195BF06-0FED-4086-AFCE-9BE993B07D4C}" type="presParOf" srcId="{3E39C69F-EDCD-4322-8859-D7ED335EDD72}" destId="{30016B5C-27C2-4594-8088-C5074D01599E}" srcOrd="0" destOrd="0" presId="urn:microsoft.com/office/officeart/2005/8/layout/hierarchy6"/>
    <dgm:cxn modelId="{F83F7A55-B23E-496C-ABF9-3D1DBD43F732}" type="presParOf" srcId="{30016B5C-27C2-4594-8088-C5074D01599E}" destId="{9CE02E0F-39C8-4100-9D00-5FBE65D83419}" srcOrd="0" destOrd="0" presId="urn:microsoft.com/office/officeart/2005/8/layout/hierarchy6"/>
    <dgm:cxn modelId="{822EAB77-5886-4090-BB0F-D1ABD323D19F}" type="presParOf" srcId="{9CE02E0F-39C8-4100-9D00-5FBE65D83419}" destId="{1314206D-42DF-425A-9FC2-23E5BAC41457}" srcOrd="0" destOrd="0" presId="urn:microsoft.com/office/officeart/2005/8/layout/hierarchy6"/>
    <dgm:cxn modelId="{23E43A17-BD47-45A8-80FE-B43B76318264}" type="presParOf" srcId="{1314206D-42DF-425A-9FC2-23E5BAC41457}" destId="{C43BB479-8517-4FE2-A5D0-C6F726C0DBFD}" srcOrd="0" destOrd="0" presId="urn:microsoft.com/office/officeart/2005/8/layout/hierarchy6"/>
    <dgm:cxn modelId="{9E99B7D2-E7F7-42EB-9989-C26D0971B310}" type="presParOf" srcId="{1314206D-42DF-425A-9FC2-23E5BAC41457}" destId="{AD8F3C34-307B-4532-863D-A60C7218A71E}" srcOrd="1" destOrd="0" presId="urn:microsoft.com/office/officeart/2005/8/layout/hierarchy6"/>
    <dgm:cxn modelId="{410FF018-DD83-46DF-89F3-A00C68FB0E2D}" type="presParOf" srcId="{AD8F3C34-307B-4532-863D-A60C7218A71E}" destId="{A1648F43-1DA5-4024-9F24-B997329D2AC4}" srcOrd="0" destOrd="0" presId="urn:microsoft.com/office/officeart/2005/8/layout/hierarchy6"/>
    <dgm:cxn modelId="{FEEEC474-B511-4DC9-B79F-534377FD4C16}" type="presParOf" srcId="{AD8F3C34-307B-4532-863D-A60C7218A71E}" destId="{E748890D-8981-41B0-92E0-69C03B9E6086}" srcOrd="1" destOrd="0" presId="urn:microsoft.com/office/officeart/2005/8/layout/hierarchy6"/>
    <dgm:cxn modelId="{16B8D9A3-4FED-402C-B549-F850A532CF5D}" type="presParOf" srcId="{E748890D-8981-41B0-92E0-69C03B9E6086}" destId="{C83EF639-933A-48C6-B017-28A148FBD3CF}" srcOrd="0" destOrd="0" presId="urn:microsoft.com/office/officeart/2005/8/layout/hierarchy6"/>
    <dgm:cxn modelId="{9CF5C534-12C9-4997-8A6A-90DA1CC7C2DC}" type="presParOf" srcId="{E748890D-8981-41B0-92E0-69C03B9E6086}" destId="{CC6496B0-4227-4EF9-94B3-BC5F3A1C792E}" srcOrd="1" destOrd="0" presId="urn:microsoft.com/office/officeart/2005/8/layout/hierarchy6"/>
    <dgm:cxn modelId="{57B04D86-C563-4174-827D-02E6D899C707}" type="presParOf" srcId="{CC6496B0-4227-4EF9-94B3-BC5F3A1C792E}" destId="{4BF93AE0-4BD3-4735-8FA6-B2673990D200}" srcOrd="0" destOrd="0" presId="urn:microsoft.com/office/officeart/2005/8/layout/hierarchy6"/>
    <dgm:cxn modelId="{ECD964C2-45CE-4535-A013-2D8476CB1344}" type="presParOf" srcId="{CC6496B0-4227-4EF9-94B3-BC5F3A1C792E}" destId="{6CBD87F3-12D1-44B2-8D0C-CA115043877B}" srcOrd="1" destOrd="0" presId="urn:microsoft.com/office/officeart/2005/8/layout/hierarchy6"/>
    <dgm:cxn modelId="{AC893327-78B4-40B9-855D-675DAE341E95}" type="presParOf" srcId="{6CBD87F3-12D1-44B2-8D0C-CA115043877B}" destId="{D9C6778F-2A37-4F8B-AC2F-00D4612BEC6D}" srcOrd="0" destOrd="0" presId="urn:microsoft.com/office/officeart/2005/8/layout/hierarchy6"/>
    <dgm:cxn modelId="{829A8903-D609-4A30-949A-CE64784CE849}" type="presParOf" srcId="{6CBD87F3-12D1-44B2-8D0C-CA115043877B}" destId="{311D4065-E109-4170-A4A7-C956A373F60F}" srcOrd="1" destOrd="0" presId="urn:microsoft.com/office/officeart/2005/8/layout/hierarchy6"/>
    <dgm:cxn modelId="{F515FF7D-FA64-42FF-AC93-76AFD1ED80F8}" type="presParOf" srcId="{CC6496B0-4227-4EF9-94B3-BC5F3A1C792E}" destId="{BC2839B8-D24B-4B14-AC11-9797F1237A7D}" srcOrd="2" destOrd="0" presId="urn:microsoft.com/office/officeart/2005/8/layout/hierarchy6"/>
    <dgm:cxn modelId="{7A37214C-8F17-4A2B-990E-51B5B86B3FD1}" type="presParOf" srcId="{CC6496B0-4227-4EF9-94B3-BC5F3A1C792E}" destId="{FDA2CFC4-1A01-4CEE-A017-152CBA30EFF4}" srcOrd="3" destOrd="0" presId="urn:microsoft.com/office/officeart/2005/8/layout/hierarchy6"/>
    <dgm:cxn modelId="{5C322184-93B4-421D-9D45-D9C236BC19AF}" type="presParOf" srcId="{FDA2CFC4-1A01-4CEE-A017-152CBA30EFF4}" destId="{84B92CBC-69FE-4F2C-8144-12C00063A571}" srcOrd="0" destOrd="0" presId="urn:microsoft.com/office/officeart/2005/8/layout/hierarchy6"/>
    <dgm:cxn modelId="{31734B42-3834-465D-B4BF-F6FFB7CEC9CE}" type="presParOf" srcId="{FDA2CFC4-1A01-4CEE-A017-152CBA30EFF4}" destId="{C1B53281-A881-4008-944E-8020D123760D}" srcOrd="1" destOrd="0" presId="urn:microsoft.com/office/officeart/2005/8/layout/hierarchy6"/>
    <dgm:cxn modelId="{C2EFDD1F-A427-4EFA-9C50-6E15CD6E885F}" type="presParOf" srcId="{AD8F3C34-307B-4532-863D-A60C7218A71E}" destId="{C4EC74BA-8FDB-4BBD-BDAC-548D78C08DF5}" srcOrd="2" destOrd="0" presId="urn:microsoft.com/office/officeart/2005/8/layout/hierarchy6"/>
    <dgm:cxn modelId="{A4FEF803-8733-4AF4-85FC-9BD670053B8A}" type="presParOf" srcId="{AD8F3C34-307B-4532-863D-A60C7218A71E}" destId="{28237BA3-3332-44AE-BEDE-E34EBD0127FD}" srcOrd="3" destOrd="0" presId="urn:microsoft.com/office/officeart/2005/8/layout/hierarchy6"/>
    <dgm:cxn modelId="{7A23A6F8-DD56-4B26-BFDC-C7A3AF39047A}" type="presParOf" srcId="{28237BA3-3332-44AE-BEDE-E34EBD0127FD}" destId="{AC0CB6B0-04B6-4587-9DC0-4889D7577299}" srcOrd="0" destOrd="0" presId="urn:microsoft.com/office/officeart/2005/8/layout/hierarchy6"/>
    <dgm:cxn modelId="{A79106C0-92DD-4EC8-B197-166E38C086F6}" type="presParOf" srcId="{28237BA3-3332-44AE-BEDE-E34EBD0127FD}" destId="{9443B1B1-978A-47F4-870E-D2A3B1D4AC3B}" srcOrd="1" destOrd="0" presId="urn:microsoft.com/office/officeart/2005/8/layout/hierarchy6"/>
    <dgm:cxn modelId="{679E08A0-C967-42AD-848A-D171EAEF1C6F}" type="presParOf" srcId="{9443B1B1-978A-47F4-870E-D2A3B1D4AC3B}" destId="{A7E96710-474A-49FC-B6BD-41D1F1B6C65B}" srcOrd="0" destOrd="0" presId="urn:microsoft.com/office/officeart/2005/8/layout/hierarchy6"/>
    <dgm:cxn modelId="{738670CC-2BEE-4F6C-AED4-750EC9DA6FF8}" type="presParOf" srcId="{9443B1B1-978A-47F4-870E-D2A3B1D4AC3B}" destId="{70CB7F38-7E7E-487A-8FDF-FBDE29923D3C}" srcOrd="1" destOrd="0" presId="urn:microsoft.com/office/officeart/2005/8/layout/hierarchy6"/>
    <dgm:cxn modelId="{87DE372D-7279-46BB-B06A-FA55157EB5AB}" type="presParOf" srcId="{70CB7F38-7E7E-487A-8FDF-FBDE29923D3C}" destId="{A3570489-D42A-4AD8-8003-78F6E484A655}" srcOrd="0" destOrd="0" presId="urn:microsoft.com/office/officeart/2005/8/layout/hierarchy6"/>
    <dgm:cxn modelId="{1AE77E88-5862-489B-9F85-F3C18611FED7}" type="presParOf" srcId="{70CB7F38-7E7E-487A-8FDF-FBDE29923D3C}" destId="{3AB03CB3-96C5-49B8-BA97-D28D341EBC57}" srcOrd="1" destOrd="0" presId="urn:microsoft.com/office/officeart/2005/8/layout/hierarchy6"/>
    <dgm:cxn modelId="{2271B8E1-D792-4A6B-B7B5-610822A137D6}" type="presParOf" srcId="{9443B1B1-978A-47F4-870E-D2A3B1D4AC3B}" destId="{FAD924D3-CFB4-4847-BAAA-43AD85065A99}" srcOrd="2" destOrd="0" presId="urn:microsoft.com/office/officeart/2005/8/layout/hierarchy6"/>
    <dgm:cxn modelId="{01E4F516-8993-4403-B708-D2FBA5952081}" type="presParOf" srcId="{9443B1B1-978A-47F4-870E-D2A3B1D4AC3B}" destId="{C9D03D4A-EDE3-41BF-A3D8-43FC646BFB9E}" srcOrd="3" destOrd="0" presId="urn:microsoft.com/office/officeart/2005/8/layout/hierarchy6"/>
    <dgm:cxn modelId="{A9C2899A-D26E-4525-B189-252FFE2B1EE0}" type="presParOf" srcId="{C9D03D4A-EDE3-41BF-A3D8-43FC646BFB9E}" destId="{11EF472C-9DD3-4EC6-96A5-DEC5A926AAC7}" srcOrd="0" destOrd="0" presId="urn:microsoft.com/office/officeart/2005/8/layout/hierarchy6"/>
    <dgm:cxn modelId="{F8930D7C-6875-49DD-8857-3C64A7604250}" type="presParOf" srcId="{C9D03D4A-EDE3-41BF-A3D8-43FC646BFB9E}" destId="{2336EB96-5D95-45E8-AFB5-56946207247D}" srcOrd="1" destOrd="0" presId="urn:microsoft.com/office/officeart/2005/8/layout/hierarchy6"/>
    <dgm:cxn modelId="{58ADAE36-2682-45E0-AB3F-640F4C9575F5}" type="presParOf" srcId="{3E39C69F-EDCD-4322-8859-D7ED335EDD72}" destId="{6763AE48-5800-41D2-8605-3AD52D41A1E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BB479-8517-4FE2-A5D0-C6F726C0DBFD}">
      <dsp:nvSpPr>
        <dsp:cNvPr id="0" name=""/>
        <dsp:cNvSpPr/>
      </dsp:nvSpPr>
      <dsp:spPr>
        <a:xfrm>
          <a:off x="3409719" y="56174"/>
          <a:ext cx="1494466" cy="717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smtClean="0"/>
            <a:t>Procena vrednosti NPO</a:t>
          </a:r>
          <a:endParaRPr lang="sr-Latn-RS" sz="1600" kern="1200"/>
        </a:p>
      </dsp:txBody>
      <dsp:txXfrm>
        <a:off x="3430733" y="77188"/>
        <a:ext cx="1452438" cy="675453"/>
      </dsp:txXfrm>
    </dsp:sp>
    <dsp:sp modelId="{A1648F43-1DA5-4024-9F24-B997329D2AC4}">
      <dsp:nvSpPr>
        <dsp:cNvPr id="0" name=""/>
        <dsp:cNvSpPr/>
      </dsp:nvSpPr>
      <dsp:spPr>
        <a:xfrm>
          <a:off x="2111384" y="773656"/>
          <a:ext cx="2045568" cy="344021"/>
        </a:xfrm>
        <a:custGeom>
          <a:avLst/>
          <a:gdLst/>
          <a:ahLst/>
          <a:cxnLst/>
          <a:rect l="0" t="0" r="0" b="0"/>
          <a:pathLst>
            <a:path>
              <a:moveTo>
                <a:pt x="2045568" y="0"/>
              </a:moveTo>
              <a:lnTo>
                <a:pt x="2045568" y="172010"/>
              </a:lnTo>
              <a:lnTo>
                <a:pt x="0" y="172010"/>
              </a:lnTo>
              <a:lnTo>
                <a:pt x="0" y="344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EF639-933A-48C6-B017-28A148FBD3CF}">
      <dsp:nvSpPr>
        <dsp:cNvPr id="0" name=""/>
        <dsp:cNvSpPr/>
      </dsp:nvSpPr>
      <dsp:spPr>
        <a:xfrm>
          <a:off x="1287591" y="1117677"/>
          <a:ext cx="1647585" cy="640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smtClean="0"/>
            <a:t>Pozitivan efekat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smtClean="0"/>
            <a:t>(paragraf 17.15C)</a:t>
          </a:r>
          <a:endParaRPr lang="sr-Latn-RS" sz="1400" kern="1200"/>
        </a:p>
      </dsp:txBody>
      <dsp:txXfrm>
        <a:off x="1306345" y="1136431"/>
        <a:ext cx="1610077" cy="602809"/>
      </dsp:txXfrm>
    </dsp:sp>
    <dsp:sp modelId="{4BF93AE0-4BD3-4735-8FA6-B2673990D200}">
      <dsp:nvSpPr>
        <dsp:cNvPr id="0" name=""/>
        <dsp:cNvSpPr/>
      </dsp:nvSpPr>
      <dsp:spPr>
        <a:xfrm>
          <a:off x="1105967" y="1757995"/>
          <a:ext cx="1005416" cy="344021"/>
        </a:xfrm>
        <a:custGeom>
          <a:avLst/>
          <a:gdLst/>
          <a:ahLst/>
          <a:cxnLst/>
          <a:rect l="0" t="0" r="0" b="0"/>
          <a:pathLst>
            <a:path>
              <a:moveTo>
                <a:pt x="1005416" y="0"/>
              </a:moveTo>
              <a:lnTo>
                <a:pt x="1005416" y="172010"/>
              </a:lnTo>
              <a:lnTo>
                <a:pt x="0" y="172010"/>
              </a:lnTo>
              <a:lnTo>
                <a:pt x="0" y="344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6778F-2A37-4F8B-AC2F-00D4612BEC6D}">
      <dsp:nvSpPr>
        <dsp:cNvPr id="0" name=""/>
        <dsp:cNvSpPr/>
      </dsp:nvSpPr>
      <dsp:spPr>
        <a:xfrm>
          <a:off x="269499" y="2102016"/>
          <a:ext cx="1672935" cy="975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smtClean="0"/>
            <a:t>U korist </a:t>
          </a:r>
          <a:r>
            <a:rPr lang="sr-Latn-RS" sz="1200" b="1" kern="1200" smtClean="0"/>
            <a:t>330</a:t>
          </a:r>
          <a:r>
            <a:rPr lang="sr-Latn-RS" sz="1200" kern="1200" smtClean="0"/>
            <a:t> - </a:t>
          </a:r>
          <a:r>
            <a:rPr lang="sr-Latn-RS" sz="1200" kern="1200" noProof="0" smtClean="0"/>
            <a:t>Revalorizacione rezerve po osnovu revalorizacije</a:t>
          </a:r>
          <a:r>
            <a:rPr lang="sr-Latn-RS" sz="1200" kern="1200" smtClean="0"/>
            <a:t> NPO</a:t>
          </a:r>
          <a:r>
            <a:rPr lang="es-ES" sz="1200" kern="1200" smtClean="0"/>
            <a:t> </a:t>
          </a:r>
          <a:endParaRPr lang="sr-Latn-RS" sz="1200" kern="1200"/>
        </a:p>
      </dsp:txBody>
      <dsp:txXfrm>
        <a:off x="298082" y="2130599"/>
        <a:ext cx="1615769" cy="918718"/>
      </dsp:txXfrm>
    </dsp:sp>
    <dsp:sp modelId="{BC2839B8-D24B-4B14-AC11-9797F1237A7D}">
      <dsp:nvSpPr>
        <dsp:cNvPr id="0" name=""/>
        <dsp:cNvSpPr/>
      </dsp:nvSpPr>
      <dsp:spPr>
        <a:xfrm>
          <a:off x="2111384" y="1757995"/>
          <a:ext cx="1029979" cy="344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10"/>
              </a:lnTo>
              <a:lnTo>
                <a:pt x="1029979" y="172010"/>
              </a:lnTo>
              <a:lnTo>
                <a:pt x="1029979" y="344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92CBC-69FE-4F2C-8144-12C00063A571}">
      <dsp:nvSpPr>
        <dsp:cNvPr id="0" name=""/>
        <dsp:cNvSpPr/>
      </dsp:nvSpPr>
      <dsp:spPr>
        <a:xfrm>
          <a:off x="2329458" y="2102016"/>
          <a:ext cx="1623809" cy="978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smtClean="0"/>
            <a:t>U korist </a:t>
          </a:r>
          <a:r>
            <a:rPr lang="vi-VN" sz="1200" b="1" kern="1200" smtClean="0"/>
            <a:t>682</a:t>
          </a:r>
          <a:r>
            <a:rPr lang="vi-VN" sz="1200" kern="1200" smtClean="0"/>
            <a:t> -  Prihodi od usklađivanja vrednosti</a:t>
          </a:r>
          <a:r>
            <a:rPr lang="sr-Latn-RS" sz="1200" kern="1200" smtClean="0"/>
            <a:t> NPO</a:t>
          </a:r>
          <a:r>
            <a:rPr lang="vi-VN" sz="1200" kern="1200" smtClean="0"/>
            <a:t> </a:t>
          </a:r>
          <a:r>
            <a:rPr lang="sr-Latn-RS" sz="1200" kern="1200" smtClean="0"/>
            <a:t>(</a:t>
          </a:r>
          <a:r>
            <a:rPr lang="vi-VN" sz="1200" kern="1200" smtClean="0"/>
            <a:t>do visine rashoda</a:t>
          </a:r>
          <a:r>
            <a:rPr lang="sr-Latn-RS" sz="1200" kern="1200" smtClean="0"/>
            <a:t> 582</a:t>
          </a:r>
          <a:r>
            <a:rPr lang="vi-VN" sz="1200" kern="1200" smtClean="0"/>
            <a:t> koji su u prethodnom periodu evidetirani</a:t>
          </a:r>
          <a:r>
            <a:rPr lang="sr-Latn-RS" sz="1200" kern="1200" smtClean="0"/>
            <a:t>)</a:t>
          </a:r>
          <a:endParaRPr lang="sr-Latn-RS" sz="1200" kern="1200"/>
        </a:p>
      </dsp:txBody>
      <dsp:txXfrm>
        <a:off x="2358115" y="2130673"/>
        <a:ext cx="1566495" cy="921099"/>
      </dsp:txXfrm>
    </dsp:sp>
    <dsp:sp modelId="{C4EC74BA-8FDB-4BBD-BDAC-548D78C08DF5}">
      <dsp:nvSpPr>
        <dsp:cNvPr id="0" name=""/>
        <dsp:cNvSpPr/>
      </dsp:nvSpPr>
      <dsp:spPr>
        <a:xfrm>
          <a:off x="4156952" y="773656"/>
          <a:ext cx="2046407" cy="344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10"/>
              </a:lnTo>
              <a:lnTo>
                <a:pt x="2046407" y="172010"/>
              </a:lnTo>
              <a:lnTo>
                <a:pt x="2046407" y="344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CB6B0-04B6-4587-9DC0-4889D7577299}">
      <dsp:nvSpPr>
        <dsp:cNvPr id="0" name=""/>
        <dsp:cNvSpPr/>
      </dsp:nvSpPr>
      <dsp:spPr>
        <a:xfrm>
          <a:off x="5380405" y="1117677"/>
          <a:ext cx="1645908" cy="639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smtClean="0"/>
            <a:t>Negativan efekat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smtClean="0"/>
            <a:t>(paragraf 17.15D)</a:t>
          </a:r>
          <a:endParaRPr lang="sr-Latn-RS" sz="1400" kern="1200"/>
        </a:p>
      </dsp:txBody>
      <dsp:txXfrm>
        <a:off x="5399136" y="1136408"/>
        <a:ext cx="1608446" cy="602047"/>
      </dsp:txXfrm>
    </dsp:sp>
    <dsp:sp modelId="{A7E96710-474A-49FC-B6BD-41D1F1B6C65B}">
      <dsp:nvSpPr>
        <dsp:cNvPr id="0" name=""/>
        <dsp:cNvSpPr/>
      </dsp:nvSpPr>
      <dsp:spPr>
        <a:xfrm>
          <a:off x="5175070" y="1757186"/>
          <a:ext cx="1028289" cy="344021"/>
        </a:xfrm>
        <a:custGeom>
          <a:avLst/>
          <a:gdLst/>
          <a:ahLst/>
          <a:cxnLst/>
          <a:rect l="0" t="0" r="0" b="0"/>
          <a:pathLst>
            <a:path>
              <a:moveTo>
                <a:pt x="1028289" y="0"/>
              </a:moveTo>
              <a:lnTo>
                <a:pt x="1028289" y="172010"/>
              </a:lnTo>
              <a:lnTo>
                <a:pt x="0" y="172010"/>
              </a:lnTo>
              <a:lnTo>
                <a:pt x="0" y="344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70489-D42A-4AD8-8003-78F6E484A655}">
      <dsp:nvSpPr>
        <dsp:cNvPr id="0" name=""/>
        <dsp:cNvSpPr/>
      </dsp:nvSpPr>
      <dsp:spPr>
        <a:xfrm>
          <a:off x="4340292" y="2101207"/>
          <a:ext cx="1669555" cy="974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smtClean="0"/>
            <a:t>Na teret </a:t>
          </a:r>
          <a:r>
            <a:rPr lang="vi-VN" sz="1200" b="1" kern="1200" smtClean="0"/>
            <a:t>582</a:t>
          </a:r>
          <a:r>
            <a:rPr lang="vi-VN" sz="1200" kern="1200" smtClean="0"/>
            <a:t> - Obezvređenje </a:t>
          </a:r>
          <a:r>
            <a:rPr lang="sr-Latn-RS" sz="1200" kern="1200" smtClean="0"/>
            <a:t>NPO</a:t>
          </a:r>
          <a:endParaRPr lang="sr-Latn-RS" sz="1200" kern="1200"/>
        </a:p>
      </dsp:txBody>
      <dsp:txXfrm>
        <a:off x="4368846" y="2129761"/>
        <a:ext cx="1612447" cy="917787"/>
      </dsp:txXfrm>
    </dsp:sp>
    <dsp:sp modelId="{FAD924D3-CFB4-4847-BAAA-43AD85065A99}">
      <dsp:nvSpPr>
        <dsp:cNvPr id="0" name=""/>
        <dsp:cNvSpPr/>
      </dsp:nvSpPr>
      <dsp:spPr>
        <a:xfrm>
          <a:off x="6203359" y="1757186"/>
          <a:ext cx="1028289" cy="344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10"/>
              </a:lnTo>
              <a:lnTo>
                <a:pt x="1028289" y="172010"/>
              </a:lnTo>
              <a:lnTo>
                <a:pt x="1028289" y="344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F472C-9DD3-4EC6-96A5-DEC5A926AAC7}">
      <dsp:nvSpPr>
        <dsp:cNvPr id="0" name=""/>
        <dsp:cNvSpPr/>
      </dsp:nvSpPr>
      <dsp:spPr>
        <a:xfrm>
          <a:off x="6396871" y="2101207"/>
          <a:ext cx="1669555" cy="97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kern="1200" smtClean="0"/>
            <a:t>Na teret već formirane </a:t>
          </a:r>
          <a:r>
            <a:rPr lang="sr-Latn-RS" sz="1200" b="1" kern="1200" smtClean="0"/>
            <a:t>330</a:t>
          </a:r>
          <a:r>
            <a:rPr lang="sr-Latn-RS" sz="1200" kern="1200" smtClean="0"/>
            <a:t> - </a:t>
          </a:r>
          <a:r>
            <a:rPr lang="es-ES" sz="1200" kern="1200" err="1" smtClean="0"/>
            <a:t>Revalorizacione</a:t>
          </a:r>
          <a:r>
            <a:rPr lang="es-ES" sz="1200" kern="1200" smtClean="0"/>
            <a:t> </a:t>
          </a:r>
          <a:r>
            <a:rPr lang="es-ES" sz="1200" kern="1200" err="1" smtClean="0"/>
            <a:t>rezerve</a:t>
          </a:r>
          <a:r>
            <a:rPr lang="es-ES" sz="1200" kern="1200" smtClean="0"/>
            <a:t> </a:t>
          </a:r>
          <a:r>
            <a:rPr lang="es-ES" sz="1200" kern="1200" err="1" smtClean="0"/>
            <a:t>po</a:t>
          </a:r>
          <a:r>
            <a:rPr lang="es-ES" sz="1200" kern="1200" smtClean="0"/>
            <a:t> </a:t>
          </a:r>
          <a:r>
            <a:rPr lang="sr-Latn-RS" sz="1200" kern="1200" noProof="0" smtClean="0"/>
            <a:t>osnovu</a:t>
          </a:r>
          <a:r>
            <a:rPr lang="es-ES" sz="1200" kern="1200" smtClean="0"/>
            <a:t> </a:t>
          </a:r>
          <a:r>
            <a:rPr lang="es-ES" sz="1200" kern="1200" err="1" smtClean="0"/>
            <a:t>revalorizacije</a:t>
          </a:r>
          <a:r>
            <a:rPr lang="sr-Latn-RS" sz="1200" kern="1200" smtClean="0"/>
            <a:t> NPO</a:t>
          </a:r>
          <a:r>
            <a:rPr lang="es-ES" sz="1200" kern="1200" smtClean="0"/>
            <a:t> </a:t>
          </a:r>
          <a:endParaRPr lang="sr-Latn-RS" sz="1200" kern="1200"/>
        </a:p>
      </dsp:txBody>
      <dsp:txXfrm>
        <a:off x="6425396" y="2129732"/>
        <a:ext cx="1612505" cy="91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9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263"/>
            <a:ext cx="8969375" cy="4248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601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smtClean="0"/>
              <a:t>Picture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ICON</a:t>
            </a:r>
            <a:endParaRPr lang="en-GB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  <p:sldLayoutId id="214748367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8045"/>
            <a:ext cx="8229600" cy="812698"/>
          </a:xfrm>
        </p:spPr>
        <p:txBody>
          <a:bodyPr/>
          <a:lstStyle/>
          <a:p>
            <a:r>
              <a:rPr lang="sr-Latn-RS" sz="2400" smtClean="0"/>
              <a:t>IZAZOVI U DOSADAŠNJOJ PRIMENI ifrs ZA sme I NAJVAŽNIJE IZMENE</a:t>
            </a:r>
            <a:endParaRPr lang="sr-Latn-R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smtClean="0"/>
              <a:t>Ana Kolić</a:t>
            </a:r>
            <a:endParaRPr lang="sr-Latn-RS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smtClean="0"/>
              <a:t>23. novembar 2017.</a:t>
            </a:r>
            <a:endParaRPr lang="sr-Latn-RS" sz="140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smtClean="0"/>
          </a:p>
          <a:p>
            <a:pPr algn="r"/>
            <a:endParaRPr lang="sr-Latn-RS" sz="2800"/>
          </a:p>
          <a:p>
            <a:pPr algn="r"/>
            <a:r>
              <a:rPr lang="sr-Latn-RS" sz="280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0634" y="834817"/>
            <a:ext cx="8712968" cy="485775"/>
          </a:xfrm>
        </p:spPr>
        <p:txBody>
          <a:bodyPr/>
          <a:lstStyle/>
          <a:p>
            <a:r>
              <a:rPr lang="sr-Latn-RS" sz="2000"/>
              <a:t>6</a:t>
            </a:r>
            <a:r>
              <a:rPr lang="vi-VN" sz="2000" smtClean="0"/>
              <a:t>.</a:t>
            </a:r>
            <a:r>
              <a:rPr lang="sr-Latn-RS" sz="2000" smtClean="0"/>
              <a:t> </a:t>
            </a:r>
            <a:r>
              <a:rPr lang="vi-VN" sz="2000" smtClean="0"/>
              <a:t>Naknadna </a:t>
            </a:r>
            <a:r>
              <a:rPr lang="vi-VN" sz="2000"/>
              <a:t>mogućnost ili obaveza prve primene IFRS za SME</a:t>
            </a:r>
            <a:endParaRPr lang="sr-Latn-RS" sz="2000"/>
          </a:p>
        </p:txBody>
      </p:sp>
      <p:sp>
        <p:nvSpPr>
          <p:cNvPr id="10" name="Rectangle 9"/>
          <p:cNvSpPr/>
          <p:nvPr/>
        </p:nvSpPr>
        <p:spPr>
          <a:xfrm>
            <a:off x="320634" y="1354644"/>
            <a:ext cx="83602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vi-VN" sz="1400"/>
              <a:t>Kada za privrednog subjekta postoji mogućnost izbora normativne osnove za sastavljanje finansijskih izveštaja, odabrana osnova mora da se primenjuje u </a:t>
            </a:r>
            <a:r>
              <a:rPr lang="vi-VN" sz="1400" b="1" i="1" u="sng"/>
              <a:t>kontinuitetu</a:t>
            </a:r>
            <a:r>
              <a:rPr lang="vi-VN" sz="1400"/>
              <a:t>, </a:t>
            </a:r>
            <a:r>
              <a:rPr lang="vi-VN" sz="1400" u="sng"/>
              <a:t>osim ako ne dođe do promena u veličini </a:t>
            </a:r>
            <a:r>
              <a:rPr lang="vi-VN" sz="1400" u="sng" smtClean="0"/>
              <a:t>subjekta</a:t>
            </a:r>
            <a:r>
              <a:rPr lang="sr-Latn-RS" sz="1400" smtClean="0"/>
              <a:t>.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Ako se primenjuje osnovno pravilo </a:t>
            </a:r>
            <a:r>
              <a:rPr lang="sr-Latn-RS" sz="1400" smtClean="0"/>
              <a:t>vrednovanja, moguće je preći </a:t>
            </a:r>
            <a:r>
              <a:rPr lang="sr-Latn-RS" sz="1400" smtClean="0"/>
              <a:t>na alternativno </a:t>
            </a:r>
            <a:r>
              <a:rPr lang="sr-Latn-RS" sz="1400" smtClean="0"/>
              <a:t>pravilo. </a:t>
            </a:r>
            <a:r>
              <a:rPr lang="sr-Latn-RS" sz="1400"/>
              <a:t>A</a:t>
            </a:r>
            <a:r>
              <a:rPr lang="sr-Latn-RS" sz="1400" smtClean="0"/>
              <a:t>li </a:t>
            </a:r>
            <a:r>
              <a:rPr lang="sr-Latn-RS" sz="1400" smtClean="0"/>
              <a:t>privredni </a:t>
            </a:r>
            <a:r>
              <a:rPr lang="sr-Latn-RS" sz="1400"/>
              <a:t>subjekat koji se jednom opredeli za primenu alternativnog pravila </a:t>
            </a:r>
            <a:r>
              <a:rPr lang="sr-Latn-RS" sz="1400" smtClean="0"/>
              <a:t>vrednovanja, u </a:t>
            </a:r>
            <a:r>
              <a:rPr lang="sr-Latn-RS" sz="1400"/>
              <a:t>obavezi je da tu normativnu osnovu primenjuje u </a:t>
            </a:r>
            <a:r>
              <a:rPr lang="sr-Latn-RS" sz="1400" smtClean="0"/>
              <a:t>kontinuitetu.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Entitet </a:t>
            </a:r>
            <a:r>
              <a:rPr lang="sr-Latn-RS" sz="1400"/>
              <a:t>koji primenjuje IFRS za SME po prvi put, bez obzira da li je prethodno primenjivao IAS/IFRS ili Pravilnik, dužan da primeni odredbe </a:t>
            </a:r>
            <a:r>
              <a:rPr lang="pl-PL" sz="1400" i="1" smtClean="0"/>
              <a:t>Odeljka </a:t>
            </a:r>
            <a:r>
              <a:rPr lang="pl-PL" sz="1400" i="1"/>
              <a:t>35 „Prelazak na IFRS za SME“. </a:t>
            </a:r>
            <a:endParaRPr lang="pl-PL" sz="1400" i="1" smtClean="0"/>
          </a:p>
        </p:txBody>
      </p:sp>
    </p:spTree>
    <p:extLst>
      <p:ext uri="{BB962C8B-B14F-4D97-AF65-F5344CB8AC3E}">
        <p14:creationId xmlns:p14="http://schemas.microsoft.com/office/powerpoint/2010/main" val="1932353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0634" y="853352"/>
            <a:ext cx="8712968" cy="485775"/>
          </a:xfrm>
        </p:spPr>
        <p:txBody>
          <a:bodyPr/>
          <a:lstStyle/>
          <a:p>
            <a:r>
              <a:rPr lang="sr-Latn-RS" sz="1900"/>
              <a:t>6</a:t>
            </a:r>
            <a:r>
              <a:rPr lang="vi-VN" sz="1900" smtClean="0"/>
              <a:t>.</a:t>
            </a:r>
            <a:r>
              <a:rPr lang="sr-Latn-RS" sz="1900" smtClean="0"/>
              <a:t> </a:t>
            </a:r>
            <a:r>
              <a:rPr lang="vi-VN" sz="1900" smtClean="0"/>
              <a:t>Naknadna </a:t>
            </a:r>
            <a:r>
              <a:rPr lang="vi-VN" sz="1900"/>
              <a:t>mogućnost ili obaveza prve primene IFRS za </a:t>
            </a:r>
            <a:r>
              <a:rPr lang="vi-VN" sz="1900" smtClean="0"/>
              <a:t>SME</a:t>
            </a:r>
            <a:r>
              <a:rPr lang="sr-Latn-RS" sz="1900" smtClean="0"/>
              <a:t> - nastavak</a:t>
            </a:r>
            <a:endParaRPr lang="sr-Latn-RS" sz="1900"/>
          </a:p>
        </p:txBody>
      </p:sp>
      <p:sp>
        <p:nvSpPr>
          <p:cNvPr id="10" name="Rectangle 9"/>
          <p:cNvSpPr/>
          <p:nvPr/>
        </p:nvSpPr>
        <p:spPr>
          <a:xfrm>
            <a:off x="320634" y="1395020"/>
            <a:ext cx="83602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Izmenama </a:t>
            </a:r>
            <a:r>
              <a:rPr lang="sr-Latn-RS" sz="1400" i="1" smtClean="0"/>
              <a:t>Odeljka 35 </a:t>
            </a:r>
            <a:r>
              <a:rPr lang="sr-Latn-RS" sz="1400"/>
              <a:t>dodata je mogućnost primene ovog odeljka više puta u slučaju prelaska entiteta na neki drugi osnov vrednovanja i ponovnog vraćanja na primenu IFRS za </a:t>
            </a:r>
            <a:r>
              <a:rPr lang="sr-Latn-RS" sz="1400" smtClean="0"/>
              <a:t>SME.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E</a:t>
            </a:r>
            <a:r>
              <a:rPr lang="vi-VN" sz="1400" smtClean="0"/>
              <a:t>ntitet </a:t>
            </a:r>
            <a:r>
              <a:rPr lang="vi-VN" sz="1400"/>
              <a:t>koji je primijenio IFRS za SME u prethodnom izveštajnom periodu, ali čiji poslednji prethodni godišnji finansijski izveštaji nisu sadržavali izričitu i bezrezervnu izjavu o usklađenosti sa IFRS za SME, mora ili primeniti ovaj odeljak ili primeniti IFRS za SME retroaktivno </a:t>
            </a:r>
            <a:r>
              <a:rPr lang="sr-Latn-RS" sz="1400" smtClean="0"/>
              <a:t>(</a:t>
            </a:r>
            <a:r>
              <a:rPr lang="vi-VN" sz="1400" i="1" smtClean="0"/>
              <a:t>Odeljk 10</a:t>
            </a:r>
            <a:r>
              <a:rPr lang="sr-Latn-RS" sz="1400" smtClean="0"/>
              <a:t>), </a:t>
            </a:r>
            <a:r>
              <a:rPr lang="vi-VN" sz="1400" smtClean="0"/>
              <a:t>kao </a:t>
            </a:r>
            <a:r>
              <a:rPr lang="vi-VN" sz="1400"/>
              <a:t>da entitet nikada nije prestao da primenjuje </a:t>
            </a:r>
            <a:r>
              <a:rPr lang="sr-Latn-RS" sz="1400" smtClean="0"/>
              <a:t>ove standarde.</a:t>
            </a:r>
          </a:p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E</a:t>
            </a:r>
            <a:r>
              <a:rPr lang="sr-Latn-RS" sz="1400" smtClean="0"/>
              <a:t>ntitet </a:t>
            </a:r>
            <a:r>
              <a:rPr lang="sr-Latn-RS" sz="1400"/>
              <a:t>bi trebalo da obelodani kako je prelazak sa prethodno korišćenog okvira finansijskog izveštavanja na IFRS za SME uticao na finansijsku poziciju, finansijske performanse i tokove </a:t>
            </a:r>
            <a:r>
              <a:rPr lang="sr-Latn-RS" sz="1400" smtClean="0"/>
              <a:t>gotovine (</a:t>
            </a:r>
            <a:r>
              <a:rPr lang="sr-Latn-RS" sz="1400" i="1" smtClean="0"/>
              <a:t>paragraf 35.12</a:t>
            </a:r>
            <a:r>
              <a:rPr lang="sr-Latn-RS" sz="14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168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4" y="830506"/>
            <a:ext cx="8712968" cy="485775"/>
          </a:xfrm>
        </p:spPr>
        <p:txBody>
          <a:bodyPr/>
          <a:lstStyle/>
          <a:p>
            <a:r>
              <a:rPr lang="sr-Latn-RS" sz="2000" smtClean="0"/>
              <a:t>Najznačajnije izmene IFRS za SME u primeni od 2017. godine</a:t>
            </a:r>
            <a:endParaRPr lang="en-GB" sz="2000"/>
          </a:p>
        </p:txBody>
      </p:sp>
      <p:sp>
        <p:nvSpPr>
          <p:cNvPr id="8" name="Textfeld 7"/>
          <p:cNvSpPr txBox="1"/>
          <p:nvPr/>
        </p:nvSpPr>
        <p:spPr>
          <a:xfrm>
            <a:off x="190002" y="1297954"/>
            <a:ext cx="853551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/>
              <a:t>Odbor za međunarodne računovodstvene standarde (IASB) u junu 2015. godine usvojio je amandmane na IFRS za </a:t>
            </a:r>
            <a:r>
              <a:rPr lang="vi-VN" sz="1400" smtClean="0"/>
              <a:t>SME</a:t>
            </a:r>
            <a:r>
              <a:rPr lang="sr-Latn-RS" sz="1400"/>
              <a:t>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P</a:t>
            </a:r>
            <a:r>
              <a:rPr lang="sr-Latn-RS" sz="1400" smtClean="0"/>
              <a:t>očetak </a:t>
            </a:r>
            <a:r>
              <a:rPr lang="sr-Latn-RS" sz="1400"/>
              <a:t>primene ovih izmena je planiran za </a:t>
            </a:r>
            <a:r>
              <a:rPr lang="sr-Latn-RS" sz="1400" u="sng"/>
              <a:t>1. januar 2017. godine</a:t>
            </a:r>
            <a:r>
              <a:rPr lang="sr-Latn-RS" sz="1400"/>
              <a:t>, i ako je </a:t>
            </a:r>
            <a:r>
              <a:rPr lang="sr-Latn-RS" sz="1400" b="1" u="sng"/>
              <a:t>dozvoljena ranija </a:t>
            </a:r>
            <a:r>
              <a:rPr lang="sr-Latn-RS" sz="1400" b="1" u="sng" smtClean="0"/>
              <a:t>primena </a:t>
            </a:r>
            <a:r>
              <a:rPr lang="sr-Latn-RS" sz="1400"/>
              <a:t>(</a:t>
            </a:r>
            <a:r>
              <a:rPr lang="sr-Latn-RS" sz="1400" smtClean="0"/>
              <a:t>uz </a:t>
            </a:r>
            <a:r>
              <a:rPr lang="sr-Latn-RS" sz="1400"/>
              <a:t>obelodanjivanje odgovarajućih informacija o tome u Napomenama uz finansijske </a:t>
            </a:r>
            <a:r>
              <a:rPr lang="sr-Latn-RS" sz="1400" smtClean="0"/>
              <a:t>izveštaje).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i="1" u="sng"/>
              <a:t>Cilj</a:t>
            </a:r>
            <a:r>
              <a:rPr lang="sr-Latn-RS" sz="1400"/>
              <a:t>: </a:t>
            </a:r>
            <a:r>
              <a:rPr lang="sr-Latn-RS" sz="1400" smtClean="0"/>
              <a:t>obezbediti </a:t>
            </a:r>
            <a:r>
              <a:rPr lang="sr-Latn-RS" sz="1400"/>
              <a:t>kvalitetnije iskazivanje podataka u finansijskim izveštajima i realnije prikazivanja finansijskog položaja i rezultata poslovanja </a:t>
            </a:r>
            <a:r>
              <a:rPr lang="sr-Latn-RS" sz="1400" smtClean="0"/>
              <a:t>entiteta.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P</a:t>
            </a:r>
            <a:r>
              <a:rPr lang="sr-Latn-RS" sz="1400" smtClean="0"/>
              <a:t>revodi </a:t>
            </a:r>
            <a:r>
              <a:rPr lang="sr-Latn-RS" sz="1400"/>
              <a:t>usvojenih izmena i dopuna IFRS za SME još uvek nisu objavljeni u „Službenom glasniku Republike Srbije</a:t>
            </a:r>
            <a:r>
              <a:rPr lang="sr-Latn-RS" sz="1400" smtClean="0"/>
              <a:t>“.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U </a:t>
            </a:r>
            <a:r>
              <a:rPr lang="sr-Latn-RS" sz="1400"/>
              <a:t>Mišljenju ministarstva finansija Republike Srbije br. 011-00-1051/2016-16 od </a:t>
            </a:r>
            <a:r>
              <a:rPr lang="sr-Latn-RS" sz="1400" smtClean="0"/>
              <a:t>23.11.2016</a:t>
            </a:r>
            <a:r>
              <a:rPr lang="sr-Latn-RS" sz="1400"/>
              <a:t>. godine je </a:t>
            </a:r>
            <a:r>
              <a:rPr lang="sr-Latn-RS" sz="1400" smtClean="0"/>
              <a:t>navedeno da  će revidirani </a:t>
            </a:r>
            <a:r>
              <a:rPr lang="sr-Latn-RS" sz="1400"/>
              <a:t>IFRS za SME </a:t>
            </a:r>
            <a:r>
              <a:rPr lang="sr-Latn-RS" sz="1400" smtClean="0"/>
              <a:t>biti </a:t>
            </a:r>
            <a:r>
              <a:rPr lang="sr-Latn-RS" sz="1400"/>
              <a:t>u primeni </a:t>
            </a:r>
            <a:r>
              <a:rPr lang="sr-Latn-RS" sz="1400" b="1" i="1" u="sng"/>
              <a:t>počev od </a:t>
            </a:r>
            <a:r>
              <a:rPr lang="sr-Latn-RS" sz="1400" b="1" i="1" u="sng" smtClean="0"/>
              <a:t>finansijskih izveštaja </a:t>
            </a:r>
            <a:r>
              <a:rPr lang="sr-Latn-RS" sz="1400" b="1" i="1" u="sng"/>
              <a:t>za 2017. godinu</a:t>
            </a:r>
            <a:r>
              <a:rPr lang="sr-Latn-RS" sz="1400"/>
              <a:t>, uz pretpostavku da će </a:t>
            </a:r>
            <a:r>
              <a:rPr lang="sr-Latn-RS" sz="1400" b="1"/>
              <a:t>prevod ovih izmena </a:t>
            </a:r>
            <a:r>
              <a:rPr lang="sr-Latn-RS" sz="1400"/>
              <a:t>biti</a:t>
            </a:r>
            <a:r>
              <a:rPr lang="sr-Latn-RS" sz="1400" b="1"/>
              <a:t> objavljen tokom 2017. godine</a:t>
            </a:r>
            <a:r>
              <a:rPr lang="sr-Latn-RS" sz="1400"/>
              <a:t> kako je i </a:t>
            </a:r>
            <a:r>
              <a:rPr lang="sr-Latn-RS" sz="1400" smtClean="0"/>
              <a:t>planirano. </a:t>
            </a:r>
          </a:p>
        </p:txBody>
      </p:sp>
    </p:spTree>
    <p:extLst>
      <p:ext uri="{BB962C8B-B14F-4D97-AF65-F5344CB8AC3E}">
        <p14:creationId xmlns:p14="http://schemas.microsoft.com/office/powerpoint/2010/main" val="668882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4" y="830506"/>
            <a:ext cx="8712968" cy="485775"/>
          </a:xfrm>
        </p:spPr>
        <p:txBody>
          <a:bodyPr/>
          <a:lstStyle/>
          <a:p>
            <a:r>
              <a:rPr lang="sr-Latn-RS" sz="2000" smtClean="0"/>
              <a:t>Najznačajnije izmene IFRS za SME u primeni od 2017. godine - nastavak</a:t>
            </a:r>
            <a:endParaRPr lang="en-GB" sz="2000"/>
          </a:p>
        </p:txBody>
      </p:sp>
      <p:sp>
        <p:nvSpPr>
          <p:cNvPr id="8" name="Textfeld 7"/>
          <p:cNvSpPr txBox="1"/>
          <p:nvPr/>
        </p:nvSpPr>
        <p:spPr>
          <a:xfrm>
            <a:off x="190003" y="1425545"/>
            <a:ext cx="853551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sr-Latn-RS" sz="1400" smtClean="0"/>
              <a:t>I</a:t>
            </a:r>
            <a:r>
              <a:rPr lang="vi-VN" sz="1400" smtClean="0"/>
              <a:t>zmene </a:t>
            </a:r>
            <a:r>
              <a:rPr lang="vi-VN" sz="1400"/>
              <a:t>IFRS za SME odnose se na veliki broj odeljaka, ali nisu u pitanju suštinske </a:t>
            </a:r>
            <a:r>
              <a:rPr lang="vi-VN" sz="1400" smtClean="0"/>
              <a:t>izmene</a:t>
            </a:r>
            <a:r>
              <a:rPr lang="sr-Latn-RS" sz="1400" smtClean="0"/>
              <a:t>.</a:t>
            </a:r>
          </a:p>
          <a:p>
            <a:pPr>
              <a:spcAft>
                <a:spcPts val="1200"/>
              </a:spcAft>
            </a:pPr>
            <a:r>
              <a:rPr lang="vi-VN" sz="1400" smtClean="0"/>
              <a:t>Promenjena je</a:t>
            </a:r>
            <a:r>
              <a:rPr lang="sr-Latn-RS" sz="1400" smtClean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 smtClean="0"/>
              <a:t>mogućnost </a:t>
            </a:r>
            <a:r>
              <a:rPr lang="vi-VN" sz="1400"/>
              <a:t>vrednovanja određenih pozicija finansijskih izveštaja, </a:t>
            </a:r>
            <a:endParaRPr lang="sr-Latn-RS" sz="140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 smtClean="0"/>
              <a:t>usklađivanja </a:t>
            </a:r>
            <a:r>
              <a:rPr lang="vi-VN" sz="1400"/>
              <a:t>sa punim IAS/IFRS, </a:t>
            </a:r>
            <a:endParaRPr lang="sr-Latn-RS" sz="140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 smtClean="0"/>
              <a:t>prezentacija </a:t>
            </a:r>
            <a:r>
              <a:rPr lang="vi-VN" sz="1400"/>
              <a:t>i obelodanjivanje određenih pozicija, </a:t>
            </a:r>
            <a:endParaRPr lang="sr-Latn-RS" sz="140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 smtClean="0"/>
              <a:t>dodati </a:t>
            </a:r>
            <a:r>
              <a:rPr lang="vi-VN" sz="1400"/>
              <a:t>su i obrazloženi neki izuzeci od primene odredbi odeljaka, izmena i dopuna teksta i smernica postojećih odeljaka kako bi bili </a:t>
            </a:r>
            <a:r>
              <a:rPr lang="vi-VN" sz="1400" smtClean="0"/>
              <a:t>jasniji</a:t>
            </a:r>
            <a:r>
              <a:rPr lang="sr-Latn-RS" sz="1400" smtClean="0"/>
              <a:t>, i sl.</a:t>
            </a:r>
          </a:p>
        </p:txBody>
      </p:sp>
    </p:spTree>
    <p:extLst>
      <p:ext uri="{BB962C8B-B14F-4D97-AF65-F5344CB8AC3E}">
        <p14:creationId xmlns:p14="http://schemas.microsoft.com/office/powerpoint/2010/main" val="354430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3" y="873036"/>
            <a:ext cx="8712968" cy="485775"/>
          </a:xfrm>
        </p:spPr>
        <p:txBody>
          <a:bodyPr/>
          <a:lstStyle/>
          <a:p>
            <a:r>
              <a:rPr lang="sr-Latn-RS" sz="2000" smtClean="0"/>
              <a:t>Najznačajnije izmene IFRS za SME u primeni od 2017. godine - nastavak</a:t>
            </a:r>
            <a:endParaRPr lang="en-GB" sz="2000"/>
          </a:p>
        </p:txBody>
      </p:sp>
      <p:sp>
        <p:nvSpPr>
          <p:cNvPr id="8" name="Textfeld 7"/>
          <p:cNvSpPr txBox="1"/>
          <p:nvPr/>
        </p:nvSpPr>
        <p:spPr>
          <a:xfrm>
            <a:off x="190003" y="1202261"/>
            <a:ext cx="8535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sr-Latn-RS" sz="1400" smtClean="0"/>
          </a:p>
          <a:p>
            <a:pPr>
              <a:spcAft>
                <a:spcPts val="600"/>
              </a:spcAft>
            </a:pPr>
            <a:r>
              <a:rPr lang="sr-Latn-RS" sz="1400" smtClean="0"/>
              <a:t>Najznačajnije </a:t>
            </a:r>
            <a:r>
              <a:rPr lang="sr-Latn-RS" sz="1400"/>
              <a:t>izmene koje su sadržane u revidiranim IFRS za SME </a:t>
            </a:r>
            <a:r>
              <a:rPr lang="sr-Latn-RS" sz="1400" smtClean="0"/>
              <a:t>jesu: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smtClean="0"/>
              <a:t>dopuštanje </a:t>
            </a:r>
            <a:r>
              <a:rPr lang="sr-Latn-RS" sz="1400"/>
              <a:t>primene modela revalorizacije prilikom naknadnog vrednovanja nekretnina, postrojenja i </a:t>
            </a:r>
            <a:r>
              <a:rPr lang="sr-Latn-RS" sz="1400" smtClean="0"/>
              <a:t>opreme (</a:t>
            </a:r>
            <a:r>
              <a:rPr lang="sr-Latn-RS" sz="1400"/>
              <a:t>izmene </a:t>
            </a:r>
            <a:r>
              <a:rPr lang="sr-Latn-RS" sz="1400" b="1"/>
              <a:t>Odeljka 17</a:t>
            </a:r>
            <a:r>
              <a:rPr lang="sr-Latn-RS" sz="1400" smtClean="0"/>
              <a:t>);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smtClean="0"/>
              <a:t>priznavanje </a:t>
            </a:r>
            <a:r>
              <a:rPr lang="sr-Latn-RS" sz="1400"/>
              <a:t>i vrednovanje odloženih poreskih sredstava i odloženih poreskih </a:t>
            </a:r>
            <a:r>
              <a:rPr lang="sr-Latn-RS" sz="1400" smtClean="0"/>
              <a:t>obaveza </a:t>
            </a:r>
            <a:r>
              <a:rPr lang="vi-VN" sz="1400"/>
              <a:t>kojim je izvršeno usklađivanje sa zahtevima iz IAS 12 (izmene </a:t>
            </a:r>
            <a:r>
              <a:rPr lang="vi-VN" sz="1400" b="1"/>
              <a:t>Odeljka 29</a:t>
            </a:r>
            <a:r>
              <a:rPr lang="vi-VN" sz="1400" smtClean="0"/>
              <a:t>)</a:t>
            </a:r>
            <a:r>
              <a:rPr lang="sr-Latn-RS" sz="1400" smtClean="0"/>
              <a:t>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vi-VN" sz="1400"/>
              <a:t>priznavanje i vrednovanje sredstava u vezi sa istraživanjem mineralnih resursa kojim je izvršeno usklađivanje sa zahtevima iz IFRS 6 (izmene </a:t>
            </a:r>
            <a:r>
              <a:rPr lang="vi-VN" sz="1400" b="1"/>
              <a:t>Odeljka 34</a:t>
            </a:r>
            <a:r>
              <a:rPr lang="vi-VN" sz="1400"/>
              <a:t>). </a:t>
            </a:r>
            <a:r>
              <a:rPr lang="sr-Latn-RS" sz="1400" smtClean="0"/>
              <a:t> </a:t>
            </a:r>
            <a:endParaRPr lang="sr-Latn-RS" sz="1400"/>
          </a:p>
        </p:txBody>
      </p:sp>
    </p:spTree>
    <p:extLst>
      <p:ext uri="{BB962C8B-B14F-4D97-AF65-F5344CB8AC3E}">
        <p14:creationId xmlns:p14="http://schemas.microsoft.com/office/powerpoint/2010/main" val="4102381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2" y="904328"/>
            <a:ext cx="8712968" cy="485775"/>
          </a:xfrm>
        </p:spPr>
        <p:txBody>
          <a:bodyPr/>
          <a:lstStyle/>
          <a:p>
            <a:r>
              <a:rPr lang="sr-Latn-RS" sz="1800" smtClean="0"/>
              <a:t>Model revalorizacije kao aternativni postupak naknadnog vrednovanja NPO</a:t>
            </a:r>
            <a:endParaRPr lang="sr-Latn-RS" sz="1800"/>
          </a:p>
        </p:txBody>
      </p:sp>
      <p:sp>
        <p:nvSpPr>
          <p:cNvPr id="8" name="Textfeld 7"/>
          <p:cNvSpPr txBox="1"/>
          <p:nvPr/>
        </p:nvSpPr>
        <p:spPr>
          <a:xfrm>
            <a:off x="190002" y="1390103"/>
            <a:ext cx="853551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smtClean="0"/>
              <a:t>Najznačajnija </a:t>
            </a:r>
            <a:r>
              <a:rPr lang="sr-Latn-RS" sz="1400"/>
              <a:t>od svih izmena sadržanih u revidiranim IFRS za SME jeste </a:t>
            </a:r>
            <a:r>
              <a:rPr lang="sr-Latn-RS" sz="1400" smtClean="0"/>
              <a:t>izmena </a:t>
            </a:r>
            <a:r>
              <a:rPr lang="sr-Latn-RS" sz="1400" i="1" smtClean="0"/>
              <a:t>Odeljka </a:t>
            </a:r>
            <a:r>
              <a:rPr lang="sr-Latn-RS" sz="1400" i="1"/>
              <a:t>17 „Nekretnie, postrojenja i oprema</a:t>
            </a:r>
            <a:r>
              <a:rPr lang="sr-Latn-RS" sz="1400" i="1" smtClean="0"/>
              <a:t>“</a:t>
            </a:r>
            <a:r>
              <a:rPr lang="sr-Latn-RS" sz="1400"/>
              <a:t> </a:t>
            </a:r>
            <a:r>
              <a:rPr lang="sr-Latn-RS" sz="1400" smtClean="0"/>
              <a:t>(</a:t>
            </a:r>
            <a:r>
              <a:rPr lang="sr-Latn-RS" sz="1400" i="1" smtClean="0"/>
              <a:t>paragrafa 17.15)</a:t>
            </a:r>
            <a:r>
              <a:rPr lang="sr-Latn-RS" sz="1400" i="1"/>
              <a:t>.</a:t>
            </a:r>
            <a:endParaRPr lang="sr-Latn-RS" sz="1400" i="1" smtClean="0"/>
          </a:p>
          <a:p>
            <a:pPr>
              <a:spcAft>
                <a:spcPts val="600"/>
              </a:spcAft>
            </a:pPr>
            <a:r>
              <a:rPr lang="sr-Latn-RS" sz="1400"/>
              <a:t>D</a:t>
            </a:r>
            <a:r>
              <a:rPr lang="sr-Latn-RS" sz="1400" smtClean="0"/>
              <a:t>opušta se da </a:t>
            </a:r>
            <a:r>
              <a:rPr lang="sr-Latn-RS" sz="1400"/>
              <a:t>prilikom naknadnog vrednovanja nekretnina, postrojenja i opreme entitet može da bira da u svojim računovodstvenim politkama usvoji ili </a:t>
            </a:r>
            <a:r>
              <a:rPr lang="sr-Latn-RS" sz="1400" b="1" i="1" u="sng"/>
              <a:t>model nabavne vrednosti </a:t>
            </a:r>
            <a:r>
              <a:rPr lang="sr-Latn-RS" sz="1400"/>
              <a:t>ili </a:t>
            </a:r>
            <a:r>
              <a:rPr lang="sr-Latn-RS" sz="1400" b="1" i="1" u="sng"/>
              <a:t>modela </a:t>
            </a:r>
            <a:r>
              <a:rPr lang="sr-Latn-RS" sz="1400" b="1" i="1" u="sng" smtClean="0"/>
              <a:t>revalorizacije</a:t>
            </a:r>
            <a:r>
              <a:rPr lang="sr-Latn-RS" sz="1400"/>
              <a:t>.</a:t>
            </a: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i="1" smtClean="0"/>
              <a:t>paragraf 17.15A</a:t>
            </a:r>
            <a:r>
              <a:rPr lang="sr-Latn-RS" sz="1400" i="1" smtClean="0"/>
              <a:t>: entitet </a:t>
            </a:r>
            <a:r>
              <a:rPr lang="sr-Latn-RS" sz="1400" i="1"/>
              <a:t>bi trebalo da odmerava stavku nekretnina, postrojenja i opreme, nakon početnog priznavanja, po nabavnoj vrednosti umanjenoj za akumuliranu amortizaciju i akumulirane gubitke od </a:t>
            </a:r>
            <a:r>
              <a:rPr lang="sr-Latn-RS" sz="1400" i="1" smtClean="0"/>
              <a:t>umanjenja</a:t>
            </a:r>
            <a:r>
              <a:rPr lang="sr-Latn-RS" sz="1400" smtClean="0"/>
              <a:t>;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i="1" smtClean="0"/>
              <a:t>paragraf 17.15B</a:t>
            </a:r>
            <a:r>
              <a:rPr lang="sr-Latn-RS" sz="1400" i="1" smtClean="0"/>
              <a:t>:  </a:t>
            </a:r>
            <a:r>
              <a:rPr lang="sr-Latn-RS" sz="1400" i="1"/>
              <a:t>entitet odmerava stavku nekretnina, postrojenja i opreme čija se fer vrednost može pouzdano utvrditi po revalorizovanom iznosu, koji predstavlja njenu fer vrednost na datum revalorizacije umanjen za svaku naknadnu akumuliranu amortizaciju i naknadne akumulirane gubitke od </a:t>
            </a:r>
            <a:r>
              <a:rPr lang="sr-Latn-RS" sz="1400" i="1" smtClean="0"/>
              <a:t>umanjenja</a:t>
            </a:r>
            <a:r>
              <a:rPr lang="sr-Latn-RS" sz="1400"/>
              <a:t>. </a:t>
            </a:r>
            <a:endParaRPr lang="sr-Latn-RS" sz="1400" smtClean="0"/>
          </a:p>
        </p:txBody>
      </p:sp>
    </p:spTree>
    <p:extLst>
      <p:ext uri="{BB962C8B-B14F-4D97-AF65-F5344CB8AC3E}">
        <p14:creationId xmlns:p14="http://schemas.microsoft.com/office/powerpoint/2010/main" val="1158550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1" y="926199"/>
            <a:ext cx="8712968" cy="485775"/>
          </a:xfrm>
        </p:spPr>
        <p:txBody>
          <a:bodyPr/>
          <a:lstStyle/>
          <a:p>
            <a:r>
              <a:rPr lang="sr-Latn-RS" sz="1700" smtClean="0"/>
              <a:t>Model revalorizacije kao aternativni postupak naknadnog vrednovanja NPO - nastavak</a:t>
            </a:r>
            <a:endParaRPr lang="sr-Latn-RS" sz="1700"/>
          </a:p>
        </p:txBody>
      </p:sp>
      <p:sp>
        <p:nvSpPr>
          <p:cNvPr id="8" name="Textfeld 7"/>
          <p:cNvSpPr txBox="1"/>
          <p:nvPr/>
        </p:nvSpPr>
        <p:spPr>
          <a:xfrm>
            <a:off x="190001" y="1396800"/>
            <a:ext cx="853551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/>
              <a:t>Ukoliko entitet odluči da primenjuje i usvoji alternativni postupak naknadnog vrednovanja </a:t>
            </a:r>
            <a:r>
              <a:rPr lang="sr-Latn-RS" sz="1400" smtClean="0"/>
              <a:t>NPO </a:t>
            </a:r>
            <a:r>
              <a:rPr lang="sr-Latn-RS" sz="1400"/>
              <a:t>potrebno je da obelodani sledeće </a:t>
            </a:r>
            <a:r>
              <a:rPr lang="sr-Latn-RS" sz="1400" smtClean="0"/>
              <a:t>informacije, </a:t>
            </a:r>
            <a:r>
              <a:rPr lang="sr-Latn-RS" sz="1400"/>
              <a:t>u skladu sa izmenjenim </a:t>
            </a:r>
            <a:r>
              <a:rPr lang="sr-Latn-RS" sz="1400" i="1"/>
              <a:t>paragrafom 17.33</a:t>
            </a:r>
            <a:r>
              <a:rPr lang="sr-Latn-RS" sz="1400"/>
              <a:t>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datum vršenja revalorizacije;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informaciju da li je u procenu fer vrednosti uključen nezavisni procenitelj;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metode i značajne pretpostavke primenjene u procenjivanju fer vrednosti sredstava;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za svaku revalorizovanu klasu nekretnina, postrojenja i opreme, knjigovodstveni iznos koji bi bio priznat da je imovina iskazana u skladu sa modelom nabavne vrednosti;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revalorizacione rezerve, ukazujući na promenu za period i sva ograničenja prilikom utvrđivanja pripadajućeg salda vlasnicima.</a:t>
            </a:r>
          </a:p>
        </p:txBody>
      </p:sp>
    </p:spTree>
    <p:extLst>
      <p:ext uri="{BB962C8B-B14F-4D97-AF65-F5344CB8AC3E}">
        <p14:creationId xmlns:p14="http://schemas.microsoft.com/office/powerpoint/2010/main" val="2346545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4" y="830506"/>
            <a:ext cx="8712968" cy="485775"/>
          </a:xfrm>
        </p:spPr>
        <p:txBody>
          <a:bodyPr/>
          <a:lstStyle/>
          <a:p>
            <a:r>
              <a:rPr lang="sr-Latn-RS" sz="1750"/>
              <a:t>Model revalorizacije kao aternativni postupak naknadnog vrednovanja NPO - nastavak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1" y="1269209"/>
            <a:ext cx="85355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smtClean="0"/>
              <a:t>Potrebno </a:t>
            </a:r>
            <a:r>
              <a:rPr lang="pl-PL" sz="1400"/>
              <a:t>je da se revalorizacija vrši dovoljno često kako bi se obezbedilo da knjigovodstvena vrednost ne odstupa značajno od fer vrednosti </a:t>
            </a:r>
            <a:r>
              <a:rPr lang="pl-PL" sz="1400" smtClean="0"/>
              <a:t>sredstava na </a:t>
            </a:r>
            <a:r>
              <a:rPr lang="pl-PL" sz="1400"/>
              <a:t>kraju izveštajnog perioda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smtClean="0"/>
              <a:t>IFRS </a:t>
            </a:r>
            <a:r>
              <a:rPr lang="pl-PL" sz="1400"/>
              <a:t>za SME propisuje uputstvo </a:t>
            </a:r>
            <a:r>
              <a:rPr lang="pl-PL" sz="1400" smtClean="0"/>
              <a:t>za vršenje procene samo u </a:t>
            </a:r>
            <a:r>
              <a:rPr lang="pl-PL" sz="1400"/>
              <a:t>okviru paragrafa 11.27-11.32</a:t>
            </a:r>
            <a:r>
              <a:rPr lang="pl-PL" sz="1400" smtClean="0"/>
              <a:t>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 smtClean="0"/>
              <a:t>Odabrane </a:t>
            </a:r>
            <a:r>
              <a:rPr lang="vi-VN" sz="1400"/>
              <a:t>računovodstvene politike bi trebalo da se primenjuju </a:t>
            </a:r>
            <a:r>
              <a:rPr lang="vi-VN" sz="1400" b="1"/>
              <a:t>dosledno</a:t>
            </a:r>
            <a:r>
              <a:rPr lang="vi-VN" sz="1400"/>
              <a:t> i u </a:t>
            </a:r>
            <a:r>
              <a:rPr lang="vi-VN" sz="1400" b="1"/>
              <a:t>kontinuitetu</a:t>
            </a:r>
            <a:r>
              <a:rPr lang="vi-VN" sz="1400"/>
              <a:t> kako bi se, između ostalog, obezbedila uporedivnost </a:t>
            </a:r>
            <a:r>
              <a:rPr lang="vi-VN" sz="1400" smtClean="0"/>
              <a:t>podataka</a:t>
            </a:r>
            <a:r>
              <a:rPr lang="sr-Latn-RS" sz="1400" smtClean="0"/>
              <a:t>.</a:t>
            </a:r>
            <a:endParaRPr lang="vi-VN" sz="140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/>
              <a:t>Prema paragrafu </a:t>
            </a:r>
            <a:r>
              <a:rPr lang="sr-Latn-RS" sz="1400" smtClean="0"/>
              <a:t>10.</a:t>
            </a:r>
            <a:r>
              <a:rPr lang="vi-VN" sz="1400" smtClean="0"/>
              <a:t>8 promena </a:t>
            </a:r>
            <a:r>
              <a:rPr lang="vi-VN" sz="1400"/>
              <a:t>računovodstvenih politika vrši se samo </a:t>
            </a:r>
            <a:r>
              <a:rPr lang="vi-VN" sz="1400" smtClean="0"/>
              <a:t>ako</a:t>
            </a:r>
            <a:r>
              <a:rPr lang="sr-Latn-RS" sz="1400"/>
              <a:t>:</a:t>
            </a:r>
            <a:endParaRPr lang="sr-Latn-RS" sz="1400" smtClean="0"/>
          </a:p>
          <a:p>
            <a:pPr marL="342900" indent="-342900">
              <a:buFont typeface="+mj-lt"/>
              <a:buAutoNum type="arabicParenR"/>
            </a:pPr>
            <a:r>
              <a:rPr lang="vi-VN" sz="1400" smtClean="0"/>
              <a:t>je </a:t>
            </a:r>
            <a:r>
              <a:rPr lang="vi-VN" sz="1400"/>
              <a:t>promena propisana ovim </a:t>
            </a:r>
            <a:r>
              <a:rPr lang="vi-VN" sz="1400" smtClean="0"/>
              <a:t>standardom</a:t>
            </a:r>
            <a:r>
              <a:rPr lang="sr-Latn-RS" sz="1400" smtClean="0"/>
              <a:t>,</a:t>
            </a:r>
            <a:r>
              <a:rPr lang="vi-VN" sz="1400" smtClean="0"/>
              <a:t> </a:t>
            </a:r>
            <a:r>
              <a:rPr lang="vi-VN" sz="1400" smtClean="0"/>
              <a:t>i</a:t>
            </a:r>
            <a:endParaRPr lang="sr-Latn-RS" sz="1400" smtClean="0"/>
          </a:p>
          <a:p>
            <a:pPr marL="342900" indent="-342900">
              <a:buFont typeface="+mj-lt"/>
              <a:buAutoNum type="arabicParenR"/>
            </a:pPr>
            <a:r>
              <a:rPr lang="vi-VN" sz="1400" smtClean="0"/>
              <a:t>ako </a:t>
            </a:r>
            <a:r>
              <a:rPr lang="vi-VN" sz="1400"/>
              <a:t>bi promena dovela do toga da finansijski izveštaji pružaju </a:t>
            </a:r>
            <a:r>
              <a:rPr lang="vi-VN" sz="1400" b="1"/>
              <a:t>pouzdanije i relevantnije informacije </a:t>
            </a:r>
            <a:r>
              <a:rPr lang="vi-VN" sz="1400"/>
              <a:t>o efektima transakcija, drugih događaja ili uslova na finansijsku poziciju, finansijske performanse ili tokove gotovine entiteta.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C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C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</p:txBody>
      </p:sp>
    </p:spTree>
    <p:extLst>
      <p:ext uri="{BB962C8B-B14F-4D97-AF65-F5344CB8AC3E}">
        <p14:creationId xmlns:p14="http://schemas.microsoft.com/office/powerpoint/2010/main" val="4023345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4" y="830506"/>
            <a:ext cx="8712968" cy="485775"/>
          </a:xfrm>
        </p:spPr>
        <p:txBody>
          <a:bodyPr/>
          <a:lstStyle/>
          <a:p>
            <a:r>
              <a:rPr lang="sr-Latn-RS" sz="1750" smtClean="0"/>
              <a:t>Model revalorizacije kao aternativni postupak naknadnog vrednovanja NPO - primer</a:t>
            </a:r>
            <a:endParaRPr lang="sr-Latn-RS" sz="1750"/>
          </a:p>
        </p:txBody>
      </p:sp>
      <p:sp>
        <p:nvSpPr>
          <p:cNvPr id="8" name="Textfeld 7"/>
          <p:cNvSpPr txBox="1"/>
          <p:nvPr/>
        </p:nvSpPr>
        <p:spPr>
          <a:xfrm>
            <a:off x="296329" y="1481860"/>
            <a:ext cx="85355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1400" smtClean="0"/>
              <a:t>Društvo </a:t>
            </a:r>
            <a:r>
              <a:rPr lang="vi-VN" sz="1400"/>
              <a:t>„AS“ je malo pravno lice koje se bavi trgovinom na veliko. Pretpostavimo da Društvo „AS“ u svojim poslovnim knjigama od nepokretnosti, postrojenja i opreme ima sledeće stavke: poslovni prostor, garažno mesto, jedno putničko i jedno teretno vozilo. Društvo je iskustveno procenilo da je vrednost osnovnih sredstava u poslovnim knjigama verovatno podcenjena, i kako bi finansijski izveštaji za 2017. godinu bili što realniji odlučilo je da promeni računovodstvenu politiku naknadnog vrednovanja nekretnina, postrojenja i opreme i usvoji model revalorizacije.  Pri tome </a:t>
            </a:r>
            <a:r>
              <a:rPr lang="vi-VN" sz="1400" smtClean="0"/>
              <a:t>pretpostavimo</a:t>
            </a:r>
            <a:r>
              <a:rPr lang="sr-Latn-RS" sz="1400" smtClean="0"/>
              <a:t> </a:t>
            </a:r>
            <a:r>
              <a:rPr lang="vi-VN" sz="1400" smtClean="0"/>
              <a:t>da </a:t>
            </a:r>
            <a:r>
              <a:rPr lang="vi-VN" sz="1400"/>
              <a:t>Društvo nije primenjivalo model revalorizacije pre uvođenja IFRS za SME. Za potrebe utvrđivanja fer vrednosti za finansijsko izveštavanje angažovan je ovlašćeni </a:t>
            </a:r>
            <a:r>
              <a:rPr lang="vi-VN" sz="1400" smtClean="0"/>
              <a:t>procenitelj.</a:t>
            </a:r>
            <a:endParaRPr lang="sr-Latn-RS" sz="1400"/>
          </a:p>
          <a:p>
            <a:pPr>
              <a:spcAft>
                <a:spcPts val="600"/>
              </a:spcAft>
            </a:pPr>
            <a:r>
              <a:rPr lang="vi-VN" sz="1400" smtClean="0"/>
              <a:t>Procenitelj </a:t>
            </a:r>
            <a:r>
              <a:rPr lang="vi-VN" sz="1400"/>
              <a:t>je dostavio sledeći izveštaj o proceni fer vrednosti osnovnih sredstava Društva „AS“ na dan 31. decembar 2017. godine</a:t>
            </a:r>
            <a:r>
              <a:rPr lang="sr-Latn-RS" sz="1600" smtClean="0"/>
              <a:t>:</a:t>
            </a: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</p:txBody>
      </p:sp>
    </p:spTree>
    <p:extLst>
      <p:ext uri="{BB962C8B-B14F-4D97-AF65-F5344CB8AC3E}">
        <p14:creationId xmlns:p14="http://schemas.microsoft.com/office/powerpoint/2010/main" val="2912626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1750"/>
              <a:t>Model revalorizacije kao aternativni postupak naknadnog vrednovanja NPO - primer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61999"/>
              </p:ext>
            </p:extLst>
          </p:nvPr>
        </p:nvGraphicFramePr>
        <p:xfrm>
          <a:off x="211266" y="1402869"/>
          <a:ext cx="8464900" cy="2955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5701"/>
                <a:gridCol w="1040364"/>
                <a:gridCol w="1173959"/>
                <a:gridCol w="1324440"/>
                <a:gridCol w="1302905"/>
                <a:gridCol w="1227531"/>
              </a:tblGrid>
              <a:tr h="19469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r-Latn-RS" sz="900" b="1" i="1" u="none" strike="noStrike">
                          <a:effectLst/>
                        </a:rPr>
                        <a:t>Naziv osnovnog sredstva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b="1" i="1" u="none" strike="noStrike">
                          <a:effectLst/>
                        </a:rPr>
                        <a:t>Vrednost u knjigama na 31.12.2017. - pre procene</a:t>
                      </a:r>
                      <a:endParaRPr lang="pl-PL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900" b="1" i="1" u="none" strike="noStrike">
                          <a:effectLst/>
                        </a:rPr>
                        <a:t>Sadašnja vrednost na </a:t>
                      </a:r>
                      <a:r>
                        <a:rPr lang="pl-PL" sz="900" b="1" i="1" u="none" strike="noStrike" smtClean="0">
                          <a:effectLst/>
                        </a:rPr>
                        <a:t>31.12.2017. </a:t>
                      </a:r>
                      <a:r>
                        <a:rPr lang="pl-PL" sz="900" b="1" i="1" u="none" strike="noStrike">
                          <a:effectLst/>
                        </a:rPr>
                        <a:t>pre procene</a:t>
                      </a:r>
                      <a:endParaRPr lang="pl-PL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14006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Nabavna vrednost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Ispravka vrednosti do 31.12.2016.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Amortizacija 2017.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Ispravka vrednosti na 31.12.2017.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2905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u="none" strike="noStrike">
                          <a:effectLst/>
                        </a:rPr>
                        <a:t>Polovni prostor u Beogradu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75.000.000,00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22.500.000,00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3.750.000,00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26.250.000,00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48.750.000,00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32452">
                <a:tc>
                  <a:txBody>
                    <a:bodyPr/>
                    <a:lstStyle/>
                    <a:p>
                      <a:pPr algn="l" fontAlgn="ctr"/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pl-PL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905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sr-Latn-RS" sz="900" b="1" i="1" u="none" strike="noStrike">
                          <a:effectLst/>
                        </a:rPr>
                        <a:t>Naziv osnovnog sredstva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b="1" i="1" u="none" strike="noStrike">
                          <a:effectLst/>
                        </a:rPr>
                        <a:t>Vrednost u knjigama na 31.12.2017. - pre procene</a:t>
                      </a:r>
                      <a:endParaRPr lang="pl-PL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900" b="1" i="1" u="none" strike="noStrike">
                          <a:effectLst/>
                        </a:rPr>
                        <a:t>Sadašnja vrednost na </a:t>
                      </a:r>
                      <a:r>
                        <a:rPr lang="pl-PL" sz="900" b="1" i="1" u="none" strike="noStrike" smtClean="0">
                          <a:effectLst/>
                        </a:rPr>
                        <a:t>31.12.2017. </a:t>
                      </a:r>
                      <a:r>
                        <a:rPr lang="pl-PL" sz="900" b="1" i="1" u="none" strike="noStrike">
                          <a:effectLst/>
                        </a:rPr>
                        <a:t>pre procene</a:t>
                      </a:r>
                      <a:endParaRPr lang="pl-PL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10486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Nabavna vrednost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Ispravka vrednosti do 31.12.2016.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Amortizacija 2017.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Ispravka vrednosti na 31.12.2017.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2905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u="none" strike="noStrike">
                          <a:effectLst/>
                        </a:rPr>
                        <a:t>Garažno mesto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400.000,00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240.000,00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40.000,00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280.000,00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120.000,00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905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u="none" strike="noStrike">
                          <a:effectLst/>
                        </a:rPr>
                        <a:t>Putničko vozilo Citroen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1.569.613,50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1.345.383,00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224.230,50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1.569.613,50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905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u="none" strike="noStrike">
                          <a:effectLst/>
                        </a:rPr>
                        <a:t>Teretno vozilo Iveco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2.493.335,05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415.555,84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415.555,84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831.111,68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1.662.223,37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29055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1" i="1" u="none" strike="noStrike">
                          <a:effectLst/>
                        </a:rPr>
                        <a:t>Ukupno sva procenjena sredstva: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1" u="none" strike="noStrike">
                          <a:effectLst/>
                        </a:rPr>
                        <a:t>79.462.948,55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1" u="none" strike="noStrike">
                          <a:effectLst/>
                        </a:rPr>
                        <a:t>24.500.938,84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1" u="none" strike="noStrike">
                          <a:effectLst/>
                        </a:rPr>
                        <a:t>4.429.786,34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1" u="none" strike="noStrike">
                          <a:effectLst/>
                        </a:rPr>
                        <a:t>28.930.725,18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1" u="none" strike="noStrike">
                          <a:effectLst/>
                        </a:rPr>
                        <a:t>50.532.223,37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777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8" name="Textfeld 7"/>
          <p:cNvSpPr txBox="1"/>
          <p:nvPr/>
        </p:nvSpPr>
        <p:spPr>
          <a:xfrm>
            <a:off x="190004" y="1000534"/>
            <a:ext cx="85355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/>
              <a:t>IFRS za SME se </a:t>
            </a:r>
            <a:r>
              <a:rPr lang="sr-Latn-RS" sz="1400" smtClean="0"/>
              <a:t>primenjuju od sastavljanja finansijskih izveštaja za 2014. godinu;</a:t>
            </a:r>
            <a:endParaRPr lang="it-IT" sz="140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i="1" u="sng" smtClean="0"/>
              <a:t>Cilj izrade i uvođenja</a:t>
            </a:r>
            <a:r>
              <a:rPr lang="sr-Latn-RS" sz="1400"/>
              <a:t>: pojednostavljenje finansijskih izveštaja malih i srednjih </a:t>
            </a:r>
            <a:r>
              <a:rPr lang="sr-Latn-RS" sz="1400" smtClean="0"/>
              <a:t>entiteta;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i="1" u="sng" smtClean="0"/>
              <a:t>Ostvarivanje ciljeva</a:t>
            </a:r>
            <a:r>
              <a:rPr lang="sr-Latn-RS" sz="1400" smtClean="0"/>
              <a:t>: </a:t>
            </a:r>
            <a:r>
              <a:rPr lang="pl-PL" sz="1400" smtClean="0"/>
              <a:t>uprošćavanje </a:t>
            </a:r>
            <a:r>
              <a:rPr lang="pl-PL" sz="1400"/>
              <a:t>ovih standarda u odnosu na pune </a:t>
            </a:r>
            <a:r>
              <a:rPr lang="pl-PL" sz="1400" smtClean="0"/>
              <a:t>IAS/IFRS i smanjivanje obima, kao i zahteva za obelodanjivanjem;</a:t>
            </a:r>
            <a:endParaRPr lang="en-US" sz="140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i="1" u="sng" smtClean="0"/>
              <a:t>Namena</a:t>
            </a:r>
            <a:r>
              <a:rPr lang="sr-Latn-RS" sz="1400"/>
              <a:t>: </a:t>
            </a:r>
            <a:r>
              <a:rPr lang="sr-Latn-RS" sz="1400" smtClean="0"/>
              <a:t>pre svega malim </a:t>
            </a:r>
            <a:r>
              <a:rPr lang="sr-Latn-RS" sz="1400"/>
              <a:t>i srednjim entitetima koji nemaju javnu odgovornost i </a:t>
            </a:r>
            <a:r>
              <a:rPr lang="sr-Latn-RS" sz="1400" smtClean="0"/>
              <a:t>objavljuju svoje </a:t>
            </a:r>
            <a:r>
              <a:rPr lang="sr-Latn-RS" sz="1400"/>
              <a:t>finansijske izveštaje opšte namene za eksterne </a:t>
            </a:r>
            <a:r>
              <a:rPr lang="sr-Latn-RS" sz="1400" smtClean="0"/>
              <a:t>korisnike;</a:t>
            </a:r>
            <a:endParaRPr lang="en-US" sz="140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i="1" u="sng" smtClean="0"/>
              <a:t>Obaveza primene</a:t>
            </a:r>
            <a:r>
              <a:rPr lang="sr-Latn-RS" sz="1400" smtClean="0"/>
              <a:t>: u skladu sa </a:t>
            </a:r>
            <a:r>
              <a:rPr lang="sr-Latn-RS" sz="1400" i="1" smtClean="0"/>
              <a:t>članovima 21. i 22. Zakona o računovodstvu</a:t>
            </a:r>
            <a:r>
              <a:rPr lang="sr-Latn-RS" sz="1400" smtClean="0"/>
              <a:t>.</a:t>
            </a:r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374313" y="3003611"/>
            <a:ext cx="2772000" cy="1944627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Latn-RS" sz="1400" b="1" smtClean="0">
                <a:solidFill>
                  <a:schemeClr val="accent2"/>
                </a:solidFill>
              </a:rPr>
              <a:t>Mikro pravna lica</a:t>
            </a:r>
          </a:p>
          <a:p>
            <a:endParaRPr lang="sr-Latn-RS" sz="1400" b="1" smtClean="0">
              <a:solidFill>
                <a:schemeClr val="accent2"/>
              </a:solidFill>
            </a:endParaRPr>
          </a:p>
          <a:p>
            <a:r>
              <a:rPr lang="sr-Latn-RS" sz="1400">
                <a:solidFill>
                  <a:schemeClr val="tx1"/>
                </a:solidFill>
              </a:rPr>
              <a:t>Ukoliko odluče da ne primenjuju </a:t>
            </a:r>
            <a:r>
              <a:rPr lang="sr-Latn-RS" sz="1300" i="1" smtClean="0">
                <a:solidFill>
                  <a:schemeClr val="tx1"/>
                </a:solidFill>
              </a:rPr>
              <a:t>Pravilnik o </a:t>
            </a:r>
            <a:r>
              <a:rPr lang="sr-Latn-RS" sz="1300" i="1">
                <a:solidFill>
                  <a:schemeClr val="tx1"/>
                </a:solidFill>
              </a:rPr>
              <a:t>načinu priznavanja, vrednovanja, prezentacije i obelodanjivanja pozicija u pojedinačnim finansijskim izveštajima mikro i drugih pravnih </a:t>
            </a:r>
            <a:r>
              <a:rPr lang="sr-Latn-RS" sz="1300" i="1" smtClean="0">
                <a:solidFill>
                  <a:schemeClr val="tx1"/>
                </a:solidFill>
              </a:rPr>
              <a:t>lica</a:t>
            </a:r>
            <a:r>
              <a:rPr lang="sr-Latn-RS" sz="1300" smtClean="0">
                <a:solidFill>
                  <a:schemeClr val="tx1"/>
                </a:solidFill>
              </a:rPr>
              <a:t> </a:t>
            </a:r>
            <a:r>
              <a:rPr lang="sr-Latn-RS" sz="1400" smtClean="0">
                <a:solidFill>
                  <a:schemeClr val="tx1"/>
                </a:solidFill>
              </a:rPr>
              <a:t>- DOBROVOLJNO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325595" y="3003611"/>
            <a:ext cx="2772000" cy="1944627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Latn-RS" sz="1400" b="1" smtClean="0">
                <a:solidFill>
                  <a:schemeClr val="accent2"/>
                </a:solidFill>
              </a:rPr>
              <a:t>Mala pravna lica</a:t>
            </a:r>
          </a:p>
          <a:p>
            <a:endParaRPr lang="en-US" sz="1400" b="1">
              <a:solidFill>
                <a:schemeClr val="accent2"/>
              </a:solidFill>
            </a:endParaRPr>
          </a:p>
          <a:p>
            <a:r>
              <a:rPr lang="sr-Latn-RS" sz="1400">
                <a:solidFill>
                  <a:schemeClr val="tx1"/>
                </a:solidFill>
              </a:rPr>
              <a:t>koja nisu javna akcionarska društva na berzi ili matično pravno lice koje ima obavezu sastavljanja konsolidovanih finansijskih </a:t>
            </a:r>
            <a:r>
              <a:rPr lang="sr-Latn-RS" sz="1400" smtClean="0">
                <a:solidFill>
                  <a:schemeClr val="tx1"/>
                </a:solidFill>
              </a:rPr>
              <a:t>izveštaja -OBAVEZNO</a:t>
            </a:r>
            <a:endParaRPr lang="en-US" sz="1400">
              <a:solidFill>
                <a:schemeClr val="tx1"/>
              </a:solidFill>
            </a:endParaRPr>
          </a:p>
          <a:p>
            <a:endParaRPr lang="en-US" sz="1400">
              <a:solidFill>
                <a:schemeClr val="tx1"/>
              </a:solidFill>
            </a:endParaRPr>
          </a:p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6251148" y="3003610"/>
            <a:ext cx="2772000" cy="1944627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 defTabSz="0"/>
            <a:r>
              <a:rPr lang="sr-Latn-RS" sz="1400" b="1" smtClean="0">
                <a:solidFill>
                  <a:schemeClr val="accent2"/>
                </a:solidFill>
              </a:rPr>
              <a:t>Srednja pravna lica</a:t>
            </a:r>
          </a:p>
          <a:p>
            <a:endParaRPr lang="sr-Latn-RS" sz="1400" b="1">
              <a:solidFill>
                <a:schemeClr val="accent2"/>
              </a:solidFill>
            </a:endParaRPr>
          </a:p>
          <a:p>
            <a:r>
              <a:rPr lang="sr-Latn-RS" sz="1400" smtClean="0">
                <a:solidFill>
                  <a:schemeClr val="tx1"/>
                </a:solidFill>
              </a:rPr>
              <a:t>Ukoliko </a:t>
            </a:r>
            <a:r>
              <a:rPr lang="sr-Latn-RS" sz="1400">
                <a:solidFill>
                  <a:schemeClr val="tx1"/>
                </a:solidFill>
              </a:rPr>
              <a:t>odluče da ne </a:t>
            </a:r>
            <a:r>
              <a:rPr lang="sr-Latn-RS" sz="1400" smtClean="0">
                <a:solidFill>
                  <a:schemeClr val="tx1"/>
                </a:solidFill>
              </a:rPr>
              <a:t>primene </a:t>
            </a:r>
            <a:r>
              <a:rPr lang="sr-Latn-RS" sz="1400" i="1" smtClean="0">
                <a:solidFill>
                  <a:schemeClr val="tx1"/>
                </a:solidFill>
              </a:rPr>
              <a:t>IAS/IFRS</a:t>
            </a:r>
            <a:r>
              <a:rPr lang="sr-Latn-RS" sz="1400" smtClean="0">
                <a:solidFill>
                  <a:schemeClr val="tx1"/>
                </a:solidFill>
              </a:rPr>
              <a:t> - </a:t>
            </a:r>
            <a:r>
              <a:rPr lang="sr-Latn-RS" sz="1400">
                <a:solidFill>
                  <a:schemeClr val="tx1"/>
                </a:solidFill>
              </a:rPr>
              <a:t>DOBROVOLJNO</a:t>
            </a:r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94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1750"/>
              <a:t>Model revalorizacije kao aternativni postupak naknadnog vrednovanja NPO - primer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99698"/>
              </p:ext>
            </p:extLst>
          </p:nvPr>
        </p:nvGraphicFramePr>
        <p:xfrm>
          <a:off x="220921" y="1414136"/>
          <a:ext cx="8519042" cy="2806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158"/>
                <a:gridCol w="706983"/>
                <a:gridCol w="1027472"/>
                <a:gridCol w="788062"/>
                <a:gridCol w="638429"/>
                <a:gridCol w="1157153"/>
                <a:gridCol w="931043"/>
                <a:gridCol w="917742"/>
              </a:tblGrid>
              <a:tr h="45426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Naziv osnovnog sredstva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Korisni </a:t>
                      </a:r>
                      <a:r>
                        <a:rPr lang="sr-Latn-RS" sz="900" b="1" i="1" u="none" strike="noStrike" smtClean="0">
                          <a:effectLst/>
                        </a:rPr>
                        <a:t>vek u godinama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Godišnja amortizacija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Godišnja stopa amortizacije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Br. godina korišćenja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900" b="1" i="1" u="none" strike="noStrike">
                          <a:effectLst/>
                        </a:rPr>
                        <a:t>Fer vrednost na dan 31.12.2017.</a:t>
                      </a:r>
                      <a:endParaRPr lang="nl-NL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Efekat za knjiženje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Efekat na odložene poreze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55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u="none" strike="noStrike">
                          <a:effectLst/>
                        </a:rPr>
                        <a:t>Polovni prostor u Beogradu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20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3.750.000,00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5,00%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7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52.000.000,00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3.250.000,00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487.500,00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470"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54261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Naziv osnovnog sredstva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Korisni vek u godinama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Godišnja amortizacija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Godišnja stopa amortizacije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Br. godina korišćenja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900" b="1" i="1" u="none" strike="noStrike">
                          <a:effectLst/>
                        </a:rPr>
                        <a:t>Fer vrednost na dan 31.12.2017.</a:t>
                      </a:r>
                      <a:endParaRPr lang="nl-NL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Efekat za knjiženje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900" b="1" i="1" u="none" strike="noStrike">
                          <a:effectLst/>
                        </a:rPr>
                        <a:t>Efekat na odložene poreze</a:t>
                      </a:r>
                      <a:endParaRPr lang="sr-Latn-R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55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u="none" strike="noStrike">
                          <a:effectLst/>
                        </a:rPr>
                        <a:t>Garažno mesto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10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40.000,00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10,00%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7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270.000,00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150.000,00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22.500,00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55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u="none" strike="noStrike">
                          <a:effectLst/>
                        </a:rPr>
                        <a:t>Putničko vozilo Citroen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7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224.230,50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14,29%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7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560.000,00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560.000,00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84.000,00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155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u="none" strike="noStrike">
                          <a:effectLst/>
                        </a:rPr>
                        <a:t>Teretno vozilo Iveco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6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415.555,84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16,67%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800" u="none" strike="noStrike">
                          <a:effectLst/>
                        </a:rPr>
                        <a:t>2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1.450.000,00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-212.223,37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800" u="none" strike="noStrike">
                          <a:effectLst/>
                        </a:rPr>
                        <a:t>0,00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447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u="none" strike="noStrike">
                          <a:effectLst/>
                        </a:rPr>
                        <a:t> 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800" u="none" strike="noStrike">
                          <a:effectLst/>
                        </a:rPr>
                        <a:t> </a:t>
                      </a:r>
                      <a:endParaRPr lang="sr-Latn-R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3328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1" i="0" u="none" strike="noStrike">
                          <a:effectLst/>
                        </a:rPr>
                        <a:t>Ukupno sva procenjena sredstva:</a:t>
                      </a:r>
                      <a:endParaRPr lang="sr-Latn-R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1" i="0" u="none" strike="noStrike">
                          <a:effectLst/>
                        </a:rPr>
                        <a:t> </a:t>
                      </a:r>
                      <a:endParaRPr lang="sr-Latn-R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0" u="none" strike="noStrike">
                          <a:effectLst/>
                        </a:rPr>
                        <a:t>4.429.786,34</a:t>
                      </a:r>
                      <a:endParaRPr lang="sr-Latn-R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1" i="0" u="none" strike="noStrike">
                          <a:effectLst/>
                        </a:rPr>
                        <a:t> </a:t>
                      </a:r>
                      <a:endParaRPr lang="sr-Latn-R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1" i="0" u="none" strike="noStrike">
                          <a:effectLst/>
                        </a:rPr>
                        <a:t> </a:t>
                      </a:r>
                      <a:endParaRPr lang="sr-Latn-R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0" u="none" strike="noStrike">
                          <a:effectLst/>
                        </a:rPr>
                        <a:t>54.280.000,00</a:t>
                      </a:r>
                      <a:endParaRPr lang="sr-Latn-R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900" b="1" i="0" u="none" strike="noStrike">
                          <a:effectLst/>
                        </a:rPr>
                        <a:t> </a:t>
                      </a:r>
                      <a:endParaRPr lang="sr-Latn-R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900" b="1" i="0" u="none" strike="noStrike">
                          <a:effectLst/>
                        </a:rPr>
                        <a:t>594.000,00</a:t>
                      </a:r>
                      <a:endParaRPr lang="sr-Latn-R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723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798608"/>
            <a:ext cx="8712968" cy="485775"/>
          </a:xfrm>
        </p:spPr>
        <p:txBody>
          <a:bodyPr/>
          <a:lstStyle/>
          <a:p>
            <a:r>
              <a:rPr lang="sr-Latn-RS" sz="1750"/>
              <a:t>Model revalorizacije kao aternativni postupak naknadnog vrednovanja </a:t>
            </a:r>
            <a:r>
              <a:rPr lang="sr-Latn-RS" sz="1750" smtClean="0"/>
              <a:t>NPO - primer</a:t>
            </a:r>
            <a:endParaRPr lang="sr-Latn-RS" sz="175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47796"/>
              </p:ext>
            </p:extLst>
          </p:nvPr>
        </p:nvGraphicFramePr>
        <p:xfrm>
          <a:off x="287078" y="1313654"/>
          <a:ext cx="8229599" cy="3109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522"/>
                <a:gridCol w="564144"/>
                <a:gridCol w="5518298"/>
                <a:gridCol w="893135"/>
                <a:gridCol w="882500"/>
              </a:tblGrid>
              <a:tr h="340756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b="1" i="1" u="none" strike="noStrike">
                          <a:effectLst/>
                        </a:rPr>
                        <a:t>Br. pro-mene</a:t>
                      </a:r>
                      <a:endParaRPr lang="sr-Latn-RS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b="1" i="1" u="none" strike="noStrike">
                          <a:effectLst/>
                        </a:rPr>
                        <a:t>Broj konta</a:t>
                      </a:r>
                      <a:endParaRPr lang="sr-Latn-RS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b="1" i="1" u="none" strike="noStrike">
                          <a:effectLst/>
                        </a:rPr>
                        <a:t>Naziv konta</a:t>
                      </a:r>
                      <a:endParaRPr lang="sr-Latn-RS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b="1" i="1" u="none" strike="noStrike">
                          <a:effectLst/>
                        </a:rPr>
                        <a:t>Iznos u RSD duguje</a:t>
                      </a:r>
                      <a:endParaRPr lang="sr-Latn-RS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b="1" i="1" u="none" strike="noStrike">
                          <a:effectLst/>
                        </a:rPr>
                        <a:t>Iznos u RSD potražuje</a:t>
                      </a:r>
                      <a:endParaRPr lang="sr-Latn-RS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1511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1.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540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Troškovi amortizacije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u="none" strike="noStrike">
                          <a:effectLst/>
                        </a:rPr>
                        <a:t>4.429.786,34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1511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029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Ispravka vrednosti nekretnina, postrojenja i opreme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u="none" strike="noStrike">
                          <a:effectLst/>
                        </a:rPr>
                        <a:t>4.429.786,34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29349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2.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022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000" u="none" strike="noStrike">
                          <a:effectLst/>
                        </a:rPr>
                        <a:t>Građevinski objekti </a:t>
                      </a:r>
                      <a:endParaRPr lang="vi-VN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u="none" strike="noStrike">
                          <a:effectLst/>
                        </a:rPr>
                        <a:t>75.400.000,00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1511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023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Postrojenja i oprema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u="none" strike="noStrike">
                          <a:effectLst/>
                        </a:rPr>
                        <a:t>4.062.948,55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29349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029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Ispravka vrednosti nekretnina, postrojenja i opreme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u="none" strike="noStrike">
                          <a:effectLst/>
                        </a:rPr>
                        <a:t>28.930.725,18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293491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022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000" u="none" strike="noStrike">
                          <a:effectLst/>
                        </a:rPr>
                        <a:t>Građevinski objekti </a:t>
                      </a:r>
                      <a:endParaRPr lang="vi-VN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u="none" strike="noStrike">
                          <a:effectLst/>
                        </a:rPr>
                        <a:t>52.270.000,00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1511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023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Postrojenja i oprema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u="none" strike="noStrike">
                          <a:effectLst/>
                        </a:rPr>
                        <a:t>2.010.000,00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302384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330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Revalorizacione rezerve po osnovu revalorizacije nematerijalne imovine, nekretnina, postrojenja i opreme 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u="none" strike="noStrike">
                          <a:effectLst/>
                        </a:rPr>
                        <a:t>3.960.000,00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1511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582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000" u="none" strike="noStrike">
                          <a:effectLst/>
                        </a:rPr>
                        <a:t>Obezvređenje nekretnina, postrojenja i opreme</a:t>
                      </a:r>
                      <a:endParaRPr lang="vi-VN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u="none" strike="noStrike">
                          <a:effectLst/>
                        </a:rPr>
                        <a:t>212.223,37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3201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3.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000" u="none" strike="noStrike">
                          <a:effectLst/>
                        </a:rPr>
                        <a:t>330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Revalorizacione rezerve po osnovu revalorizacije nematerijalne imovine, nekretnina, postrojenja i opreme 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u="none" strike="noStrike">
                          <a:effectLst/>
                        </a:rPr>
                        <a:t>594.000,00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15119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000" u="none" strike="noStrike">
                          <a:effectLst/>
                        </a:rPr>
                        <a:t>498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000" u="none" strike="noStrike">
                          <a:effectLst/>
                        </a:rPr>
                        <a:t>Odložene poreske obaveze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000" u="none" strike="noStrike">
                          <a:effectLst/>
                        </a:rPr>
                        <a:t> 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000" u="none" strike="noStrike">
                          <a:effectLst/>
                        </a:rPr>
                        <a:t>594.000,00</a:t>
                      </a:r>
                      <a:endParaRPr lang="sr-Latn-R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  <a:tr h="1139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sr-Latn-RS" sz="1000" b="1" i="1" u="none" strike="noStrike">
                          <a:effectLst/>
                        </a:rPr>
                        <a:t>Ukupan promet naloga:</a:t>
                      </a:r>
                      <a:endParaRPr lang="sr-Latn-RS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b="1" i="1" u="none" strike="noStrike">
                          <a:effectLst/>
                        </a:rPr>
                        <a:t>88.446.734,89</a:t>
                      </a:r>
                      <a:endParaRPr lang="sr-Latn-RS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000" b="1" i="1" u="none" strike="noStrike">
                          <a:effectLst/>
                        </a:rPr>
                        <a:t>88.446.734,89</a:t>
                      </a:r>
                      <a:endParaRPr lang="sr-Latn-RS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94" marR="8894" marT="889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143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4" y="830505"/>
            <a:ext cx="8712968" cy="485775"/>
          </a:xfrm>
        </p:spPr>
        <p:txBody>
          <a:bodyPr/>
          <a:lstStyle/>
          <a:p>
            <a:r>
              <a:rPr lang="sr-Latn-RS" sz="1700"/>
              <a:t>Model revalorizacije kao aternativni postupak naknadnog vrednovanja NPO - nastavak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5040331"/>
              </p:ext>
            </p:extLst>
          </p:nvPr>
        </p:nvGraphicFramePr>
        <p:xfrm>
          <a:off x="350873" y="1297172"/>
          <a:ext cx="8335927" cy="313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17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3" y="886609"/>
            <a:ext cx="8712968" cy="485775"/>
          </a:xfrm>
        </p:spPr>
        <p:txBody>
          <a:bodyPr/>
          <a:lstStyle/>
          <a:p>
            <a:r>
              <a:rPr lang="sr-Latn-RS" sz="1700"/>
              <a:t>Model revalorizacije kao aternativni postupak naknadnog vrednovanja NPO - nastavak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3" y="1393648"/>
            <a:ext cx="853551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smtClean="0"/>
              <a:t>Navedeni primer otvara nekoliko pitanja i dilema:</a:t>
            </a:r>
          </a:p>
          <a:p>
            <a:pPr marL="342900" indent="-342900">
              <a:buFont typeface="+mj-lt"/>
              <a:buAutoNum type="alphaLcParenR"/>
            </a:pPr>
            <a:r>
              <a:rPr lang="vi-VN" sz="1400" smtClean="0"/>
              <a:t>Da </a:t>
            </a:r>
            <a:r>
              <a:rPr lang="vi-VN" sz="1400"/>
              <a:t>li entitet koji uvodi model revalorizacije primenjuje ovaj model po prvi </a:t>
            </a:r>
            <a:r>
              <a:rPr lang="vi-VN" sz="1400" smtClean="0"/>
              <a:t>put</a:t>
            </a:r>
            <a:r>
              <a:rPr lang="sr-Latn-RS" sz="1400" smtClean="0"/>
              <a:t>?</a:t>
            </a:r>
          </a:p>
          <a:p>
            <a:pPr marL="342900" indent="-342900">
              <a:buFont typeface="+mj-lt"/>
              <a:buAutoNum type="alphaLcParenR"/>
            </a:pPr>
            <a:r>
              <a:rPr lang="vi-VN" sz="1400" smtClean="0"/>
              <a:t>ili </a:t>
            </a:r>
            <a:r>
              <a:rPr lang="vi-VN" sz="1400"/>
              <a:t>je procena po fer vrednosti vršena na dan prelaska na IFRS za </a:t>
            </a:r>
            <a:r>
              <a:rPr lang="vi-VN" sz="1400" smtClean="0"/>
              <a:t>SME</a:t>
            </a:r>
            <a:r>
              <a:rPr lang="sr-Latn-RS" sz="1400" smtClean="0"/>
              <a:t>?</a:t>
            </a:r>
          </a:p>
          <a:p>
            <a:pPr marL="342900" indent="-342900">
              <a:buFont typeface="+mj-lt"/>
              <a:buAutoNum type="alphaLcParenR"/>
            </a:pPr>
            <a:r>
              <a:rPr lang="vi-VN" sz="1400" smtClean="0"/>
              <a:t>ili </a:t>
            </a:r>
            <a:r>
              <a:rPr lang="sr-Latn-RS" sz="1400" smtClean="0"/>
              <a:t>su </a:t>
            </a:r>
            <a:r>
              <a:rPr lang="vi-VN" sz="1400" smtClean="0"/>
              <a:t>pre </a:t>
            </a:r>
            <a:r>
              <a:rPr lang="vi-VN" sz="1400"/>
              <a:t>uvođenja IFRS za </a:t>
            </a:r>
            <a:r>
              <a:rPr lang="vi-VN" sz="1400" smtClean="0"/>
              <a:t>SME</a:t>
            </a:r>
            <a:r>
              <a:rPr lang="sr-Latn-RS" sz="1400" smtClean="0"/>
              <a:t> </a:t>
            </a:r>
            <a:r>
              <a:rPr lang="vi-VN" sz="1400" smtClean="0"/>
              <a:t>postojale </a:t>
            </a:r>
            <a:r>
              <a:rPr lang="vi-VN" sz="1400"/>
              <a:t>revalorizacione rezerve koje su prenete u korist neraspoređene dobiti na dan prelaska, a raniju revalorizaciju je koristilo kao novu nabavnu vrednost u skladu sa </a:t>
            </a:r>
            <a:r>
              <a:rPr lang="vi-VN" sz="1400" i="1"/>
              <a:t>paragrafom </a:t>
            </a:r>
            <a:r>
              <a:rPr lang="vi-VN" sz="1400" i="1" smtClean="0"/>
              <a:t>35.10(c</a:t>
            </a:r>
            <a:r>
              <a:rPr lang="sr-Latn-RS" sz="1400" i="1" smtClean="0"/>
              <a:t>)</a:t>
            </a:r>
            <a:r>
              <a:rPr lang="sr-Latn-RS" sz="1400" smtClean="0"/>
              <a:t>?</a:t>
            </a:r>
          </a:p>
          <a:p>
            <a:endParaRPr lang="sr-Latn-RS" sz="1400" smtClean="0"/>
          </a:p>
          <a:p>
            <a:pPr>
              <a:spcAft>
                <a:spcPts val="600"/>
              </a:spcAft>
            </a:pPr>
            <a:r>
              <a:rPr lang="sr-Latn-RS" sz="1400" smtClean="0"/>
              <a:t>N</a:t>
            </a:r>
            <a:r>
              <a:rPr lang="vi-VN" sz="1400" smtClean="0"/>
              <a:t>egativan </a:t>
            </a:r>
            <a:r>
              <a:rPr lang="vi-VN" sz="1400"/>
              <a:t>efekat revalorizacije utvrđen na dan </a:t>
            </a:r>
            <a:r>
              <a:rPr lang="vi-VN" sz="1400" smtClean="0"/>
              <a:t>31.</a:t>
            </a:r>
            <a:r>
              <a:rPr lang="sr-Latn-RS" sz="1400" smtClean="0"/>
              <a:t>12.</a:t>
            </a:r>
            <a:r>
              <a:rPr lang="vi-VN" sz="1400" smtClean="0"/>
              <a:t>2017</a:t>
            </a:r>
            <a:r>
              <a:rPr lang="vi-VN" sz="1400"/>
              <a:t>. godine može se naknaditi na teret ranije </a:t>
            </a:r>
            <a:r>
              <a:rPr lang="vi-VN" sz="1400" smtClean="0"/>
              <a:t>revalorizacije</a:t>
            </a:r>
            <a:r>
              <a:rPr lang="sr-Latn-RS" sz="1400" smtClean="0"/>
              <a:t>, </a:t>
            </a:r>
            <a:r>
              <a:rPr lang="vi-VN" sz="1400"/>
              <a:t>ukoliko se računovodstvenim politikama propiše da se ranije ukinute revalorizacione rezerve zbog prelaska na IFRS za SME ponovo formiraju u iznosu koji je bio ukinut u korist neraspoređene </a:t>
            </a:r>
            <a:r>
              <a:rPr lang="vi-VN" sz="1400" smtClean="0"/>
              <a:t>dobiti</a:t>
            </a:r>
            <a:r>
              <a:rPr lang="sr-Latn-RS" sz="1400" smtClean="0"/>
              <a:t> (</a:t>
            </a:r>
            <a:r>
              <a:rPr lang="sr-Latn-RS" sz="1400" i="1" smtClean="0"/>
              <a:t>Odeljak 10</a:t>
            </a:r>
            <a:r>
              <a:rPr lang="sr-Latn-RS" sz="1400" smtClean="0"/>
              <a:t>), ako se na entitet odnosni gore pomenuti slučaj pod b) ili c).</a:t>
            </a:r>
          </a:p>
        </p:txBody>
      </p:sp>
    </p:spTree>
    <p:extLst>
      <p:ext uri="{BB962C8B-B14F-4D97-AF65-F5344CB8AC3E}">
        <p14:creationId xmlns:p14="http://schemas.microsoft.com/office/powerpoint/2010/main" val="1214924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4" y="830505"/>
            <a:ext cx="8712968" cy="485775"/>
          </a:xfrm>
        </p:spPr>
        <p:txBody>
          <a:bodyPr/>
          <a:lstStyle/>
          <a:p>
            <a:r>
              <a:rPr lang="sr-Latn-RS" sz="1700"/>
              <a:t>Model revalorizacije kao aternativni postupak naknadnog vrednovanja NPO - nastavak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3" y="1202262"/>
            <a:ext cx="85355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P</a:t>
            </a:r>
            <a:r>
              <a:rPr lang="sr-Latn-RS" sz="1400" smtClean="0"/>
              <a:t>rocenu </a:t>
            </a:r>
            <a:r>
              <a:rPr lang="sr-Latn-RS" sz="1400"/>
              <a:t>vrednosti </a:t>
            </a:r>
            <a:r>
              <a:rPr lang="pl-PL" sz="1400" smtClean="0"/>
              <a:t>bi trebalo poveriti </a:t>
            </a:r>
            <a:r>
              <a:rPr lang="pl-PL" sz="1400"/>
              <a:t>obučenim i iskusnim </a:t>
            </a:r>
            <a:r>
              <a:rPr lang="pl-PL" sz="1400" smtClean="0"/>
              <a:t>licima</a:t>
            </a:r>
            <a:r>
              <a:rPr lang="sr-Latn-RS" sz="140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Potrebno je proceniti </a:t>
            </a:r>
            <a:r>
              <a:rPr lang="sr-Latn-RS" sz="1400"/>
              <a:t>i preostali </a:t>
            </a:r>
            <a:r>
              <a:rPr lang="sr-Latn-RS" sz="1400" b="1" i="1"/>
              <a:t>korisni vek</a:t>
            </a:r>
            <a:r>
              <a:rPr lang="sr-Latn-RS" sz="1400"/>
              <a:t> te imovine i u skladu sa tim utvrditi </a:t>
            </a:r>
            <a:r>
              <a:rPr lang="sr-Latn-RS" sz="1400" b="1" i="1"/>
              <a:t>nove stope amortizacije</a:t>
            </a:r>
            <a:r>
              <a:rPr lang="sr-Latn-RS" sz="1400"/>
              <a:t> koje će se primenjivati od naredne </a:t>
            </a:r>
            <a:r>
              <a:rPr lang="sr-Latn-RS" sz="1400" smtClean="0"/>
              <a:t>godine.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N</a:t>
            </a:r>
            <a:r>
              <a:rPr lang="sr-Latn-RS" sz="1400" smtClean="0"/>
              <a:t>eophodno </a:t>
            </a:r>
            <a:r>
              <a:rPr lang="sr-Latn-RS" sz="1400"/>
              <a:t>je da se usvoje </a:t>
            </a:r>
            <a:r>
              <a:rPr lang="sr-Latn-RS" sz="1400" b="1" i="1"/>
              <a:t>izmene opšteg internog akta o računovodstvu i računovodstenim politikama</a:t>
            </a:r>
            <a:r>
              <a:rPr lang="sr-Latn-RS" sz="1400"/>
              <a:t>, kojim će se izvršiti promena računovodstvene politike za naknadno vrednovanje nekretnina postrojenja i opreme sa </a:t>
            </a:r>
            <a:r>
              <a:rPr lang="sr-Latn-RS" sz="1400" u="sng"/>
              <a:t>troškovnog modela</a:t>
            </a:r>
            <a:r>
              <a:rPr lang="sr-Latn-RS" sz="1400"/>
              <a:t> na </a:t>
            </a:r>
            <a:r>
              <a:rPr lang="sr-Latn-RS" sz="1400" u="sng"/>
              <a:t>model </a:t>
            </a:r>
            <a:r>
              <a:rPr lang="sr-Latn-RS" sz="1400" u="sng" smtClean="0"/>
              <a:t>revalorizacije.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Navedena izmena </a:t>
            </a:r>
            <a:r>
              <a:rPr lang="sr-Latn-RS" sz="1400"/>
              <a:t>računovodstvene poitike mora da se primenjuje </a:t>
            </a:r>
            <a:r>
              <a:rPr lang="sr-Latn-RS" sz="1400" b="1" u="sng"/>
              <a:t>prospektivno</a:t>
            </a:r>
            <a:r>
              <a:rPr lang="sr-Latn-RS" sz="1400"/>
              <a:t> od početka perioda u kome se prvo </a:t>
            </a:r>
            <a:r>
              <a:rPr lang="sr-Latn-RS" sz="1400" smtClean="0"/>
              <a:t>primenjuje</a:t>
            </a:r>
            <a:r>
              <a:rPr lang="sr-Latn-RS" sz="1400"/>
              <a:t> </a:t>
            </a:r>
            <a:r>
              <a:rPr lang="pl-PL" sz="1400" smtClean="0"/>
              <a:t>(</a:t>
            </a:r>
            <a:r>
              <a:rPr lang="sr-Latn-RS" sz="1400" i="1" smtClean="0"/>
              <a:t>paragraf </a:t>
            </a:r>
            <a:r>
              <a:rPr lang="sr-Latn-RS" sz="1400" i="1"/>
              <a:t>10.10A i </a:t>
            </a:r>
            <a:r>
              <a:rPr lang="sr-Latn-RS" sz="1400" i="1" smtClean="0"/>
              <a:t>Dodatak A</a:t>
            </a:r>
            <a:r>
              <a:rPr lang="sr-Latn-RS" sz="1400" smtClean="0"/>
              <a:t>)</a:t>
            </a:r>
            <a:endParaRPr lang="pl-PL" sz="140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Dopušteni </a:t>
            </a:r>
            <a:r>
              <a:rPr lang="sr-Latn-RS" sz="1400"/>
              <a:t>alternativni model revalorizacije može da se primeni samo prilikom naknadnog vrednovanja nekretnina, postrojenja i </a:t>
            </a:r>
            <a:r>
              <a:rPr lang="sr-Latn-RS" sz="1400" smtClean="0"/>
              <a:t>opreme, </a:t>
            </a:r>
            <a:r>
              <a:rPr lang="sr-Latn-RS" sz="1400"/>
              <a:t>ali ne i nematerijalne </a:t>
            </a:r>
            <a:r>
              <a:rPr lang="sr-Latn-RS" sz="1400" smtClean="0"/>
              <a:t>imovine.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I</a:t>
            </a:r>
            <a:r>
              <a:rPr lang="vi-VN" sz="1400" smtClean="0"/>
              <a:t>zmeđu </a:t>
            </a:r>
            <a:r>
              <a:rPr lang="vi-VN" sz="1400"/>
              <a:t>punih IAS/IFRS i IFRS za SME postoje razlike koje nisu rešene </a:t>
            </a:r>
            <a:r>
              <a:rPr lang="vi-VN" sz="1400" smtClean="0"/>
              <a:t>pomenutim</a:t>
            </a:r>
            <a:r>
              <a:rPr lang="sr-Latn-RS" sz="1400" smtClean="0"/>
              <a:t> </a:t>
            </a:r>
            <a:r>
              <a:rPr lang="vi-VN" sz="1400" smtClean="0"/>
              <a:t>izmenama</a:t>
            </a:r>
            <a:r>
              <a:rPr lang="sr-Latn-RS" sz="1400" smtClean="0"/>
              <a:t>.</a:t>
            </a:r>
          </a:p>
          <a:p>
            <a:pPr>
              <a:spcAft>
                <a:spcPts val="600"/>
              </a:spcAft>
            </a:pPr>
            <a:endParaRPr lang="sr-Latn-RS" sz="1400" smtClean="0"/>
          </a:p>
        </p:txBody>
      </p:sp>
    </p:spTree>
    <p:extLst>
      <p:ext uri="{BB962C8B-B14F-4D97-AF65-F5344CB8AC3E}">
        <p14:creationId xmlns:p14="http://schemas.microsoft.com/office/powerpoint/2010/main" val="1925618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4" y="830505"/>
            <a:ext cx="8712968" cy="485775"/>
          </a:xfrm>
        </p:spPr>
        <p:txBody>
          <a:bodyPr/>
          <a:lstStyle/>
          <a:p>
            <a:r>
              <a:rPr lang="sr-Latn-RS" sz="1700"/>
              <a:t>Model revalorizacije kao aternativni postupak naknadnog vrednovanja NPO - nastavak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3" y="1356150"/>
            <a:ext cx="6753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/>
              <a:t>Na svakom privrednom subjektu je da sprovede cost-benefit </a:t>
            </a:r>
            <a:r>
              <a:rPr lang="sr-Latn-RS" sz="1400" smtClean="0"/>
              <a:t>analizu.</a:t>
            </a:r>
          </a:p>
        </p:txBody>
      </p:sp>
      <p:pic>
        <p:nvPicPr>
          <p:cNvPr id="2056" name="Picture 8" descr="Резултат слика за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96" y="1202262"/>
            <a:ext cx="2230696" cy="16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/>
          <p:nvPr/>
        </p:nvSpPr>
        <p:spPr>
          <a:xfrm>
            <a:off x="219932" y="1871330"/>
            <a:ext cx="3024000" cy="3046772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300" b="1">
                <a:solidFill>
                  <a:schemeClr val="accent2"/>
                </a:solidFill>
              </a:rPr>
              <a:t>Pozitivni aspekti procene osnovnih sredstava po fer vrednosti</a:t>
            </a:r>
            <a:r>
              <a:rPr lang="it-IT" sz="1300" b="1" smtClean="0">
                <a:solidFill>
                  <a:schemeClr val="accent2"/>
                </a:solidFill>
              </a:rPr>
              <a:t>:</a:t>
            </a:r>
            <a:endParaRPr lang="sr-Latn-RS" sz="1300" b="1" smtClean="0">
              <a:solidFill>
                <a:schemeClr val="accent2"/>
              </a:solidFill>
            </a:endParaRPr>
          </a:p>
          <a:p>
            <a:endParaRPr lang="sr-Latn-RS" sz="13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300">
                <a:solidFill>
                  <a:schemeClr val="tx1"/>
                </a:solidFill>
              </a:rPr>
              <a:t>p</a:t>
            </a:r>
            <a:r>
              <a:rPr lang="en-US" sz="1300" smtClean="0">
                <a:solidFill>
                  <a:schemeClr val="tx1"/>
                </a:solidFill>
              </a:rPr>
              <a:t>oboljšanje </a:t>
            </a:r>
            <a:r>
              <a:rPr lang="en-US" sz="1300">
                <a:solidFill>
                  <a:schemeClr val="tx1"/>
                </a:solidFill>
              </a:rPr>
              <a:t>imovinskog i finansijskog položaja </a:t>
            </a:r>
            <a:r>
              <a:rPr lang="en-US" sz="1300" smtClean="0">
                <a:solidFill>
                  <a:schemeClr val="tx1"/>
                </a:solidFill>
              </a:rPr>
              <a:t>entiteta</a:t>
            </a:r>
            <a:r>
              <a:rPr lang="sr-Latn-RS" sz="1300" smtClean="0">
                <a:solidFill>
                  <a:schemeClr val="tx1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300">
                <a:solidFill>
                  <a:schemeClr val="tx1"/>
                </a:solidFill>
              </a:rPr>
              <a:t>s</a:t>
            </a:r>
            <a:r>
              <a:rPr lang="en-US" sz="1300" smtClean="0">
                <a:solidFill>
                  <a:schemeClr val="tx1"/>
                </a:solidFill>
              </a:rPr>
              <a:t>manjuje </a:t>
            </a:r>
            <a:r>
              <a:rPr lang="en-US" sz="1300">
                <a:solidFill>
                  <a:schemeClr val="tx1"/>
                </a:solidFill>
              </a:rPr>
              <a:t>se stepen </a:t>
            </a:r>
            <a:r>
              <a:rPr lang="en-US" sz="1300" err="1">
                <a:solidFill>
                  <a:schemeClr val="tx1"/>
                </a:solidFill>
              </a:rPr>
              <a:t>zaduženosti</a:t>
            </a:r>
            <a:r>
              <a:rPr lang="en-US" sz="1300">
                <a:solidFill>
                  <a:schemeClr val="tx1"/>
                </a:solidFill>
              </a:rPr>
              <a:t> </a:t>
            </a:r>
            <a:r>
              <a:rPr lang="en-US" sz="1300" smtClean="0">
                <a:solidFill>
                  <a:schemeClr val="tx1"/>
                </a:solidFill>
              </a:rPr>
              <a:t>entiteta</a:t>
            </a:r>
            <a:r>
              <a:rPr lang="sr-Latn-RS" sz="1300" smtClean="0">
                <a:solidFill>
                  <a:schemeClr val="tx1"/>
                </a:solidFill>
              </a:rPr>
              <a:t> i</a:t>
            </a:r>
            <a:r>
              <a:rPr lang="en-US" sz="1300" smtClean="0">
                <a:solidFill>
                  <a:schemeClr val="tx1"/>
                </a:solidFill>
              </a:rPr>
              <a:t> </a:t>
            </a:r>
            <a:r>
              <a:rPr lang="sr-Latn-RS" sz="1300" smtClean="0">
                <a:solidFill>
                  <a:schemeClr val="tx1"/>
                </a:solidFill>
              </a:rPr>
              <a:t> </a:t>
            </a:r>
            <a:r>
              <a:rPr lang="sr-Latn-RS" sz="1300">
                <a:solidFill>
                  <a:schemeClr val="tx1"/>
                </a:solidFill>
              </a:rPr>
              <a:t>povećava se racio sopstvenog </a:t>
            </a:r>
            <a:r>
              <a:rPr lang="sr-Latn-RS" sz="1300" smtClean="0">
                <a:solidFill>
                  <a:schemeClr val="tx1"/>
                </a:solidFill>
              </a:rPr>
              <a:t>kapitala;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300" smtClean="0">
                <a:solidFill>
                  <a:schemeClr val="tx1"/>
                </a:solidFill>
              </a:rPr>
              <a:t>v</a:t>
            </a:r>
            <a:r>
              <a:rPr lang="en-US" sz="1300" smtClean="0">
                <a:solidFill>
                  <a:schemeClr val="tx1"/>
                </a:solidFill>
              </a:rPr>
              <a:t>rednost </a:t>
            </a:r>
            <a:r>
              <a:rPr lang="en-US" sz="1300">
                <a:solidFill>
                  <a:schemeClr val="tx1"/>
                </a:solidFill>
              </a:rPr>
              <a:t>imovine u Bilansu stanja je približnija realnim tržišnim vrednostima na dan </a:t>
            </a:r>
            <a:r>
              <a:rPr lang="en-US" sz="1300" smtClean="0">
                <a:solidFill>
                  <a:schemeClr val="tx1"/>
                </a:solidFill>
              </a:rPr>
              <a:t>bilansa</a:t>
            </a:r>
            <a:r>
              <a:rPr lang="sr-Latn-RS" sz="1300">
                <a:solidFill>
                  <a:schemeClr val="tx1"/>
                </a:solidFill>
              </a:rPr>
              <a:t>; </a:t>
            </a:r>
            <a:endParaRPr lang="sr-Latn-RS" sz="1300" smtClean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3413052" y="1871330"/>
            <a:ext cx="3024000" cy="3046772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Latn-RS" sz="1300" b="1">
                <a:solidFill>
                  <a:schemeClr val="accent2"/>
                </a:solidFill>
              </a:rPr>
              <a:t>Negativni aspekti procene osnovnih sredstava po fer </a:t>
            </a:r>
            <a:r>
              <a:rPr lang="sr-Latn-RS" sz="1300" b="1" smtClean="0">
                <a:solidFill>
                  <a:schemeClr val="accent2"/>
                </a:solidFill>
              </a:rPr>
              <a:t>vrednosti:</a:t>
            </a:r>
          </a:p>
          <a:p>
            <a:endParaRPr lang="sr-Latn-RS" sz="1300" b="1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300">
                <a:solidFill>
                  <a:schemeClr val="tx1"/>
                </a:solidFill>
              </a:rPr>
              <a:t>o</a:t>
            </a:r>
            <a:r>
              <a:rPr lang="sr-Latn-RS" sz="1300" smtClean="0">
                <a:solidFill>
                  <a:schemeClr val="tx1"/>
                </a:solidFill>
              </a:rPr>
              <a:t>d naredne godine u </a:t>
            </a:r>
            <a:r>
              <a:rPr lang="en-US" sz="1300" smtClean="0">
                <a:solidFill>
                  <a:schemeClr val="tx1"/>
                </a:solidFill>
              </a:rPr>
              <a:t>BU </a:t>
            </a:r>
            <a:r>
              <a:rPr lang="en-US" sz="1300">
                <a:solidFill>
                  <a:schemeClr val="tx1"/>
                </a:solidFill>
              </a:rPr>
              <a:t>troškovi amortizacije će biti </a:t>
            </a:r>
            <a:r>
              <a:rPr lang="en-US" sz="1300" smtClean="0">
                <a:solidFill>
                  <a:schemeClr val="tx1"/>
                </a:solidFill>
              </a:rPr>
              <a:t>veći, </a:t>
            </a:r>
            <a:r>
              <a:rPr lang="en-US" sz="1300">
                <a:solidFill>
                  <a:schemeClr val="tx1"/>
                </a:solidFill>
              </a:rPr>
              <a:t>zbog čega bi rezultat bio manji, ali bi i porez na dobit bio </a:t>
            </a:r>
            <a:r>
              <a:rPr lang="en-US" sz="1300" smtClean="0">
                <a:solidFill>
                  <a:schemeClr val="tx1"/>
                </a:solidFill>
              </a:rPr>
              <a:t>manji</a:t>
            </a:r>
            <a:r>
              <a:rPr lang="sr-Latn-RS" sz="1300" smtClean="0">
                <a:solidFill>
                  <a:schemeClr val="tx1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300" smtClean="0">
                <a:solidFill>
                  <a:schemeClr val="tx1"/>
                </a:solidFill>
              </a:rPr>
              <a:t>nema </a:t>
            </a:r>
            <a:r>
              <a:rPr lang="en-US" sz="1300" smtClean="0">
                <a:solidFill>
                  <a:schemeClr val="tx1"/>
                </a:solidFill>
              </a:rPr>
              <a:t>uti</a:t>
            </a:r>
            <a:r>
              <a:rPr lang="sr-Latn-RS" sz="1300" smtClean="0">
                <a:solidFill>
                  <a:schemeClr val="tx1"/>
                </a:solidFill>
              </a:rPr>
              <a:t>caja</a:t>
            </a:r>
            <a:r>
              <a:rPr lang="en-US" sz="1300" smtClean="0">
                <a:solidFill>
                  <a:schemeClr val="tx1"/>
                </a:solidFill>
              </a:rPr>
              <a:t> </a:t>
            </a:r>
            <a:r>
              <a:rPr lang="en-US" sz="1300">
                <a:solidFill>
                  <a:schemeClr val="tx1"/>
                </a:solidFill>
              </a:rPr>
              <a:t>na novčane tokove i ne popravlja likvidnost i solventnost </a:t>
            </a:r>
            <a:r>
              <a:rPr lang="en-US" sz="1300" smtClean="0">
                <a:solidFill>
                  <a:schemeClr val="tx1"/>
                </a:solidFill>
              </a:rPr>
              <a:t>entiteta</a:t>
            </a:r>
            <a:r>
              <a:rPr lang="sr-Latn-RS" sz="1300" smtClean="0">
                <a:solidFill>
                  <a:schemeClr val="tx1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300">
                <a:solidFill>
                  <a:schemeClr val="tx1"/>
                </a:solidFill>
              </a:rPr>
              <a:t>n</a:t>
            </a:r>
            <a:r>
              <a:rPr lang="pl-PL" sz="1300" smtClean="0">
                <a:solidFill>
                  <a:schemeClr val="tx1"/>
                </a:solidFill>
              </a:rPr>
              <a:t>e </a:t>
            </a:r>
            <a:r>
              <a:rPr lang="pl-PL" sz="1300">
                <a:solidFill>
                  <a:schemeClr val="tx1"/>
                </a:solidFill>
              </a:rPr>
              <a:t>priznaje se u poreskom </a:t>
            </a:r>
            <a:r>
              <a:rPr lang="pl-PL" sz="1300" smtClean="0">
                <a:solidFill>
                  <a:schemeClr val="tx1"/>
                </a:solidFill>
              </a:rPr>
              <a:t>bilansu;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sz="1300">
                <a:solidFill>
                  <a:schemeClr val="tx1"/>
                </a:solidFill>
              </a:rPr>
              <a:t>p</a:t>
            </a:r>
            <a:r>
              <a:rPr lang="en-US" sz="1300" smtClean="0">
                <a:solidFill>
                  <a:schemeClr val="tx1"/>
                </a:solidFill>
              </a:rPr>
              <a:t>ovećava </a:t>
            </a:r>
            <a:r>
              <a:rPr lang="en-US" sz="1300">
                <a:solidFill>
                  <a:schemeClr val="tx1"/>
                </a:solidFill>
              </a:rPr>
              <a:t>se rizik od manipulacija sa finansijskim izveštajima i bilansnih </a:t>
            </a:r>
            <a:r>
              <a:rPr lang="en-US" sz="1300" smtClean="0">
                <a:solidFill>
                  <a:schemeClr val="tx1"/>
                </a:solidFill>
              </a:rPr>
              <a:t>prevara</a:t>
            </a:r>
            <a:r>
              <a:rPr lang="sr-Latn-RS" sz="1300" smtClean="0">
                <a:solidFill>
                  <a:schemeClr val="tx1"/>
                </a:solidFill>
              </a:rPr>
              <a:t>.</a:t>
            </a:r>
            <a:endParaRPr lang="en-US" sz="1300" smtClean="0">
              <a:solidFill>
                <a:schemeClr val="tx1"/>
              </a:solidFill>
            </a:endParaRPr>
          </a:p>
        </p:txBody>
      </p:sp>
      <p:pic>
        <p:nvPicPr>
          <p:cNvPr id="2064" name="Picture 16" descr="Резултат слика за va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28" y="3109136"/>
            <a:ext cx="2412629" cy="10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59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4" y="830505"/>
            <a:ext cx="8712968" cy="485775"/>
          </a:xfrm>
        </p:spPr>
        <p:txBody>
          <a:bodyPr/>
          <a:lstStyle/>
          <a:p>
            <a:r>
              <a:rPr lang="sr-Latn-RS" sz="1900" smtClean="0"/>
              <a:t>Izmene </a:t>
            </a:r>
            <a:r>
              <a:rPr lang="sr-Latn-RS" sz="1900"/>
              <a:t>u priznavanju i vrednovanju odloženih poreskih sredstava i obaveza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3" y="1362534"/>
            <a:ext cx="853551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/>
              <a:t>značajno usklađivanje </a:t>
            </a:r>
            <a:r>
              <a:rPr lang="vi-VN" sz="1400" i="1"/>
              <a:t>Odeljka 29 „Porez na dobitak“ </a:t>
            </a:r>
            <a:r>
              <a:rPr lang="vi-VN" sz="1400"/>
              <a:t>IFRS za SME sa izmenjenim IAS </a:t>
            </a:r>
            <a:r>
              <a:rPr lang="vi-VN" sz="1400" smtClean="0"/>
              <a:t>12</a:t>
            </a:r>
            <a:r>
              <a:rPr lang="sr-Latn-RS" sz="1400" smtClean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dodato izuzeće usled "neopravdanih troškova i napora" u vezi sa zahtevima prebijanja odloženih poreskih sredstava i odloženih </a:t>
            </a:r>
            <a:r>
              <a:rPr lang="sr-Latn-RS" sz="1400" smtClean="0"/>
              <a:t>obaveza;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veći </a:t>
            </a:r>
            <a:r>
              <a:rPr lang="sr-Latn-RS" sz="1400"/>
              <a:t>deo odeljka je zamenjen novim tekstom, s tim što novi tekst podrazumeva preoblikovanje prethodnog i podelu po logičkim celinama, </a:t>
            </a:r>
            <a:r>
              <a:rPr lang="sr-Latn-RS" sz="1400" smtClean="0"/>
              <a:t>paragrafima - </a:t>
            </a:r>
            <a:r>
              <a:rPr lang="pl-PL" sz="1400"/>
              <a:t>značajno je povećan obim paragrafa u Odeljku </a:t>
            </a:r>
            <a:r>
              <a:rPr lang="pl-PL" sz="1400" smtClean="0"/>
              <a:t>29;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entitet </a:t>
            </a:r>
            <a:r>
              <a:rPr lang="sr-Latn-RS" sz="1400"/>
              <a:t>može izabrati da primenjuje revidirani Odeljak 29 </a:t>
            </a:r>
            <a:r>
              <a:rPr lang="sr-Latn-RS" sz="1400" b="1" i="1" u="sng" smtClean="0"/>
              <a:t>prospektivno</a:t>
            </a:r>
            <a:r>
              <a:rPr lang="sr-Latn-RS" sz="1400" smtClean="0"/>
              <a:t> od </a:t>
            </a:r>
            <a:r>
              <a:rPr lang="sr-Latn-RS" sz="1400"/>
              <a:t>početka perioda kada se prvi put primenjuje, što predsatvlja jedan od izuzetaka </a:t>
            </a:r>
            <a:r>
              <a:rPr lang="sr-Latn-RS" sz="1400" smtClean="0"/>
              <a:t>od generalnog </a:t>
            </a:r>
            <a:r>
              <a:rPr lang="sr-Latn-RS" sz="1400"/>
              <a:t>pravila da </a:t>
            </a:r>
            <a:r>
              <a:rPr lang="sr-Latn-RS" sz="1400" smtClean="0"/>
              <a:t>bi privredni subjekti trebalo </a:t>
            </a:r>
            <a:r>
              <a:rPr lang="sr-Latn-RS" sz="1400"/>
              <a:t>da primene izmene i dopune odeljaka IFRS za SME </a:t>
            </a:r>
            <a:r>
              <a:rPr lang="sr-Latn-RS" sz="1400" smtClean="0"/>
              <a:t>retroaktivno (tačke </a:t>
            </a:r>
            <a:r>
              <a:rPr lang="sr-Latn-RS" sz="1400"/>
              <a:t>A2 Dodatka </a:t>
            </a:r>
            <a:r>
              <a:rPr lang="sr-Latn-RS" sz="1400" smtClean="0"/>
              <a:t>A).</a:t>
            </a:r>
          </a:p>
        </p:txBody>
      </p:sp>
    </p:spTree>
    <p:extLst>
      <p:ext uri="{BB962C8B-B14F-4D97-AF65-F5344CB8AC3E}">
        <p14:creationId xmlns:p14="http://schemas.microsoft.com/office/powerpoint/2010/main" val="2744701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4" y="830505"/>
            <a:ext cx="8712968" cy="485775"/>
          </a:xfrm>
        </p:spPr>
        <p:txBody>
          <a:bodyPr/>
          <a:lstStyle/>
          <a:p>
            <a:r>
              <a:rPr lang="sr-Latn-RS" sz="1900" smtClean="0"/>
              <a:t>Zaključak</a:t>
            </a:r>
            <a:endParaRPr lang="sr-Latn-RS" sz="1900"/>
          </a:p>
        </p:txBody>
      </p:sp>
      <p:sp>
        <p:nvSpPr>
          <p:cNvPr id="8" name="Textfeld 7"/>
          <p:cNvSpPr txBox="1"/>
          <p:nvPr/>
        </p:nvSpPr>
        <p:spPr>
          <a:xfrm>
            <a:off x="190003" y="1362534"/>
            <a:ext cx="725278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smtClean="0"/>
              <a:t>Direktiv</a:t>
            </a:r>
            <a:r>
              <a:rPr lang="sr-Latn-RS" sz="1400" smtClean="0"/>
              <a:t>om</a:t>
            </a:r>
            <a:r>
              <a:rPr lang="sv-SE" sz="1400" smtClean="0"/>
              <a:t> </a:t>
            </a:r>
            <a:r>
              <a:rPr lang="sv-SE" sz="1400"/>
              <a:t>EU 2013/34/EU </a:t>
            </a:r>
            <a:r>
              <a:rPr lang="sv-SE" sz="1400" smtClean="0"/>
              <a:t>nije </a:t>
            </a:r>
            <a:r>
              <a:rPr lang="sv-SE" sz="1400"/>
              <a:t>pomenut IFRS za </a:t>
            </a:r>
            <a:r>
              <a:rPr lang="sv-SE" sz="1400" smtClean="0"/>
              <a:t>SME</a:t>
            </a:r>
            <a:r>
              <a:rPr lang="sr-Latn-RS" sz="1400" smtClean="0"/>
              <a:t>. Smatra se da </a:t>
            </a:r>
            <a:r>
              <a:rPr lang="sr-Latn-CS" sz="1400"/>
              <a:t>p</a:t>
            </a:r>
            <a:r>
              <a:rPr lang="sr-Latn-CS" sz="1400" smtClean="0"/>
              <a:t>ostoje </a:t>
            </a:r>
            <a:r>
              <a:rPr lang="sr-Latn-CS" sz="1400"/>
              <a:t>neusklađenosti između pomenute Direktive i </a:t>
            </a:r>
            <a:r>
              <a:rPr lang="sr-Latn-CS" sz="1400" smtClean="0"/>
              <a:t>IFRS </a:t>
            </a:r>
            <a:r>
              <a:rPr lang="sr-Latn-CS" sz="1400"/>
              <a:t>za </a:t>
            </a:r>
            <a:r>
              <a:rPr lang="sr-Latn-CS" sz="1400" smtClean="0"/>
              <a:t>SME;</a:t>
            </a:r>
            <a:endParaRPr lang="sr-Latn-RS" sz="140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u</a:t>
            </a:r>
            <a:r>
              <a:rPr lang="sr-Latn-RS" sz="1400" smtClean="0"/>
              <a:t> </a:t>
            </a:r>
            <a:r>
              <a:rPr lang="sr-Latn-RS" sz="1400"/>
              <a:t>većini zemalja EU se umesto IFRS za SME primenjuju nacionalni računovodstveni propisi bazirani na </a:t>
            </a:r>
            <a:r>
              <a:rPr lang="sr-Latn-RS" sz="1400" smtClean="0"/>
              <a:t>novoj </a:t>
            </a:r>
            <a:r>
              <a:rPr lang="sr-Latn-RS" sz="1400" smtClean="0"/>
              <a:t>Direktivi; </a:t>
            </a:r>
            <a:endParaRPr lang="sr-Latn-RS" sz="140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u</a:t>
            </a:r>
            <a:r>
              <a:rPr lang="vi-VN" sz="1400" smtClean="0"/>
              <a:t>vođenje </a:t>
            </a:r>
            <a:r>
              <a:rPr lang="vi-VN" sz="1400"/>
              <a:t>dodatnog normativnog okvira finansijskog izveštavanja, pored punih IAS/IFRS i </a:t>
            </a:r>
            <a:r>
              <a:rPr lang="vi-VN" sz="1400" smtClean="0"/>
              <a:t>Pravilnka, </a:t>
            </a:r>
            <a:r>
              <a:rPr lang="vi-VN" sz="1400"/>
              <a:t>stvorilo je dodatne teškoće i napore za </a:t>
            </a:r>
            <a:r>
              <a:rPr lang="vi-VN" sz="1400" smtClean="0"/>
              <a:t>računovođe</a:t>
            </a:r>
            <a:r>
              <a:rPr lang="sr-Latn-RS" sz="1400" smtClean="0"/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t</a:t>
            </a:r>
            <a:r>
              <a:rPr lang="sr-Latn-RS" sz="1400" smtClean="0"/>
              <a:t>roškovi </a:t>
            </a:r>
            <a:r>
              <a:rPr lang="sr-Latn-RS" sz="1400"/>
              <a:t>pripreme finansjskih </a:t>
            </a:r>
            <a:r>
              <a:rPr lang="sr-Latn-RS" sz="1400" smtClean="0"/>
              <a:t>izveštaja značajno su povećani, </a:t>
            </a:r>
            <a:r>
              <a:rPr lang="sr-Latn-RS" sz="1400"/>
              <a:t>pre svega za mala pravna </a:t>
            </a:r>
            <a:r>
              <a:rPr lang="sr-Latn-RS" sz="1400" smtClean="0"/>
              <a:t>lica;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koristi </a:t>
            </a:r>
            <a:r>
              <a:rPr lang="sr-Latn-RS" sz="1400"/>
              <a:t>od informacija koje finansijski izveštaji </a:t>
            </a:r>
            <a:r>
              <a:rPr lang="sr-Latn-RS" sz="1400" smtClean="0"/>
              <a:t>sastavljeni u </a:t>
            </a:r>
            <a:r>
              <a:rPr lang="sr-Latn-RS" sz="1400"/>
              <a:t>skladu sa IFRS za SME pružaju </a:t>
            </a:r>
            <a:r>
              <a:rPr lang="sr-Latn-RS" sz="1400" smtClean="0"/>
              <a:t>korisnicima nekada </a:t>
            </a:r>
            <a:r>
              <a:rPr lang="sr-Latn-RS" sz="1400" smtClean="0"/>
              <a:t>se </a:t>
            </a:r>
            <a:r>
              <a:rPr lang="sr-Latn-RS" sz="1400" smtClean="0"/>
              <a:t>ne </a:t>
            </a:r>
            <a:r>
              <a:rPr lang="sr-Latn-RS" sz="1400" smtClean="0"/>
              <a:t>vide jasno;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/>
              <a:t>rezultat različito raspoređen po godinama za one subjekte koje primenjuju IFRS za SME i one koji primenjuju </a:t>
            </a:r>
            <a:r>
              <a:rPr lang="vi-VN" sz="1400" smtClean="0"/>
              <a:t>IAS/IFRS</a:t>
            </a:r>
            <a:r>
              <a:rPr lang="sr-Latn-RS" sz="1400" smtClean="0"/>
              <a:t>.</a:t>
            </a:r>
          </a:p>
        </p:txBody>
      </p:sp>
      <p:sp>
        <p:nvSpPr>
          <p:cNvPr id="3" name="AutoShape 2" descr="Резултат слика за thinking"/>
          <p:cNvSpPr>
            <a:spLocks noChangeAspect="1" noChangeArrowheads="1"/>
          </p:cNvSpPr>
          <p:nvPr/>
        </p:nvSpPr>
        <p:spPr bwMode="auto">
          <a:xfrm>
            <a:off x="155575" y="-1576388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4" name="AutoShape 6" descr="data:image/jpeg;base64,/9j/4AAQSkZJRgABAQAAAQABAAD/2wCEAAkGBxAQEA8PDxAQEA8PEBAQEA8QDQ8PDhAPFRIWFhYRFRUYHSggGBolGxUVITEhJSkrLi4vFx8zODMsOCgtLi4BCgoKDg0OGhAQGy0lHyUtLS8vLy4tLS0uLS4tLTUvLS0vLS0tLS0tLy0tLS0tLS0vLS0tLS0tLS0tLS0tLS0tLf/AABEIAOEA4QMBEQACEQEDEQH/xAAcAAEAAQUBAQAAAAAAAAAAAAAAAQIDBQYHBAj/xAA/EAACAQIDBQUEBwYGAwAAAAAAAQIDEQQFEgYhMUFREyJhcZEHMoGhFCNCUmKxwXKSk6LR8BUkMzRTcxZEgv/EABoBAQACAwEAAAAAAAAAAAAAAAAEBQECAwb/xAAxEQEAAgECAwUHBAMBAQAAAAAAAQIDBBESITEFEyJBUTJhcYGRsdFCoeHwFMHxUiP/2gAMAwEAAhEDEQA/AO4gAAAAAAAAAAAAAAAAAAAAAAAAAAAAAAAAAAAAAAAAAAAKZSSV3uS4tuyQjmMBmO2mAoXTrqpJcY0V2u/pdbvmTcfZ+ov+nb48kW+sw189/hzYWt7TsOn3MPXl4t04/qyVHY+TztH7uE9pY/8AzP7flVR9puGfv0K8fFdnJfmYnsjL5Wj9yO0sfpP7fllsFtxl9Wy7dU2+VWLpr1e4j37O1Ff07/Dm711uG36tvjyZ+hXhNKUJRnF8JQkpRfxRCtWaztMbJMTExvC4YZAAAAAAAAAAAAAAAAAAAAAAAADDbSbR0cDDVUeqcv8ATpRtrm+vgvEk6bSX1Ftq9POXDPqK4Y3n6OTZ9tPisY32k3GlyowdqaXjzk/M9Jp9HiwR4Y5+s9VLm1GTL7U8vRhSS4AAAB6svzGth5aqFWdKX4Zbn5rg/ijTJipkja8bt6ZLUnes7N/2c9oqk40salFvcq8FaH/3Hl5r5FNqeypjxYfp+Flg7Q32jJ9fy6BSqKSUotSjJJqSd00+DTKaYmJ2lZRO/RWYZAAAAAAAAAAAAAAAAAAAAAYbajP6eBoupK0qkrqlT5zn4+C5slaTS21F9o6ecuGozxirvPXyhxTMcdUxFWdatLVUm7t8kuSS5JHqceOuOsVrHKFBe83txW6vObtQAAAAAAGz7G7WzwUlTqNzwsn3o8XSv9uH6rmQNboq544q+19/il6XVTinafZ+3wdhoVozjGcJKUJpSjJO6afBnmbVms7T1XkTExvC4YZAAAAAAAAAAAAAAAAAAB4s2zKnhqM61V92K3LnKT4RXi2dsGG2a8Ur1lzy5a4qTazie0Ob1MXWlVqPqoxT7sI/dX97z1WHBTDTgp/2fV5/LltltxW/4xh2cwABYr4qEPekr9OLOOTPjx+1LpTFe/SHm/xal+L904f5+L3uv+Jk9z00MVCe6Mk304P0O9NRjv0lzthvXrC8dnJIEAb77M9onCf0Gq/q53dBt+5U4un5Pe/PzKftTScUd9XrHX4evyWOgz7T3c9PL8OoFCtwAAAAAAAAAAAAAAAAAAcp9omdurXdGD+qw/dtylV+1L4cPU9L2Zp4x4uOetvt5KPX5uPJwR0j7tJLBDAyAV0crxmJvHB4epVfCVRRSpx8NcrK5X63WRi8ETzS9NppyeKehW9mub21PDKXgq9Jy9LlNOesz1WcYphreaZRicLJRxNCrQb4dpBqMvKXB/Bm8TE9GsxMdXnpxdzaGks7ga8mrT39Jc/J9fMsdNqZjw26IebDE86vYWe6CGWUwm4tSi3GUWnGS4qSd00YnaeUnTo7xs5mixeGo1+c499dKi3SXqmeR1OHuss0/uz0WHJ3lIsyZwdQAAAAAAAAAAAAAAAB4c6x30fD1q3/ABwlJX5ytuXrY64MXe5K09Zc8t+Ck29HzzmGbJS0u83e85X+1z82elzaytLcNYUeLTWtHFM/31RRxtOXCW/o9zNqarHbz2YvgvXyX7kjdxevKsDLEV6WHh71WajfouMpfBJv4HPNljFjm8+TfHj7y8Vjzd7y/CQoUqdGmrQpQjCK8EuL8TyN7ze02nrL0VaxWIrHk9Bq2WcVhoVYSp1YRqU5K0oTipRa8UwOP7eez2OEvisIm8M3epSbu6DfBx6w/Ly4TcOXi8M9UXLj25w0+NoolRCNK5Qqak/BltprTam0+SBmrtZduSHIuB0z2R4y9PE0H9mcasfBSjpfzivUou16eKt/ktezreG1fm6CU6yAAAAAAAAAAAAAAAAGE2wyapjcJUw1KsqE5uL7R03NWi76bJq192864c04r8UOeXHGSvDLiOd+zvMsLeXYPEU19vD3qu3Vw975Mk1zVlwtitDVJxcW4yTjJcYyTjJeafA6NFylipw4SaXRu69GdKZb09mWlqVt1h2P2S7P11/n8VTVPVBxw8ZJqo4yteq0/dTW5eDZy1ettlp3bpp9LGO3G6aVyaAALeIoxnGUJpShOLjKLV04tWafwETtO8E83zjtLgXhsXiMM72o1HFN84NKUX+60XWKeOsW9VXkjhtMNj2Q2GxGKiqtR/R6Et8ZTg3UmusYbt3i/mbTrqYN4jnLEaS2XnPKG+4X2f4CCtNVar5ylVav8I2RDt2nnmeW0fJJrocURz5reN9nmBmn2bq0Zcmp618VI2p2pmrPi2lrbQYpjlvCzsVs5XwGNqqdqlGpRemtBNRcozXdkvsuze431mrx6jDExymJ6NdNp74ck784mOrfCqWAAAAAAAAAAAAAAAAAAAMXnGz2Dxi04nD0qv4nG015TVpJ+TNq2mvRiaxPVrOB9lmXUcTHEJVJwhvjh6k9dJT5Sbe+VujbN5zWmNmkYqxO7erHJ0AAAABzHMchhi89xM6kVKhQhh51E+E6vZR0QfhZXfgvEsIyzj01dus7oXdxfPO/SNm9dsV6ajtgHbAVxxFgPfRqakn/AHcCsAAAAAAAAAAAAAAAAAAAAAAAAAUVakYxcpNKMU5Sb3JRSu2xEbztDEzs0bIscqyxGKX/ALOIqSX7ELU4fywRK1VJpaKT5RH5/wBuOntF4m8ec/wyf0kiu59JAfSAKliAMpk1bVrXSz/MDJgAAAAAAAAAAAAAAAAAAAAAAAFutWjCMpzkowirylJpRS6tszETadoYmYiN5co2421+k6sNhrrD3tOfB1vD9jw5l9otB3Xjye16en8/ZU6rVd54adPv/H3RsfjP8u4X3wqS9Jd5fqQu1K7ZuL1hK0Ex3e3pLOfSStTUrEgFiAK1iAM/sxv7WXLuxXnvb/NAZ0AAAAAAAAAAAAAAAAAAAAAABjM8zyhg6faV5Wv7sI76k30S/Xgd8GnvmttSPxDllzUxRvZyDana2vjpaW+zoJ92jF7n4yf2n8j0Gm0lMEcuc+v96KfPqL5Z58o9GvXJTgyOSZh2NTe+5NaZeHSXw/Uh63T99j2jrHRJ02bur7z0ltbxB5pdr+X4ujqaramnbTplp8wMvUyuNSOrDVE39yo7ekkBcWQVNN+0jq6OLt6gbPk2GVKjGCabW+bXOb4ge4AAAAAAAAAAAAAAAAAAAAADXtrNp4YKGmNp4iafZ09+lfjn0X5k3R6O2onfpWOs/hF1OpjDHv8AJxnN8yqYirKpVm5yk98nz6JLlFckehpSuOvDSNoU9rWvPFbq8RtuwAAMllmOqJxpKMqmp6YRim53fKPXyK/WaOmSJvE7T+3zTNNqbU2r1hnsXl1enJxqU3GStdNrddX4p2PPrd6MsxtWmnv93fx32A2XLM8U7JviBs2VxTc53e9RVr922938/wCgGRAAAAAAAAAAAAAAAAAAAABjNoc3hhMPOvLe1ZQhffOo+Ef18kzvpsE58kUhyzZYxUm0uIZtj6lWc6lSTlUqtuTb5dF0S4JdD1Na1x0itekKCbTe02t1Yy5hkTDKbge3J8pr4uqqWHg5y4yfCEI/enLkjjmz0xV4rS3x4rZJ2q7FsnshQwEdTtVxDXerONtKfGMF9lfNlBqdXfPPPlHot8Onrij3+qjHOFSpOTSfJX37luIqQxuIyKlU3xeiXhwfwAjLchdGacopx+8m2r+XIDYqtV0lCceCaUlycWBlaFVTipRd0wLgAAAAAAAAAAAAAAAAAAAcs9p+aOeJhhovuUIqUl1qz/pG3qy/7LxRXHN56z9o/lUa/JM3inlH3aBXleXluLCZQ69FBhlAGW2ZyCrj66o0+7GNpVaj4U6d+Pi3vsuZH1OorhrvPXydsOGctto+buGR5NQwdJUaENMVvlJ75zlzlJ83+XI87ly2yW4rLmmOtI2q9tZd2VuOl287HNu51LMLPewLlPMvED0QzmS4SArec3TU3dNW5AZPI8w02TfdfHw8QNlTAkAAAAAAAAAAAAAAAAAAfP2b47t69etx7WpOS/Zv3flY9bip3eOtfSHncl+O829ZYtsyIuYZLgdu9nGVqhgKMrWniEq83zakrwXwjY87rcnHmn3cvoudLThxR7+baCIkAHPc6ymCr1VZ75uSs3wlvt8wMbPJJcm4+ct4FMMqd7OUvUDL4HA04RacdWpWk5O7a6eAGTo4qlBWUYq3ggNhyqo5UoyfO9vK+4D1gAAAAAAAAAAAAAAAAHhzzEdnhsRU+5RqNeel2OmGvFkrHvaZJ2pMvny9o73ZJc3Y9XM7c5efiPJYUuhpE7tphLMiqlSc5RguM5RgvOTt+piZ2iZZiN52fSGFpKEIQSsoQjFLokrJfI8pM7zMr+I2hdMMgGpZtiF2058m9Kfluv8AIDxyqgWpVIoCJ4m+6Cu+vJebAzGVbPUqsIVak6knK94KWmF02uW/l1A2WnBRSjFJJKyS3JLoBUAAAAAAAAAAAAAAAAAY7aDASxOGr4eE1CVWDgpyi5JX6pHTDk7u8X9GmSnHSa+rjWa+yrNm21PC148lCtOm/wB2UbfNkq+snJ7X8OFNNFI8LW8bsVmtC7lg69lzppVV/I2zFcseUk459GInVr05KnJVIzbsqc4SU2+ii1ds711GSOlnKcNZ6w6NsRsLmNSrRxGJjDD0ac41NNRPt56WmkoL3fNteRrfX24Zr1ZrpI3iXakVqckC3iZNQm1xUZNedgNNnHWt/MDHVctlfdUkl0uBQsuX25yl5uy+QFc6qhaMd3gBumzn+2pvrrf87AyYAAAAAAAAAAAAAAAAAAAW69eEIuc5RhFb3KTUYr4szWs2naGJmIjeWpY32j5fTk4xlUq2dnKnSej4OVr/AAJtezs0xvO0f33Is6zFvyevKdtsvxU4wjV0VL92NaDg2/wye6/xuaZdFlxxvMbx7m9NVjvO0S2YiJAAAhoDUKlPRKcFwjOUV5JuwFicgPFi62lNvglcDEUqkpyvy5AdRyqlooUo9IR9bXYHqAAAAAAAAAAAAAAAAAAGtbYbVRwUVCCU8RNXjFvuwj9+X6LmTtHop1E7zyrHn/qETU6qMMbRzn0cjz/PcRipfXVZT/De1NeEYrcvzLyuHHijhxxt7/P6qucl8k73n8fRhzIgDrnsu2lniITwleTlVopSpzk7ynR4WfVp8+jRS6/TxSeOvSfustHmm0cM+TfiuTQABqWPf1tX9uX5geKowMNm1T3Yfed35ICcFT3pdWkB1CCskuiSAqAAAAAAAAAAAAAAAAAIA4JtXmMq2NxU23/qygvCMO4l6RPTafbHhrWPT7qLN4stpYOTuzrvu022QGUGBtPsyk1mmHtwca6l+z2Un+aiRNdt3E/L7pGl372Pm7iUC3AAGoY5/W1f+yf5sDw1mBgcTLVVfhuAyWWQvUpLrOC/mQHSQAAAAAAAAACm4C4C4C4C4C4C4C4HBdusA8LjsRGSajUm61N8pQnv3eUtS+Bc4M3FjhV5ce15YCnUUrpcVy6rwJWLLE8pcb0nqk7uSGB1D2T7Pzhrx1WLjrj2dBPc3B2cqluSdkl5PwKjtDURb/51+ax0eKY3vLpGorE41AROokm3wSuwNQxc7znL70pS9XcDH16iAw9Nd5+LAzeRwvXopf8AJF/BO/6Ab7cCbgLgLgLgLgSAuAAt6gI1ANYEawGsCNYEdoA7UDBbWbO0MxpdnVvCpC7pV4pOdNvw+1F84nTHkmk8ml6RaObkeZezXM6Uvqo08RHlOnWjB+embVvmSP8AIrLh3Mw9uUezfMqn+4qUcNHd7z7ep+7FpfM6Rr7V6c2s6SJ68m95NsDgcO4yqKWKqLfesl2d/wDrW71ucsmty35b7fB0ppcdfLdt3akRIO2AdqBj85xVoKK4ye/yQGq4yuwJyrCOpGtVl7lKnO34qlty+HH0AxFJbwNl2Xh9cn92Mn8rfqBt+sBqAnUBOoBqAm4E3AXAXAs3AhsClyApcgKXMCmVQC26wFuWJA89TH26+gHnnm1uUvQC3/jC6S9AJWa35S9AL0cwvyfoBdjimBcjXYGPzKTk78krIDAVU5S0x3ttL4t2A2atCNDCypL7jivxTlxf5gahTou/ADYsjmqUnKe7uWXO7ugM5RzCMuTXnYD1xmBUpgTqAnUBOoCVICbgNQFNgIaAhoCnSBS4AUuIEOmBQ6SApdFdAKXQXRegFDoLovQCl0l0AjQgKXYCzXmtLSaT5N8APEs0hHuzspeaafkwLkM2glaOlLw3AY7OMdrgnFOUov3Y8Wnx3egGIp5hJcaVX+HID0RzfrTq/wAKf9AL9LOOShU/hT/oBs+X4h9nG/G2/wAPAD2KqBUqgFamBUpAVKQE6gFwLtgIsA0gRpAhxAaQIcQKXACNAEOmBDpgUukBDogUfRkBbqYGMuKuBj6+zWHn71NeavF/IDz/APh+H5OqvKrIC9htmKNN3WtvrKbkB7Y5VFAXI4BAXFg0BUsMBWqAEqiBPZAVKmBKgBOgCdIF6wCwCwEWAWAWAWAjSA0gNIDSBGkCNAE6QI0gNADQBOgBpAaQJ0gS4gNIDSA0gNIDSBOkBpAqsAAAAIsBNgIsAsAsAsAsAsAsAsAsAsAsAsAsAsBNgFgFgACwAAAsAsBIACAAAAAAAAAAAAAAAAAAAAAAAEg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5" name="AutoShape 8" descr="data:image/jpeg;base64,/9j/4AAQSkZJRgABAQAAAQABAAD/2wCEAAkGBxAQEA8PDxAQEA8PEBAQEA8QDQ8PDhAPFRIWFhYRFRUYHSggGBolGxUVITEhJSkrLi4vFx8zODMsOCgtLi4BCgoKDg0OGhAQGy0lHyUtLS8vLy4tLS0uLS4tLTUvLS0vLS0tLS0tLy0tLS0tLS0vLS0tLS0tLS0tLS0tLS0tLf/AABEIAOEA4QMBEQACEQEDEQH/xAAcAAEAAQUBAQAAAAAAAAAAAAAAAQIDBQYHBAj/xAA/EAACAQIDBQUEBwYGAwAAAAAAAQIDEQQFEgYhMUFREyJhcZEHMoGhFCNCUmKxwXKSk6LR8BUkMzRTcxZEgv/EABoBAQACAwEAAAAAAAAAAAAAAAAEBQECAwb/xAAxEQEAAgECAwUHBAMBAQAAAAAAAQIDBBESITEFEyJBUTJhcYGRsdFCoeHwFMHxUiP/2gAMAwEAAhEDEQA/AO4gAAAAAAAAAAAAAAAAAAAAAAAAAAAAAAAAAAAAAAAAAAAKZSSV3uS4tuyQjmMBmO2mAoXTrqpJcY0V2u/pdbvmTcfZ+ov+nb48kW+sw189/hzYWt7TsOn3MPXl4t04/qyVHY+TztH7uE9pY/8AzP7flVR9puGfv0K8fFdnJfmYnsjL5Wj9yO0sfpP7fllsFtxl9Wy7dU2+VWLpr1e4j37O1Ff07/Dm711uG36tvjyZ+hXhNKUJRnF8JQkpRfxRCtWaztMbJMTExvC4YZAAAAAAAAAAAAAAAAAAAAAAAADDbSbR0cDDVUeqcv8ATpRtrm+vgvEk6bSX1Ftq9POXDPqK4Y3n6OTZ9tPisY32k3GlyowdqaXjzk/M9Jp9HiwR4Y5+s9VLm1GTL7U8vRhSS4AAAB6svzGth5aqFWdKX4Zbn5rg/ijTJipkja8bt6ZLUnes7N/2c9oqk40salFvcq8FaH/3Hl5r5FNqeypjxYfp+Flg7Q32jJ9fy6BSqKSUotSjJJqSd00+DTKaYmJ2lZRO/RWYZAAAAAAAAAAAAAAAAAAAAAYbajP6eBoupK0qkrqlT5zn4+C5slaTS21F9o6ecuGozxirvPXyhxTMcdUxFWdatLVUm7t8kuSS5JHqceOuOsVrHKFBe83txW6vObtQAAAAAAGz7G7WzwUlTqNzwsn3o8XSv9uH6rmQNboq544q+19/il6XVTinafZ+3wdhoVozjGcJKUJpSjJO6afBnmbVms7T1XkTExvC4YZAAAAAAAAAAAAAAAAAAB4s2zKnhqM61V92K3LnKT4RXi2dsGG2a8Ur1lzy5a4qTazie0Ob1MXWlVqPqoxT7sI/dX97z1WHBTDTgp/2fV5/LltltxW/4xh2cwABYr4qEPekr9OLOOTPjx+1LpTFe/SHm/xal+L904f5+L3uv+Jk9z00MVCe6Mk304P0O9NRjv0lzthvXrC8dnJIEAb77M9onCf0Gq/q53dBt+5U4un5Pe/PzKftTScUd9XrHX4evyWOgz7T3c9PL8OoFCtwAAAAAAAAAAAAAAAAAAcp9omdurXdGD+qw/dtylV+1L4cPU9L2Zp4x4uOetvt5KPX5uPJwR0j7tJLBDAyAV0crxmJvHB4epVfCVRRSpx8NcrK5X63WRi8ETzS9NppyeKehW9mub21PDKXgq9Jy9LlNOesz1WcYphreaZRicLJRxNCrQb4dpBqMvKXB/Bm8TE9GsxMdXnpxdzaGks7ga8mrT39Jc/J9fMsdNqZjw26IebDE86vYWe6CGWUwm4tSi3GUWnGS4qSd00YnaeUnTo7xs5mixeGo1+c499dKi3SXqmeR1OHuss0/uz0WHJ3lIsyZwdQAAAAAAAAAAAAAAAB4c6x30fD1q3/ABwlJX5ytuXrY64MXe5K09Zc8t+Ck29HzzmGbJS0u83e85X+1z82elzaytLcNYUeLTWtHFM/31RRxtOXCW/o9zNqarHbz2YvgvXyX7kjdxevKsDLEV6WHh71WajfouMpfBJv4HPNljFjm8+TfHj7y8Vjzd7y/CQoUqdGmrQpQjCK8EuL8TyN7ze02nrL0VaxWIrHk9Bq2WcVhoVYSp1YRqU5K0oTipRa8UwOP7eez2OEvisIm8M3epSbu6DfBx6w/Ly4TcOXi8M9UXLj25w0+NoolRCNK5Qqak/BltprTam0+SBmrtZduSHIuB0z2R4y9PE0H9mcasfBSjpfzivUou16eKt/ktezreG1fm6CU6yAAAAAAAAAAAAAAAAGE2wyapjcJUw1KsqE5uL7R03NWi76bJq192864c04r8UOeXHGSvDLiOd+zvMsLeXYPEU19vD3qu3Vw975Mk1zVlwtitDVJxcW4yTjJcYyTjJeafA6NFylipw4SaXRu69GdKZb09mWlqVt1h2P2S7P11/n8VTVPVBxw8ZJqo4yteq0/dTW5eDZy1ettlp3bpp9LGO3G6aVyaAALeIoxnGUJpShOLjKLV04tWafwETtO8E83zjtLgXhsXiMM72o1HFN84NKUX+60XWKeOsW9VXkjhtMNj2Q2GxGKiqtR/R6Et8ZTg3UmusYbt3i/mbTrqYN4jnLEaS2XnPKG+4X2f4CCtNVar5ylVav8I2RDt2nnmeW0fJJrocURz5reN9nmBmn2bq0Zcmp618VI2p2pmrPi2lrbQYpjlvCzsVs5XwGNqqdqlGpRemtBNRcozXdkvsuze431mrx6jDExymJ6NdNp74ck784mOrfCqWAAAAAAAAAAAAAAAAAAAMXnGz2Dxi04nD0qv4nG015TVpJ+TNq2mvRiaxPVrOB9lmXUcTHEJVJwhvjh6k9dJT5Sbe+VujbN5zWmNmkYqxO7erHJ0AAAABzHMchhi89xM6kVKhQhh51E+E6vZR0QfhZXfgvEsIyzj01dus7oXdxfPO/SNm9dsV6ajtgHbAVxxFgPfRqakn/AHcCsAAAAAAAAAAAAAAAAAAAAAAAAAUVakYxcpNKMU5Sb3JRSu2xEbztDEzs0bIscqyxGKX/ALOIqSX7ELU4fywRK1VJpaKT5RH5/wBuOntF4m8ec/wyf0kiu59JAfSAKliAMpk1bVrXSz/MDJgAAAAAAAAAAAAAAAAAAAAAAAFutWjCMpzkowirylJpRS6tszETadoYmYiN5co2421+k6sNhrrD3tOfB1vD9jw5l9otB3Xjye16en8/ZU6rVd54adPv/H3RsfjP8u4X3wqS9Jd5fqQu1K7ZuL1hK0Ex3e3pLOfSStTUrEgFiAK1iAM/sxv7WXLuxXnvb/NAZ0AAAAAAAAAAAAAAAAAAAAAABjM8zyhg6faV5Wv7sI76k30S/Xgd8GnvmttSPxDllzUxRvZyDana2vjpaW+zoJ92jF7n4yf2n8j0Gm0lMEcuc+v96KfPqL5Z58o9GvXJTgyOSZh2NTe+5NaZeHSXw/Uh63T99j2jrHRJ02bur7z0ltbxB5pdr+X4ujqaramnbTplp8wMvUyuNSOrDVE39yo7ekkBcWQVNN+0jq6OLt6gbPk2GVKjGCabW+bXOb4ge4AAAAAAAAAAAAAAAAAAAAADXtrNp4YKGmNp4iafZ09+lfjn0X5k3R6O2onfpWOs/hF1OpjDHv8AJxnN8yqYirKpVm5yk98nz6JLlFckehpSuOvDSNoU9rWvPFbq8RtuwAAMllmOqJxpKMqmp6YRim53fKPXyK/WaOmSJvE7T+3zTNNqbU2r1hnsXl1enJxqU3GStdNrddX4p2PPrd6MsxtWmnv93fx32A2XLM8U7JviBs2VxTc53e9RVr922938/wCgGRAAAAAAAAAAAAAAAAAAAABjNoc3hhMPOvLe1ZQhffOo+Ef18kzvpsE58kUhyzZYxUm0uIZtj6lWc6lSTlUqtuTb5dF0S4JdD1Na1x0itekKCbTe02t1Yy5hkTDKbge3J8pr4uqqWHg5y4yfCEI/enLkjjmz0xV4rS3x4rZJ2q7FsnshQwEdTtVxDXerONtKfGMF9lfNlBqdXfPPPlHot8Onrij3+qjHOFSpOTSfJX37luIqQxuIyKlU3xeiXhwfwAjLchdGacopx+8m2r+XIDYqtV0lCceCaUlycWBlaFVTipRd0wLgAAAAAAAAAAAAAAAAAAAcs9p+aOeJhhovuUIqUl1qz/pG3qy/7LxRXHN56z9o/lUa/JM3inlH3aBXleXluLCZQ69FBhlAGW2ZyCrj66o0+7GNpVaj4U6d+Pi3vsuZH1OorhrvPXydsOGctto+buGR5NQwdJUaENMVvlJ75zlzlJ83+XI87ly2yW4rLmmOtI2q9tZd2VuOl287HNu51LMLPewLlPMvED0QzmS4SArec3TU3dNW5AZPI8w02TfdfHw8QNlTAkAAAAAAAAAAAAAAAAAAfP2b47t69etx7WpOS/Zv3flY9bip3eOtfSHncl+O829ZYtsyIuYZLgdu9nGVqhgKMrWniEq83zakrwXwjY87rcnHmn3cvoudLThxR7+baCIkAHPc6ymCr1VZ75uSs3wlvt8wMbPJJcm4+ct4FMMqd7OUvUDL4HA04RacdWpWk5O7a6eAGTo4qlBWUYq3ggNhyqo5UoyfO9vK+4D1gAAAAAAAAAAAAAAAAHhzzEdnhsRU+5RqNeel2OmGvFkrHvaZJ2pMvny9o73ZJc3Y9XM7c5efiPJYUuhpE7tphLMiqlSc5RguM5RgvOTt+piZ2iZZiN52fSGFpKEIQSsoQjFLokrJfI8pM7zMr+I2hdMMgGpZtiF2058m9Kfluv8AIDxyqgWpVIoCJ4m+6Cu+vJebAzGVbPUqsIVak6knK94KWmF02uW/l1A2WnBRSjFJJKyS3JLoBUAAAAAAAAAAAAAAAAAY7aDASxOGr4eE1CVWDgpyi5JX6pHTDk7u8X9GmSnHSa+rjWa+yrNm21PC148lCtOm/wB2UbfNkq+snJ7X8OFNNFI8LW8bsVmtC7lg69lzppVV/I2zFcseUk459GInVr05KnJVIzbsqc4SU2+ii1ds711GSOlnKcNZ6w6NsRsLmNSrRxGJjDD0ac41NNRPt56WmkoL3fNteRrfX24Zr1ZrpI3iXakVqckC3iZNQm1xUZNedgNNnHWt/MDHVctlfdUkl0uBQsuX25yl5uy+QFc6qhaMd3gBumzn+2pvrrf87AyYAAAAAAAAAAAAAAAAAAAW69eEIuc5RhFb3KTUYr4szWs2naGJmIjeWpY32j5fTk4xlUq2dnKnSej4OVr/AAJtezs0xvO0f33Is6zFvyevKdtsvxU4wjV0VL92NaDg2/wye6/xuaZdFlxxvMbx7m9NVjvO0S2YiJAAAhoDUKlPRKcFwjOUV5JuwFicgPFi62lNvglcDEUqkpyvy5AdRyqlooUo9IR9bXYHqAAAAAAAAAAAAAAAAAAGtbYbVRwUVCCU8RNXjFvuwj9+X6LmTtHop1E7zyrHn/qETU6qMMbRzn0cjz/PcRipfXVZT/De1NeEYrcvzLyuHHijhxxt7/P6qucl8k73n8fRhzIgDrnsu2lniITwleTlVopSpzk7ynR4WfVp8+jRS6/TxSeOvSfustHmm0cM+TfiuTQABqWPf1tX9uX5geKowMNm1T3Yfed35ICcFT3pdWkB1CCskuiSAqAAAAAAAAAAAAAAAAAIA4JtXmMq2NxU23/qygvCMO4l6RPTafbHhrWPT7qLN4stpYOTuzrvu022QGUGBtPsyk1mmHtwca6l+z2Un+aiRNdt3E/L7pGl372Pm7iUC3AAGoY5/W1f+yf5sDw1mBgcTLVVfhuAyWWQvUpLrOC/mQHSQAAAAAAAAACm4C4C4C4C4C4C4C4HBdusA8LjsRGSajUm61N8pQnv3eUtS+Bc4M3FjhV5ce15YCnUUrpcVy6rwJWLLE8pcb0nqk7uSGB1D2T7Pzhrx1WLjrj2dBPc3B2cqluSdkl5PwKjtDURb/51+ax0eKY3vLpGorE41AROokm3wSuwNQxc7znL70pS9XcDH16iAw9Nd5+LAzeRwvXopf8AJF/BO/6Ab7cCbgLgLgLgLgSAuAAt6gI1ANYEawGsCNYEdoA7UDBbWbO0MxpdnVvCpC7pV4pOdNvw+1F84nTHkmk8ml6RaObkeZezXM6Uvqo08RHlOnWjB+embVvmSP8AIrLh3Mw9uUezfMqn+4qUcNHd7z7ep+7FpfM6Rr7V6c2s6SJ68m95NsDgcO4yqKWKqLfesl2d/wDrW71ucsmty35b7fB0ppcdfLdt3akRIO2AdqBj85xVoKK4ye/yQGq4yuwJyrCOpGtVl7lKnO34qlty+HH0AxFJbwNl2Xh9cn92Mn8rfqBt+sBqAnUBOoBqAm4E3AXAXAs3AhsClyApcgKXMCmVQC26wFuWJA89TH26+gHnnm1uUvQC3/jC6S9AJWa35S9AL0cwvyfoBdjimBcjXYGPzKTk78krIDAVU5S0x3ttL4t2A2atCNDCypL7jivxTlxf5gahTou/ADYsjmqUnKe7uWXO7ugM5RzCMuTXnYD1xmBUpgTqAnUBOoCVICbgNQFNgIaAhoCnSBS4AUuIEOmBQ6SApdFdAKXQXRegFDoLovQCl0l0AjQgKXYCzXmtLSaT5N8APEs0hHuzspeaafkwLkM2glaOlLw3AY7OMdrgnFOUov3Y8Wnx3egGIp5hJcaVX+HID0RzfrTq/wAKf9AL9LOOShU/hT/oBs+X4h9nG/G2/wAPAD2KqBUqgFamBUpAVKQE6gFwLtgIsA0gRpAhxAaQIcQKXACNAEOmBDpgUukBDogUfRkBbqYGMuKuBj6+zWHn71NeavF/IDz/APh+H5OqvKrIC9htmKNN3WtvrKbkB7Y5VFAXI4BAXFg0BUsMBWqAEqiBPZAVKmBKgBOgCdIF6wCwCwEWAWAWAWAjSA0gNIDSBGkCNAE6QI0gNADQBOgBpAaQJ0gS4gNIDSA0gNIDSBOkBpAqsAAAAIsBNgIsAsAsAsAsAsAsAsAsAsAsAsAsAsBNgFgFgACwAAAsAsBIACAAAAAAAAAAAAAAAAAAAAAAAEgAAAA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6" name="AutoShape 10" descr="data:image/jpeg;base64,/9j/4AAQSkZJRgABAQAAAQABAAD/2wCEAAkGBxAQEA8PDxAQEA8PEBAQEA8QDQ8PDhAPFRIWFhYRFRUYHSggGBolGxUVITEhJSkrLi4vFx8zODMsOCgtLi4BCgoKDg0OGhAQGy0lHyUtLS8vLy4tLS0uLS4tLTUvLS0vLS0tLS0tLy0tLS0tLS0vLS0tLS0tLS0tLS0tLS0tLf/AABEIAOEA4QMBEQACEQEDEQH/xAAcAAEAAQUBAQAAAAAAAAAAAAAAAQIDBQYHBAj/xAA/EAACAQIDBQUEBwYGAwAAAAAAAQIDEQQFEgYhMUFREyJhcZEHMoGhFCNCUmKxwXKSk6LR8BUkMzRTcxZEgv/EABoBAQACAwEAAAAAAAAAAAAAAAAEBQECAwb/xAAxEQEAAgECAwUHBAMBAQAAAAAAAQIDBBESITEFEyJBUTJhcYGRsdFCoeHwFMHxUiP/2gAMAwEAAhEDEQA/AO4gAAAAAAAAAAAAAAAAAAAAAAAAAAAAAAAAAAAAAAAAAAAKZSSV3uS4tuyQjmMBmO2mAoXTrqpJcY0V2u/pdbvmTcfZ+ov+nb48kW+sw189/hzYWt7TsOn3MPXl4t04/qyVHY+TztH7uE9pY/8AzP7flVR9puGfv0K8fFdnJfmYnsjL5Wj9yO0sfpP7fllsFtxl9Wy7dU2+VWLpr1e4j37O1Ff07/Dm711uG36tvjyZ+hXhNKUJRnF8JQkpRfxRCtWaztMbJMTExvC4YZAAAAAAAAAAAAAAAAAAAAAAAADDbSbR0cDDVUeqcv8ATpRtrm+vgvEk6bSX1Ftq9POXDPqK4Y3n6OTZ9tPisY32k3GlyowdqaXjzk/M9Jp9HiwR4Y5+s9VLm1GTL7U8vRhSS4AAAB6svzGth5aqFWdKX4Zbn5rg/ijTJipkja8bt6ZLUnes7N/2c9oqk40salFvcq8FaH/3Hl5r5FNqeypjxYfp+Flg7Q32jJ9fy6BSqKSUotSjJJqSd00+DTKaYmJ2lZRO/RWYZAAAAAAAAAAAAAAAAAAAAAYbajP6eBoupK0qkrqlT5zn4+C5slaTS21F9o6ecuGozxirvPXyhxTMcdUxFWdatLVUm7t8kuSS5JHqceOuOsVrHKFBe83txW6vObtQAAAAAAGz7G7WzwUlTqNzwsn3o8XSv9uH6rmQNboq544q+19/il6XVTinafZ+3wdhoVozjGcJKUJpSjJO6afBnmbVms7T1XkTExvC4YZAAAAAAAAAAAAAAAAAAB4s2zKnhqM61V92K3LnKT4RXi2dsGG2a8Ur1lzy5a4qTazie0Ob1MXWlVqPqoxT7sI/dX97z1WHBTDTgp/2fV5/LltltxW/4xh2cwABYr4qEPekr9OLOOTPjx+1LpTFe/SHm/xal+L904f5+L3uv+Jk9z00MVCe6Mk304P0O9NRjv0lzthvXrC8dnJIEAb77M9onCf0Gq/q53dBt+5U4un5Pe/PzKftTScUd9XrHX4evyWOgz7T3c9PL8OoFCtwAAAAAAAAAAAAAAAAAAcp9omdurXdGD+qw/dtylV+1L4cPU9L2Zp4x4uOetvt5KPX5uPJwR0j7tJLBDAyAV0crxmJvHB4epVfCVRRSpx8NcrK5X63WRi8ETzS9NppyeKehW9mub21PDKXgq9Jy9LlNOesz1WcYphreaZRicLJRxNCrQb4dpBqMvKXB/Bm8TE9GsxMdXnpxdzaGks7ga8mrT39Jc/J9fMsdNqZjw26IebDE86vYWe6CGWUwm4tSi3GUWnGS4qSd00YnaeUnTo7xs5mixeGo1+c499dKi3SXqmeR1OHuss0/uz0WHJ3lIsyZwdQAAAAAAAAAAAAAAAB4c6x30fD1q3/ABwlJX5ytuXrY64MXe5K09Zc8t+Ck29HzzmGbJS0u83e85X+1z82elzaytLcNYUeLTWtHFM/31RRxtOXCW/o9zNqarHbz2YvgvXyX7kjdxevKsDLEV6WHh71WajfouMpfBJv4HPNljFjm8+TfHj7y8Vjzd7y/CQoUqdGmrQpQjCK8EuL8TyN7ze02nrL0VaxWIrHk9Bq2WcVhoVYSp1YRqU5K0oTipRa8UwOP7eez2OEvisIm8M3epSbu6DfBx6w/Ly4TcOXi8M9UXLj25w0+NoolRCNK5Qqak/BltprTam0+SBmrtZduSHIuB0z2R4y9PE0H9mcasfBSjpfzivUou16eKt/ktezreG1fm6CU6yAAAAAAAAAAAAAAAAGE2wyapjcJUw1KsqE5uL7R03NWi76bJq192864c04r8UOeXHGSvDLiOd+zvMsLeXYPEU19vD3qu3Vw975Mk1zVlwtitDVJxcW4yTjJcYyTjJeafA6NFylipw4SaXRu69GdKZb09mWlqVt1h2P2S7P11/n8VTVPVBxw8ZJqo4yteq0/dTW5eDZy1ettlp3bpp9LGO3G6aVyaAALeIoxnGUJpShOLjKLV04tWafwETtO8E83zjtLgXhsXiMM72o1HFN84NKUX+60XWKeOsW9VXkjhtMNj2Q2GxGKiqtR/R6Et8ZTg3UmusYbt3i/mbTrqYN4jnLEaS2XnPKG+4X2f4CCtNVar5ylVav8I2RDt2nnmeW0fJJrocURz5reN9nmBmn2bq0Zcmp618VI2p2pmrPi2lrbQYpjlvCzsVs5XwGNqqdqlGpRemtBNRcozXdkvsuze431mrx6jDExymJ6NdNp74ck784mOrfCqWAAAAAAAAAAAAAAAAAAAMXnGz2Dxi04nD0qv4nG015TVpJ+TNq2mvRiaxPVrOB9lmXUcTHEJVJwhvjh6k9dJT5Sbe+VujbN5zWmNmkYqxO7erHJ0AAAABzHMchhi89xM6kVKhQhh51E+E6vZR0QfhZXfgvEsIyzj01dus7oXdxfPO/SNm9dsV6ajtgHbAVxxFgPfRqakn/AHcCsAAAAAAAAAAAAAAAAAAAAAAAAAUVakYxcpNKMU5Sb3JRSu2xEbztDEzs0bIscqyxGKX/ALOIqSX7ELU4fywRK1VJpaKT5RH5/wBuOntF4m8ec/wyf0kiu59JAfSAKliAMpk1bVrXSz/MDJgAAAAAAAAAAAAAAAAAAAAAAAFutWjCMpzkowirylJpRS6tszETadoYmYiN5co2421+k6sNhrrD3tOfB1vD9jw5l9otB3Xjye16en8/ZU6rVd54adPv/H3RsfjP8u4X3wqS9Jd5fqQu1K7ZuL1hK0Ex3e3pLOfSStTUrEgFiAK1iAM/sxv7WXLuxXnvb/NAZ0AAAAAAAAAAAAAAAAAAAAAABjM8zyhg6faV5Wv7sI76k30S/Xgd8GnvmttSPxDllzUxRvZyDana2vjpaW+zoJ92jF7n4yf2n8j0Gm0lMEcuc+v96KfPqL5Z58o9GvXJTgyOSZh2NTe+5NaZeHSXw/Uh63T99j2jrHRJ02bur7z0ltbxB5pdr+X4ujqaramnbTplp8wMvUyuNSOrDVE39yo7ekkBcWQVNN+0jq6OLt6gbPk2GVKjGCabW+bXOb4ge4AAAAAAAAAAAAAAAAAAAAADXtrNp4YKGmNp4iafZ09+lfjn0X5k3R6O2onfpWOs/hF1OpjDHv8AJxnN8yqYirKpVm5yk98nz6JLlFckehpSuOvDSNoU9rWvPFbq8RtuwAAMllmOqJxpKMqmp6YRim53fKPXyK/WaOmSJvE7T+3zTNNqbU2r1hnsXl1enJxqU3GStdNrddX4p2PPrd6MsxtWmnv93fx32A2XLM8U7JviBs2VxTc53e9RVr922938/wCgGRAAAAAAAAAAAAAAAAAAAABjNoc3hhMPOvLe1ZQhffOo+Ef18kzvpsE58kUhyzZYxUm0uIZtj6lWc6lSTlUqtuTb5dF0S4JdD1Na1x0itekKCbTe02t1Yy5hkTDKbge3J8pr4uqqWHg5y4yfCEI/enLkjjmz0xV4rS3x4rZJ2q7FsnshQwEdTtVxDXerONtKfGMF9lfNlBqdXfPPPlHot8Onrij3+qjHOFSpOTSfJX37luIqQxuIyKlU3xeiXhwfwAjLchdGacopx+8m2r+XIDYqtV0lCceCaUlycWBlaFVTipRd0wLgAAAAAAAAAAAAAAAAAAAcs9p+aOeJhhovuUIqUl1qz/pG3qy/7LxRXHN56z9o/lUa/JM3inlH3aBXleXluLCZQ69FBhlAGW2ZyCrj66o0+7GNpVaj4U6d+Pi3vsuZH1OorhrvPXydsOGctto+buGR5NQwdJUaENMVvlJ75zlzlJ83+XI87ly2yW4rLmmOtI2q9tZd2VuOl287HNu51LMLPewLlPMvED0QzmS4SArec3TU3dNW5AZPI8w02TfdfHw8QNlTAkAAAAAAAAAAAAAAAAAAfP2b47t69etx7WpOS/Zv3flY9bip3eOtfSHncl+O829ZYtsyIuYZLgdu9nGVqhgKMrWniEq83zakrwXwjY87rcnHmn3cvoudLThxR7+baCIkAHPc6ymCr1VZ75uSs3wlvt8wMbPJJcm4+ct4FMMqd7OUvUDL4HA04RacdWpWk5O7a6eAGTo4qlBWUYq3ggNhyqo5UoyfO9vK+4D1gAAAAAAAAAAAAAAAAHhzzEdnhsRU+5RqNeel2OmGvFkrHvaZJ2pMvny9o73ZJc3Y9XM7c5efiPJYUuhpE7tphLMiqlSc5RguM5RgvOTt+piZ2iZZiN52fSGFpKEIQSsoQjFLokrJfI8pM7zMr+I2hdMMgGpZtiF2058m9Kfluv8AIDxyqgWpVIoCJ4m+6Cu+vJebAzGVbPUqsIVak6knK94KWmF02uW/l1A2WnBRSjFJJKyS3JLoBUAAAAAAAAAAAAAAAAAY7aDASxOGr4eE1CVWDgpyi5JX6pHTDk7u8X9GmSnHSa+rjWa+yrNm21PC148lCtOm/wB2UbfNkq+snJ7X8OFNNFI8LW8bsVmtC7lg69lzppVV/I2zFcseUk459GInVr05KnJVIzbsqc4SU2+ii1ds711GSOlnKcNZ6w6NsRsLmNSrRxGJjDD0ac41NNRPt56WmkoL3fNteRrfX24Zr1ZrpI3iXakVqckC3iZNQm1xUZNedgNNnHWt/MDHVctlfdUkl0uBQsuX25yl5uy+QFc6qhaMd3gBumzn+2pvrrf87AyYAAAAAAAAAAAAAAAAAAAW69eEIuc5RhFb3KTUYr4szWs2naGJmIjeWpY32j5fTk4xlUq2dnKnSej4OVr/AAJtezs0xvO0f33Is6zFvyevKdtsvxU4wjV0VL92NaDg2/wye6/xuaZdFlxxvMbx7m9NVjvO0S2YiJAAAhoDUKlPRKcFwjOUV5JuwFicgPFi62lNvglcDEUqkpyvy5AdRyqlooUo9IR9bXYHqAAAAAAAAAAAAAAAAAAGtbYbVRwUVCCU8RNXjFvuwj9+X6LmTtHop1E7zyrHn/qETU6qMMbRzn0cjz/PcRipfXVZT/De1NeEYrcvzLyuHHijhxxt7/P6qucl8k73n8fRhzIgDrnsu2lniITwleTlVopSpzk7ynR4WfVp8+jRS6/TxSeOvSfustHmm0cM+TfiuTQABqWPf1tX9uX5geKowMNm1T3Yfed35ICcFT3pdWkB1CCskuiSAqAAAAAAAAAAAAAAAAAIA4JtXmMq2NxU23/qygvCMO4l6RPTafbHhrWPT7qLN4stpYOTuzrvu022QGUGBtPsyk1mmHtwca6l+z2Un+aiRNdt3E/L7pGl372Pm7iUC3AAGoY5/W1f+yf5sDw1mBgcTLVVfhuAyWWQvUpLrOC/mQHSQAAAAAAAAACm4C4C4C4C4C4C4C4HBdusA8LjsRGSajUm61N8pQnv3eUtS+Bc4M3FjhV5ce15YCnUUrpcVy6rwJWLLE8pcb0nqk7uSGB1D2T7Pzhrx1WLjrj2dBPc3B2cqluSdkl5PwKjtDURb/51+ax0eKY3vLpGorE41AROokm3wSuwNQxc7znL70pS9XcDH16iAw9Nd5+LAzeRwvXopf8AJF/BO/6Ab7cCbgLgLgLgLgSAuAAt6gI1ANYEawGsCNYEdoA7UDBbWbO0MxpdnVvCpC7pV4pOdNvw+1F84nTHkmk8ml6RaObkeZezXM6Uvqo08RHlOnWjB+embVvmSP8AIrLh3Mw9uUezfMqn+4qUcNHd7z7ep+7FpfM6Rr7V6c2s6SJ68m95NsDgcO4yqKWKqLfesl2d/wDrW71ucsmty35b7fB0ppcdfLdt3akRIO2AdqBj85xVoKK4ye/yQGq4yuwJyrCOpGtVl7lKnO34qlty+HH0AxFJbwNl2Xh9cn92Mn8rfqBt+sBqAnUBOoBqAm4E3AXAXAs3AhsClyApcgKXMCmVQC26wFuWJA89TH26+gHnnm1uUvQC3/jC6S9AJWa35S9AL0cwvyfoBdjimBcjXYGPzKTk78krIDAVU5S0x3ttL4t2A2atCNDCypL7jivxTlxf5gahTou/ADYsjmqUnKe7uWXO7ugM5RzCMuTXnYD1xmBUpgTqAnUBOoCVICbgNQFNgIaAhoCnSBS4AUuIEOmBQ6SApdFdAKXQXRegFDoLovQCl0l0AjQgKXYCzXmtLSaT5N8APEs0hHuzspeaafkwLkM2glaOlLw3AY7OMdrgnFOUov3Y8Wnx3egGIp5hJcaVX+HID0RzfrTq/wAKf9AL9LOOShU/hT/oBs+X4h9nG/G2/wAPAD2KqBUqgFamBUpAVKQE6gFwLtgIsA0gRpAhxAaQIcQKXACNAEOmBDpgUukBDogUfRkBbqYGMuKuBj6+zWHn71NeavF/IDz/APh+H5OqvKrIC9htmKNN3WtvrKbkB7Y5VFAXI4BAXFg0BUsMBWqAEqiBPZAVKmBKgBOgCdIF6wCwCwEWAWAWAWAjSA0gNIDSBGkCNAE6QI0gNADQBOgBpAaQJ0gS4gNIDSA0gNIDSBOkBpAqsAAAAIsBNgIsAsAsAsAsAsAsAsAsAsAsAsAsAsBNgFgFgACwAAAsAsBIACAAAAAAAAAAAAAAAAAAAAAAAEgAAAA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7" name="AutoShape 12" descr="data:image/jpeg;base64,/9j/4AAQSkZJRgABAQAAAQABAAD/2wCEAAkGBxAQEA8PDxAQEA8PEBAQEA8QDQ8PDhAPFRIWFhYRFRUYHSggGBolGxUVITEhJSkrLi4vFx8zODMsOCgtLi4BCgoKDg0OGhAQGy0lHyUtLS8vLy4tLS0uLS4tLTUvLS0vLS0tLS0tLy0tLS0tLS0vLS0tLS0tLS0tLS0tLS0tLf/AABEIAOEA4QMBEQACEQEDEQH/xAAcAAEAAQUBAQAAAAAAAAAAAAAAAQIDBQYHBAj/xAA/EAACAQIDBQUEBwYGAwAAAAAAAQIDEQQFEgYhMUFREyJhcZEHMoGhFCNCUmKxwXKSk6LR8BUkMzRTcxZEgv/EABoBAQACAwEAAAAAAAAAAAAAAAAEBQECAwb/xAAxEQEAAgECAwUHBAMBAQAAAAAAAQIDBBESITEFEyJBUTJhcYGRsdFCoeHwFMHxUiP/2gAMAwEAAhEDEQA/AO4gAAAAAAAAAAAAAAAAAAAAAAAAAAAAAAAAAAAAAAAAAAAKZSSV3uS4tuyQjmMBmO2mAoXTrqpJcY0V2u/pdbvmTcfZ+ov+nb48kW+sw189/hzYWt7TsOn3MPXl4t04/qyVHY+TztH7uE9pY/8AzP7flVR9puGfv0K8fFdnJfmYnsjL5Wj9yO0sfpP7fllsFtxl9Wy7dU2+VWLpr1e4j37O1Ff07/Dm711uG36tvjyZ+hXhNKUJRnF8JQkpRfxRCtWaztMbJMTExvC4YZAAAAAAAAAAAAAAAAAAAAAAAADDbSbR0cDDVUeqcv8ATpRtrm+vgvEk6bSX1Ftq9POXDPqK4Y3n6OTZ9tPisY32k3GlyowdqaXjzk/M9Jp9HiwR4Y5+s9VLm1GTL7U8vRhSS4AAAB6svzGth5aqFWdKX4Zbn5rg/ijTJipkja8bt6ZLUnes7N/2c9oqk40salFvcq8FaH/3Hl5r5FNqeypjxYfp+Flg7Q32jJ9fy6BSqKSUotSjJJqSd00+DTKaYmJ2lZRO/RWYZAAAAAAAAAAAAAAAAAAAAAYbajP6eBoupK0qkrqlT5zn4+C5slaTS21F9o6ecuGozxirvPXyhxTMcdUxFWdatLVUm7t8kuSS5JHqceOuOsVrHKFBe83txW6vObtQAAAAAAGz7G7WzwUlTqNzwsn3o8XSv9uH6rmQNboq544q+19/il6XVTinafZ+3wdhoVozjGcJKUJpSjJO6afBnmbVms7T1XkTExvC4YZAAAAAAAAAAAAAAAAAAB4s2zKnhqM61V92K3LnKT4RXi2dsGG2a8Ur1lzy5a4qTazie0Ob1MXWlVqPqoxT7sI/dX97z1WHBTDTgp/2fV5/LltltxW/4xh2cwABYr4qEPekr9OLOOTPjx+1LpTFe/SHm/xal+L904f5+L3uv+Jk9z00MVCe6Mk304P0O9NRjv0lzthvXrC8dnJIEAb77M9onCf0Gq/q53dBt+5U4un5Pe/PzKftTScUd9XrHX4evyWOgz7T3c9PL8OoFCtwAAAAAAAAAAAAAAAAAAcp9omdurXdGD+qw/dtylV+1L4cPU9L2Zp4x4uOetvt5KPX5uPJwR0j7tJLBDAyAV0crxmJvHB4epVfCVRRSpx8NcrK5X63WRi8ETzS9NppyeKehW9mub21PDKXgq9Jy9LlNOesz1WcYphreaZRicLJRxNCrQb4dpBqMvKXB/Bm8TE9GsxMdXnpxdzaGks7ga8mrT39Jc/J9fMsdNqZjw26IebDE86vYWe6CGWUwm4tSi3GUWnGS4qSd00YnaeUnTo7xs5mixeGo1+c499dKi3SXqmeR1OHuss0/uz0WHJ3lIsyZwdQAAAAAAAAAAAAAAAB4c6x30fD1q3/ABwlJX5ytuXrY64MXe5K09Zc8t+Ck29HzzmGbJS0u83e85X+1z82elzaytLcNYUeLTWtHFM/31RRxtOXCW/o9zNqarHbz2YvgvXyX7kjdxevKsDLEV6WHh71WajfouMpfBJv4HPNljFjm8+TfHj7y8Vjzd7y/CQoUqdGmrQpQjCK8EuL8TyN7ze02nrL0VaxWIrHk9Bq2WcVhoVYSp1YRqU5K0oTipRa8UwOP7eez2OEvisIm8M3epSbu6DfBx6w/Ly4TcOXi8M9UXLj25w0+NoolRCNK5Qqak/BltprTam0+SBmrtZduSHIuB0z2R4y9PE0H9mcasfBSjpfzivUou16eKt/ktezreG1fm6CU6yAAAAAAAAAAAAAAAAGE2wyapjcJUw1KsqE5uL7R03NWi76bJq192864c04r8UOeXHGSvDLiOd+zvMsLeXYPEU19vD3qu3Vw975Mk1zVlwtitDVJxcW4yTjJcYyTjJeafA6NFylipw4SaXRu69GdKZb09mWlqVt1h2P2S7P11/n8VTVPVBxw8ZJqo4yteq0/dTW5eDZy1ettlp3bpp9LGO3G6aVyaAALeIoxnGUJpShOLjKLV04tWafwETtO8E83zjtLgXhsXiMM72o1HFN84NKUX+60XWKeOsW9VXkjhtMNj2Q2GxGKiqtR/R6Et8ZTg3UmusYbt3i/mbTrqYN4jnLEaS2XnPKG+4X2f4CCtNVar5ylVav8I2RDt2nnmeW0fJJrocURz5reN9nmBmn2bq0Zcmp618VI2p2pmrPi2lrbQYpjlvCzsVs5XwGNqqdqlGpRemtBNRcozXdkvsuze431mrx6jDExymJ6NdNp74ck784mOrfCqWAAAAAAAAAAAAAAAAAAAMXnGz2Dxi04nD0qv4nG015TVpJ+TNq2mvRiaxPVrOB9lmXUcTHEJVJwhvjh6k9dJT5Sbe+VujbN5zWmNmkYqxO7erHJ0AAAABzHMchhi89xM6kVKhQhh51E+E6vZR0QfhZXfgvEsIyzj01dus7oXdxfPO/SNm9dsV6ajtgHbAVxxFgPfRqakn/AHcCsAAAAAAAAAAAAAAAAAAAAAAAAAUVakYxcpNKMU5Sb3JRSu2xEbztDEzs0bIscqyxGKX/ALOIqSX7ELU4fywRK1VJpaKT5RH5/wBuOntF4m8ec/wyf0kiu59JAfSAKliAMpk1bVrXSz/MDJgAAAAAAAAAAAAAAAAAAAAAAAFutWjCMpzkowirylJpRS6tszETadoYmYiN5co2421+k6sNhrrD3tOfB1vD9jw5l9otB3Xjye16en8/ZU6rVd54adPv/H3RsfjP8u4X3wqS9Jd5fqQu1K7ZuL1hK0Ex3e3pLOfSStTUrEgFiAK1iAM/sxv7WXLuxXnvb/NAZ0AAAAAAAAAAAAAAAAAAAAAABjM8zyhg6faV5Wv7sI76k30S/Xgd8GnvmttSPxDllzUxRvZyDana2vjpaW+zoJ92jF7n4yf2n8j0Gm0lMEcuc+v96KfPqL5Z58o9GvXJTgyOSZh2NTe+5NaZeHSXw/Uh63T99j2jrHRJ02bur7z0ltbxB5pdr+X4ujqaramnbTplp8wMvUyuNSOrDVE39yo7ekkBcWQVNN+0jq6OLt6gbPk2GVKjGCabW+bXOb4ge4AAAAAAAAAAAAAAAAAAAAADXtrNp4YKGmNp4iafZ09+lfjn0X5k3R6O2onfpWOs/hF1OpjDHv8AJxnN8yqYirKpVm5yk98nz6JLlFckehpSuOvDSNoU9rWvPFbq8RtuwAAMllmOqJxpKMqmp6YRim53fKPXyK/WaOmSJvE7T+3zTNNqbU2r1hnsXl1enJxqU3GStdNrddX4p2PPrd6MsxtWmnv93fx32A2XLM8U7JviBs2VxTc53e9RVr922938/wCgGRAAAAAAAAAAAAAAAAAAAABjNoc3hhMPOvLe1ZQhffOo+Ef18kzvpsE58kUhyzZYxUm0uIZtj6lWc6lSTlUqtuTb5dF0S4JdD1Na1x0itekKCbTe02t1Yy5hkTDKbge3J8pr4uqqWHg5y4yfCEI/enLkjjmz0xV4rS3x4rZJ2q7FsnshQwEdTtVxDXerONtKfGMF9lfNlBqdXfPPPlHot8Onrij3+qjHOFSpOTSfJX37luIqQxuIyKlU3xeiXhwfwAjLchdGacopx+8m2r+XIDYqtV0lCceCaUlycWBlaFVTipRd0wLgAAAAAAAAAAAAAAAAAAAcs9p+aOeJhhovuUIqUl1qz/pG3qy/7LxRXHN56z9o/lUa/JM3inlH3aBXleXluLCZQ69FBhlAGW2ZyCrj66o0+7GNpVaj4U6d+Pi3vsuZH1OorhrvPXydsOGctto+buGR5NQwdJUaENMVvlJ75zlzlJ83+XI87ly2yW4rLmmOtI2q9tZd2VuOl287HNu51LMLPewLlPMvED0QzmS4SArec3TU3dNW5AZPI8w02TfdfHw8QNlTAkAAAAAAAAAAAAAAAAAAfP2b47t69etx7WpOS/Zv3flY9bip3eOtfSHncl+O829ZYtsyIuYZLgdu9nGVqhgKMrWniEq83zakrwXwjY87rcnHmn3cvoudLThxR7+baCIkAHPc6ymCr1VZ75uSs3wlvt8wMbPJJcm4+ct4FMMqd7OUvUDL4HA04RacdWpWk5O7a6eAGTo4qlBWUYq3ggNhyqo5UoyfO9vK+4D1gAAAAAAAAAAAAAAAAHhzzEdnhsRU+5RqNeel2OmGvFkrHvaZJ2pMvny9o73ZJc3Y9XM7c5efiPJYUuhpE7tphLMiqlSc5RguM5RgvOTt+piZ2iZZiN52fSGFpKEIQSsoQjFLokrJfI8pM7zMr+I2hdMMgGpZtiF2058m9Kfluv8AIDxyqgWpVIoCJ4m+6Cu+vJebAzGVbPUqsIVak6knK94KWmF02uW/l1A2WnBRSjFJJKyS3JLoBUAAAAAAAAAAAAAAAAAY7aDASxOGr4eE1CVWDgpyi5JX6pHTDk7u8X9GmSnHSa+rjWa+yrNm21PC148lCtOm/wB2UbfNkq+snJ7X8OFNNFI8LW8bsVmtC7lg69lzppVV/I2zFcseUk459GInVr05KnJVIzbsqc4SU2+ii1ds711GSOlnKcNZ6w6NsRsLmNSrRxGJjDD0ac41NNRPt56WmkoL3fNteRrfX24Zr1ZrpI3iXakVqckC3iZNQm1xUZNedgNNnHWt/MDHVctlfdUkl0uBQsuX25yl5uy+QFc6qhaMd3gBumzn+2pvrrf87AyYAAAAAAAAAAAAAAAAAAAW69eEIuc5RhFb3KTUYr4szWs2naGJmIjeWpY32j5fTk4xlUq2dnKnSej4OVr/AAJtezs0xvO0f33Is6zFvyevKdtsvxU4wjV0VL92NaDg2/wye6/xuaZdFlxxvMbx7m9NVjvO0S2YiJAAAhoDUKlPRKcFwjOUV5JuwFicgPFi62lNvglcDEUqkpyvy5AdRyqlooUo9IR9bXYHqAAAAAAAAAAAAAAAAAAGtbYbVRwUVCCU8RNXjFvuwj9+X6LmTtHop1E7zyrHn/qETU6qMMbRzn0cjz/PcRipfXVZT/De1NeEYrcvzLyuHHijhxxt7/P6qucl8k73n8fRhzIgDrnsu2lniITwleTlVopSpzk7ynR4WfVp8+jRS6/TxSeOvSfustHmm0cM+TfiuTQABqWPf1tX9uX5geKowMNm1T3Yfed35ICcFT3pdWkB1CCskuiSAqAAAAAAAAAAAAAAAAAIA4JtXmMq2NxU23/qygvCMO4l6RPTafbHhrWPT7qLN4stpYOTuzrvu022QGUGBtPsyk1mmHtwca6l+z2Un+aiRNdt3E/L7pGl372Pm7iUC3AAGoY5/W1f+yf5sDw1mBgcTLVVfhuAyWWQvUpLrOC/mQHSQAAAAAAAAACm4C4C4C4C4C4C4C4HBdusA8LjsRGSajUm61N8pQnv3eUtS+Bc4M3FjhV5ce15YCnUUrpcVy6rwJWLLE8pcb0nqk7uSGB1D2T7Pzhrx1WLjrj2dBPc3B2cqluSdkl5PwKjtDURb/51+ax0eKY3vLpGorE41AROokm3wSuwNQxc7znL70pS9XcDH16iAw9Nd5+LAzeRwvXopf8AJF/BO/6Ab7cCbgLgLgLgLgSAuAAt6gI1ANYEawGsCNYEdoA7UDBbWbO0MxpdnVvCpC7pV4pOdNvw+1F84nTHkmk8ml6RaObkeZezXM6Uvqo08RHlOnWjB+embVvmSP8AIrLh3Mw9uUezfMqn+4qUcNHd7z7ep+7FpfM6Rr7V6c2s6SJ68m95NsDgcO4yqKWKqLfesl2d/wDrW71ucsmty35b7fB0ppcdfLdt3akRIO2AdqBj85xVoKK4ye/yQGq4yuwJyrCOpGtVl7lKnO34qlty+HH0AxFJbwNl2Xh9cn92Mn8rfqBt+sBqAnUBOoBqAm4E3AXAXAs3AhsClyApcgKXMCmVQC26wFuWJA89TH26+gHnnm1uUvQC3/jC6S9AJWa35S9AL0cwvyfoBdjimBcjXYGPzKTk78krIDAVU5S0x3ttL4t2A2atCNDCypL7jivxTlxf5gahTou/ADYsjmqUnKe7uWXO7ugM5RzCMuTXnYD1xmBUpgTqAnUBOoCVICbgNQFNgIaAhoCnSBS4AUuIEOmBQ6SApdFdAKXQXRegFDoLovQCl0l0AjQgKXYCzXmtLSaT5N8APEs0hHuzspeaafkwLkM2glaOlLw3AY7OMdrgnFOUov3Y8Wnx3egGIp5hJcaVX+HID0RzfrTq/wAKf9AL9LOOShU/hT/oBs+X4h9nG/G2/wAPAD2KqBUqgFamBUpAVKQE6gFwLtgIsA0gRpAhxAaQIcQKXACNAEOmBDpgUukBDogUfRkBbqYGMuKuBj6+zWHn71NeavF/IDz/APh+H5OqvKrIC9htmKNN3WtvrKbkB7Y5VFAXI4BAXFg0BUsMBWqAEqiBPZAVKmBKgBOgCdIF6wCwCwEWAWAWAWAjSA0gNIDSBGkCNAE6QI0gNADQBOgBpAaQJ0gS4gNIDSA0gNIDSBOkBpAqsAAAAIsBNgIsAsAsAsAsAsAsAsAsAsAsAsAsAsBNgFgFgACwAAAsAsBIACAAAAAAAAAAAAAAAAAAAAAAAEgAAAA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3086" name="Picture 14" descr="Резултат слика за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65" y="903767"/>
            <a:ext cx="1701836" cy="23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Резултат слика за question"/>
          <p:cNvSpPr>
            <a:spLocks noChangeAspect="1" noChangeArrowheads="1"/>
          </p:cNvSpPr>
          <p:nvPr/>
        </p:nvSpPr>
        <p:spPr bwMode="auto">
          <a:xfrm>
            <a:off x="63500" y="-136525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6308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369221"/>
            <a:ext cx="1152128" cy="402341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71600" y="513647"/>
            <a:ext cx="7128792" cy="2994207"/>
          </a:xfrm>
          <a:prstGeom prst="roundRect">
            <a:avLst>
              <a:gd name="adj" fmla="val 5804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691680" y="789554"/>
            <a:ext cx="6912768" cy="3159351"/>
          </a:xfrm>
          <a:prstGeom prst="roundRect">
            <a:avLst>
              <a:gd name="adj" fmla="val 521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28071" y="165334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bg1"/>
                </a:solidFill>
              </a:rPr>
              <a:t>HVALA NA PAŽNJI!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smtClean="0"/>
              <a:t>Izazovi u dosadašnjoj primeni IFRS za SME</a:t>
            </a:r>
            <a:endParaRPr lang="en-GB" sz="2000"/>
          </a:p>
        </p:txBody>
      </p:sp>
      <p:sp>
        <p:nvSpPr>
          <p:cNvPr id="8" name="Textfeld 7"/>
          <p:cNvSpPr txBox="1"/>
          <p:nvPr/>
        </p:nvSpPr>
        <p:spPr>
          <a:xfrm>
            <a:off x="451262" y="1447800"/>
            <a:ext cx="8511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smtClean="0"/>
              <a:t>Vrednovanje </a:t>
            </a:r>
            <a:r>
              <a:rPr lang="sr-Latn-RS" sz="1400"/>
              <a:t>investicionih </a:t>
            </a:r>
            <a:r>
              <a:rPr lang="sr-Latn-RS" sz="1400" smtClean="0"/>
              <a:t>nekretnina</a:t>
            </a:r>
            <a:endParaRPr lang="en-US" sz="140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smtClean="0"/>
              <a:t>Sredstva </a:t>
            </a:r>
            <a:r>
              <a:rPr lang="sr-Latn-RS" sz="1400"/>
              <a:t>stalne imovine koje imaju sadašnju knjigovodstvenu vrednost </a:t>
            </a:r>
            <a:r>
              <a:rPr lang="sr-Latn-RS" sz="1400" smtClean="0"/>
              <a:t>nula</a:t>
            </a:r>
            <a:endParaRPr lang="en-US" sz="140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smtClean="0"/>
              <a:t>Utvrđivanje korisnog veka nematerijalne imovine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smtClean="0"/>
              <a:t>Mogućnost ne iskazivanja odloženih poreza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smtClean="0"/>
              <a:t>Uslovljena vs. neuslovljena državna davanja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sr-Latn-RS" sz="1400" smtClean="0"/>
              <a:t>Naknadna </a:t>
            </a:r>
            <a:r>
              <a:rPr lang="sr-Latn-RS" sz="1400"/>
              <a:t>mogućnost ili obaveza prve primene IFRS za SME</a:t>
            </a:r>
            <a:endParaRPr lang="sr-Latn-RS" sz="140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71678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1257" y="858323"/>
            <a:ext cx="8712968" cy="485775"/>
          </a:xfrm>
        </p:spPr>
        <p:txBody>
          <a:bodyPr/>
          <a:lstStyle/>
          <a:p>
            <a:r>
              <a:rPr lang="sr-Latn-RS" sz="2000" smtClean="0"/>
              <a:t>1. Vrednovanje </a:t>
            </a:r>
            <a:r>
              <a:rPr lang="sr-Latn-RS" sz="2000"/>
              <a:t>investicionih nekretnina</a:t>
            </a:r>
          </a:p>
        </p:txBody>
      </p:sp>
      <p:sp>
        <p:nvSpPr>
          <p:cNvPr id="5" name="Textfeld 7"/>
          <p:cNvSpPr txBox="1"/>
          <p:nvPr/>
        </p:nvSpPr>
        <p:spPr>
          <a:xfrm>
            <a:off x="261257" y="1439238"/>
            <a:ext cx="87017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i="1" smtClean="0"/>
              <a:t>Odeljak 16 „Investicione nekretnine“ </a:t>
            </a:r>
            <a:r>
              <a:rPr lang="sr-Latn-RS" sz="1400" smtClean="0"/>
              <a:t>nasuprot </a:t>
            </a:r>
            <a:r>
              <a:rPr lang="sr-Latn-RS" sz="1400" i="1" smtClean="0"/>
              <a:t>Odeljku </a:t>
            </a:r>
            <a:r>
              <a:rPr lang="sr-Latn-RS" sz="1400" i="1"/>
              <a:t>17 „Nekretnine, postrojenja i </a:t>
            </a:r>
            <a:r>
              <a:rPr lang="sr-Latn-RS" sz="1400" i="1" smtClean="0"/>
              <a:t>oprema“</a:t>
            </a:r>
            <a:endParaRPr lang="en-US" sz="1400" i="1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Investicione nekretnine čija </a:t>
            </a:r>
            <a:r>
              <a:rPr lang="sr-Latn-RS" sz="1400"/>
              <a:t>se </a:t>
            </a:r>
            <a:r>
              <a:rPr lang="sr-Latn-RS" sz="1400" b="1" u="sng"/>
              <a:t>fer vrednost </a:t>
            </a:r>
            <a:r>
              <a:rPr lang="sr-Latn-RS" sz="1400"/>
              <a:t>može </a:t>
            </a:r>
            <a:r>
              <a:rPr lang="sr-Latn-RS" sz="1400" b="1" i="1"/>
              <a:t>pouzdano odmeriti bez prekomernih troškova ili napora</a:t>
            </a:r>
            <a:r>
              <a:rPr lang="sr-Latn-RS" sz="1400"/>
              <a:t>, bi trebalo da se naknadno odmeravaju po fer vrednosti na svaki datum </a:t>
            </a:r>
            <a:r>
              <a:rPr lang="sr-Latn-RS" sz="1400" smtClean="0"/>
              <a:t>izveštavanja.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Ukoliko se u bilo kom momentu nakon početnog priznavanja, </a:t>
            </a:r>
            <a:r>
              <a:rPr lang="sr-Latn-RS" sz="1400" b="1" i="1" smtClean="0"/>
              <a:t>fer vrednost ne može pouzdano utvrditi</a:t>
            </a:r>
            <a:r>
              <a:rPr lang="sr-Latn-RS" sz="1400" smtClean="0"/>
              <a:t> (bez </a:t>
            </a:r>
            <a:r>
              <a:rPr lang="sr-Latn-RS" sz="1400"/>
              <a:t>prekomernih troškova ili napora) obuhvataju se kao NPO korišćenjem </a:t>
            </a:r>
            <a:r>
              <a:rPr lang="sr-Latn-RS" sz="1400" b="1" u="sng"/>
              <a:t>modela nabavne vrednosti </a:t>
            </a:r>
            <a:r>
              <a:rPr lang="sr-Latn-RS" sz="1400" smtClean="0"/>
              <a:t>umanjene </a:t>
            </a:r>
            <a:r>
              <a:rPr lang="sr-Latn-RS" sz="1400"/>
              <a:t>za amortizaciju i umanjenje </a:t>
            </a:r>
            <a:r>
              <a:rPr lang="sr-Latn-RS" sz="1400" smtClean="0"/>
              <a:t>vrednosti.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Zahteva se </a:t>
            </a:r>
            <a:r>
              <a:rPr lang="sr-Latn-RS" sz="1400" smtClean="0"/>
              <a:t>obelodanjivanje ovakvih </a:t>
            </a:r>
            <a:r>
              <a:rPr lang="sr-Latn-RS" sz="1400" smtClean="0"/>
              <a:t>reklasifikacija.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U momentu </a:t>
            </a:r>
            <a:r>
              <a:rPr lang="sr-Latn-RS" sz="1400"/>
              <a:t>kada bude dostupno ponovo pouzdano odmeravanje fer vrednosti na kontinuiranoj osnovi</a:t>
            </a:r>
            <a:r>
              <a:rPr lang="sr-Latn-RS" sz="1400" smtClean="0"/>
              <a:t>, nekretnine se vrednuju po fer vrednosti i iskazuju u okviru Investicionih nekretnina.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i="1"/>
              <a:t>Zaključak: u okviru pozicije investicionih nekretnina ne mogu biti iskazane nekretnine koje se naknadno vrednuju po nabavnoj </a:t>
            </a:r>
            <a:r>
              <a:rPr lang="sr-Latn-RS" sz="1400" i="1" smtClean="0"/>
              <a:t>vrednosti.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</p:txBody>
      </p:sp>
    </p:spTree>
    <p:extLst>
      <p:ext uri="{BB962C8B-B14F-4D97-AF65-F5344CB8AC3E}">
        <p14:creationId xmlns:p14="http://schemas.microsoft.com/office/powerpoint/2010/main" val="2272228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0057" y="910933"/>
            <a:ext cx="8712968" cy="485775"/>
          </a:xfrm>
        </p:spPr>
        <p:txBody>
          <a:bodyPr/>
          <a:lstStyle/>
          <a:p>
            <a:r>
              <a:rPr lang="sr-Latn-RS" sz="2000" smtClean="0"/>
              <a:t>1. Vrednovanje </a:t>
            </a:r>
            <a:r>
              <a:rPr lang="sr-Latn-RS" sz="2000"/>
              <a:t>investicionih </a:t>
            </a:r>
            <a:r>
              <a:rPr lang="sr-Latn-RS" sz="2000" smtClean="0"/>
              <a:t>nekretnina - nastavak</a:t>
            </a:r>
            <a:endParaRPr lang="sr-Latn-RS" sz="2000"/>
          </a:p>
        </p:txBody>
      </p:sp>
      <p:sp>
        <p:nvSpPr>
          <p:cNvPr id="5" name="Textfeld 7"/>
          <p:cNvSpPr txBox="1"/>
          <p:nvPr/>
        </p:nvSpPr>
        <p:spPr>
          <a:xfrm>
            <a:off x="261257" y="1481769"/>
            <a:ext cx="87017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smtClean="0"/>
              <a:t>Prelazak sa vrednovanja po fer vrednosti na nabavnu vrednost: </a:t>
            </a:r>
          </a:p>
          <a:p>
            <a:pPr marL="360000">
              <a:spcAft>
                <a:spcPts val="600"/>
              </a:spcAft>
            </a:pPr>
            <a:r>
              <a:rPr lang="sr-Latn-RS" sz="1400" smtClean="0"/>
              <a:t>Knjigovodstvena vrednost na datum prelaska </a:t>
            </a:r>
            <a:r>
              <a:rPr lang="sr-Latn-RS" sz="1400" b="1"/>
              <a:t>=</a:t>
            </a:r>
            <a:r>
              <a:rPr lang="sr-Latn-RS" sz="1400" b="1" smtClean="0"/>
              <a:t> </a:t>
            </a:r>
            <a:r>
              <a:rPr lang="sr-Latn-RS" sz="1400" smtClean="0"/>
              <a:t>nova nabavna vrednost </a:t>
            </a:r>
            <a:r>
              <a:rPr lang="sr-Latn-RS" sz="1400" b="1" smtClean="0"/>
              <a:t>=</a:t>
            </a:r>
            <a:r>
              <a:rPr lang="sr-Latn-RS" sz="1400" smtClean="0"/>
              <a:t> osnovica za obračun    amortizacije u narednim periodima</a:t>
            </a:r>
          </a:p>
          <a:p>
            <a:pPr>
              <a:spcAft>
                <a:spcPts val="600"/>
              </a:spcAft>
            </a:pPr>
            <a:r>
              <a:rPr lang="vi-VN" sz="1400" smtClean="0"/>
              <a:t>Prelazak </a:t>
            </a:r>
            <a:r>
              <a:rPr lang="vi-VN" sz="1400"/>
              <a:t>sa vrednovanja </a:t>
            </a:r>
            <a:r>
              <a:rPr lang="vi-VN" sz="1400" smtClean="0"/>
              <a:t>po nabavn</a:t>
            </a:r>
            <a:r>
              <a:rPr lang="sr-Latn-RS" sz="1400" smtClean="0"/>
              <a:t>oj</a:t>
            </a:r>
            <a:r>
              <a:rPr lang="vi-VN" sz="1400" smtClean="0"/>
              <a:t> vrednost</a:t>
            </a:r>
            <a:r>
              <a:rPr lang="sr-Latn-RS" sz="1400" smtClean="0"/>
              <a:t>i na </a:t>
            </a:r>
            <a:r>
              <a:rPr lang="vi-VN" sz="1400"/>
              <a:t>fer </a:t>
            </a:r>
            <a:r>
              <a:rPr lang="vi-VN" sz="1400" smtClean="0"/>
              <a:t>vrednost: </a:t>
            </a:r>
            <a:r>
              <a:rPr lang="sr-Latn-RS" sz="1400" smtClean="0"/>
              <a:t>vrši se procena vrednosti nekretnina.</a:t>
            </a:r>
          </a:p>
          <a:p>
            <a:pPr>
              <a:spcAft>
                <a:spcPts val="600"/>
              </a:spcAft>
            </a:pP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/>
              <a:t>Retroaktivno usklađivanje nije potrebno </a:t>
            </a:r>
            <a:r>
              <a:rPr lang="vi-VN" sz="1400" smtClean="0"/>
              <a:t>vršiti</a:t>
            </a:r>
            <a:r>
              <a:rPr lang="sr-Latn-RS" sz="1400" smtClean="0"/>
              <a:t>, </a:t>
            </a:r>
            <a:r>
              <a:rPr lang="it-IT" sz="1400"/>
              <a:t>ovakva </a:t>
            </a:r>
            <a:r>
              <a:rPr lang="it-IT" sz="1400" smtClean="0"/>
              <a:t>promena</a:t>
            </a:r>
            <a:r>
              <a:rPr lang="sr-Latn-RS" sz="1400" smtClean="0"/>
              <a:t> se</a:t>
            </a:r>
            <a:r>
              <a:rPr lang="it-IT" sz="1400" smtClean="0"/>
              <a:t> </a:t>
            </a:r>
            <a:r>
              <a:rPr lang="it-IT" sz="1400" b="1"/>
              <a:t>ne smatra promenom </a:t>
            </a:r>
            <a:r>
              <a:rPr lang="it-IT" sz="1400" b="1" smtClean="0"/>
              <a:t>rač</a:t>
            </a:r>
            <a:r>
              <a:rPr lang="sr-Latn-RS" sz="1400" b="1" smtClean="0"/>
              <a:t>unovodstvene </a:t>
            </a:r>
            <a:r>
              <a:rPr lang="it-IT" sz="1400" b="1" smtClean="0"/>
              <a:t>politike</a:t>
            </a:r>
            <a:r>
              <a:rPr lang="sr-Latn-RS" sz="1400" smtClean="0"/>
              <a:t> (</a:t>
            </a:r>
            <a:r>
              <a:rPr lang="sr-Latn-RS" sz="1400" i="1" smtClean="0"/>
              <a:t>paragraf 10.9</a:t>
            </a:r>
            <a:r>
              <a:rPr lang="sr-Latn-RS" sz="1400" smtClean="0"/>
              <a:t>)</a:t>
            </a:r>
            <a:endParaRPr lang="vi-VN" sz="140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</p:txBody>
      </p:sp>
    </p:spTree>
    <p:extLst>
      <p:ext uri="{BB962C8B-B14F-4D97-AF65-F5344CB8AC3E}">
        <p14:creationId xmlns:p14="http://schemas.microsoft.com/office/powerpoint/2010/main" val="184162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0057" y="783895"/>
            <a:ext cx="8712968" cy="485775"/>
          </a:xfrm>
        </p:spPr>
        <p:txBody>
          <a:bodyPr/>
          <a:lstStyle/>
          <a:p>
            <a:r>
              <a:rPr lang="sr-Latn-RS" sz="1900"/>
              <a:t>2. Sredstva stalne imovine koje imaju sadašnju knjigovodstvenu vrednost nula</a:t>
            </a:r>
          </a:p>
          <a:p>
            <a:endParaRPr lang="sr-Latn-RS" sz="2000"/>
          </a:p>
        </p:txBody>
      </p:sp>
      <p:sp>
        <p:nvSpPr>
          <p:cNvPr id="5" name="Textfeld 7"/>
          <p:cNvSpPr txBox="1"/>
          <p:nvPr/>
        </p:nvSpPr>
        <p:spPr>
          <a:xfrm>
            <a:off x="261257" y="1331782"/>
            <a:ext cx="87017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Ako je usvojen </a:t>
            </a:r>
            <a:r>
              <a:rPr lang="sr-Latn-RS" sz="1400" i="1" u="sng"/>
              <a:t>model nabavne vrednosti </a:t>
            </a:r>
            <a:r>
              <a:rPr lang="sr-Latn-RS" sz="1400"/>
              <a:t>kao model naknadnog vrednovanja </a:t>
            </a:r>
            <a:r>
              <a:rPr lang="sr-Latn-RS" sz="1400" smtClean="0"/>
              <a:t>stalne imovine, potrebno je: </a:t>
            </a:r>
          </a:p>
          <a:p>
            <a:pPr marL="342900" indent="-342900">
              <a:buFont typeface="+mj-lt"/>
              <a:buAutoNum type="arabicParenR"/>
            </a:pPr>
            <a:r>
              <a:rPr lang="sr-Latn-RS" sz="1400" smtClean="0"/>
              <a:t>preispitati da li su navedena sredstva i dalje u funkciji, zatim proceniti preostali koristan vek upotrebe;</a:t>
            </a:r>
          </a:p>
          <a:p>
            <a:pPr marL="342900" indent="-342900">
              <a:buFont typeface="+mj-lt"/>
              <a:buAutoNum type="arabicParenR"/>
            </a:pPr>
            <a:r>
              <a:rPr lang="sr-Latn-RS" sz="1400" smtClean="0"/>
              <a:t>izvršiti </a:t>
            </a:r>
            <a:r>
              <a:rPr lang="sr-Latn-RS" sz="1400"/>
              <a:t>umanjenje njihove ispravke vrednosti po osnovu više obračunate amortizacije u prethodnim obračunskim periodima zbog pogrešno procenjenog korisnog </a:t>
            </a:r>
            <a:r>
              <a:rPr lang="sr-Latn-RS" sz="1400" smtClean="0"/>
              <a:t>veka (</a:t>
            </a:r>
            <a:r>
              <a:rPr lang="sr-Latn-RS" sz="1400" i="1" smtClean="0"/>
              <a:t>Odeljak 10</a:t>
            </a:r>
            <a:r>
              <a:rPr lang="sr-Latn-RS" sz="1400" smtClean="0"/>
              <a:t>);</a:t>
            </a:r>
          </a:p>
          <a:p>
            <a:pPr marL="342900" indent="-342900">
              <a:buFont typeface="+mj-lt"/>
              <a:buAutoNum type="arabicParenR"/>
            </a:pPr>
            <a:r>
              <a:rPr lang="sr-Latn-RS" sz="1400" smtClean="0"/>
              <a:t>moguće </a:t>
            </a:r>
            <a:r>
              <a:rPr lang="sr-Latn-RS" sz="1400"/>
              <a:t>je sredstva manje značajne </a:t>
            </a:r>
            <a:r>
              <a:rPr lang="sr-Latn-RS" sz="1400" smtClean="0"/>
              <a:t>opreme reklasifikovati </a:t>
            </a:r>
            <a:r>
              <a:rPr lang="sr-Latn-RS" sz="1400"/>
              <a:t>u okviru alata i inventara u upotrebi i tu iskazivati dok se ne izvrši njihov rashod, prodaja, uništenje i </a:t>
            </a:r>
            <a:r>
              <a:rPr lang="sr-Latn-RS" sz="1400" smtClean="0"/>
              <a:t>sl.;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sr-Latn-RS" sz="1400" smtClean="0"/>
              <a:t>a</a:t>
            </a:r>
            <a:r>
              <a:rPr lang="vi-VN" sz="1400" smtClean="0"/>
              <a:t>ko </a:t>
            </a:r>
            <a:r>
              <a:rPr lang="vi-VN" sz="1400"/>
              <a:t>postoje sredstava koja se ne koriste, ista je potrebno izdvojiti na poseban račun kao sredstva van funkcije i isknjižiti tek kada se otuđe ili </a:t>
            </a:r>
            <a:r>
              <a:rPr lang="vi-VN" sz="1400" smtClean="0"/>
              <a:t>unište</a:t>
            </a:r>
            <a:r>
              <a:rPr lang="sr-Latn-RS" sz="1400"/>
              <a:t>.</a:t>
            </a: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Ukoliko </a:t>
            </a:r>
            <a:r>
              <a:rPr lang="sr-Latn-RS" sz="1400"/>
              <a:t>se usvoji dopušteni alternativni model vrednovanja – </a:t>
            </a:r>
            <a:r>
              <a:rPr lang="sr-Latn-RS" sz="1400" i="1" u="sng"/>
              <a:t>model revalorizacije</a:t>
            </a:r>
            <a:r>
              <a:rPr lang="sr-Latn-RS" sz="1400"/>
              <a:t>, društvo bi trebalo da odluči da izvrši revalorizaciju navedenih </a:t>
            </a:r>
            <a:r>
              <a:rPr lang="sr-Latn-RS" sz="1400" smtClean="0"/>
              <a:t>sredstva.</a:t>
            </a:r>
            <a:endParaRPr lang="sr-Latn-RS" sz="140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</p:txBody>
      </p:sp>
    </p:spTree>
    <p:extLst>
      <p:ext uri="{BB962C8B-B14F-4D97-AF65-F5344CB8AC3E}">
        <p14:creationId xmlns:p14="http://schemas.microsoft.com/office/powerpoint/2010/main" val="2210424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0057" y="783895"/>
            <a:ext cx="8712968" cy="485775"/>
          </a:xfrm>
        </p:spPr>
        <p:txBody>
          <a:bodyPr/>
          <a:lstStyle/>
          <a:p>
            <a:r>
              <a:rPr lang="sr-Latn-RS" sz="2000" smtClean="0"/>
              <a:t>3. </a:t>
            </a:r>
            <a:r>
              <a:rPr lang="vi-VN" sz="2000" smtClean="0"/>
              <a:t>Utvrđivanje </a:t>
            </a:r>
            <a:r>
              <a:rPr lang="vi-VN" sz="2000"/>
              <a:t>korisnog veka </a:t>
            </a:r>
            <a:r>
              <a:rPr lang="sr-Latn-RS" sz="2000" smtClean="0"/>
              <a:t>trajanja </a:t>
            </a:r>
            <a:r>
              <a:rPr lang="vi-VN" sz="2000" smtClean="0"/>
              <a:t>nematerijalne </a:t>
            </a:r>
            <a:r>
              <a:rPr lang="vi-VN" sz="2000"/>
              <a:t>imovine</a:t>
            </a:r>
            <a:endParaRPr lang="sr-Latn-RS" sz="2000"/>
          </a:p>
        </p:txBody>
      </p:sp>
      <p:sp>
        <p:nvSpPr>
          <p:cNvPr id="5" name="Textfeld 7"/>
          <p:cNvSpPr txBox="1"/>
          <p:nvPr/>
        </p:nvSpPr>
        <p:spPr>
          <a:xfrm>
            <a:off x="261257" y="1317170"/>
            <a:ext cx="8701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U skladu sa Odeljkom </a:t>
            </a:r>
            <a:r>
              <a:rPr lang="sr-Latn-RS" sz="1400" i="1"/>
              <a:t>18 „Nematerijalna imovina osim goodwila</a:t>
            </a:r>
            <a:r>
              <a:rPr lang="sr-Latn-RS" sz="1400" i="1" smtClean="0"/>
              <a:t>“ </a:t>
            </a:r>
            <a:r>
              <a:rPr lang="sr-Latn-RS" sz="1400" smtClean="0"/>
              <a:t>smatra </a:t>
            </a:r>
            <a:r>
              <a:rPr lang="sr-Latn-RS" sz="1400" smtClean="0"/>
              <a:t>se da sva nematerijalna imovina ima </a:t>
            </a:r>
            <a:r>
              <a:rPr lang="sr-Latn-RS" sz="1400" b="1" smtClean="0"/>
              <a:t>konačan vek trajanja</a:t>
            </a:r>
            <a:r>
              <a:rPr lang="sr-Latn-RS" sz="1400" smtClean="0"/>
              <a:t>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Svaki entitet prilikom procene korisnog veka svoje nematerijalne imovine bi trebalo da ocenjuje </a:t>
            </a:r>
            <a:r>
              <a:rPr lang="sr-Latn-RS" sz="1400" smtClean="0"/>
              <a:t>verovatnoću priliva </a:t>
            </a:r>
            <a:r>
              <a:rPr lang="sr-Latn-RS" sz="1400"/>
              <a:t>budućih ekonomskih koristi </a:t>
            </a:r>
            <a:r>
              <a:rPr lang="sr-Latn-RS" sz="1400" smtClean="0"/>
              <a:t>koristeći </a:t>
            </a:r>
            <a:r>
              <a:rPr lang="sr-Latn-RS" sz="1400"/>
              <a:t>razumne i prihvatljive pretpostavke, koje ujedino predstavljaju najbolju procenu rukovodstva entiteta u vezi ekonomskih uslova koji će postojati tokom korisnog veka trajanja te </a:t>
            </a:r>
            <a:r>
              <a:rPr lang="sr-Latn-RS" sz="1400" smtClean="0"/>
              <a:t>imovine.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Izmenjenim paragrafom 20 određuje se da u situacijama kada</a:t>
            </a:r>
            <a:r>
              <a:rPr lang="vi-VN" sz="1400" smtClean="0"/>
              <a:t> </a:t>
            </a:r>
            <a:r>
              <a:rPr lang="vi-VN" sz="1400"/>
              <a:t>korisni vek upotrebe nematerijalne imovine ne može pouzdano da se utvrdi, utvrđuje se na osnovu </a:t>
            </a:r>
            <a:r>
              <a:rPr lang="vi-VN" sz="1400" b="1" i="1"/>
              <a:t>najbolje procene uprave</a:t>
            </a:r>
            <a:r>
              <a:rPr lang="vi-VN" sz="1400"/>
              <a:t>, ali </a:t>
            </a:r>
            <a:r>
              <a:rPr lang="vi-VN" sz="1400" b="1" i="1" u="sng"/>
              <a:t>ne sme da premašuje period od deset </a:t>
            </a:r>
            <a:r>
              <a:rPr lang="vi-VN" sz="1400" b="1" i="1" u="sng" smtClean="0"/>
              <a:t>godina</a:t>
            </a:r>
            <a:r>
              <a:rPr lang="sr-Latn-RS" sz="1400" b="1" i="1" u="sng" smtClean="0"/>
              <a:t>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i="1" smtClean="0"/>
              <a:t>Zaključak: u</a:t>
            </a:r>
            <a:r>
              <a:rPr lang="vi-VN" sz="1400" i="1" smtClean="0"/>
              <a:t> </a:t>
            </a:r>
            <a:r>
              <a:rPr lang="vi-VN" sz="1400" i="1"/>
              <a:t>slučaju da korisni vek ne proizilazi iz ugovoreniih ili zakonskih prava, utvrđuje se na osnovu najbolje procene rukovodstva entiteta i ne može biti duži od deset godina.</a:t>
            </a:r>
            <a:endParaRPr lang="sr-Latn-RS" sz="1400" i="1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</p:txBody>
      </p:sp>
    </p:spTree>
    <p:extLst>
      <p:ext uri="{BB962C8B-B14F-4D97-AF65-F5344CB8AC3E}">
        <p14:creationId xmlns:p14="http://schemas.microsoft.com/office/powerpoint/2010/main" val="947358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0057" y="783895"/>
            <a:ext cx="8712968" cy="485775"/>
          </a:xfrm>
        </p:spPr>
        <p:txBody>
          <a:bodyPr/>
          <a:lstStyle/>
          <a:p>
            <a:r>
              <a:rPr lang="sr-Latn-RS" sz="2000"/>
              <a:t>4</a:t>
            </a:r>
            <a:r>
              <a:rPr lang="sr-Latn-RS" sz="2000" smtClean="0"/>
              <a:t>. </a:t>
            </a:r>
            <a:r>
              <a:rPr lang="vi-VN" sz="2000" smtClean="0"/>
              <a:t>Mogućnost </a:t>
            </a:r>
            <a:r>
              <a:rPr lang="vi-VN" sz="2000"/>
              <a:t>ne iskazivanja odloženih poreza</a:t>
            </a:r>
            <a:endParaRPr lang="sr-Latn-RS" sz="2000"/>
          </a:p>
        </p:txBody>
      </p:sp>
      <p:sp>
        <p:nvSpPr>
          <p:cNvPr id="5" name="Textfeld 7"/>
          <p:cNvSpPr txBox="1"/>
          <p:nvPr/>
        </p:nvSpPr>
        <p:spPr>
          <a:xfrm>
            <a:off x="261257" y="1317170"/>
            <a:ext cx="87017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Društvo</a:t>
            </a:r>
            <a:r>
              <a:rPr lang="vi-VN" sz="1400" smtClean="0"/>
              <a:t> </a:t>
            </a:r>
            <a:r>
              <a:rPr lang="vi-VN" sz="1400"/>
              <a:t>priznaje odložena poreska sredstva ili obaveze za porez za koji se očekuje da bude plaćen ili povraćen, a koji je nastao kao rezultat transakcija ili događaja iz prethodnih </a:t>
            </a:r>
            <a:r>
              <a:rPr lang="vi-VN" sz="1400" smtClean="0"/>
              <a:t>perioda</a:t>
            </a:r>
            <a:r>
              <a:rPr lang="sr-Latn-RS" sz="1400" smtClean="0"/>
              <a:t>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/>
              <a:t>Takav porez nastaje po osnovu razlike između iznosa sredstava i obaveza entiteta koji su priznati u </a:t>
            </a:r>
            <a:r>
              <a:rPr lang="vi-VN" sz="1400" smtClean="0"/>
              <a:t>Bilans</a:t>
            </a:r>
            <a:r>
              <a:rPr lang="sr-Latn-RS" sz="1400" smtClean="0"/>
              <a:t>u</a:t>
            </a:r>
            <a:r>
              <a:rPr lang="vi-VN" sz="1400" smtClean="0"/>
              <a:t> stanja </a:t>
            </a:r>
            <a:r>
              <a:rPr lang="vi-VN" sz="1400"/>
              <a:t>i priznavanja tih sredstava i obaveza od strane poreskih vlasti, i prenosa neiskorišćenih poreskih gubitaka i poreskih </a:t>
            </a:r>
            <a:r>
              <a:rPr lang="vi-VN" sz="1400" smtClean="0"/>
              <a:t>kredita</a:t>
            </a:r>
            <a:r>
              <a:rPr lang="sr-Latn-RS" sz="1400" smtClean="0"/>
              <a:t>.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1400" smtClean="0"/>
              <a:t>Ako </a:t>
            </a:r>
            <a:r>
              <a:rPr lang="vi-VN" sz="1400"/>
              <a:t>je verovatno da će nadoknada ili izmirenje tog knjigovodstvenog iznosa učiniti buduća plaćanja poreza </a:t>
            </a:r>
            <a:r>
              <a:rPr lang="vi-VN" sz="1400" smtClean="0"/>
              <a:t>većim</a:t>
            </a:r>
            <a:r>
              <a:rPr lang="sr-Latn-RS" sz="1400" smtClean="0"/>
              <a:t>/</a:t>
            </a:r>
            <a:r>
              <a:rPr lang="vi-VN" sz="1400" smtClean="0"/>
              <a:t>manjim</a:t>
            </a:r>
            <a:r>
              <a:rPr lang="sr-Latn-RS" sz="1400" smtClean="0"/>
              <a:t> </a:t>
            </a:r>
            <a:r>
              <a:rPr lang="vi-VN" sz="1400" smtClean="0"/>
              <a:t>nego </a:t>
            </a:r>
            <a:r>
              <a:rPr lang="vi-VN" sz="1400"/>
              <a:t>što bi bila kada takva nadoknada ili izmirenje ne bi imali poreske posledice, </a:t>
            </a:r>
            <a:r>
              <a:rPr lang="pl-PL" sz="1400" i="1"/>
              <a:t>Odeljak 29 „Porez </a:t>
            </a:r>
            <a:r>
              <a:rPr lang="pl-PL" sz="1400" i="1"/>
              <a:t>na </a:t>
            </a:r>
            <a:r>
              <a:rPr lang="pl-PL" sz="1400" i="1" smtClean="0"/>
              <a:t>dobitak“ </a:t>
            </a:r>
            <a:r>
              <a:rPr lang="vi-VN" sz="1400" smtClean="0"/>
              <a:t>obavezuje</a:t>
            </a:r>
            <a:r>
              <a:rPr lang="sr-Latn-RS" sz="1400" smtClean="0"/>
              <a:t> </a:t>
            </a:r>
            <a:r>
              <a:rPr lang="vi-VN" sz="1400" smtClean="0"/>
              <a:t>subjekat </a:t>
            </a:r>
            <a:r>
              <a:rPr lang="vi-VN" sz="1400"/>
              <a:t>da prizna odloženu poresku </a:t>
            </a:r>
            <a:r>
              <a:rPr lang="vi-VN" sz="1400" smtClean="0"/>
              <a:t>obavezu</a:t>
            </a:r>
            <a:r>
              <a:rPr lang="sr-Latn-RS" sz="1400" smtClean="0"/>
              <a:t>/</a:t>
            </a:r>
            <a:r>
              <a:rPr lang="vi-VN" sz="1400" smtClean="0"/>
              <a:t>odloženo </a:t>
            </a:r>
            <a:r>
              <a:rPr lang="vi-VN" sz="1400"/>
              <a:t>poresko </a:t>
            </a:r>
            <a:r>
              <a:rPr lang="vi-VN" sz="1400" smtClean="0"/>
              <a:t>sredstvo</a:t>
            </a:r>
            <a:r>
              <a:rPr lang="sr-Latn-RS" sz="1400" smtClean="0"/>
              <a:t>.</a:t>
            </a: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Društvo </a:t>
            </a:r>
            <a:r>
              <a:rPr lang="sr-Latn-RS" sz="1400"/>
              <a:t>neće imati obavezu iskazivanja odloženih poreza u finansijskim </a:t>
            </a:r>
            <a:r>
              <a:rPr lang="sr-Latn-RS" sz="1400" smtClean="0"/>
              <a:t>izveštajima </a:t>
            </a:r>
            <a:r>
              <a:rPr lang="sr-Latn-RS" sz="1400" i="1" smtClean="0"/>
              <a:t>u </a:t>
            </a:r>
            <a:r>
              <a:rPr lang="sr-Latn-RS" sz="1400" i="1"/>
              <a:t>slučaju da nema transakacije koje rezultiraju razlikama u priznavanju poreske osnovice po računovodstvenim i poreskim propisima i nema prenetih neiskorišćenih poreskih kredita i gubitaka.</a:t>
            </a:r>
            <a:endParaRPr lang="sr-Latn-RS" sz="1400" i="1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smtClean="0"/>
          </a:p>
        </p:txBody>
      </p:sp>
    </p:spTree>
    <p:extLst>
      <p:ext uri="{BB962C8B-B14F-4D97-AF65-F5344CB8AC3E}">
        <p14:creationId xmlns:p14="http://schemas.microsoft.com/office/powerpoint/2010/main" val="278878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/>
              <a:t>Izazovi u dosadašnjoj primeni IFRS za SME i najvažnije izmene</a:t>
            </a:r>
            <a:endParaRPr lang="en-GB" sz="200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0057" y="783895"/>
            <a:ext cx="8712968" cy="485775"/>
          </a:xfrm>
        </p:spPr>
        <p:txBody>
          <a:bodyPr/>
          <a:lstStyle/>
          <a:p>
            <a:r>
              <a:rPr lang="sr-Latn-RS" sz="2000"/>
              <a:t>5</a:t>
            </a:r>
            <a:r>
              <a:rPr lang="vi-VN" sz="2000" smtClean="0"/>
              <a:t>.</a:t>
            </a:r>
            <a:r>
              <a:rPr lang="sr-Latn-RS" sz="2000" smtClean="0"/>
              <a:t> </a:t>
            </a:r>
            <a:r>
              <a:rPr lang="vi-VN" sz="2000" smtClean="0"/>
              <a:t>Uslovljena </a:t>
            </a:r>
            <a:r>
              <a:rPr lang="sr-Latn-RS" sz="2000" smtClean="0"/>
              <a:t>vs.</a:t>
            </a:r>
            <a:r>
              <a:rPr lang="vi-VN" sz="2000" smtClean="0"/>
              <a:t> neuslovljen</a:t>
            </a:r>
            <a:r>
              <a:rPr lang="sr-Latn-RS" sz="2000" smtClean="0"/>
              <a:t>a</a:t>
            </a:r>
            <a:r>
              <a:rPr lang="vi-VN" sz="2000" smtClean="0"/>
              <a:t> državn</a:t>
            </a:r>
            <a:r>
              <a:rPr lang="sr-Latn-RS" sz="2000" smtClean="0"/>
              <a:t>a</a:t>
            </a:r>
            <a:r>
              <a:rPr lang="vi-VN" sz="2000" smtClean="0"/>
              <a:t> davanj</a:t>
            </a:r>
            <a:r>
              <a:rPr lang="sr-Latn-RS" sz="2000" smtClean="0"/>
              <a:t>a</a:t>
            </a:r>
            <a:endParaRPr lang="sr-Latn-RS" sz="2000"/>
          </a:p>
        </p:txBody>
      </p:sp>
      <p:sp>
        <p:nvSpPr>
          <p:cNvPr id="4" name="Rectangle 3"/>
          <p:cNvSpPr/>
          <p:nvPr/>
        </p:nvSpPr>
        <p:spPr>
          <a:xfrm>
            <a:off x="296883" y="1223158"/>
            <a:ext cx="833647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smtClean="0"/>
              <a:t>U skaldu sa odredbama </a:t>
            </a:r>
            <a:r>
              <a:rPr lang="pl-PL" sz="1400" i="1" smtClean="0"/>
              <a:t>Odeljka </a:t>
            </a:r>
            <a:r>
              <a:rPr lang="pl-PL" sz="1400" i="1"/>
              <a:t>24 „Državna </a:t>
            </a:r>
            <a:r>
              <a:rPr lang="pl-PL" sz="1400" i="1" smtClean="0"/>
              <a:t>davanja“ </a:t>
            </a:r>
            <a:r>
              <a:rPr lang="sr-Latn-RS" sz="1400" smtClean="0"/>
              <a:t>postoje </a:t>
            </a:r>
            <a:r>
              <a:rPr lang="sr-Latn-RS" sz="1400"/>
              <a:t>dve vrste državnih </a:t>
            </a:r>
            <a:r>
              <a:rPr lang="sr-Latn-RS" sz="1400" smtClean="0"/>
              <a:t>davanja - </a:t>
            </a:r>
            <a:r>
              <a:rPr lang="sr-Latn-CS" sz="1400" smtClean="0"/>
              <a:t>uslovljena </a:t>
            </a:r>
            <a:r>
              <a:rPr lang="sr-Latn-CS" sz="1400"/>
              <a:t>i </a:t>
            </a:r>
            <a:r>
              <a:rPr lang="sr-Latn-CS" sz="1400" smtClean="0"/>
              <a:t>neuslovljena</a:t>
            </a:r>
            <a:r>
              <a:rPr lang="sr-Latn-RS" sz="1400"/>
              <a:t>.</a:t>
            </a: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/>
              <a:t>Moment priznavanja prihoda se razlikuje upravo od toga da li je davanje uslovljeno ili bez </a:t>
            </a:r>
            <a:r>
              <a:rPr lang="sr-Latn-RS" sz="1400" smtClean="0"/>
              <a:t>uslova.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u="sng" smtClean="0"/>
              <a:t>Neuslovljena</a:t>
            </a:r>
            <a:r>
              <a:rPr lang="sr-Latn-RS" sz="1400" smtClean="0"/>
              <a:t> - </a:t>
            </a:r>
            <a:r>
              <a:rPr lang="vi-VN" sz="1400"/>
              <a:t>davanja koja ne nameću primaocu uslove u vezi sa određenim budućim </a:t>
            </a:r>
            <a:r>
              <a:rPr lang="vi-VN" sz="1400" smtClean="0"/>
              <a:t>rezultatima</a:t>
            </a:r>
            <a:r>
              <a:rPr lang="sr-Latn-RS" sz="1400" smtClean="0"/>
              <a:t>.</a:t>
            </a:r>
            <a:r>
              <a:rPr lang="sr-Latn-RS" sz="1400"/>
              <a:t> P</a:t>
            </a:r>
            <a:r>
              <a:rPr lang="vi-VN" sz="1400" smtClean="0"/>
              <a:t>riznaju </a:t>
            </a:r>
            <a:r>
              <a:rPr lang="vi-VN" sz="1400"/>
              <a:t>kao prihod prilikom priznavanja potraživanja po osnovu </a:t>
            </a:r>
            <a:r>
              <a:rPr lang="vi-VN" sz="1400" smtClean="0"/>
              <a:t>davanja</a:t>
            </a:r>
            <a:r>
              <a:rPr lang="sr-Latn-RS" sz="1400" smtClean="0"/>
              <a:t>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u="sng"/>
              <a:t>Uslovljena</a:t>
            </a:r>
            <a:r>
              <a:rPr lang="sr-Latn-RS" sz="1400"/>
              <a:t> - državna davanja koja nameću primaocu </a:t>
            </a:r>
            <a:r>
              <a:rPr lang="sr-Latn-RS" sz="1400" smtClean="0"/>
              <a:t>uslove </a:t>
            </a:r>
            <a:r>
              <a:rPr lang="pl-PL" sz="1400" smtClean="0"/>
              <a:t>u </a:t>
            </a:r>
            <a:r>
              <a:rPr lang="pl-PL" sz="1400"/>
              <a:t>vezi sa određenim budućim </a:t>
            </a:r>
            <a:r>
              <a:rPr lang="pl-PL" sz="1400" smtClean="0"/>
              <a:t>rezultatima. P</a:t>
            </a:r>
            <a:r>
              <a:rPr lang="it-IT" sz="1400" smtClean="0"/>
              <a:t>riznaju </a:t>
            </a:r>
            <a:r>
              <a:rPr lang="it-IT" sz="1400"/>
              <a:t>kao prihod samo kada se ispune uslovi </a:t>
            </a:r>
            <a:r>
              <a:rPr lang="pl-PL" sz="1400"/>
              <a:t>koji su propisani za dobijanje državnog davanja</a:t>
            </a:r>
            <a:r>
              <a:rPr lang="sr-Latn-RS" sz="1400" smtClean="0"/>
              <a:t>. Evidentiraju se </a:t>
            </a:r>
            <a:r>
              <a:rPr lang="sr-Latn-RS" sz="1400"/>
              <a:t>u korist računa </a:t>
            </a:r>
            <a:r>
              <a:rPr lang="sr-Latn-RS" sz="1400" smtClean="0"/>
              <a:t>PVR (Odloženi </a:t>
            </a:r>
            <a:r>
              <a:rPr lang="sr-Latn-RS" sz="1400"/>
              <a:t>prihodi i primljene donacije) do momenta ispunjavanja svih </a:t>
            </a:r>
            <a:r>
              <a:rPr lang="sr-Latn-RS" sz="1400" smtClean="0"/>
              <a:t>uslova, jer tek tada </a:t>
            </a:r>
            <a:r>
              <a:rPr lang="sr-Latn-RS" sz="1400"/>
              <a:t>se </a:t>
            </a:r>
            <a:r>
              <a:rPr lang="sr-Latn-RS" sz="1400" smtClean="0"/>
              <a:t>mogu </a:t>
            </a:r>
            <a:r>
              <a:rPr lang="sr-Latn-RS" sz="1400"/>
              <a:t>ukinuti u korist prihoda po osnovu uslovljenih donacija. </a:t>
            </a:r>
            <a:endParaRPr lang="sr-Latn-RS" sz="140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smtClean="0"/>
              <a:t>Uslovi koji se postavljaju </a:t>
            </a:r>
            <a:r>
              <a:rPr lang="vi-VN" sz="1400" smtClean="0"/>
              <a:t>ne podrazumeva</a:t>
            </a:r>
            <a:r>
              <a:rPr lang="sr-Latn-RS" sz="1400" smtClean="0"/>
              <a:t>ju </a:t>
            </a:r>
            <a:r>
              <a:rPr lang="vi-VN" sz="1400" smtClean="0"/>
              <a:t>ostvarivanje </a:t>
            </a:r>
            <a:r>
              <a:rPr lang="vi-VN" sz="1400"/>
              <a:t>budućih finansijskih rezultata, već ispunjavanje ili ne određenih kriterijuma, odnosno uslova zadatih od strane </a:t>
            </a:r>
            <a:r>
              <a:rPr lang="vi-VN" sz="1400" smtClean="0"/>
              <a:t>davaoca</a:t>
            </a:r>
            <a:r>
              <a:rPr lang="sr-Latn-RS" sz="1400" smtClean="0"/>
              <a:t>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/>
          </a:p>
        </p:txBody>
      </p:sp>
    </p:spTree>
    <p:extLst>
      <p:ext uri="{BB962C8B-B14F-4D97-AF65-F5344CB8AC3E}">
        <p14:creationId xmlns:p14="http://schemas.microsoft.com/office/powerpoint/2010/main" val="5189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4E7F7"/>
        </a:solidFill>
        <a:ln>
          <a:noFill/>
        </a:ln>
      </a:spPr>
      <a:bodyPr rtlCol="0" anchor="ctr"/>
      <a:lstStyle>
        <a:defPPr>
          <a:defRPr sz="1400" b="1" dirty="0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3530</Words>
  <Application>Microsoft Office PowerPoint</Application>
  <PresentationFormat>On-screen Show (16:9)</PresentationFormat>
  <Paragraphs>358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IZAZOVI U DOSADAŠNJOJ PRIMENI ifrs ZA sme I NAJVAŽNIJE IZMENE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Ana</cp:lastModifiedBy>
  <cp:revision>223</cp:revision>
  <dcterms:created xsi:type="dcterms:W3CDTF">2015-05-28T11:57:29Z</dcterms:created>
  <dcterms:modified xsi:type="dcterms:W3CDTF">2017-11-22T14:31:27Z</dcterms:modified>
</cp:coreProperties>
</file>