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5" r:id="rId3"/>
    <p:sldId id="306" r:id="rId4"/>
    <p:sldId id="307" r:id="rId5"/>
    <p:sldId id="309" r:id="rId6"/>
    <p:sldId id="310" r:id="rId7"/>
    <p:sldId id="311" r:id="rId8"/>
    <p:sldId id="312" r:id="rId9"/>
    <p:sldId id="314" r:id="rId10"/>
    <p:sldId id="316" r:id="rId11"/>
    <p:sldId id="318" r:id="rId12"/>
    <p:sldId id="319" r:id="rId13"/>
    <p:sldId id="320" r:id="rId14"/>
    <p:sldId id="321" r:id="rId15"/>
    <p:sldId id="323" r:id="rId16"/>
    <p:sldId id="325" r:id="rId17"/>
    <p:sldId id="324" r:id="rId18"/>
    <p:sldId id="326" r:id="rId19"/>
    <p:sldId id="327" r:id="rId20"/>
    <p:sldId id="32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8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NAKNADNI DOGAĐAJI 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Branislav Manojlović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23. – 24. novembar 2017. godine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VRSTE NAKNADNIH DOGAĐAJA – </a:t>
            </a:r>
            <a:r>
              <a:rPr lang="sr-Latn-RS" sz="1800" b="1" u="sng" dirty="0"/>
              <a:t>KOREKTIVNI </a:t>
            </a:r>
            <a:r>
              <a:rPr lang="sr-Latn-RS" sz="1800" b="1" u="sng" dirty="0" smtClean="0"/>
              <a:t>DOGAĐAJI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12149" y="1358465"/>
            <a:ext cx="3255446" cy="61495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Naplata otpisanih potraživanja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12149" y="2185060"/>
            <a:ext cx="3255446" cy="143691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Pokretanje stečaja nad kupcem</a:t>
            </a:r>
          </a:p>
          <a:p>
            <a:pPr algn="just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Protekne rok za indirektan otpis potraživanja u skladu sa internim aktom npr: 60, 90 … dana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12149" y="3735263"/>
            <a:ext cx="3255446" cy="84325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Prodaja zaliha po ceni koja je znatno ispod knjigovodstvene vrednosti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3728299" y="1457992"/>
            <a:ext cx="784878" cy="41447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4675291" y="1358465"/>
            <a:ext cx="4290580" cy="6149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Ukidanje ispravke vrednost i storniranje troška</a:t>
            </a:r>
            <a:r>
              <a:rPr lang="sr-Latn-RS" sz="1600" b="1" dirty="0">
                <a:solidFill>
                  <a:srgbClr val="C00000"/>
                </a:solidFill>
              </a:rPr>
              <a:t> </a:t>
            </a:r>
            <a:r>
              <a:rPr lang="sr-Latn-RS" sz="1600" b="1" dirty="0" smtClean="0">
                <a:solidFill>
                  <a:srgbClr val="C00000"/>
                </a:solidFill>
              </a:rPr>
              <a:t>(priznavanje prihoda)</a:t>
            </a:r>
            <a:endParaRPr lang="sr-Latn-RS" sz="1600" dirty="0">
              <a:solidFill>
                <a:srgbClr val="C00000"/>
              </a:solidFill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212149" y="843038"/>
            <a:ext cx="3255446" cy="3074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PRIMER: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4675291" y="843038"/>
            <a:ext cx="4290580" cy="307477"/>
          </a:xfrm>
          <a:prstGeom prst="rect">
            <a:avLst/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KOREKCIJA U FI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3728299" y="2696281"/>
            <a:ext cx="784878" cy="41447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5"/>
          <p:cNvSpPr/>
          <p:nvPr/>
        </p:nvSpPr>
        <p:spPr>
          <a:xfrm>
            <a:off x="4675291" y="2596039"/>
            <a:ext cx="4290580" cy="6149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Obezvređenje potraživanja i priznavanje troška</a:t>
            </a:r>
            <a:endParaRPr lang="sr-Latn-RS" sz="1600" dirty="0">
              <a:solidFill>
                <a:srgbClr val="C00000"/>
              </a:solidFill>
            </a:endParaRPr>
          </a:p>
        </p:txBody>
      </p:sp>
      <p:sp>
        <p:nvSpPr>
          <p:cNvPr id="28" name="Striped Right Arrow 27"/>
          <p:cNvSpPr/>
          <p:nvPr/>
        </p:nvSpPr>
        <p:spPr>
          <a:xfrm>
            <a:off x="3728299" y="3949657"/>
            <a:ext cx="784878" cy="41447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5"/>
          <p:cNvSpPr/>
          <p:nvPr/>
        </p:nvSpPr>
        <p:spPr>
          <a:xfrm>
            <a:off x="4675291" y="3849415"/>
            <a:ext cx="4290580" cy="6149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Obezvređenje zaliha i priznavanje troška</a:t>
            </a:r>
            <a:endParaRPr lang="sr-Latn-R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VRSTE NAKNADNIH DOGAĐAJA – </a:t>
            </a:r>
            <a:r>
              <a:rPr lang="sr-Latn-RS" sz="1800" b="1" u="sng" dirty="0"/>
              <a:t>KOREKTIVNI </a:t>
            </a:r>
            <a:r>
              <a:rPr lang="sr-Latn-RS" sz="1800" b="1" u="sng" dirty="0" smtClean="0"/>
              <a:t>DOGAĐAJI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12149" y="1357749"/>
            <a:ext cx="3255446" cy="87481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rijem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rešenja sudskog spora iz ranijih godina kojim se utvrđuje plaćanje neke obaveze 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12149" y="2464719"/>
            <a:ext cx="3255446" cy="86037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Odobravanje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naknadnih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popusta kupcima </a:t>
            </a:r>
          </a:p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(super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rabata i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sl.) 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12149" y="3735263"/>
            <a:ext cx="3255446" cy="84325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Odluka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rukovodstva da se izvrši likvidacija i prestanak poslovanja 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3728299" y="1421681"/>
            <a:ext cx="784878" cy="41447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4675291" y="1321439"/>
            <a:ext cx="4290580" cy="6149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Priznavanje rezervisanja na teret troškova</a:t>
            </a:r>
            <a:endParaRPr lang="sr-Latn-RS" sz="1600" dirty="0">
              <a:solidFill>
                <a:srgbClr val="C00000"/>
              </a:solidFill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212149" y="843038"/>
            <a:ext cx="3255446" cy="3074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PRIMER: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4675291" y="843038"/>
            <a:ext cx="4290580" cy="307477"/>
          </a:xfrm>
          <a:prstGeom prst="rect">
            <a:avLst/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KOREKCIJA U FI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3680798" y="2691418"/>
            <a:ext cx="784878" cy="41447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5"/>
          <p:cNvSpPr/>
          <p:nvPr/>
        </p:nvSpPr>
        <p:spPr>
          <a:xfrm>
            <a:off x="4675291" y="2591176"/>
            <a:ext cx="4290580" cy="6149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Umanjenje potraživanja i umanjenje prihoda</a:t>
            </a:r>
            <a:endParaRPr lang="sr-Latn-RS" sz="1600" dirty="0">
              <a:solidFill>
                <a:srgbClr val="C00000"/>
              </a:solidFill>
            </a:endParaRPr>
          </a:p>
        </p:txBody>
      </p:sp>
      <p:sp>
        <p:nvSpPr>
          <p:cNvPr id="28" name="Striped Right Arrow 27"/>
          <p:cNvSpPr/>
          <p:nvPr/>
        </p:nvSpPr>
        <p:spPr>
          <a:xfrm>
            <a:off x="3728299" y="3949657"/>
            <a:ext cx="784878" cy="41447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5"/>
          <p:cNvSpPr/>
          <p:nvPr/>
        </p:nvSpPr>
        <p:spPr>
          <a:xfrm>
            <a:off x="4675291" y="3849415"/>
            <a:ext cx="4290580" cy="6149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RS" sz="1600" b="1" dirty="0" smtClean="0">
                <a:solidFill>
                  <a:srgbClr val="C00000"/>
                </a:solidFill>
              </a:rPr>
              <a:t>Pozicije u FI vrednovati po </a:t>
            </a:r>
            <a:r>
              <a:rPr lang="sr-Latn-RS" sz="1600" b="1" dirty="0" err="1" smtClean="0">
                <a:solidFill>
                  <a:srgbClr val="C00000"/>
                </a:solidFill>
              </a:rPr>
              <a:t>likvidacionim</a:t>
            </a:r>
            <a:r>
              <a:rPr lang="sr-Latn-RS" sz="1600" b="1" dirty="0" smtClean="0">
                <a:solidFill>
                  <a:srgbClr val="C00000"/>
                </a:solidFill>
              </a:rPr>
              <a:t> vrednostima</a:t>
            </a:r>
            <a:endParaRPr lang="sr-Latn-R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VRSTE NAKNADNIH DOGAĐAJA – </a:t>
            </a:r>
            <a:r>
              <a:rPr lang="sr-Latn-RS" sz="1800" b="1" u="sng" dirty="0" smtClean="0"/>
              <a:t>NEKOREKTIVNI </a:t>
            </a:r>
            <a:r>
              <a:rPr lang="sr-Latn-RS" sz="1800" b="1" u="sng" dirty="0" smtClean="0"/>
              <a:t>DOGAĐAJI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12149" y="1357750"/>
            <a:ext cx="4870490" cy="5786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tatusna promena (spajanje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, pripajanje, podela,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odvajanje)</a:t>
            </a:r>
            <a:r>
              <a:rPr lang="sr-Latn-CS" sz="1600" dirty="0" smtClean="0"/>
              <a:t>)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12149" y="2274506"/>
            <a:ext cx="4870490" cy="91974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Plana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za prestanak poslovanja nekog segmenta </a:t>
            </a:r>
            <a:endParaRPr lang="sr-Latn-C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fabrika, pogon, poslovna jedinica, prodajni objekat itd.)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12149" y="3735263"/>
            <a:ext cx="4870490" cy="61495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Značajne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promene na imovini (nabavke, prodaje, eksproprijacije itd.)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5224591" y="1380684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6305797" y="1321439"/>
            <a:ext cx="2660074" cy="3028778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rgbClr val="00B050"/>
                </a:solidFill>
              </a:rPr>
              <a:t>Obelodanjivanje</a:t>
            </a:r>
            <a:endParaRPr lang="sr-Latn-RS" sz="1600" dirty="0">
              <a:solidFill>
                <a:srgbClr val="00B050"/>
              </a:solidFill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212149" y="843038"/>
            <a:ext cx="4870490" cy="3074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PRIMER: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6305797" y="843038"/>
            <a:ext cx="2660074" cy="307477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FI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5224591" y="2527145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Striped Right Arrow 27"/>
          <p:cNvSpPr/>
          <p:nvPr/>
        </p:nvSpPr>
        <p:spPr>
          <a:xfrm>
            <a:off x="5224591" y="3835505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" name="Picture 5" descr="C:\Users\Branislavm\Desktop\razg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0" y="1587919"/>
            <a:ext cx="760207" cy="8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VRSTE NAKNADNIH DOGAĐAJA – </a:t>
            </a:r>
            <a:r>
              <a:rPr lang="sr-Latn-RS" sz="1800" b="1" u="sng" dirty="0" smtClean="0"/>
              <a:t>NEKOREKTIVNI </a:t>
            </a:r>
            <a:r>
              <a:rPr lang="sr-Latn-RS" sz="1800" b="1" u="sng" dirty="0" smtClean="0"/>
              <a:t>DOGAĐAJI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12149" y="1357750"/>
            <a:ext cx="4870490" cy="5786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Uništenje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glavnog proizvodnog postrojenja u požaru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12149" y="2274506"/>
            <a:ext cx="4870490" cy="91974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Najave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, ili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početak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sprovođenja značajnog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restrukturiranja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12149" y="3467595"/>
            <a:ext cx="4870490" cy="88262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Neuobičajeno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velike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promena cena imovine ili deviznih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kurseva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5224591" y="1380684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6305797" y="1321439"/>
            <a:ext cx="2660074" cy="3028778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rgbClr val="00B050"/>
                </a:solidFill>
              </a:rPr>
              <a:t>Obelodanjivanje</a:t>
            </a:r>
            <a:endParaRPr lang="sr-Latn-RS" sz="1600" dirty="0">
              <a:solidFill>
                <a:srgbClr val="00B050"/>
              </a:solidFill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212149" y="843038"/>
            <a:ext cx="4870490" cy="3074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PRIMER: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6305797" y="843038"/>
            <a:ext cx="2660074" cy="307477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FI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5224591" y="2527145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Striped Right Arrow 27"/>
          <p:cNvSpPr/>
          <p:nvPr/>
        </p:nvSpPr>
        <p:spPr>
          <a:xfrm>
            <a:off x="5224591" y="3701671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" name="Picture 5" descr="C:\Users\Branislavm\Desktop\razg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0" y="1587919"/>
            <a:ext cx="760207" cy="8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VRSTE NAKNADNIH DOGAĐAJA – </a:t>
            </a:r>
            <a:r>
              <a:rPr lang="sr-Latn-RS" sz="1800" b="1" u="sng" dirty="0" smtClean="0"/>
              <a:t>NEKOREKTIVNI </a:t>
            </a:r>
            <a:r>
              <a:rPr lang="sr-Latn-RS" sz="1800" b="1" u="sng" dirty="0" smtClean="0"/>
              <a:t>DOGAĐAJI</a:t>
            </a:r>
            <a:endParaRPr lang="en-GB" sz="1800" u="sng" dirty="0"/>
          </a:p>
        </p:txBody>
      </p:sp>
      <p:sp>
        <p:nvSpPr>
          <p:cNvPr id="3" name="Rectangle 5"/>
          <p:cNvSpPr/>
          <p:nvPr/>
        </p:nvSpPr>
        <p:spPr>
          <a:xfrm>
            <a:off x="212149" y="1357749"/>
            <a:ext cx="4870490" cy="98168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Promena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poreskih stopa ili poreskih zakona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koji značajno mogu uticati na visinu tekućih i odloženih poreza u narednim godinama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12149" y="2474969"/>
            <a:ext cx="4870490" cy="91974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Preuzimanje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značajnih obaveza ili potencijalnih obaveza (garancije, </a:t>
            </a:r>
            <a:r>
              <a:rPr lang="sr-Latn-CS" sz="1600" b="1" dirty="0" err="1">
                <a:solidFill>
                  <a:schemeClr val="accent1">
                    <a:lumMod val="50000"/>
                  </a:schemeClr>
                </a:solidFill>
              </a:rPr>
              <a:t>jemstava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, preuzimanja duga itd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12149" y="3778168"/>
            <a:ext cx="4870490" cy="88262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</a:rPr>
              <a:t>Početak </a:t>
            </a:r>
            <a:r>
              <a:rPr lang="sr-Latn-CS" sz="1600" b="1" dirty="0">
                <a:solidFill>
                  <a:schemeClr val="accent1">
                    <a:lumMod val="50000"/>
                  </a:schemeClr>
                </a:solidFill>
              </a:rPr>
              <a:t>sudske parnice koji nastaje isključivo radi događaja nastalih posle izveštajnog perioda itd.</a:t>
            </a:r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5283965" y="1643338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5"/>
          <p:cNvSpPr/>
          <p:nvPr/>
        </p:nvSpPr>
        <p:spPr>
          <a:xfrm>
            <a:off x="6305797" y="1321439"/>
            <a:ext cx="2660074" cy="322681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rgbClr val="00B050"/>
                </a:solidFill>
              </a:rPr>
              <a:t>Obelodanjivanje</a:t>
            </a:r>
            <a:endParaRPr lang="sr-Latn-RS" sz="1600" dirty="0">
              <a:solidFill>
                <a:srgbClr val="00B050"/>
              </a:solidFill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212149" y="843038"/>
            <a:ext cx="4870490" cy="3074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PRIMER: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6305797" y="843038"/>
            <a:ext cx="2660074" cy="307477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bg1"/>
                </a:solidFill>
              </a:rPr>
              <a:t>FI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>
            <a:off x="5307714" y="2717371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Striped Right Arrow 27"/>
          <p:cNvSpPr/>
          <p:nvPr/>
        </p:nvSpPr>
        <p:spPr>
          <a:xfrm>
            <a:off x="5283965" y="4012244"/>
            <a:ext cx="784878" cy="41447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" name="Picture 5" descr="C:\Users\Branislavm\Desktop\razg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0" y="1587919"/>
            <a:ext cx="760207" cy="8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NAKNADNI DOGAĐAJI I REVIZIJA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22288" y="3328980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50" name="Right Brace 49"/>
          <p:cNvSpPr/>
          <p:nvPr/>
        </p:nvSpPr>
        <p:spPr>
          <a:xfrm rot="16200000" flipH="1">
            <a:off x="1896069" y="3080633"/>
            <a:ext cx="666612" cy="2170962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Left-Right Arrow 3"/>
          <p:cNvSpPr/>
          <p:nvPr/>
        </p:nvSpPr>
        <p:spPr>
          <a:xfrm>
            <a:off x="1029186" y="3426242"/>
            <a:ext cx="2285671" cy="167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ptagon 14"/>
          <p:cNvSpPr/>
          <p:nvPr/>
        </p:nvSpPr>
        <p:spPr>
          <a:xfrm>
            <a:off x="1727695" y="3311673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2954716" y="3357763"/>
            <a:ext cx="520688" cy="369121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1365871" y="4499420"/>
            <a:ext cx="1727008" cy="522682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N A K N A D N I </a:t>
            </a:r>
          </a:p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D O G A Đ A J I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47" name="Right Brace 46"/>
          <p:cNvSpPr/>
          <p:nvPr/>
        </p:nvSpPr>
        <p:spPr>
          <a:xfrm rot="16200000">
            <a:off x="1921900" y="1743777"/>
            <a:ext cx="668314" cy="2117600"/>
          </a:xfrm>
          <a:prstGeom prst="rightBrace">
            <a:avLst>
              <a:gd name="adj1" fmla="val 39641"/>
              <a:gd name="adj2" fmla="val 49663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8" name="Rectangle 5"/>
          <p:cNvSpPr/>
          <p:nvPr/>
        </p:nvSpPr>
        <p:spPr>
          <a:xfrm>
            <a:off x="197568" y="1430269"/>
            <a:ext cx="1168303" cy="52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REVIZIJA</a:t>
            </a:r>
            <a:endParaRPr lang="sr-Latn-RS" sz="1400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Branislavm\Desktop\Reviz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91" y="1008433"/>
            <a:ext cx="1491925" cy="14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7"/>
          <p:cNvSpPr txBox="1"/>
          <p:nvPr/>
        </p:nvSpPr>
        <p:spPr>
          <a:xfrm>
            <a:off x="3805400" y="1515786"/>
            <a:ext cx="4839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00B050"/>
                </a:solidFill>
              </a:rPr>
              <a:t>Specifikacije na dan odobravanja FI;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>
                <a:solidFill>
                  <a:srgbClr val="00B050"/>
                </a:solidFill>
              </a:rPr>
              <a:t>„CUT-OFF“ testovi prihoda i </a:t>
            </a:r>
            <a:r>
              <a:rPr lang="sr-Latn-RS" sz="1600" b="1" dirty="0" smtClean="0">
                <a:solidFill>
                  <a:srgbClr val="00B050"/>
                </a:solidFill>
              </a:rPr>
              <a:t>rashoda;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00B050"/>
                </a:solidFill>
              </a:rPr>
              <a:t>sudski sporovi do datuma odobravanja FI;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00B050"/>
                </a:solidFill>
              </a:rPr>
              <a:t>zapisnici sa sednica nadležnih organa ….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2400456" y="884467"/>
            <a:ext cx="5009747" cy="573763"/>
          </a:xfrm>
          <a:prstGeom prst="clou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ectangle 5"/>
          <p:cNvSpPr/>
          <p:nvPr/>
        </p:nvSpPr>
        <p:spPr>
          <a:xfrm>
            <a:off x="3038860" y="951242"/>
            <a:ext cx="3492569" cy="425078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200" b="1" dirty="0" smtClean="0">
                <a:solidFill>
                  <a:schemeClr val="accent2">
                    <a:lumMod val="75000"/>
                  </a:schemeClr>
                </a:solidFill>
              </a:rPr>
              <a:t>Da vidimo da li su uzeti u obzir naknadni događaji???</a:t>
            </a:r>
            <a:endParaRPr lang="sr-Latn-RS" sz="1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4" name="Textfeld 7"/>
          <p:cNvSpPr txBox="1"/>
          <p:nvPr/>
        </p:nvSpPr>
        <p:spPr>
          <a:xfrm>
            <a:off x="3920500" y="3006704"/>
            <a:ext cx="4997869" cy="1492716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600" b="1" u="sng" dirty="0" smtClean="0">
                <a:solidFill>
                  <a:srgbClr val="00B050"/>
                </a:solidFill>
              </a:rPr>
              <a:t>Pismu o prezentaciji FI</a:t>
            </a:r>
            <a:endParaRPr lang="sr-Latn-RS" sz="1100" b="1" u="sng" dirty="0"/>
          </a:p>
          <a:p>
            <a:pPr algn="just">
              <a:spcAft>
                <a:spcPts val="600"/>
              </a:spcAft>
            </a:pPr>
            <a:r>
              <a:rPr lang="sr-Latn-CS" sz="1400" b="1" dirty="0" smtClean="0"/>
              <a:t>33. U </a:t>
            </a:r>
            <a:r>
              <a:rPr lang="sr-Latn-CS" sz="1400" b="1" dirty="0"/>
              <a:t>finansijskim izveštajima izvršena su obelodanjivanja i korekcije po osnovu svih događaja nastalih posle izveštajnog perioda a pre nego što su finansijski izveštaji odobreni za objavljivanje u skladu sa zahtevima računovodstvenih propisa u Republici Srbiji.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23474" y="2137558"/>
            <a:ext cx="830772" cy="32041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NAKNADNI DOGAĐAJI </a:t>
            </a:r>
            <a:r>
              <a:rPr lang="sr-Latn-RS" sz="1800" b="1" dirty="0"/>
              <a:t> </a:t>
            </a:r>
            <a:r>
              <a:rPr lang="sr-Latn-RS" sz="1800" b="1" dirty="0" smtClean="0"/>
              <a:t>I PORESKA UPRAVA (PORESKI ASPEKT)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342922" y="3139748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50" name="Right Brace 49"/>
          <p:cNvSpPr/>
          <p:nvPr/>
        </p:nvSpPr>
        <p:spPr>
          <a:xfrm rot="16200000" flipH="1">
            <a:off x="2426508" y="3078508"/>
            <a:ext cx="666612" cy="2170962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Left-Right Arrow 3"/>
          <p:cNvSpPr/>
          <p:nvPr/>
        </p:nvSpPr>
        <p:spPr>
          <a:xfrm>
            <a:off x="1512056" y="3342586"/>
            <a:ext cx="2285671" cy="167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ptagon 14"/>
          <p:cNvSpPr/>
          <p:nvPr/>
        </p:nvSpPr>
        <p:spPr>
          <a:xfrm>
            <a:off x="1467351" y="3219762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3475403" y="3253259"/>
            <a:ext cx="520688" cy="369121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1988039" y="4510135"/>
            <a:ext cx="1727008" cy="522682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N A K N A D N I </a:t>
            </a:r>
          </a:p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D O G A Đ A J I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47" name="Right Brace 46"/>
          <p:cNvSpPr/>
          <p:nvPr/>
        </p:nvSpPr>
        <p:spPr>
          <a:xfrm rot="16200000">
            <a:off x="2452338" y="1720025"/>
            <a:ext cx="668314" cy="2117600"/>
          </a:xfrm>
          <a:prstGeom prst="rightBrace">
            <a:avLst>
              <a:gd name="adj1" fmla="val 39641"/>
              <a:gd name="adj2" fmla="val 49663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Cloud 25"/>
          <p:cNvSpPr/>
          <p:nvPr/>
        </p:nvSpPr>
        <p:spPr>
          <a:xfrm>
            <a:off x="4134253" y="839396"/>
            <a:ext cx="5009747" cy="1808801"/>
          </a:xfrm>
          <a:prstGeom prst="clou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ectangle 5"/>
          <p:cNvSpPr/>
          <p:nvPr/>
        </p:nvSpPr>
        <p:spPr>
          <a:xfrm>
            <a:off x="4771476" y="1435927"/>
            <a:ext cx="3492569" cy="6157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600" b="1" dirty="0" smtClean="0">
                <a:solidFill>
                  <a:schemeClr val="accent3">
                    <a:lumMod val="50000"/>
                  </a:schemeClr>
                </a:solidFill>
              </a:rPr>
              <a:t>Da li se u </a:t>
            </a:r>
            <a:r>
              <a:rPr lang="sr-Latn-RS" sz="1600" b="1" u="sng" dirty="0" smtClean="0">
                <a:solidFill>
                  <a:schemeClr val="accent3">
                    <a:lumMod val="50000"/>
                  </a:schemeClr>
                </a:solidFill>
              </a:rPr>
              <a:t>Poreskom bilansu </a:t>
            </a:r>
            <a:r>
              <a:rPr lang="sr-Latn-RS" sz="1600" b="1" dirty="0" smtClean="0">
                <a:solidFill>
                  <a:schemeClr val="accent3">
                    <a:lumMod val="50000"/>
                  </a:schemeClr>
                </a:solidFill>
              </a:rPr>
              <a:t>priznaju dokazi nastali u periodu nakon Bilansa stanja a do datuma odobravanja FI za objavljivanje ???</a:t>
            </a:r>
            <a:endParaRPr lang="sr-Latn-RS" sz="1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57170" y="2303813"/>
            <a:ext cx="512949" cy="46106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ranislavm\Desktop\Poreska up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19" y="952516"/>
            <a:ext cx="2702590" cy="13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>
                <a:latin typeface="+mn-lt"/>
              </a:rPr>
              <a:t>NAKNADNI DOGAĐAJI -  PORESKI ASPEKT</a:t>
            </a:r>
            <a:endParaRPr lang="en-GB" sz="1800" dirty="0">
              <a:latin typeface="+mn-lt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163294" y="1007234"/>
            <a:ext cx="2769444" cy="4130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PORESKI IZVEŠTAJI</a:t>
            </a: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251521" y="1007234"/>
            <a:ext cx="5294256" cy="413017"/>
          </a:xfrm>
          <a:prstGeom prst="rect">
            <a:avLst/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/>
                </a:solidFill>
              </a:rPr>
              <a:t>EFEKTI PRIZNATI PO OSNOVU KOREKTIVNIH DOGAĐAJA</a:t>
            </a:r>
            <a:r>
              <a:rPr lang="sr-Latn-RS" sz="1600" b="1" dirty="0" smtClean="0">
                <a:solidFill>
                  <a:schemeClr val="bg1"/>
                </a:solidFill>
              </a:rPr>
              <a:t>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6163294" y="1665942"/>
            <a:ext cx="2769444" cy="272792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U Poreskim izveštajima tretiraju se isto kao i da su priznati po osnovu dokaza koji su postojali na dan Bilansa stanja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feld 7"/>
          <p:cNvSpPr txBox="1"/>
          <p:nvPr/>
        </p:nvSpPr>
        <p:spPr>
          <a:xfrm>
            <a:off x="251521" y="2091187"/>
            <a:ext cx="5294256" cy="187743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Troškovi formiranja rezervisanja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Prihodi ukidanja rezervisanja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Troškovi obezvređenja zaliha i NPO</a:t>
            </a:r>
            <a:endParaRPr lang="en-US" sz="1600" b="1" dirty="0">
              <a:solidFill>
                <a:srgbClr val="C00000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Prihodi ukidanja obezvređenja zaliha i NPO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Prihodi po osnovu ukidanja ispravke vrednosti potraživanja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>
                <a:latin typeface="+mn-lt"/>
              </a:rPr>
              <a:t>NAKNADNI DOGAĐAJI -  PORESKI ASPEKT</a:t>
            </a:r>
            <a:endParaRPr lang="en-GB" sz="1800" dirty="0">
              <a:latin typeface="+mn-lt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163294" y="1007234"/>
            <a:ext cx="2769444" cy="4130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PORESKI IZVEŠTAJI</a:t>
            </a: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251521" y="1007234"/>
            <a:ext cx="5294256" cy="413017"/>
          </a:xfrm>
          <a:prstGeom prst="rect">
            <a:avLst/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/>
                </a:solidFill>
              </a:rPr>
              <a:t>EFEKTI PRIZNATI PO OSNOVU KOREKTIVNIH DOGAĐAJA</a:t>
            </a:r>
            <a:r>
              <a:rPr lang="sr-Latn-RS" sz="1600" b="1" dirty="0" smtClean="0">
                <a:solidFill>
                  <a:schemeClr val="bg1"/>
                </a:solidFill>
              </a:rPr>
              <a:t>: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6163294" y="1665942"/>
            <a:ext cx="2769444" cy="272792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600" b="1" dirty="0">
                <a:solidFill>
                  <a:schemeClr val="accent1">
                    <a:lumMod val="50000"/>
                  </a:schemeClr>
                </a:solidFill>
              </a:rPr>
              <a:t>U Poreskim izveštajima </a:t>
            </a: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priznaju se samo ako su </a:t>
            </a:r>
            <a:r>
              <a:rPr lang="sr-Latn-RS" sz="1600" b="1" dirty="0">
                <a:solidFill>
                  <a:schemeClr val="accent1">
                    <a:lumMod val="50000"/>
                  </a:schemeClr>
                </a:solidFill>
              </a:rPr>
              <a:t>priznati po osnovu dokaza koji su postojali na </a:t>
            </a: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kraj poreskog perioda na dan </a:t>
            </a:r>
            <a:r>
              <a:rPr lang="sr-Latn-RS" sz="1600" b="1" dirty="0">
                <a:solidFill>
                  <a:schemeClr val="accent1">
                    <a:lumMod val="50000"/>
                  </a:schemeClr>
                </a:solidFill>
              </a:rPr>
              <a:t>Bilansa stanja</a:t>
            </a:r>
            <a:endParaRPr lang="sr-Latn-R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feld 7"/>
          <p:cNvSpPr txBox="1"/>
          <p:nvPr/>
        </p:nvSpPr>
        <p:spPr>
          <a:xfrm>
            <a:off x="251521" y="2449713"/>
            <a:ext cx="5294256" cy="90794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Troškovi po osnovu indirektnog otpisa </a:t>
            </a:r>
            <a:r>
              <a:rPr lang="sr-Latn-RS" sz="1600" b="1" dirty="0" smtClean="0">
                <a:solidFill>
                  <a:srgbClr val="C00000"/>
                </a:solidFill>
              </a:rPr>
              <a:t>potraživanja </a:t>
            </a:r>
            <a:endParaRPr lang="sr-Latn-RS" sz="1600" b="1" dirty="0" smtClean="0">
              <a:solidFill>
                <a:srgbClr val="C00000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rgbClr val="C00000"/>
                </a:solidFill>
              </a:rPr>
              <a:t>Troškovi po osnovu direktnog potraživanja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NAKNADNI DOGAĐAJI - PERIOD NASTANKA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2031881" y="2736378"/>
            <a:ext cx="1150706" cy="434043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tx1">
                    <a:lumMod val="50000"/>
                  </a:schemeClr>
                </a:solidFill>
              </a:rPr>
              <a:t>31.12.2017.</a:t>
            </a:r>
          </a:p>
        </p:txBody>
      </p:sp>
      <p:sp>
        <p:nvSpPr>
          <p:cNvPr id="50" name="Right Brace 49"/>
          <p:cNvSpPr/>
          <p:nvPr/>
        </p:nvSpPr>
        <p:spPr>
          <a:xfrm rot="16200000" flipH="1">
            <a:off x="2120700" y="2145050"/>
            <a:ext cx="505224" cy="3668869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6" name="Rectangle 45"/>
          <p:cNvSpPr/>
          <p:nvPr/>
        </p:nvSpPr>
        <p:spPr>
          <a:xfrm>
            <a:off x="251520" y="807554"/>
            <a:ext cx="1111332" cy="33853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b="1" i="1" u="sng" dirty="0" smtClean="0">
                <a:solidFill>
                  <a:schemeClr val="bg1">
                    <a:lumMod val="50000"/>
                  </a:schemeClr>
                </a:solidFill>
              </a:rPr>
              <a:t>PRIMER:</a:t>
            </a:r>
          </a:p>
        </p:txBody>
      </p:sp>
      <p:sp>
        <p:nvSpPr>
          <p:cNvPr id="25" name="Rectangle 5"/>
          <p:cNvSpPr/>
          <p:nvPr/>
        </p:nvSpPr>
        <p:spPr>
          <a:xfrm>
            <a:off x="3670000" y="2736087"/>
            <a:ext cx="1151904" cy="44902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tx1">
                    <a:lumMod val="50000"/>
                  </a:schemeClr>
                </a:solidFill>
              </a:rPr>
              <a:t>18.03.2018.</a:t>
            </a:r>
          </a:p>
        </p:txBody>
      </p:sp>
      <p:sp>
        <p:nvSpPr>
          <p:cNvPr id="26" name="Rectangle 5"/>
          <p:cNvSpPr/>
          <p:nvPr/>
        </p:nvSpPr>
        <p:spPr>
          <a:xfrm>
            <a:off x="210058" y="2736378"/>
            <a:ext cx="1194255" cy="448736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tx1">
                    <a:lumMod val="50000"/>
                  </a:schemeClr>
                </a:solidFill>
              </a:rPr>
              <a:t>01.12.2017.</a:t>
            </a:r>
          </a:p>
        </p:txBody>
      </p:sp>
      <p:sp>
        <p:nvSpPr>
          <p:cNvPr id="34" name="Rectangle 5"/>
          <p:cNvSpPr/>
          <p:nvPr/>
        </p:nvSpPr>
        <p:spPr>
          <a:xfrm>
            <a:off x="1215528" y="853551"/>
            <a:ext cx="7738463" cy="864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r>
              <a:rPr lang="sr-Latn-RS" sz="1400" b="1" dirty="0" smtClean="0">
                <a:solidFill>
                  <a:schemeClr val="accent2"/>
                </a:solidFill>
              </a:rPr>
              <a:t>Potraživanja dospeva za naplatu 01.12.2017. godine a nije naplaćeno sve do 18.03.2018. godine kao datuma odobravanja FI za 2017. godinu.</a:t>
            </a:r>
            <a:r>
              <a:rPr lang="sr-Latn-RS" sz="1400" b="1" dirty="0">
                <a:solidFill>
                  <a:schemeClr val="tx1"/>
                </a:solidFill>
              </a:rPr>
              <a:t> </a:t>
            </a:r>
            <a:endParaRPr lang="sr-Latn-RS" sz="1400" b="1" dirty="0" smtClean="0">
              <a:solidFill>
                <a:schemeClr val="tx1"/>
              </a:solidFill>
            </a:endParaRPr>
          </a:p>
          <a:p>
            <a:r>
              <a:rPr lang="sr-Latn-RS" sz="1400" b="1" u="sng" dirty="0" smtClean="0">
                <a:solidFill>
                  <a:schemeClr val="tx1">
                    <a:lumMod val="50000"/>
                  </a:schemeClr>
                </a:solidFill>
              </a:rPr>
              <a:t>Pravilnik </a:t>
            </a:r>
            <a:r>
              <a:rPr lang="sr-Latn-RS" sz="1400" b="1" u="sng" dirty="0">
                <a:solidFill>
                  <a:schemeClr val="tx1">
                    <a:lumMod val="50000"/>
                  </a:schemeClr>
                </a:solidFill>
              </a:rPr>
              <a:t>o računovodstvenim politikama</a:t>
            </a:r>
            <a:r>
              <a:rPr lang="sr-Latn-RS" sz="1400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sr-Latn-RS" sz="1400" b="1" dirty="0" smtClean="0">
                <a:solidFill>
                  <a:schemeClr val="tx1">
                    <a:lumMod val="50000"/>
                  </a:schemeClr>
                </a:solidFill>
              </a:rPr>
              <a:t>Otpisati </a:t>
            </a:r>
            <a:r>
              <a:rPr lang="sr-Latn-RS" sz="1400" b="1" dirty="0">
                <a:solidFill>
                  <a:schemeClr val="tx1">
                    <a:lumMod val="50000"/>
                  </a:schemeClr>
                </a:solidFill>
              </a:rPr>
              <a:t>sva potraživanja kod kojih je od roka za naplatu prošlo više od 60 dana</a:t>
            </a:r>
            <a:r>
              <a:rPr lang="sr-Latn-RS" sz="1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sr-Latn-RS" sz="14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 rot="5400000" flipH="1">
            <a:off x="1371474" y="1519545"/>
            <a:ext cx="333306" cy="2033258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Heptagon 35"/>
          <p:cNvSpPr/>
          <p:nvPr/>
        </p:nvSpPr>
        <p:spPr>
          <a:xfrm>
            <a:off x="1277783" y="1902988"/>
            <a:ext cx="520688" cy="369121"/>
          </a:xfrm>
          <a:prstGeom prst="hep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31</a:t>
            </a:r>
            <a:endParaRPr lang="sr-Latn-RS" sz="1400" b="1" dirty="0">
              <a:solidFill>
                <a:schemeClr val="bg1"/>
              </a:solidFill>
            </a:endParaRPr>
          </a:p>
        </p:txBody>
      </p:sp>
      <p:sp>
        <p:nvSpPr>
          <p:cNvPr id="37" name="Heptagon 36"/>
          <p:cNvSpPr/>
          <p:nvPr/>
        </p:nvSpPr>
        <p:spPr>
          <a:xfrm>
            <a:off x="2058783" y="4382026"/>
            <a:ext cx="629058" cy="369121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chemeClr val="bg1"/>
                </a:solidFill>
              </a:rPr>
              <a:t>108</a:t>
            </a:r>
            <a:endParaRPr lang="sr-Latn-RS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-14084" y="3290013"/>
            <a:ext cx="1716769" cy="4368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Datum dospelosti potraživanja</a:t>
            </a:r>
          </a:p>
        </p:txBody>
      </p:sp>
      <p:sp>
        <p:nvSpPr>
          <p:cNvPr id="40" name="Rectangle 5"/>
          <p:cNvSpPr/>
          <p:nvPr/>
        </p:nvSpPr>
        <p:spPr>
          <a:xfrm>
            <a:off x="1702685" y="3290013"/>
            <a:ext cx="1716769" cy="4625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Datum </a:t>
            </a:r>
          </a:p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Bilansa stanja</a:t>
            </a:r>
          </a:p>
        </p:txBody>
      </p:sp>
      <p:sp>
        <p:nvSpPr>
          <p:cNvPr id="41" name="Rectangle 5"/>
          <p:cNvSpPr/>
          <p:nvPr/>
        </p:nvSpPr>
        <p:spPr>
          <a:xfrm>
            <a:off x="3419454" y="3314131"/>
            <a:ext cx="1546784" cy="4265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Datum odobravanja FI</a:t>
            </a:r>
          </a:p>
        </p:txBody>
      </p:sp>
      <p:sp>
        <p:nvSpPr>
          <p:cNvPr id="43" name="Rectangle 5"/>
          <p:cNvSpPr/>
          <p:nvPr/>
        </p:nvSpPr>
        <p:spPr>
          <a:xfrm>
            <a:off x="5459999" y="3559322"/>
            <a:ext cx="2660074" cy="335099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RS" sz="1400" b="1" dirty="0" smtClean="0">
                <a:solidFill>
                  <a:schemeClr val="bg1"/>
                </a:solidFill>
              </a:rPr>
              <a:t>FINANSIJSKI IZVEŠTAJI</a:t>
            </a:r>
            <a:endParaRPr lang="sr-Latn-RS" sz="1400" b="1" dirty="0">
              <a:solidFill>
                <a:schemeClr val="bg1"/>
              </a:solidFill>
            </a:endParaRPr>
          </a:p>
        </p:txBody>
      </p:sp>
      <p:sp>
        <p:nvSpPr>
          <p:cNvPr id="44" name="Rectangle 5"/>
          <p:cNvSpPr/>
          <p:nvPr/>
        </p:nvSpPr>
        <p:spPr>
          <a:xfrm>
            <a:off x="2770329" y="4348737"/>
            <a:ext cx="653143" cy="43569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&gt;60</a:t>
            </a:r>
            <a:endParaRPr lang="sr-Latn-RS" sz="1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5"/>
          <p:cNvSpPr/>
          <p:nvPr/>
        </p:nvSpPr>
        <p:spPr>
          <a:xfrm>
            <a:off x="2794414" y="1828458"/>
            <a:ext cx="629058" cy="43569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</a:rPr>
              <a:t>&lt;60</a:t>
            </a:r>
            <a:endParaRPr lang="sr-Latn-RS" sz="1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5305699" y="1859092"/>
            <a:ext cx="2769444" cy="4130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PORESKI IZVEŠTAJI</a:t>
            </a: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5920209" y="2748253"/>
            <a:ext cx="1540424" cy="449027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Priznavanje troška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17428" y="2346012"/>
            <a:ext cx="0" cy="306064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66364" y="3271027"/>
            <a:ext cx="1" cy="237416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/>
          <p:nvPr/>
        </p:nvSpPr>
        <p:spPr>
          <a:xfrm>
            <a:off x="6800793" y="2362871"/>
            <a:ext cx="490936" cy="306064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sr-Latn-RS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NE</a:t>
            </a:r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5"/>
          <p:cNvSpPr/>
          <p:nvPr/>
        </p:nvSpPr>
        <p:spPr>
          <a:xfrm>
            <a:off x="6800793" y="3236703"/>
            <a:ext cx="490936" cy="306064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200" b="1" dirty="0" smtClean="0">
              <a:solidFill>
                <a:schemeClr val="accent2"/>
              </a:solidFill>
            </a:endParaRPr>
          </a:p>
          <a:p>
            <a:pPr algn="ctr"/>
            <a:endParaRPr lang="sr-Latn-RS" sz="12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DA</a:t>
            </a:r>
            <a:endParaRPr lang="sr-Latn-RS" sz="1400" i="1" dirty="0">
              <a:solidFill>
                <a:schemeClr val="accent2"/>
              </a:solidFill>
            </a:endParaRPr>
          </a:p>
          <a:p>
            <a:pPr algn="ctr"/>
            <a:endParaRPr lang="sr-Latn-RS" sz="1200" i="1" dirty="0" smtClean="0">
              <a:solidFill>
                <a:schemeClr val="accent2"/>
              </a:solidFill>
            </a:endParaRPr>
          </a:p>
          <a:p>
            <a:pPr algn="ctr"/>
            <a:endParaRPr lang="sr-Latn-RS" sz="1200" i="1" dirty="0">
              <a:solidFill>
                <a:schemeClr val="accent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82543" y="2972766"/>
            <a:ext cx="32202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62461" y="2988576"/>
            <a:ext cx="32202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>
                <a:latin typeface="+mn-lt"/>
              </a:rPr>
              <a:t>NAKNADNI DOGAĐAJI</a:t>
            </a:r>
            <a:endParaRPr lang="en-GB" sz="2000" dirty="0">
              <a:latin typeface="+mn-lt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1104405" y="1092532"/>
            <a:ext cx="2054431" cy="3431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2000" b="1" dirty="0" smtClean="0">
              <a:solidFill>
                <a:schemeClr val="bg1"/>
              </a:solidFill>
            </a:endParaRPr>
          </a:p>
          <a:p>
            <a:pPr algn="ctr"/>
            <a:endParaRPr lang="sr-Latn-RS" sz="2000" b="1" dirty="0">
              <a:solidFill>
                <a:schemeClr val="bg1"/>
              </a:solidFill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DOGAĐAJI NAKON FINANSIJSKIH IZVEŠTAJA</a:t>
            </a:r>
            <a:endParaRPr lang="sr-Latn-RS" sz="1600" b="1" dirty="0">
              <a:solidFill>
                <a:schemeClr val="bg1"/>
              </a:solidFill>
            </a:endParaRPr>
          </a:p>
          <a:p>
            <a:pPr algn="ctr"/>
            <a:endParaRPr lang="sr-Latn-RS" sz="2000" b="1" dirty="0" smtClean="0">
              <a:solidFill>
                <a:schemeClr val="bg1"/>
              </a:solidFill>
            </a:endParaRPr>
          </a:p>
          <a:p>
            <a:pPr algn="ctr"/>
            <a:endParaRPr lang="sr-Latn-RS" sz="2000" b="1" dirty="0">
              <a:solidFill>
                <a:schemeClr val="bg1"/>
              </a:solidFill>
            </a:endParaRPr>
          </a:p>
          <a:p>
            <a:pPr algn="ctr"/>
            <a:endParaRPr lang="sr-Latn-RS" sz="2000" b="1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95274" y="1080656"/>
            <a:ext cx="690377" cy="3443719"/>
          </a:xfrm>
          <a:prstGeom prst="rect">
            <a:avLst/>
          </a:prstGeom>
          <a:solidFill>
            <a:schemeClr val="bg1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Ž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4" name="Rectangle 5"/>
          <p:cNvSpPr/>
          <p:nvPr/>
        </p:nvSpPr>
        <p:spPr>
          <a:xfrm>
            <a:off x="3289466" y="1080656"/>
            <a:ext cx="5654510" cy="3443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Računovodstveni propisi</a:t>
            </a:r>
            <a:endParaRPr lang="sr-Latn-RS" sz="2300" b="1" dirty="0"/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Period </a:t>
            </a:r>
            <a:r>
              <a:rPr lang="sr-Latn-RS" sz="2300" b="1" dirty="0" smtClean="0"/>
              <a:t>nastanka</a:t>
            </a:r>
            <a:endParaRPr lang="sr-Latn-RS" sz="2300" b="1" dirty="0" smtClean="0"/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Vrste</a:t>
            </a:r>
            <a:endParaRPr lang="sr-Latn-RS" sz="2300" dirty="0"/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 smtClean="0"/>
              <a:t>Revizija</a:t>
            </a:r>
            <a:endParaRPr lang="sr-Latn-RS" sz="2300" dirty="0"/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/>
              <a:t>Poreske posledice</a:t>
            </a:r>
            <a:endParaRPr lang="sr-Latn-RS" sz="2300" dirty="0"/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300" b="1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40220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ZAKLJUČAK – NAKNADNI DOGAĐAJI</a:t>
            </a:r>
            <a:endParaRPr lang="en-GB" sz="1800" dirty="0"/>
          </a:p>
        </p:txBody>
      </p:sp>
      <p:sp>
        <p:nvSpPr>
          <p:cNvPr id="3" name="Rectangle 5"/>
          <p:cNvSpPr/>
          <p:nvPr/>
        </p:nvSpPr>
        <p:spPr>
          <a:xfrm>
            <a:off x="164647" y="841883"/>
            <a:ext cx="2970620" cy="3677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000" b="1" u="sng" dirty="0" smtClean="0">
                <a:solidFill>
                  <a:schemeClr val="bg1">
                    <a:lumMod val="50000"/>
                  </a:schemeClr>
                </a:solidFill>
              </a:rPr>
              <a:t>Delokrug:</a:t>
            </a:r>
            <a:endParaRPr lang="sr-Latn-R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000" b="1" u="sng" dirty="0" smtClean="0">
                <a:solidFill>
                  <a:schemeClr val="bg1">
                    <a:lumMod val="50000"/>
                  </a:schemeClr>
                </a:solidFill>
              </a:rPr>
              <a:t>Period nastanka: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000" b="1" u="sng" dirty="0" smtClean="0">
                <a:solidFill>
                  <a:schemeClr val="bg1">
                    <a:lumMod val="50000"/>
                  </a:schemeClr>
                </a:solidFill>
              </a:rPr>
              <a:t>Vrste: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000" b="1" u="sng" dirty="0" smtClean="0">
                <a:solidFill>
                  <a:schemeClr val="bg1">
                    <a:lumMod val="50000"/>
                  </a:schemeClr>
                </a:solidFill>
              </a:rPr>
              <a:t>Računovodstveno </a:t>
            </a:r>
            <a:r>
              <a:rPr lang="sr-Latn-RS" sz="2000" b="1" u="sng" dirty="0" err="1" smtClean="0">
                <a:solidFill>
                  <a:schemeClr val="bg1">
                    <a:lumMod val="50000"/>
                  </a:schemeClr>
                </a:solidFill>
              </a:rPr>
              <a:t>obuhvtatanje</a:t>
            </a:r>
            <a:r>
              <a:rPr lang="sr-Latn-RS" sz="2000" b="1" u="sng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000" b="1" u="sng" dirty="0" smtClean="0">
                <a:solidFill>
                  <a:schemeClr val="bg1">
                    <a:lumMod val="50000"/>
                  </a:schemeClr>
                </a:solidFill>
              </a:rPr>
              <a:t>Poreski aspekt: </a:t>
            </a:r>
          </a:p>
        </p:txBody>
      </p:sp>
      <p:sp>
        <p:nvSpPr>
          <p:cNvPr id="4" name="Rectangle 5"/>
          <p:cNvSpPr/>
          <p:nvPr/>
        </p:nvSpPr>
        <p:spPr>
          <a:xfrm>
            <a:off x="3906982" y="1167594"/>
            <a:ext cx="4976239" cy="37123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1400" b="1" dirty="0">
              <a:solidFill>
                <a:schemeClr val="accent2"/>
              </a:solidFill>
            </a:endParaRPr>
          </a:p>
          <a:p>
            <a:endParaRPr lang="sr-Latn-RS" sz="1400" b="1" dirty="0" smtClean="0">
              <a:solidFill>
                <a:schemeClr val="accent2"/>
              </a:solidFill>
            </a:endParaRPr>
          </a:p>
          <a:p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IAS 10; Odeljak 32 IFRS za SME; Pravilnik član 10.</a:t>
            </a:r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rgbClr val="0070C0"/>
              </a:solidFill>
            </a:endParaRPr>
          </a:p>
          <a:p>
            <a:pPr algn="ctr"/>
            <a:endParaRPr lang="sr-Latn-RS" sz="14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5655" y="2395720"/>
            <a:ext cx="4998891" cy="37123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Korektivni i </a:t>
            </a:r>
            <a:r>
              <a:rPr lang="sr-Latn-RS" sz="1400" b="1" dirty="0" err="1" smtClean="0">
                <a:solidFill>
                  <a:schemeClr val="accent1">
                    <a:lumMod val="50000"/>
                  </a:schemeClr>
                </a:solidFill>
              </a:rPr>
              <a:t>nekorektivni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događaji</a:t>
            </a:r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982" y="3071077"/>
            <a:ext cx="4976238" cy="59950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Korektivni – knjiženje i obelodanjivanje</a:t>
            </a:r>
          </a:p>
          <a:p>
            <a:pPr>
              <a:spcAft>
                <a:spcPts val="600"/>
              </a:spcAft>
            </a:pP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Nekorektivni – obelodaniti materijalno značajne</a:t>
            </a:r>
            <a:endParaRPr lang="sr-Latn-R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6982" y="3907991"/>
            <a:ext cx="4998892" cy="49335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Kod otpisa potraživanja u PB1 se priznaju rashodi samo ako su uslovi ispunjeni do kraja poreskog perioda</a:t>
            </a:r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906983" y="1822461"/>
            <a:ext cx="4998891" cy="34255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Odluka o odobravanju FI</a:t>
            </a:r>
            <a:endParaRPr lang="sr-Latn-R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Striped Right Arrow 17"/>
          <p:cNvSpPr/>
          <p:nvPr/>
        </p:nvSpPr>
        <p:spPr>
          <a:xfrm>
            <a:off x="3023828" y="1145978"/>
            <a:ext cx="784878" cy="41447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Striped Right Arrow 18"/>
          <p:cNvSpPr/>
          <p:nvPr/>
        </p:nvSpPr>
        <p:spPr>
          <a:xfrm>
            <a:off x="3023828" y="1786501"/>
            <a:ext cx="784878" cy="41447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Striped Right Arrow 19"/>
          <p:cNvSpPr/>
          <p:nvPr/>
        </p:nvSpPr>
        <p:spPr>
          <a:xfrm>
            <a:off x="2984376" y="2352488"/>
            <a:ext cx="784878" cy="41447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Striped Right Arrow 20"/>
          <p:cNvSpPr/>
          <p:nvPr/>
        </p:nvSpPr>
        <p:spPr>
          <a:xfrm>
            <a:off x="3023828" y="3154777"/>
            <a:ext cx="784878" cy="41447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Striped Right Arrow 21"/>
          <p:cNvSpPr/>
          <p:nvPr/>
        </p:nvSpPr>
        <p:spPr>
          <a:xfrm>
            <a:off x="3023828" y="3872365"/>
            <a:ext cx="784878" cy="41447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9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190006"/>
            <a:ext cx="8820981" cy="641268"/>
          </a:xfrm>
        </p:spPr>
        <p:txBody>
          <a:bodyPr/>
          <a:lstStyle/>
          <a:p>
            <a:r>
              <a:rPr lang="sr-Latn-RS" sz="2000" b="1" dirty="0" smtClean="0"/>
              <a:t>NAKNADNI DOGAĐAJI - RAČUNOVODSTVENI PROPISI</a:t>
            </a:r>
            <a:endParaRPr lang="en-GB" sz="2000" dirty="0"/>
          </a:p>
        </p:txBody>
      </p:sp>
      <p:sp>
        <p:nvSpPr>
          <p:cNvPr id="10" name="Rectangle 5"/>
          <p:cNvSpPr/>
          <p:nvPr/>
        </p:nvSpPr>
        <p:spPr>
          <a:xfrm>
            <a:off x="215516" y="3756031"/>
            <a:ext cx="8560350" cy="685340"/>
          </a:xfrm>
          <a:prstGeom prst="rect">
            <a:avLst/>
          </a:prstGeom>
          <a:noFill/>
          <a:ln w="12700" cap="rnd">
            <a:solidFill>
              <a:srgbClr val="FF0000"/>
            </a:solidFill>
            <a:prstDash val="sysDash"/>
          </a:ln>
          <a:effectLst>
            <a:glow rad="127000">
              <a:srgbClr val="C00000">
                <a:alpha val="5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OBAVEZNO JE IDENTIFIKOVANJE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RAČUNOVODSTVNEO OBUHVATANJE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NAKNADNIH DOGAĐAJA BEZ OBZIRA NA TO KOJI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 SE OKVIR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FINANSIJSKOG IZVEŠTAVANJA </a:t>
            </a:r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PRIMENJUJE</a:t>
            </a:r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250872" y="3012541"/>
            <a:ext cx="2664248" cy="409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IAS 10 </a:t>
            </a:r>
            <a:r>
              <a:rPr lang="vi-VN" sz="1600" b="1" i="1" dirty="0" smtClean="0">
                <a:solidFill>
                  <a:schemeClr val="bg1">
                    <a:lumMod val="50000"/>
                  </a:schemeClr>
                </a:solidFill>
              </a:rPr>
              <a:t>Događaji</a:t>
            </a:r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 posle izveštajnog perioda</a:t>
            </a:r>
            <a:endParaRPr lang="en-US" sz="1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lowchart: Extract 2"/>
          <p:cNvSpPr/>
          <p:nvPr/>
        </p:nvSpPr>
        <p:spPr>
          <a:xfrm>
            <a:off x="213756" y="807522"/>
            <a:ext cx="8562110" cy="688769"/>
          </a:xfrm>
          <a:prstGeom prst="flowChartExtract">
            <a:avLst/>
          </a:prstGeom>
          <a:solidFill>
            <a:srgbClr val="CC0000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ZAKON O RAČUNOVODSTVU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215516" y="1674422"/>
            <a:ext cx="8560350" cy="2852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OKVIR ZA FINANSIJSKO IZVEŠTAVANJE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3170713" y="2029624"/>
            <a:ext cx="2824566" cy="82236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IAS/IFRS</a:t>
            </a:r>
          </a:p>
        </p:txBody>
      </p:sp>
      <p:sp>
        <p:nvSpPr>
          <p:cNvPr id="15" name="Rectangle 5"/>
          <p:cNvSpPr/>
          <p:nvPr/>
        </p:nvSpPr>
        <p:spPr>
          <a:xfrm>
            <a:off x="215516" y="2029624"/>
            <a:ext cx="2745287" cy="844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IFRS ZA SME</a:t>
            </a:r>
          </a:p>
        </p:txBody>
      </p:sp>
      <p:sp>
        <p:nvSpPr>
          <p:cNvPr id="16" name="Rectangle 5"/>
          <p:cNvSpPr/>
          <p:nvPr/>
        </p:nvSpPr>
        <p:spPr>
          <a:xfrm>
            <a:off x="6293922" y="2029624"/>
            <a:ext cx="2481944" cy="7956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chemeClr val="bg1"/>
                </a:solidFill>
              </a:rPr>
              <a:t>PRAVILNIK ZA MIKRO I DPL</a:t>
            </a:r>
          </a:p>
        </p:txBody>
      </p:sp>
      <p:sp>
        <p:nvSpPr>
          <p:cNvPr id="18" name="Rectangle 5"/>
          <p:cNvSpPr/>
          <p:nvPr/>
        </p:nvSpPr>
        <p:spPr>
          <a:xfrm>
            <a:off x="213757" y="3031865"/>
            <a:ext cx="2745286" cy="409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Odeljak 32. </a:t>
            </a:r>
            <a:r>
              <a:rPr lang="vi-VN" sz="1600" b="1" i="1" dirty="0" smtClean="0">
                <a:solidFill>
                  <a:schemeClr val="bg1">
                    <a:lumMod val="50000"/>
                  </a:schemeClr>
                </a:solidFill>
              </a:rPr>
              <a:t>Događaji</a:t>
            </a:r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 posle izveštajnog perioda</a:t>
            </a:r>
            <a:endParaRPr lang="en-US" sz="1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6780810" y="3012540"/>
            <a:ext cx="1276596" cy="409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i="1" dirty="0" smtClean="0">
                <a:solidFill>
                  <a:schemeClr val="bg1">
                    <a:lumMod val="50000"/>
                  </a:schemeClr>
                </a:solidFill>
              </a:rPr>
              <a:t>Član 10.</a:t>
            </a:r>
            <a:endParaRPr lang="en-US" sz="1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NAKNADNI DOGAĐAJI - PERIOD NASTANKA</a:t>
            </a:r>
            <a:endParaRPr lang="en-GB" sz="1800" dirty="0"/>
          </a:p>
        </p:txBody>
      </p:sp>
      <p:sp>
        <p:nvSpPr>
          <p:cNvPr id="23" name="Rectangle 5"/>
          <p:cNvSpPr/>
          <p:nvPr/>
        </p:nvSpPr>
        <p:spPr>
          <a:xfrm>
            <a:off x="3577102" y="3883727"/>
            <a:ext cx="1867361" cy="589377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rgbClr val="C00000"/>
              </a:solidFill>
            </a:endParaRPr>
          </a:p>
          <a:p>
            <a:pPr algn="ctr"/>
            <a:r>
              <a:rPr lang="sr-Latn-RS" sz="1400" b="1" dirty="0" smtClean="0">
                <a:solidFill>
                  <a:srgbClr val="FF0000"/>
                </a:solidFill>
              </a:rPr>
              <a:t>DATUM ODOBRAVANJA</a:t>
            </a: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577934" y="3420730"/>
            <a:ext cx="2088237" cy="81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Odluka o odobravanju finansijskih izveštaja za objavljivanje</a:t>
            </a:r>
            <a:endParaRPr lang="sr-Latn-RS" sz="1400" b="1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44793" y="2132496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324804" y="3438655"/>
            <a:ext cx="2267994" cy="1176318"/>
          </a:xfrm>
          <a:prstGeom prst="triangle">
            <a:avLst>
              <a:gd name="adj" fmla="val 50876"/>
            </a:avLst>
          </a:prstGeom>
          <a:noFill/>
          <a:ln w="38100" cmpd="sng">
            <a:solidFill>
              <a:srgbClr val="C0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62015" y="3369580"/>
            <a:ext cx="2720073" cy="91440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7496" t="22901" r="82880" b="62663"/>
          <a:stretch/>
        </p:blipFill>
        <p:spPr bwMode="auto">
          <a:xfrm>
            <a:off x="5248595" y="819383"/>
            <a:ext cx="866354" cy="62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5"/>
          <p:cNvSpPr/>
          <p:nvPr/>
        </p:nvSpPr>
        <p:spPr>
          <a:xfrm>
            <a:off x="8061876" y="2093632"/>
            <a:ext cx="986238" cy="634299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KRAJ</a:t>
            </a:r>
            <a:endParaRPr lang="sr-Latn-R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30. jun</a:t>
            </a:r>
            <a:endParaRPr lang="sr-Latn-RS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4815564" y="1511651"/>
            <a:ext cx="1762370" cy="40312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AKCIONARSKA DRUŠTVA</a:t>
            </a:r>
            <a:endParaRPr lang="sr-Latn-RS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2483075" y="1491705"/>
            <a:ext cx="1514999" cy="443021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STATISTIČKI IZVEŠTAJI</a:t>
            </a:r>
            <a:endParaRPr lang="sr-Latn-R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40575" y="1972874"/>
            <a:ext cx="0" cy="3556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/>
          <p:nvPr/>
        </p:nvPicPr>
        <p:blipFill rotWithShape="1">
          <a:blip r:embed="rId3"/>
          <a:srcRect l="7946" t="15201" r="85709" b="74932"/>
          <a:stretch/>
        </p:blipFill>
        <p:spPr bwMode="auto">
          <a:xfrm>
            <a:off x="8305634" y="1387734"/>
            <a:ext cx="498721" cy="539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5681772" y="1988324"/>
            <a:ext cx="0" cy="34015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/>
          <p:nvPr/>
        </p:nvPicPr>
        <p:blipFill rotWithShape="1">
          <a:blip r:embed="rId3"/>
          <a:srcRect l="7946" t="15201" r="85709" b="74932"/>
          <a:stretch/>
        </p:blipFill>
        <p:spPr bwMode="auto">
          <a:xfrm>
            <a:off x="2954716" y="819383"/>
            <a:ext cx="497172" cy="512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ight Brace 49"/>
          <p:cNvSpPr/>
          <p:nvPr/>
        </p:nvSpPr>
        <p:spPr>
          <a:xfrm rot="16200000" flipH="1">
            <a:off x="4168266" y="-444371"/>
            <a:ext cx="666608" cy="6944768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Left-Right Arrow 3"/>
          <p:cNvSpPr/>
          <p:nvPr/>
        </p:nvSpPr>
        <p:spPr>
          <a:xfrm>
            <a:off x="1029186" y="2267575"/>
            <a:ext cx="6963194" cy="232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Curved Up Arrow 11"/>
          <p:cNvSpPr/>
          <p:nvPr/>
        </p:nvSpPr>
        <p:spPr>
          <a:xfrm rot="2001872">
            <a:off x="-336435" y="3644886"/>
            <a:ext cx="3722728" cy="89200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060312" y="3826780"/>
            <a:ext cx="1143750" cy="22916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"/>
          <p:cNvSpPr/>
          <p:nvPr/>
        </p:nvSpPr>
        <p:spPr>
          <a:xfrm rot="2864272">
            <a:off x="635335" y="3680022"/>
            <a:ext cx="1727008" cy="522682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N A K N A D N I </a:t>
            </a:r>
          </a:p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D O G A Đ A J I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1708687" y="2477081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1" name="Heptagon 50"/>
          <p:cNvSpPr/>
          <p:nvPr/>
        </p:nvSpPr>
        <p:spPr>
          <a:xfrm>
            <a:off x="4162376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3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2954716" y="2510148"/>
            <a:ext cx="520688" cy="369121"/>
          </a:xfrm>
          <a:prstGeom prst="hep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5" name="Heptagon 54"/>
          <p:cNvSpPr/>
          <p:nvPr/>
        </p:nvSpPr>
        <p:spPr>
          <a:xfrm>
            <a:off x="5421428" y="2510148"/>
            <a:ext cx="520688" cy="369121"/>
          </a:xfrm>
          <a:prstGeom prst="hep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4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6" name="Heptagon 55"/>
          <p:cNvSpPr/>
          <p:nvPr/>
        </p:nvSpPr>
        <p:spPr>
          <a:xfrm>
            <a:off x="6787091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5</a:t>
            </a:r>
            <a:endParaRPr lang="sr-Latn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NAKNADNI DOGAĐAJI </a:t>
            </a:r>
            <a:r>
              <a:rPr lang="sr-Latn-RS" sz="1800" b="1" dirty="0" smtClean="0"/>
              <a:t>- PERIOD </a:t>
            </a:r>
            <a:r>
              <a:rPr lang="sr-Latn-RS" sz="1800" b="1" dirty="0"/>
              <a:t>NASTANKA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44793" y="2132496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8061876" y="2093632"/>
            <a:ext cx="986238" cy="634299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KRAJ</a:t>
            </a:r>
            <a:endParaRPr lang="sr-Latn-R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30. jun</a:t>
            </a:r>
            <a:endParaRPr lang="sr-Latn-RS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2483075" y="1491705"/>
            <a:ext cx="1514999" cy="443021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STATISTIČKI IZVEŠTAJI</a:t>
            </a:r>
            <a:endParaRPr lang="sr-Latn-R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40575" y="1972874"/>
            <a:ext cx="0" cy="3556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/>
          <p:nvPr/>
        </p:nvPicPr>
        <p:blipFill rotWithShape="1">
          <a:blip r:embed="rId2"/>
          <a:srcRect l="7946" t="15201" r="85709" b="74932"/>
          <a:stretch/>
        </p:blipFill>
        <p:spPr bwMode="auto">
          <a:xfrm>
            <a:off x="2954716" y="819383"/>
            <a:ext cx="497172" cy="512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ight Brace 49"/>
          <p:cNvSpPr/>
          <p:nvPr/>
        </p:nvSpPr>
        <p:spPr>
          <a:xfrm rot="16200000" flipH="1">
            <a:off x="2355992" y="1716119"/>
            <a:ext cx="666610" cy="3290395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Left-Right Arrow 3"/>
          <p:cNvSpPr/>
          <p:nvPr/>
        </p:nvSpPr>
        <p:spPr>
          <a:xfrm>
            <a:off x="1029186" y="2267575"/>
            <a:ext cx="6963194" cy="232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ptagon 14"/>
          <p:cNvSpPr/>
          <p:nvPr/>
        </p:nvSpPr>
        <p:spPr>
          <a:xfrm>
            <a:off x="1708687" y="2477081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1" name="Heptagon 50"/>
          <p:cNvSpPr/>
          <p:nvPr/>
        </p:nvSpPr>
        <p:spPr>
          <a:xfrm>
            <a:off x="4162376" y="2510148"/>
            <a:ext cx="520688" cy="369121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3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2954716" y="2510148"/>
            <a:ext cx="520688" cy="369121"/>
          </a:xfrm>
          <a:prstGeom prst="hep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5" name="Heptagon 54"/>
          <p:cNvSpPr/>
          <p:nvPr/>
        </p:nvSpPr>
        <p:spPr>
          <a:xfrm>
            <a:off x="5421428" y="2510148"/>
            <a:ext cx="520688" cy="369121"/>
          </a:xfrm>
          <a:prstGeom prst="heptagon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4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6" name="Heptagon 55"/>
          <p:cNvSpPr/>
          <p:nvPr/>
        </p:nvSpPr>
        <p:spPr>
          <a:xfrm>
            <a:off x="6787091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5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3576995" y="3697925"/>
            <a:ext cx="1844433" cy="980953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28.03.2018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Direktor odobrio 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FI za objavljivanje</a:t>
            </a:r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422720" y="2879270"/>
            <a:ext cx="0" cy="8153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/>
          <p:nvPr/>
        </p:nvSpPr>
        <p:spPr>
          <a:xfrm>
            <a:off x="1748396" y="3822526"/>
            <a:ext cx="1727008" cy="522682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N A K N A D N I </a:t>
            </a:r>
          </a:p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D O G A Đ A J I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43" name="Rectangle 5"/>
          <p:cNvSpPr/>
          <p:nvPr/>
        </p:nvSpPr>
        <p:spPr>
          <a:xfrm>
            <a:off x="5141824" y="1059291"/>
            <a:ext cx="2720073" cy="965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18.03.2018. </a:t>
            </a: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naplaćena indirektno otpisana potraživanja u iznosu od RSD 3.000 hiljada</a:t>
            </a:r>
            <a:endParaRPr lang="sr-Latn-RS" sz="1400" b="1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141824" y="995641"/>
            <a:ext cx="2720073" cy="127193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823855" y="1735722"/>
            <a:ext cx="1317969" cy="53185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22923" y="819311"/>
            <a:ext cx="1111332" cy="2561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b="1" i="1" u="sng" dirty="0" smtClean="0">
                <a:solidFill>
                  <a:schemeClr val="bg1">
                    <a:lumMod val="50000"/>
                  </a:schemeClr>
                </a:solidFill>
              </a:rPr>
              <a:t>PRIMER 1:</a:t>
            </a:r>
          </a:p>
        </p:txBody>
      </p:sp>
    </p:spTree>
    <p:extLst>
      <p:ext uri="{BB962C8B-B14F-4D97-AF65-F5344CB8AC3E}">
        <p14:creationId xmlns:p14="http://schemas.microsoft.com/office/powerpoint/2010/main" val="10209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/>
              <a:t>NAKNADNI DOGAĐAJI - PERIOD NASTANKA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44793" y="2132496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8061876" y="2093632"/>
            <a:ext cx="986238" cy="634299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KRAJ</a:t>
            </a:r>
            <a:endParaRPr lang="sr-Latn-R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30. jun</a:t>
            </a:r>
            <a:endParaRPr lang="sr-Latn-RS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50" name="Right Brace 49"/>
          <p:cNvSpPr/>
          <p:nvPr/>
        </p:nvSpPr>
        <p:spPr>
          <a:xfrm rot="16200000" flipH="1">
            <a:off x="1796276" y="2275837"/>
            <a:ext cx="666612" cy="2170962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Left-Right Arrow 3"/>
          <p:cNvSpPr/>
          <p:nvPr/>
        </p:nvSpPr>
        <p:spPr>
          <a:xfrm>
            <a:off x="1029186" y="2267575"/>
            <a:ext cx="6963194" cy="232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ptagon 14"/>
          <p:cNvSpPr/>
          <p:nvPr/>
        </p:nvSpPr>
        <p:spPr>
          <a:xfrm>
            <a:off x="1708687" y="2477081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1" name="Heptagon 50"/>
          <p:cNvSpPr/>
          <p:nvPr/>
        </p:nvSpPr>
        <p:spPr>
          <a:xfrm>
            <a:off x="4162376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3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2954716" y="2510148"/>
            <a:ext cx="520688" cy="369121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5" name="Heptagon 54"/>
          <p:cNvSpPr/>
          <p:nvPr/>
        </p:nvSpPr>
        <p:spPr>
          <a:xfrm>
            <a:off x="5421428" y="2510148"/>
            <a:ext cx="520688" cy="369121"/>
          </a:xfrm>
          <a:prstGeom prst="heptagon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4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6" name="Heptagon 55"/>
          <p:cNvSpPr/>
          <p:nvPr/>
        </p:nvSpPr>
        <p:spPr>
          <a:xfrm>
            <a:off x="6787091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5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2838631" y="3786800"/>
            <a:ext cx="1844433" cy="1129584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28.02.2018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Direktor odobrio 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FI2017 za objavljivanje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330190" y="2953641"/>
            <a:ext cx="424561" cy="8153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/>
          <p:nvPr/>
        </p:nvSpPr>
        <p:spPr>
          <a:xfrm>
            <a:off x="1105527" y="3822526"/>
            <a:ext cx="1727008" cy="522682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N A K N A D N I </a:t>
            </a:r>
          </a:p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D O G A Đ A J I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520" y="807554"/>
            <a:ext cx="1111332" cy="33853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b="1" i="1" u="sng" dirty="0" smtClean="0">
                <a:solidFill>
                  <a:schemeClr val="bg1">
                    <a:lumMod val="50000"/>
                  </a:schemeClr>
                </a:solidFill>
              </a:rPr>
              <a:t>PRIMER 2:</a:t>
            </a:r>
          </a:p>
        </p:txBody>
      </p:sp>
      <p:sp>
        <p:nvSpPr>
          <p:cNvPr id="23" name="Rectangle 5"/>
          <p:cNvSpPr/>
          <p:nvPr/>
        </p:nvSpPr>
        <p:spPr>
          <a:xfrm>
            <a:off x="6081149" y="921329"/>
            <a:ext cx="1844433" cy="980953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31.05.2018.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Skupština usvaja FI i Izveštaj revizora</a:t>
            </a:r>
            <a:endParaRPr lang="sr-Latn-R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086181" y="1944721"/>
            <a:ext cx="0" cy="3530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823856" y="2093632"/>
            <a:ext cx="249380" cy="17394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/>
          <p:nvPr/>
        </p:nvSpPr>
        <p:spPr>
          <a:xfrm>
            <a:off x="3267626" y="894642"/>
            <a:ext cx="2720073" cy="965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18.03.2018. </a:t>
            </a: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naplaćena indirektno otpisana potraživanja u iznosu od RSD 3.000 hiljada</a:t>
            </a:r>
            <a:endParaRPr lang="sr-Latn-RS" sz="1400" b="1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67625" y="894642"/>
            <a:ext cx="2720073" cy="127193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7" name="Right Brace 46"/>
          <p:cNvSpPr/>
          <p:nvPr/>
        </p:nvSpPr>
        <p:spPr>
          <a:xfrm rot="16200000" flipH="1">
            <a:off x="5072732" y="1355535"/>
            <a:ext cx="333307" cy="3527963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8" name="Rectangle 5"/>
          <p:cNvSpPr/>
          <p:nvPr/>
        </p:nvSpPr>
        <p:spPr>
          <a:xfrm>
            <a:off x="4773812" y="3334173"/>
            <a:ext cx="1168303" cy="52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REVIZIJA</a:t>
            </a:r>
            <a:endParaRPr lang="sr-Latn-RS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NAKNADNI DOGAĐAJI - PERIOD NASTANKA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44793" y="2132496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8061876" y="2188811"/>
            <a:ext cx="986238" cy="416516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KRAJ</a:t>
            </a:r>
            <a:endParaRPr lang="sr-Latn-R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30. jun</a:t>
            </a:r>
            <a:endParaRPr lang="sr-Latn-RS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29186" y="2267575"/>
            <a:ext cx="6963194" cy="232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ptagon 14"/>
          <p:cNvSpPr/>
          <p:nvPr/>
        </p:nvSpPr>
        <p:spPr>
          <a:xfrm>
            <a:off x="1708687" y="2477081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1" name="Heptagon 50"/>
          <p:cNvSpPr/>
          <p:nvPr/>
        </p:nvSpPr>
        <p:spPr>
          <a:xfrm>
            <a:off x="4162376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3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2954716" y="2510148"/>
            <a:ext cx="520688" cy="369121"/>
          </a:xfrm>
          <a:prstGeom prst="heptagon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5" name="Heptagon 54"/>
          <p:cNvSpPr/>
          <p:nvPr/>
        </p:nvSpPr>
        <p:spPr>
          <a:xfrm>
            <a:off x="5421428" y="2510148"/>
            <a:ext cx="520688" cy="369121"/>
          </a:xfrm>
          <a:prstGeom prst="heptagon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4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6" name="Heptagon 55"/>
          <p:cNvSpPr/>
          <p:nvPr/>
        </p:nvSpPr>
        <p:spPr>
          <a:xfrm>
            <a:off x="6787091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5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1498903" y="3206008"/>
            <a:ext cx="2068763" cy="980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Kada odobriti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finansijske izveštaje 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za objavljivanje ?</a:t>
            </a:r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3863599" y="897578"/>
            <a:ext cx="3636345" cy="965792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u="sng" dirty="0" smtClean="0">
                <a:solidFill>
                  <a:srgbClr val="00B050"/>
                </a:solidFill>
              </a:rPr>
              <a:t>POVOLJAN NAKNADNI DOGAĐAJ:</a:t>
            </a:r>
          </a:p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očekuje se naplata indirektno otpisana potraživanja „postoji usmeni dogovor sa vlasnicima“</a:t>
            </a:r>
            <a:endParaRPr lang="sr-Latn-RS" sz="1400" b="1" i="1" dirty="0" smtClean="0">
              <a:solidFill>
                <a:srgbClr val="00B050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8" y="3364255"/>
            <a:ext cx="939435" cy="1305729"/>
          </a:xfrm>
          <a:prstGeom prst="rect">
            <a:avLst/>
          </a:prstGeom>
        </p:spPr>
      </p:pic>
      <p:sp>
        <p:nvSpPr>
          <p:cNvPr id="34" name="Rectangle 5"/>
          <p:cNvSpPr/>
          <p:nvPr/>
        </p:nvSpPr>
        <p:spPr>
          <a:xfrm>
            <a:off x="4094698" y="3364255"/>
            <a:ext cx="3481597" cy="96579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u="sng" dirty="0" smtClean="0">
                <a:solidFill>
                  <a:srgbClr val="C00000"/>
                </a:solidFill>
              </a:rPr>
              <a:t>NEPOVOLJAN NAKNADNI DOGAĐAJ</a:t>
            </a:r>
            <a:r>
              <a:rPr lang="sr-Latn-RS" sz="14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sr-Latn-RS" sz="1400" b="1" dirty="0" smtClean="0">
                <a:solidFill>
                  <a:srgbClr val="C00000"/>
                </a:solidFill>
              </a:rPr>
              <a:t>očekuje se prodaja nekih </a:t>
            </a:r>
            <a:r>
              <a:rPr lang="sr-Latn-RS" sz="1400" b="1" dirty="0" err="1" smtClean="0">
                <a:solidFill>
                  <a:srgbClr val="C00000"/>
                </a:solidFill>
              </a:rPr>
              <a:t>nekurentnih</a:t>
            </a:r>
            <a:r>
              <a:rPr lang="sr-Latn-RS" sz="1400" b="1" dirty="0" smtClean="0">
                <a:solidFill>
                  <a:srgbClr val="C00000"/>
                </a:solidFill>
              </a:rPr>
              <a:t> zaliha po ceni koja je dosta niža od knjigovodstvene vrednosti</a:t>
            </a:r>
            <a:endParaRPr lang="sr-Latn-RS" sz="1400" b="1" i="1" dirty="0" smtClean="0">
              <a:solidFill>
                <a:srgbClr val="C00000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576687" y="4675048"/>
            <a:ext cx="922216" cy="298688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Direktor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22720" y="1863370"/>
            <a:ext cx="0" cy="44563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740727" y="2510148"/>
            <a:ext cx="340997" cy="85410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6977" y="826326"/>
            <a:ext cx="1111332" cy="38495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b="1" i="1" u="sng" dirty="0" smtClean="0">
                <a:solidFill>
                  <a:schemeClr val="bg1">
                    <a:lumMod val="50000"/>
                  </a:schemeClr>
                </a:solidFill>
              </a:rPr>
              <a:t>PRIMER 3:</a:t>
            </a:r>
          </a:p>
        </p:txBody>
      </p:sp>
    </p:spTree>
    <p:extLst>
      <p:ext uri="{BB962C8B-B14F-4D97-AF65-F5344CB8AC3E}">
        <p14:creationId xmlns:p14="http://schemas.microsoft.com/office/powerpoint/2010/main" val="29486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/>
              <a:t>NAKNADNI DOGAĐAJI - PERIOD NASTANKA</a:t>
            </a:r>
            <a:endParaRPr lang="en-GB" sz="1800" dirty="0"/>
          </a:p>
        </p:txBody>
      </p:sp>
      <p:sp>
        <p:nvSpPr>
          <p:cNvPr id="8" name="Rectangle 5"/>
          <p:cNvSpPr/>
          <p:nvPr/>
        </p:nvSpPr>
        <p:spPr>
          <a:xfrm>
            <a:off x="44793" y="2132496"/>
            <a:ext cx="934184" cy="529147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01. januar</a:t>
            </a:r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8061876" y="2093632"/>
            <a:ext cx="986238" cy="634299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KRAJ</a:t>
            </a:r>
            <a:endParaRPr lang="sr-Latn-R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Latn-RS" sz="1200" b="1" dirty="0" smtClean="0">
                <a:solidFill>
                  <a:schemeClr val="accent1">
                    <a:lumMod val="50000"/>
                  </a:schemeClr>
                </a:solidFill>
              </a:rPr>
              <a:t>30. jun</a:t>
            </a:r>
            <a:endParaRPr lang="sr-Latn-RS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50" name="Right Brace 49"/>
          <p:cNvSpPr/>
          <p:nvPr/>
        </p:nvSpPr>
        <p:spPr>
          <a:xfrm rot="16200000" flipH="1">
            <a:off x="2130360" y="1941753"/>
            <a:ext cx="666612" cy="2839130"/>
          </a:xfrm>
          <a:prstGeom prst="rightBrace">
            <a:avLst>
              <a:gd name="adj1" fmla="val 39641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Left-Right Arrow 3"/>
          <p:cNvSpPr/>
          <p:nvPr/>
        </p:nvSpPr>
        <p:spPr>
          <a:xfrm>
            <a:off x="1029186" y="2267575"/>
            <a:ext cx="6963194" cy="232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ptagon 14"/>
          <p:cNvSpPr/>
          <p:nvPr/>
        </p:nvSpPr>
        <p:spPr>
          <a:xfrm>
            <a:off x="1708687" y="2477081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1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1" name="Heptagon 50"/>
          <p:cNvSpPr/>
          <p:nvPr/>
        </p:nvSpPr>
        <p:spPr>
          <a:xfrm>
            <a:off x="4162376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3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2" name="Heptagon 51"/>
          <p:cNvSpPr/>
          <p:nvPr/>
        </p:nvSpPr>
        <p:spPr>
          <a:xfrm>
            <a:off x="2954716" y="2510148"/>
            <a:ext cx="520688" cy="369121"/>
          </a:xfrm>
          <a:prstGeom prst="heptagon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2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5" name="Heptagon 54"/>
          <p:cNvSpPr/>
          <p:nvPr/>
        </p:nvSpPr>
        <p:spPr>
          <a:xfrm>
            <a:off x="5421428" y="2510148"/>
            <a:ext cx="520688" cy="369121"/>
          </a:xfrm>
          <a:prstGeom prst="heptagon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4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6" name="Heptagon 55"/>
          <p:cNvSpPr/>
          <p:nvPr/>
        </p:nvSpPr>
        <p:spPr>
          <a:xfrm>
            <a:off x="6787091" y="2510148"/>
            <a:ext cx="520688" cy="36912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5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2789284" y="3822527"/>
            <a:ext cx="4799048" cy="1022605"/>
          </a:xfrm>
          <a:prstGeom prst="rect">
            <a:avLst/>
          </a:prstGeom>
          <a:solidFill>
            <a:srgbClr val="D4E7F7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Direktor planira da odobri FI za objavljivanje</a:t>
            </a:r>
          </a:p>
          <a:p>
            <a:pPr algn="ctr"/>
            <a:r>
              <a:rPr lang="sr-Latn-RS" sz="1400" b="1" dirty="0" smtClean="0">
                <a:solidFill>
                  <a:schemeClr val="accent1">
                    <a:lumMod val="50000"/>
                  </a:schemeClr>
                </a:solidFill>
              </a:rPr>
              <a:t>18.03.2018. godine pre izdavanja knjižnih odobrenja glavnim kupcima kako ne bi umanjio prihode</a:t>
            </a:r>
            <a:endParaRPr lang="sr-Latn-RS" sz="1400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883232" y="2510148"/>
            <a:ext cx="268218" cy="13123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/>
          <p:nvPr/>
        </p:nvSpPr>
        <p:spPr>
          <a:xfrm>
            <a:off x="1105527" y="3822526"/>
            <a:ext cx="1727008" cy="522682"/>
          </a:xfrm>
          <a:prstGeom prst="rect">
            <a:avLst/>
          </a:prstGeom>
          <a:noFill/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N A K N A D N I </a:t>
            </a:r>
          </a:p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D O G A Đ A J I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6977" y="826326"/>
            <a:ext cx="1111332" cy="38495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b="1" i="1" u="sng" dirty="0" smtClean="0">
                <a:solidFill>
                  <a:schemeClr val="bg1">
                    <a:lumMod val="50000"/>
                  </a:schemeClr>
                </a:solidFill>
              </a:rPr>
              <a:t>PRIMER </a:t>
            </a:r>
            <a:r>
              <a:rPr lang="sr-Latn-RS" sz="1400" b="1" i="1" u="sng" dirty="0" smtClean="0">
                <a:solidFill>
                  <a:schemeClr val="bg1">
                    <a:lumMod val="50000"/>
                  </a:schemeClr>
                </a:solidFill>
              </a:rPr>
              <a:t>4:</a:t>
            </a:r>
            <a:endParaRPr lang="sr-Latn-RS" sz="1400" b="1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endCxn id="4" idx="1"/>
          </p:cNvCxnSpPr>
          <p:nvPr/>
        </p:nvCxnSpPr>
        <p:spPr>
          <a:xfrm flipH="1">
            <a:off x="4510783" y="1979297"/>
            <a:ext cx="817301" cy="34632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/>
          <p:nvPr/>
        </p:nvSpPr>
        <p:spPr>
          <a:xfrm>
            <a:off x="5328084" y="915566"/>
            <a:ext cx="3608187" cy="10637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Krajem marta 2018. godine</a:t>
            </a:r>
          </a:p>
          <a:p>
            <a:pPr algn="ctr"/>
            <a:r>
              <a:rPr lang="sr-Latn-RS" sz="1400" b="1" dirty="0" smtClean="0">
                <a:solidFill>
                  <a:schemeClr val="tx1"/>
                </a:solidFill>
              </a:rPr>
              <a:t>planira se izdavanje knjižnih </a:t>
            </a:r>
            <a:r>
              <a:rPr lang="sr-Latn-RS" sz="1400" b="1" dirty="0">
                <a:solidFill>
                  <a:schemeClr val="tx1"/>
                </a:solidFill>
              </a:rPr>
              <a:t>odobrenja </a:t>
            </a:r>
            <a:r>
              <a:rPr lang="sr-Latn-RS" sz="1400" b="1" dirty="0" smtClean="0">
                <a:solidFill>
                  <a:schemeClr val="tx1"/>
                </a:solidFill>
              </a:rPr>
              <a:t>glavnim kupcima po osnovu prometa ostvarenog u 2017. godini</a:t>
            </a:r>
            <a:endParaRPr lang="sr-Latn-RS" sz="1400" b="1" dirty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  <a:p>
            <a:pPr algn="ctr"/>
            <a:endParaRPr lang="sr-Latn-RS" sz="1400" i="1" dirty="0" smtClean="0">
              <a:solidFill>
                <a:schemeClr val="tx1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19917" y="915566"/>
            <a:ext cx="2046267" cy="106373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200" b="1" dirty="0" smtClean="0">
                <a:solidFill>
                  <a:srgbClr val="FF0000"/>
                </a:solidFill>
              </a:rPr>
              <a:t>PAŽNJA: </a:t>
            </a:r>
          </a:p>
          <a:p>
            <a:pPr algn="ctr"/>
            <a:r>
              <a:rPr lang="sr-Latn-RS" sz="1000" b="1" dirty="0" smtClean="0">
                <a:solidFill>
                  <a:srgbClr val="FF0000"/>
                </a:solidFill>
              </a:rPr>
              <a:t>STANDARDI KAŽU DA OVO IPAK TREBA PROCENITI I UKALKULISATI</a:t>
            </a:r>
            <a:endParaRPr lang="sr-Latn-RS" sz="1000" i="1" dirty="0" smtClean="0">
              <a:solidFill>
                <a:srgbClr val="FF0000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711643" y="2286679"/>
            <a:ext cx="230791" cy="166653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Cloud 5"/>
          <p:cNvSpPr/>
          <p:nvPr/>
        </p:nvSpPr>
        <p:spPr>
          <a:xfrm>
            <a:off x="2027406" y="834238"/>
            <a:ext cx="2831291" cy="126730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26" name="Picture 2" descr="C:\Users\Branislavm\Desktop\upitnik za gla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1168031"/>
            <a:ext cx="861373" cy="9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anislavm\Desktop\Home-Tutor-Ques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7" y="3701321"/>
            <a:ext cx="1009390" cy="7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8" y="273132"/>
            <a:ext cx="8820981" cy="534390"/>
          </a:xfrm>
        </p:spPr>
        <p:txBody>
          <a:bodyPr/>
          <a:lstStyle/>
          <a:p>
            <a:r>
              <a:rPr lang="sr-Latn-RS" sz="1800" b="1" dirty="0" smtClean="0">
                <a:latin typeface="+mn-lt"/>
              </a:rPr>
              <a:t>VRSTE NAKNADNIH DOGAĐAJA</a:t>
            </a:r>
            <a:endParaRPr lang="en-GB" sz="1800" dirty="0">
              <a:latin typeface="+mn-lt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90550" y="831274"/>
            <a:ext cx="1310738" cy="5039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NAKNADNI DOGAĐAJ</a:t>
            </a:r>
          </a:p>
          <a:p>
            <a:pPr algn="ctr"/>
            <a:endParaRPr lang="sr-Latn-RS" sz="1400" i="1" dirty="0">
              <a:solidFill>
                <a:schemeClr val="accent2"/>
              </a:solidFill>
            </a:endParaRPr>
          </a:p>
          <a:p>
            <a:pPr algn="ctr"/>
            <a:endParaRPr lang="sr-Latn-RS" sz="1400" i="1" dirty="0" smtClean="0">
              <a:solidFill>
                <a:schemeClr val="accent2"/>
              </a:solidFill>
            </a:endParaRPr>
          </a:p>
          <a:p>
            <a:pPr algn="ctr"/>
            <a:endParaRPr lang="sr-Latn-RS" sz="1400" i="1" dirty="0">
              <a:solidFill>
                <a:schemeClr val="accent2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2069769" y="831274"/>
            <a:ext cx="4785875" cy="5039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DOKAZUJE NEŠTO ŠTO JE POSTOJALO NA DAN BILANSA STANJA</a:t>
            </a:r>
            <a:endParaRPr lang="sr-Latn-RS" sz="1400" b="1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01340" y="1374413"/>
            <a:ext cx="660613" cy="3175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/>
          <p:nvPr/>
        </p:nvSpPr>
        <p:spPr>
          <a:xfrm>
            <a:off x="1753589" y="1735370"/>
            <a:ext cx="632361" cy="413017"/>
          </a:xfrm>
          <a:prstGeom prst="rect">
            <a:avLst/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DA</a:t>
            </a:r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6635333" y="1720123"/>
            <a:ext cx="632361" cy="413017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NE</a:t>
            </a:r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970313" y="2515177"/>
            <a:ext cx="2198914" cy="413017"/>
          </a:xfrm>
          <a:prstGeom prst="rect">
            <a:avLst/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KOREKTIVNI NAKNADNI DOGAĐAJ</a:t>
            </a:r>
            <a:endParaRPr lang="sr-Latn-RS" sz="1400" b="1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5874572" y="2494414"/>
            <a:ext cx="2690874" cy="413017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NEKOREKTIVNI </a:t>
            </a:r>
          </a:p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NAKNADNI DOGAĐAJ</a:t>
            </a:r>
            <a:endParaRPr lang="sr-Latn-RS" sz="1400" b="1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67791" y="1374413"/>
            <a:ext cx="787853" cy="2483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73727" y="2159727"/>
            <a:ext cx="0" cy="3287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ranislavm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335239"/>
            <a:ext cx="805949" cy="1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6967102" y="2133140"/>
            <a:ext cx="0" cy="32878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Branislavm\Desktop\groen-vraagteken-305172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2649" r="23810" b="12886"/>
          <a:stretch/>
        </p:blipFill>
        <p:spPr bwMode="auto">
          <a:xfrm>
            <a:off x="7610466" y="3226522"/>
            <a:ext cx="275113" cy="4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5"/>
          <p:cNvSpPr/>
          <p:nvPr/>
        </p:nvSpPr>
        <p:spPr>
          <a:xfrm>
            <a:off x="5745179" y="3381906"/>
            <a:ext cx="632361" cy="41301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DA</a:t>
            </a:r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8006927" y="3363370"/>
            <a:ext cx="632361" cy="413017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</a:rPr>
              <a:t>NE</a:t>
            </a:r>
            <a:endParaRPr lang="sr-Latn-RS" sz="1400" i="1" dirty="0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6630507" y="3404743"/>
            <a:ext cx="1116280" cy="390180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0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000" b="1" dirty="0" smtClean="0">
                <a:solidFill>
                  <a:srgbClr val="00B050"/>
                </a:solidFill>
              </a:rPr>
              <a:t>MATERIJALNO ZNAČAJNI</a:t>
            </a:r>
            <a:endParaRPr lang="sr-Latn-RS" sz="1000" i="1" dirty="0" smtClean="0">
              <a:solidFill>
                <a:srgbClr val="00B050"/>
              </a:solidFill>
            </a:endParaRPr>
          </a:p>
          <a:p>
            <a:pPr algn="ctr"/>
            <a:endParaRPr lang="sr-Latn-RS" sz="1400" i="1" dirty="0">
              <a:solidFill>
                <a:schemeClr val="tx1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6491716" y="3131467"/>
            <a:ext cx="1393863" cy="936733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67791" y="2963455"/>
            <a:ext cx="7420" cy="38292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323107" y="2949451"/>
            <a:ext cx="0" cy="38842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</p:cNvCxnSpPr>
          <p:nvPr/>
        </p:nvCxnSpPr>
        <p:spPr>
          <a:xfrm flipH="1">
            <a:off x="6054928" y="3794923"/>
            <a:ext cx="6432" cy="55290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/>
          <p:nvPr/>
        </p:nvSpPr>
        <p:spPr>
          <a:xfrm>
            <a:off x="4978599" y="4347830"/>
            <a:ext cx="2193225" cy="67543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>
                    <a:lumMod val="50000"/>
                  </a:schemeClr>
                </a:solidFill>
              </a:rPr>
              <a:t>OBELODANITI: PRIRODU I PROCENJENI EFEKAT </a:t>
            </a:r>
            <a:endParaRPr lang="sr-Latn-RS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ectangle 5"/>
          <p:cNvSpPr/>
          <p:nvPr/>
        </p:nvSpPr>
        <p:spPr>
          <a:xfrm>
            <a:off x="439387" y="3363370"/>
            <a:ext cx="3260766" cy="126939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 smtClean="0">
              <a:solidFill>
                <a:schemeClr val="bg1"/>
              </a:solidFill>
            </a:endParaRPr>
          </a:p>
          <a:p>
            <a:pPr algn="ctr"/>
            <a:endParaRPr lang="sr-Latn-RS" sz="1400" b="1" dirty="0">
              <a:solidFill>
                <a:schemeClr val="bg1"/>
              </a:solidFill>
            </a:endParaRPr>
          </a:p>
          <a:p>
            <a:pPr algn="ctr"/>
            <a:endParaRPr lang="sr-Latn-RS" sz="1400" b="1" dirty="0" smtClean="0">
              <a:solidFill>
                <a:srgbClr val="C00000"/>
              </a:solidFill>
            </a:endParaRPr>
          </a:p>
          <a:p>
            <a:pPr algn="ctr"/>
            <a:r>
              <a:rPr lang="sr-Latn-RS" sz="1400" b="1" dirty="0" smtClean="0">
                <a:solidFill>
                  <a:srgbClr val="C00000"/>
                </a:solidFill>
              </a:rPr>
              <a:t>ZAHTEVAJU KOREKCIJU IMOVINE, OBAVEZA, PRIHODA, RASHODA U FINANSIJSKIM IZVEŠTAJIMA </a:t>
            </a:r>
          </a:p>
          <a:p>
            <a:pPr algn="ctr"/>
            <a:r>
              <a:rPr lang="sr-Latn-RS" sz="1400" b="1" dirty="0" smtClean="0">
                <a:solidFill>
                  <a:srgbClr val="C00000"/>
                </a:solidFill>
              </a:rPr>
              <a:t>(knjiže se 31.12.)</a:t>
            </a:r>
            <a:endParaRPr lang="sr-Latn-RS" sz="1400" b="1" i="1" dirty="0" smtClean="0">
              <a:solidFill>
                <a:srgbClr val="C00000"/>
              </a:solidFill>
            </a:endParaRPr>
          </a:p>
          <a:p>
            <a:pPr algn="ctr"/>
            <a:endParaRPr lang="sr-Latn-RS" sz="1400" i="1" dirty="0">
              <a:solidFill>
                <a:srgbClr val="C00000"/>
              </a:solidFill>
            </a:endParaRPr>
          </a:p>
          <a:p>
            <a:pPr algn="ctr"/>
            <a:endParaRPr lang="sr-Latn-RS" sz="1400" i="1" dirty="0" smtClean="0">
              <a:solidFill>
                <a:schemeClr val="bg1"/>
              </a:solidFill>
            </a:endParaRPr>
          </a:p>
          <a:p>
            <a:pPr algn="ctr"/>
            <a:endParaRPr lang="sr-Latn-RS" sz="1400" i="1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073727" y="2967074"/>
            <a:ext cx="0" cy="3287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5"/>
          <p:cNvSpPr/>
          <p:nvPr/>
        </p:nvSpPr>
        <p:spPr>
          <a:xfrm>
            <a:off x="7736143" y="4141322"/>
            <a:ext cx="1042066" cy="206508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00B050"/>
                </a:solidFill>
              </a:rPr>
              <a:t>NIŠTA</a:t>
            </a:r>
            <a:endParaRPr lang="sr-Latn-RS" sz="1400" i="1" dirty="0">
              <a:solidFill>
                <a:srgbClr val="00B05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296395" y="3797134"/>
            <a:ext cx="0" cy="27106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triped Right Arrow 78"/>
          <p:cNvSpPr/>
          <p:nvPr/>
        </p:nvSpPr>
        <p:spPr>
          <a:xfrm>
            <a:off x="1187533" y="925723"/>
            <a:ext cx="886194" cy="315066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29" name="Picture 5" descr="C:\Users\Branislavm\Desktop\razgl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1" y="3404743"/>
            <a:ext cx="760207" cy="8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ranislavm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86" y="2297532"/>
            <a:ext cx="1162333" cy="10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1146</Words>
  <Application>Microsoft Office PowerPoint</Application>
  <PresentationFormat>On-screen Show (16:9)</PresentationFormat>
  <Paragraphs>359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NAKNADNI DOGAĐAJI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Branislavm</cp:lastModifiedBy>
  <cp:revision>257</cp:revision>
  <dcterms:created xsi:type="dcterms:W3CDTF">2015-05-28T11:57:29Z</dcterms:created>
  <dcterms:modified xsi:type="dcterms:W3CDTF">2017-11-23T00:37:20Z</dcterms:modified>
</cp:coreProperties>
</file>