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06" r:id="rId3"/>
    <p:sldId id="304" r:id="rId4"/>
    <p:sldId id="310" r:id="rId5"/>
    <p:sldId id="309" r:id="rId6"/>
    <p:sldId id="305" r:id="rId7"/>
    <p:sldId id="308" r:id="rId8"/>
    <p:sldId id="314" r:id="rId9"/>
    <p:sldId id="315" r:id="rId10"/>
    <p:sldId id="311" r:id="rId11"/>
    <p:sldId id="316" r:id="rId12"/>
    <p:sldId id="312" r:id="rId13"/>
    <p:sldId id="317" r:id="rId14"/>
    <p:sldId id="319" r:id="rId15"/>
    <p:sldId id="321" r:id="rId16"/>
    <p:sldId id="320" r:id="rId17"/>
    <p:sldId id="31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632" y="-605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3A678-C8C7-43AA-9668-DACF3ADC0F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2FF078C3-1FB8-448E-96AD-57A576066078}">
      <dgm:prSet phldrT="[Text]"/>
      <dgm:spPr/>
      <dgm:t>
        <a:bodyPr/>
        <a:lstStyle/>
        <a:p>
          <a:r>
            <a:rPr lang="sr-Latn-RS" dirty="0" smtClean="0"/>
            <a:t>Odluka</a:t>
          </a:r>
        </a:p>
        <a:p>
          <a:r>
            <a:rPr lang="sr-Latn-RS" dirty="0" smtClean="0"/>
            <a:t>prestanak priznavanja</a:t>
          </a:r>
        </a:p>
      </dgm:t>
    </dgm:pt>
    <dgm:pt modelId="{8F474BD9-1606-4F8A-A4B9-628352087666}" type="parTrans" cxnId="{960A466C-B502-430A-B408-20D23698977E}">
      <dgm:prSet/>
      <dgm:spPr/>
      <dgm:t>
        <a:bodyPr/>
        <a:lstStyle/>
        <a:p>
          <a:endParaRPr lang="sr-Latn-RS"/>
        </a:p>
      </dgm:t>
    </dgm:pt>
    <dgm:pt modelId="{93EA9864-831B-4E49-B0E4-98049AA85C2A}" type="sibTrans" cxnId="{960A466C-B502-430A-B408-20D23698977E}">
      <dgm:prSet/>
      <dgm:spPr/>
      <dgm:t>
        <a:bodyPr/>
        <a:lstStyle/>
        <a:p>
          <a:endParaRPr lang="sr-Latn-RS"/>
        </a:p>
      </dgm:t>
    </dgm:pt>
    <dgm:pt modelId="{DF5DDBD4-99EE-4762-B95B-0F80AD3C5FF1}">
      <dgm:prSet phldrT="[Text]"/>
      <dgm:spPr/>
      <dgm:t>
        <a:bodyPr/>
        <a:lstStyle/>
        <a:p>
          <a:r>
            <a:rPr lang="sr-Latn-RS" dirty="0" smtClean="0"/>
            <a:t>Otuđenje</a:t>
          </a:r>
          <a:endParaRPr lang="sr-Latn-RS" dirty="0"/>
        </a:p>
      </dgm:t>
    </dgm:pt>
    <dgm:pt modelId="{AC2A4835-61E7-4B8D-A0F9-962FF095DB36}" type="parTrans" cxnId="{7B7A47B3-0316-4497-B0A5-CFDBFF9D3FB2}">
      <dgm:prSet/>
      <dgm:spPr/>
      <dgm:t>
        <a:bodyPr/>
        <a:lstStyle/>
        <a:p>
          <a:endParaRPr lang="sr-Latn-RS"/>
        </a:p>
      </dgm:t>
    </dgm:pt>
    <dgm:pt modelId="{A2E4BD27-95B6-4E1E-9081-B76C76084337}" type="sibTrans" cxnId="{7B7A47B3-0316-4497-B0A5-CFDBFF9D3FB2}">
      <dgm:prSet/>
      <dgm:spPr/>
      <dgm:t>
        <a:bodyPr/>
        <a:lstStyle/>
        <a:p>
          <a:endParaRPr lang="sr-Latn-RS"/>
        </a:p>
      </dgm:t>
    </dgm:pt>
    <dgm:pt modelId="{983A909B-C860-48C5-BF42-F28500D6052D}">
      <dgm:prSet phldrT="[Text]"/>
      <dgm:spPr/>
      <dgm:t>
        <a:bodyPr/>
        <a:lstStyle/>
        <a:p>
          <a:r>
            <a:rPr lang="sr-Latn-RS" dirty="0" smtClean="0"/>
            <a:t>Prodaja</a:t>
          </a:r>
          <a:endParaRPr lang="sr-Latn-RS" dirty="0"/>
        </a:p>
      </dgm:t>
    </dgm:pt>
    <dgm:pt modelId="{C22DC253-BD95-401D-B458-763553BF00E3}" type="parTrans" cxnId="{9DDB7507-0684-47FD-9493-CBEBDBC34DC5}">
      <dgm:prSet/>
      <dgm:spPr/>
      <dgm:t>
        <a:bodyPr/>
        <a:lstStyle/>
        <a:p>
          <a:endParaRPr lang="sr-Latn-RS"/>
        </a:p>
      </dgm:t>
    </dgm:pt>
    <dgm:pt modelId="{FA73022D-B581-41CA-8480-6947CF38BF7E}" type="sibTrans" cxnId="{9DDB7507-0684-47FD-9493-CBEBDBC34DC5}">
      <dgm:prSet/>
      <dgm:spPr/>
      <dgm:t>
        <a:bodyPr/>
        <a:lstStyle/>
        <a:p>
          <a:endParaRPr lang="sr-Latn-RS"/>
        </a:p>
      </dgm:t>
    </dgm:pt>
    <dgm:pt modelId="{0266BEE7-711F-4934-8AD5-6BF2E485461F}">
      <dgm:prSet phldrT="[Text]"/>
      <dgm:spPr/>
      <dgm:t>
        <a:bodyPr/>
        <a:lstStyle/>
        <a:p>
          <a:r>
            <a:rPr lang="sr-Latn-RS" dirty="0" smtClean="0"/>
            <a:t>Zaključenje finansijskog </a:t>
          </a:r>
          <a:r>
            <a:rPr lang="sr-Latn-RS" dirty="0" err="1" smtClean="0"/>
            <a:t>lizinga</a:t>
          </a:r>
          <a:endParaRPr lang="sr-Latn-RS" dirty="0"/>
        </a:p>
      </dgm:t>
    </dgm:pt>
    <dgm:pt modelId="{4560C7FF-6198-4B08-BA77-63B4EC7A6A93}" type="parTrans" cxnId="{BF78CC8B-0B2C-4191-B93F-A39C76CE84D9}">
      <dgm:prSet/>
      <dgm:spPr/>
      <dgm:t>
        <a:bodyPr/>
        <a:lstStyle/>
        <a:p>
          <a:endParaRPr lang="sr-Latn-RS"/>
        </a:p>
      </dgm:t>
    </dgm:pt>
    <dgm:pt modelId="{C26B0E07-27DB-4A9C-B576-FB626ACE9A0F}" type="sibTrans" cxnId="{BF78CC8B-0B2C-4191-B93F-A39C76CE84D9}">
      <dgm:prSet/>
      <dgm:spPr/>
      <dgm:t>
        <a:bodyPr/>
        <a:lstStyle/>
        <a:p>
          <a:endParaRPr lang="sr-Latn-RS"/>
        </a:p>
      </dgm:t>
    </dgm:pt>
    <dgm:pt modelId="{00431676-F70F-4FD2-99EC-96FCF82DCE95}">
      <dgm:prSet phldrT="[Text]"/>
      <dgm:spPr/>
      <dgm:t>
        <a:bodyPr/>
        <a:lstStyle/>
        <a:p>
          <a:r>
            <a:rPr lang="sr-Latn-RS" dirty="0" smtClean="0"/>
            <a:t>Ne očekuju se buduće ekonomske koristi </a:t>
          </a:r>
          <a:endParaRPr lang="sr-Latn-RS" dirty="0"/>
        </a:p>
      </dgm:t>
    </dgm:pt>
    <dgm:pt modelId="{06372D0A-574B-4F2A-83E2-68710AE8753C}" type="parTrans" cxnId="{61B0C4AC-A408-4580-8AFB-90881D125CF7}">
      <dgm:prSet/>
      <dgm:spPr/>
      <dgm:t>
        <a:bodyPr/>
        <a:lstStyle/>
        <a:p>
          <a:endParaRPr lang="sr-Latn-RS"/>
        </a:p>
      </dgm:t>
    </dgm:pt>
    <dgm:pt modelId="{1B574495-C6BA-4993-BCCF-86114C9A97D1}" type="sibTrans" cxnId="{61B0C4AC-A408-4580-8AFB-90881D125CF7}">
      <dgm:prSet/>
      <dgm:spPr/>
      <dgm:t>
        <a:bodyPr/>
        <a:lstStyle/>
        <a:p>
          <a:endParaRPr lang="sr-Latn-RS"/>
        </a:p>
      </dgm:t>
    </dgm:pt>
    <dgm:pt modelId="{29E98678-8E79-4E32-B323-B3A3EC8BA724}">
      <dgm:prSet/>
      <dgm:spPr/>
      <dgm:t>
        <a:bodyPr/>
        <a:lstStyle/>
        <a:p>
          <a:r>
            <a:rPr lang="sr-Latn-RS" dirty="0" smtClean="0"/>
            <a:t>Donacija</a:t>
          </a:r>
          <a:endParaRPr lang="sr-Latn-RS" dirty="0"/>
        </a:p>
      </dgm:t>
    </dgm:pt>
    <dgm:pt modelId="{DF8EA57E-AF56-4046-875F-6CAC2D438BEA}" type="parTrans" cxnId="{57A95AD9-D790-47A0-8F57-491C81731DE3}">
      <dgm:prSet/>
      <dgm:spPr/>
      <dgm:t>
        <a:bodyPr/>
        <a:lstStyle/>
        <a:p>
          <a:endParaRPr lang="sr-Latn-RS"/>
        </a:p>
      </dgm:t>
    </dgm:pt>
    <dgm:pt modelId="{87736150-D8FD-475B-A251-51EC8D848A9B}" type="sibTrans" cxnId="{57A95AD9-D790-47A0-8F57-491C81731DE3}">
      <dgm:prSet/>
      <dgm:spPr/>
      <dgm:t>
        <a:bodyPr/>
        <a:lstStyle/>
        <a:p>
          <a:endParaRPr lang="sr-Latn-RS"/>
        </a:p>
      </dgm:t>
    </dgm:pt>
    <dgm:pt modelId="{E08EFC10-3154-4646-B0FE-C8E4DC3E7934}" type="pres">
      <dgm:prSet presAssocID="{2BE3A678-C8C7-43AA-9668-DACF3ADC0F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Latn-RS"/>
        </a:p>
      </dgm:t>
    </dgm:pt>
    <dgm:pt modelId="{EA437E45-9722-49E2-890F-9DA03CB5522B}" type="pres">
      <dgm:prSet presAssocID="{2FF078C3-1FB8-448E-96AD-57A576066078}" presName="hierRoot1" presStyleCnt="0"/>
      <dgm:spPr/>
    </dgm:pt>
    <dgm:pt modelId="{BD8BDC44-2ECF-44A1-AE03-2C134F833304}" type="pres">
      <dgm:prSet presAssocID="{2FF078C3-1FB8-448E-96AD-57A576066078}" presName="composite" presStyleCnt="0"/>
      <dgm:spPr/>
    </dgm:pt>
    <dgm:pt modelId="{B664B5A6-83EF-4E54-9EB9-A78774CFFED4}" type="pres">
      <dgm:prSet presAssocID="{2FF078C3-1FB8-448E-96AD-57A576066078}" presName="background" presStyleLbl="node0" presStyleIdx="0" presStyleCnt="1"/>
      <dgm:spPr/>
    </dgm:pt>
    <dgm:pt modelId="{6109F04F-EBE9-4889-A8E7-353265DAACB8}" type="pres">
      <dgm:prSet presAssocID="{2FF078C3-1FB8-448E-96AD-57A57606607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61746B6D-4277-49EE-9A50-6D1C986F0C25}" type="pres">
      <dgm:prSet presAssocID="{2FF078C3-1FB8-448E-96AD-57A576066078}" presName="hierChild2" presStyleCnt="0"/>
      <dgm:spPr/>
    </dgm:pt>
    <dgm:pt modelId="{7B229471-9DA1-4CAF-89BF-BBB6FF8B24F7}" type="pres">
      <dgm:prSet presAssocID="{AC2A4835-61E7-4B8D-A0F9-962FF095DB36}" presName="Name10" presStyleLbl="parChTrans1D2" presStyleIdx="0" presStyleCnt="2"/>
      <dgm:spPr/>
      <dgm:t>
        <a:bodyPr/>
        <a:lstStyle/>
        <a:p>
          <a:endParaRPr lang="sr-Latn-RS"/>
        </a:p>
      </dgm:t>
    </dgm:pt>
    <dgm:pt modelId="{0DB0C2CE-6856-44E8-B0B8-7A98F99A132E}" type="pres">
      <dgm:prSet presAssocID="{DF5DDBD4-99EE-4762-B95B-0F80AD3C5FF1}" presName="hierRoot2" presStyleCnt="0"/>
      <dgm:spPr/>
    </dgm:pt>
    <dgm:pt modelId="{39A7B3BF-F8F1-4C6F-973D-796830B8E690}" type="pres">
      <dgm:prSet presAssocID="{DF5DDBD4-99EE-4762-B95B-0F80AD3C5FF1}" presName="composite2" presStyleCnt="0"/>
      <dgm:spPr/>
    </dgm:pt>
    <dgm:pt modelId="{971C0807-DC3C-4EC4-9DA0-66700EEFA7D7}" type="pres">
      <dgm:prSet presAssocID="{DF5DDBD4-99EE-4762-B95B-0F80AD3C5FF1}" presName="background2" presStyleLbl="node2" presStyleIdx="0" presStyleCnt="2"/>
      <dgm:spPr/>
    </dgm:pt>
    <dgm:pt modelId="{E69EFB26-FA30-488B-92D9-6E405EB7689B}" type="pres">
      <dgm:prSet presAssocID="{DF5DDBD4-99EE-4762-B95B-0F80AD3C5FF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42BC9D0-02EB-4878-B5EF-D2B6EDD0FD00}" type="pres">
      <dgm:prSet presAssocID="{DF5DDBD4-99EE-4762-B95B-0F80AD3C5FF1}" presName="hierChild3" presStyleCnt="0"/>
      <dgm:spPr/>
    </dgm:pt>
    <dgm:pt modelId="{88FE37B2-3B27-4D86-9E1E-7C4CD3AAF0AF}" type="pres">
      <dgm:prSet presAssocID="{C22DC253-BD95-401D-B458-763553BF00E3}" presName="Name17" presStyleLbl="parChTrans1D3" presStyleIdx="0" presStyleCnt="3"/>
      <dgm:spPr/>
      <dgm:t>
        <a:bodyPr/>
        <a:lstStyle/>
        <a:p>
          <a:endParaRPr lang="sr-Latn-RS"/>
        </a:p>
      </dgm:t>
    </dgm:pt>
    <dgm:pt modelId="{64F513AA-8B06-4D80-A1D4-CDC98A1715E7}" type="pres">
      <dgm:prSet presAssocID="{983A909B-C860-48C5-BF42-F28500D6052D}" presName="hierRoot3" presStyleCnt="0"/>
      <dgm:spPr/>
    </dgm:pt>
    <dgm:pt modelId="{CA92201E-6987-4636-A477-E098DAACFEAC}" type="pres">
      <dgm:prSet presAssocID="{983A909B-C860-48C5-BF42-F28500D6052D}" presName="composite3" presStyleCnt="0"/>
      <dgm:spPr/>
    </dgm:pt>
    <dgm:pt modelId="{39CAE858-D821-4F7D-99C0-F02529D02834}" type="pres">
      <dgm:prSet presAssocID="{983A909B-C860-48C5-BF42-F28500D6052D}" presName="background3" presStyleLbl="node3" presStyleIdx="0" presStyleCnt="3"/>
      <dgm:spPr/>
    </dgm:pt>
    <dgm:pt modelId="{AD73B765-D3D2-4818-B326-BF26B9200F31}" type="pres">
      <dgm:prSet presAssocID="{983A909B-C860-48C5-BF42-F28500D6052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A626B877-418D-4FBA-AD91-04AB0CEE5AD7}" type="pres">
      <dgm:prSet presAssocID="{983A909B-C860-48C5-BF42-F28500D6052D}" presName="hierChild4" presStyleCnt="0"/>
      <dgm:spPr/>
    </dgm:pt>
    <dgm:pt modelId="{90C40965-9A92-47D4-B74A-E12A805B23C7}" type="pres">
      <dgm:prSet presAssocID="{4560C7FF-6198-4B08-BA77-63B4EC7A6A93}" presName="Name17" presStyleLbl="parChTrans1D3" presStyleIdx="1" presStyleCnt="3"/>
      <dgm:spPr/>
      <dgm:t>
        <a:bodyPr/>
        <a:lstStyle/>
        <a:p>
          <a:endParaRPr lang="sr-Latn-RS"/>
        </a:p>
      </dgm:t>
    </dgm:pt>
    <dgm:pt modelId="{B60C2841-49B8-49F6-AF85-B8723BD7C3B7}" type="pres">
      <dgm:prSet presAssocID="{0266BEE7-711F-4934-8AD5-6BF2E485461F}" presName="hierRoot3" presStyleCnt="0"/>
      <dgm:spPr/>
    </dgm:pt>
    <dgm:pt modelId="{72FE35F9-79F9-4319-95F2-CB19AEF97112}" type="pres">
      <dgm:prSet presAssocID="{0266BEE7-711F-4934-8AD5-6BF2E485461F}" presName="composite3" presStyleCnt="0"/>
      <dgm:spPr/>
    </dgm:pt>
    <dgm:pt modelId="{50E81199-89CB-47F0-A844-6AE4014C72A6}" type="pres">
      <dgm:prSet presAssocID="{0266BEE7-711F-4934-8AD5-6BF2E485461F}" presName="background3" presStyleLbl="node3" presStyleIdx="1" presStyleCnt="3"/>
      <dgm:spPr/>
    </dgm:pt>
    <dgm:pt modelId="{4787B45B-393C-4D54-A318-61568531BB3C}" type="pres">
      <dgm:prSet presAssocID="{0266BEE7-711F-4934-8AD5-6BF2E485461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75D76C19-983C-44DD-A272-5F2A7F272FE7}" type="pres">
      <dgm:prSet presAssocID="{0266BEE7-711F-4934-8AD5-6BF2E485461F}" presName="hierChild4" presStyleCnt="0"/>
      <dgm:spPr/>
    </dgm:pt>
    <dgm:pt modelId="{F3B2C981-E4AE-49DD-943D-309A90EA0C5A}" type="pres">
      <dgm:prSet presAssocID="{DF8EA57E-AF56-4046-875F-6CAC2D438BEA}" presName="Name17" presStyleLbl="parChTrans1D3" presStyleIdx="2" presStyleCnt="3"/>
      <dgm:spPr/>
      <dgm:t>
        <a:bodyPr/>
        <a:lstStyle/>
        <a:p>
          <a:endParaRPr lang="sr-Latn-RS"/>
        </a:p>
      </dgm:t>
    </dgm:pt>
    <dgm:pt modelId="{2A4322BE-3A3D-4599-81E5-73F8FAE3A0CD}" type="pres">
      <dgm:prSet presAssocID="{29E98678-8E79-4E32-B323-B3A3EC8BA724}" presName="hierRoot3" presStyleCnt="0"/>
      <dgm:spPr/>
    </dgm:pt>
    <dgm:pt modelId="{BE16D03A-510B-4EFA-90B1-B917FA850613}" type="pres">
      <dgm:prSet presAssocID="{29E98678-8E79-4E32-B323-B3A3EC8BA724}" presName="composite3" presStyleCnt="0"/>
      <dgm:spPr/>
    </dgm:pt>
    <dgm:pt modelId="{DC23B1F7-2136-45D0-AC2C-207698494D6E}" type="pres">
      <dgm:prSet presAssocID="{29E98678-8E79-4E32-B323-B3A3EC8BA724}" presName="background3" presStyleLbl="node3" presStyleIdx="2" presStyleCnt="3"/>
      <dgm:spPr/>
    </dgm:pt>
    <dgm:pt modelId="{4B40A893-6C10-4D81-B0DA-3BB33A6B6BB2}" type="pres">
      <dgm:prSet presAssocID="{29E98678-8E79-4E32-B323-B3A3EC8BA72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6972AE3-A8E4-4620-AC06-D7773EC59302}" type="pres">
      <dgm:prSet presAssocID="{29E98678-8E79-4E32-B323-B3A3EC8BA724}" presName="hierChild4" presStyleCnt="0"/>
      <dgm:spPr/>
    </dgm:pt>
    <dgm:pt modelId="{7C9BD666-C097-40E6-8520-ABB8BCBFB77D}" type="pres">
      <dgm:prSet presAssocID="{06372D0A-574B-4F2A-83E2-68710AE8753C}" presName="Name10" presStyleLbl="parChTrans1D2" presStyleIdx="1" presStyleCnt="2"/>
      <dgm:spPr/>
      <dgm:t>
        <a:bodyPr/>
        <a:lstStyle/>
        <a:p>
          <a:endParaRPr lang="sr-Latn-RS"/>
        </a:p>
      </dgm:t>
    </dgm:pt>
    <dgm:pt modelId="{656F1ACE-0E89-46CD-B8F1-C8823EA9C4D7}" type="pres">
      <dgm:prSet presAssocID="{00431676-F70F-4FD2-99EC-96FCF82DCE95}" presName="hierRoot2" presStyleCnt="0"/>
      <dgm:spPr/>
    </dgm:pt>
    <dgm:pt modelId="{BB3750D3-9062-4B99-ADAB-928A1E917401}" type="pres">
      <dgm:prSet presAssocID="{00431676-F70F-4FD2-99EC-96FCF82DCE95}" presName="composite2" presStyleCnt="0"/>
      <dgm:spPr/>
    </dgm:pt>
    <dgm:pt modelId="{FF42D502-0E38-40B5-A3CE-BE37F590D0A8}" type="pres">
      <dgm:prSet presAssocID="{00431676-F70F-4FD2-99EC-96FCF82DCE95}" presName="background2" presStyleLbl="node2" presStyleIdx="1" presStyleCnt="2"/>
      <dgm:spPr/>
    </dgm:pt>
    <dgm:pt modelId="{B79DF566-A1A4-4590-A759-F5B4FE4FED9F}" type="pres">
      <dgm:prSet presAssocID="{00431676-F70F-4FD2-99EC-96FCF82DCE9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FABCB5C9-72D6-4D0D-AE23-3DFB67735724}" type="pres">
      <dgm:prSet presAssocID="{00431676-F70F-4FD2-99EC-96FCF82DCE95}" presName="hierChild3" presStyleCnt="0"/>
      <dgm:spPr/>
    </dgm:pt>
  </dgm:ptLst>
  <dgm:cxnLst>
    <dgm:cxn modelId="{7B7A47B3-0316-4497-B0A5-CFDBFF9D3FB2}" srcId="{2FF078C3-1FB8-448E-96AD-57A576066078}" destId="{DF5DDBD4-99EE-4762-B95B-0F80AD3C5FF1}" srcOrd="0" destOrd="0" parTransId="{AC2A4835-61E7-4B8D-A0F9-962FF095DB36}" sibTransId="{A2E4BD27-95B6-4E1E-9081-B76C76084337}"/>
    <dgm:cxn modelId="{D04C11C8-6C69-41E3-9237-0A28E4B72BF4}" type="presOf" srcId="{AC2A4835-61E7-4B8D-A0F9-962FF095DB36}" destId="{7B229471-9DA1-4CAF-89BF-BBB6FF8B24F7}" srcOrd="0" destOrd="0" presId="urn:microsoft.com/office/officeart/2005/8/layout/hierarchy1"/>
    <dgm:cxn modelId="{9DDB7507-0684-47FD-9493-CBEBDBC34DC5}" srcId="{DF5DDBD4-99EE-4762-B95B-0F80AD3C5FF1}" destId="{983A909B-C860-48C5-BF42-F28500D6052D}" srcOrd="0" destOrd="0" parTransId="{C22DC253-BD95-401D-B458-763553BF00E3}" sibTransId="{FA73022D-B581-41CA-8480-6947CF38BF7E}"/>
    <dgm:cxn modelId="{57A95AD9-D790-47A0-8F57-491C81731DE3}" srcId="{DF5DDBD4-99EE-4762-B95B-0F80AD3C5FF1}" destId="{29E98678-8E79-4E32-B323-B3A3EC8BA724}" srcOrd="2" destOrd="0" parTransId="{DF8EA57E-AF56-4046-875F-6CAC2D438BEA}" sibTransId="{87736150-D8FD-475B-A251-51EC8D848A9B}"/>
    <dgm:cxn modelId="{65DDB311-F304-42AD-9350-CDB797722916}" type="presOf" srcId="{4560C7FF-6198-4B08-BA77-63B4EC7A6A93}" destId="{90C40965-9A92-47D4-B74A-E12A805B23C7}" srcOrd="0" destOrd="0" presId="urn:microsoft.com/office/officeart/2005/8/layout/hierarchy1"/>
    <dgm:cxn modelId="{960A466C-B502-430A-B408-20D23698977E}" srcId="{2BE3A678-C8C7-43AA-9668-DACF3ADC0F5D}" destId="{2FF078C3-1FB8-448E-96AD-57A576066078}" srcOrd="0" destOrd="0" parTransId="{8F474BD9-1606-4F8A-A4B9-628352087666}" sibTransId="{93EA9864-831B-4E49-B0E4-98049AA85C2A}"/>
    <dgm:cxn modelId="{BF78CC8B-0B2C-4191-B93F-A39C76CE84D9}" srcId="{DF5DDBD4-99EE-4762-B95B-0F80AD3C5FF1}" destId="{0266BEE7-711F-4934-8AD5-6BF2E485461F}" srcOrd="1" destOrd="0" parTransId="{4560C7FF-6198-4B08-BA77-63B4EC7A6A93}" sibTransId="{C26B0E07-27DB-4A9C-B576-FB626ACE9A0F}"/>
    <dgm:cxn modelId="{B3F543BE-7E9A-46F9-BFF8-C414717D172F}" type="presOf" srcId="{00431676-F70F-4FD2-99EC-96FCF82DCE95}" destId="{B79DF566-A1A4-4590-A759-F5B4FE4FED9F}" srcOrd="0" destOrd="0" presId="urn:microsoft.com/office/officeart/2005/8/layout/hierarchy1"/>
    <dgm:cxn modelId="{61B0C4AC-A408-4580-8AFB-90881D125CF7}" srcId="{2FF078C3-1FB8-448E-96AD-57A576066078}" destId="{00431676-F70F-4FD2-99EC-96FCF82DCE95}" srcOrd="1" destOrd="0" parTransId="{06372D0A-574B-4F2A-83E2-68710AE8753C}" sibTransId="{1B574495-C6BA-4993-BCCF-86114C9A97D1}"/>
    <dgm:cxn modelId="{CF942459-76BF-4E62-B1E2-8B1033B4CA75}" type="presOf" srcId="{C22DC253-BD95-401D-B458-763553BF00E3}" destId="{88FE37B2-3B27-4D86-9E1E-7C4CD3AAF0AF}" srcOrd="0" destOrd="0" presId="urn:microsoft.com/office/officeart/2005/8/layout/hierarchy1"/>
    <dgm:cxn modelId="{2D2E5400-346A-4F8C-B176-A745780668C7}" type="presOf" srcId="{DF8EA57E-AF56-4046-875F-6CAC2D438BEA}" destId="{F3B2C981-E4AE-49DD-943D-309A90EA0C5A}" srcOrd="0" destOrd="0" presId="urn:microsoft.com/office/officeart/2005/8/layout/hierarchy1"/>
    <dgm:cxn modelId="{13E75853-938E-4A30-9316-91EE9E90CA75}" type="presOf" srcId="{2FF078C3-1FB8-448E-96AD-57A576066078}" destId="{6109F04F-EBE9-4889-A8E7-353265DAACB8}" srcOrd="0" destOrd="0" presId="urn:microsoft.com/office/officeart/2005/8/layout/hierarchy1"/>
    <dgm:cxn modelId="{A8E535AD-3E64-4596-A381-0EC87C456375}" type="presOf" srcId="{2BE3A678-C8C7-43AA-9668-DACF3ADC0F5D}" destId="{E08EFC10-3154-4646-B0FE-C8E4DC3E7934}" srcOrd="0" destOrd="0" presId="urn:microsoft.com/office/officeart/2005/8/layout/hierarchy1"/>
    <dgm:cxn modelId="{FB298994-E1AD-4A90-8E50-C406E4ADD0E0}" type="presOf" srcId="{DF5DDBD4-99EE-4762-B95B-0F80AD3C5FF1}" destId="{E69EFB26-FA30-488B-92D9-6E405EB7689B}" srcOrd="0" destOrd="0" presId="urn:microsoft.com/office/officeart/2005/8/layout/hierarchy1"/>
    <dgm:cxn modelId="{566C99D2-028F-4DBD-AF94-40339881C1D3}" type="presOf" srcId="{29E98678-8E79-4E32-B323-B3A3EC8BA724}" destId="{4B40A893-6C10-4D81-B0DA-3BB33A6B6BB2}" srcOrd="0" destOrd="0" presId="urn:microsoft.com/office/officeart/2005/8/layout/hierarchy1"/>
    <dgm:cxn modelId="{319643F3-D2EF-431E-A4A5-7FE729A71932}" type="presOf" srcId="{983A909B-C860-48C5-BF42-F28500D6052D}" destId="{AD73B765-D3D2-4818-B326-BF26B9200F31}" srcOrd="0" destOrd="0" presId="urn:microsoft.com/office/officeart/2005/8/layout/hierarchy1"/>
    <dgm:cxn modelId="{F2F617AC-FD83-4EFC-AD77-EE59CBA2ACB5}" type="presOf" srcId="{06372D0A-574B-4F2A-83E2-68710AE8753C}" destId="{7C9BD666-C097-40E6-8520-ABB8BCBFB77D}" srcOrd="0" destOrd="0" presId="urn:microsoft.com/office/officeart/2005/8/layout/hierarchy1"/>
    <dgm:cxn modelId="{F6FD69FC-664F-4003-A43B-68CF65E8EB3F}" type="presOf" srcId="{0266BEE7-711F-4934-8AD5-6BF2E485461F}" destId="{4787B45B-393C-4D54-A318-61568531BB3C}" srcOrd="0" destOrd="0" presId="urn:microsoft.com/office/officeart/2005/8/layout/hierarchy1"/>
    <dgm:cxn modelId="{09462688-08AD-4053-B66E-0FB1996EF3F1}" type="presParOf" srcId="{E08EFC10-3154-4646-B0FE-C8E4DC3E7934}" destId="{EA437E45-9722-49E2-890F-9DA03CB5522B}" srcOrd="0" destOrd="0" presId="urn:microsoft.com/office/officeart/2005/8/layout/hierarchy1"/>
    <dgm:cxn modelId="{EE6CCF8B-276C-4CC2-B49B-2032437147F7}" type="presParOf" srcId="{EA437E45-9722-49E2-890F-9DA03CB5522B}" destId="{BD8BDC44-2ECF-44A1-AE03-2C134F833304}" srcOrd="0" destOrd="0" presId="urn:microsoft.com/office/officeart/2005/8/layout/hierarchy1"/>
    <dgm:cxn modelId="{507585B8-976F-44F8-8E95-C1B8212D2F74}" type="presParOf" srcId="{BD8BDC44-2ECF-44A1-AE03-2C134F833304}" destId="{B664B5A6-83EF-4E54-9EB9-A78774CFFED4}" srcOrd="0" destOrd="0" presId="urn:microsoft.com/office/officeart/2005/8/layout/hierarchy1"/>
    <dgm:cxn modelId="{8BC9149B-1680-41EC-A67F-C1D06A34B6D6}" type="presParOf" srcId="{BD8BDC44-2ECF-44A1-AE03-2C134F833304}" destId="{6109F04F-EBE9-4889-A8E7-353265DAACB8}" srcOrd="1" destOrd="0" presId="urn:microsoft.com/office/officeart/2005/8/layout/hierarchy1"/>
    <dgm:cxn modelId="{79BCF74B-E6F8-44D8-9A25-C111288A666B}" type="presParOf" srcId="{EA437E45-9722-49E2-890F-9DA03CB5522B}" destId="{61746B6D-4277-49EE-9A50-6D1C986F0C25}" srcOrd="1" destOrd="0" presId="urn:microsoft.com/office/officeart/2005/8/layout/hierarchy1"/>
    <dgm:cxn modelId="{B2D92830-B398-4D20-99EF-1A5BB7957A62}" type="presParOf" srcId="{61746B6D-4277-49EE-9A50-6D1C986F0C25}" destId="{7B229471-9DA1-4CAF-89BF-BBB6FF8B24F7}" srcOrd="0" destOrd="0" presId="urn:microsoft.com/office/officeart/2005/8/layout/hierarchy1"/>
    <dgm:cxn modelId="{F4AB3E89-16C0-45E7-91EB-F44A058B52C4}" type="presParOf" srcId="{61746B6D-4277-49EE-9A50-6D1C986F0C25}" destId="{0DB0C2CE-6856-44E8-B0B8-7A98F99A132E}" srcOrd="1" destOrd="0" presId="urn:microsoft.com/office/officeart/2005/8/layout/hierarchy1"/>
    <dgm:cxn modelId="{44A52173-55C7-4F69-8ABE-DAAB5A5968DB}" type="presParOf" srcId="{0DB0C2CE-6856-44E8-B0B8-7A98F99A132E}" destId="{39A7B3BF-F8F1-4C6F-973D-796830B8E690}" srcOrd="0" destOrd="0" presId="urn:microsoft.com/office/officeart/2005/8/layout/hierarchy1"/>
    <dgm:cxn modelId="{3984A53D-B9A9-4358-B501-2D6CF4A860B6}" type="presParOf" srcId="{39A7B3BF-F8F1-4C6F-973D-796830B8E690}" destId="{971C0807-DC3C-4EC4-9DA0-66700EEFA7D7}" srcOrd="0" destOrd="0" presId="urn:microsoft.com/office/officeart/2005/8/layout/hierarchy1"/>
    <dgm:cxn modelId="{5BE67413-2A0A-4C81-AFDB-FD803B3A7BBA}" type="presParOf" srcId="{39A7B3BF-F8F1-4C6F-973D-796830B8E690}" destId="{E69EFB26-FA30-488B-92D9-6E405EB7689B}" srcOrd="1" destOrd="0" presId="urn:microsoft.com/office/officeart/2005/8/layout/hierarchy1"/>
    <dgm:cxn modelId="{E7829BA2-F8CD-431A-9C73-64FCB0D359C3}" type="presParOf" srcId="{0DB0C2CE-6856-44E8-B0B8-7A98F99A132E}" destId="{242BC9D0-02EB-4878-B5EF-D2B6EDD0FD00}" srcOrd="1" destOrd="0" presId="urn:microsoft.com/office/officeart/2005/8/layout/hierarchy1"/>
    <dgm:cxn modelId="{8DDC3705-7FA5-4F97-A63E-8B9642B79F98}" type="presParOf" srcId="{242BC9D0-02EB-4878-B5EF-D2B6EDD0FD00}" destId="{88FE37B2-3B27-4D86-9E1E-7C4CD3AAF0AF}" srcOrd="0" destOrd="0" presId="urn:microsoft.com/office/officeart/2005/8/layout/hierarchy1"/>
    <dgm:cxn modelId="{E193FD6C-0DF0-46FB-9EF1-6546A26687F9}" type="presParOf" srcId="{242BC9D0-02EB-4878-B5EF-D2B6EDD0FD00}" destId="{64F513AA-8B06-4D80-A1D4-CDC98A1715E7}" srcOrd="1" destOrd="0" presId="urn:microsoft.com/office/officeart/2005/8/layout/hierarchy1"/>
    <dgm:cxn modelId="{FE0D1F29-8452-4C4B-9273-3B78116483E1}" type="presParOf" srcId="{64F513AA-8B06-4D80-A1D4-CDC98A1715E7}" destId="{CA92201E-6987-4636-A477-E098DAACFEAC}" srcOrd="0" destOrd="0" presId="urn:microsoft.com/office/officeart/2005/8/layout/hierarchy1"/>
    <dgm:cxn modelId="{1FAA7FCD-5F38-4B67-AAC5-00A1FCC5F830}" type="presParOf" srcId="{CA92201E-6987-4636-A477-E098DAACFEAC}" destId="{39CAE858-D821-4F7D-99C0-F02529D02834}" srcOrd="0" destOrd="0" presId="urn:microsoft.com/office/officeart/2005/8/layout/hierarchy1"/>
    <dgm:cxn modelId="{6980E976-D9E5-4C1C-BE9C-0F2A554D9247}" type="presParOf" srcId="{CA92201E-6987-4636-A477-E098DAACFEAC}" destId="{AD73B765-D3D2-4818-B326-BF26B9200F31}" srcOrd="1" destOrd="0" presId="urn:microsoft.com/office/officeart/2005/8/layout/hierarchy1"/>
    <dgm:cxn modelId="{1887BC9A-5F4B-49FD-A6CD-9F24B965F16D}" type="presParOf" srcId="{64F513AA-8B06-4D80-A1D4-CDC98A1715E7}" destId="{A626B877-418D-4FBA-AD91-04AB0CEE5AD7}" srcOrd="1" destOrd="0" presId="urn:microsoft.com/office/officeart/2005/8/layout/hierarchy1"/>
    <dgm:cxn modelId="{C75C3914-370F-4AE8-B417-D7C2369459B0}" type="presParOf" srcId="{242BC9D0-02EB-4878-B5EF-D2B6EDD0FD00}" destId="{90C40965-9A92-47D4-B74A-E12A805B23C7}" srcOrd="2" destOrd="0" presId="urn:microsoft.com/office/officeart/2005/8/layout/hierarchy1"/>
    <dgm:cxn modelId="{36188FDD-21CC-4FB0-B554-733B817447FC}" type="presParOf" srcId="{242BC9D0-02EB-4878-B5EF-D2B6EDD0FD00}" destId="{B60C2841-49B8-49F6-AF85-B8723BD7C3B7}" srcOrd="3" destOrd="0" presId="urn:microsoft.com/office/officeart/2005/8/layout/hierarchy1"/>
    <dgm:cxn modelId="{622A0441-99B6-4073-9D5F-1AA1045D7DF4}" type="presParOf" srcId="{B60C2841-49B8-49F6-AF85-B8723BD7C3B7}" destId="{72FE35F9-79F9-4319-95F2-CB19AEF97112}" srcOrd="0" destOrd="0" presId="urn:microsoft.com/office/officeart/2005/8/layout/hierarchy1"/>
    <dgm:cxn modelId="{167D0FCC-E79A-4842-9F8A-6B48F7513719}" type="presParOf" srcId="{72FE35F9-79F9-4319-95F2-CB19AEF97112}" destId="{50E81199-89CB-47F0-A844-6AE4014C72A6}" srcOrd="0" destOrd="0" presId="urn:microsoft.com/office/officeart/2005/8/layout/hierarchy1"/>
    <dgm:cxn modelId="{E47864B4-BE2A-4273-BDAB-49A28C4BBA50}" type="presParOf" srcId="{72FE35F9-79F9-4319-95F2-CB19AEF97112}" destId="{4787B45B-393C-4D54-A318-61568531BB3C}" srcOrd="1" destOrd="0" presId="urn:microsoft.com/office/officeart/2005/8/layout/hierarchy1"/>
    <dgm:cxn modelId="{3C9A0377-E366-425E-A2C4-45EA5401AE69}" type="presParOf" srcId="{B60C2841-49B8-49F6-AF85-B8723BD7C3B7}" destId="{75D76C19-983C-44DD-A272-5F2A7F272FE7}" srcOrd="1" destOrd="0" presId="urn:microsoft.com/office/officeart/2005/8/layout/hierarchy1"/>
    <dgm:cxn modelId="{29F46F21-5E22-45D5-AF76-85DDBC44ACD0}" type="presParOf" srcId="{242BC9D0-02EB-4878-B5EF-D2B6EDD0FD00}" destId="{F3B2C981-E4AE-49DD-943D-309A90EA0C5A}" srcOrd="4" destOrd="0" presId="urn:microsoft.com/office/officeart/2005/8/layout/hierarchy1"/>
    <dgm:cxn modelId="{8481F2E0-69FC-4480-9CEC-02AC270C4EE0}" type="presParOf" srcId="{242BC9D0-02EB-4878-B5EF-D2B6EDD0FD00}" destId="{2A4322BE-3A3D-4599-81E5-73F8FAE3A0CD}" srcOrd="5" destOrd="0" presId="urn:microsoft.com/office/officeart/2005/8/layout/hierarchy1"/>
    <dgm:cxn modelId="{8B2117CE-0BE1-44E4-88E5-7C1C9AB85944}" type="presParOf" srcId="{2A4322BE-3A3D-4599-81E5-73F8FAE3A0CD}" destId="{BE16D03A-510B-4EFA-90B1-B917FA850613}" srcOrd="0" destOrd="0" presId="urn:microsoft.com/office/officeart/2005/8/layout/hierarchy1"/>
    <dgm:cxn modelId="{ECB7D403-CAF9-445E-8EEC-2750517FAD8F}" type="presParOf" srcId="{BE16D03A-510B-4EFA-90B1-B917FA850613}" destId="{DC23B1F7-2136-45D0-AC2C-207698494D6E}" srcOrd="0" destOrd="0" presId="urn:microsoft.com/office/officeart/2005/8/layout/hierarchy1"/>
    <dgm:cxn modelId="{18FDE23C-9666-4AEC-8AE4-7707D8F1F0A3}" type="presParOf" srcId="{BE16D03A-510B-4EFA-90B1-B917FA850613}" destId="{4B40A893-6C10-4D81-B0DA-3BB33A6B6BB2}" srcOrd="1" destOrd="0" presId="urn:microsoft.com/office/officeart/2005/8/layout/hierarchy1"/>
    <dgm:cxn modelId="{09AB2525-7CF9-454F-BA47-BAC71534AF38}" type="presParOf" srcId="{2A4322BE-3A3D-4599-81E5-73F8FAE3A0CD}" destId="{26972AE3-A8E4-4620-AC06-D7773EC59302}" srcOrd="1" destOrd="0" presId="urn:microsoft.com/office/officeart/2005/8/layout/hierarchy1"/>
    <dgm:cxn modelId="{66FC204B-18CE-4081-8AD1-84ACB4603303}" type="presParOf" srcId="{61746B6D-4277-49EE-9A50-6D1C986F0C25}" destId="{7C9BD666-C097-40E6-8520-ABB8BCBFB77D}" srcOrd="2" destOrd="0" presId="urn:microsoft.com/office/officeart/2005/8/layout/hierarchy1"/>
    <dgm:cxn modelId="{59A4ED13-AB32-48FB-B31A-D950AC62C652}" type="presParOf" srcId="{61746B6D-4277-49EE-9A50-6D1C986F0C25}" destId="{656F1ACE-0E89-46CD-B8F1-C8823EA9C4D7}" srcOrd="3" destOrd="0" presId="urn:microsoft.com/office/officeart/2005/8/layout/hierarchy1"/>
    <dgm:cxn modelId="{BBD86FB9-F3EF-4FA1-9B86-CF1B56B70C9B}" type="presParOf" srcId="{656F1ACE-0E89-46CD-B8F1-C8823EA9C4D7}" destId="{BB3750D3-9062-4B99-ADAB-928A1E917401}" srcOrd="0" destOrd="0" presId="urn:microsoft.com/office/officeart/2005/8/layout/hierarchy1"/>
    <dgm:cxn modelId="{A55F48F3-48E0-4585-A488-C68B76482B5B}" type="presParOf" srcId="{BB3750D3-9062-4B99-ADAB-928A1E917401}" destId="{FF42D502-0E38-40B5-A3CE-BE37F590D0A8}" srcOrd="0" destOrd="0" presId="urn:microsoft.com/office/officeart/2005/8/layout/hierarchy1"/>
    <dgm:cxn modelId="{9B054FA7-72E8-4254-BDFD-9FB7F5E448DD}" type="presParOf" srcId="{BB3750D3-9062-4B99-ADAB-928A1E917401}" destId="{B79DF566-A1A4-4590-A759-F5B4FE4FED9F}" srcOrd="1" destOrd="0" presId="urn:microsoft.com/office/officeart/2005/8/layout/hierarchy1"/>
    <dgm:cxn modelId="{18223573-749D-45F0-8DCB-AA1C86878017}" type="presParOf" srcId="{656F1ACE-0E89-46CD-B8F1-C8823EA9C4D7}" destId="{FABCB5C9-72D6-4D0D-AE23-3DFB677357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55D77-7AF8-4D2D-A049-C946F86D7B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F5A18792-2275-47A7-80EE-9AD5592A492C}">
      <dgm:prSet phldrT="[Text]"/>
      <dgm:spPr/>
      <dgm:t>
        <a:bodyPr/>
        <a:lstStyle/>
        <a:p>
          <a:r>
            <a:rPr lang="sr-Latn-RS" b="1" dirty="0" smtClean="0"/>
            <a:t>Zemljište</a:t>
          </a:r>
          <a:endParaRPr lang="sr-Latn-RS" b="1" dirty="0"/>
        </a:p>
      </dgm:t>
    </dgm:pt>
    <dgm:pt modelId="{80BE940D-C7A1-4369-93A5-D2AD8A00D34A}" type="parTrans" cxnId="{1C3485C0-3A42-437E-97F3-9C88949F0761}">
      <dgm:prSet/>
      <dgm:spPr/>
      <dgm:t>
        <a:bodyPr/>
        <a:lstStyle/>
        <a:p>
          <a:endParaRPr lang="sr-Latn-RS"/>
        </a:p>
      </dgm:t>
    </dgm:pt>
    <dgm:pt modelId="{3B4E6E48-04BC-4235-8C8B-96BA9D46C199}" type="sibTrans" cxnId="{1C3485C0-3A42-437E-97F3-9C88949F0761}">
      <dgm:prSet/>
      <dgm:spPr/>
      <dgm:t>
        <a:bodyPr/>
        <a:lstStyle/>
        <a:p>
          <a:endParaRPr lang="sr-Latn-RS"/>
        </a:p>
      </dgm:t>
    </dgm:pt>
    <dgm:pt modelId="{0205A988-441C-4EB6-8B0B-7960166E3295}">
      <dgm:prSet phldrT="[Text]"/>
      <dgm:spPr/>
      <dgm:t>
        <a:bodyPr/>
        <a:lstStyle/>
        <a:p>
          <a:r>
            <a:rPr lang="sr-Latn-RS" b="1" dirty="0" smtClean="0">
              <a:solidFill>
                <a:srgbClr val="FF0000"/>
              </a:solidFill>
            </a:rPr>
            <a:t>  </a:t>
          </a:r>
          <a:r>
            <a:rPr lang="sr-Latn-RS" b="1" dirty="0" smtClean="0">
              <a:solidFill>
                <a:srgbClr val="FF0000"/>
              </a:solidFill>
              <a:sym typeface="Wingdings"/>
            </a:rPr>
            <a:t></a:t>
          </a:r>
          <a:r>
            <a:rPr lang="sr-Latn-RS" b="1" dirty="0" smtClean="0">
              <a:solidFill>
                <a:srgbClr val="FF0000"/>
              </a:solidFill>
            </a:rPr>
            <a:t> PDV</a:t>
          </a:r>
        </a:p>
        <a:p>
          <a:endParaRPr lang="sr-Latn-RS" b="1" dirty="0" smtClean="0">
            <a:solidFill>
              <a:srgbClr val="FF0000"/>
            </a:solidFill>
          </a:endParaRPr>
        </a:p>
        <a:p>
          <a:endParaRPr lang="sr-Latn-RS" b="1" dirty="0">
            <a:solidFill>
              <a:srgbClr val="FF0000"/>
            </a:solidFill>
          </a:endParaRPr>
        </a:p>
      </dgm:t>
    </dgm:pt>
    <dgm:pt modelId="{6AFF0B82-2A2F-45D1-8793-D95F85B2C747}" type="parTrans" cxnId="{01423D84-A107-4796-9C7E-AB452EAF6950}">
      <dgm:prSet/>
      <dgm:spPr/>
      <dgm:t>
        <a:bodyPr/>
        <a:lstStyle/>
        <a:p>
          <a:endParaRPr lang="sr-Latn-RS"/>
        </a:p>
      </dgm:t>
    </dgm:pt>
    <dgm:pt modelId="{1B4E322A-C805-4ACA-A95B-E6973A7E96CA}" type="sibTrans" cxnId="{01423D84-A107-4796-9C7E-AB452EAF6950}">
      <dgm:prSet/>
      <dgm:spPr/>
      <dgm:t>
        <a:bodyPr/>
        <a:lstStyle/>
        <a:p>
          <a:endParaRPr lang="sr-Latn-RS"/>
        </a:p>
      </dgm:t>
    </dgm:pt>
    <dgm:pt modelId="{E068E78C-A1B7-4CC6-AA20-3F4929A51C17}">
      <dgm:prSet phldrT="[Text]"/>
      <dgm:spPr/>
      <dgm:t>
        <a:bodyPr/>
        <a:lstStyle/>
        <a:p>
          <a:r>
            <a:rPr lang="sr-Latn-RS" b="1" dirty="0" smtClean="0"/>
            <a:t>Građevinski objekti</a:t>
          </a:r>
          <a:endParaRPr lang="sr-Latn-RS" b="1" dirty="0"/>
        </a:p>
      </dgm:t>
    </dgm:pt>
    <dgm:pt modelId="{C4B95F11-67F9-4305-BD82-BAE0D4C86139}" type="parTrans" cxnId="{1DDC4F2D-AE86-46AC-90D6-E1B75879E7D9}">
      <dgm:prSet/>
      <dgm:spPr/>
      <dgm:t>
        <a:bodyPr/>
        <a:lstStyle/>
        <a:p>
          <a:endParaRPr lang="sr-Latn-RS"/>
        </a:p>
      </dgm:t>
    </dgm:pt>
    <dgm:pt modelId="{C29225C3-EA64-4523-AECA-015099B12F2A}" type="sibTrans" cxnId="{1DDC4F2D-AE86-46AC-90D6-E1B75879E7D9}">
      <dgm:prSet/>
      <dgm:spPr/>
      <dgm:t>
        <a:bodyPr/>
        <a:lstStyle/>
        <a:p>
          <a:endParaRPr lang="sr-Latn-RS"/>
        </a:p>
      </dgm:t>
    </dgm:pt>
    <dgm:pt modelId="{6C6C921C-CE1F-44FB-88C8-394D6ECBA5C0}">
      <dgm:prSet phldrT="[Text]"/>
      <dgm:spPr/>
      <dgm:t>
        <a:bodyPr/>
        <a:lstStyle/>
        <a:p>
          <a:r>
            <a:rPr lang="sr-Latn-RS" b="1" dirty="0" smtClean="0">
              <a:solidFill>
                <a:srgbClr val="00B050"/>
              </a:solidFill>
              <a:sym typeface="Wingdings"/>
            </a:rPr>
            <a:t> PDV</a:t>
          </a:r>
        </a:p>
        <a:p>
          <a:r>
            <a:rPr lang="sr-Latn-RS" dirty="0" smtClean="0">
              <a:solidFill>
                <a:srgbClr val="00B050"/>
              </a:solidFill>
            </a:rPr>
            <a:t>ako su ispunjeni uslovi</a:t>
          </a:r>
          <a:endParaRPr lang="sr-Latn-RS" dirty="0">
            <a:solidFill>
              <a:srgbClr val="00B050"/>
            </a:solidFill>
          </a:endParaRPr>
        </a:p>
      </dgm:t>
    </dgm:pt>
    <dgm:pt modelId="{07A500EB-1DD0-4537-8D1F-8458F0893BAA}" type="parTrans" cxnId="{4A19A7C7-B242-4C49-AE23-2DA75A302CC7}">
      <dgm:prSet/>
      <dgm:spPr/>
      <dgm:t>
        <a:bodyPr/>
        <a:lstStyle/>
        <a:p>
          <a:endParaRPr lang="sr-Latn-RS"/>
        </a:p>
      </dgm:t>
    </dgm:pt>
    <dgm:pt modelId="{7F5AE0CD-7187-40EB-92AE-9C6342E755F8}" type="sibTrans" cxnId="{4A19A7C7-B242-4C49-AE23-2DA75A302CC7}">
      <dgm:prSet/>
      <dgm:spPr/>
      <dgm:t>
        <a:bodyPr/>
        <a:lstStyle/>
        <a:p>
          <a:endParaRPr lang="sr-Latn-RS"/>
        </a:p>
      </dgm:t>
    </dgm:pt>
    <dgm:pt modelId="{7C3A963C-C709-4EEC-80DF-D950C7179D91}" type="pres">
      <dgm:prSet presAssocID="{BE455D77-7AF8-4D2D-A049-C946F86D7B0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7D26271D-899C-432C-8E61-03BBAE2B9A92}" type="pres">
      <dgm:prSet presAssocID="{F5A18792-2275-47A7-80EE-9AD5592A492C}" presName="posSpace" presStyleCnt="0"/>
      <dgm:spPr/>
    </dgm:pt>
    <dgm:pt modelId="{FF056555-EB36-4A9D-8A58-B63B5B2DC9EB}" type="pres">
      <dgm:prSet presAssocID="{F5A18792-2275-47A7-80EE-9AD5592A492C}" presName="vertFlow" presStyleCnt="0"/>
      <dgm:spPr/>
    </dgm:pt>
    <dgm:pt modelId="{388D568C-C7D9-424C-BD18-0A8407EB43A0}" type="pres">
      <dgm:prSet presAssocID="{F5A18792-2275-47A7-80EE-9AD5592A492C}" presName="topSpace" presStyleCnt="0"/>
      <dgm:spPr/>
    </dgm:pt>
    <dgm:pt modelId="{26D35C1B-ACA3-4E7C-8B34-8D49761CB0DB}" type="pres">
      <dgm:prSet presAssocID="{F5A18792-2275-47A7-80EE-9AD5592A492C}" presName="firstComp" presStyleCnt="0"/>
      <dgm:spPr/>
    </dgm:pt>
    <dgm:pt modelId="{31F05964-AB44-402F-9C38-596A9C3E8402}" type="pres">
      <dgm:prSet presAssocID="{F5A18792-2275-47A7-80EE-9AD5592A492C}" presName="firstChild" presStyleLbl="bgAccFollowNode1" presStyleIdx="0" presStyleCnt="2" custScaleX="88555" custLinFactNeighborX="-38510" custLinFactNeighborY="5206"/>
      <dgm:spPr/>
      <dgm:t>
        <a:bodyPr/>
        <a:lstStyle/>
        <a:p>
          <a:endParaRPr lang="sr-Latn-RS"/>
        </a:p>
      </dgm:t>
    </dgm:pt>
    <dgm:pt modelId="{BE5A788D-EA59-448B-96A4-4A8D942BDD30}" type="pres">
      <dgm:prSet presAssocID="{F5A18792-2275-47A7-80EE-9AD5592A492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37388A6-5536-4CB6-82B4-5989E4C491E3}" type="pres">
      <dgm:prSet presAssocID="{F5A18792-2275-47A7-80EE-9AD5592A492C}" presName="negSpace" presStyleCnt="0"/>
      <dgm:spPr/>
    </dgm:pt>
    <dgm:pt modelId="{6C30DE67-435C-43CF-AE57-02C6682B595F}" type="pres">
      <dgm:prSet presAssocID="{F5A18792-2275-47A7-80EE-9AD5592A492C}" presName="circle" presStyleLbl="node1" presStyleIdx="0" presStyleCnt="2" custScaleX="146557" custScaleY="146557" custLinFactNeighborX="-47903" custLinFactNeighborY="-647"/>
      <dgm:spPr/>
      <dgm:t>
        <a:bodyPr/>
        <a:lstStyle/>
        <a:p>
          <a:endParaRPr lang="sr-Latn-RS"/>
        </a:p>
      </dgm:t>
    </dgm:pt>
    <dgm:pt modelId="{F683C556-738A-4360-89BC-C6D63C8FB9C5}" type="pres">
      <dgm:prSet presAssocID="{3B4E6E48-04BC-4235-8C8B-96BA9D46C199}" presName="transSpace" presStyleCnt="0"/>
      <dgm:spPr/>
    </dgm:pt>
    <dgm:pt modelId="{E4E22BF2-2A26-4CDB-8032-80916E1B8982}" type="pres">
      <dgm:prSet presAssocID="{E068E78C-A1B7-4CC6-AA20-3F4929A51C17}" presName="posSpace" presStyleCnt="0"/>
      <dgm:spPr/>
    </dgm:pt>
    <dgm:pt modelId="{7978FDFD-9834-45FD-8BA8-7272F2DDCDFA}" type="pres">
      <dgm:prSet presAssocID="{E068E78C-A1B7-4CC6-AA20-3F4929A51C17}" presName="vertFlow" presStyleCnt="0"/>
      <dgm:spPr/>
    </dgm:pt>
    <dgm:pt modelId="{63AB36FE-103A-4FDF-988C-A6F6258F494D}" type="pres">
      <dgm:prSet presAssocID="{E068E78C-A1B7-4CC6-AA20-3F4929A51C17}" presName="topSpace" presStyleCnt="0"/>
      <dgm:spPr/>
    </dgm:pt>
    <dgm:pt modelId="{ED2D7D43-0B7C-4C34-B154-036499FF8411}" type="pres">
      <dgm:prSet presAssocID="{E068E78C-A1B7-4CC6-AA20-3F4929A51C17}" presName="firstComp" presStyleCnt="0"/>
      <dgm:spPr/>
    </dgm:pt>
    <dgm:pt modelId="{EBCDB7BD-954E-4A4D-92B7-460313E24619}" type="pres">
      <dgm:prSet presAssocID="{E068E78C-A1B7-4CC6-AA20-3F4929A51C17}" presName="firstChild" presStyleLbl="bgAccFollowNode1" presStyleIdx="1" presStyleCnt="2" custScaleX="87549" custLinFactNeighborX="-27979" custLinFactNeighborY="5857"/>
      <dgm:spPr/>
      <dgm:t>
        <a:bodyPr/>
        <a:lstStyle/>
        <a:p>
          <a:endParaRPr lang="sr-Latn-RS"/>
        </a:p>
      </dgm:t>
    </dgm:pt>
    <dgm:pt modelId="{7EEF4F02-4B83-43D1-A877-1AEEEFCD446B}" type="pres">
      <dgm:prSet presAssocID="{E068E78C-A1B7-4CC6-AA20-3F4929A51C17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0C823A2-7908-44B4-B15F-5AF03F1D7F92}" type="pres">
      <dgm:prSet presAssocID="{E068E78C-A1B7-4CC6-AA20-3F4929A51C17}" presName="negSpace" presStyleCnt="0"/>
      <dgm:spPr/>
    </dgm:pt>
    <dgm:pt modelId="{A6B1C54D-9DC3-43EA-9115-BA0FB276302C}" type="pres">
      <dgm:prSet presAssocID="{E068E78C-A1B7-4CC6-AA20-3F4929A51C17}" presName="circle" presStyleLbl="node1" presStyleIdx="1" presStyleCnt="2" custScaleX="146557" custScaleY="146557" custLinFactNeighborX="-23177" custLinFactNeighborY="-647"/>
      <dgm:spPr/>
      <dgm:t>
        <a:bodyPr/>
        <a:lstStyle/>
        <a:p>
          <a:endParaRPr lang="sr-Latn-RS"/>
        </a:p>
      </dgm:t>
    </dgm:pt>
  </dgm:ptLst>
  <dgm:cxnLst>
    <dgm:cxn modelId="{9FB00165-AE93-4A65-BBFB-B04E6597FAB7}" type="presOf" srcId="{0205A988-441C-4EB6-8B0B-7960166E3295}" destId="{BE5A788D-EA59-448B-96A4-4A8D942BDD30}" srcOrd="1" destOrd="0" presId="urn:microsoft.com/office/officeart/2005/8/layout/hList9"/>
    <dgm:cxn modelId="{9419C871-0AC6-4FD7-B555-E225CD9EB90A}" type="presOf" srcId="{F5A18792-2275-47A7-80EE-9AD5592A492C}" destId="{6C30DE67-435C-43CF-AE57-02C6682B595F}" srcOrd="0" destOrd="0" presId="urn:microsoft.com/office/officeart/2005/8/layout/hList9"/>
    <dgm:cxn modelId="{01423D84-A107-4796-9C7E-AB452EAF6950}" srcId="{F5A18792-2275-47A7-80EE-9AD5592A492C}" destId="{0205A988-441C-4EB6-8B0B-7960166E3295}" srcOrd="0" destOrd="0" parTransId="{6AFF0B82-2A2F-45D1-8793-D95F85B2C747}" sibTransId="{1B4E322A-C805-4ACA-A95B-E6973A7E96CA}"/>
    <dgm:cxn modelId="{61D27205-C898-43C2-B3E7-CC50D138B852}" type="presOf" srcId="{BE455D77-7AF8-4D2D-A049-C946F86D7B0A}" destId="{7C3A963C-C709-4EEC-80DF-D950C7179D91}" srcOrd="0" destOrd="0" presId="urn:microsoft.com/office/officeart/2005/8/layout/hList9"/>
    <dgm:cxn modelId="{F3D717C9-4A5C-4809-95CF-1899F66B8429}" type="presOf" srcId="{0205A988-441C-4EB6-8B0B-7960166E3295}" destId="{31F05964-AB44-402F-9C38-596A9C3E8402}" srcOrd="0" destOrd="0" presId="urn:microsoft.com/office/officeart/2005/8/layout/hList9"/>
    <dgm:cxn modelId="{4A19A7C7-B242-4C49-AE23-2DA75A302CC7}" srcId="{E068E78C-A1B7-4CC6-AA20-3F4929A51C17}" destId="{6C6C921C-CE1F-44FB-88C8-394D6ECBA5C0}" srcOrd="0" destOrd="0" parTransId="{07A500EB-1DD0-4537-8D1F-8458F0893BAA}" sibTransId="{7F5AE0CD-7187-40EB-92AE-9C6342E755F8}"/>
    <dgm:cxn modelId="{1DDC4F2D-AE86-46AC-90D6-E1B75879E7D9}" srcId="{BE455D77-7AF8-4D2D-A049-C946F86D7B0A}" destId="{E068E78C-A1B7-4CC6-AA20-3F4929A51C17}" srcOrd="1" destOrd="0" parTransId="{C4B95F11-67F9-4305-BD82-BAE0D4C86139}" sibTransId="{C29225C3-EA64-4523-AECA-015099B12F2A}"/>
    <dgm:cxn modelId="{5DB4BD01-3E8E-46BF-BE16-47262D43AD66}" type="presOf" srcId="{E068E78C-A1B7-4CC6-AA20-3F4929A51C17}" destId="{A6B1C54D-9DC3-43EA-9115-BA0FB276302C}" srcOrd="0" destOrd="0" presId="urn:microsoft.com/office/officeart/2005/8/layout/hList9"/>
    <dgm:cxn modelId="{29D34932-277F-41A7-9C73-CA4FCE55CA6C}" type="presOf" srcId="{6C6C921C-CE1F-44FB-88C8-394D6ECBA5C0}" destId="{EBCDB7BD-954E-4A4D-92B7-460313E24619}" srcOrd="0" destOrd="0" presId="urn:microsoft.com/office/officeart/2005/8/layout/hList9"/>
    <dgm:cxn modelId="{1C3485C0-3A42-437E-97F3-9C88949F0761}" srcId="{BE455D77-7AF8-4D2D-A049-C946F86D7B0A}" destId="{F5A18792-2275-47A7-80EE-9AD5592A492C}" srcOrd="0" destOrd="0" parTransId="{80BE940D-C7A1-4369-93A5-D2AD8A00D34A}" sibTransId="{3B4E6E48-04BC-4235-8C8B-96BA9D46C199}"/>
    <dgm:cxn modelId="{623D5C77-3071-4033-BDBB-9204CF182655}" type="presOf" srcId="{6C6C921C-CE1F-44FB-88C8-394D6ECBA5C0}" destId="{7EEF4F02-4B83-43D1-A877-1AEEEFCD446B}" srcOrd="1" destOrd="0" presId="urn:microsoft.com/office/officeart/2005/8/layout/hList9"/>
    <dgm:cxn modelId="{84015992-AC3C-4613-B479-5783B5965D50}" type="presParOf" srcId="{7C3A963C-C709-4EEC-80DF-D950C7179D91}" destId="{7D26271D-899C-432C-8E61-03BBAE2B9A92}" srcOrd="0" destOrd="0" presId="urn:microsoft.com/office/officeart/2005/8/layout/hList9"/>
    <dgm:cxn modelId="{1F80DBD5-6B9B-43E3-9D72-5833D0A362E8}" type="presParOf" srcId="{7C3A963C-C709-4EEC-80DF-D950C7179D91}" destId="{FF056555-EB36-4A9D-8A58-B63B5B2DC9EB}" srcOrd="1" destOrd="0" presId="urn:microsoft.com/office/officeart/2005/8/layout/hList9"/>
    <dgm:cxn modelId="{188B2709-A23A-4DF3-865C-E254F8EB296E}" type="presParOf" srcId="{FF056555-EB36-4A9D-8A58-B63B5B2DC9EB}" destId="{388D568C-C7D9-424C-BD18-0A8407EB43A0}" srcOrd="0" destOrd="0" presId="urn:microsoft.com/office/officeart/2005/8/layout/hList9"/>
    <dgm:cxn modelId="{20739FC7-F7A3-4DBC-A1E6-6A379DDD7348}" type="presParOf" srcId="{FF056555-EB36-4A9D-8A58-B63B5B2DC9EB}" destId="{26D35C1B-ACA3-4E7C-8B34-8D49761CB0DB}" srcOrd="1" destOrd="0" presId="urn:microsoft.com/office/officeart/2005/8/layout/hList9"/>
    <dgm:cxn modelId="{4E93E448-FFCC-4DCA-8F7A-B94F10DA57EE}" type="presParOf" srcId="{26D35C1B-ACA3-4E7C-8B34-8D49761CB0DB}" destId="{31F05964-AB44-402F-9C38-596A9C3E8402}" srcOrd="0" destOrd="0" presId="urn:microsoft.com/office/officeart/2005/8/layout/hList9"/>
    <dgm:cxn modelId="{4CDE89EA-D205-4215-85E8-89715AAB4DCB}" type="presParOf" srcId="{26D35C1B-ACA3-4E7C-8B34-8D49761CB0DB}" destId="{BE5A788D-EA59-448B-96A4-4A8D942BDD30}" srcOrd="1" destOrd="0" presId="urn:microsoft.com/office/officeart/2005/8/layout/hList9"/>
    <dgm:cxn modelId="{582730F6-FD46-497E-9A21-F1AAFA27DC29}" type="presParOf" srcId="{7C3A963C-C709-4EEC-80DF-D950C7179D91}" destId="{137388A6-5536-4CB6-82B4-5989E4C491E3}" srcOrd="2" destOrd="0" presId="urn:microsoft.com/office/officeart/2005/8/layout/hList9"/>
    <dgm:cxn modelId="{8FF3B61D-8A97-40D7-884C-A95F530146E0}" type="presParOf" srcId="{7C3A963C-C709-4EEC-80DF-D950C7179D91}" destId="{6C30DE67-435C-43CF-AE57-02C6682B595F}" srcOrd="3" destOrd="0" presId="urn:microsoft.com/office/officeart/2005/8/layout/hList9"/>
    <dgm:cxn modelId="{ED355A01-F9E2-4A00-9794-2D8122506C9D}" type="presParOf" srcId="{7C3A963C-C709-4EEC-80DF-D950C7179D91}" destId="{F683C556-738A-4360-89BC-C6D63C8FB9C5}" srcOrd="4" destOrd="0" presId="urn:microsoft.com/office/officeart/2005/8/layout/hList9"/>
    <dgm:cxn modelId="{5B1B72BE-A0A7-45C3-AB3D-07CC9F5166E2}" type="presParOf" srcId="{7C3A963C-C709-4EEC-80DF-D950C7179D91}" destId="{E4E22BF2-2A26-4CDB-8032-80916E1B8982}" srcOrd="5" destOrd="0" presId="urn:microsoft.com/office/officeart/2005/8/layout/hList9"/>
    <dgm:cxn modelId="{274C95DC-884F-4CE5-BCB9-B04C81B4D567}" type="presParOf" srcId="{7C3A963C-C709-4EEC-80DF-D950C7179D91}" destId="{7978FDFD-9834-45FD-8BA8-7272F2DDCDFA}" srcOrd="6" destOrd="0" presId="urn:microsoft.com/office/officeart/2005/8/layout/hList9"/>
    <dgm:cxn modelId="{101C30C9-C33C-40BA-BBBE-9F4C3DF8B0BA}" type="presParOf" srcId="{7978FDFD-9834-45FD-8BA8-7272F2DDCDFA}" destId="{63AB36FE-103A-4FDF-988C-A6F6258F494D}" srcOrd="0" destOrd="0" presId="urn:microsoft.com/office/officeart/2005/8/layout/hList9"/>
    <dgm:cxn modelId="{1B9040FA-6DED-4121-AE4A-179DB4772658}" type="presParOf" srcId="{7978FDFD-9834-45FD-8BA8-7272F2DDCDFA}" destId="{ED2D7D43-0B7C-4C34-B154-036499FF8411}" srcOrd="1" destOrd="0" presId="urn:microsoft.com/office/officeart/2005/8/layout/hList9"/>
    <dgm:cxn modelId="{B2F26813-2CFC-4968-B7B8-8152C633B888}" type="presParOf" srcId="{ED2D7D43-0B7C-4C34-B154-036499FF8411}" destId="{EBCDB7BD-954E-4A4D-92B7-460313E24619}" srcOrd="0" destOrd="0" presId="urn:microsoft.com/office/officeart/2005/8/layout/hList9"/>
    <dgm:cxn modelId="{63C10B0A-199D-4B51-92AA-B2D4E7A033E1}" type="presParOf" srcId="{ED2D7D43-0B7C-4C34-B154-036499FF8411}" destId="{7EEF4F02-4B83-43D1-A877-1AEEEFCD446B}" srcOrd="1" destOrd="0" presId="urn:microsoft.com/office/officeart/2005/8/layout/hList9"/>
    <dgm:cxn modelId="{63FF6A15-B0BB-4238-92EF-9924C1E52CAC}" type="presParOf" srcId="{7C3A963C-C709-4EEC-80DF-D950C7179D91}" destId="{F0C823A2-7908-44B4-B15F-5AF03F1D7F92}" srcOrd="7" destOrd="0" presId="urn:microsoft.com/office/officeart/2005/8/layout/hList9"/>
    <dgm:cxn modelId="{C5407C21-512C-43A1-850C-3574C83137F8}" type="presParOf" srcId="{7C3A963C-C709-4EEC-80DF-D950C7179D91}" destId="{A6B1C54D-9DC3-43EA-9115-BA0FB276302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090F1-0AA5-4B36-9119-9A75E1223A9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C36F2F1D-C119-42F3-B8AC-65CD1548DDCC}">
      <dgm:prSet phldrT="[Text]"/>
      <dgm:spPr/>
      <dgm:t>
        <a:bodyPr/>
        <a:lstStyle/>
        <a:p>
          <a:r>
            <a:rPr lang="sr-Latn-RS" dirty="0" smtClean="0"/>
            <a:t>Prestanak obaveze - danom zaključenja ugovora o prodaji, odnosno, danom </a:t>
          </a:r>
          <a:r>
            <a:rPr lang="sr-Latn-RS" dirty="0" err="1" smtClean="0"/>
            <a:t>solemnizacije</a:t>
          </a:r>
          <a:r>
            <a:rPr lang="sr-Latn-RS" dirty="0" smtClean="0"/>
            <a:t> isprave od strane javnog beležnika</a:t>
          </a:r>
          <a:endParaRPr lang="sr-Latn-RS" dirty="0"/>
        </a:p>
      </dgm:t>
    </dgm:pt>
    <dgm:pt modelId="{C0D416DA-8F2E-4253-824A-CAEE4F2803E6}" type="parTrans" cxnId="{C29EF09B-CF55-4BDB-B138-F314E908D21C}">
      <dgm:prSet/>
      <dgm:spPr/>
      <dgm:t>
        <a:bodyPr/>
        <a:lstStyle/>
        <a:p>
          <a:endParaRPr lang="sr-Latn-RS"/>
        </a:p>
      </dgm:t>
    </dgm:pt>
    <dgm:pt modelId="{D37B882D-E619-486D-BBFE-859FBB8EBB8C}" type="sibTrans" cxnId="{C29EF09B-CF55-4BDB-B138-F314E908D21C}">
      <dgm:prSet/>
      <dgm:spPr/>
      <dgm:t>
        <a:bodyPr/>
        <a:lstStyle/>
        <a:p>
          <a:endParaRPr lang="sr-Latn-RS"/>
        </a:p>
      </dgm:t>
    </dgm:pt>
    <dgm:pt modelId="{8512A642-8ED3-4AB8-A9EB-7C642F2EAFE0}">
      <dgm:prSet phldrT="[Text]"/>
      <dgm:spPr/>
      <dgm:t>
        <a:bodyPr/>
        <a:lstStyle/>
        <a:p>
          <a:r>
            <a:rPr lang="sr-Latn-RS" dirty="0" smtClean="0"/>
            <a:t>U roku od 30 dana prijava izmene (umanjenja) utvrđenog poreza na imovinu, počevši od tromesečja u kome je nepokretnost otuđena</a:t>
          </a:r>
          <a:endParaRPr lang="sr-Latn-RS" dirty="0"/>
        </a:p>
      </dgm:t>
    </dgm:pt>
    <dgm:pt modelId="{97874069-6774-4E0E-B06A-F2684EDCEA98}" type="parTrans" cxnId="{C78B0CDA-77A3-493E-A82E-4DF8A9B18637}">
      <dgm:prSet/>
      <dgm:spPr/>
      <dgm:t>
        <a:bodyPr/>
        <a:lstStyle/>
        <a:p>
          <a:endParaRPr lang="sr-Latn-RS"/>
        </a:p>
      </dgm:t>
    </dgm:pt>
    <dgm:pt modelId="{1E023A6C-D3BC-45AE-8CBB-B7F6A9D1AB91}" type="sibTrans" cxnId="{C78B0CDA-77A3-493E-A82E-4DF8A9B18637}">
      <dgm:prSet/>
      <dgm:spPr/>
      <dgm:t>
        <a:bodyPr/>
        <a:lstStyle/>
        <a:p>
          <a:endParaRPr lang="sr-Latn-RS"/>
        </a:p>
      </dgm:t>
    </dgm:pt>
    <dgm:pt modelId="{14133F72-E4D0-4C50-81B3-09653CA30C47}" type="pres">
      <dgm:prSet presAssocID="{00B090F1-0AA5-4B36-9119-9A75E1223A9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254FC416-EE19-4394-8591-F4721B993E41}" type="pres">
      <dgm:prSet presAssocID="{00B090F1-0AA5-4B36-9119-9A75E1223A9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1EBEAF-6F1A-4F26-8182-CAE4C34DF4D9}" type="pres">
      <dgm:prSet presAssocID="{00B090F1-0AA5-4B36-9119-9A75E1223A9A}" presName="LeftNode" presStyleLbl="bgImgPlace1" presStyleIdx="0" presStyleCnt="2" custScaleX="190602" custLinFactNeighborX="-50582" custLinFactNeighborY="-682">
        <dgm:presLayoutVars>
          <dgm:chMax val="2"/>
          <dgm:chPref val="2"/>
        </dgm:presLayoutVars>
      </dgm:prSet>
      <dgm:spPr/>
      <dgm:t>
        <a:bodyPr/>
        <a:lstStyle/>
        <a:p>
          <a:endParaRPr lang="sr-Latn-RS"/>
        </a:p>
      </dgm:t>
    </dgm:pt>
    <dgm:pt modelId="{8F4BADBB-68A1-446B-92D3-C5527239069B}" type="pres">
      <dgm:prSet presAssocID="{00B090F1-0AA5-4B36-9119-9A75E1223A9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781D69A-B9C9-47B4-9555-F048384F0BC0}" type="pres">
      <dgm:prSet presAssocID="{00B090F1-0AA5-4B36-9119-9A75E1223A9A}" presName="RightNode" presStyleLbl="bgImgPlace1" presStyleIdx="1" presStyleCnt="2" custScaleX="191073" custLinFactNeighborX="38436" custLinFactNeighborY="-1023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46A7BF92-8201-411E-BE0D-A29AE17255C5}" type="pres">
      <dgm:prSet presAssocID="{00B090F1-0AA5-4B36-9119-9A75E1223A9A}" presName="TopArrow" presStyleLbl="node1" presStyleIdx="0" presStyleCnt="2"/>
      <dgm:spPr/>
    </dgm:pt>
    <dgm:pt modelId="{8BEB6E58-083B-4938-8600-D9A357DBFCDF}" type="pres">
      <dgm:prSet presAssocID="{00B090F1-0AA5-4B36-9119-9A75E1223A9A}" presName="BottomArrow" presStyleLbl="node1" presStyleIdx="1" presStyleCnt="2" custScaleX="202" custScaleY="202" custLinFactNeighborX="76830" custLinFactNeighborY="55336"/>
      <dgm:spPr/>
    </dgm:pt>
  </dgm:ptLst>
  <dgm:cxnLst>
    <dgm:cxn modelId="{731B9EE1-9457-413F-8751-576F8AB5E800}" type="presOf" srcId="{00B090F1-0AA5-4B36-9119-9A75E1223A9A}" destId="{14133F72-E4D0-4C50-81B3-09653CA30C47}" srcOrd="0" destOrd="0" presId="urn:microsoft.com/office/officeart/2009/layout/ReverseList"/>
    <dgm:cxn modelId="{B89AEDF3-0C5C-4DCE-95AC-71060F9302E8}" type="presOf" srcId="{C36F2F1D-C119-42F3-B8AC-65CD1548DDCC}" destId="{871EBEAF-6F1A-4F26-8182-CAE4C34DF4D9}" srcOrd="1" destOrd="0" presId="urn:microsoft.com/office/officeart/2009/layout/ReverseList"/>
    <dgm:cxn modelId="{6EB09E3C-8A1F-4B43-9918-4FBCC16DCBF2}" type="presOf" srcId="{8512A642-8ED3-4AB8-A9EB-7C642F2EAFE0}" destId="{8F4BADBB-68A1-446B-92D3-C5527239069B}" srcOrd="0" destOrd="0" presId="urn:microsoft.com/office/officeart/2009/layout/ReverseList"/>
    <dgm:cxn modelId="{14ED582C-6CD7-43A3-AEF7-D3B491702788}" type="presOf" srcId="{8512A642-8ED3-4AB8-A9EB-7C642F2EAFE0}" destId="{A781D69A-B9C9-47B4-9555-F048384F0BC0}" srcOrd="1" destOrd="0" presId="urn:microsoft.com/office/officeart/2009/layout/ReverseList"/>
    <dgm:cxn modelId="{C78B0CDA-77A3-493E-A82E-4DF8A9B18637}" srcId="{00B090F1-0AA5-4B36-9119-9A75E1223A9A}" destId="{8512A642-8ED3-4AB8-A9EB-7C642F2EAFE0}" srcOrd="1" destOrd="0" parTransId="{97874069-6774-4E0E-B06A-F2684EDCEA98}" sibTransId="{1E023A6C-D3BC-45AE-8CBB-B7F6A9D1AB91}"/>
    <dgm:cxn modelId="{416FC357-67AA-4C0D-9043-20274B81BC03}" type="presOf" srcId="{C36F2F1D-C119-42F3-B8AC-65CD1548DDCC}" destId="{254FC416-EE19-4394-8591-F4721B993E41}" srcOrd="0" destOrd="0" presId="urn:microsoft.com/office/officeart/2009/layout/ReverseList"/>
    <dgm:cxn modelId="{C29EF09B-CF55-4BDB-B138-F314E908D21C}" srcId="{00B090F1-0AA5-4B36-9119-9A75E1223A9A}" destId="{C36F2F1D-C119-42F3-B8AC-65CD1548DDCC}" srcOrd="0" destOrd="0" parTransId="{C0D416DA-8F2E-4253-824A-CAEE4F2803E6}" sibTransId="{D37B882D-E619-486D-BBFE-859FBB8EBB8C}"/>
    <dgm:cxn modelId="{FBF81943-4DA4-4754-89A6-11E601FD2CA2}" type="presParOf" srcId="{14133F72-E4D0-4C50-81B3-09653CA30C47}" destId="{254FC416-EE19-4394-8591-F4721B993E41}" srcOrd="0" destOrd="0" presId="urn:microsoft.com/office/officeart/2009/layout/ReverseList"/>
    <dgm:cxn modelId="{CD9BF316-98EB-40A5-9FC7-422A7B293807}" type="presParOf" srcId="{14133F72-E4D0-4C50-81B3-09653CA30C47}" destId="{871EBEAF-6F1A-4F26-8182-CAE4C34DF4D9}" srcOrd="1" destOrd="0" presId="urn:microsoft.com/office/officeart/2009/layout/ReverseList"/>
    <dgm:cxn modelId="{7C26D77C-4EF8-4DBA-881C-05304704097B}" type="presParOf" srcId="{14133F72-E4D0-4C50-81B3-09653CA30C47}" destId="{8F4BADBB-68A1-446B-92D3-C5527239069B}" srcOrd="2" destOrd="0" presId="urn:microsoft.com/office/officeart/2009/layout/ReverseList"/>
    <dgm:cxn modelId="{30201113-1A8F-47FA-ADFC-71631843A8D0}" type="presParOf" srcId="{14133F72-E4D0-4C50-81B3-09653CA30C47}" destId="{A781D69A-B9C9-47B4-9555-F048384F0BC0}" srcOrd="3" destOrd="0" presId="urn:microsoft.com/office/officeart/2009/layout/ReverseList"/>
    <dgm:cxn modelId="{4732900D-8C84-482E-A251-824EFDE6878E}" type="presParOf" srcId="{14133F72-E4D0-4C50-81B3-09653CA30C47}" destId="{46A7BF92-8201-411E-BE0D-A29AE17255C5}" srcOrd="4" destOrd="0" presId="urn:microsoft.com/office/officeart/2009/layout/ReverseList"/>
    <dgm:cxn modelId="{18BA46D3-675F-4577-88B0-F579C10C9368}" type="presParOf" srcId="{14133F72-E4D0-4C50-81B3-09653CA30C47}" destId="{8BEB6E58-083B-4938-8600-D9A357DBFCD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B0B7A7-E870-4D07-9BA0-95AAA29C6C8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1290ED7-DA09-488A-88BD-151C43579CD7}">
      <dgm:prSet phldrT="[Text]" custT="1"/>
      <dgm:spPr/>
      <dgm:t>
        <a:bodyPr/>
        <a:lstStyle/>
        <a:p>
          <a:r>
            <a:rPr lang="sr-Latn-RS" sz="2000" dirty="0" smtClean="0"/>
            <a:t>Prodajna cena</a:t>
          </a:r>
          <a:endParaRPr lang="sr-Latn-RS" sz="2000" dirty="0"/>
        </a:p>
      </dgm:t>
    </dgm:pt>
    <dgm:pt modelId="{389219AE-9A74-4C88-BEE2-75FD996E8A38}" type="parTrans" cxnId="{33B6ADB7-89B4-4F6E-A58B-DE53D03088FE}">
      <dgm:prSet/>
      <dgm:spPr/>
      <dgm:t>
        <a:bodyPr/>
        <a:lstStyle/>
        <a:p>
          <a:endParaRPr lang="sr-Latn-RS"/>
        </a:p>
      </dgm:t>
    </dgm:pt>
    <dgm:pt modelId="{3CA6A151-A416-4D75-BF04-CB9D9A4BFDC5}" type="sibTrans" cxnId="{33B6ADB7-89B4-4F6E-A58B-DE53D03088FE}">
      <dgm:prSet/>
      <dgm:spPr/>
      <dgm:t>
        <a:bodyPr/>
        <a:lstStyle/>
        <a:p>
          <a:endParaRPr lang="sr-Latn-RS"/>
        </a:p>
      </dgm:t>
    </dgm:pt>
    <dgm:pt modelId="{28DD2D5C-AC2C-4F4E-B5B6-B7996561C2A2}">
      <dgm:prSet phldrT="[Text]" custT="1"/>
      <dgm:spPr/>
      <dgm:t>
        <a:bodyPr/>
        <a:lstStyle/>
        <a:p>
          <a:r>
            <a:rPr lang="sr-Latn-RS" sz="1500" dirty="0" smtClean="0"/>
            <a:t>Ugovorena cena</a:t>
          </a:r>
          <a:endParaRPr lang="sr-Latn-RS" sz="1500" dirty="0"/>
        </a:p>
      </dgm:t>
    </dgm:pt>
    <dgm:pt modelId="{3DB98048-0B35-4CE5-B0CD-951A48C616C2}" type="parTrans" cxnId="{EED41A00-9CF7-453A-8607-D24748D14319}">
      <dgm:prSet/>
      <dgm:spPr/>
      <dgm:t>
        <a:bodyPr/>
        <a:lstStyle/>
        <a:p>
          <a:endParaRPr lang="sr-Latn-RS"/>
        </a:p>
      </dgm:t>
    </dgm:pt>
    <dgm:pt modelId="{84F7EE58-16BE-49A3-BB1A-B565DB881535}" type="sibTrans" cxnId="{EED41A00-9CF7-453A-8607-D24748D14319}">
      <dgm:prSet/>
      <dgm:spPr/>
      <dgm:t>
        <a:bodyPr/>
        <a:lstStyle/>
        <a:p>
          <a:endParaRPr lang="sr-Latn-RS"/>
        </a:p>
      </dgm:t>
    </dgm:pt>
    <dgm:pt modelId="{47360D70-8351-4004-B91C-43C794EFA88E}">
      <dgm:prSet phldrT="[Text]" custT="1"/>
      <dgm:spPr/>
      <dgm:t>
        <a:bodyPr/>
        <a:lstStyle/>
        <a:p>
          <a:r>
            <a:rPr lang="sr-Latn-RS" sz="2000" dirty="0" smtClean="0"/>
            <a:t>Nabavna cena</a:t>
          </a:r>
          <a:endParaRPr lang="sr-Latn-RS" sz="2000" dirty="0"/>
        </a:p>
      </dgm:t>
    </dgm:pt>
    <dgm:pt modelId="{8D1856A1-0D76-4987-B5D6-FACDB14D4A91}" type="parTrans" cxnId="{4483E0BC-82A8-4B49-9638-1863B234A0A7}">
      <dgm:prSet/>
      <dgm:spPr/>
      <dgm:t>
        <a:bodyPr/>
        <a:lstStyle/>
        <a:p>
          <a:endParaRPr lang="sr-Latn-RS"/>
        </a:p>
      </dgm:t>
    </dgm:pt>
    <dgm:pt modelId="{3E8BC234-9365-4FDA-80F8-CE6F1E89BF0A}" type="sibTrans" cxnId="{4483E0BC-82A8-4B49-9638-1863B234A0A7}">
      <dgm:prSet/>
      <dgm:spPr/>
      <dgm:t>
        <a:bodyPr/>
        <a:lstStyle/>
        <a:p>
          <a:endParaRPr lang="sr-Latn-RS"/>
        </a:p>
      </dgm:t>
    </dgm:pt>
    <dgm:pt modelId="{0A119779-216B-46CD-980F-BD9B71098201}">
      <dgm:prSet phldrT="[Text]" custT="1"/>
      <dgm:spPr/>
      <dgm:t>
        <a:bodyPr/>
        <a:lstStyle/>
        <a:p>
          <a:r>
            <a:rPr lang="sr-Latn-RS" sz="1500" dirty="0" smtClean="0"/>
            <a:t>Cena po kojoj je obveznik stekao imovinu, umanjena po osnovu poreske amortizacije</a:t>
          </a:r>
          <a:endParaRPr lang="sr-Latn-RS" sz="1500" dirty="0"/>
        </a:p>
      </dgm:t>
    </dgm:pt>
    <dgm:pt modelId="{B40A3041-91E2-4361-B4BE-BBBF095FAA70}" type="parTrans" cxnId="{170E43E3-B190-483C-9DA8-B2861D6B03CC}">
      <dgm:prSet/>
      <dgm:spPr/>
      <dgm:t>
        <a:bodyPr/>
        <a:lstStyle/>
        <a:p>
          <a:endParaRPr lang="sr-Latn-RS"/>
        </a:p>
      </dgm:t>
    </dgm:pt>
    <dgm:pt modelId="{D937CF7A-8F5E-4795-87A3-4ACAC1376D38}" type="sibTrans" cxnId="{170E43E3-B190-483C-9DA8-B2861D6B03CC}">
      <dgm:prSet/>
      <dgm:spPr/>
      <dgm:t>
        <a:bodyPr/>
        <a:lstStyle/>
        <a:p>
          <a:endParaRPr lang="sr-Latn-RS"/>
        </a:p>
      </dgm:t>
    </dgm:pt>
    <dgm:pt modelId="{A1F242B4-09C7-4DD3-B28A-4EAD0F8A8B98}">
      <dgm:prSet phldrT="[Text]" custT="1"/>
      <dgm:spPr/>
      <dgm:t>
        <a:bodyPr/>
        <a:lstStyle/>
        <a:p>
          <a:r>
            <a:rPr lang="sr-Latn-RS" sz="1500" dirty="0" smtClean="0"/>
            <a:t>Tržišna cena ukoliko je ona viša od ugovorene (kod prodaje povezanim licima)</a:t>
          </a:r>
          <a:endParaRPr lang="sr-Latn-RS" sz="1500" dirty="0"/>
        </a:p>
      </dgm:t>
    </dgm:pt>
    <dgm:pt modelId="{740972CE-0CFA-407F-A73C-209B90B5AE2A}" type="parTrans" cxnId="{A0D0BAB3-C823-45D7-BAF5-FD9BD59FD3FC}">
      <dgm:prSet/>
      <dgm:spPr/>
      <dgm:t>
        <a:bodyPr/>
        <a:lstStyle/>
        <a:p>
          <a:endParaRPr lang="sr-Latn-RS"/>
        </a:p>
      </dgm:t>
    </dgm:pt>
    <dgm:pt modelId="{89D548C7-59A7-433C-AC1E-C0CD3B376225}" type="sibTrans" cxnId="{A0D0BAB3-C823-45D7-BAF5-FD9BD59FD3FC}">
      <dgm:prSet/>
      <dgm:spPr/>
      <dgm:t>
        <a:bodyPr/>
        <a:lstStyle/>
        <a:p>
          <a:endParaRPr lang="sr-Latn-RS"/>
        </a:p>
      </dgm:t>
    </dgm:pt>
    <dgm:pt modelId="{070082DF-B5F1-423A-BE5C-4070A91AE454}">
      <dgm:prSet phldrT="[Text]" custT="1"/>
      <dgm:spPr/>
      <dgm:t>
        <a:bodyPr/>
        <a:lstStyle/>
        <a:p>
          <a:r>
            <a:rPr lang="sr-Latn-RS" sz="1500" dirty="0" smtClean="0"/>
            <a:t>Cena bez poreza na prenos apsolutnih prava</a:t>
          </a:r>
          <a:endParaRPr lang="sr-Latn-RS" sz="1500" dirty="0"/>
        </a:p>
      </dgm:t>
    </dgm:pt>
    <dgm:pt modelId="{C1C2FC47-A6AB-46B2-86C1-ADD5DA719655}" type="parTrans" cxnId="{ABE513D7-1FB1-4D86-A47E-04B4F8774082}">
      <dgm:prSet/>
      <dgm:spPr/>
      <dgm:t>
        <a:bodyPr/>
        <a:lstStyle/>
        <a:p>
          <a:endParaRPr lang="sr-Latn-RS"/>
        </a:p>
      </dgm:t>
    </dgm:pt>
    <dgm:pt modelId="{C182C507-FA6E-480E-B848-44EA0DF3B7E8}" type="sibTrans" cxnId="{ABE513D7-1FB1-4D86-A47E-04B4F8774082}">
      <dgm:prSet/>
      <dgm:spPr/>
      <dgm:t>
        <a:bodyPr/>
        <a:lstStyle/>
        <a:p>
          <a:endParaRPr lang="sr-Latn-RS"/>
        </a:p>
      </dgm:t>
    </dgm:pt>
    <dgm:pt modelId="{D3F9C945-52BF-4F90-8B0D-C2215E4186A3}">
      <dgm:prSet phldrT="[Text]" custT="1"/>
      <dgm:spPr/>
      <dgm:t>
        <a:bodyPr/>
        <a:lstStyle/>
        <a:p>
          <a:r>
            <a:rPr lang="sr-Latn-RS" sz="1500" dirty="0" smtClean="0"/>
            <a:t>Cena bez poreza na dodatu vrednost</a:t>
          </a:r>
          <a:endParaRPr lang="sr-Latn-RS" sz="1500" dirty="0"/>
        </a:p>
      </dgm:t>
    </dgm:pt>
    <dgm:pt modelId="{7D5D0F6E-CD53-4B8D-B768-2424834BA985}" type="parTrans" cxnId="{48FC6898-A5A7-4DED-8CDE-857A7B475766}">
      <dgm:prSet/>
      <dgm:spPr/>
      <dgm:t>
        <a:bodyPr/>
        <a:lstStyle/>
        <a:p>
          <a:endParaRPr lang="sr-Latn-RS"/>
        </a:p>
      </dgm:t>
    </dgm:pt>
    <dgm:pt modelId="{A4182F91-BA19-4BD5-A6FD-602F31A0F2B0}" type="sibTrans" cxnId="{48FC6898-A5A7-4DED-8CDE-857A7B475766}">
      <dgm:prSet/>
      <dgm:spPr/>
      <dgm:t>
        <a:bodyPr/>
        <a:lstStyle/>
        <a:p>
          <a:endParaRPr lang="sr-Latn-RS"/>
        </a:p>
      </dgm:t>
    </dgm:pt>
    <dgm:pt modelId="{F5A2092B-7567-408F-958A-EA0EE7FB0210}">
      <dgm:prSet phldrT="[Text]" custT="1"/>
      <dgm:spPr/>
      <dgm:t>
        <a:bodyPr/>
        <a:lstStyle/>
        <a:p>
          <a:r>
            <a:rPr lang="sr-Latn-RS" sz="1500" dirty="0" smtClean="0"/>
            <a:t>C</a:t>
          </a:r>
          <a:r>
            <a:rPr lang="en-GB" sz="1500" dirty="0" err="1" smtClean="0"/>
            <a:t>ena</a:t>
          </a:r>
          <a:r>
            <a:rPr lang="en-GB" sz="1500" dirty="0" smtClean="0"/>
            <a:t> </a:t>
          </a:r>
          <a:r>
            <a:rPr lang="en-GB" sz="1500" dirty="0" err="1" smtClean="0"/>
            <a:t>po</a:t>
          </a:r>
          <a:r>
            <a:rPr lang="en-GB" sz="1500" dirty="0" smtClean="0"/>
            <a:t> </a:t>
          </a:r>
          <a:r>
            <a:rPr lang="en-GB" sz="1500" dirty="0" err="1" smtClean="0"/>
            <a:t>kojoj</a:t>
          </a:r>
          <a:r>
            <a:rPr lang="en-GB" sz="1500" dirty="0" smtClean="0"/>
            <a:t> je </a:t>
          </a:r>
          <a:r>
            <a:rPr lang="en-GB" sz="1500" dirty="0" err="1" smtClean="0"/>
            <a:t>obveznik</a:t>
          </a:r>
          <a:r>
            <a:rPr lang="en-GB" sz="1500" dirty="0" smtClean="0"/>
            <a:t> </a:t>
          </a:r>
          <a:r>
            <a:rPr lang="en-GB" sz="1500" dirty="0" err="1" smtClean="0"/>
            <a:t>stekao</a:t>
          </a:r>
          <a:r>
            <a:rPr lang="en-GB" sz="1500" dirty="0" smtClean="0"/>
            <a:t> </a:t>
          </a:r>
          <a:r>
            <a:rPr lang="en-GB" sz="1500" dirty="0" err="1" smtClean="0"/>
            <a:t>predmetnu</a:t>
          </a:r>
          <a:r>
            <a:rPr lang="en-GB" sz="1500" dirty="0" smtClean="0"/>
            <a:t> </a:t>
          </a:r>
          <a:r>
            <a:rPr lang="en-GB" sz="1500" dirty="0" err="1" smtClean="0"/>
            <a:t>nekretninu</a:t>
          </a:r>
          <a:r>
            <a:rPr lang="sr-Latn-RS" sz="1500" dirty="0" smtClean="0"/>
            <a:t>, korigovana na fer vrednost ukoliko je promena fer vrednosti iskazana kao prihod perioda u kome je vršena i umanjena po osnovu poreske amortizacije (prodaja investicione nekretnine)</a:t>
          </a:r>
          <a:endParaRPr lang="sr-Latn-RS" sz="1500" dirty="0"/>
        </a:p>
      </dgm:t>
    </dgm:pt>
    <dgm:pt modelId="{DC0BE28A-F68C-4DF1-9773-0B14E4D4AFB5}" type="parTrans" cxnId="{587B4979-E929-47AA-9539-DD5C3A569B8F}">
      <dgm:prSet/>
      <dgm:spPr/>
      <dgm:t>
        <a:bodyPr/>
        <a:lstStyle/>
        <a:p>
          <a:endParaRPr lang="sr-Latn-RS"/>
        </a:p>
      </dgm:t>
    </dgm:pt>
    <dgm:pt modelId="{13B5DB97-C2D0-4090-BA79-67A7D16D38C0}" type="sibTrans" cxnId="{587B4979-E929-47AA-9539-DD5C3A569B8F}">
      <dgm:prSet/>
      <dgm:spPr/>
      <dgm:t>
        <a:bodyPr/>
        <a:lstStyle/>
        <a:p>
          <a:endParaRPr lang="sr-Latn-RS"/>
        </a:p>
      </dgm:t>
    </dgm:pt>
    <dgm:pt modelId="{C008BB85-875D-4C9D-8FC2-1347D4AC4277}">
      <dgm:prSet phldrT="[Text]" custT="1"/>
      <dgm:spPr/>
      <dgm:t>
        <a:bodyPr/>
        <a:lstStyle/>
        <a:p>
          <a:r>
            <a:rPr lang="sr-Latn-RS" sz="1500" dirty="0" err="1" smtClean="0"/>
            <a:t>Tžišna</a:t>
          </a:r>
          <a:r>
            <a:rPr lang="sr-Latn-RS" sz="1500" dirty="0" smtClean="0"/>
            <a:t> cena nepokretnosti na dan unosa uloga</a:t>
          </a:r>
          <a:endParaRPr lang="sr-Latn-RS" sz="1500" dirty="0"/>
        </a:p>
      </dgm:t>
    </dgm:pt>
    <dgm:pt modelId="{F217766E-CECD-40E0-BD1C-2F186DE57CCD}" type="parTrans" cxnId="{6F27B95F-7E72-4AE6-9B7D-CBE82D4F10A2}">
      <dgm:prSet/>
      <dgm:spPr/>
      <dgm:t>
        <a:bodyPr/>
        <a:lstStyle/>
        <a:p>
          <a:endParaRPr lang="sr-Latn-RS"/>
        </a:p>
      </dgm:t>
    </dgm:pt>
    <dgm:pt modelId="{20334830-5A4C-494F-AB3D-595DF4F9A4FB}" type="sibTrans" cxnId="{6F27B95F-7E72-4AE6-9B7D-CBE82D4F10A2}">
      <dgm:prSet/>
      <dgm:spPr/>
      <dgm:t>
        <a:bodyPr/>
        <a:lstStyle/>
        <a:p>
          <a:endParaRPr lang="sr-Latn-RS"/>
        </a:p>
      </dgm:t>
    </dgm:pt>
    <dgm:pt modelId="{9EF5ACCC-6865-4DA0-A57A-A4BA074049F5}">
      <dgm:prSet phldrT="[Text]" custT="1"/>
      <dgm:spPr/>
      <dgm:t>
        <a:bodyPr/>
        <a:lstStyle/>
        <a:p>
          <a:r>
            <a:rPr lang="sr-Latn-RS" sz="1500" dirty="0" smtClean="0"/>
            <a:t>Iznos troškova izgradnje koji su do dana prodaje iskazani u okviru računa 026</a:t>
          </a:r>
          <a:endParaRPr lang="sr-Latn-RS" sz="1500" dirty="0"/>
        </a:p>
      </dgm:t>
    </dgm:pt>
    <dgm:pt modelId="{BE9EFF67-6B98-4765-9E24-A2115AF8B65F}" type="parTrans" cxnId="{981D9B2F-6317-4015-91DA-3E3E8C710B83}">
      <dgm:prSet/>
      <dgm:spPr/>
      <dgm:t>
        <a:bodyPr/>
        <a:lstStyle/>
        <a:p>
          <a:endParaRPr lang="sr-Latn-RS"/>
        </a:p>
      </dgm:t>
    </dgm:pt>
    <dgm:pt modelId="{BF29E29A-B9EF-4508-A9FA-D0881A9DAF56}" type="sibTrans" cxnId="{981D9B2F-6317-4015-91DA-3E3E8C710B83}">
      <dgm:prSet/>
      <dgm:spPr/>
      <dgm:t>
        <a:bodyPr/>
        <a:lstStyle/>
        <a:p>
          <a:endParaRPr lang="sr-Latn-RS"/>
        </a:p>
      </dgm:t>
    </dgm:pt>
    <dgm:pt modelId="{577F7223-272F-427F-8805-9D8D6730D1A0}">
      <dgm:prSet phldrT="[Text]" custT="1"/>
      <dgm:spPr/>
      <dgm:t>
        <a:bodyPr/>
        <a:lstStyle/>
        <a:p>
          <a:r>
            <a:rPr lang="sr-Latn-RS" sz="1500" dirty="0" smtClean="0"/>
            <a:t>Ukoliko imovina nije iskazana u poslovnim knjigama obveznika, nabavnu cenu u visini tržišne cene na dan nabavke utvrđuje nadležni poreski organ</a:t>
          </a:r>
          <a:endParaRPr lang="sr-Latn-RS" sz="1500" dirty="0"/>
        </a:p>
      </dgm:t>
    </dgm:pt>
    <dgm:pt modelId="{9CB4F318-F338-41EE-A5A8-47783063515B}" type="parTrans" cxnId="{4CCCA1B1-C519-4EE6-95C9-4604369D2924}">
      <dgm:prSet/>
      <dgm:spPr/>
      <dgm:t>
        <a:bodyPr/>
        <a:lstStyle/>
        <a:p>
          <a:endParaRPr lang="sr-Latn-RS"/>
        </a:p>
      </dgm:t>
    </dgm:pt>
    <dgm:pt modelId="{B422B559-49DE-4289-8945-A1009E66DA3E}" type="sibTrans" cxnId="{4CCCA1B1-C519-4EE6-95C9-4604369D2924}">
      <dgm:prSet/>
      <dgm:spPr/>
      <dgm:t>
        <a:bodyPr/>
        <a:lstStyle/>
        <a:p>
          <a:endParaRPr lang="sr-Latn-RS"/>
        </a:p>
      </dgm:t>
    </dgm:pt>
    <dgm:pt modelId="{705651CF-5A9E-4F37-B4E5-CBCEC92E95BA}" type="pres">
      <dgm:prSet presAssocID="{22B0B7A7-E870-4D07-9BA0-95AAA29C6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52E11A3-F393-464C-B01C-5E0E2DADBE71}" type="pres">
      <dgm:prSet presAssocID="{01290ED7-DA09-488A-88BD-151C43579CD7}" presName="parentText" presStyleLbl="node1" presStyleIdx="0" presStyleCnt="2" custScaleY="36284" custLinFactNeighborX="-237" custLinFactNeighborY="-2679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5ABB137-3370-47F9-8C5B-8447FB54FAA0}" type="pres">
      <dgm:prSet presAssocID="{01290ED7-DA09-488A-88BD-151C43579CD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1792B4B-0BC9-4C7E-8237-165FF87A12A7}" type="pres">
      <dgm:prSet presAssocID="{47360D70-8351-4004-B91C-43C794EFA88E}" presName="parentText" presStyleLbl="node1" presStyleIdx="1" presStyleCnt="2" custScaleY="31017" custLinFactNeighborX="118" custLinFactNeighborY="-261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3B2E945-4B13-4054-814E-C0D4BB22AE9D}" type="pres">
      <dgm:prSet presAssocID="{47360D70-8351-4004-B91C-43C794EFA88E}" presName="childText" presStyleLbl="revTx" presStyleIdx="1" presStyleCnt="2" custScaleY="13424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A0D0BAB3-C823-45D7-BAF5-FD9BD59FD3FC}" srcId="{01290ED7-DA09-488A-88BD-151C43579CD7}" destId="{A1F242B4-09C7-4DD3-B28A-4EAD0F8A8B98}" srcOrd="1" destOrd="0" parTransId="{740972CE-0CFA-407F-A73C-209B90B5AE2A}" sibTransId="{89D548C7-59A7-433C-AC1E-C0CD3B376225}"/>
    <dgm:cxn modelId="{FAB2AC59-1462-4F73-B6F2-676D3ADB396E}" type="presOf" srcId="{22B0B7A7-E870-4D07-9BA0-95AAA29C6C8F}" destId="{705651CF-5A9E-4F37-B4E5-CBCEC92E95BA}" srcOrd="0" destOrd="0" presId="urn:microsoft.com/office/officeart/2005/8/layout/vList2"/>
    <dgm:cxn modelId="{170E43E3-B190-483C-9DA8-B2861D6B03CC}" srcId="{47360D70-8351-4004-B91C-43C794EFA88E}" destId="{0A119779-216B-46CD-980F-BD9B71098201}" srcOrd="0" destOrd="0" parTransId="{B40A3041-91E2-4361-B4BE-BBBF095FAA70}" sibTransId="{D937CF7A-8F5E-4795-87A3-4ACAC1376D38}"/>
    <dgm:cxn modelId="{F0D96EA2-B41A-4557-B3DA-26162F5D46B3}" type="presOf" srcId="{577F7223-272F-427F-8805-9D8D6730D1A0}" destId="{C3B2E945-4B13-4054-814E-C0D4BB22AE9D}" srcOrd="0" destOrd="4" presId="urn:microsoft.com/office/officeart/2005/8/layout/vList2"/>
    <dgm:cxn modelId="{EED41A00-9CF7-453A-8607-D24748D14319}" srcId="{01290ED7-DA09-488A-88BD-151C43579CD7}" destId="{28DD2D5C-AC2C-4F4E-B5B6-B7996561C2A2}" srcOrd="0" destOrd="0" parTransId="{3DB98048-0B35-4CE5-B0CD-951A48C616C2}" sibTransId="{84F7EE58-16BE-49A3-BB1A-B565DB881535}"/>
    <dgm:cxn modelId="{D9EB1D07-ED28-44C8-A5C2-37EC1CE879AE}" type="presOf" srcId="{A1F242B4-09C7-4DD3-B28A-4EAD0F8A8B98}" destId="{65ABB137-3370-47F9-8C5B-8447FB54FAA0}" srcOrd="0" destOrd="1" presId="urn:microsoft.com/office/officeart/2005/8/layout/vList2"/>
    <dgm:cxn modelId="{981D9B2F-6317-4015-91DA-3E3E8C710B83}" srcId="{47360D70-8351-4004-B91C-43C794EFA88E}" destId="{9EF5ACCC-6865-4DA0-A57A-A4BA074049F5}" srcOrd="3" destOrd="0" parTransId="{BE9EFF67-6B98-4765-9E24-A2115AF8B65F}" sibTransId="{BF29E29A-B9EF-4508-A9FA-D0881A9DAF56}"/>
    <dgm:cxn modelId="{043E7D30-8FB7-4AC5-98D5-7544241920F9}" type="presOf" srcId="{D3F9C945-52BF-4F90-8B0D-C2215E4186A3}" destId="{65ABB137-3370-47F9-8C5B-8447FB54FAA0}" srcOrd="0" destOrd="3" presId="urn:microsoft.com/office/officeart/2005/8/layout/vList2"/>
    <dgm:cxn modelId="{6BAAF147-823C-45FC-85E5-83D695C881DB}" type="presOf" srcId="{0A119779-216B-46CD-980F-BD9B71098201}" destId="{C3B2E945-4B13-4054-814E-C0D4BB22AE9D}" srcOrd="0" destOrd="0" presId="urn:microsoft.com/office/officeart/2005/8/layout/vList2"/>
    <dgm:cxn modelId="{3EDA2917-F0CA-47C2-9C10-EB29BFF4C49B}" type="presOf" srcId="{01290ED7-DA09-488A-88BD-151C43579CD7}" destId="{F52E11A3-F393-464C-B01C-5E0E2DADBE71}" srcOrd="0" destOrd="0" presId="urn:microsoft.com/office/officeart/2005/8/layout/vList2"/>
    <dgm:cxn modelId="{99FBDE50-9DCA-4801-83FB-5EF94F81CA35}" type="presOf" srcId="{47360D70-8351-4004-B91C-43C794EFA88E}" destId="{81792B4B-0BC9-4C7E-8237-165FF87A12A7}" srcOrd="0" destOrd="0" presId="urn:microsoft.com/office/officeart/2005/8/layout/vList2"/>
    <dgm:cxn modelId="{4CCCA1B1-C519-4EE6-95C9-4604369D2924}" srcId="{47360D70-8351-4004-B91C-43C794EFA88E}" destId="{577F7223-272F-427F-8805-9D8D6730D1A0}" srcOrd="4" destOrd="0" parTransId="{9CB4F318-F338-41EE-A5A8-47783063515B}" sibTransId="{B422B559-49DE-4289-8945-A1009E66DA3E}"/>
    <dgm:cxn modelId="{587B4979-E929-47AA-9539-DD5C3A569B8F}" srcId="{47360D70-8351-4004-B91C-43C794EFA88E}" destId="{F5A2092B-7567-408F-958A-EA0EE7FB0210}" srcOrd="1" destOrd="0" parTransId="{DC0BE28A-F68C-4DF1-9773-0B14E4D4AFB5}" sibTransId="{13B5DB97-C2D0-4090-BA79-67A7D16D38C0}"/>
    <dgm:cxn modelId="{67F43A47-2A88-4F11-8542-FB05A406A6BC}" type="presOf" srcId="{F5A2092B-7567-408F-958A-EA0EE7FB0210}" destId="{C3B2E945-4B13-4054-814E-C0D4BB22AE9D}" srcOrd="0" destOrd="1" presId="urn:microsoft.com/office/officeart/2005/8/layout/vList2"/>
    <dgm:cxn modelId="{4483E0BC-82A8-4B49-9638-1863B234A0A7}" srcId="{22B0B7A7-E870-4D07-9BA0-95AAA29C6C8F}" destId="{47360D70-8351-4004-B91C-43C794EFA88E}" srcOrd="1" destOrd="0" parTransId="{8D1856A1-0D76-4987-B5D6-FACDB14D4A91}" sibTransId="{3E8BC234-9365-4FDA-80F8-CE6F1E89BF0A}"/>
    <dgm:cxn modelId="{6F27B95F-7E72-4AE6-9B7D-CBE82D4F10A2}" srcId="{47360D70-8351-4004-B91C-43C794EFA88E}" destId="{C008BB85-875D-4C9D-8FC2-1347D4AC4277}" srcOrd="2" destOrd="0" parTransId="{F217766E-CECD-40E0-BD1C-2F186DE57CCD}" sibTransId="{20334830-5A4C-494F-AB3D-595DF4F9A4FB}"/>
    <dgm:cxn modelId="{ABE513D7-1FB1-4D86-A47E-04B4F8774082}" srcId="{01290ED7-DA09-488A-88BD-151C43579CD7}" destId="{070082DF-B5F1-423A-BE5C-4070A91AE454}" srcOrd="2" destOrd="0" parTransId="{C1C2FC47-A6AB-46B2-86C1-ADD5DA719655}" sibTransId="{C182C507-FA6E-480E-B848-44EA0DF3B7E8}"/>
    <dgm:cxn modelId="{33B6ADB7-89B4-4F6E-A58B-DE53D03088FE}" srcId="{22B0B7A7-E870-4D07-9BA0-95AAA29C6C8F}" destId="{01290ED7-DA09-488A-88BD-151C43579CD7}" srcOrd="0" destOrd="0" parTransId="{389219AE-9A74-4C88-BEE2-75FD996E8A38}" sibTransId="{3CA6A151-A416-4D75-BF04-CB9D9A4BFDC5}"/>
    <dgm:cxn modelId="{48FC6898-A5A7-4DED-8CDE-857A7B475766}" srcId="{01290ED7-DA09-488A-88BD-151C43579CD7}" destId="{D3F9C945-52BF-4F90-8B0D-C2215E4186A3}" srcOrd="3" destOrd="0" parTransId="{7D5D0F6E-CD53-4B8D-B768-2424834BA985}" sibTransId="{A4182F91-BA19-4BD5-A6FD-602F31A0F2B0}"/>
    <dgm:cxn modelId="{F6B4FF77-6B41-4A10-8BFB-2147345CABE3}" type="presOf" srcId="{C008BB85-875D-4C9D-8FC2-1347D4AC4277}" destId="{C3B2E945-4B13-4054-814E-C0D4BB22AE9D}" srcOrd="0" destOrd="2" presId="urn:microsoft.com/office/officeart/2005/8/layout/vList2"/>
    <dgm:cxn modelId="{239B985A-661C-459B-9DE7-0EB3AB410A03}" type="presOf" srcId="{070082DF-B5F1-423A-BE5C-4070A91AE454}" destId="{65ABB137-3370-47F9-8C5B-8447FB54FAA0}" srcOrd="0" destOrd="2" presId="urn:microsoft.com/office/officeart/2005/8/layout/vList2"/>
    <dgm:cxn modelId="{43551162-0427-4881-80F4-C1F41158887F}" type="presOf" srcId="{9EF5ACCC-6865-4DA0-A57A-A4BA074049F5}" destId="{C3B2E945-4B13-4054-814E-C0D4BB22AE9D}" srcOrd="0" destOrd="3" presId="urn:microsoft.com/office/officeart/2005/8/layout/vList2"/>
    <dgm:cxn modelId="{6192AD40-089E-4D8A-8F66-D9C9A037E150}" type="presOf" srcId="{28DD2D5C-AC2C-4F4E-B5B6-B7996561C2A2}" destId="{65ABB137-3370-47F9-8C5B-8447FB54FAA0}" srcOrd="0" destOrd="0" presId="urn:microsoft.com/office/officeart/2005/8/layout/vList2"/>
    <dgm:cxn modelId="{1D0A0FA5-DCD4-44E1-82BD-80D50DA751D6}" type="presParOf" srcId="{705651CF-5A9E-4F37-B4E5-CBCEC92E95BA}" destId="{F52E11A3-F393-464C-B01C-5E0E2DADBE71}" srcOrd="0" destOrd="0" presId="urn:microsoft.com/office/officeart/2005/8/layout/vList2"/>
    <dgm:cxn modelId="{366C27CD-B24B-420D-BEC4-9B83523F3E42}" type="presParOf" srcId="{705651CF-5A9E-4F37-B4E5-CBCEC92E95BA}" destId="{65ABB137-3370-47F9-8C5B-8447FB54FAA0}" srcOrd="1" destOrd="0" presId="urn:microsoft.com/office/officeart/2005/8/layout/vList2"/>
    <dgm:cxn modelId="{27A6A693-6686-4F0C-9DCF-6E94CE044CFE}" type="presParOf" srcId="{705651CF-5A9E-4F37-B4E5-CBCEC92E95BA}" destId="{81792B4B-0BC9-4C7E-8237-165FF87A12A7}" srcOrd="2" destOrd="0" presId="urn:microsoft.com/office/officeart/2005/8/layout/vList2"/>
    <dgm:cxn modelId="{D38BD813-CDF4-46AD-8DDF-8DC1C0978AC0}" type="presParOf" srcId="{705651CF-5A9E-4F37-B4E5-CBCEC92E95BA}" destId="{C3B2E945-4B13-4054-814E-C0D4BB22AE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0B7A7-E870-4D07-9BA0-95AAA29C6C8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1290ED7-DA09-488A-88BD-151C43579CD7}">
      <dgm:prSet phldrT="[Text]" custT="1"/>
      <dgm:spPr/>
      <dgm:t>
        <a:bodyPr/>
        <a:lstStyle/>
        <a:p>
          <a:r>
            <a:rPr lang="sr-Latn-RS" sz="2000" dirty="0" smtClean="0"/>
            <a:t>Prodajna cena</a:t>
          </a:r>
          <a:endParaRPr lang="sr-Latn-RS" sz="2000" dirty="0"/>
        </a:p>
      </dgm:t>
    </dgm:pt>
    <dgm:pt modelId="{389219AE-9A74-4C88-BEE2-75FD996E8A38}" type="parTrans" cxnId="{33B6ADB7-89B4-4F6E-A58B-DE53D03088FE}">
      <dgm:prSet/>
      <dgm:spPr/>
      <dgm:t>
        <a:bodyPr/>
        <a:lstStyle/>
        <a:p>
          <a:endParaRPr lang="sr-Latn-RS"/>
        </a:p>
      </dgm:t>
    </dgm:pt>
    <dgm:pt modelId="{3CA6A151-A416-4D75-BF04-CB9D9A4BFDC5}" type="sibTrans" cxnId="{33B6ADB7-89B4-4F6E-A58B-DE53D03088FE}">
      <dgm:prSet/>
      <dgm:spPr/>
      <dgm:t>
        <a:bodyPr/>
        <a:lstStyle/>
        <a:p>
          <a:endParaRPr lang="sr-Latn-RS"/>
        </a:p>
      </dgm:t>
    </dgm:pt>
    <dgm:pt modelId="{28DD2D5C-AC2C-4F4E-B5B6-B7996561C2A2}">
      <dgm:prSet phldrT="[Text]" custT="1"/>
      <dgm:spPr/>
      <dgm:t>
        <a:bodyPr/>
        <a:lstStyle/>
        <a:p>
          <a:r>
            <a:rPr lang="sr-Latn-RS" sz="1500" dirty="0" smtClean="0"/>
            <a:t>Ugovorena cena</a:t>
          </a:r>
          <a:endParaRPr lang="sr-Latn-RS" sz="1500" dirty="0"/>
        </a:p>
      </dgm:t>
    </dgm:pt>
    <dgm:pt modelId="{3DB98048-0B35-4CE5-B0CD-951A48C616C2}" type="parTrans" cxnId="{EED41A00-9CF7-453A-8607-D24748D14319}">
      <dgm:prSet/>
      <dgm:spPr/>
      <dgm:t>
        <a:bodyPr/>
        <a:lstStyle/>
        <a:p>
          <a:endParaRPr lang="sr-Latn-RS"/>
        </a:p>
      </dgm:t>
    </dgm:pt>
    <dgm:pt modelId="{84F7EE58-16BE-49A3-BB1A-B565DB881535}" type="sibTrans" cxnId="{EED41A00-9CF7-453A-8607-D24748D14319}">
      <dgm:prSet/>
      <dgm:spPr/>
      <dgm:t>
        <a:bodyPr/>
        <a:lstStyle/>
        <a:p>
          <a:endParaRPr lang="sr-Latn-RS"/>
        </a:p>
      </dgm:t>
    </dgm:pt>
    <dgm:pt modelId="{47360D70-8351-4004-B91C-43C794EFA88E}">
      <dgm:prSet phldrT="[Text]" custT="1"/>
      <dgm:spPr/>
      <dgm:t>
        <a:bodyPr/>
        <a:lstStyle/>
        <a:p>
          <a:r>
            <a:rPr lang="sr-Latn-RS" sz="2000" dirty="0" smtClean="0"/>
            <a:t>Nabavna cena</a:t>
          </a:r>
          <a:endParaRPr lang="sr-Latn-RS" sz="2000" dirty="0"/>
        </a:p>
      </dgm:t>
    </dgm:pt>
    <dgm:pt modelId="{8D1856A1-0D76-4987-B5D6-FACDB14D4A91}" type="parTrans" cxnId="{4483E0BC-82A8-4B49-9638-1863B234A0A7}">
      <dgm:prSet/>
      <dgm:spPr/>
      <dgm:t>
        <a:bodyPr/>
        <a:lstStyle/>
        <a:p>
          <a:endParaRPr lang="sr-Latn-RS"/>
        </a:p>
      </dgm:t>
    </dgm:pt>
    <dgm:pt modelId="{3E8BC234-9365-4FDA-80F8-CE6F1E89BF0A}" type="sibTrans" cxnId="{4483E0BC-82A8-4B49-9638-1863B234A0A7}">
      <dgm:prSet/>
      <dgm:spPr/>
      <dgm:t>
        <a:bodyPr/>
        <a:lstStyle/>
        <a:p>
          <a:endParaRPr lang="sr-Latn-RS"/>
        </a:p>
      </dgm:t>
    </dgm:pt>
    <dgm:pt modelId="{A1F242B4-09C7-4DD3-B28A-4EAD0F8A8B98}">
      <dgm:prSet phldrT="[Text]" custT="1"/>
      <dgm:spPr/>
      <dgm:t>
        <a:bodyPr/>
        <a:lstStyle/>
        <a:p>
          <a:r>
            <a:rPr lang="sr-Latn-RS" sz="1500" dirty="0" smtClean="0"/>
            <a:t>Tržišna cena ukoliko je ona viša od ugovorene (kod prodaje povezanim licima)</a:t>
          </a:r>
          <a:endParaRPr lang="sr-Latn-RS" sz="1500" dirty="0"/>
        </a:p>
      </dgm:t>
    </dgm:pt>
    <dgm:pt modelId="{740972CE-0CFA-407F-A73C-209B90B5AE2A}" type="parTrans" cxnId="{A0D0BAB3-C823-45D7-BAF5-FD9BD59FD3FC}">
      <dgm:prSet/>
      <dgm:spPr/>
      <dgm:t>
        <a:bodyPr/>
        <a:lstStyle/>
        <a:p>
          <a:endParaRPr lang="sr-Latn-RS"/>
        </a:p>
      </dgm:t>
    </dgm:pt>
    <dgm:pt modelId="{89D548C7-59A7-433C-AC1E-C0CD3B376225}" type="sibTrans" cxnId="{A0D0BAB3-C823-45D7-BAF5-FD9BD59FD3FC}">
      <dgm:prSet/>
      <dgm:spPr/>
      <dgm:t>
        <a:bodyPr/>
        <a:lstStyle/>
        <a:p>
          <a:endParaRPr lang="sr-Latn-RS"/>
        </a:p>
      </dgm:t>
    </dgm:pt>
    <dgm:pt modelId="{3C0B0D23-D846-432F-A452-C4FAA82FD9CB}">
      <dgm:prSet phldrT="[Text]" custT="1"/>
      <dgm:spPr/>
      <dgm:t>
        <a:bodyPr/>
        <a:lstStyle/>
        <a:p>
          <a:r>
            <a:rPr lang="sr-Latn-RS" sz="1500" dirty="0" smtClean="0"/>
            <a:t>Dokumentovana stvarno plaćena cena udela u kapitalu pravnih lica. </a:t>
          </a:r>
          <a:endParaRPr lang="sr-Latn-RS" sz="1500" dirty="0"/>
        </a:p>
      </dgm:t>
    </dgm:pt>
    <dgm:pt modelId="{864F77F5-1787-4468-A9A3-154796829E78}" type="parTrans" cxnId="{9C7452BF-2527-409D-ABAA-4AE4DBDFECFF}">
      <dgm:prSet/>
      <dgm:spPr/>
      <dgm:t>
        <a:bodyPr/>
        <a:lstStyle/>
        <a:p>
          <a:endParaRPr lang="sr-Latn-RS"/>
        </a:p>
      </dgm:t>
    </dgm:pt>
    <dgm:pt modelId="{BCB1608C-552F-4A65-A9F7-851A96BC5631}" type="sibTrans" cxnId="{9C7452BF-2527-409D-ABAA-4AE4DBDFECFF}">
      <dgm:prSet/>
      <dgm:spPr/>
      <dgm:t>
        <a:bodyPr/>
        <a:lstStyle/>
        <a:p>
          <a:endParaRPr lang="sr-Latn-RS"/>
        </a:p>
      </dgm:t>
    </dgm:pt>
    <dgm:pt modelId="{E77A9BDA-4B8C-4DD6-B5B0-9BB6AF62C3E4}">
      <dgm:prSet phldrT="[Text]" custT="1"/>
      <dgm:spPr/>
      <dgm:t>
        <a:bodyPr/>
        <a:lstStyle/>
        <a:p>
          <a:r>
            <a:rPr lang="sr-Latn-RS" sz="1500" dirty="0" smtClean="0"/>
            <a:t>Cena koju obveznik dokumentuje kao stvarno plaćenu, a ako ne poseduje odgovarajuću dokumentaciju - najniža tržišna cena ostvarena na organizovanom tržištu u periodu od godinu dana koji prethodi prodaji te HOV ili u periodu trgovanja, ukoliko se trgovalo kraće od godinu dana, odnosno njena nominalna vrednost kod HOV kojima se ne trguje na organizovanom tržištu.</a:t>
          </a:r>
          <a:endParaRPr lang="sr-Latn-RS" sz="1500" dirty="0"/>
        </a:p>
      </dgm:t>
    </dgm:pt>
    <dgm:pt modelId="{50CB5F89-C3AF-4DCC-832D-14A1BA738D23}" type="parTrans" cxnId="{81543CF8-A6C1-4C9E-97C7-AE30A854D8AE}">
      <dgm:prSet/>
      <dgm:spPr/>
      <dgm:t>
        <a:bodyPr/>
        <a:lstStyle/>
        <a:p>
          <a:endParaRPr lang="sr-Latn-RS"/>
        </a:p>
      </dgm:t>
    </dgm:pt>
    <dgm:pt modelId="{68742FAB-529E-4554-BE31-16C86F6A8659}" type="sibTrans" cxnId="{81543CF8-A6C1-4C9E-97C7-AE30A854D8AE}">
      <dgm:prSet/>
      <dgm:spPr/>
      <dgm:t>
        <a:bodyPr/>
        <a:lstStyle/>
        <a:p>
          <a:endParaRPr lang="sr-Latn-RS"/>
        </a:p>
      </dgm:t>
    </dgm:pt>
    <dgm:pt modelId="{3197EAD3-C0F4-40E4-95A1-442F2CDB7823}">
      <dgm:prSet phldrT="[Text]" custT="1"/>
      <dgm:spPr/>
      <dgm:t>
        <a:bodyPr/>
        <a:lstStyle/>
        <a:p>
          <a:r>
            <a:rPr lang="sr-Latn-RS" sz="1500" dirty="0" smtClean="0"/>
            <a:t>Tržišna cena koja je važila na organizovanom tržištu na dan unosa uloga ili ukoliko takva cena nije bila formirana, nominalna vrednost HOV na dan unosa uloga. </a:t>
          </a:r>
          <a:endParaRPr lang="sr-Latn-RS" sz="1500" dirty="0"/>
        </a:p>
      </dgm:t>
    </dgm:pt>
    <dgm:pt modelId="{116256CB-120D-493A-A820-993DC19C24C7}" type="parTrans" cxnId="{FAB92C69-EC12-48AC-98C8-BFF7205F727A}">
      <dgm:prSet/>
      <dgm:spPr/>
      <dgm:t>
        <a:bodyPr/>
        <a:lstStyle/>
        <a:p>
          <a:endParaRPr lang="sr-Latn-RS"/>
        </a:p>
      </dgm:t>
    </dgm:pt>
    <dgm:pt modelId="{2A740240-2F04-492B-93DA-D1F531CF3F6A}" type="sibTrans" cxnId="{FAB92C69-EC12-48AC-98C8-BFF7205F727A}">
      <dgm:prSet/>
      <dgm:spPr/>
      <dgm:t>
        <a:bodyPr/>
        <a:lstStyle/>
        <a:p>
          <a:endParaRPr lang="sr-Latn-RS"/>
        </a:p>
      </dgm:t>
    </dgm:pt>
    <dgm:pt modelId="{6A68273E-6A84-4E88-BE39-ADA39DF89B3C}">
      <dgm:prSet phldrT="[Text]" custT="1"/>
      <dgm:spPr/>
      <dgm:t>
        <a:bodyPr/>
        <a:lstStyle/>
        <a:p>
          <a:r>
            <a:rPr lang="sr-Latn-RS" sz="1500" dirty="0" smtClean="0"/>
            <a:t>Tržišna cena udela u kapitalu pravnih lica, stečenih putem osnivačkog uloga ili    povećanjem osnivačkog uloga na dan unosa uloga.</a:t>
          </a:r>
          <a:endParaRPr lang="sr-Latn-RS" sz="1500" dirty="0"/>
        </a:p>
      </dgm:t>
    </dgm:pt>
    <dgm:pt modelId="{56BEFDDD-6BAA-427C-BCD2-E978E25079EF}" type="parTrans" cxnId="{9CB102BA-A12B-40C0-B0D0-E891490DBDA3}">
      <dgm:prSet/>
      <dgm:spPr/>
      <dgm:t>
        <a:bodyPr/>
        <a:lstStyle/>
        <a:p>
          <a:endParaRPr lang="sr-Latn-RS"/>
        </a:p>
      </dgm:t>
    </dgm:pt>
    <dgm:pt modelId="{53B2CD61-4A76-486C-9BFB-8166FBD45B72}" type="sibTrans" cxnId="{9CB102BA-A12B-40C0-B0D0-E891490DBDA3}">
      <dgm:prSet/>
      <dgm:spPr/>
      <dgm:t>
        <a:bodyPr/>
        <a:lstStyle/>
        <a:p>
          <a:endParaRPr lang="sr-Latn-RS"/>
        </a:p>
      </dgm:t>
    </dgm:pt>
    <dgm:pt modelId="{705651CF-5A9E-4F37-B4E5-CBCEC92E95BA}" type="pres">
      <dgm:prSet presAssocID="{22B0B7A7-E870-4D07-9BA0-95AAA29C6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52E11A3-F393-464C-B01C-5E0E2DADBE71}" type="pres">
      <dgm:prSet presAssocID="{01290ED7-DA09-488A-88BD-151C43579CD7}" presName="parentText" presStyleLbl="node1" presStyleIdx="0" presStyleCnt="2" custScaleY="36284" custLinFactNeighborX="-237" custLinFactNeighborY="-2679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5ABB137-3370-47F9-8C5B-8447FB54FAA0}" type="pres">
      <dgm:prSet presAssocID="{01290ED7-DA09-488A-88BD-151C43579CD7}" presName="childText" presStyleLbl="revTx" presStyleIdx="0" presStyleCnt="2" custScaleY="50430" custLinFactNeighborX="-116" custLinFactNeighborY="-4559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1792B4B-0BC9-4C7E-8237-165FF87A12A7}" type="pres">
      <dgm:prSet presAssocID="{47360D70-8351-4004-B91C-43C794EFA88E}" presName="parentText" presStyleLbl="node1" presStyleIdx="1" presStyleCnt="2" custScaleY="31017" custLinFactNeighborX="118" custLinFactNeighborY="-261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3B2E945-4B13-4054-814E-C0D4BB22AE9D}" type="pres">
      <dgm:prSet presAssocID="{47360D70-8351-4004-B91C-43C794EFA88E}" presName="childText" presStyleLbl="revTx" presStyleIdx="1" presStyleCnt="2" custScaleY="13424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A0D0BAB3-C823-45D7-BAF5-FD9BD59FD3FC}" srcId="{01290ED7-DA09-488A-88BD-151C43579CD7}" destId="{A1F242B4-09C7-4DD3-B28A-4EAD0F8A8B98}" srcOrd="1" destOrd="0" parTransId="{740972CE-0CFA-407F-A73C-209B90B5AE2A}" sibTransId="{89D548C7-59A7-433C-AC1E-C0CD3B376225}"/>
    <dgm:cxn modelId="{FAB92C69-EC12-48AC-98C8-BFF7205F727A}" srcId="{47360D70-8351-4004-B91C-43C794EFA88E}" destId="{3197EAD3-C0F4-40E4-95A1-442F2CDB7823}" srcOrd="1" destOrd="0" parTransId="{116256CB-120D-493A-A820-993DC19C24C7}" sibTransId="{2A740240-2F04-492B-93DA-D1F531CF3F6A}"/>
    <dgm:cxn modelId="{78FC1805-0B26-43B0-95A4-51140FBF9028}" type="presOf" srcId="{22B0B7A7-E870-4D07-9BA0-95AAA29C6C8F}" destId="{705651CF-5A9E-4F37-B4E5-CBCEC92E95BA}" srcOrd="0" destOrd="0" presId="urn:microsoft.com/office/officeart/2005/8/layout/vList2"/>
    <dgm:cxn modelId="{56EED1F9-AB4D-42CD-83F6-87AD6028E9C1}" type="presOf" srcId="{01290ED7-DA09-488A-88BD-151C43579CD7}" destId="{F52E11A3-F393-464C-B01C-5E0E2DADBE71}" srcOrd="0" destOrd="0" presId="urn:microsoft.com/office/officeart/2005/8/layout/vList2"/>
    <dgm:cxn modelId="{EED41A00-9CF7-453A-8607-D24748D14319}" srcId="{01290ED7-DA09-488A-88BD-151C43579CD7}" destId="{28DD2D5C-AC2C-4F4E-B5B6-B7996561C2A2}" srcOrd="0" destOrd="0" parTransId="{3DB98048-0B35-4CE5-B0CD-951A48C616C2}" sibTransId="{84F7EE58-16BE-49A3-BB1A-B565DB881535}"/>
    <dgm:cxn modelId="{C25AA51B-740A-4621-A4DB-C29A0A4564AF}" type="presOf" srcId="{E77A9BDA-4B8C-4DD6-B5B0-9BB6AF62C3E4}" destId="{C3B2E945-4B13-4054-814E-C0D4BB22AE9D}" srcOrd="0" destOrd="0" presId="urn:microsoft.com/office/officeart/2005/8/layout/vList2"/>
    <dgm:cxn modelId="{9BEE9AB2-2F0E-4BF6-A281-40B589C15C4A}" type="presOf" srcId="{28DD2D5C-AC2C-4F4E-B5B6-B7996561C2A2}" destId="{65ABB137-3370-47F9-8C5B-8447FB54FAA0}" srcOrd="0" destOrd="0" presId="urn:microsoft.com/office/officeart/2005/8/layout/vList2"/>
    <dgm:cxn modelId="{9C7452BF-2527-409D-ABAA-4AE4DBDFECFF}" srcId="{47360D70-8351-4004-B91C-43C794EFA88E}" destId="{3C0B0D23-D846-432F-A452-C4FAA82FD9CB}" srcOrd="2" destOrd="0" parTransId="{864F77F5-1787-4468-A9A3-154796829E78}" sibTransId="{BCB1608C-552F-4A65-A9F7-851A96BC5631}"/>
    <dgm:cxn modelId="{6B3BB50D-0398-4844-8DE3-980CBF9D497D}" type="presOf" srcId="{6A68273E-6A84-4E88-BE39-ADA39DF89B3C}" destId="{C3B2E945-4B13-4054-814E-C0D4BB22AE9D}" srcOrd="0" destOrd="3" presId="urn:microsoft.com/office/officeart/2005/8/layout/vList2"/>
    <dgm:cxn modelId="{4483E0BC-82A8-4B49-9638-1863B234A0A7}" srcId="{22B0B7A7-E870-4D07-9BA0-95AAA29C6C8F}" destId="{47360D70-8351-4004-B91C-43C794EFA88E}" srcOrd="1" destOrd="0" parTransId="{8D1856A1-0D76-4987-B5D6-FACDB14D4A91}" sibTransId="{3E8BC234-9365-4FDA-80F8-CE6F1E89BF0A}"/>
    <dgm:cxn modelId="{DFDA8601-569C-4528-9692-0D70F11C7194}" type="presOf" srcId="{3C0B0D23-D846-432F-A452-C4FAA82FD9CB}" destId="{C3B2E945-4B13-4054-814E-C0D4BB22AE9D}" srcOrd="0" destOrd="2" presId="urn:microsoft.com/office/officeart/2005/8/layout/vList2"/>
    <dgm:cxn modelId="{33B6ADB7-89B4-4F6E-A58B-DE53D03088FE}" srcId="{22B0B7A7-E870-4D07-9BA0-95AAA29C6C8F}" destId="{01290ED7-DA09-488A-88BD-151C43579CD7}" srcOrd="0" destOrd="0" parTransId="{389219AE-9A74-4C88-BEE2-75FD996E8A38}" sibTransId="{3CA6A151-A416-4D75-BF04-CB9D9A4BFDC5}"/>
    <dgm:cxn modelId="{9CB102BA-A12B-40C0-B0D0-E891490DBDA3}" srcId="{47360D70-8351-4004-B91C-43C794EFA88E}" destId="{6A68273E-6A84-4E88-BE39-ADA39DF89B3C}" srcOrd="3" destOrd="0" parTransId="{56BEFDDD-6BAA-427C-BCD2-E978E25079EF}" sibTransId="{53B2CD61-4A76-486C-9BFB-8166FBD45B72}"/>
    <dgm:cxn modelId="{FA5E2968-4064-4DA7-84BD-D0B1428295A6}" type="presOf" srcId="{3197EAD3-C0F4-40E4-95A1-442F2CDB7823}" destId="{C3B2E945-4B13-4054-814E-C0D4BB22AE9D}" srcOrd="0" destOrd="1" presId="urn:microsoft.com/office/officeart/2005/8/layout/vList2"/>
    <dgm:cxn modelId="{6CBC3A5A-A953-43B1-ABB7-5ECF02716FCD}" type="presOf" srcId="{A1F242B4-09C7-4DD3-B28A-4EAD0F8A8B98}" destId="{65ABB137-3370-47F9-8C5B-8447FB54FAA0}" srcOrd="0" destOrd="1" presId="urn:microsoft.com/office/officeart/2005/8/layout/vList2"/>
    <dgm:cxn modelId="{81543CF8-A6C1-4C9E-97C7-AE30A854D8AE}" srcId="{47360D70-8351-4004-B91C-43C794EFA88E}" destId="{E77A9BDA-4B8C-4DD6-B5B0-9BB6AF62C3E4}" srcOrd="0" destOrd="0" parTransId="{50CB5F89-C3AF-4DCC-832D-14A1BA738D23}" sibTransId="{68742FAB-529E-4554-BE31-16C86F6A8659}"/>
    <dgm:cxn modelId="{93ED2F66-AC36-4D73-B9D3-38A902C7E666}" type="presOf" srcId="{47360D70-8351-4004-B91C-43C794EFA88E}" destId="{81792B4B-0BC9-4C7E-8237-165FF87A12A7}" srcOrd="0" destOrd="0" presId="urn:microsoft.com/office/officeart/2005/8/layout/vList2"/>
    <dgm:cxn modelId="{FAE66D65-3735-4535-8F97-A208CE3BF4AA}" type="presParOf" srcId="{705651CF-5A9E-4F37-B4E5-CBCEC92E95BA}" destId="{F52E11A3-F393-464C-B01C-5E0E2DADBE71}" srcOrd="0" destOrd="0" presId="urn:microsoft.com/office/officeart/2005/8/layout/vList2"/>
    <dgm:cxn modelId="{17A8C052-E275-4D1C-8166-BE76D457E941}" type="presParOf" srcId="{705651CF-5A9E-4F37-B4E5-CBCEC92E95BA}" destId="{65ABB137-3370-47F9-8C5B-8447FB54FAA0}" srcOrd="1" destOrd="0" presId="urn:microsoft.com/office/officeart/2005/8/layout/vList2"/>
    <dgm:cxn modelId="{2DB87689-FC8A-43B5-A291-521FE8EA5139}" type="presParOf" srcId="{705651CF-5A9E-4F37-B4E5-CBCEC92E95BA}" destId="{81792B4B-0BC9-4C7E-8237-165FF87A12A7}" srcOrd="2" destOrd="0" presId="urn:microsoft.com/office/officeart/2005/8/layout/vList2"/>
    <dgm:cxn modelId="{5CFE3139-9AC3-4994-BC71-E5169404A977}" type="presParOf" srcId="{705651CF-5A9E-4F37-B4E5-CBCEC92E95BA}" destId="{C3B2E945-4B13-4054-814E-C0D4BB22AE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BD666-C097-40E6-8520-ABB8BCBFB77D}">
      <dsp:nvSpPr>
        <dsp:cNvPr id="0" name=""/>
        <dsp:cNvSpPr/>
      </dsp:nvSpPr>
      <dsp:spPr>
        <a:xfrm>
          <a:off x="5544593" y="999979"/>
          <a:ext cx="959838" cy="45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93"/>
              </a:lnTo>
              <a:lnTo>
                <a:pt x="959838" y="311293"/>
              </a:lnTo>
              <a:lnTo>
                <a:pt x="959838" y="45679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2C981-E4AE-49DD-943D-309A90EA0C5A}">
      <dsp:nvSpPr>
        <dsp:cNvPr id="0" name=""/>
        <dsp:cNvSpPr/>
      </dsp:nvSpPr>
      <dsp:spPr>
        <a:xfrm>
          <a:off x="4584754" y="2454134"/>
          <a:ext cx="1919677" cy="45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93"/>
              </a:lnTo>
              <a:lnTo>
                <a:pt x="1919677" y="311293"/>
              </a:lnTo>
              <a:lnTo>
                <a:pt x="1919677" y="45679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40965-9A92-47D4-B74A-E12A805B23C7}">
      <dsp:nvSpPr>
        <dsp:cNvPr id="0" name=""/>
        <dsp:cNvSpPr/>
      </dsp:nvSpPr>
      <dsp:spPr>
        <a:xfrm>
          <a:off x="4539034" y="2454134"/>
          <a:ext cx="91440" cy="456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79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E37B2-3B27-4D86-9E1E-7C4CD3AAF0AF}">
      <dsp:nvSpPr>
        <dsp:cNvPr id="0" name=""/>
        <dsp:cNvSpPr/>
      </dsp:nvSpPr>
      <dsp:spPr>
        <a:xfrm>
          <a:off x="2665077" y="2454134"/>
          <a:ext cx="1919677" cy="456795"/>
        </a:xfrm>
        <a:custGeom>
          <a:avLst/>
          <a:gdLst/>
          <a:ahLst/>
          <a:cxnLst/>
          <a:rect l="0" t="0" r="0" b="0"/>
          <a:pathLst>
            <a:path>
              <a:moveTo>
                <a:pt x="1919677" y="0"/>
              </a:moveTo>
              <a:lnTo>
                <a:pt x="1919677" y="311293"/>
              </a:lnTo>
              <a:lnTo>
                <a:pt x="0" y="311293"/>
              </a:lnTo>
              <a:lnTo>
                <a:pt x="0" y="45679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29471-9DA1-4CAF-89BF-BBB6FF8B24F7}">
      <dsp:nvSpPr>
        <dsp:cNvPr id="0" name=""/>
        <dsp:cNvSpPr/>
      </dsp:nvSpPr>
      <dsp:spPr>
        <a:xfrm>
          <a:off x="4584754" y="999979"/>
          <a:ext cx="959838" cy="456795"/>
        </a:xfrm>
        <a:custGeom>
          <a:avLst/>
          <a:gdLst/>
          <a:ahLst/>
          <a:cxnLst/>
          <a:rect l="0" t="0" r="0" b="0"/>
          <a:pathLst>
            <a:path>
              <a:moveTo>
                <a:pt x="959838" y="0"/>
              </a:moveTo>
              <a:lnTo>
                <a:pt x="959838" y="311293"/>
              </a:lnTo>
              <a:lnTo>
                <a:pt x="0" y="311293"/>
              </a:lnTo>
              <a:lnTo>
                <a:pt x="0" y="45679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4B5A6-83EF-4E54-9EB9-A78774CFFED4}">
      <dsp:nvSpPr>
        <dsp:cNvPr id="0" name=""/>
        <dsp:cNvSpPr/>
      </dsp:nvSpPr>
      <dsp:spPr>
        <a:xfrm>
          <a:off x="4759271" y="2619"/>
          <a:ext cx="1570644" cy="9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9F04F-EBE9-4889-A8E7-353265DAACB8}">
      <dsp:nvSpPr>
        <dsp:cNvPr id="0" name=""/>
        <dsp:cNvSpPr/>
      </dsp:nvSpPr>
      <dsp:spPr>
        <a:xfrm>
          <a:off x="4933787" y="168409"/>
          <a:ext cx="1570644" cy="99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Odluka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prestanak priznavanja</a:t>
          </a:r>
        </a:p>
      </dsp:txBody>
      <dsp:txXfrm>
        <a:off x="4962999" y="197621"/>
        <a:ext cx="1512220" cy="938935"/>
      </dsp:txXfrm>
    </dsp:sp>
    <dsp:sp modelId="{971C0807-DC3C-4EC4-9DA0-66700EEFA7D7}">
      <dsp:nvSpPr>
        <dsp:cNvPr id="0" name=""/>
        <dsp:cNvSpPr/>
      </dsp:nvSpPr>
      <dsp:spPr>
        <a:xfrm>
          <a:off x="3799432" y="1456775"/>
          <a:ext cx="1570644" cy="9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EFB26-FA30-488B-92D9-6E405EB7689B}">
      <dsp:nvSpPr>
        <dsp:cNvPr id="0" name=""/>
        <dsp:cNvSpPr/>
      </dsp:nvSpPr>
      <dsp:spPr>
        <a:xfrm>
          <a:off x="3973948" y="1622565"/>
          <a:ext cx="1570644" cy="99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Otuđenje</a:t>
          </a:r>
          <a:endParaRPr lang="sr-Latn-RS" sz="1500" kern="1200" dirty="0"/>
        </a:p>
      </dsp:txBody>
      <dsp:txXfrm>
        <a:off x="4003160" y="1651777"/>
        <a:ext cx="1512220" cy="938935"/>
      </dsp:txXfrm>
    </dsp:sp>
    <dsp:sp modelId="{39CAE858-D821-4F7D-99C0-F02529D02834}">
      <dsp:nvSpPr>
        <dsp:cNvPr id="0" name=""/>
        <dsp:cNvSpPr/>
      </dsp:nvSpPr>
      <dsp:spPr>
        <a:xfrm>
          <a:off x="1879755" y="2910930"/>
          <a:ext cx="1570644" cy="9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3B765-D3D2-4818-B326-BF26B9200F31}">
      <dsp:nvSpPr>
        <dsp:cNvPr id="0" name=""/>
        <dsp:cNvSpPr/>
      </dsp:nvSpPr>
      <dsp:spPr>
        <a:xfrm>
          <a:off x="2054271" y="3076720"/>
          <a:ext cx="1570644" cy="99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Prodaja</a:t>
          </a:r>
          <a:endParaRPr lang="sr-Latn-RS" sz="1500" kern="1200" dirty="0"/>
        </a:p>
      </dsp:txBody>
      <dsp:txXfrm>
        <a:off x="2083483" y="3105932"/>
        <a:ext cx="1512220" cy="938935"/>
      </dsp:txXfrm>
    </dsp:sp>
    <dsp:sp modelId="{50E81199-89CB-47F0-A844-6AE4014C72A6}">
      <dsp:nvSpPr>
        <dsp:cNvPr id="0" name=""/>
        <dsp:cNvSpPr/>
      </dsp:nvSpPr>
      <dsp:spPr>
        <a:xfrm>
          <a:off x="3799432" y="2910930"/>
          <a:ext cx="1570644" cy="9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B45B-393C-4D54-A318-61568531BB3C}">
      <dsp:nvSpPr>
        <dsp:cNvPr id="0" name=""/>
        <dsp:cNvSpPr/>
      </dsp:nvSpPr>
      <dsp:spPr>
        <a:xfrm>
          <a:off x="3973948" y="3076720"/>
          <a:ext cx="1570644" cy="99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Zaključenje finansijskog </a:t>
          </a:r>
          <a:r>
            <a:rPr lang="sr-Latn-RS" sz="1500" kern="1200" dirty="0" err="1" smtClean="0"/>
            <a:t>lizinga</a:t>
          </a:r>
          <a:endParaRPr lang="sr-Latn-RS" sz="1500" kern="1200" dirty="0"/>
        </a:p>
      </dsp:txBody>
      <dsp:txXfrm>
        <a:off x="4003160" y="3105932"/>
        <a:ext cx="1512220" cy="938935"/>
      </dsp:txXfrm>
    </dsp:sp>
    <dsp:sp modelId="{DC23B1F7-2136-45D0-AC2C-207698494D6E}">
      <dsp:nvSpPr>
        <dsp:cNvPr id="0" name=""/>
        <dsp:cNvSpPr/>
      </dsp:nvSpPr>
      <dsp:spPr>
        <a:xfrm>
          <a:off x="5719109" y="2910930"/>
          <a:ext cx="1570644" cy="9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0A893-6C10-4D81-B0DA-3BB33A6B6BB2}">
      <dsp:nvSpPr>
        <dsp:cNvPr id="0" name=""/>
        <dsp:cNvSpPr/>
      </dsp:nvSpPr>
      <dsp:spPr>
        <a:xfrm>
          <a:off x="5893625" y="3076720"/>
          <a:ext cx="1570644" cy="99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Donacija</a:t>
          </a:r>
          <a:endParaRPr lang="sr-Latn-RS" sz="1500" kern="1200" dirty="0"/>
        </a:p>
      </dsp:txBody>
      <dsp:txXfrm>
        <a:off x="5922837" y="3105932"/>
        <a:ext cx="1512220" cy="938935"/>
      </dsp:txXfrm>
    </dsp:sp>
    <dsp:sp modelId="{FF42D502-0E38-40B5-A3CE-BE37F590D0A8}">
      <dsp:nvSpPr>
        <dsp:cNvPr id="0" name=""/>
        <dsp:cNvSpPr/>
      </dsp:nvSpPr>
      <dsp:spPr>
        <a:xfrm>
          <a:off x="5719109" y="1456775"/>
          <a:ext cx="1570644" cy="9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DF566-A1A4-4590-A759-F5B4FE4FED9F}">
      <dsp:nvSpPr>
        <dsp:cNvPr id="0" name=""/>
        <dsp:cNvSpPr/>
      </dsp:nvSpPr>
      <dsp:spPr>
        <a:xfrm>
          <a:off x="5893625" y="1622565"/>
          <a:ext cx="1570644" cy="99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Ne očekuju se buduće ekonomske koristi </a:t>
          </a:r>
          <a:endParaRPr lang="sr-Latn-RS" sz="1500" kern="1200" dirty="0"/>
        </a:p>
      </dsp:txBody>
      <dsp:txXfrm>
        <a:off x="5922837" y="1651777"/>
        <a:ext cx="1512220" cy="938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05964-AB44-402F-9C38-596A9C3E8402}">
      <dsp:nvSpPr>
        <dsp:cNvPr id="0" name=""/>
        <dsp:cNvSpPr/>
      </dsp:nvSpPr>
      <dsp:spPr>
        <a:xfrm>
          <a:off x="1873467" y="661114"/>
          <a:ext cx="1720025" cy="1462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0000"/>
              </a:solidFill>
            </a:rPr>
            <a:t>  </a:t>
          </a:r>
          <a:r>
            <a:rPr lang="sr-Latn-RS" sz="2000" b="1" kern="1200" dirty="0" smtClean="0">
              <a:solidFill>
                <a:srgbClr val="FF0000"/>
              </a:solidFill>
              <a:sym typeface="Wingdings"/>
            </a:rPr>
            <a:t></a:t>
          </a:r>
          <a:r>
            <a:rPr lang="sr-Latn-RS" sz="2000" b="1" kern="1200" dirty="0" smtClean="0">
              <a:solidFill>
                <a:srgbClr val="FF0000"/>
              </a:solidFill>
            </a:rPr>
            <a:t> PDV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>
            <a:solidFill>
              <a:srgbClr val="FF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>
            <a:solidFill>
              <a:srgbClr val="FF0000"/>
            </a:solidFill>
          </a:endParaRPr>
        </a:p>
      </dsp:txBody>
      <dsp:txXfrm>
        <a:off x="2148671" y="661114"/>
        <a:ext cx="1444821" cy="1462967"/>
      </dsp:txXfrm>
    </dsp:sp>
    <dsp:sp modelId="{6C30DE67-435C-43CF-AE57-02C6682B595F}">
      <dsp:nvSpPr>
        <dsp:cNvPr id="0" name=""/>
        <dsp:cNvSpPr/>
      </dsp:nvSpPr>
      <dsp:spPr>
        <a:xfrm>
          <a:off x="0" y="0"/>
          <a:ext cx="2143009" cy="214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Zemljište</a:t>
          </a:r>
          <a:endParaRPr lang="sr-Latn-RS" sz="2000" b="1" kern="1200" dirty="0"/>
        </a:p>
      </dsp:txBody>
      <dsp:txXfrm>
        <a:off x="313836" y="313836"/>
        <a:ext cx="1515337" cy="1515337"/>
      </dsp:txXfrm>
    </dsp:sp>
    <dsp:sp modelId="{EBCDB7BD-954E-4A4D-92B7-460313E24619}">
      <dsp:nvSpPr>
        <dsp:cNvPr id="0" name=""/>
        <dsp:cNvSpPr/>
      </dsp:nvSpPr>
      <dsp:spPr>
        <a:xfrm>
          <a:off x="5947222" y="670638"/>
          <a:ext cx="1681168" cy="1462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00B050"/>
              </a:solidFill>
              <a:sym typeface="Wingdings"/>
            </a:rPr>
            <a:t> PDV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rgbClr val="00B050"/>
              </a:solidFill>
            </a:rPr>
            <a:t>ako su ispunjeni uslovi</a:t>
          </a:r>
          <a:endParaRPr lang="sr-Latn-RS" sz="2000" kern="1200" dirty="0">
            <a:solidFill>
              <a:srgbClr val="00B050"/>
            </a:solidFill>
          </a:endParaRPr>
        </a:p>
      </dsp:txBody>
      <dsp:txXfrm>
        <a:off x="6216209" y="670638"/>
        <a:ext cx="1412181" cy="1462967"/>
      </dsp:txXfrm>
    </dsp:sp>
    <dsp:sp modelId="{A6B1C54D-9DC3-43EA-9115-BA0FB276302C}">
      <dsp:nvSpPr>
        <dsp:cNvPr id="0" name=""/>
        <dsp:cNvSpPr/>
      </dsp:nvSpPr>
      <dsp:spPr>
        <a:xfrm>
          <a:off x="4023041" y="0"/>
          <a:ext cx="2143009" cy="214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Građevinski objekti</a:t>
          </a:r>
          <a:endParaRPr lang="sr-Latn-RS" sz="2000" b="1" kern="1200" dirty="0"/>
        </a:p>
      </dsp:txBody>
      <dsp:txXfrm>
        <a:off x="4336877" y="313836"/>
        <a:ext cx="1515337" cy="1515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EBEAF-6F1A-4F26-8182-CAE4C34DF4D9}">
      <dsp:nvSpPr>
        <dsp:cNvPr id="0" name=""/>
        <dsp:cNvSpPr/>
      </dsp:nvSpPr>
      <dsp:spPr>
        <a:xfrm rot="16200000">
          <a:off x="1030627" y="914940"/>
          <a:ext cx="2794413" cy="3254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 smtClean="0"/>
            <a:t>Prestanak obaveze - danom zaključenja ugovora o prodaji, odnosno, danom </a:t>
          </a:r>
          <a:r>
            <a:rPr lang="sr-Latn-RS" sz="2300" kern="1200" dirty="0" err="1" smtClean="0"/>
            <a:t>solemnizacije</a:t>
          </a:r>
          <a:r>
            <a:rPr lang="sr-Latn-RS" sz="2300" kern="1200" dirty="0" smtClean="0"/>
            <a:t> isprave od strane javnog beležnika</a:t>
          </a:r>
          <a:endParaRPr lang="sr-Latn-RS" sz="2300" kern="1200" dirty="0"/>
        </a:p>
      </dsp:txBody>
      <dsp:txXfrm rot="5400000">
        <a:off x="936833" y="1281609"/>
        <a:ext cx="3118440" cy="2521539"/>
      </dsp:txXfrm>
    </dsp:sp>
    <dsp:sp modelId="{A781D69A-B9C9-47B4-9555-F048384F0BC0}">
      <dsp:nvSpPr>
        <dsp:cNvPr id="0" name=""/>
        <dsp:cNvSpPr/>
      </dsp:nvSpPr>
      <dsp:spPr>
        <a:xfrm rot="5400000">
          <a:off x="4335997" y="901389"/>
          <a:ext cx="2794413" cy="32629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/>
            <a:t>U roku od 30 dana prijava izmene (umanjenja) utvrđenog poreza na imovinu, počevši od tromesečja u kome je nepokretnost otuđena</a:t>
          </a:r>
          <a:endParaRPr lang="sr-Latn-RS" sz="2200" kern="1200" dirty="0"/>
        </a:p>
      </dsp:txBody>
      <dsp:txXfrm rot="-5400000">
        <a:off x="4101744" y="1272080"/>
        <a:ext cx="3126483" cy="2521539"/>
      </dsp:txXfrm>
    </dsp:sp>
    <dsp:sp modelId="{46A7BF92-8201-411E-BE0D-A29AE17255C5}">
      <dsp:nvSpPr>
        <dsp:cNvPr id="0" name=""/>
        <dsp:cNvSpPr/>
      </dsp:nvSpPr>
      <dsp:spPr>
        <a:xfrm>
          <a:off x="3291439" y="387931"/>
          <a:ext cx="1785225" cy="178513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6E58-083B-4938-8600-D9A357DBFCDF}">
      <dsp:nvSpPr>
        <dsp:cNvPr id="0" name=""/>
        <dsp:cNvSpPr/>
      </dsp:nvSpPr>
      <dsp:spPr>
        <a:xfrm rot="10800000">
          <a:off x="5553837" y="4344772"/>
          <a:ext cx="3606" cy="36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E11A3-F393-464C-B01C-5E0E2DADBE71}">
      <dsp:nvSpPr>
        <dsp:cNvPr id="0" name=""/>
        <dsp:cNvSpPr/>
      </dsp:nvSpPr>
      <dsp:spPr>
        <a:xfrm>
          <a:off x="0" y="0"/>
          <a:ext cx="8239126" cy="43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Prodajna cena</a:t>
          </a:r>
          <a:endParaRPr lang="sr-Latn-RS" sz="2000" kern="1200" dirty="0"/>
        </a:p>
      </dsp:txBody>
      <dsp:txXfrm>
        <a:off x="21221" y="21221"/>
        <a:ext cx="8196684" cy="392269"/>
      </dsp:txXfrm>
    </dsp:sp>
    <dsp:sp modelId="{65ABB137-3370-47F9-8C5B-8447FB54FAA0}">
      <dsp:nvSpPr>
        <dsp:cNvPr id="0" name=""/>
        <dsp:cNvSpPr/>
      </dsp:nvSpPr>
      <dsp:spPr>
        <a:xfrm>
          <a:off x="0" y="517293"/>
          <a:ext cx="823912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9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Ugovorena cena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Tržišna cena ukoliko je ona viša od ugovorene (kod prodaje povezanim licima)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Cena bez poreza na prenos apsolutnih prava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Cena bez poreza na dodatu vrednost</a:t>
          </a:r>
          <a:endParaRPr lang="sr-Latn-RS" sz="1500" kern="1200" dirty="0"/>
        </a:p>
      </dsp:txBody>
      <dsp:txXfrm>
        <a:off x="0" y="517293"/>
        <a:ext cx="8239126" cy="1059840"/>
      </dsp:txXfrm>
    </dsp:sp>
    <dsp:sp modelId="{81792B4B-0BC9-4C7E-8237-165FF87A12A7}">
      <dsp:nvSpPr>
        <dsp:cNvPr id="0" name=""/>
        <dsp:cNvSpPr/>
      </dsp:nvSpPr>
      <dsp:spPr>
        <a:xfrm>
          <a:off x="0" y="1529499"/>
          <a:ext cx="8239126" cy="371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Nabavna cena</a:t>
          </a:r>
          <a:endParaRPr lang="sr-Latn-RS" sz="2000" kern="1200" dirty="0"/>
        </a:p>
      </dsp:txBody>
      <dsp:txXfrm>
        <a:off x="18140" y="1547639"/>
        <a:ext cx="8202846" cy="335328"/>
      </dsp:txXfrm>
    </dsp:sp>
    <dsp:sp modelId="{C3B2E945-4B13-4054-814E-C0D4BB22AE9D}">
      <dsp:nvSpPr>
        <dsp:cNvPr id="0" name=""/>
        <dsp:cNvSpPr/>
      </dsp:nvSpPr>
      <dsp:spPr>
        <a:xfrm>
          <a:off x="0" y="1948742"/>
          <a:ext cx="8239126" cy="244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9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Cena po kojoj je obveznik stekao imovinu, umanjena po osnovu poreske amortizacije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C</a:t>
          </a:r>
          <a:r>
            <a:rPr lang="en-GB" sz="1500" kern="1200" dirty="0" err="1" smtClean="0"/>
            <a:t>ena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po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kojoj</a:t>
          </a:r>
          <a:r>
            <a:rPr lang="en-GB" sz="1500" kern="1200" dirty="0" smtClean="0"/>
            <a:t> je </a:t>
          </a:r>
          <a:r>
            <a:rPr lang="en-GB" sz="1500" kern="1200" dirty="0" err="1" smtClean="0"/>
            <a:t>obveznik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stekao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predmetnu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nekretninu</a:t>
          </a:r>
          <a:r>
            <a:rPr lang="sr-Latn-RS" sz="1500" kern="1200" dirty="0" smtClean="0"/>
            <a:t>, korigovana na fer vrednost ukoliko je promena fer vrednosti iskazana kao prihod perioda u kome je vršena i umanjena po osnovu poreske amortizacije (prodaja investicione nekretnine)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err="1" smtClean="0"/>
            <a:t>Tžišna</a:t>
          </a:r>
          <a:r>
            <a:rPr lang="sr-Latn-RS" sz="1500" kern="1200" dirty="0" smtClean="0"/>
            <a:t> cena nepokretnosti na dan unosa uloga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Iznos troškova izgradnje koji su do dana prodaje iskazani u okviru računa 026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Ukoliko imovina nije iskazana u poslovnim knjigama obveznika, nabavnu cenu u visini tržišne cene na dan nabavke utvrđuje nadležni poreski organ</a:t>
          </a:r>
          <a:endParaRPr lang="sr-Latn-RS" sz="1500" kern="1200" dirty="0"/>
        </a:p>
      </dsp:txBody>
      <dsp:txXfrm>
        <a:off x="0" y="1948742"/>
        <a:ext cx="8239126" cy="2445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E11A3-F393-464C-B01C-5E0E2DADBE71}">
      <dsp:nvSpPr>
        <dsp:cNvPr id="0" name=""/>
        <dsp:cNvSpPr/>
      </dsp:nvSpPr>
      <dsp:spPr>
        <a:xfrm>
          <a:off x="0" y="0"/>
          <a:ext cx="8239126" cy="43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Prodajna cena</a:t>
          </a:r>
          <a:endParaRPr lang="sr-Latn-RS" sz="2000" kern="1200" dirty="0"/>
        </a:p>
      </dsp:txBody>
      <dsp:txXfrm>
        <a:off x="21221" y="21221"/>
        <a:ext cx="8196684" cy="392269"/>
      </dsp:txXfrm>
    </dsp:sp>
    <dsp:sp modelId="{65ABB137-3370-47F9-8C5B-8447FB54FAA0}">
      <dsp:nvSpPr>
        <dsp:cNvPr id="0" name=""/>
        <dsp:cNvSpPr/>
      </dsp:nvSpPr>
      <dsp:spPr>
        <a:xfrm>
          <a:off x="0" y="490337"/>
          <a:ext cx="8239126" cy="53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9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Ugovorena cena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Tržišna cena ukoliko je ona viša od ugovorene (kod prodaje povezanim licima)</a:t>
          </a:r>
          <a:endParaRPr lang="sr-Latn-RS" sz="1500" kern="1200" dirty="0"/>
        </a:p>
      </dsp:txBody>
      <dsp:txXfrm>
        <a:off x="0" y="490337"/>
        <a:ext cx="8239126" cy="534477"/>
      </dsp:txXfrm>
    </dsp:sp>
    <dsp:sp modelId="{81792B4B-0BC9-4C7E-8237-165FF87A12A7}">
      <dsp:nvSpPr>
        <dsp:cNvPr id="0" name=""/>
        <dsp:cNvSpPr/>
      </dsp:nvSpPr>
      <dsp:spPr>
        <a:xfrm>
          <a:off x="0" y="1022273"/>
          <a:ext cx="8239126" cy="371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Nabavna cena</a:t>
          </a:r>
          <a:endParaRPr lang="sr-Latn-RS" sz="2000" kern="1200" dirty="0"/>
        </a:p>
      </dsp:txBody>
      <dsp:txXfrm>
        <a:off x="18140" y="1040413"/>
        <a:ext cx="8202846" cy="335328"/>
      </dsp:txXfrm>
    </dsp:sp>
    <dsp:sp modelId="{C3B2E945-4B13-4054-814E-C0D4BB22AE9D}">
      <dsp:nvSpPr>
        <dsp:cNvPr id="0" name=""/>
        <dsp:cNvSpPr/>
      </dsp:nvSpPr>
      <dsp:spPr>
        <a:xfrm>
          <a:off x="0" y="1451043"/>
          <a:ext cx="8239126" cy="293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9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Cena koju obveznik dokumentuje kao stvarno plaćenu, a ako ne poseduje odgovarajuću dokumentaciju - najniža tržišna cena ostvarena na organizovanom tržištu u periodu od godinu dana koji prethodi prodaji te HOV ili u periodu trgovanja, ukoliko se trgovalo kraće od godinu dana, odnosno njena nominalna vrednost kod HOV kojima se ne trguje na organizovanom tržištu.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Tržišna cena koja je važila na organizovanom tržištu na dan unosa uloga ili ukoliko takva cena nije bila formirana, nominalna vrednost HOV na dan unosa uloga. 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Dokumentovana stvarno plaćena cena udela u kapitalu pravnih lica. </a:t>
          </a:r>
          <a:endParaRPr lang="sr-Latn-R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Latn-RS" sz="1500" kern="1200" dirty="0" smtClean="0"/>
            <a:t>Tržišna cena udela u kapitalu pravnih lica, stečenih putem osnivačkog uloga ili    povećanjem osnivačkog uloga na dan unosa uloga.</a:t>
          </a:r>
          <a:endParaRPr lang="sr-Latn-RS" sz="1500" kern="1200" dirty="0"/>
        </a:p>
      </dsp:txBody>
      <dsp:txXfrm>
        <a:off x="0" y="1451043"/>
        <a:ext cx="8239126" cy="2934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601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6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09" y="3498044"/>
            <a:ext cx="8229600" cy="540060"/>
          </a:xfrm>
        </p:spPr>
        <p:txBody>
          <a:bodyPr/>
          <a:lstStyle/>
          <a:p>
            <a:r>
              <a:rPr lang="sr-Latn-RS" dirty="0" smtClean="0"/>
              <a:t>OTUĐENJE STALNE IMOVINE - Računovodstveni i poreski aspekt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209" y="4458611"/>
            <a:ext cx="5543550" cy="342205"/>
          </a:xfrm>
        </p:spPr>
        <p:txBody>
          <a:bodyPr/>
          <a:lstStyle/>
          <a:p>
            <a:r>
              <a:rPr lang="sr-Latn-RS" dirty="0" smtClean="0"/>
              <a:t>Bojana Obradović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03548" y="4840002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23. novembar 2017.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- sa aspekta Zakona o </a:t>
            </a:r>
            <a:r>
              <a:rPr lang="sr-Latn-RS" sz="2000" b="1" dirty="0" smtClean="0"/>
              <a:t>porezu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Poreska amortizacija</a:t>
            </a:r>
            <a:endParaRPr lang="en-GB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838324" y="1338786"/>
            <a:ext cx="7086601" cy="956740"/>
          </a:xfrm>
          <a:prstGeom prst="roundRect">
            <a:avLst>
              <a:gd name="adj" fmla="val 274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838324" y="2405587"/>
            <a:ext cx="7086602" cy="956740"/>
          </a:xfrm>
          <a:prstGeom prst="roundRect">
            <a:avLst>
              <a:gd name="adj" fmla="val 274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38324" y="3481911"/>
            <a:ext cx="7086602" cy="956740"/>
          </a:xfrm>
          <a:prstGeom prst="roundRect">
            <a:avLst>
              <a:gd name="adj" fmla="val 274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23825" y="1338786"/>
            <a:ext cx="1400175" cy="956740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sr-Latn-RS" dirty="0" smtClean="0">
                <a:solidFill>
                  <a:srgbClr val="00B050"/>
                </a:solidFill>
              </a:rPr>
              <a:t>I grupa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75" y="2422518"/>
            <a:ext cx="1400175" cy="956740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sr-Latn-RS" smtClean="0">
                <a:solidFill>
                  <a:srgbClr val="00B050"/>
                </a:solidFill>
              </a:rPr>
              <a:t>II </a:t>
            </a:r>
            <a:r>
              <a:rPr lang="sr-Latn-RS" dirty="0" smtClean="0">
                <a:solidFill>
                  <a:srgbClr val="00B050"/>
                </a:solidFill>
              </a:rPr>
              <a:t>grupa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824" y="3531658"/>
            <a:ext cx="1400175" cy="956740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sr-Latn-RS" dirty="0" smtClean="0">
                <a:solidFill>
                  <a:srgbClr val="00B050"/>
                </a:solidFill>
              </a:rPr>
              <a:t>povezana lica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460" y="1493990"/>
            <a:ext cx="6852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obračunava se do dana otuđenja </a:t>
            </a:r>
            <a:r>
              <a:rPr lang="sr-Latn-RS" dirty="0" smtClean="0"/>
              <a:t> - </a:t>
            </a:r>
            <a:r>
              <a:rPr lang="sr-Latn-RS" dirty="0"/>
              <a:t>srazmerno broju dana korišćenja konkretnog sredstva u toku poreskog perioda.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9460" y="2422518"/>
            <a:ext cx="6852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v</a:t>
            </a:r>
            <a:r>
              <a:rPr lang="sr-Latn-RS" dirty="0" smtClean="0"/>
              <a:t>rednost </a:t>
            </a:r>
            <a:r>
              <a:rPr lang="sr-Latn-RS" dirty="0"/>
              <a:t>otuđenih stalnih sredstava odgovara njihovoj nabavnoj vrednosti umanjenoj za pripadajući iznos poreske amortizacije svakog otuđenog sredstva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29460" y="3531658"/>
            <a:ext cx="6852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u</a:t>
            </a:r>
            <a:r>
              <a:rPr lang="sr-Latn-RS" dirty="0" smtClean="0"/>
              <a:t> slučaju otuđenja sredstva nabavljenog </a:t>
            </a:r>
            <a:r>
              <a:rPr lang="sr-Latn-RS" dirty="0"/>
              <a:t>od povezanog lica po ceni koja je bila viša od </a:t>
            </a:r>
            <a:r>
              <a:rPr lang="sr-Latn-RS" dirty="0" smtClean="0"/>
              <a:t>tržišne treba </a:t>
            </a:r>
            <a:r>
              <a:rPr lang="sr-Latn-RS" dirty="0"/>
              <a:t>uzeti u obzir tržišnu vrednost sredstva u trenutku nabavke</a:t>
            </a:r>
          </a:p>
        </p:txBody>
      </p:sp>
    </p:spTree>
    <p:extLst>
      <p:ext uri="{BB962C8B-B14F-4D97-AF65-F5344CB8AC3E}">
        <p14:creationId xmlns:p14="http://schemas.microsoft.com/office/powerpoint/2010/main" val="1363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- sa aspekta Zakona o porezu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Kapitalni dobici/gubici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4985342"/>
              </p:ext>
            </p:extLst>
          </p:nvPr>
        </p:nvGraphicFramePr>
        <p:xfrm>
          <a:off x="342899" y="1362075"/>
          <a:ext cx="8239126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0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- sa aspekta Zakona o porezu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Rashodi po osnovu </a:t>
            </a:r>
            <a:r>
              <a:rPr lang="sr-Latn-RS" sz="2000" dirty="0" err="1"/>
              <a:t>obezvređenja</a:t>
            </a:r>
            <a:r>
              <a:rPr lang="sr-Latn-RS" sz="2000" dirty="0"/>
              <a:t> imovine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5275" y="1447800"/>
            <a:ext cx="866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600" dirty="0" smtClean="0"/>
              <a:t>U slučaju </a:t>
            </a:r>
            <a:r>
              <a:rPr lang="sr-Latn-RS" sz="1600" dirty="0"/>
              <a:t>otuđenja nekretnina, postrojenja i opreme koji su prethodno bili obezvređeni, rashodi po osnovu </a:t>
            </a:r>
            <a:r>
              <a:rPr lang="sr-Latn-RS" sz="1600" dirty="0" err="1"/>
              <a:t>obezvređenja</a:t>
            </a:r>
            <a:r>
              <a:rPr lang="sr-Latn-RS" sz="1600" dirty="0"/>
              <a:t> te imovine priznaju se u poreskom periodu u kojem je došlo do njihovog </a:t>
            </a:r>
            <a:r>
              <a:rPr lang="sr-Latn-RS" sz="1600" dirty="0" smtClean="0"/>
              <a:t>otuđenja.</a:t>
            </a:r>
            <a:endParaRPr lang="en-US" sz="16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95275" y="2402632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Poreski kredit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295275" y="2849141"/>
            <a:ext cx="866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600" b="1" dirty="0"/>
              <a:t>N</a:t>
            </a:r>
            <a:r>
              <a:rPr lang="sr-Latn-RS" sz="1600" b="1" dirty="0" smtClean="0"/>
              <a:t>akon </a:t>
            </a:r>
            <a:r>
              <a:rPr lang="sr-Latn-RS" sz="1600" b="1" dirty="0"/>
              <a:t>isteka </a:t>
            </a:r>
            <a:r>
              <a:rPr lang="sr-Latn-RS" sz="1600" b="1" dirty="0" err="1"/>
              <a:t>roka</a:t>
            </a:r>
            <a:r>
              <a:rPr lang="sr-Latn-RS" sz="1600" b="1" dirty="0"/>
              <a:t> od tri godine od dana nabavke, a pre isteka </a:t>
            </a:r>
            <a:r>
              <a:rPr lang="sr-Latn-RS" sz="1600" b="1" dirty="0" err="1"/>
              <a:t>roka</a:t>
            </a:r>
            <a:r>
              <a:rPr lang="sr-Latn-RS" sz="1600" b="1" dirty="0"/>
              <a:t> od deset godina, </a:t>
            </a:r>
            <a:r>
              <a:rPr lang="sr-Latn-RS" sz="1600" dirty="0"/>
              <a:t>poreski obveznik nije dužan da plati porez na dobit po tom osnovu, ali nema pravo da dalje koristi poreski kredit za to sredstvo, počev od perioda u kojem je izvršeno otuđenje</a:t>
            </a:r>
            <a:r>
              <a:rPr lang="sr-Latn-R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Otuđenje učešća i HOV –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Priznavanje dobitaka/gubitaka</a:t>
            </a:r>
            <a:endParaRPr lang="en-GB" sz="2000" dirty="0"/>
          </a:p>
        </p:txBody>
      </p:sp>
      <p:sp>
        <p:nvSpPr>
          <p:cNvPr id="5" name="Textfeld 7"/>
          <p:cNvSpPr txBox="1"/>
          <p:nvPr/>
        </p:nvSpPr>
        <p:spPr>
          <a:xfrm>
            <a:off x="190004" y="1446810"/>
            <a:ext cx="85355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 li je prodajna vrednost  =  ili  &gt;  ili  &lt;  od knjigovodstvene vrednosti?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 li je predmet prodaje </a:t>
            </a:r>
            <a:r>
              <a:rPr lang="sr-Latn-RS" sz="1600" dirty="0" err="1" smtClean="0"/>
              <a:t>prodaje</a:t>
            </a:r>
            <a:r>
              <a:rPr lang="sr-Latn-RS" sz="1600" dirty="0" smtClean="0"/>
              <a:t> vrednovan po fer vrednosti i da li su </a:t>
            </a:r>
            <a:r>
              <a:rPr lang="sr-Latn-RS" sz="1600" dirty="0"/>
              <a:t>promene fer vrednosti </a:t>
            </a:r>
            <a:r>
              <a:rPr lang="sr-Latn-RS" sz="1600" dirty="0" smtClean="0"/>
              <a:t>evidentirane na kontu 337?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 li je prenos bez naknade ili uz naknadu?</a:t>
            </a:r>
          </a:p>
        </p:txBody>
      </p:sp>
    </p:spTree>
    <p:extLst>
      <p:ext uri="{BB962C8B-B14F-4D97-AF65-F5344CB8AC3E}">
        <p14:creationId xmlns:p14="http://schemas.microsoft.com/office/powerpoint/2010/main" val="30965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učešća i HOV – sa aspekta Zakona o porezima na imovinu</a:t>
            </a:r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>
            <a:off x="485773" y="1491185"/>
            <a:ext cx="741600" cy="74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28826" y="1585644"/>
            <a:ext cx="455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b="1" dirty="0" smtClean="0">
                <a:solidFill>
                  <a:srgbClr val="FF0000"/>
                </a:solidFill>
              </a:rPr>
              <a:t>X</a:t>
            </a:r>
            <a:endParaRPr lang="sr-Latn-RS" sz="3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5774" y="2600325"/>
            <a:ext cx="741600" cy="74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648639" y="2694786"/>
            <a:ext cx="415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b="1" dirty="0" smtClean="0">
                <a:solidFill>
                  <a:srgbClr val="FF0000"/>
                </a:solidFill>
              </a:rPr>
              <a:t>X</a:t>
            </a:r>
            <a:endParaRPr lang="sr-Latn-RS" sz="3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1527634"/>
            <a:ext cx="7345125" cy="709203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sr-Latn-RS" dirty="0"/>
              <a:t>prenosi udela i hartija od vrednosti </a:t>
            </a:r>
            <a:endParaRPr lang="sr-Latn-RS" dirty="0" smtClean="0"/>
          </a:p>
          <a:p>
            <a:pPr algn="ctr"/>
            <a:r>
              <a:rPr lang="sr-Latn-RS" b="1" dirty="0" smtClean="0"/>
              <a:t>nisu </a:t>
            </a:r>
            <a:r>
              <a:rPr lang="sr-Latn-RS" b="1" dirty="0"/>
              <a:t>predmet oporezivanja porezom na prenos apsolutnih prava</a:t>
            </a:r>
            <a:endParaRPr lang="sr-Latn-RS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2634042"/>
            <a:ext cx="7345125" cy="709203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sr-Latn-RS" dirty="0"/>
              <a:t>prenosi udela i hartija od vrednosti </a:t>
            </a:r>
            <a:endParaRPr lang="sr-Latn-RS" dirty="0" smtClean="0"/>
          </a:p>
          <a:p>
            <a:pPr algn="ctr"/>
            <a:r>
              <a:rPr lang="sr-Latn-RS" b="1" dirty="0" smtClean="0"/>
              <a:t>izuzeti </a:t>
            </a:r>
            <a:r>
              <a:rPr lang="sr-Latn-RS" b="1" dirty="0" smtClean="0"/>
              <a:t>su od </a:t>
            </a:r>
            <a:r>
              <a:rPr lang="sr-Latn-RS" b="1" dirty="0"/>
              <a:t>oporezivanja porezom na poklon</a:t>
            </a:r>
            <a:endParaRPr lang="sr-Latn-R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učešća i HOV - sa aspekta Zakona o porezu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Kapitalni dobici/gubici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56311290"/>
              </p:ext>
            </p:extLst>
          </p:nvPr>
        </p:nvGraphicFramePr>
        <p:xfrm>
          <a:off x="342899" y="1343025"/>
          <a:ext cx="823912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0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učešća i HOV - sa aspekta Zakona o porezu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03684"/>
          </a:xfrm>
        </p:spPr>
        <p:txBody>
          <a:bodyPr/>
          <a:lstStyle/>
          <a:p>
            <a:r>
              <a:rPr lang="sr-Latn-RS" sz="2000" dirty="0"/>
              <a:t>Rashodi po osnovu </a:t>
            </a:r>
            <a:r>
              <a:rPr lang="sr-Latn-RS" sz="2000" dirty="0" err="1"/>
              <a:t>obezvređenja</a:t>
            </a:r>
            <a:r>
              <a:rPr lang="sr-Latn-RS" sz="2000" dirty="0"/>
              <a:t> dugoročnih finansijskih plasmana i drugih hartija od vrednosti raspoloživih za prodaju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5750" y="18669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R</a:t>
            </a:r>
            <a:r>
              <a:rPr lang="sr-Latn-RS" sz="1600" dirty="0" smtClean="0"/>
              <a:t>ashodi </a:t>
            </a:r>
            <a:r>
              <a:rPr lang="sr-Latn-RS" sz="1600" dirty="0"/>
              <a:t>po osnovu </a:t>
            </a:r>
            <a:r>
              <a:rPr lang="sr-Latn-RS" sz="1600" dirty="0" err="1"/>
              <a:t>obezvređenja</a:t>
            </a:r>
            <a:r>
              <a:rPr lang="sr-Latn-RS" sz="1600" dirty="0"/>
              <a:t> dugoročnih finansijskih plasmana i drugih hartija od vrednosti raspoloživih za prodaju </a:t>
            </a:r>
            <a:r>
              <a:rPr lang="sr-Latn-RS" sz="1600" dirty="0" smtClean="0"/>
              <a:t>priznaju se u </a:t>
            </a:r>
            <a:r>
              <a:rPr lang="sr-Latn-RS" sz="1600" dirty="0"/>
              <a:t>poreskom periodu u kojima je došlo do njihovog otuđenja.</a:t>
            </a:r>
          </a:p>
        </p:txBody>
      </p:sp>
    </p:spTree>
    <p:extLst>
      <p:ext uri="{BB962C8B-B14F-4D97-AF65-F5344CB8AC3E}">
        <p14:creationId xmlns:p14="http://schemas.microsoft.com/office/powerpoint/2010/main" val="24251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21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7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4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65334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PAŽNJI!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SADRŽAJ</a:t>
            </a:r>
            <a:endParaRPr lang="en-GB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60091" y="1722544"/>
            <a:ext cx="2587884" cy="65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sr-Latn-RS" dirty="0" smtClean="0">
                <a:solidFill>
                  <a:schemeClr val="bg1"/>
                </a:solidFill>
              </a:rPr>
              <a:t>Otuđenje NPO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091" y="2711320"/>
            <a:ext cx="2587884" cy="685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sr-Latn-RS" dirty="0" smtClean="0">
                <a:solidFill>
                  <a:schemeClr val="bg1"/>
                </a:solidFill>
              </a:rPr>
              <a:t>Otuđenje učešća i HOV raspoloživih za prodaju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1264" y="1488769"/>
            <a:ext cx="5691674" cy="396000"/>
          </a:xfrm>
          <a:prstGeom prst="rect">
            <a:avLst/>
          </a:prstGeom>
          <a:solidFill>
            <a:srgbClr val="888B8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3F9C35"/>
                </a:solidFill>
              </a:rPr>
              <a:t>Računovodstveno evidentiranje</a:t>
            </a:r>
            <a:endParaRPr lang="en-GB" dirty="0">
              <a:solidFill>
                <a:srgbClr val="3F9C3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1264" y="2050744"/>
            <a:ext cx="5691674" cy="396000"/>
          </a:xfrm>
          <a:prstGeom prst="rect">
            <a:avLst/>
          </a:prstGeom>
          <a:solidFill>
            <a:srgbClr val="888B8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3F9C35"/>
                </a:solidFill>
              </a:rPr>
              <a:t>Poreski tretman - Zakon o PDV</a:t>
            </a:r>
            <a:endParaRPr lang="en-GB" dirty="0">
              <a:solidFill>
                <a:srgbClr val="3F9C3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1264" y="2615244"/>
            <a:ext cx="5691674" cy="396000"/>
          </a:xfrm>
          <a:prstGeom prst="rect">
            <a:avLst/>
          </a:prstGeom>
          <a:solidFill>
            <a:srgbClr val="888B8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rgbClr val="3F9C35"/>
                </a:solidFill>
              </a:rPr>
              <a:t>Poreski tretman -</a:t>
            </a:r>
            <a:r>
              <a:rPr lang="sr-Latn-RS" dirty="0" smtClean="0">
                <a:solidFill>
                  <a:srgbClr val="3F9C35"/>
                </a:solidFill>
              </a:rPr>
              <a:t> </a:t>
            </a:r>
            <a:r>
              <a:rPr lang="sr-Latn-RS" dirty="0">
                <a:solidFill>
                  <a:srgbClr val="3F9C35"/>
                </a:solidFill>
              </a:rPr>
              <a:t>Zakon o </a:t>
            </a:r>
            <a:r>
              <a:rPr lang="sr-Latn-RS" dirty="0" smtClean="0">
                <a:solidFill>
                  <a:srgbClr val="3F9C35"/>
                </a:solidFill>
              </a:rPr>
              <a:t>porezima na imovinu</a:t>
            </a:r>
            <a:endParaRPr lang="en-GB" dirty="0">
              <a:solidFill>
                <a:srgbClr val="3F9C3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1264" y="3199119"/>
            <a:ext cx="5691674" cy="396000"/>
          </a:xfrm>
          <a:prstGeom prst="rect">
            <a:avLst/>
          </a:prstGeom>
          <a:solidFill>
            <a:srgbClr val="888B8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rgbClr val="3F9C35"/>
                </a:solidFill>
              </a:rPr>
              <a:t>Poreski tretman </a:t>
            </a:r>
            <a:r>
              <a:rPr lang="sr-Latn-RS" dirty="0" smtClean="0">
                <a:solidFill>
                  <a:srgbClr val="3F9C35"/>
                </a:solidFill>
              </a:rPr>
              <a:t>- </a:t>
            </a:r>
            <a:r>
              <a:rPr lang="sr-Latn-RS" dirty="0">
                <a:solidFill>
                  <a:srgbClr val="3F9C35"/>
                </a:solidFill>
              </a:rPr>
              <a:t>Zakon o </a:t>
            </a:r>
            <a:r>
              <a:rPr lang="sr-Latn-RS" dirty="0" smtClean="0">
                <a:solidFill>
                  <a:srgbClr val="3F9C35"/>
                </a:solidFill>
              </a:rPr>
              <a:t>porezu na dobit</a:t>
            </a:r>
            <a:endParaRPr lang="en-GB" dirty="0">
              <a:solidFill>
                <a:srgbClr val="3F9C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Otuđenje NPO – računovodstveni aspekt</a:t>
            </a:r>
            <a:endParaRPr lang="en-GB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1310610"/>
              </p:ext>
            </p:extLst>
          </p:nvPr>
        </p:nvGraphicFramePr>
        <p:xfrm>
          <a:off x="-1019175" y="904875"/>
          <a:ext cx="9344026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–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Priznavanje dobitaka/gubitaka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 li postoje formirane </a:t>
            </a:r>
            <a:r>
              <a:rPr lang="sr-Latn-RS" sz="1600" dirty="0" err="1" smtClean="0"/>
              <a:t>revalorizacione</a:t>
            </a:r>
            <a:r>
              <a:rPr lang="sr-Latn-RS" sz="1600" dirty="0" smtClean="0"/>
              <a:t> rezerve?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/>
              <a:t>Da li je prenos bez naknade ili uz naknadu?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 li je prodajna vrednost  =  ili  &gt;  ili  &lt;  od knjigovodstvene vrednosti?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 li postoji obaveza plaćanja poreza?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18195" y="2887241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/>
              <a:t>Obelodanjivanje</a:t>
            </a:r>
            <a:endParaRPr lang="en-GB" sz="2000" dirty="0"/>
          </a:p>
        </p:txBody>
      </p:sp>
      <p:sp>
        <p:nvSpPr>
          <p:cNvPr id="6" name="Textfeld 7"/>
          <p:cNvSpPr txBox="1"/>
          <p:nvPr/>
        </p:nvSpPr>
        <p:spPr>
          <a:xfrm>
            <a:off x="190004" y="3364657"/>
            <a:ext cx="85355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Prikazivanje promena knjigovodstvene vrednosti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Posebni zahtevi - prodaja investicione nekretnine koja nije </a:t>
            </a:r>
            <a:r>
              <a:rPr lang="sr-Latn-RS" sz="1600" dirty="0" err="1" smtClean="0"/>
              <a:t>knjižena</a:t>
            </a:r>
            <a:r>
              <a:rPr lang="sr-Latn-RS" sz="1600" dirty="0" smtClean="0"/>
              <a:t> po fer vrednosti</a:t>
            </a:r>
          </a:p>
        </p:txBody>
      </p:sp>
    </p:spTree>
    <p:extLst>
      <p:ext uri="{BB962C8B-B14F-4D97-AF65-F5344CB8AC3E}">
        <p14:creationId xmlns:p14="http://schemas.microsoft.com/office/powerpoint/2010/main" val="3922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Otuđenje nepokretnosti - sa aspekta Zakona o PDV</a:t>
            </a:r>
            <a:endParaRPr lang="en-GB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2638228"/>
              </p:ext>
            </p:extLst>
          </p:nvPr>
        </p:nvGraphicFramePr>
        <p:xfrm>
          <a:off x="0" y="847725"/>
          <a:ext cx="9144000" cy="214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4000501" y="3083653"/>
            <a:ext cx="4733924" cy="1231172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promet između obveznika PDV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u</a:t>
            </a:r>
            <a:r>
              <a:rPr lang="sr-Latn-RS" dirty="0" smtClean="0"/>
              <a:t>govorom predviđeno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kupac ima pravo da obračunati PDV odbije kao prethodni porez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955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Otuđenje NPO - </a:t>
            </a:r>
            <a:r>
              <a:rPr lang="sr-Latn-RS" sz="2000" b="1" dirty="0"/>
              <a:t>sa aspekta Zakona o PDV</a:t>
            </a:r>
            <a:endParaRPr lang="en-GB" sz="20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50057" y="962025"/>
            <a:ext cx="8712968" cy="666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1451" y="1295400"/>
            <a:ext cx="8877300" cy="771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</a:rPr>
              <a:t>Istovremeni prenos zemljišta na kojem se zgrada nalazi -&gt; promet zemljišta sporedni promet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</a:rPr>
              <a:t>Prodaja objekta sa opremom -&gt; promet opreme sporedni promet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51" y="2787383"/>
            <a:ext cx="8791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sr-Latn-RS" sz="1600" dirty="0" smtClean="0"/>
              <a:t>opreme </a:t>
            </a:r>
            <a:r>
              <a:rPr lang="sr-Latn-RS" sz="1600" dirty="0"/>
              <a:t>(pojedinačne vrednosti od najmanje RSD 500.000</a:t>
            </a:r>
            <a:r>
              <a:rPr lang="sr-Latn-RS" sz="1600" dirty="0" smtClean="0"/>
              <a:t>) u roku kraćem od 5 godina od </a:t>
            </a:r>
            <a:r>
              <a:rPr lang="sr-Latn-RS" sz="1600" dirty="0"/>
              <a:t>momenta prve </a:t>
            </a:r>
            <a:r>
              <a:rPr lang="sr-Latn-RS" sz="1600" dirty="0" smtClean="0"/>
              <a:t>upotrebe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sr-Latn-RS" sz="1600" dirty="0" smtClean="0"/>
              <a:t>objekata </a:t>
            </a:r>
            <a:r>
              <a:rPr lang="sr-Latn-RS" sz="1600" dirty="0"/>
              <a:t>za vršenje </a:t>
            </a:r>
            <a:r>
              <a:rPr lang="sr-Latn-RS" sz="1600" dirty="0" smtClean="0"/>
              <a:t>delatnosti u roku kraćem od </a:t>
            </a:r>
            <a:r>
              <a:rPr lang="sr-Latn-RS" sz="1600" dirty="0"/>
              <a:t>deset godina od momenta prve </a:t>
            </a:r>
            <a:r>
              <a:rPr lang="sr-Latn-RS" sz="1600" dirty="0" smtClean="0"/>
              <a:t>upotrebe,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sr-Latn-RS" sz="1600" dirty="0" smtClean="0"/>
              <a:t>ulaganja </a:t>
            </a:r>
            <a:r>
              <a:rPr lang="sr-Latn-RS" sz="1600" dirty="0"/>
              <a:t>u sopstvene ili tuđe objekte, osim ulaganja koja se odnose na redovno održavanje </a:t>
            </a:r>
            <a:r>
              <a:rPr lang="sr-Latn-RS" sz="1600" dirty="0" smtClean="0"/>
              <a:t>objekata, </a:t>
            </a:r>
            <a:r>
              <a:rPr lang="sr-Latn-RS" sz="1600" dirty="0"/>
              <a:t>u roku kraćem </a:t>
            </a:r>
            <a:r>
              <a:rPr lang="sr-Latn-RS" sz="1600" dirty="0" smtClean="0"/>
              <a:t>deset </a:t>
            </a:r>
            <a:r>
              <a:rPr lang="sr-Latn-RS" sz="1600" dirty="0"/>
              <a:t>godina od momenta završetka ulaganja u objekte</a:t>
            </a:r>
            <a:endParaRPr lang="en-GB" sz="16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3617" y="895350"/>
            <a:ext cx="8712968" cy="400050"/>
          </a:xfrm>
        </p:spPr>
        <p:txBody>
          <a:bodyPr/>
          <a:lstStyle/>
          <a:p>
            <a:r>
              <a:rPr lang="sr-Latn-RS" sz="2000" dirty="0" smtClean="0"/>
              <a:t>Tretman sporednog prometa</a:t>
            </a:r>
            <a:endParaRPr lang="en-GB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35782" y="238241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Obaveza ispravke odbitka prethodnog </a:t>
            </a:r>
            <a:r>
              <a:rPr lang="sr-Latn-RS" sz="2000" dirty="0" smtClean="0"/>
              <a:t>poreza u slučaju otuđenja: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2584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- sa aspekta Zakona o </a:t>
            </a:r>
            <a:r>
              <a:rPr lang="sr-Latn-RS" sz="2000" b="1" dirty="0" smtClean="0"/>
              <a:t>porezima na imovinu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Porez na prenos apsolutnih prava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04800" y="1457325"/>
            <a:ext cx="8591550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550" dirty="0" smtClean="0"/>
              <a:t>Plaća se kod prenosa uz naknadu:</a:t>
            </a:r>
            <a:endParaRPr lang="en-US" sz="1550" dirty="0"/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svojine na nepokretnosti;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intelektualne svojine;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svojine na motornom vozilu - osim na mopedu, </a:t>
            </a:r>
            <a:r>
              <a:rPr lang="sr-Latn-RS" sz="1550" dirty="0" err="1"/>
              <a:t>motokultivatoru</a:t>
            </a:r>
            <a:r>
              <a:rPr lang="sr-Latn-RS" sz="1550" dirty="0"/>
              <a:t>, traktoru i radnoj mašini, prava svojine na plovilu, odnosno prava svojine na vazduhoplovu sa sopstvenim pogonom - osim državnog;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korišćenja građevinskog </a:t>
            </a:r>
            <a:r>
              <a:rPr lang="sr-Latn-RS" sz="1550" dirty="0" smtClean="0"/>
              <a:t>zemljišta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sr-Latn-RS" sz="1550" dirty="0"/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sr-Latn-RS" sz="1550" dirty="0" smtClean="0"/>
          </a:p>
          <a:p>
            <a:pPr>
              <a:buClr>
                <a:srgbClr val="00B050"/>
              </a:buClr>
            </a:pPr>
            <a:r>
              <a:rPr lang="sr-Latn-RS" sz="1550" dirty="0" smtClean="0">
                <a:solidFill>
                  <a:srgbClr val="FF0000"/>
                </a:solidFill>
              </a:rPr>
              <a:t>X</a:t>
            </a:r>
            <a:r>
              <a:rPr lang="sr-Latn-RS" sz="1550" dirty="0" smtClean="0"/>
              <a:t>   Ako </a:t>
            </a:r>
            <a:r>
              <a:rPr lang="sr-Latn-RS" sz="1550" dirty="0"/>
              <a:t>se na navedene prenose plaća PDV oni se izuzimaju od oporezivanja porezom na prenos apsolutnih prava. </a:t>
            </a:r>
            <a:endParaRPr lang="sr-Latn-RS" sz="1550" dirty="0" smtClean="0"/>
          </a:p>
          <a:p>
            <a:pPr>
              <a:buClr>
                <a:srgbClr val="00B050"/>
              </a:buClr>
            </a:pPr>
            <a:r>
              <a:rPr lang="sr-Latn-RS" sz="1550" dirty="0" smtClean="0">
                <a:solidFill>
                  <a:srgbClr val="FF0000"/>
                </a:solidFill>
              </a:rPr>
              <a:t>X</a:t>
            </a:r>
            <a:r>
              <a:rPr lang="sr-Latn-RS" sz="1550" dirty="0" smtClean="0"/>
              <a:t>   Prenos </a:t>
            </a:r>
            <a:r>
              <a:rPr lang="sr-Latn-RS" sz="1550" dirty="0"/>
              <a:t>apsolutnih prava po osnovu eksproprijacije izuzet je od oporezivanja porezom na prenos apsolutnih prava.</a:t>
            </a:r>
          </a:p>
          <a:p>
            <a:pPr lvl="0">
              <a:buClr>
                <a:srgbClr val="00B050"/>
              </a:buClr>
            </a:pPr>
            <a:endParaRPr lang="sr-Latn-RS" sz="1550" dirty="0"/>
          </a:p>
        </p:txBody>
      </p:sp>
    </p:spTree>
    <p:extLst>
      <p:ext uri="{BB962C8B-B14F-4D97-AF65-F5344CB8AC3E}">
        <p14:creationId xmlns:p14="http://schemas.microsoft.com/office/powerpoint/2010/main" val="24955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- sa aspekta Zakona o </a:t>
            </a:r>
            <a:r>
              <a:rPr lang="sr-Latn-RS" sz="2000" b="1" dirty="0" smtClean="0"/>
              <a:t>porezima na imovinu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4091" y="810791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Porez na poklon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14300" y="1238250"/>
            <a:ext cx="9029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50" b="1" dirty="0"/>
              <a:t>Porez na poklon,</a:t>
            </a:r>
            <a:r>
              <a:rPr lang="sr-Latn-RS" sz="1550" dirty="0"/>
              <a:t> između ostalog, plaća se i na poklon primljena, ili prenos bez naknade: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svojine na nepokretnosti;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intelektualne svojine;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r-Latn-RS" sz="1550" dirty="0"/>
              <a:t>prava svojine na vozilu, plovilu, odnosno vazduhoplovu i drugim pokretnim stvarima. </a:t>
            </a:r>
          </a:p>
          <a:p>
            <a:r>
              <a:rPr lang="sr-Latn-RS" sz="1550" dirty="0"/>
              <a:t> </a:t>
            </a:r>
          </a:p>
          <a:p>
            <a:r>
              <a:rPr lang="sr-Latn-RS" sz="1550" dirty="0"/>
              <a:t>Poklonom se ne smatra:</a:t>
            </a:r>
          </a:p>
          <a:p>
            <a:pPr lvl="0"/>
            <a:r>
              <a:rPr lang="sr-Latn-RS" sz="1550" dirty="0" smtClean="0">
                <a:solidFill>
                  <a:srgbClr val="FF0000"/>
                </a:solidFill>
              </a:rPr>
              <a:t>X</a:t>
            </a:r>
            <a:r>
              <a:rPr lang="sr-Latn-RS" sz="1550" dirty="0" smtClean="0"/>
              <a:t>   prenos </a:t>
            </a:r>
            <a:r>
              <a:rPr lang="sr-Latn-RS" sz="1550" dirty="0"/>
              <a:t>bez naknade prava na nepokretnostima i pokretnim stvarima na koji se plaća porez na dodatu vrednost</a:t>
            </a:r>
            <a:r>
              <a:rPr lang="sr-Latn-RS" sz="1550" dirty="0" smtClean="0"/>
              <a:t>, </a:t>
            </a:r>
            <a:endParaRPr lang="sr-Latn-RS" sz="1550" dirty="0"/>
          </a:p>
          <a:p>
            <a:pPr lvl="0"/>
            <a:r>
              <a:rPr lang="sr-Latn-RS" sz="1550" dirty="0" smtClean="0">
                <a:solidFill>
                  <a:srgbClr val="FF0000"/>
                </a:solidFill>
              </a:rPr>
              <a:t>X</a:t>
            </a:r>
            <a:r>
              <a:rPr lang="sr-Latn-RS" sz="1550" dirty="0" smtClean="0"/>
              <a:t>   prihod </a:t>
            </a:r>
            <a:r>
              <a:rPr lang="sr-Latn-RS" sz="1550" dirty="0"/>
              <a:t>pravnog lica koji se uključuje u obračun osnovice za oporezivanje porezom na dobit pravnih lica, </a:t>
            </a:r>
            <a:endParaRPr lang="sr-Latn-RS" sz="1550" dirty="0" smtClean="0"/>
          </a:p>
          <a:p>
            <a:pPr lvl="0"/>
            <a:endParaRPr lang="sr-Latn-RS" sz="1550" dirty="0"/>
          </a:p>
          <a:p>
            <a:pPr lvl="0"/>
            <a:r>
              <a:rPr lang="sr-Latn-RS" sz="1550" dirty="0" smtClean="0"/>
              <a:t>Porez </a:t>
            </a:r>
            <a:r>
              <a:rPr lang="sr-Latn-RS" sz="1550" dirty="0"/>
              <a:t>na poklon ne plaća </a:t>
            </a:r>
            <a:r>
              <a:rPr lang="sr-Latn-RS" sz="1550" dirty="0" smtClean="0"/>
              <a:t>se u slučaju:</a:t>
            </a:r>
          </a:p>
          <a:p>
            <a:pPr lvl="0"/>
            <a:r>
              <a:rPr lang="sr-Latn-RS" sz="1550" dirty="0">
                <a:solidFill>
                  <a:srgbClr val="FF0000"/>
                </a:solidFill>
              </a:rPr>
              <a:t>X</a:t>
            </a:r>
            <a:r>
              <a:rPr lang="sr-Latn-RS" sz="1550" dirty="0"/>
              <a:t> </a:t>
            </a:r>
            <a:r>
              <a:rPr lang="sr-Latn-RS" sz="1550" dirty="0" smtClean="0"/>
              <a:t>  poklona imovine zadužbini, udruženju; </a:t>
            </a:r>
            <a:endParaRPr lang="sr-Latn-RS" sz="1550" dirty="0"/>
          </a:p>
          <a:p>
            <a:r>
              <a:rPr lang="sr-Latn-RS" sz="1550" dirty="0" smtClean="0">
                <a:solidFill>
                  <a:srgbClr val="FF0000"/>
                </a:solidFill>
              </a:rPr>
              <a:t>X</a:t>
            </a:r>
            <a:r>
              <a:rPr lang="sr-Latn-RS" sz="1550" dirty="0" smtClean="0"/>
              <a:t>   poklona udela </a:t>
            </a:r>
            <a:r>
              <a:rPr lang="sr-Latn-RS" sz="1550" dirty="0"/>
              <a:t>u pravnom licu, odnosno hartija od vrednosti; </a:t>
            </a:r>
          </a:p>
          <a:p>
            <a:pPr marL="266700" lvl="0" indent="-266700">
              <a:tabLst>
                <a:tab pos="266700" algn="l"/>
              </a:tabLst>
            </a:pPr>
            <a:r>
              <a:rPr lang="sr-Latn-RS" sz="1550" dirty="0">
                <a:solidFill>
                  <a:srgbClr val="FF0000"/>
                </a:solidFill>
              </a:rPr>
              <a:t>X</a:t>
            </a:r>
            <a:r>
              <a:rPr lang="sr-Latn-RS" sz="1550" dirty="0"/>
              <a:t> </a:t>
            </a:r>
            <a:r>
              <a:rPr lang="sr-Latn-RS" sz="1550" dirty="0" smtClean="0"/>
              <a:t>  poklona mopeda</a:t>
            </a:r>
            <a:r>
              <a:rPr lang="sr-Latn-RS" sz="1550" dirty="0"/>
              <a:t>, </a:t>
            </a:r>
            <a:r>
              <a:rPr lang="sr-Latn-RS" sz="1550" dirty="0" err="1"/>
              <a:t>motokultivatora</a:t>
            </a:r>
            <a:r>
              <a:rPr lang="sr-Latn-RS" sz="1550" dirty="0"/>
              <a:t>, traktora, radnih mašina, državnih vazduhoplova, </a:t>
            </a:r>
            <a:r>
              <a:rPr lang="sr-Latn-RS" sz="1550" dirty="0" smtClean="0"/>
              <a:t>            odnosno </a:t>
            </a:r>
            <a:r>
              <a:rPr lang="sr-Latn-RS" sz="1550" dirty="0"/>
              <a:t>vazduhoplova bez sopstvenog pogona. </a:t>
            </a:r>
          </a:p>
        </p:txBody>
      </p:sp>
    </p:spTree>
    <p:extLst>
      <p:ext uri="{BB962C8B-B14F-4D97-AF65-F5344CB8AC3E}">
        <p14:creationId xmlns:p14="http://schemas.microsoft.com/office/powerpoint/2010/main" val="41061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Otuđenje NPO - sa aspekta Zakona o </a:t>
            </a:r>
            <a:r>
              <a:rPr lang="sr-Latn-RS" sz="2000" b="1" dirty="0" smtClean="0"/>
              <a:t>porezima na imovinu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Porez imovinu</a:t>
            </a:r>
            <a:endParaRPr lang="en-GB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0888488"/>
              </p:ext>
            </p:extLst>
          </p:nvPr>
        </p:nvGraphicFramePr>
        <p:xfrm>
          <a:off x="228600" y="701674"/>
          <a:ext cx="8372475" cy="434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1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1113</Words>
  <Application>Microsoft Office PowerPoint</Application>
  <PresentationFormat>On-screen Show (16:9)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OTUĐENJE STALNE IMOVINE - Računovodstveni i poreski aspekt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Bojana</cp:lastModifiedBy>
  <cp:revision>190</cp:revision>
  <dcterms:created xsi:type="dcterms:W3CDTF">2015-05-28T11:57:29Z</dcterms:created>
  <dcterms:modified xsi:type="dcterms:W3CDTF">2017-11-22T11:32:01Z</dcterms:modified>
</cp:coreProperties>
</file>