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3" r:id="rId2"/>
    <p:sldId id="303" r:id="rId3"/>
    <p:sldId id="304" r:id="rId4"/>
    <p:sldId id="314" r:id="rId5"/>
    <p:sldId id="307" r:id="rId6"/>
    <p:sldId id="308" r:id="rId7"/>
    <p:sldId id="309" r:id="rId8"/>
    <p:sldId id="311" r:id="rId9"/>
    <p:sldId id="312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31" r:id="rId24"/>
  </p:sldIdLst>
  <p:sldSz cx="9144000" cy="5143500" type="screen16x9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CD4"/>
    <a:srgbClr val="009CDE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84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56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E473AF6-2FAB-4713-B6C6-E0386261291F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2339265-ADFC-4563-A924-76225813E49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73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263"/>
            <a:ext cx="8969375" cy="424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601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8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Porez na dohodak građana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/>
              <a:t>Milošević </a:t>
            </a:r>
            <a:r>
              <a:rPr lang="sr-Latn-RS" dirty="0" smtClean="0"/>
              <a:t>Gordana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/>
              <a:t>24. novembar 2017. godine </a:t>
            </a:r>
          </a:p>
          <a:p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1722057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Izdaci za rekreaciju zaposlenih- poreski tretman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Kada </a:t>
            </a:r>
            <a:r>
              <a:rPr lang="sr-Latn-RS" sz="1400" dirty="0" smtClean="0"/>
              <a:t>govorimo </a:t>
            </a:r>
            <a:r>
              <a:rPr lang="sr-Latn-RS" sz="1400" dirty="0"/>
              <a:t>o izdacima koji se odnose na naknade učestvovanja zaposlenih u aktivnostima vezanim za određene poslovne svrhe (napr. edukacija zaposlenih, organizacija poslovnih radionica...) poreski organ u zavisnosti od svakog konkretnog slučaja procenjuje da li se radi o pružanju beneficija zaposlenima ili o naknadama troškova službenog puta</a:t>
            </a:r>
            <a:r>
              <a:rPr lang="sr-Latn-RS" sz="1400" dirty="0" smtClean="0"/>
              <a:t>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Z</a:t>
            </a:r>
            <a:r>
              <a:rPr lang="sr-Latn-RS" sz="1400" dirty="0" smtClean="0"/>
              <a:t>aposleni je od </a:t>
            </a:r>
            <a:r>
              <a:rPr lang="sr-Latn-RS" sz="1400" dirty="0"/>
              <a:t>strane poslodavca upućen na službeno </a:t>
            </a:r>
            <a:r>
              <a:rPr lang="sr-Latn-RS" sz="1400" dirty="0" smtClean="0"/>
              <a:t>putovanje na Zlatibor radi </a:t>
            </a:r>
            <a:r>
              <a:rPr lang="sr-Latn-RS" sz="1400" dirty="0"/>
              <a:t>poslovne </a:t>
            </a:r>
            <a:r>
              <a:rPr lang="sr-Latn-RS" sz="1400" dirty="0" smtClean="0"/>
              <a:t>edukacije. Zaposleni će ostvariti primanja </a:t>
            </a:r>
            <a:r>
              <a:rPr lang="sr-Latn-RS" sz="1400" dirty="0"/>
              <a:t>po osnovu naknade troškova službenog puta do visine neoporezivog iznosa iz člana 18. stav 1. tačka 2), 3) i 4) Zakona o porezu na dohodak građana, ovakvo primanje zaposlenog oslobođeno je plaćanja poreza na zarade. Deo ove naknade koji je iznad neoporezivog iznosa ima tretman zarade i podleže oporezivanju porezom na </a:t>
            </a:r>
            <a:r>
              <a:rPr lang="sr-Latn-RS" sz="1400" dirty="0" smtClean="0"/>
              <a:t>zarade</a:t>
            </a:r>
            <a:r>
              <a:rPr lang="sr-Latn-RS" sz="1400" dirty="0"/>
              <a:t>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212507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Izdaci za rekreaciju zaposlenih- poreski tretman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Po Mišljenju Ministarstva br. 430-01-29/2013-04 od 14.04.2015. godine, ako poslodavac omogući zaposlenima učestvovanje u aktivnostima kojima je cilj jačanje timskog duha (tzv. team building) ovakvo primanje ima tretman zarade, pa podleže oporezivanju porezom na dohodak građana na zaradu i plaćanju doprinosa za obavezno socijalno osiguranje po osnovu zarade</a:t>
            </a:r>
            <a:r>
              <a:rPr lang="sr-Latn-RS" sz="1400" dirty="0" smtClean="0"/>
              <a:t>.</a:t>
            </a:r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ako </a:t>
            </a:r>
            <a:r>
              <a:rPr lang="sr-Latn-RS" sz="1400" dirty="0"/>
              <a:t>poslodavac vrši davalje zaposlenima, a nije vezano za nadoknadu troškova službenog putovanja </a:t>
            </a:r>
            <a:r>
              <a:rPr lang="sr-Latn-RS" sz="1400" dirty="0" smtClean="0"/>
              <a:t>obavljenog </a:t>
            </a:r>
            <a:r>
              <a:rPr lang="sr-Latn-RS" sz="1400" dirty="0"/>
              <a:t>u poslovne svrhe, već imaju za cilj naknadu nekih drugih troškova po osnovu aktivnosti zaposlenih koje se ne odvijaju isključivo u poslovne svrhe (na primer splavarenja, skijanje, putovanja turističkog karaktera) ovakvo primanje zaposlenih predstavlja lično primanje i ima poreski tretman </a:t>
            </a:r>
            <a:r>
              <a:rPr lang="sr-Latn-RS" sz="1400" dirty="0" smtClean="0"/>
              <a:t>zarade.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1828464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99478"/>
          </a:xfrm>
        </p:spPr>
        <p:txBody>
          <a:bodyPr/>
          <a:lstStyle/>
          <a:p>
            <a:r>
              <a:rPr lang="sr-Latn-RS" sz="2000" dirty="0"/>
              <a:t>Dobrovoljno zdravstveno osiguranje koje plaća poslodavac u korist zaposlenih i članova njegove uže porodice- poreski tretman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6255" y="1710047"/>
            <a:ext cx="84048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Zakonom o porezu na dohodak građana i </a:t>
            </a:r>
            <a:r>
              <a:rPr lang="sr-Latn-RS" sz="1400" dirty="0" smtClean="0"/>
              <a:t>Zakonom </a:t>
            </a:r>
            <a:r>
              <a:rPr lang="sr-Latn-RS" sz="1400" dirty="0"/>
              <a:t>o doprinosima za obavezno socijalno osiguranje</a:t>
            </a:r>
          </a:p>
          <a:p>
            <a:r>
              <a:rPr lang="sr-Latn-RS" sz="1400" dirty="0"/>
              <a:t>p</a:t>
            </a:r>
            <a:r>
              <a:rPr lang="sr-Latn-RS" sz="1400" dirty="0" smtClean="0"/>
              <a:t>ropisane </a:t>
            </a:r>
            <a:r>
              <a:rPr lang="sr-Latn-RS" sz="1400" dirty="0"/>
              <a:t>su poreske olakšice za dobrovoljno penzijsko i zdravstveno </a:t>
            </a:r>
            <a:r>
              <a:rPr lang="sr-Latn-RS" sz="1400" dirty="0" smtClean="0"/>
              <a:t>osiguranje.</a:t>
            </a:r>
          </a:p>
          <a:p>
            <a:endParaRPr lang="sr-Latn-RS" sz="1400" dirty="0" smtClean="0"/>
          </a:p>
          <a:p>
            <a:r>
              <a:rPr lang="sr-Latn-RS" sz="1400" dirty="0"/>
              <a:t> Z</a:t>
            </a:r>
            <a:r>
              <a:rPr lang="sr-Latn-RS" sz="1400" dirty="0" smtClean="0"/>
              <a:t>aradom </a:t>
            </a:r>
            <a:r>
              <a:rPr lang="sr-Latn-RS" sz="1400" dirty="0"/>
              <a:t>se ne smatra:</a:t>
            </a:r>
          </a:p>
          <a:p>
            <a:r>
              <a:rPr lang="sr-Latn-RS" sz="1400" i="1" dirty="0" smtClean="0"/>
              <a:t>1</a:t>
            </a:r>
            <a:r>
              <a:rPr lang="sr-Latn-RS" sz="1400" i="1" dirty="0"/>
              <a:t>) premija koju poslodavac plaća za sve zaposlene kod kolektivnog osiguranja od posledica </a:t>
            </a:r>
            <a:r>
              <a:rPr lang="sr-Latn-RS" sz="1400" i="1" dirty="0" smtClean="0"/>
              <a:t>nezgode, od </a:t>
            </a:r>
            <a:r>
              <a:rPr lang="sr-Latn-RS" sz="1400" i="1" dirty="0"/>
              <a:t>povreda na radu i profesionalnih oboljenja i kolektivnog osiguranja za slučaj težih bolesti i hirurških intervencija;</a:t>
            </a:r>
          </a:p>
          <a:p>
            <a:r>
              <a:rPr lang="sr-Latn-RS" sz="1400" i="1" dirty="0"/>
              <a:t>2) premija dobrovoljnog zdravstvenog osiguranja, odnosno penzijski doprinos u dobrovoljni penzijski fond, koje poslodavac plaća za zaposlene - osiguranike, odnosno članove dobrovoljnog penzijskog fonda, u skladu sa posebnim propisima koji uređuju navedene oblasti, do iznosa koji je oslobođen od plaćanja </a:t>
            </a:r>
            <a:r>
              <a:rPr lang="sr-Latn-RS" sz="1400" i="1" dirty="0" smtClean="0"/>
              <a:t>doprinosa.</a:t>
            </a:r>
            <a:endParaRPr lang="sr-Latn-RS" sz="1400" i="1" dirty="0"/>
          </a:p>
          <a:p>
            <a:endParaRPr lang="sr-Latn-RS" sz="1400" dirty="0"/>
          </a:p>
          <a:p>
            <a:r>
              <a:rPr lang="sr-Latn-RS" sz="1400" dirty="0" smtClean="0"/>
              <a:t>Iznos </a:t>
            </a:r>
            <a:r>
              <a:rPr lang="sr-Latn-RS" sz="1400" dirty="0"/>
              <a:t>od </a:t>
            </a:r>
            <a:r>
              <a:rPr lang="sr-Latn-RS" sz="1400" b="1" dirty="0"/>
              <a:t>5.589 dinara mesečno </a:t>
            </a:r>
            <a:r>
              <a:rPr lang="sr-Latn-RS" sz="1400" dirty="0"/>
              <a:t>je iznos koji može biti predmet poreskog oslobođenja i zbirno ne može biti veći (usklađeni iznos se primenjuje od 1. februara 2017. godine do 31. januara 2018. godine).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2477120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51977"/>
          </a:xfrm>
        </p:spPr>
        <p:txBody>
          <a:bodyPr/>
          <a:lstStyle/>
          <a:p>
            <a:r>
              <a:rPr lang="sr-Latn-RS" sz="2000" dirty="0"/>
              <a:t>Dobrovoljno zdravstveno osiguranje koje plaća poslodavac u korist zaposlenih i članova njegove uže porodice- poreski tretman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400" dirty="0" smtClean="0"/>
          </a:p>
          <a:p>
            <a:r>
              <a:rPr lang="sr-Latn-RS" sz="1400" dirty="0" smtClean="0"/>
              <a:t>U </a:t>
            </a:r>
            <a:r>
              <a:rPr lang="sr-Latn-RS" sz="1400" dirty="0"/>
              <a:t>skaldu sa članom 21a Zakona o porezu na dohodak građana ne plaća se porez na zarade na:</a:t>
            </a:r>
          </a:p>
          <a:p>
            <a:r>
              <a:rPr lang="sr-Latn-RS" sz="1400" dirty="0"/>
              <a:t> </a:t>
            </a:r>
          </a:p>
          <a:p>
            <a:r>
              <a:rPr lang="sr-Latn-RS" sz="1400" dirty="0"/>
              <a:t>1) </a:t>
            </a:r>
            <a:r>
              <a:rPr lang="sr-Latn-RS" sz="1400" b="1" dirty="0"/>
              <a:t>premiju za dobrovoljno zdravstveno osiguranje </a:t>
            </a:r>
            <a:r>
              <a:rPr lang="sr-Latn-RS" sz="1400" dirty="0"/>
              <a:t>koju poslodavac </a:t>
            </a:r>
            <a:r>
              <a:rPr lang="sr-Latn-RS" sz="1400" b="1" dirty="0"/>
              <a:t>obustavlja i plaća iz zarade </a:t>
            </a:r>
            <a:r>
              <a:rPr lang="sr-Latn-RS" sz="1400" dirty="0"/>
              <a:t>zaposlenog - osiguranika uključenog u dobrovoljno zdravstveno osiguranje u zemlji, u skladu sa zakonima koji uređuju dobrovoljno zdravstveno osiguranje i aktima donetim za sprovođenje zakona;</a:t>
            </a:r>
          </a:p>
          <a:p>
            <a:r>
              <a:rPr lang="sr-Latn-RS" sz="1400" dirty="0"/>
              <a:t> </a:t>
            </a:r>
          </a:p>
          <a:p>
            <a:r>
              <a:rPr lang="sr-Latn-RS" sz="1400" dirty="0"/>
              <a:t>2</a:t>
            </a:r>
            <a:r>
              <a:rPr lang="sr-Latn-RS" sz="1400" b="1" dirty="0"/>
              <a:t>) penzijski doprinos u dobrovoljni penzijski fond</a:t>
            </a:r>
            <a:r>
              <a:rPr lang="sr-Latn-RS" sz="1400" dirty="0"/>
              <a:t> koji poslodavac </a:t>
            </a:r>
            <a:r>
              <a:rPr lang="sr-Latn-RS" sz="1400" b="1" dirty="0"/>
              <a:t>obustavlja i plaća iz zarade </a:t>
            </a:r>
            <a:r>
              <a:rPr lang="sr-Latn-RS" sz="1400" dirty="0"/>
              <a:t>zaposlenog - člana dobrovoljnog penzijskog fonda, po zakonu koji uređuje dobrovoljne penzijske fondove i penzijske planove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3225571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75728"/>
          </a:xfrm>
        </p:spPr>
        <p:txBody>
          <a:bodyPr/>
          <a:lstStyle/>
          <a:p>
            <a:r>
              <a:rPr lang="sr-Latn-RS" sz="2000" dirty="0"/>
              <a:t>Dobrovoljno zdravstveno osiguranje koje plaća poslodavac u korist zaposlenih i članova njegove uže porodice- poreski tretman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4830"/>
            <a:ext cx="853551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b="1" dirty="0" smtClean="0"/>
              <a:t>Osnovicu </a:t>
            </a:r>
            <a:r>
              <a:rPr lang="sr-Latn-RS" sz="1400" b="1" dirty="0"/>
              <a:t>doprinosa </a:t>
            </a:r>
            <a:r>
              <a:rPr lang="sr-Latn-RS" sz="1400" dirty="0"/>
              <a:t>čini  za zaposlene i za poslodavce </a:t>
            </a:r>
            <a:r>
              <a:rPr lang="sr-Latn-RS" sz="1400" i="1" dirty="0"/>
              <a:t>iznos</a:t>
            </a:r>
            <a:r>
              <a:rPr lang="sr-Latn-RS" sz="1400" dirty="0"/>
              <a:t> koji predstavlja </a:t>
            </a:r>
            <a:r>
              <a:rPr lang="sr-Latn-RS" sz="1400" i="1" dirty="0" smtClean="0"/>
              <a:t>zbir</a:t>
            </a:r>
            <a:r>
              <a:rPr lang="sr-Latn-RS" sz="1400" dirty="0" smtClean="0"/>
              <a:t> :</a:t>
            </a:r>
          </a:p>
          <a:p>
            <a:pPr>
              <a:spcAft>
                <a:spcPts val="600"/>
              </a:spcAft>
            </a:pPr>
            <a:r>
              <a:rPr lang="sr-Latn-RS" sz="1400" b="1" i="1" dirty="0" smtClean="0"/>
              <a:t>premije </a:t>
            </a:r>
            <a:r>
              <a:rPr lang="sr-Latn-RS" sz="1400" b="1" i="1" dirty="0"/>
              <a:t>za dobrovoljno zdravstveno osiguranje </a:t>
            </a:r>
            <a:r>
              <a:rPr lang="sr-Latn-RS" sz="1400" dirty="0"/>
              <a:t>koju poslodavac na teret sopostvenih sredstava plaća za zaposlene osiguranike uključene u dobrovoljno zdravstveno osiguranje u Republici u skaldu sa propisima koji uređuju dobrovoljno zdravstveno osiguranje 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b="1" dirty="0" smtClean="0"/>
              <a:t>                                                                           +</a:t>
            </a:r>
          </a:p>
          <a:p>
            <a:pPr>
              <a:spcAft>
                <a:spcPts val="600"/>
              </a:spcAft>
            </a:pPr>
            <a:r>
              <a:rPr lang="sr-Latn-RS" sz="1400" b="1" i="1" dirty="0"/>
              <a:t>penzijskog doprinosa u dobrovoljni penzijski fond </a:t>
            </a:r>
            <a:r>
              <a:rPr lang="sr-Latn-RS" sz="1400" dirty="0"/>
              <a:t>koji poslodavac na teret sopstvenih sredstava plaća za zaposlene- članove dobrovoljnog penzijskog fonda u skladu sa propisima koji uređuju dobrovoljne penzijske fondove i penzijske planove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b="1" dirty="0" smtClean="0"/>
              <a:t>                                                                          -</a:t>
            </a:r>
          </a:p>
          <a:p>
            <a:pPr>
              <a:spcAft>
                <a:spcPts val="600"/>
              </a:spcAft>
            </a:pPr>
            <a:r>
              <a:rPr lang="sr-Latn-RS" sz="1400" b="1" i="1" dirty="0"/>
              <a:t>iznos od 5.589 dinara</a:t>
            </a:r>
            <a:endParaRPr lang="sr-Latn-RS" sz="1400" b="1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2911843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99478"/>
          </a:xfrm>
        </p:spPr>
        <p:txBody>
          <a:bodyPr/>
          <a:lstStyle/>
          <a:p>
            <a:r>
              <a:rPr lang="sr-Latn-RS" sz="2000" dirty="0"/>
              <a:t>Dobrovoljno zdravstveno osiguranje koje plaća poslodavac u korist zaposlenih i članova njegove uže porodice- poreski tretman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20634" y="1733797"/>
            <a:ext cx="840488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/>
              <a:t>Osiguranik </a:t>
            </a:r>
            <a:r>
              <a:rPr lang="sr-Latn-RS" sz="1400" dirty="0"/>
              <a:t>je fizičko lice koje je sklopilo ugovor o dobrovoljnom zdravstvenom osiguranju, ili za koga je na osnovu njegove saglasnosti, sklopljen ugovor o dobrovoljnom zdravstvenom osiguranju sa davaocem </a:t>
            </a:r>
            <a:r>
              <a:rPr lang="sr-Latn-RS" sz="1400" dirty="0" smtClean="0"/>
              <a:t>osiguranja.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/>
              <a:t>D</a:t>
            </a:r>
            <a:r>
              <a:rPr lang="sr-Latn-RS" sz="1400" b="1" dirty="0" smtClean="0"/>
              <a:t>avalac </a:t>
            </a:r>
            <a:r>
              <a:rPr lang="sr-Latn-RS" sz="1400" b="1" dirty="0"/>
              <a:t>osiguranja obavezan </a:t>
            </a:r>
            <a:r>
              <a:rPr lang="sr-Latn-RS" sz="1400" dirty="0"/>
              <a:t>da zaključi ugovor o dobrovoljnom zdravstvenom osiguranju sa svim licima, </a:t>
            </a:r>
            <a:r>
              <a:rPr lang="sr-Latn-RS" sz="1400" dirty="0" smtClean="0"/>
              <a:t>koja pokažu jasnu </a:t>
            </a:r>
            <a:r>
              <a:rPr lang="sr-Latn-RS" sz="1400" dirty="0"/>
              <a:t>nameru </a:t>
            </a:r>
            <a:r>
              <a:rPr lang="sr-Latn-RS" sz="1400" dirty="0" smtClean="0"/>
              <a:t>za zaključenje ugovor </a:t>
            </a:r>
            <a:r>
              <a:rPr lang="sr-Latn-RS" sz="1400" dirty="0"/>
              <a:t>o dobrovoljnom zdravstvenom osiguranju, bez obzira na godine života osiguranika, pol, zdravstveno stanje i rizik</a:t>
            </a:r>
            <a:r>
              <a:rPr lang="sr-Latn-RS" sz="14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Ugovor o dobrovoljnom zdravstvenom osiguranju zaključuje davalac sa osiguranikom (ugovaračem osiguranja), </a:t>
            </a:r>
            <a:r>
              <a:rPr lang="sr-Latn-RS" sz="1400" dirty="0"/>
              <a:t>a</a:t>
            </a:r>
            <a:r>
              <a:rPr lang="sr-Latn-RS" sz="1400" dirty="0" smtClean="0"/>
              <a:t> </a:t>
            </a:r>
            <a:r>
              <a:rPr lang="sr-Latn-RS" sz="1400" dirty="0"/>
              <a:t>može biti zaključen i sa članovima porodice </a:t>
            </a:r>
            <a:r>
              <a:rPr lang="sr-Latn-RS" sz="1400" dirty="0" smtClean="0"/>
              <a:t>osiguranika.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143539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75728"/>
          </a:xfrm>
        </p:spPr>
        <p:txBody>
          <a:bodyPr/>
          <a:lstStyle/>
          <a:p>
            <a:r>
              <a:rPr lang="sr-Latn-RS" sz="2000" dirty="0"/>
              <a:t>Dobrovoljno zdravstveno osiguranje koje plaća poslodavac u korist zaposlenih i članova njegove uže porodice- poreski tretman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91886" y="1757548"/>
            <a:ext cx="833363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 smtClean="0"/>
              <a:t>Pravo </a:t>
            </a:r>
            <a:r>
              <a:rPr lang="sr-Latn-RS" sz="1400" b="1" dirty="0"/>
              <a:t>na poresko oslobođenje po osnovu premije za dobrovoljno zdravstveno </a:t>
            </a:r>
            <a:r>
              <a:rPr lang="sr-Latn-RS" sz="1400" b="1" dirty="0" smtClean="0"/>
              <a:t>osiguranje ostvaruje se </a:t>
            </a:r>
            <a:r>
              <a:rPr lang="sr-Latn-RS" sz="1400" dirty="0" smtClean="0"/>
              <a:t>po </a:t>
            </a:r>
            <a:r>
              <a:rPr lang="sr-Latn-RS" sz="1400" dirty="0"/>
              <a:t>osnovu </a:t>
            </a:r>
            <a:r>
              <a:rPr lang="sr-Latn-RS" sz="1400" i="1" dirty="0"/>
              <a:t>premije za dobrovoljno zdravstveno osiguranje koju poslodavac plaća samo za </a:t>
            </a:r>
            <a:r>
              <a:rPr lang="sr-Latn-RS" sz="1400" b="1" i="1" dirty="0"/>
              <a:t>svoje zaposlene</a:t>
            </a:r>
            <a:r>
              <a:rPr lang="sr-Latn-RS" sz="1400" b="1" dirty="0"/>
              <a:t>- </a:t>
            </a:r>
            <a:r>
              <a:rPr lang="sr-Latn-RS" sz="1400" dirty="0"/>
              <a:t>osiguranike uključene u dobrovoljno zdravstveno osiguranje u Republici Srbiji</a:t>
            </a:r>
            <a:r>
              <a:rPr lang="sr-Latn-RS" sz="14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/>
              <a:t>Pravo na poresko oslobođenje po osnovu premije za dobrovoljno zdravstveno osiguranje ne može da se ostvari </a:t>
            </a:r>
            <a:r>
              <a:rPr lang="sr-Latn-RS" sz="1400" dirty="0"/>
              <a:t>za </a:t>
            </a:r>
            <a:r>
              <a:rPr lang="sr-Latn-RS" sz="1400" i="1" dirty="0"/>
              <a:t>deo premije koji se odnosi na </a:t>
            </a:r>
            <a:r>
              <a:rPr lang="sr-Latn-RS" sz="1400" b="1" i="1" dirty="0"/>
              <a:t>članove uže porodice </a:t>
            </a:r>
            <a:r>
              <a:rPr lang="sr-Latn-RS" sz="1400" i="1" dirty="0"/>
              <a:t>zaposlenog </a:t>
            </a:r>
            <a:r>
              <a:rPr lang="sr-Latn-RS" sz="1400" dirty="0"/>
              <a:t>(osiguranika) za koje se plaća polisa osiguranja, ovakvo davanje </a:t>
            </a:r>
            <a:r>
              <a:rPr lang="sr-Latn-RS" sz="1400" b="1" i="1" dirty="0"/>
              <a:t>ima tretman zarade</a:t>
            </a:r>
            <a:r>
              <a:rPr lang="sr-Latn-RS" sz="1400" i="1" dirty="0"/>
              <a:t> </a:t>
            </a:r>
            <a:r>
              <a:rPr lang="sr-Latn-RS" sz="1400" dirty="0"/>
              <a:t>na koju se obračunavaju porezi i doprinosi</a:t>
            </a:r>
            <a:r>
              <a:rPr lang="sr-Latn-RS" sz="1400" dirty="0" smtClean="0"/>
              <a:t>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978231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735104"/>
          </a:xfrm>
        </p:spPr>
        <p:txBody>
          <a:bodyPr/>
          <a:lstStyle/>
          <a:p>
            <a:r>
              <a:rPr lang="sr-Latn-RS" sz="2000" dirty="0"/>
              <a:t>Poreski tretman premija kolektivnog osiguranja koje poslodavac plaća samo za određene kategorije  zaposlenih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80010" y="1893086"/>
            <a:ext cx="83455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Poslodavac može svojim zaposlenima</a:t>
            </a:r>
            <a:r>
              <a:rPr lang="sr-Latn-RS" sz="1400" b="1" dirty="0"/>
              <a:t> </a:t>
            </a:r>
            <a:r>
              <a:rPr lang="sr-Latn-RS" sz="1400" dirty="0"/>
              <a:t>uplaćivati kolektivno osiguranje od posledica nezgoda i kolektivno osiguranje za slučaj težih bolesti i hirurških intervencija</a:t>
            </a:r>
            <a:r>
              <a:rPr lang="sr-Latn-RS" sz="1400" b="1" dirty="0"/>
              <a:t>, </a:t>
            </a:r>
            <a:r>
              <a:rPr lang="sr-Latn-RS" sz="1400" dirty="0"/>
              <a:t>a sve u cilju sprovođenja kvalitetne dodatne socijalne  zaštite.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D</a:t>
            </a:r>
            <a:r>
              <a:rPr lang="sr-Latn-RS" sz="1400" dirty="0" smtClean="0"/>
              <a:t>a </a:t>
            </a:r>
            <a:r>
              <a:rPr lang="sr-Latn-RS" sz="1400" dirty="0"/>
              <a:t>li premija kolektivnog osiguranja u slučaju nezgode, teže bolesti i hirurških intervencija, predstavlja zaradu </a:t>
            </a:r>
            <a:r>
              <a:rPr lang="sr-Latn-RS" sz="1400" dirty="0" smtClean="0"/>
              <a:t>zaposlenog?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4103229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75728"/>
          </a:xfrm>
        </p:spPr>
        <p:txBody>
          <a:bodyPr/>
          <a:lstStyle/>
          <a:p>
            <a:r>
              <a:rPr lang="sr-Latn-RS" sz="2000" dirty="0"/>
              <a:t>Poreski tretman premija kolektivnog osiguranja koje poslodavac plaća samo za određene kategorije  zaposlenih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85008" y="1650670"/>
            <a:ext cx="84405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Poslodavac je dužan da zaposlene osigura od povreda na radu, profesionalnih oboljenja u vezi sa radom, radi obezbeđivanja naknade </a:t>
            </a:r>
            <a:r>
              <a:rPr lang="sr-Latn-RS" sz="1400" dirty="0" smtClean="0"/>
              <a:t>štete.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Finansijska sredstva za osiguranje padaju na teret poslodavca, a određuju se u zavisnosti od nivoa rizika od povređivanja, profesionalnog oboljenja ili oboljenja u vezi sa radom na radnom mestu i radnoj okolini.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Ako </a:t>
            </a:r>
            <a:r>
              <a:rPr lang="sr-Latn-RS" sz="1400" b="1" dirty="0" smtClean="0"/>
              <a:t>poslodavac plaća </a:t>
            </a:r>
            <a:r>
              <a:rPr lang="sr-Latn-RS" sz="1400" b="1" dirty="0"/>
              <a:t>premiju kolektivnog osiguranja </a:t>
            </a:r>
            <a:r>
              <a:rPr lang="sr-Latn-RS" sz="1400" dirty="0"/>
              <a:t>od posledica nezgode, </a:t>
            </a:r>
            <a:r>
              <a:rPr lang="sr-Latn-RS" sz="1400" dirty="0" smtClean="0"/>
              <a:t>povreda </a:t>
            </a:r>
            <a:r>
              <a:rPr lang="sr-Latn-RS" sz="1400" dirty="0"/>
              <a:t>na radu i profesionalnih oboljenja i kolektivnog osiguranja za slučaj težih bolesti i hirurških intervencija </a:t>
            </a:r>
            <a:r>
              <a:rPr lang="sr-Latn-RS" sz="1400" b="1" dirty="0"/>
              <a:t>za sve zaposlene </a:t>
            </a:r>
            <a:r>
              <a:rPr lang="sr-Latn-RS" sz="1400" dirty="0"/>
              <a:t>na iznos premije </a:t>
            </a:r>
            <a:r>
              <a:rPr lang="sr-Latn-RS" sz="1400" b="1" dirty="0"/>
              <a:t>ne obračunava i ne plaća porez na dohodak </a:t>
            </a:r>
            <a:r>
              <a:rPr lang="sr-Latn-RS" sz="1400" b="1" dirty="0" smtClean="0"/>
              <a:t>građana</a:t>
            </a:r>
            <a:r>
              <a:rPr lang="sr-Latn-RS" sz="14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 Ako </a:t>
            </a:r>
            <a:r>
              <a:rPr lang="sr-Latn-RS" sz="1400" b="1" dirty="0" smtClean="0"/>
              <a:t>poslodavac </a:t>
            </a:r>
            <a:r>
              <a:rPr lang="sr-Latn-RS" sz="1400" b="1" dirty="0"/>
              <a:t>plaća </a:t>
            </a:r>
            <a:r>
              <a:rPr lang="sr-Latn-RS" sz="1400" b="1" dirty="0" smtClean="0"/>
              <a:t>kolektivno osiguranje samo </a:t>
            </a:r>
            <a:r>
              <a:rPr lang="sr-Latn-RS" sz="1400" b="1" dirty="0"/>
              <a:t>za određene kategorije </a:t>
            </a:r>
            <a:r>
              <a:rPr lang="sr-Latn-RS" sz="1400" b="1" dirty="0" smtClean="0"/>
              <a:t>zaposlenih onda iznos premije</a:t>
            </a:r>
            <a:r>
              <a:rPr lang="sr-Latn-RS" sz="1400" dirty="0"/>
              <a:t> </a:t>
            </a:r>
            <a:r>
              <a:rPr lang="sr-Latn-RS" sz="1400" b="1" dirty="0" smtClean="0"/>
              <a:t>ima </a:t>
            </a:r>
            <a:r>
              <a:rPr lang="sr-Latn-RS" sz="1400" b="1" dirty="0"/>
              <a:t>poreski tretman </a:t>
            </a:r>
            <a:r>
              <a:rPr lang="sr-Latn-RS" sz="1400" b="1" dirty="0" smtClean="0"/>
              <a:t>zarade.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3254461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63852"/>
          </a:xfrm>
        </p:spPr>
        <p:txBody>
          <a:bodyPr/>
          <a:lstStyle/>
          <a:p>
            <a:r>
              <a:rPr lang="sr-Latn-RS" sz="2000" dirty="0"/>
              <a:t>Poreski tretman premija kolektivnog osiguranja koje poslodavac plaća samo za određene kategorije  zaposlenih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73132" y="1662544"/>
            <a:ext cx="845238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Činjenice kojima je uslovljeno ovo poresko oslobođenje:</a:t>
            </a:r>
          </a:p>
          <a:p>
            <a:r>
              <a:rPr lang="sr-Latn-RS" sz="1400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400" dirty="0"/>
              <a:t>lica koja se osiguravaju su zaposlena kod poslodavca koji plaća osiguranje,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400" dirty="0"/>
              <a:t>poslodavac plaća osiguranje za </a:t>
            </a:r>
            <a:r>
              <a:rPr lang="sr-Latn-RS" sz="1400" dirty="0" smtClean="0"/>
              <a:t>sve</a:t>
            </a:r>
            <a:r>
              <a:rPr lang="sr-Latn-RS" sz="1400" dirty="0"/>
              <a:t> </a:t>
            </a:r>
            <a:r>
              <a:rPr lang="sr-Latn-RS" sz="1400" dirty="0" smtClean="0"/>
              <a:t>zaposlene</a:t>
            </a:r>
            <a:r>
              <a:rPr lang="sr-Latn-RS" sz="1400" dirty="0"/>
              <a:t>, a ne samo za deo zaposlenih,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400" dirty="0"/>
              <a:t>osiguranje štiti od posledica nezgoda, težih bolesti i hirurških intervencija.</a:t>
            </a:r>
          </a:p>
          <a:p>
            <a:r>
              <a:rPr lang="sr-Latn-RS" sz="1400" dirty="0"/>
              <a:t> </a:t>
            </a:r>
          </a:p>
          <a:p>
            <a:r>
              <a:rPr lang="sr-Latn-RS" sz="1400" dirty="0" smtClean="0"/>
              <a:t>Poresko </a:t>
            </a:r>
            <a:r>
              <a:rPr lang="sr-Latn-RS" sz="1400" dirty="0"/>
              <a:t>oslobođenje ne važi u slučaju da: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400" dirty="0"/>
              <a:t>se osiguranje plaća za lica koja nisu u radnom odnosu kod poslodavca,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400" dirty="0"/>
              <a:t>osiguranje nije ugovoreno za sve zaposlene, već samo za određeni broj njih,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400" dirty="0"/>
              <a:t>je ugovoreno životno osiguranje, dodatno penzijsko ili zdravstveno osiguranje.</a:t>
            </a:r>
          </a:p>
          <a:p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1490110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Sadržaj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30628" y="1447800"/>
            <a:ext cx="745770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/>
              <a:t>Naknada troškova prevoza licima angažovanim po ugovoru o privremenim i povremenim </a:t>
            </a:r>
            <a:r>
              <a:rPr lang="sr-Latn-RS" dirty="0" smtClean="0"/>
              <a:t>poslovima</a:t>
            </a:r>
            <a:endParaRPr lang="en-US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/>
              <a:t>Izdaci za rekreaciju zaposlenih- poreski tretman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/>
              <a:t>Dobrovoljno zdravstveno osiguranje koje plaća poslodavac u korist zaposlenih i članova njegove uže porodice- poreski tretman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/>
              <a:t>Poreski tretman premija kolektivnog osiguranja koje poslodavac plaća samo za određene kategorije  zaposlenih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/>
              <a:t>Davanje poklona povodom 8. marta- Dana žena</a:t>
            </a:r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4242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Davanje poklona povodom 8. marta- Dana žena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56260" y="1876300"/>
            <a:ext cx="8369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Poslodavac može </a:t>
            </a:r>
            <a:r>
              <a:rPr lang="sr-Latn-RS" sz="1400" dirty="0"/>
              <a:t>opštim aktom, odnosno ugovorom o </a:t>
            </a:r>
            <a:r>
              <a:rPr lang="sr-Latn-RS" sz="1400" dirty="0" smtClean="0"/>
              <a:t>radu da </a:t>
            </a:r>
            <a:r>
              <a:rPr lang="sr-Latn-RS" sz="1400" dirty="0" smtClean="0"/>
              <a:t>predvideti </a:t>
            </a:r>
            <a:r>
              <a:rPr lang="sr-Latn-RS" sz="1400" dirty="0"/>
              <a:t>davanje poklona zaposlenim ženama za 8. </a:t>
            </a:r>
            <a:r>
              <a:rPr lang="sr-Latn-RS" sz="1400" dirty="0" smtClean="0"/>
              <a:t>mart</a:t>
            </a:r>
            <a:r>
              <a:rPr lang="sr-Latn-RS" sz="1400" dirty="0" smtClean="0"/>
              <a:t>. </a:t>
            </a:r>
            <a:r>
              <a:rPr lang="sr-Latn-RS" sz="1400" b="1" dirty="0" smtClean="0"/>
              <a:t>Ovakvo </a:t>
            </a:r>
            <a:r>
              <a:rPr lang="sr-Latn-RS" sz="1400" b="1" dirty="0"/>
              <a:t>davanje zaposlenima ima karakter </a:t>
            </a:r>
            <a:r>
              <a:rPr lang="sr-Latn-RS" sz="1400" b="1" dirty="0" smtClean="0"/>
              <a:t>zarade.</a:t>
            </a:r>
            <a:endParaRPr lang="sr-Latn-RS" sz="14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Pokloni </a:t>
            </a:r>
            <a:r>
              <a:rPr lang="sr-Latn-RS" sz="1400" dirty="0"/>
              <a:t>zaposlenima za 8. mart najčešće se daju u novcu ili robi, kao i u vidu poklon vaučera za kupovinu dobara i usluga u objektima izdavaoca vaučera (parfimerije, prodavnice ženske konfekcije, wellness i spa centri), kao i mogućnost organizovanja izleta- turističkih </a:t>
            </a:r>
            <a:r>
              <a:rPr lang="sr-Latn-RS" sz="1400" dirty="0" smtClean="0"/>
              <a:t>putovanja. Nezavisno </a:t>
            </a:r>
            <a:r>
              <a:rPr lang="sr-Latn-RS" sz="1400" dirty="0"/>
              <a:t>od vrste poklona zaposlenoj, na ovo davanje se plaćaju porezi i doprinosi, jer ima karakter zarade.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2084998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Davanje poklona povodom 8. marta- Dana žena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Kada </a:t>
            </a:r>
            <a:r>
              <a:rPr lang="sr-Latn-RS" sz="1400" dirty="0"/>
              <a:t>podelu poklona zaposlenima </a:t>
            </a:r>
            <a:r>
              <a:rPr lang="sr-Latn-RS" sz="1400" b="1" dirty="0"/>
              <a:t>organizuje sindikalna organizacija</a:t>
            </a:r>
            <a:r>
              <a:rPr lang="sr-Latn-RS" sz="1400" dirty="0"/>
              <a:t>, i ukoliko su </a:t>
            </a:r>
            <a:r>
              <a:rPr lang="sr-Latn-RS" sz="1400" b="1" dirty="0"/>
              <a:t>sredstva prikupljena putem obustave od zarade </a:t>
            </a:r>
            <a:r>
              <a:rPr lang="sr-Latn-RS" sz="1400" dirty="0"/>
              <a:t>zaposlenog ili </a:t>
            </a:r>
            <a:r>
              <a:rPr lang="sr-Latn-RS" sz="1400" b="1" dirty="0"/>
              <a:t>iz članarine </a:t>
            </a:r>
            <a:r>
              <a:rPr lang="sr-Latn-RS" sz="1400" dirty="0"/>
              <a:t>koja se plaća iz zarade zaposlenog, </a:t>
            </a:r>
            <a:r>
              <a:rPr lang="sr-Latn-RS" sz="1400" b="1" dirty="0"/>
              <a:t>poslodavac nema obavezu da obračuna poreze i doprinose</a:t>
            </a:r>
            <a:r>
              <a:rPr lang="sr-Latn-R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Sindikat </a:t>
            </a:r>
            <a:r>
              <a:rPr lang="sr-Latn-RS" sz="1400" dirty="0"/>
              <a:t>mora raspolagati adekvatnom dokumentacijom iz koje se jasno može utvrditi da se radi o sredstvima koja su isključivo formirana iz članarina zaposlenih, odnosno iz ličnih primanja zaposlenih na koja su prethodno plaćeni porezi i doprinosi</a:t>
            </a:r>
            <a:r>
              <a:rPr lang="sr-Latn-RS" sz="1400" dirty="0" smtClean="0"/>
              <a:t>.</a:t>
            </a:r>
          </a:p>
          <a:p>
            <a:endParaRPr lang="sr-Latn-R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Ukoliko </a:t>
            </a:r>
            <a:r>
              <a:rPr lang="sr-Latn-RS" sz="1400" dirty="0"/>
              <a:t>bi </a:t>
            </a:r>
            <a:r>
              <a:rPr lang="sr-Latn-RS" sz="1400" b="1" dirty="0"/>
              <a:t>poslodavac preneo sredstva sa svog poslovnog računa na račun sindikata</a:t>
            </a:r>
            <a:r>
              <a:rPr lang="sr-Latn-RS" sz="1400" dirty="0"/>
              <a:t>, ove isplate bi imale </a:t>
            </a:r>
            <a:r>
              <a:rPr lang="sr-Latn-RS" sz="1400" b="1" dirty="0"/>
              <a:t>poreski tretman zarade</a:t>
            </a:r>
            <a:r>
              <a:rPr lang="sr-Latn-RS" sz="1400" dirty="0"/>
              <a:t>.</a:t>
            </a:r>
          </a:p>
          <a:p>
            <a:r>
              <a:rPr lang="sr-Latn-RS" sz="1400" dirty="0"/>
              <a:t> 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2703129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Davanje poklona povodom 8. marta- Dana žena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Kada poslodavac povodom 8. marta daje poklone ženama koje nisu u radnom odnosu kod njega, poslovnim partnerima, ova davanja imaju karakter drugih prihoda</a:t>
            </a:r>
            <a:r>
              <a:rPr lang="sr-Latn-RS" sz="1400" dirty="0" smtClean="0"/>
              <a:t>.</a:t>
            </a:r>
          </a:p>
          <a:p>
            <a:endParaRPr lang="sr-Latn-R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Prema članu 85. stav 1. tačka 10) Zakona o porezu na dohodak </a:t>
            </a:r>
            <a:r>
              <a:rPr lang="sr-Latn-RS" sz="1400" dirty="0" smtClean="0"/>
              <a:t>građana, neoporezivi iznos je </a:t>
            </a:r>
            <a:r>
              <a:rPr lang="sr-Latn-RS" sz="1400" dirty="0"/>
              <a:t>12.375 dinara </a:t>
            </a:r>
            <a:r>
              <a:rPr lang="sr-Latn-RS" sz="1400" dirty="0" smtClean="0"/>
              <a:t>godišnje. </a:t>
            </a:r>
          </a:p>
          <a:p>
            <a:endParaRPr lang="sr-Latn-R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Porez  </a:t>
            </a:r>
            <a:r>
              <a:rPr lang="sr-Latn-RS" sz="1400" dirty="0"/>
              <a:t>na drugi prihod po stopi od 20%, isplatilac je dužan da obračuna ukoliko se daje poklon poslovnim partnerima koji je  iznad iznosa od  12.375 dinara</a:t>
            </a:r>
            <a:r>
              <a:rPr lang="sr-Latn-RS" sz="1400" dirty="0" smtClean="0"/>
              <a:t>. Isplatilac </a:t>
            </a:r>
            <a:r>
              <a:rPr lang="sr-Latn-RS" sz="1400" b="1" dirty="0"/>
              <a:t>nije dužan da obračuna  i plati doprinose, jer se radi o izdacima za reprezentaciju, a ne o naknadi za </a:t>
            </a:r>
            <a:r>
              <a:rPr lang="sr-Latn-RS" sz="1400" b="1" dirty="0" smtClean="0"/>
              <a:t>rad.</a:t>
            </a:r>
          </a:p>
          <a:p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Proslava </a:t>
            </a:r>
            <a:r>
              <a:rPr lang="sr-Latn-RS" sz="1400" dirty="0"/>
              <a:t>povodom Dana žena (ručak, večera za zaposlene, poslovne partnere) koju organizuje poslodavac ili sindikat, ima karakter troškova ugostiteljskih usluga i svrstava se u troškove reprezentacije, ukoliko je to poslodavac uredio svojim aktom. Izdaci moraju biti dokumentovani i samo tada ne predstavljaju zaradu, tako da se na isto ne plaćaju doprinosi za obavezno socijalno osiguranje i porez.</a:t>
            </a:r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913713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369221"/>
            <a:ext cx="1152128" cy="402341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71600" y="513647"/>
            <a:ext cx="7128792" cy="2994207"/>
          </a:xfrm>
          <a:prstGeom prst="roundRect">
            <a:avLst>
              <a:gd name="adj" fmla="val 580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91680" y="789554"/>
            <a:ext cx="6912768" cy="3159351"/>
          </a:xfrm>
          <a:prstGeom prst="roundRect">
            <a:avLst>
              <a:gd name="adj" fmla="val 521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28071" y="165334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bg1"/>
                </a:solidFill>
              </a:rPr>
              <a:t>HVALA NA PAŽNJI!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88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75728"/>
          </a:xfrm>
        </p:spPr>
        <p:txBody>
          <a:bodyPr/>
          <a:lstStyle/>
          <a:p>
            <a:r>
              <a:rPr lang="sr-Latn-RS" sz="2000" dirty="0"/>
              <a:t>Naknada troškova prevoza licima angažovanim po ugovoru o privremenim i povremenim poslovima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44384" y="1638794"/>
            <a:ext cx="838113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r-Latn-RS" sz="1400" dirty="0" smtClean="0"/>
              <a:t>Privremeni </a:t>
            </a:r>
            <a:r>
              <a:rPr lang="sr-Latn-RS" sz="1400" dirty="0"/>
              <a:t>i povremeni poslovi regulisani su članom 197. </a:t>
            </a:r>
            <a:r>
              <a:rPr lang="sr-Latn-RS" sz="1400" i="1" dirty="0"/>
              <a:t>Zakona o </a:t>
            </a:r>
            <a:r>
              <a:rPr lang="sr-Latn-RS" sz="1400" i="1" dirty="0" smtClean="0"/>
              <a:t>radu. </a:t>
            </a:r>
          </a:p>
          <a:p>
            <a:pPr fontAlgn="base"/>
            <a:r>
              <a:rPr lang="sr-Latn-RS" sz="1400" dirty="0" smtClean="0"/>
              <a:t>U skladu sa zakonom poslodavac može </a:t>
            </a:r>
            <a:r>
              <a:rPr lang="sr-Latn-RS" sz="1400" dirty="0"/>
              <a:t>za obavljanje poslova koji su po svojoj prirodi takvi da ne traju duže od 120 radnih dana u kalendarskoj godini da zaključi ugovor </a:t>
            </a:r>
            <a:r>
              <a:rPr lang="sr-Latn-RS" sz="1400" dirty="0" smtClean="0"/>
              <a:t>o </a:t>
            </a:r>
            <a:r>
              <a:rPr lang="sr-Latn-RS" sz="1400" dirty="0"/>
              <a:t>obavljanju privremenih i povremenih poslova sa:</a:t>
            </a:r>
          </a:p>
          <a:p>
            <a:pPr fontAlgn="base"/>
            <a:r>
              <a:rPr lang="sr-Latn-RS" sz="1600" dirty="0"/>
              <a:t> </a:t>
            </a:r>
            <a:endParaRPr lang="sr-Latn-RS" sz="1600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sr-Latn-RS" sz="1400" dirty="0" smtClean="0"/>
              <a:t>nezaposlenim licem;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sr-Latn-RS" sz="1400" dirty="0" smtClean="0"/>
              <a:t>zaposlenim </a:t>
            </a:r>
            <a:r>
              <a:rPr lang="sr-Latn-RS" sz="1400" dirty="0"/>
              <a:t>koji radi nepuno radno vreme – do punog radnog vremena 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sr-Latn-RS" sz="1400" dirty="0"/>
              <a:t>korisnikom starosne penzije.</a:t>
            </a:r>
          </a:p>
          <a:p>
            <a:pPr>
              <a:spcAft>
                <a:spcPts val="600"/>
              </a:spcAft>
            </a:pPr>
            <a:r>
              <a:rPr lang="sr-Latn-RS" sz="1600" i="1" dirty="0" smtClean="0"/>
              <a:t> </a:t>
            </a:r>
            <a:endParaRPr lang="sr-Latn-RS" sz="1600" dirty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Zaradom po osnovu privremenih i povremenih poslova smatraju se: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ugovorena </a:t>
            </a:r>
            <a:r>
              <a:rPr lang="sr-Latn-RS" sz="1400" dirty="0" smtClean="0"/>
              <a:t>naknada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druga </a:t>
            </a:r>
            <a:r>
              <a:rPr lang="sr-Latn-RS" sz="1400" dirty="0"/>
              <a:t>primanja koja se ostvaruju obavljanjem privremenih i povremenih </a:t>
            </a:r>
            <a:r>
              <a:rPr lang="sr-Latn-RS" sz="1400" dirty="0" smtClean="0"/>
              <a:t>poslova</a:t>
            </a:r>
          </a:p>
        </p:txBody>
      </p:sp>
    </p:spTree>
    <p:extLst>
      <p:ext uri="{BB962C8B-B14F-4D97-AF65-F5344CB8AC3E}">
        <p14:creationId xmlns:p14="http://schemas.microsoft.com/office/powerpoint/2010/main" val="2556994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63852"/>
          </a:xfrm>
        </p:spPr>
        <p:txBody>
          <a:bodyPr/>
          <a:lstStyle/>
          <a:p>
            <a:r>
              <a:rPr lang="sr-Latn-RS" sz="2000" dirty="0"/>
              <a:t>Naknada troškova prevoza licima angažovanim po ugovoru o privremenim i povremenim poslovima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39387" y="1900052"/>
            <a:ext cx="82861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U zavisnosti od statusa lica koja obavljaju privremene i povremene poslove razlikovaće se porezi i doprinosi koji se plaćaju.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Porezi i doprinosi koji se plaćaju na naknade za rad na privremenim i povremenim poslovima su: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porez na zarade;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porez na druge prihode iz člana 85. Zakona;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doprinos za penzijsko i invalidsko osiguranje;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doprinos za zdravstveno osiguranje;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doprinos za osiguranje od nezaposlenosti;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doprinos za slučaj invalidnosti i telesnog oštećenja po osnovu povrede na radu ili profesionalne bolesti.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2138919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51977"/>
          </a:xfrm>
        </p:spPr>
        <p:txBody>
          <a:bodyPr/>
          <a:lstStyle/>
          <a:p>
            <a:r>
              <a:rPr lang="sr-Latn-RS" sz="2000" dirty="0"/>
              <a:t>Naknada troškova prevoza licima angažovanim po ugovoru o privremenim i povremenim poslovima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78131" y="1793174"/>
            <a:ext cx="833647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Lice koje obavlja privremene i povremene poslove ima pravo na poresko oslobođenje.Što znači da se ovim licima </a:t>
            </a:r>
            <a:r>
              <a:rPr lang="sr-Latn-RS" sz="1400" b="1" i="1" dirty="0"/>
              <a:t>ne plaća porez na zarade do visine neoporezivog iznosa </a:t>
            </a:r>
            <a:r>
              <a:rPr lang="sr-Latn-RS" sz="1400" i="1" dirty="0"/>
              <a:t>propisanog za zaposlene po sledećem osnovu</a:t>
            </a:r>
            <a:r>
              <a:rPr lang="sr-Latn-RS" sz="1400" i="1" dirty="0" smtClean="0"/>
              <a:t>:</a:t>
            </a:r>
            <a:endParaRPr lang="sr-Latn-R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i="1" dirty="0" smtClean="0"/>
              <a:t>naknade </a:t>
            </a:r>
            <a:r>
              <a:rPr lang="sr-Latn-RS" sz="1400" i="1" dirty="0"/>
              <a:t>troškova prevoza za dolazak na posao i odlazak sa posla (neoporezivi iznos RSD 3.725);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i="1" dirty="0"/>
              <a:t>dnevnica za službeno putovanje u zemlji i inostranstvu (neoporezivi iznos RSD 2.236 i EUR 50</a:t>
            </a:r>
            <a:r>
              <a:rPr lang="sr-Latn-RS" sz="1400" i="1" dirty="0" smtClean="0"/>
              <a:t>);</a:t>
            </a:r>
            <a:endParaRPr lang="sr-Latn-RS" sz="14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i="1" dirty="0"/>
              <a:t>naknada troškova prevoza i smeštaja na službenom putu u zemlji i inostranstvu (neoporezivi iznos RSD 6.520).</a:t>
            </a:r>
          </a:p>
          <a:p>
            <a:r>
              <a:rPr lang="sr-Latn-RS" sz="1400" dirty="0"/>
              <a:t>Navedeni neoporezivi iznosi primenjuju se do 31.01.2018. godine</a:t>
            </a:r>
            <a:r>
              <a:rPr lang="sr-Latn-RS" sz="1400" dirty="0" smtClean="0"/>
              <a:t>. Na iznos preko neoporezivog iznosa plaća se porez na zarade po stopi od 10%.</a:t>
            </a:r>
          </a:p>
          <a:p>
            <a:endParaRPr lang="sr-Latn-RS" sz="1400" b="1" dirty="0"/>
          </a:p>
          <a:p>
            <a:r>
              <a:rPr lang="sr-Latn-RS" sz="1400" b="1" dirty="0" smtClean="0"/>
              <a:t>Osnovica </a:t>
            </a:r>
            <a:r>
              <a:rPr lang="sr-Latn-RS" sz="1400" b="1" dirty="0"/>
              <a:t>doprinosa za lica koja obavljaju privremene i povremene poslove, kao i za poslodavce je ugovorena naknada po tom </a:t>
            </a:r>
            <a:r>
              <a:rPr lang="sr-Latn-RS" sz="1400" b="1" dirty="0" smtClean="0"/>
              <a:t>osnovu, u skaldu sa zakonom koji uređuje porez na dohodak građana.</a:t>
            </a:r>
          </a:p>
          <a:p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24753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51977"/>
          </a:xfrm>
        </p:spPr>
        <p:txBody>
          <a:bodyPr/>
          <a:lstStyle/>
          <a:p>
            <a:r>
              <a:rPr lang="sr-Latn-RS" sz="2000" dirty="0"/>
              <a:t>Naknada troškova prevoza licima angažovanim po ugovoru o privremenim i povremenim poslovima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56259" y="1769423"/>
            <a:ext cx="83692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Osnovica doprinosa ne može biti niža od najniže mesečne </a:t>
            </a:r>
            <a:r>
              <a:rPr lang="sr-Latn-RS" sz="1400" dirty="0"/>
              <a:t>osnovice doprinosa, a ukoliko je niža doprinosi se obračunavaju na najnižu osnovicu, niti viša od najviše mesečne osnovice </a:t>
            </a:r>
            <a:r>
              <a:rPr lang="sr-Latn-RS" sz="1400" dirty="0" smtClean="0"/>
              <a:t>doprinosa.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U narednoj tabeli dat je pregled najnižih osnovica </a:t>
            </a:r>
            <a:r>
              <a:rPr lang="sr-Latn-RS" sz="1400" dirty="0"/>
              <a:t>za plaćanje doprinosa za obavezno socijalno osiguranje u 2017. </a:t>
            </a:r>
            <a:r>
              <a:rPr lang="sr-Latn-RS" sz="1400" dirty="0" smtClean="0"/>
              <a:t>godini: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97798"/>
              </p:ext>
            </p:extLst>
          </p:nvPr>
        </p:nvGraphicFramePr>
        <p:xfrm>
          <a:off x="558140" y="2968832"/>
          <a:ext cx="7065818" cy="1702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467"/>
                <a:gridCol w="2312781"/>
                <a:gridCol w="2294570"/>
              </a:tblGrid>
              <a:tr h="416116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 dirty="0">
                          <a:effectLst/>
                        </a:rPr>
                        <a:t>Period primene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 dirty="0">
                          <a:effectLst/>
                        </a:rPr>
                        <a:t>Iznosi najniže mesečne osnovice doprinosa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"Sl. glasnik RS", br.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436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1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436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1.11.2016. do 31.01.2017.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22.204 (35% od 63.441)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88/2016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436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1.02.2017. do 30.04.2017.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23.229 (35% od 66.368)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jul.17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436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1.05.2017. do 31.07.2017.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21.906 (35% od 62.588)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41/2017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436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1.08.2017. do 31.10.2017.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23.446 (35% od 66.989)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73/2017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436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1.11.2017. do 31.01.2018.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23.074 (35% od 65.927)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 dirty="0">
                          <a:effectLst/>
                        </a:rPr>
                        <a:t>96/2017</a:t>
                      </a:r>
                      <a:endParaRPr lang="sr-Latn-R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838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40102"/>
          </a:xfrm>
        </p:spPr>
        <p:txBody>
          <a:bodyPr/>
          <a:lstStyle/>
          <a:p>
            <a:r>
              <a:rPr lang="sr-Latn-RS" sz="2000" dirty="0"/>
              <a:t>Naknada troškova prevoza licima angažovanim po ugovoru o privremenim i povremenim poslovima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20634" y="1579418"/>
            <a:ext cx="840488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/>
              <a:t>Pregled iznosa najviše osnovice za plaćanje doprinosa za obavezno socijalno osiguranje, po periodima primene u 2017. godini, dajemo u nastavku: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29487"/>
              </p:ext>
            </p:extLst>
          </p:nvPr>
        </p:nvGraphicFramePr>
        <p:xfrm>
          <a:off x="605641" y="2291940"/>
          <a:ext cx="6733309" cy="2722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775"/>
                <a:gridCol w="2203944"/>
                <a:gridCol w="2186590"/>
              </a:tblGrid>
              <a:tr h="470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Period primene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Najviša osnovica za plaćanje doprinosa za socijalno osiguranje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Podatak o bruto zaradi objavljen u "Sl. glasniku RS", br.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382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Iznos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8459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1.01.2017. do 31.01.2017.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315.305 (5 x 63.061)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105/16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59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1.02.2017. do 28.02.2017.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368.205 (5 x 73.641)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42856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59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1.03.2017. do 31.03.2017.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286.155 (5 x 57.231)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13/17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59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1.04.2017. do 30.04.2017.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324.235 (5 x 64.847)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29/17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382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1.05.2017. do 31.05.2017.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328.475 (5 x 65.695)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40/17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382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1.06.2017. do 30.06.2017.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341.230 (5 x 68.246)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52/17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59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1.07.2017. do 31.07.2017.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324.300 (5 x 64.860)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63/17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59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1.08.2017. do 31.08.2017.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339.285 (5 x 67.857)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72/17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59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1.09.2017. do 30.09.2017.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331.255 (5 x 66.251)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79/17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59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1.10.2017. do 31.10.2017.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325.470 (5 x 65.094)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87/17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382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od 1.11.2017. do 30.11.2017.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332.190 (5 x 66.438)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 dirty="0">
                          <a:effectLst/>
                        </a:rPr>
                        <a:t>96/17</a:t>
                      </a:r>
                      <a:endParaRPr lang="sr-Latn-R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8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63852"/>
          </a:xfrm>
        </p:spPr>
        <p:txBody>
          <a:bodyPr/>
          <a:lstStyle/>
          <a:p>
            <a:r>
              <a:rPr lang="sr-Latn-RS" sz="2000" dirty="0"/>
              <a:t>Naknada troškova prevoza licima angažovanim po ugovoru o privremenim i povremenim poslovima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44384" y="1893086"/>
            <a:ext cx="83811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 smtClean="0"/>
              <a:t>Zaključujemo</a:t>
            </a:r>
            <a:r>
              <a:rPr lang="sr-Latn-RS" sz="1400" dirty="0" smtClean="0"/>
              <a:t> da kada se licu koje je angažovano po ugovoru o privremenim i povremenim poslovima nadoknađuju troškovi </a:t>
            </a:r>
            <a:r>
              <a:rPr lang="sr-Latn-RS" sz="1400" dirty="0" smtClean="0"/>
              <a:t>prevoza, </a:t>
            </a:r>
            <a:r>
              <a:rPr lang="sr-Latn-RS" sz="1400" b="1" i="1" dirty="0" smtClean="0"/>
              <a:t>osnovica </a:t>
            </a:r>
            <a:r>
              <a:rPr lang="sr-Latn-RS" sz="1400" b="1" i="1" dirty="0" smtClean="0"/>
              <a:t>za doprinos se ne može umanjiti za neoporezivi iznos, jer je osnovica doprinosa ugovorena naknada, a ne oporezivi prihod. 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Mišljenje Ministarstva finansija Republike Srbije br.011-00-254/2017-04 od 23. juna 2017. godine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„</a:t>
            </a:r>
            <a:r>
              <a:rPr lang="sr-Latn-RS" sz="1400" i="1" dirty="0" smtClean="0"/>
              <a:t>Ugovorena naknada za dolazak i odlazak sa posla u celini ulazi u osnovicu na koju se obračunavaju doprinosi, bez umanjivanja za neoporezivi iznos.“</a:t>
            </a:r>
          </a:p>
        </p:txBody>
      </p:sp>
    </p:spTree>
    <p:extLst>
      <p:ext uri="{BB962C8B-B14F-4D97-AF65-F5344CB8AC3E}">
        <p14:creationId xmlns:p14="http://schemas.microsoft.com/office/powerpoint/2010/main" val="298896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dohodak građana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Izdaci za rekreaciju zaposlenih- poreski tretman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Do 2017. godine izdaci za rekreaciju zaposlenih, ako su bili predviđeni </a:t>
            </a:r>
            <a:r>
              <a:rPr lang="sr-Latn-RS" sz="1400" dirty="0"/>
              <a:t>opštim aktom poslodavca, imali su tretman rashoda poslovanja na koje se ne plaća porez na dohodak </a:t>
            </a:r>
            <a:r>
              <a:rPr lang="sr-Latn-RS" sz="1400" dirty="0" smtClean="0"/>
              <a:t>građana.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Prema najnovijem mišljenju Ministarstva </a:t>
            </a:r>
            <a:r>
              <a:rPr lang="sr-Latn-RS" sz="1400" dirty="0"/>
              <a:t>finansija broj 011-00-1041/2016-04 od 28.02.2017. godine, u slučaju kada poslodavac u cilju poboljšanja psihofizičkih sposobnosti svih zaposlenih organizuje različite vidove rekreacije za zaposlene (napr. zakup bazena, sportske hale, teniskog terena) na teret svojih sredstava, takvo primanje zaposlenih predstavlja činjenje  i pružanje pogodnosti i podleže plaćanju poreza na dohodak građana i doprinosa za obavezno socijalno osiguranje po osnovu zarade. </a:t>
            </a:r>
            <a:r>
              <a:rPr lang="sr-Latn-RS" sz="1400" dirty="0" smtClean="0"/>
              <a:t>Bez obzira da li su izdaci za rekreaciju bili predviđeni opštim aktom poslodavca.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Obveznik </a:t>
            </a:r>
            <a:r>
              <a:rPr lang="sr-Latn-RS" sz="1400" dirty="0"/>
              <a:t>poreza na zarade je fizičko lice koje ostvaruje zaradu. Zarada iz člana 13. do 14. b ovog zakona oporezuje se po stopi od 10%.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Sadašnji </a:t>
            </a:r>
            <a:r>
              <a:rPr lang="sr-Latn-RS" sz="1400" dirty="0"/>
              <a:t>stav Ministrastva finansija je dosta nepovoljniji za poslodavce, jer iziskuje dodatne troškove, a samim tim i za radnike jer se mnogi poslodavci odlučuju za ukidanje ove „beneficije“.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4030237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2289</Words>
  <Application>Microsoft Office PowerPoint</Application>
  <PresentationFormat>On-screen Show (16:9)</PresentationFormat>
  <Paragraphs>214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Porez na dohodak građana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Gordana</cp:lastModifiedBy>
  <cp:revision>242</cp:revision>
  <cp:lastPrinted>2017-11-23T14:48:54Z</cp:lastPrinted>
  <dcterms:created xsi:type="dcterms:W3CDTF">2015-05-28T11:57:29Z</dcterms:created>
  <dcterms:modified xsi:type="dcterms:W3CDTF">2017-11-23T21:43:41Z</dcterms:modified>
</cp:coreProperties>
</file>