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3" r:id="rId3"/>
    <p:sldId id="304" r:id="rId4"/>
    <p:sldId id="305" r:id="rId5"/>
    <p:sldId id="309" r:id="rId6"/>
    <p:sldId id="308" r:id="rId7"/>
    <p:sldId id="310" r:id="rId8"/>
    <p:sldId id="311" r:id="rId9"/>
    <p:sldId id="325" r:id="rId10"/>
    <p:sldId id="312" r:id="rId11"/>
    <p:sldId id="299" r:id="rId12"/>
    <p:sldId id="313" r:id="rId13"/>
    <p:sldId id="317" r:id="rId14"/>
    <p:sldId id="314" r:id="rId15"/>
    <p:sldId id="318" r:id="rId16"/>
    <p:sldId id="319" r:id="rId17"/>
    <p:sldId id="321" r:id="rId18"/>
    <p:sldId id="322" r:id="rId19"/>
    <p:sldId id="320" r:id="rId20"/>
    <p:sldId id="32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8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51870"/>
            <a:ext cx="8447461" cy="540060"/>
          </a:xfrm>
        </p:spPr>
        <p:txBody>
          <a:bodyPr/>
          <a:lstStyle/>
          <a:p>
            <a:r>
              <a:rPr lang="sr-Latn-RS" sz="2400" dirty="0" smtClean="0"/>
              <a:t>PRIMANJE INOSTRANIH USLUGA I POREZ PO ODBITKU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209" y="4127016"/>
            <a:ext cx="5543550" cy="342205"/>
          </a:xfrm>
        </p:spPr>
        <p:txBody>
          <a:bodyPr/>
          <a:lstStyle/>
          <a:p>
            <a:r>
              <a:rPr lang="sr-Latn-RS" dirty="0" smtClean="0"/>
              <a:t>Isidora </a:t>
            </a:r>
            <a:r>
              <a:rPr lang="sr-Latn-RS" dirty="0" err="1" smtClean="0"/>
              <a:t>Gimboš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23-24.11.2017</a:t>
            </a:r>
            <a:r>
              <a:rPr lang="sr-Latn-RS" sz="1400" dirty="0" smtClean="0"/>
              <a:t>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/>
              <a:t>Naknadno dostavljanje potvrde o </a:t>
            </a:r>
            <a:r>
              <a:rPr lang="sr-Latn-RS" dirty="0" err="1"/>
              <a:t>rezidentnosti</a:t>
            </a:r>
            <a:r>
              <a:rPr lang="sr-Latn-RS" dirty="0"/>
              <a:t> i povraćaj više plaćenog poreza po odbitku</a:t>
            </a: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1745673"/>
            <a:ext cx="38476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Podnošenje potvrde o </a:t>
            </a:r>
            <a:r>
              <a:rPr lang="sr-Latn-RS" dirty="0" err="1" smtClean="0"/>
              <a:t>rezidentnosti</a:t>
            </a:r>
            <a:r>
              <a:rPr lang="sr-Latn-RS" dirty="0" smtClean="0"/>
              <a:t> SA ZAKAŠNJENJEM</a:t>
            </a:r>
          </a:p>
          <a:p>
            <a:endParaRPr lang="sr-Latn-RS" dirty="0" smtClean="0"/>
          </a:p>
          <a:p>
            <a:pPr algn="just">
              <a:spcAft>
                <a:spcPts val="600"/>
              </a:spcAft>
            </a:pPr>
            <a:r>
              <a:rPr lang="sr-Latn-RS" sz="1400" dirty="0">
                <a:solidFill>
                  <a:srgbClr val="63666A"/>
                </a:solidFill>
              </a:rPr>
              <a:t>K</a:t>
            </a:r>
            <a:r>
              <a:rPr lang="sr-Latn-RS" sz="1400" dirty="0" smtClean="0">
                <a:solidFill>
                  <a:srgbClr val="63666A"/>
                </a:solidFill>
              </a:rPr>
              <a:t>ada </a:t>
            </a:r>
            <a:r>
              <a:rPr lang="sr-Latn-RS" sz="1400" dirty="0">
                <a:solidFill>
                  <a:srgbClr val="63666A"/>
                </a:solidFill>
              </a:rPr>
              <a:t>se potvrda o </a:t>
            </a:r>
            <a:r>
              <a:rPr lang="sr-Latn-RS" sz="1400" dirty="0" err="1">
                <a:solidFill>
                  <a:srgbClr val="63666A"/>
                </a:solidFill>
              </a:rPr>
              <a:t>rezidentnosti</a:t>
            </a:r>
            <a:r>
              <a:rPr lang="sr-Latn-RS" sz="1400" dirty="0">
                <a:solidFill>
                  <a:srgbClr val="63666A"/>
                </a:solidFill>
              </a:rPr>
              <a:t> pribavi i podnese naknadno, sa datumom njenog izdavanja, odnosno overe </a:t>
            </a:r>
            <a:r>
              <a:rPr lang="sr-Latn-RS" sz="1400" u="sng" dirty="0">
                <a:solidFill>
                  <a:srgbClr val="63666A"/>
                </a:solidFill>
              </a:rPr>
              <a:t>nakon izvršene isplate naknade</a:t>
            </a:r>
            <a:r>
              <a:rPr lang="sr-Latn-RS" sz="1400" dirty="0">
                <a:solidFill>
                  <a:srgbClr val="63666A"/>
                </a:solidFill>
              </a:rPr>
              <a:t>, i kada naknadno podnese poresku prijavu na Obrascu PDPO/S, dužan je da </a:t>
            </a:r>
            <a:r>
              <a:rPr lang="sr-Latn-RS" sz="1400" dirty="0" smtClean="0">
                <a:solidFill>
                  <a:srgbClr val="63666A"/>
                </a:solidFill>
              </a:rPr>
              <a:t>obračuna </a:t>
            </a:r>
            <a:r>
              <a:rPr lang="sr-Latn-RS" sz="1400" dirty="0">
                <a:solidFill>
                  <a:srgbClr val="63666A"/>
                </a:solidFill>
              </a:rPr>
              <a:t>i plati porez po odbitku </a:t>
            </a:r>
            <a:r>
              <a:rPr lang="sr-Latn-RS" sz="1400" u="sng" dirty="0">
                <a:solidFill>
                  <a:srgbClr val="63666A"/>
                </a:solidFill>
              </a:rPr>
              <a:t>uvećan za zakonsku zateznu </a:t>
            </a:r>
            <a:r>
              <a:rPr lang="sr-Latn-RS" sz="1400" u="sng" dirty="0" err="1" smtClean="0">
                <a:solidFill>
                  <a:srgbClr val="63666A"/>
                </a:solidFill>
              </a:rPr>
              <a:t>kamatu</a:t>
            </a:r>
            <a:r>
              <a:rPr lang="sr-Latn-RS" sz="1400" dirty="0" smtClean="0">
                <a:solidFill>
                  <a:srgbClr val="63666A"/>
                </a:solidFill>
              </a:rPr>
              <a:t>, </a:t>
            </a:r>
            <a:r>
              <a:rPr lang="sr-Latn-RS" sz="1400" dirty="0"/>
              <a:t>iako u momentu zakasnelog podnošenja poreske prijave raspolaže potvrdom o </a:t>
            </a:r>
            <a:r>
              <a:rPr lang="sr-Latn-RS" sz="1400" dirty="0" err="1"/>
              <a:t>rezidentnosti</a:t>
            </a:r>
            <a:r>
              <a:rPr lang="sr-Latn-RS" sz="1400" dirty="0"/>
              <a:t> sa datumom izdavanja, odnosno overe nakon izvršene isplate.</a:t>
            </a:r>
            <a:endParaRPr lang="sr-Latn-RS" sz="1400" dirty="0">
              <a:solidFill>
                <a:srgbClr val="63666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753" y="1745673"/>
            <a:ext cx="36694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/>
              <a:t>Isplatilac</a:t>
            </a:r>
            <a:r>
              <a:rPr lang="sr-Latn-RS" dirty="0" smtClean="0"/>
              <a:t> naknade, prilikom plaćanja iste, ZABORAVI da podnese potvrdu o </a:t>
            </a:r>
            <a:r>
              <a:rPr lang="sr-Latn-RS" dirty="0" err="1" smtClean="0"/>
              <a:t>rezidentnosti</a:t>
            </a:r>
            <a:endParaRPr lang="sr-Latn-RS" dirty="0" smtClean="0"/>
          </a:p>
          <a:p>
            <a:endParaRPr lang="sr-Latn-RS" dirty="0" smtClean="0"/>
          </a:p>
          <a:p>
            <a:pPr algn="just"/>
            <a:r>
              <a:rPr lang="sr-Latn-RS" sz="1400" dirty="0">
                <a:solidFill>
                  <a:srgbClr val="63666A"/>
                </a:solidFill>
              </a:rPr>
              <a:t>U</a:t>
            </a:r>
            <a:r>
              <a:rPr lang="sr-Latn-RS" sz="1400" dirty="0" smtClean="0">
                <a:solidFill>
                  <a:srgbClr val="63666A"/>
                </a:solidFill>
              </a:rPr>
              <a:t> </a:t>
            </a:r>
            <a:r>
              <a:rPr lang="sr-Latn-RS" sz="1400" dirty="0">
                <a:solidFill>
                  <a:srgbClr val="63666A"/>
                </a:solidFill>
              </a:rPr>
              <a:t>momentu zakasnelog podnošenja, ima pravo da primeni rešenje iz konkretnog UIDO i primeni povlašćenu poresku stopu ili ne obračuna i ne plati porez po odbitku.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712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Primeri iz prakse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2904468" y="1484417"/>
            <a:ext cx="2558185" cy="3470276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sr-Latn-RS" sz="2000" dirty="0">
                <a:solidFill>
                  <a:schemeClr val="accent2"/>
                </a:solidFill>
              </a:rPr>
              <a:t>Poreski tretman usluga pruženih od strane </a:t>
            </a:r>
            <a:r>
              <a:rPr lang="sr-Latn-RS" sz="2000" dirty="0" err="1">
                <a:solidFill>
                  <a:schemeClr val="accent2"/>
                </a:solidFill>
              </a:rPr>
              <a:t>nerezidentnih</a:t>
            </a:r>
            <a:r>
              <a:rPr lang="sr-Latn-RS" sz="2000" dirty="0">
                <a:solidFill>
                  <a:schemeClr val="accent2"/>
                </a:solidFill>
              </a:rPr>
              <a:t> pravnih lica  - usluge istraživanja tržišta 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1484417"/>
            <a:ext cx="2511392" cy="346382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sr-Latn-RS" sz="2000" dirty="0">
                <a:solidFill>
                  <a:schemeClr val="accent2"/>
                </a:solidFill>
              </a:rPr>
              <a:t>Poreski tretman usluga pruženih od strane </a:t>
            </a:r>
            <a:r>
              <a:rPr lang="sr-Latn-RS" sz="2000" dirty="0" err="1">
                <a:solidFill>
                  <a:schemeClr val="accent2"/>
                </a:solidFill>
              </a:rPr>
              <a:t>nerezidentnih</a:t>
            </a:r>
            <a:r>
              <a:rPr lang="sr-Latn-RS" sz="2000" dirty="0">
                <a:solidFill>
                  <a:schemeClr val="accent2"/>
                </a:solidFill>
              </a:rPr>
              <a:t> pravnih lica – usluge oglašavanja preko </a:t>
            </a:r>
            <a:r>
              <a:rPr lang="sr-Latn-RS" sz="2000" dirty="0" err="1">
                <a:solidFill>
                  <a:schemeClr val="accent2"/>
                </a:solidFill>
              </a:rPr>
              <a:t>Facebook</a:t>
            </a:r>
            <a:r>
              <a:rPr lang="sr-Latn-RS" sz="2000" dirty="0">
                <a:solidFill>
                  <a:schemeClr val="accent2"/>
                </a:solidFill>
              </a:rPr>
              <a:t>-a i </a:t>
            </a:r>
            <a:r>
              <a:rPr lang="sr-Latn-RS" sz="2000" dirty="0" err="1">
                <a:solidFill>
                  <a:schemeClr val="accent2"/>
                </a:solidFill>
              </a:rPr>
              <a:t>Google</a:t>
            </a:r>
            <a:r>
              <a:rPr lang="sr-Latn-RS" sz="2000" dirty="0">
                <a:solidFill>
                  <a:schemeClr val="accent2"/>
                </a:solidFill>
              </a:rPr>
              <a:t>-a</a:t>
            </a:r>
          </a:p>
        </p:txBody>
      </p:sp>
      <p:sp>
        <p:nvSpPr>
          <p:cNvPr id="14" name="Rectangle 5"/>
          <p:cNvSpPr/>
          <p:nvPr/>
        </p:nvSpPr>
        <p:spPr>
          <a:xfrm>
            <a:off x="5652656" y="1484416"/>
            <a:ext cx="3311958" cy="346382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sr-Latn-RS" sz="2000" dirty="0">
                <a:solidFill>
                  <a:schemeClr val="accent2"/>
                </a:solidFill>
              </a:rPr>
              <a:t>Poreski tretman usluga pruženih od strane </a:t>
            </a:r>
            <a:r>
              <a:rPr lang="sr-Latn-RS" sz="2000" dirty="0" err="1">
                <a:solidFill>
                  <a:schemeClr val="accent2"/>
                </a:solidFill>
              </a:rPr>
              <a:t>nerezidentnih</a:t>
            </a:r>
            <a:r>
              <a:rPr lang="sr-Latn-RS" sz="2000" dirty="0">
                <a:solidFill>
                  <a:schemeClr val="accent2"/>
                </a:solidFill>
              </a:rPr>
              <a:t> pravnih lica  - obuka zaposlenih u inostranstvu</a:t>
            </a:r>
          </a:p>
        </p:txBody>
      </p:sp>
    </p:spTree>
    <p:extLst>
      <p:ext uri="{BB962C8B-B14F-4D97-AF65-F5344CB8AC3E}">
        <p14:creationId xmlns:p14="http://schemas.microsoft.com/office/powerpoint/2010/main" val="21283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– usluge oglašavanja preko </a:t>
            </a:r>
            <a:r>
              <a:rPr lang="sr-Latn-RS" sz="2000" b="1" dirty="0" err="1"/>
              <a:t>Facebook</a:t>
            </a:r>
            <a:r>
              <a:rPr lang="sr-Latn-RS" sz="2000" b="1" dirty="0"/>
              <a:t>-a i </a:t>
            </a:r>
            <a:r>
              <a:rPr lang="sr-Latn-RS" sz="2000" b="1" dirty="0" err="1"/>
              <a:t>Google</a:t>
            </a:r>
            <a:r>
              <a:rPr lang="sr-Latn-RS" sz="2000" b="1" dirty="0"/>
              <a:t>-a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636815"/>
            <a:ext cx="85355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Reč je o uslugama reklame </a:t>
            </a:r>
            <a:r>
              <a:rPr lang="sr-Latn-RS" sz="1400" dirty="0"/>
              <a:t>koje na osnovu oglašavanja putem interneta pružaju </a:t>
            </a:r>
            <a:r>
              <a:rPr lang="sr-Latn-RS" sz="1400" dirty="0" err="1"/>
              <a:t>Google</a:t>
            </a:r>
            <a:r>
              <a:rPr lang="sr-Latn-RS" sz="1400" dirty="0"/>
              <a:t> i </a:t>
            </a:r>
            <a:r>
              <a:rPr lang="sr-Latn-RS" sz="1400" dirty="0" err="1" smtClean="0"/>
              <a:t>Facebook</a:t>
            </a:r>
            <a:r>
              <a:rPr lang="sr-Latn-RS" sz="1400" dirty="0" smtClean="0"/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A</a:t>
            </a:r>
            <a:r>
              <a:rPr lang="sr-Latn-RS" sz="1400" dirty="0" smtClean="0"/>
              <a:t>kcenat </a:t>
            </a:r>
            <a:r>
              <a:rPr lang="sr-Latn-RS" sz="1400" dirty="0"/>
              <a:t>je na tome da je usluga reklamiranja korišćena na teritoriji Republike Srbije, a to ako je reklama dostupna zainteresovanim licima na teritoriji </a:t>
            </a:r>
            <a:r>
              <a:rPr lang="sr-Latn-RS" sz="1400" dirty="0" smtClean="0"/>
              <a:t>Republike, </a:t>
            </a:r>
            <a:r>
              <a:rPr lang="sr-Latn-RS" sz="1400" dirty="0"/>
              <a:t>n</a:t>
            </a:r>
            <a:r>
              <a:rPr lang="sr-Latn-RS" sz="1400" dirty="0" smtClean="0"/>
              <a:t>ezavisno </a:t>
            </a:r>
            <a:r>
              <a:rPr lang="sr-Latn-RS" sz="1400" dirty="0"/>
              <a:t>od toga gde je </a:t>
            </a:r>
            <a:r>
              <a:rPr lang="sr-Latn-RS" sz="1400" dirty="0" err="1"/>
              <a:t>pružalac</a:t>
            </a:r>
            <a:r>
              <a:rPr lang="sr-Latn-RS" sz="1400" dirty="0"/>
              <a:t> usluge kreirao </a:t>
            </a:r>
            <a:r>
              <a:rPr lang="sr-Latn-RS" sz="1400" dirty="0" smtClean="0"/>
              <a:t>reklamu (producirao, snimio, izdao);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Naknada koja se plaća predmet </a:t>
            </a:r>
            <a:r>
              <a:rPr lang="sr-Latn-RS" sz="1400" dirty="0"/>
              <a:t>je oporezivanja porezom po odbitku ukoliko rezidentno pravno lice navedene usluge koristi na teritoriji </a:t>
            </a:r>
            <a:r>
              <a:rPr lang="sr-Latn-RS" sz="1400" dirty="0" smtClean="0"/>
              <a:t>RS</a:t>
            </a:r>
          </a:p>
        </p:txBody>
      </p:sp>
      <p:sp>
        <p:nvSpPr>
          <p:cNvPr id="3" name="AutoShape 2" descr="Резултат слика за facebook logo"/>
          <p:cNvSpPr>
            <a:spLocks noChangeAspect="1" noChangeArrowheads="1"/>
          </p:cNvSpPr>
          <p:nvPr/>
        </p:nvSpPr>
        <p:spPr bwMode="auto">
          <a:xfrm>
            <a:off x="155575" y="-1401763"/>
            <a:ext cx="7810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100" name="Picture 4" descr="Резултат слика за faceb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13" y="3301340"/>
            <a:ext cx="1857375" cy="1635516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Резултат слика за googl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8" descr="Резултат слика за googl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106" name="Picture 10" descr="Резултат слика за goog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91" y="3752603"/>
            <a:ext cx="2268126" cy="1059562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– usluge oglašavanja preko </a:t>
            </a:r>
            <a:r>
              <a:rPr lang="sr-Latn-RS" sz="2000" b="1" dirty="0" err="1"/>
              <a:t>Facebook</a:t>
            </a:r>
            <a:r>
              <a:rPr lang="sr-Latn-RS" sz="2000" b="1" dirty="0"/>
              <a:t>-a i </a:t>
            </a:r>
            <a:r>
              <a:rPr lang="sr-Latn-RS" sz="2000" b="1" dirty="0" err="1"/>
              <a:t>Google</a:t>
            </a:r>
            <a:r>
              <a:rPr lang="sr-Latn-RS" sz="2000" b="1" dirty="0"/>
              <a:t>-a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672441"/>
            <a:ext cx="853551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err="1">
                <a:solidFill>
                  <a:srgbClr val="63666A"/>
                </a:solidFill>
              </a:rPr>
              <a:t>Facebook</a:t>
            </a:r>
            <a:r>
              <a:rPr lang="sr-Latn-RS" sz="1400" dirty="0">
                <a:solidFill>
                  <a:srgbClr val="63666A"/>
                </a:solidFill>
              </a:rPr>
              <a:t> i </a:t>
            </a:r>
            <a:r>
              <a:rPr lang="sr-Latn-RS" sz="1400" dirty="0" err="1">
                <a:solidFill>
                  <a:srgbClr val="63666A"/>
                </a:solidFill>
              </a:rPr>
              <a:t>Google</a:t>
            </a:r>
            <a:r>
              <a:rPr lang="sr-Latn-RS" sz="1400" dirty="0">
                <a:solidFill>
                  <a:srgbClr val="63666A"/>
                </a:solidFill>
              </a:rPr>
              <a:t> su </a:t>
            </a:r>
            <a:r>
              <a:rPr lang="sr-Latn-RS" sz="1400" dirty="0"/>
              <a:t>pravna lica koja su rezidenti Republike </a:t>
            </a:r>
            <a:r>
              <a:rPr lang="sr-Latn-RS" sz="1400" dirty="0" smtClean="0"/>
              <a:t>Irske;</a:t>
            </a: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Republika Srbija sa Republikom Irskom ima zaključen UIDO na dohodak i imovinu;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 skladu sa odredbama konkretnog Ugovora, dobit preduzeća države </a:t>
            </a:r>
            <a:r>
              <a:rPr lang="sr-Latn-RS" sz="1400" dirty="0" err="1" smtClean="0">
                <a:solidFill>
                  <a:srgbClr val="63666A"/>
                </a:solidFill>
              </a:rPr>
              <a:t>ugovornice</a:t>
            </a:r>
            <a:r>
              <a:rPr lang="sr-Latn-RS" sz="1400" dirty="0" smtClean="0">
                <a:solidFill>
                  <a:srgbClr val="63666A"/>
                </a:solidFill>
              </a:rPr>
              <a:t>, tj. Republike Irske, oporezuje se samo u toj državi, ukoliko su ispunjeni </a:t>
            </a:r>
            <a:r>
              <a:rPr lang="sr-Latn-RS" sz="1400" dirty="0">
                <a:solidFill>
                  <a:srgbClr val="63666A"/>
                </a:solidFill>
              </a:rPr>
              <a:t>uslovi za primenu predmetnog </a:t>
            </a:r>
            <a:r>
              <a:rPr lang="sr-Latn-RS" sz="1400" dirty="0" smtClean="0">
                <a:solidFill>
                  <a:srgbClr val="63666A"/>
                </a:solidFill>
              </a:rPr>
              <a:t>ugovora;</a:t>
            </a:r>
            <a:endParaRPr lang="sr-Latn-RS" sz="1400" dirty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Kako bi rezidentno pravno lice primenio odredbe navedenog ugovora potrebno je zadovoljiti dva uslova: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>
                <a:solidFill>
                  <a:srgbClr val="63666A"/>
                </a:solidFill>
              </a:rPr>
              <a:t>Nerezident treba da dokaže status rezidenta Republike Irske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>
                <a:solidFill>
                  <a:srgbClr val="63666A"/>
                </a:solidFill>
              </a:rPr>
              <a:t>Nerezident treba da dokaže </a:t>
            </a:r>
            <a:r>
              <a:rPr lang="sr-Latn-RS" sz="1400" dirty="0" smtClean="0">
                <a:solidFill>
                  <a:srgbClr val="63666A"/>
                </a:solidFill>
              </a:rPr>
              <a:t> da je stvarni vlasnik prihoda (dostavljanja fakture i/ili Ugovora o saradnji)</a:t>
            </a:r>
          </a:p>
        </p:txBody>
      </p:sp>
    </p:spTree>
    <p:extLst>
      <p:ext uri="{BB962C8B-B14F-4D97-AF65-F5344CB8AC3E}">
        <p14:creationId xmlns:p14="http://schemas.microsoft.com/office/powerpoint/2010/main" val="811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– usluge oglašavanja preko </a:t>
            </a:r>
            <a:r>
              <a:rPr lang="sr-Latn-RS" sz="2000" b="1" dirty="0" err="1"/>
              <a:t>Facebook</a:t>
            </a:r>
            <a:r>
              <a:rPr lang="sr-Latn-RS" sz="2000" b="1" dirty="0"/>
              <a:t>-a i </a:t>
            </a:r>
            <a:r>
              <a:rPr lang="sr-Latn-RS" sz="2000" b="1" dirty="0" err="1"/>
              <a:t>Google</a:t>
            </a:r>
            <a:r>
              <a:rPr lang="sr-Latn-RS" sz="2000" b="1" dirty="0"/>
              <a:t>-a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613064"/>
            <a:ext cx="8535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Teško je očekivati da će pravna lica kao što su kompanije </a:t>
            </a:r>
            <a:r>
              <a:rPr lang="sr-Latn-RS" sz="1400" dirty="0" err="1"/>
              <a:t>Facebook</a:t>
            </a:r>
            <a:r>
              <a:rPr lang="sr-Latn-RS" sz="1400" dirty="0"/>
              <a:t> i </a:t>
            </a:r>
            <a:r>
              <a:rPr lang="sr-Latn-RS" sz="1400" dirty="0" err="1"/>
              <a:t>Google</a:t>
            </a:r>
            <a:r>
              <a:rPr lang="sr-Latn-RS" sz="1400" dirty="0"/>
              <a:t>  dostaviti potvrdu o </a:t>
            </a:r>
            <a:r>
              <a:rPr lang="sr-Latn-RS" sz="1400" dirty="0" err="1"/>
              <a:t>rezidentnosti</a:t>
            </a:r>
            <a:r>
              <a:rPr lang="sr-Latn-RS" sz="1400" dirty="0"/>
              <a:t> </a:t>
            </a:r>
            <a:r>
              <a:rPr lang="sr-Latn-RS" sz="1400" dirty="0" err="1"/>
              <a:t>isplatiocu</a:t>
            </a:r>
            <a:r>
              <a:rPr lang="sr-Latn-RS" sz="1400" dirty="0"/>
              <a:t> prihoda na obrascu koji je uređen domaćim propisima (</a:t>
            </a:r>
            <a:r>
              <a:rPr lang="sr-Latn-RS" sz="1400" dirty="0" smtClean="0"/>
              <a:t>POR-2);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algn="just">
              <a:spcAft>
                <a:spcPts val="600"/>
              </a:spcAft>
            </a:pP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Drugo rešenje – </a:t>
            </a:r>
            <a:r>
              <a:rPr lang="sr-Latn-RS" sz="1400" dirty="0" err="1" smtClean="0"/>
              <a:t>nerezidentno</a:t>
            </a:r>
            <a:r>
              <a:rPr lang="sr-Latn-RS" sz="1400" dirty="0" smtClean="0"/>
              <a:t> pravno lice može </a:t>
            </a:r>
            <a:r>
              <a:rPr lang="sr-Latn-RS" sz="1400" dirty="0"/>
              <a:t>da pribavi </a:t>
            </a:r>
            <a:r>
              <a:rPr lang="sr-Latn-RS" sz="1400" u="sng" dirty="0"/>
              <a:t>potvrdu o </a:t>
            </a:r>
            <a:r>
              <a:rPr lang="sr-Latn-RS" sz="1400" u="sng" dirty="0" err="1"/>
              <a:t>rezidentnosti</a:t>
            </a:r>
            <a:r>
              <a:rPr lang="sr-Latn-RS" sz="1400" u="sng" dirty="0"/>
              <a:t> overenu od nadležnog organa Republike Irske</a:t>
            </a:r>
            <a:r>
              <a:rPr lang="sr-Latn-RS" sz="1400" dirty="0"/>
              <a:t> i to na posebnom obrascu koji je uređen u skladu sa propisima Republike Irske ili </a:t>
            </a:r>
            <a:r>
              <a:rPr lang="sr-Latn-RS" sz="1400" u="sng" dirty="0"/>
              <a:t>overen prevod potvrde</a:t>
            </a:r>
            <a:r>
              <a:rPr lang="sr-Latn-RS" sz="1400" dirty="0"/>
              <a:t>, na obrascu koji propisuje nadležni organ Republike Irske, preveden od strane ovlašćenog sudskog </a:t>
            </a:r>
            <a:r>
              <a:rPr lang="sr-Latn-RS" sz="1400" dirty="0" smtClean="0"/>
              <a:t>tumača;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algn="just">
              <a:spcAft>
                <a:spcPts val="600"/>
              </a:spcAft>
            </a:pP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 </a:t>
            </a:r>
            <a:r>
              <a:rPr lang="sr-Latn-RS" sz="1400" dirty="0"/>
              <a:t>praksi, Poreska </a:t>
            </a:r>
            <a:r>
              <a:rPr lang="sr-Latn-RS" sz="1400" dirty="0" smtClean="0"/>
              <a:t>uprava, generalno</a:t>
            </a:r>
            <a:r>
              <a:rPr lang="sr-Latn-RS" sz="1400" dirty="0"/>
              <a:t>, zahteva dostavljanje </a:t>
            </a:r>
            <a:r>
              <a:rPr lang="sr-Latn-RS" sz="1400" u="sng" dirty="0"/>
              <a:t>originalnog primerka potvrde o </a:t>
            </a:r>
            <a:r>
              <a:rPr lang="sr-Latn-RS" sz="1400" u="sng" dirty="0" err="1"/>
              <a:t>rezidentnosti</a:t>
            </a:r>
            <a:r>
              <a:rPr lang="sr-Latn-RS" sz="1400" u="sng" dirty="0"/>
              <a:t> izdate od strane matične države </a:t>
            </a:r>
            <a:r>
              <a:rPr lang="sr-Latn-RS" sz="1400" u="sng" dirty="0" err="1"/>
              <a:t>rezidentnosti</a:t>
            </a:r>
            <a:r>
              <a:rPr lang="sr-Latn-RS" sz="1400" u="sng" dirty="0"/>
              <a:t> primaoca </a:t>
            </a:r>
            <a:r>
              <a:rPr lang="sr-Latn-RS" sz="1400" u="sng" dirty="0" smtClean="0"/>
              <a:t>prihoda</a:t>
            </a:r>
            <a:r>
              <a:rPr lang="sr-Latn-RS" sz="1400" dirty="0" smtClean="0"/>
              <a:t>.</a:t>
            </a: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– usluge oglašavanja preko </a:t>
            </a:r>
            <a:r>
              <a:rPr lang="sr-Latn-RS" sz="2000" b="1" dirty="0" err="1"/>
              <a:t>Facebook</a:t>
            </a:r>
            <a:r>
              <a:rPr lang="sr-Latn-RS" sz="2000" b="1" dirty="0"/>
              <a:t>-a i </a:t>
            </a:r>
            <a:r>
              <a:rPr lang="sr-Latn-RS" sz="2000" b="1" dirty="0" err="1"/>
              <a:t>Google</a:t>
            </a:r>
            <a:r>
              <a:rPr lang="sr-Latn-RS" sz="2000" b="1" dirty="0"/>
              <a:t>-a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589314"/>
            <a:ext cx="853551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Teško je očekivati da će predmetne kompanije svakom svom pojedinačnom korisniku usluga dostaviti originalnu potvrdu o </a:t>
            </a:r>
            <a:r>
              <a:rPr lang="sr-Latn-RS" sz="1400" dirty="0" err="1"/>
              <a:t>rezidentnosti</a:t>
            </a:r>
            <a:r>
              <a:rPr lang="sr-Latn-RS" sz="1400" dirty="0"/>
              <a:t>, imajući u vidu da predmetne kompanije imaju veliki broj korisnika usluga u celom svetu</a:t>
            </a:r>
            <a:r>
              <a:rPr lang="sr-Latn-RS" sz="1400" dirty="0" smtClean="0"/>
              <a:t>;</a:t>
            </a:r>
          </a:p>
          <a:p>
            <a:pPr algn="just">
              <a:spcAft>
                <a:spcPts val="600"/>
              </a:spcAft>
            </a:pPr>
            <a:endParaRPr lang="sr-Latn-RS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 takvim okolnostima, ukoliko </a:t>
            </a:r>
            <a:r>
              <a:rPr lang="sr-Latn-RS" sz="1400" dirty="0" err="1" smtClean="0">
                <a:solidFill>
                  <a:srgbClr val="63666A"/>
                </a:solidFill>
              </a:rPr>
              <a:t>isplatilac</a:t>
            </a:r>
            <a:r>
              <a:rPr lang="sr-Latn-RS" sz="1400" dirty="0" smtClean="0">
                <a:solidFill>
                  <a:srgbClr val="63666A"/>
                </a:solidFill>
              </a:rPr>
              <a:t> naknade, prilikom plaćanja iste, nije pribavio potvrdu o </a:t>
            </a:r>
            <a:r>
              <a:rPr lang="sr-Latn-RS" sz="1400" dirty="0" err="1" smtClean="0">
                <a:solidFill>
                  <a:srgbClr val="63666A"/>
                </a:solidFill>
              </a:rPr>
              <a:t>rezidentnosti</a:t>
            </a:r>
            <a:r>
              <a:rPr lang="sr-Latn-RS" sz="1400" dirty="0" smtClean="0">
                <a:solidFill>
                  <a:srgbClr val="63666A"/>
                </a:solidFill>
              </a:rPr>
              <a:t> primaoca prihoda, </a:t>
            </a:r>
            <a:r>
              <a:rPr lang="sr-Latn-RS" sz="1400" dirty="0"/>
              <a:t>po predmetnom osnovu </a:t>
            </a:r>
            <a:r>
              <a:rPr lang="sr-Latn-RS" sz="1400" dirty="0" smtClean="0"/>
              <a:t>može </a:t>
            </a:r>
            <a:r>
              <a:rPr lang="sr-Latn-RS" sz="1400" dirty="0"/>
              <a:t>da </a:t>
            </a:r>
            <a:r>
              <a:rPr lang="sr-Latn-RS" sz="1400" dirty="0" smtClean="0"/>
              <a:t>obračunava </a:t>
            </a:r>
            <a:r>
              <a:rPr lang="sr-Latn-RS" sz="1400" dirty="0"/>
              <a:t>i </a:t>
            </a:r>
            <a:r>
              <a:rPr lang="sr-Latn-RS" sz="1400" dirty="0" smtClean="0"/>
              <a:t>plaća </a:t>
            </a:r>
            <a:r>
              <a:rPr lang="sr-Latn-RS" sz="1400" dirty="0"/>
              <a:t>porez po </a:t>
            </a:r>
            <a:r>
              <a:rPr lang="sr-Latn-RS" sz="1400" dirty="0" smtClean="0"/>
              <a:t>odbitku, pa </a:t>
            </a:r>
            <a:r>
              <a:rPr lang="sr-Latn-RS" sz="1400" dirty="0"/>
              <a:t>ukoliko vremenom, poreski </a:t>
            </a:r>
            <a:r>
              <a:rPr lang="sr-Latn-RS" sz="1400" dirty="0" err="1"/>
              <a:t>platac</a:t>
            </a:r>
            <a:r>
              <a:rPr lang="sr-Latn-RS" sz="1400" dirty="0"/>
              <a:t> pribavi potvrdu o </a:t>
            </a:r>
            <a:r>
              <a:rPr lang="sr-Latn-RS" sz="1400" dirty="0" err="1"/>
              <a:t>rezidentnosti</a:t>
            </a:r>
            <a:r>
              <a:rPr lang="sr-Latn-RS" sz="1400" dirty="0"/>
              <a:t> primaoca </a:t>
            </a:r>
            <a:r>
              <a:rPr lang="sr-Latn-RS" sz="1400" dirty="0" smtClean="0"/>
              <a:t>prihoda, </a:t>
            </a:r>
            <a:r>
              <a:rPr lang="sr-Latn-RS" sz="1400" dirty="0"/>
              <a:t>razlika između iznosa plaćenog poreza i iznosa poreza za koji bi postojala obaveza plaćanja, da je rezident u momentu isplate prihoda raspolagao potvrdom, smatra se </a:t>
            </a:r>
            <a:r>
              <a:rPr lang="sr-Latn-RS" sz="1400" u="sng" dirty="0"/>
              <a:t>više plaćenim porezom.</a:t>
            </a:r>
            <a:endParaRPr lang="sr-Latn-RS" sz="1400" u="sng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 - usluge istraživanja tržišta 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743693"/>
            <a:ext cx="853551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Usluge istraživanja tržišta podrazumevaju: prikupljanje informacija koje pomažu prilikom odlučivanja u tržišnom poslovanju, planiranju aktivnosti, analizi </a:t>
            </a:r>
            <a:r>
              <a:rPr lang="sr-Latn-RS" sz="1400" dirty="0" smtClean="0"/>
              <a:t>konkurencije, penetracije kupaca</a:t>
            </a:r>
            <a:r>
              <a:rPr lang="sr-Latn-RS" sz="1400" dirty="0"/>
              <a:t> </a:t>
            </a:r>
            <a:r>
              <a:rPr lang="sr-Latn-RS" sz="1400" dirty="0" smtClean="0"/>
              <a:t>itd.</a:t>
            </a: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Ove usluge služe tome da rezident na osnovu njih može da donese određene odluke i ocene, i da u skladu sa njima deluje na teritoriji Republike </a:t>
            </a:r>
            <a:r>
              <a:rPr lang="sr-Latn-RS" sz="1400" dirty="0" smtClean="0"/>
              <a:t>Srbije.</a:t>
            </a:r>
            <a:endParaRPr lang="sr-Latn-RS" sz="1100" dirty="0" smtClean="0"/>
          </a:p>
        </p:txBody>
      </p:sp>
      <p:pic>
        <p:nvPicPr>
          <p:cNvPr id="3074" name="Picture 2" descr="Резултат слика за usluge istraživanja tržiš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5" y="2774744"/>
            <a:ext cx="328946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 - usluge istraživanja tržišta 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577439"/>
            <a:ext cx="853551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u="sng" dirty="0">
                <a:solidFill>
                  <a:srgbClr val="63666A"/>
                </a:solidFill>
              </a:rPr>
              <a:t>Mesto</a:t>
            </a:r>
            <a:r>
              <a:rPr lang="sr-Latn-RS" sz="1400" dirty="0">
                <a:solidFill>
                  <a:srgbClr val="63666A"/>
                </a:solidFill>
              </a:rPr>
              <a:t> na k</a:t>
            </a:r>
            <a:r>
              <a:rPr lang="en-US" sz="1400" dirty="0">
                <a:solidFill>
                  <a:srgbClr val="63666A"/>
                </a:solidFill>
              </a:rPr>
              <a:t>o</a:t>
            </a:r>
            <a:r>
              <a:rPr lang="sr-Latn-RS" sz="1400" dirty="0" err="1">
                <a:solidFill>
                  <a:srgbClr val="63666A"/>
                </a:solidFill>
              </a:rPr>
              <a:t>jem</a:t>
            </a:r>
            <a:r>
              <a:rPr lang="sr-Latn-RS" sz="1400" dirty="0">
                <a:solidFill>
                  <a:srgbClr val="63666A"/>
                </a:solidFill>
              </a:rPr>
              <a:t> se pružena usluga </a:t>
            </a:r>
            <a:r>
              <a:rPr lang="sr-Latn-RS" sz="1400" u="sng" dirty="0">
                <a:solidFill>
                  <a:srgbClr val="63666A"/>
                </a:solidFill>
              </a:rPr>
              <a:t>koristi</a:t>
            </a:r>
            <a:r>
              <a:rPr lang="en-US" sz="1400" dirty="0">
                <a:solidFill>
                  <a:srgbClr val="63666A"/>
                </a:solidFill>
              </a:rPr>
              <a:t>???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Kada se ne može odrediti teritorija na kojoj je primalac usluge istu iskoristio pruženu od strane nerezidentnog pravnog lica, mesto korišćene usluge određuje se </a:t>
            </a:r>
            <a:r>
              <a:rPr lang="sr-Latn-RS" sz="1400" u="sng" dirty="0"/>
              <a:t>prema teritoriji na kojoj se obavlja poslovna aktivnost </a:t>
            </a:r>
            <a:r>
              <a:rPr lang="sr-Latn-RS" sz="1400" dirty="0"/>
              <a:t>u vezi sa kojom je konkretna usluga </a:t>
            </a:r>
            <a:r>
              <a:rPr lang="sr-Latn-RS" sz="1400" dirty="0" smtClean="0"/>
              <a:t>pružena;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Kada je reč o uslugama istraživanja tržišta, u pitanju su usluge koje su pružene u inostranstvu, ali se koriste za potrebe donošenja odluka o budućim poslovnim potezima rezidentnog pravnog lica koji u vreme pružanja predmetne usluge i dalje obavlja poslovnu aktivnost isključivo na teritoriji Republike </a:t>
            </a:r>
            <a:r>
              <a:rPr lang="sr-Latn-RS" sz="1400" dirty="0" smtClean="0"/>
              <a:t>Srbije;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U</a:t>
            </a:r>
            <a:r>
              <a:rPr lang="sr-Latn-RS" sz="1400" dirty="0" smtClean="0"/>
              <a:t>koliko </a:t>
            </a:r>
            <a:r>
              <a:rPr lang="sr-Latn-RS" sz="1400" dirty="0"/>
              <a:t>je reč o uslugama koje su pružene u inostranstvu, ali u momentu pružanja nisu iskorišćene na teritoriji gde su pružene, već se isključivo koriste za obavljanje delatnosti rezidentnog pravnog lica na teritoriji Republike Srbije, uključujući i korišćenje pruženih usluga za donošenje poslovnih odluka koje će uticati na obavljanje budućih aktivnosti poreskog dužnika van teritorije Srbije, predmet su oporezivanja porezom </a:t>
            </a:r>
            <a:r>
              <a:rPr lang="sr-Latn-RS" sz="1400" dirty="0" smtClean="0"/>
              <a:t>po odbitku, </a:t>
            </a:r>
            <a:r>
              <a:rPr lang="sr-Latn-RS" sz="1400" dirty="0"/>
              <a:t>ukoliko UIDO nije drugačije uređeno, imajući u vidu sa se pružene usluge koriste na teritoriji Republike Srbije.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 - usluge istraživanja tržišta 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2" y="1583375"/>
            <a:ext cx="853551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>
                <a:solidFill>
                  <a:srgbClr val="63666A"/>
                </a:solidFill>
              </a:rPr>
              <a:t>Primer:</a:t>
            </a:r>
          </a:p>
          <a:p>
            <a:pPr algn="just">
              <a:spcAft>
                <a:spcPts val="600"/>
              </a:spcAft>
            </a:pPr>
            <a:r>
              <a:rPr lang="sr-Latn-RS" sz="1400" dirty="0"/>
              <a:t>P</a:t>
            </a:r>
            <a:r>
              <a:rPr lang="sr-Latn-RS" sz="1400" dirty="0" smtClean="0"/>
              <a:t>ravno </a:t>
            </a:r>
            <a:r>
              <a:rPr lang="sr-Latn-RS" sz="1400" dirty="0"/>
              <a:t>lice iz Srbije angažuje firmu za istraživanje tržišta iz Hrvatske, jer namerava da u budućem periodu vrši izvoz svojih proizvoda u tu državu. </a:t>
            </a:r>
            <a:endParaRPr lang="sr-Latn-RS" sz="1400" dirty="0" smtClean="0"/>
          </a:p>
          <a:p>
            <a:pPr algn="just">
              <a:spcAft>
                <a:spcPts val="600"/>
              </a:spcAft>
            </a:pPr>
            <a:r>
              <a:rPr lang="sr-Latn-RS" sz="1400" dirty="0" smtClean="0"/>
              <a:t>Usluge </a:t>
            </a:r>
            <a:r>
              <a:rPr lang="sr-Latn-RS" sz="1400" dirty="0"/>
              <a:t>analize hrvatskog tržišta koju pruža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je usluga koja je (fizički) pružena u inostranstvu. </a:t>
            </a:r>
            <a:endParaRPr lang="sr-Latn-RS" sz="1400" dirty="0" smtClean="0"/>
          </a:p>
          <a:p>
            <a:pPr algn="just">
              <a:spcAft>
                <a:spcPts val="600"/>
              </a:spcAft>
            </a:pPr>
            <a:r>
              <a:rPr lang="sr-Latn-RS" sz="1400" dirty="0" smtClean="0"/>
              <a:t>Pitanje </a:t>
            </a:r>
            <a:r>
              <a:rPr lang="sr-Latn-RS" sz="1400" dirty="0"/>
              <a:t>koje je od značaja </a:t>
            </a:r>
            <a:r>
              <a:rPr lang="sr-Latn-RS" sz="1400" dirty="0" smtClean="0"/>
              <a:t>je: </a:t>
            </a:r>
            <a:r>
              <a:rPr lang="sr-Latn-RS" sz="1400" u="sng" dirty="0"/>
              <a:t>gde se usluga </a:t>
            </a:r>
            <a:r>
              <a:rPr lang="sr-Latn-RS" sz="1400" u="sng" dirty="0" smtClean="0"/>
              <a:t>koristi</a:t>
            </a:r>
            <a:r>
              <a:rPr lang="en-US" sz="1400" u="sng" dirty="0"/>
              <a:t>?</a:t>
            </a:r>
            <a:endParaRPr lang="sr-Latn-RS" sz="1400" u="sng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Usluga je  </a:t>
            </a:r>
            <a:r>
              <a:rPr lang="sr-Latn-RS" sz="1400" dirty="0"/>
              <a:t>iskorišćena </a:t>
            </a:r>
            <a:r>
              <a:rPr lang="sr-Latn-RS" sz="1400" u="sng" dirty="0"/>
              <a:t>u Srbiji</a:t>
            </a:r>
            <a:r>
              <a:rPr lang="sr-Latn-RS" sz="1400" dirty="0"/>
              <a:t> jer su informacije koje su dobijene analizom tržišta </a:t>
            </a:r>
            <a:r>
              <a:rPr lang="sr-Latn-RS" sz="1400" u="sng" dirty="0"/>
              <a:t>iskorišćene na teritoriji Srbije, mestu gde se donose poslovne odluke</a:t>
            </a:r>
            <a:r>
              <a:rPr lang="sr-Latn-RS" sz="1400" dirty="0"/>
              <a:t> (pre nego što je započeto obavljanje delatnosti u inostranstvu</a:t>
            </a:r>
            <a:r>
              <a:rPr lang="sr-Latn-RS" sz="1400" dirty="0" smtClean="0"/>
              <a:t>);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Reč je o usluzi </a:t>
            </a:r>
            <a:r>
              <a:rPr lang="sr-Latn-RS" sz="1400" dirty="0"/>
              <a:t>u vezi sa budućim obavljanjem delatnosti u inostranstvu. </a:t>
            </a:r>
            <a:r>
              <a:rPr lang="sr-Latn-RS" sz="1400" dirty="0" smtClean="0"/>
              <a:t>U momentu </a:t>
            </a:r>
            <a:r>
              <a:rPr lang="sr-Latn-RS" sz="1400" dirty="0"/>
              <a:t>kada je usluga </a:t>
            </a:r>
            <a:r>
              <a:rPr lang="sr-Latn-RS" sz="1400" dirty="0" smtClean="0"/>
              <a:t>pružena, </a:t>
            </a:r>
            <a:r>
              <a:rPr lang="sr-Latn-RS" sz="1400" dirty="0"/>
              <a:t>korišćena je u Srbiji za potrebe donošenja poslovnih odluka jer nije postojala mogućnost da ona bude iskorišćena u </a:t>
            </a:r>
            <a:r>
              <a:rPr lang="sr-Latn-RS" sz="1400" dirty="0" smtClean="0"/>
              <a:t>inostranstvu.</a:t>
            </a:r>
            <a:endParaRPr lang="sr-Latn-RS" sz="14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Poreski tretman usluga pruženih od strane </a:t>
            </a:r>
            <a:r>
              <a:rPr lang="sr-Latn-RS" sz="2000" b="1" dirty="0" err="1"/>
              <a:t>nerezidentnih</a:t>
            </a:r>
            <a:r>
              <a:rPr lang="sr-Latn-RS" sz="2000" b="1" dirty="0"/>
              <a:t> pravnih lica  - obuka zaposlenih u inostranstvu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648691"/>
            <a:ext cx="853551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/>
              <a:t>U slučaju kada </a:t>
            </a:r>
            <a:r>
              <a:rPr lang="sr-Latn-RS" sz="1400" dirty="0" err="1"/>
              <a:t>nerezidentno</a:t>
            </a:r>
            <a:r>
              <a:rPr lang="sr-Latn-RS" sz="1400" dirty="0"/>
              <a:t> pravno lice organizuje seminar u inostranstvu u cilju obuke ili treninga a za potrebe rezidentnog pravnog lica, tj. njegovih zaposlenih, postavlja se pitanje da li se navedena usluga koristi u Republici Srbiji ili na teritoriji na kojoj je </a:t>
            </a:r>
            <a:r>
              <a:rPr lang="sr-Latn-RS" sz="1400" dirty="0" smtClean="0"/>
              <a:t>pružena</a:t>
            </a:r>
            <a:r>
              <a:rPr lang="en-US" sz="1400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sr-Latn-RS" sz="1400" dirty="0"/>
              <a:t>Nezavisno od pretpostavke da će stečena znanja zaposleni koristiti za potrebe obavljanja svog posla, odnosno delatnosti u Republici Srbiji, smatra se da je usluga iskorišćena u inostranstvu u momentu kada je realizovana, pa predmet oporezivanja porezom po odbitku ne postoji.</a:t>
            </a:r>
            <a:endParaRPr lang="sr-Latn-RS" sz="1400" dirty="0" smtClean="0">
              <a:solidFill>
                <a:srgbClr val="63666A"/>
              </a:solidFill>
            </a:endParaRPr>
          </a:p>
        </p:txBody>
      </p:sp>
      <p:sp>
        <p:nvSpPr>
          <p:cNvPr id="3" name="AutoShape 2" descr="Резултат слика за obuka zaposlenih"/>
          <p:cNvSpPr>
            <a:spLocks noChangeAspect="1" noChangeArrowheads="1"/>
          </p:cNvSpPr>
          <p:nvPr/>
        </p:nvSpPr>
        <p:spPr bwMode="auto">
          <a:xfrm>
            <a:off x="155575" y="-8763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AutoShape 4" descr="Резултат слика за obuka zaposlenih"/>
          <p:cNvSpPr>
            <a:spLocks noChangeAspect="1" noChangeArrowheads="1"/>
          </p:cNvSpPr>
          <p:nvPr/>
        </p:nvSpPr>
        <p:spPr bwMode="auto">
          <a:xfrm>
            <a:off x="307975" y="-7239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6" descr="Резултат слика за obuka zaposlenih"/>
          <p:cNvSpPr>
            <a:spLocks noChangeAspect="1" noChangeArrowheads="1"/>
          </p:cNvSpPr>
          <p:nvPr/>
        </p:nvSpPr>
        <p:spPr bwMode="auto">
          <a:xfrm>
            <a:off x="460375" y="-5715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97" y="3158472"/>
            <a:ext cx="2588822" cy="16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5894" y="369137"/>
            <a:ext cx="8640772" cy="270272"/>
          </a:xfrm>
        </p:spPr>
        <p:txBody>
          <a:bodyPr/>
          <a:lstStyle/>
          <a:p>
            <a:r>
              <a:rPr lang="sr-Latn-RS" sz="2000" b="1" dirty="0" smtClean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Sadržaj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905375" y="1067789"/>
            <a:ext cx="405765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Dileme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Usluge koje su pružene na teritoriji Republike Srbije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Usluge koje se koriste na teritoriji Republike Srbije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Nerezidentni obveznik i </a:t>
            </a:r>
            <a:r>
              <a:rPr lang="sr-Latn-RS" sz="1400" dirty="0" err="1" smtClean="0"/>
              <a:t>isplatilac</a:t>
            </a:r>
            <a:r>
              <a:rPr lang="sr-Latn-RS" sz="1400" dirty="0" smtClean="0"/>
              <a:t> prihoda kao poreski </a:t>
            </a:r>
            <a:r>
              <a:rPr lang="sr-Latn-RS" sz="1400" dirty="0" err="1" smtClean="0"/>
              <a:t>platac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Momenat nastanka poreske obaveze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Poreska osnovica i poreska stopa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Vremensko važenje potvrde o </a:t>
            </a:r>
            <a:r>
              <a:rPr lang="sr-Latn-RS" sz="1400" dirty="0" err="1" smtClean="0"/>
              <a:t>rezidentnosti</a:t>
            </a:r>
            <a:r>
              <a:rPr lang="sr-Latn-RS" sz="1400" dirty="0" smtClean="0"/>
              <a:t>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Naknadno dostavljanje</a:t>
            </a:r>
            <a:r>
              <a:rPr lang="sr-Latn-RS" sz="1400" dirty="0"/>
              <a:t> potvrde o </a:t>
            </a:r>
            <a:r>
              <a:rPr lang="sr-Latn-RS" sz="1400" dirty="0" err="1"/>
              <a:t>rezidentnosti</a:t>
            </a:r>
            <a:r>
              <a:rPr lang="sr-Latn-RS" sz="1400" dirty="0"/>
              <a:t> </a:t>
            </a:r>
            <a:r>
              <a:rPr lang="sr-Latn-RS" sz="1400" dirty="0" smtClean="0"/>
              <a:t>i povraćaj </a:t>
            </a:r>
            <a:r>
              <a:rPr lang="sr-Latn-RS" sz="1400" dirty="0"/>
              <a:t>više plaćenog </a:t>
            </a:r>
            <a:r>
              <a:rPr lang="sr-Latn-RS" sz="1400" dirty="0" smtClean="0"/>
              <a:t>poreza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Primeri iz prakse</a:t>
            </a: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sr-Latn-RS" sz="4000" dirty="0" smtClean="0">
              <a:solidFill>
                <a:srgbClr val="63666A"/>
              </a:solidFill>
            </a:endParaRPr>
          </a:p>
          <a:p>
            <a:pPr algn="ctr">
              <a:spcAft>
                <a:spcPts val="600"/>
              </a:spcAft>
            </a:pPr>
            <a:endParaRPr lang="sr-Latn-RS" sz="4000" dirty="0">
              <a:solidFill>
                <a:srgbClr val="63666A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63666A"/>
                </a:solidFill>
              </a:rPr>
              <a:t>HVALA NA </a:t>
            </a:r>
            <a:r>
              <a:rPr lang="sr-Latn-RS" sz="4000" dirty="0" smtClean="0">
                <a:solidFill>
                  <a:srgbClr val="63666A"/>
                </a:solidFill>
              </a:rPr>
              <a:t>PAŽNJI</a:t>
            </a:r>
            <a:r>
              <a:rPr lang="sr-Latn-RS" sz="4000" dirty="0">
                <a:solidFill>
                  <a:srgbClr val="63666A"/>
                </a:solidFill>
              </a:rPr>
              <a:t>!</a:t>
            </a:r>
            <a:endParaRPr lang="sr-Latn-RS" sz="4000" dirty="0" smtClean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Dileme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Postojanje obaveze obračunavanja, obustavljanja i plaćanja poreza po odbitku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Poreski obveznik </a:t>
            </a:r>
            <a:r>
              <a:rPr lang="sr-Latn-RS" sz="1400" dirty="0" err="1" smtClean="0"/>
              <a:t>vs</a:t>
            </a:r>
            <a:r>
              <a:rPr lang="sr-Latn-RS" sz="1400" dirty="0" smtClean="0"/>
              <a:t> poreski </a:t>
            </a:r>
            <a:r>
              <a:rPr lang="sr-Latn-RS" sz="1400" dirty="0" err="1" smtClean="0"/>
              <a:t>platac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Primalac prihoda – rezident zemlje </a:t>
            </a:r>
            <a:r>
              <a:rPr lang="sr-Latn-RS" sz="1400" dirty="0" err="1" smtClean="0"/>
              <a:t>ugovornice</a:t>
            </a:r>
            <a:r>
              <a:rPr lang="sr-Latn-RS" sz="1400" dirty="0" smtClean="0"/>
              <a:t> sa kojom RS ima zaključen UIDO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Vremensko važenje izdate potvrde o </a:t>
            </a:r>
            <a:r>
              <a:rPr lang="sr-Latn-RS" sz="1400" dirty="0" err="1" smtClean="0"/>
              <a:t>rezidentnosti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Relevantni obrasci prilikom podnošenja potvrde o </a:t>
            </a:r>
            <a:r>
              <a:rPr lang="sr-Latn-RS" sz="1400" dirty="0" err="1" smtClean="0"/>
              <a:t>rezidentnosti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Ko ima pravo na povraćaj više plaćenog poreza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905375" y="1447800"/>
            <a:ext cx="40576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dirty="0"/>
              <a:t>Usluge koje </a:t>
            </a:r>
            <a:r>
              <a:rPr lang="sr-Latn-RS" dirty="0" smtClean="0"/>
              <a:t>su KORIŠĆENE </a:t>
            </a:r>
            <a:r>
              <a:rPr lang="sr-Latn-RS" dirty="0"/>
              <a:t>na teritoriji RS</a:t>
            </a:r>
            <a:endParaRPr lang="en-US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Usluga se koristi radi obavljanja delatnosti na teritoriji RS;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Korišćene usluge imaju uticaj na donošenje poslovnih odluka.</a:t>
            </a:r>
            <a:endParaRPr lang="en-US" sz="1400" dirty="0">
              <a:solidFill>
                <a:srgbClr val="63666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010" y="1447800"/>
            <a:ext cx="340821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Usluge koje su PRUŽENE na teritoriji RS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Pružene </a:t>
            </a:r>
            <a:r>
              <a:rPr lang="sr-Latn-RS" sz="1400" dirty="0" smtClean="0">
                <a:solidFill>
                  <a:srgbClr val="63666A"/>
                </a:solidFill>
              </a:rPr>
              <a:t>od strane lica koja su fizički prisutna na teritoriji RS;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Upotrebom resursa nerezidentnog pravnog lica;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Aktivnosti su fizički sprovedene na teritoriji RS;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Lica koja pružaju uslugu borave na teritoriji RS tokom čitavog ili kraćeg vremenskog perioda pružanja iste.</a:t>
            </a:r>
            <a:endParaRPr lang="sr-Latn-R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Poreski obveznik i poreski </a:t>
            </a:r>
            <a:r>
              <a:rPr lang="sr-Latn-RS" sz="2000" dirty="0" err="1" smtClean="0"/>
              <a:t>platac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Rezidentno pravno lice – </a:t>
            </a:r>
            <a:r>
              <a:rPr lang="sr-Latn-RS" sz="1400" u="sng" dirty="0" smtClean="0">
                <a:solidFill>
                  <a:srgbClr val="63666A"/>
                </a:solidFill>
              </a:rPr>
              <a:t>poreski </a:t>
            </a:r>
            <a:r>
              <a:rPr lang="sr-Latn-RS" sz="1400" u="sng" dirty="0" err="1" smtClean="0">
                <a:solidFill>
                  <a:srgbClr val="63666A"/>
                </a:solidFill>
              </a:rPr>
              <a:t>platac</a:t>
            </a:r>
            <a:endParaRPr lang="sr-Latn-RS" sz="1400" u="sng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err="1" smtClean="0">
                <a:solidFill>
                  <a:srgbClr val="63666A"/>
                </a:solidFill>
              </a:rPr>
              <a:t>Nerezidentno</a:t>
            </a:r>
            <a:r>
              <a:rPr lang="sr-Latn-RS" sz="1400" dirty="0" smtClean="0">
                <a:solidFill>
                  <a:srgbClr val="63666A"/>
                </a:solidFill>
              </a:rPr>
              <a:t> pravno lice – </a:t>
            </a:r>
            <a:r>
              <a:rPr lang="sr-Latn-RS" sz="1400" u="sng" dirty="0" smtClean="0">
                <a:solidFill>
                  <a:srgbClr val="63666A"/>
                </a:solidFill>
              </a:rPr>
              <a:t>poreski obveznik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u="sng" dirty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u="sng" dirty="0" smtClean="0">
              <a:solidFill>
                <a:srgbClr val="63666A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Obaveza obračunavanja i plaćanja poreza po odbitku neće postojati u slučajevima kada se u ulozi primaoca naknade jave: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>
                <a:solidFill>
                  <a:srgbClr val="63666A"/>
                </a:solidFill>
              </a:rPr>
              <a:t>Stalna poslovna jedinica ili predstavništvo nerezidentnog obveznika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>
                <a:solidFill>
                  <a:srgbClr val="63666A"/>
                </a:solidFill>
              </a:rPr>
              <a:t>Preduzetnik koji ne vodi poslovne knjige (oporezuje se paušalno)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>
                <a:solidFill>
                  <a:srgbClr val="63666A"/>
                </a:solidFill>
              </a:rPr>
              <a:t>Fizičko lice koje ne obavlja delatnost (nema status preduzetnika)</a:t>
            </a:r>
          </a:p>
        </p:txBody>
      </p:sp>
    </p:spTree>
    <p:extLst>
      <p:ext uri="{BB962C8B-B14F-4D97-AF65-F5344CB8AC3E}">
        <p14:creationId xmlns:p14="http://schemas.microsoft.com/office/powerpoint/2010/main" val="33182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Momenat nastanka poreske obaveze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>
                <a:solidFill>
                  <a:srgbClr val="63666A"/>
                </a:solidFill>
              </a:rPr>
              <a:t>Trenutak kada je prihod </a:t>
            </a:r>
            <a:r>
              <a:rPr lang="sr-Latn-RS" sz="1400" u="sng" dirty="0" smtClean="0">
                <a:solidFill>
                  <a:srgbClr val="63666A"/>
                </a:solidFill>
              </a:rPr>
              <a:t>ostvaren</a:t>
            </a:r>
            <a:r>
              <a:rPr lang="sr-Latn-RS" sz="1400" dirty="0" smtClean="0">
                <a:solidFill>
                  <a:srgbClr val="63666A"/>
                </a:solidFill>
              </a:rPr>
              <a:t> odnosno </a:t>
            </a:r>
            <a:r>
              <a:rPr lang="sr-Latn-RS" sz="1400" u="sng" dirty="0" smtClean="0">
                <a:solidFill>
                  <a:srgbClr val="63666A"/>
                </a:solidFill>
              </a:rPr>
              <a:t>isplaćen</a:t>
            </a:r>
            <a:endParaRPr lang="sr-Latn-RS" sz="1400" dirty="0" smtClean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dirty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dirty="0">
              <a:solidFill>
                <a:srgbClr val="63666A"/>
              </a:solidFill>
            </a:endParaRPr>
          </a:p>
          <a:p>
            <a:pPr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sr-Latn-RS" sz="2000" dirty="0">
                <a:solidFill>
                  <a:schemeClr val="accent2"/>
                </a:solidFill>
              </a:rPr>
              <a:t>Poreska osnovica i poreska </a:t>
            </a:r>
            <a:r>
              <a:rPr lang="sr-Latn-RS" sz="2000" dirty="0" smtClean="0">
                <a:solidFill>
                  <a:schemeClr val="accent2"/>
                </a:solidFill>
              </a:rPr>
              <a:t>stopa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>
                <a:solidFill>
                  <a:srgbClr val="63666A"/>
                </a:solidFill>
              </a:rPr>
              <a:t>Bruto naknada </a:t>
            </a:r>
            <a:r>
              <a:rPr lang="sr-Latn-RS" sz="1400" dirty="0" err="1">
                <a:solidFill>
                  <a:srgbClr val="63666A"/>
                </a:solidFill>
              </a:rPr>
              <a:t>vs</a:t>
            </a:r>
            <a:r>
              <a:rPr lang="sr-Latn-RS" sz="1400" dirty="0">
                <a:solidFill>
                  <a:srgbClr val="63666A"/>
                </a:solidFill>
              </a:rPr>
              <a:t> neto </a:t>
            </a:r>
            <a:r>
              <a:rPr lang="sr-Latn-RS" sz="1400" dirty="0" smtClean="0">
                <a:solidFill>
                  <a:srgbClr val="63666A"/>
                </a:solidFill>
              </a:rPr>
              <a:t>naknada;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>
                <a:solidFill>
                  <a:srgbClr val="63666A"/>
                </a:solidFill>
              </a:rPr>
              <a:t>Primenjene poreske stope: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20%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25%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Beneficirana poreska stopa</a:t>
            </a:r>
            <a:endParaRPr lang="sr-Latn-RS" sz="1400" dirty="0">
              <a:solidFill>
                <a:srgbClr val="63666A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sr-Latn-RS" sz="2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Резултат слика за plać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17" y="1271669"/>
            <a:ext cx="3048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Vremensko važenje potvrde o </a:t>
            </a:r>
            <a:r>
              <a:rPr lang="sr-Latn-RS" sz="2000" dirty="0" err="1" smtClean="0"/>
              <a:t>rezidentnosti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Uobičajeno se potvrda o </a:t>
            </a:r>
            <a:r>
              <a:rPr lang="sr-Latn-RS" sz="1400" dirty="0" err="1" smtClean="0">
                <a:solidFill>
                  <a:srgbClr val="63666A"/>
                </a:solidFill>
              </a:rPr>
              <a:t>rezidentnosti</a:t>
            </a:r>
            <a:r>
              <a:rPr lang="sr-Latn-RS" sz="1400" dirty="0" smtClean="0">
                <a:solidFill>
                  <a:srgbClr val="63666A"/>
                </a:solidFill>
              </a:rPr>
              <a:t> odnosi na period od jedne godine;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Vremensko ograničenje potvrde o </a:t>
            </a:r>
            <a:r>
              <a:rPr lang="sr-Latn-RS" sz="1400" dirty="0" err="1" smtClean="0">
                <a:solidFill>
                  <a:srgbClr val="63666A"/>
                </a:solidFill>
              </a:rPr>
              <a:t>rezidentnosti</a:t>
            </a:r>
            <a:r>
              <a:rPr lang="sr-Latn-RS" sz="1400" dirty="0" smtClean="0">
                <a:solidFill>
                  <a:srgbClr val="63666A"/>
                </a:solidFill>
              </a:rPr>
              <a:t> na period kraći od kalendarske godine;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Datum izdavanja potvrde o </a:t>
            </a:r>
            <a:r>
              <a:rPr lang="sr-Latn-RS" sz="1400" dirty="0" err="1" smtClean="0">
                <a:solidFill>
                  <a:srgbClr val="63666A"/>
                </a:solidFill>
              </a:rPr>
              <a:t>rezidentnosti</a:t>
            </a:r>
            <a:r>
              <a:rPr lang="sr-Latn-RS" sz="1400" dirty="0" smtClean="0">
                <a:solidFill>
                  <a:srgbClr val="63666A"/>
                </a:solidFill>
              </a:rPr>
              <a:t> treba da bude </a:t>
            </a:r>
            <a:r>
              <a:rPr lang="sr-Latn-RS" sz="1400" u="sng" dirty="0" smtClean="0">
                <a:solidFill>
                  <a:srgbClr val="63666A"/>
                </a:solidFill>
              </a:rPr>
              <a:t>isti</a:t>
            </a:r>
            <a:r>
              <a:rPr lang="sr-Latn-RS" sz="1400" dirty="0" smtClean="0">
                <a:solidFill>
                  <a:srgbClr val="63666A"/>
                </a:solidFill>
              </a:rPr>
              <a:t> ili </a:t>
            </a:r>
            <a:r>
              <a:rPr lang="sr-Latn-RS" sz="1400" u="sng" dirty="0" smtClean="0">
                <a:solidFill>
                  <a:srgbClr val="63666A"/>
                </a:solidFill>
              </a:rPr>
              <a:t>raniji</a:t>
            </a:r>
            <a:r>
              <a:rPr lang="sr-Latn-RS" sz="1400" dirty="0" smtClean="0">
                <a:solidFill>
                  <a:srgbClr val="63666A"/>
                </a:solidFill>
              </a:rPr>
              <a:t> od datuma isplate prilikom koje je korišćena potvrda o </a:t>
            </a:r>
            <a:r>
              <a:rPr lang="sr-Latn-RS" sz="1400" dirty="0" err="1" smtClean="0">
                <a:solidFill>
                  <a:srgbClr val="63666A"/>
                </a:solidFill>
              </a:rPr>
              <a:t>rezidentnosti</a:t>
            </a:r>
            <a:r>
              <a:rPr lang="sr-Latn-RS" sz="1400" dirty="0">
                <a:solidFill>
                  <a:srgbClr val="63666A"/>
                </a:solidFill>
              </a:rPr>
              <a:t>.</a:t>
            </a:r>
            <a:endParaRPr lang="sr-Latn-RS" sz="1400" dirty="0" smtClean="0">
              <a:solidFill>
                <a:srgbClr val="63666A"/>
              </a:solidFill>
            </a:endParaRPr>
          </a:p>
          <a:p>
            <a:pPr algn="just">
              <a:spcAft>
                <a:spcPts val="600"/>
              </a:spcAft>
            </a:pPr>
            <a:endParaRPr lang="sr-Latn-RS" sz="1400" dirty="0" smtClean="0">
              <a:solidFill>
                <a:srgbClr val="63666A"/>
              </a:solidFill>
            </a:endParaRPr>
          </a:p>
        </p:txBody>
      </p:sp>
      <p:pic>
        <p:nvPicPr>
          <p:cNvPr id="2050" name="Picture 2" descr="Резултат слика за pešćani s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1" y="3075708"/>
            <a:ext cx="1014248" cy="15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807523"/>
            <a:ext cx="8712968" cy="5225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r-Latn-RS" sz="2000" dirty="0"/>
              <a:t>Naknadno dostavljanje potvrde o </a:t>
            </a:r>
            <a:r>
              <a:rPr lang="sr-Latn-RS" sz="2000" dirty="0" err="1"/>
              <a:t>rezidentnosti</a:t>
            </a:r>
            <a:r>
              <a:rPr lang="sr-Latn-RS" sz="2000" dirty="0"/>
              <a:t> i povraćaj više plaćenog poreza po odbitku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4" y="1731818"/>
            <a:ext cx="8535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Ukoliko </a:t>
            </a:r>
            <a:r>
              <a:rPr lang="sr-Latn-RS" sz="1400" dirty="0"/>
              <a:t>poreski </a:t>
            </a:r>
            <a:r>
              <a:rPr lang="sr-Latn-RS" sz="1400" dirty="0" err="1"/>
              <a:t>platac</a:t>
            </a:r>
            <a:r>
              <a:rPr lang="sr-Latn-RS" sz="1400" dirty="0"/>
              <a:t>, u trenutku isplate naknade nije posedovao potvrdu o </a:t>
            </a:r>
            <a:r>
              <a:rPr lang="sr-Latn-RS" sz="1400" dirty="0" err="1"/>
              <a:t>rezidentnosti</a:t>
            </a:r>
            <a:r>
              <a:rPr lang="sr-Latn-RS" sz="1400" dirty="0"/>
              <a:t>, umesto podnošenja izmenjene poreske prijave potrebno je da dostavi potvrdu o </a:t>
            </a:r>
            <a:r>
              <a:rPr lang="sr-Latn-RS" sz="1400" dirty="0" err="1"/>
              <a:t>rezdentnosti</a:t>
            </a:r>
            <a:r>
              <a:rPr lang="sr-Latn-RS" sz="1400" dirty="0"/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rgbClr val="63666A"/>
                </a:solidFill>
              </a:rPr>
              <a:t>Više plaćen porez - </a:t>
            </a:r>
            <a:r>
              <a:rPr lang="sr-Latn-RS" sz="1400" dirty="0"/>
              <a:t>razlika između iznosa plaćenog poreza i iznosa poreza za koji bi postojala obaveza plaćanja, da je rezident u momentu isplate prihoda raspolagao </a:t>
            </a:r>
            <a:r>
              <a:rPr lang="sr-Latn-RS" sz="1400" dirty="0" smtClean="0"/>
              <a:t>potvrdom.</a:t>
            </a:r>
          </a:p>
          <a:p>
            <a:pPr algn="just">
              <a:spcAft>
                <a:spcPts val="600"/>
              </a:spcAft>
            </a:pPr>
            <a:endParaRPr lang="sr-Latn-RS" sz="1400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Primanje inostranih usluga i porez po odbitku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807523"/>
            <a:ext cx="8712968" cy="5225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r-Latn-RS" sz="2000" dirty="0"/>
              <a:t>Naknadno dostavljanje potvrde o </a:t>
            </a:r>
            <a:r>
              <a:rPr lang="sr-Latn-RS" sz="2000" dirty="0" err="1"/>
              <a:t>rezidentnosti</a:t>
            </a:r>
            <a:r>
              <a:rPr lang="sr-Latn-RS" sz="2000" dirty="0"/>
              <a:t> i povraćaj više plaćenog poreza po odbitku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4" y="1529937"/>
            <a:ext cx="853551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Dilema: Ko ima pravo na povraćaj više plaćenog poreza po odbitku</a:t>
            </a:r>
            <a:r>
              <a:rPr lang="en-US" sz="1400" dirty="0" smtClean="0">
                <a:solidFill>
                  <a:srgbClr val="63666A"/>
                </a:solidFill>
              </a:rPr>
              <a:t>?</a:t>
            </a:r>
            <a:endParaRPr lang="sr-Latn-RS" sz="1400" dirty="0" smtClean="0">
              <a:solidFill>
                <a:srgbClr val="63666A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Pravo na povraćaj više plaćenog poreza ima </a:t>
            </a:r>
            <a:r>
              <a:rPr lang="sr-Latn-RS" sz="1400" u="sng" dirty="0" smtClean="0">
                <a:solidFill>
                  <a:srgbClr val="63666A"/>
                </a:solidFill>
              </a:rPr>
              <a:t>poreski obveznik </a:t>
            </a:r>
            <a:r>
              <a:rPr lang="sr-Latn-RS" sz="1400" dirty="0" smtClean="0">
                <a:solidFill>
                  <a:srgbClr val="63666A"/>
                </a:solidFill>
              </a:rPr>
              <a:t>iz dva razloga: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>
                <a:solidFill>
                  <a:srgbClr val="63666A"/>
                </a:solidFill>
              </a:rPr>
              <a:t>Potvrdu o </a:t>
            </a:r>
            <a:r>
              <a:rPr lang="sr-Latn-RS" sz="1400" dirty="0" err="1" smtClean="0">
                <a:solidFill>
                  <a:srgbClr val="63666A"/>
                </a:solidFill>
              </a:rPr>
              <a:t>rezidentnosti</a:t>
            </a:r>
            <a:r>
              <a:rPr lang="sr-Latn-RS" sz="1400" dirty="0" smtClean="0">
                <a:solidFill>
                  <a:srgbClr val="63666A"/>
                </a:solidFill>
              </a:rPr>
              <a:t> dostavlja </a:t>
            </a:r>
            <a:r>
              <a:rPr lang="sr-Latn-RS" sz="1400" dirty="0" err="1" smtClean="0">
                <a:solidFill>
                  <a:srgbClr val="63666A"/>
                </a:solidFill>
              </a:rPr>
              <a:t>nerezidentno</a:t>
            </a:r>
            <a:r>
              <a:rPr lang="sr-Latn-RS" sz="1400" dirty="0" smtClean="0">
                <a:solidFill>
                  <a:srgbClr val="63666A"/>
                </a:solidFill>
              </a:rPr>
              <a:t> pravo lice, a ne </a:t>
            </a:r>
            <a:r>
              <a:rPr lang="sr-Latn-RS" sz="1400" dirty="0" err="1" smtClean="0">
                <a:solidFill>
                  <a:srgbClr val="63666A"/>
                </a:solidFill>
              </a:rPr>
              <a:t>isplatilac</a:t>
            </a:r>
            <a:r>
              <a:rPr lang="sr-Latn-RS" sz="1400" dirty="0" smtClean="0">
                <a:solidFill>
                  <a:srgbClr val="63666A"/>
                </a:solidFill>
              </a:rPr>
              <a:t> prihoda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sr-Latn-RS" sz="1400" dirty="0" smtClean="0">
                <a:solidFill>
                  <a:srgbClr val="63666A"/>
                </a:solidFill>
              </a:rPr>
              <a:t>Poreski obveznik je primalac bruto prihoda, koji bi </a:t>
            </a:r>
            <a:r>
              <a:rPr lang="sr-Latn-RS" sz="1400" dirty="0" err="1" smtClean="0">
                <a:solidFill>
                  <a:srgbClr val="63666A"/>
                </a:solidFill>
              </a:rPr>
              <a:t>nerezidentno</a:t>
            </a:r>
            <a:r>
              <a:rPr lang="sr-Latn-RS" sz="1400" dirty="0" smtClean="0">
                <a:solidFill>
                  <a:srgbClr val="63666A"/>
                </a:solidFill>
              </a:rPr>
              <a:t> pravno lice ostvarilo tj. naplatilo da porez nije odbijen od ostvarenog, odnosno naplaćenog prihoda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Poreska uprava RS – više plaćen iznos poreza po odbitku uplaćuje na račun </a:t>
            </a:r>
            <a:r>
              <a:rPr lang="sr-Latn-RS" sz="1400" dirty="0" err="1" smtClean="0">
                <a:solidFill>
                  <a:srgbClr val="63666A"/>
                </a:solidFill>
              </a:rPr>
              <a:t>isplatioca</a:t>
            </a:r>
            <a:r>
              <a:rPr lang="sr-Latn-RS" sz="1400" dirty="0" smtClean="0">
                <a:solidFill>
                  <a:srgbClr val="63666A"/>
                </a:solidFill>
              </a:rPr>
              <a:t> naknade;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>
                <a:solidFill>
                  <a:srgbClr val="63666A"/>
                </a:solidFill>
              </a:rPr>
              <a:t>Zahtev za povraćaj više plaćen iznos poreza po odbitku podnosi se u slobodnoj formi.</a:t>
            </a:r>
            <a:endParaRPr lang="sr-Latn-RS" sz="1400" dirty="0">
              <a:solidFill>
                <a:srgbClr val="63666A"/>
              </a:solidFill>
            </a:endParaRPr>
          </a:p>
        </p:txBody>
      </p:sp>
      <p:pic>
        <p:nvPicPr>
          <p:cNvPr id="3074" name="Picture 2" descr="Резултат слика за dil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3" y="3610099"/>
            <a:ext cx="1196561" cy="14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1796</Words>
  <Application>Microsoft Office PowerPoint</Application>
  <PresentationFormat>On-screen Show (16:9)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PRIMANJE INOSTRANIH USLUGA I POREZ PO ODBITKU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Isidora</cp:lastModifiedBy>
  <cp:revision>211</cp:revision>
  <dcterms:created xsi:type="dcterms:W3CDTF">2015-05-28T11:57:29Z</dcterms:created>
  <dcterms:modified xsi:type="dcterms:W3CDTF">2017-11-22T20:31:23Z</dcterms:modified>
</cp:coreProperties>
</file>