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03" r:id="rId3"/>
    <p:sldId id="299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15" r:id="rId13"/>
    <p:sldId id="316" r:id="rId14"/>
    <p:sldId id="317" r:id="rId15"/>
    <p:sldId id="318" r:id="rId16"/>
    <p:sldId id="319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E"/>
    <a:srgbClr val="DBECD4"/>
    <a:srgbClr val="D4E7F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1" autoAdjust="0"/>
    <p:restoredTop sz="97670" autoAdjust="0"/>
  </p:normalViewPr>
  <p:slideViewPr>
    <p:cSldViewPr snapToGrid="0">
      <p:cViewPr>
        <p:scale>
          <a:sx n="80" d="100"/>
          <a:sy n="80" d="100"/>
        </p:scale>
        <p:origin x="-1248" y="-384"/>
      </p:cViewPr>
      <p:guideLst>
        <p:guide orient="horz" pos="3117"/>
        <p:guide orient="horz" pos="2396"/>
        <p:guide orient="horz" pos="232"/>
        <p:guide orient="horz" pos="2210"/>
        <p:guide orient="horz" pos="123"/>
        <p:guide orient="horz" pos="3239"/>
        <p:guide orient="horz" pos="931"/>
        <p:guide orient="horz" pos="5"/>
        <p:guide pos="564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E8085-83B5-49BB-A26A-19CCFD56245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BE8F70C-F27B-4146-BCE6-99E0C874C75A}">
      <dgm:prSet phldrT="[Text]"/>
      <dgm:spPr/>
      <dgm:t>
        <a:bodyPr/>
        <a:lstStyle/>
        <a:p>
          <a:r>
            <a:rPr lang="sr-Latn-RS" b="1" dirty="0" smtClean="0"/>
            <a:t>LICE</a:t>
          </a:r>
          <a:endParaRPr lang="sr-Latn-RS" b="1" dirty="0"/>
        </a:p>
      </dgm:t>
    </dgm:pt>
    <dgm:pt modelId="{3C34D1AC-D7D6-4769-99FE-5A9E59F42E7E}" type="parTrans" cxnId="{071FE875-3112-4739-A97E-CAB26DC6D28A}">
      <dgm:prSet/>
      <dgm:spPr/>
      <dgm:t>
        <a:bodyPr/>
        <a:lstStyle/>
        <a:p>
          <a:endParaRPr lang="sr-Latn-RS"/>
        </a:p>
      </dgm:t>
    </dgm:pt>
    <dgm:pt modelId="{C26227B7-FFF2-4B08-A06A-2E07B1BDA1F6}" type="sibTrans" cxnId="{071FE875-3112-4739-A97E-CAB26DC6D28A}">
      <dgm:prSet/>
      <dgm:spPr/>
      <dgm:t>
        <a:bodyPr/>
        <a:lstStyle/>
        <a:p>
          <a:endParaRPr lang="sr-Latn-RS"/>
        </a:p>
      </dgm:t>
    </dgm:pt>
    <dgm:pt modelId="{919531BD-8D71-4EB8-9FAD-F3C8F2A7143A}">
      <dgm:prSet phldrT="[Text]"/>
      <dgm:spPr/>
      <dgm:t>
        <a:bodyPr/>
        <a:lstStyle/>
        <a:p>
          <a:r>
            <a:rPr lang="sr-Latn-RS" b="1" dirty="0" smtClean="0"/>
            <a:t>ENTITET</a:t>
          </a:r>
          <a:endParaRPr lang="sr-Latn-RS" b="1" dirty="0"/>
        </a:p>
      </dgm:t>
    </dgm:pt>
    <dgm:pt modelId="{1EA27D5D-2378-4F49-B379-F9A71088D7EB}" type="parTrans" cxnId="{1035B1AA-4B83-468B-A821-EA7EC7223313}">
      <dgm:prSet/>
      <dgm:spPr/>
      <dgm:t>
        <a:bodyPr/>
        <a:lstStyle/>
        <a:p>
          <a:endParaRPr lang="sr-Latn-RS"/>
        </a:p>
      </dgm:t>
    </dgm:pt>
    <dgm:pt modelId="{231FEE6E-6AE4-420F-BF61-363617DF827F}" type="sibTrans" cxnId="{1035B1AA-4B83-468B-A821-EA7EC7223313}">
      <dgm:prSet/>
      <dgm:spPr/>
      <dgm:t>
        <a:bodyPr/>
        <a:lstStyle/>
        <a:p>
          <a:endParaRPr lang="sr-Latn-RS"/>
        </a:p>
      </dgm:t>
    </dgm:pt>
    <dgm:pt modelId="{13510120-F030-4527-BC9E-40BF16DD8029}" type="pres">
      <dgm:prSet presAssocID="{72DE8085-83B5-49BB-A26A-19CCFD5624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385B704-B51D-49E9-B71B-643E47EEA3B6}" type="pres">
      <dgm:prSet presAssocID="{3BE8F70C-F27B-4146-BCE6-99E0C874C75A}" presName="arrow" presStyleLbl="node1" presStyleIdx="0" presStyleCnt="2" custScaleY="100216" custRadScaleRad="155972" custRadScaleInc="-500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A872FAD-F363-48B9-8DA2-5E36AC666BD1}" type="pres">
      <dgm:prSet presAssocID="{919531BD-8D71-4EB8-9FAD-F3C8F2A7143A}" presName="arrow" presStyleLbl="node1" presStyleIdx="1" presStyleCnt="2" custScaleY="100102" custRadScaleRad="132678" custRadScaleInc="1561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071FE875-3112-4739-A97E-CAB26DC6D28A}" srcId="{72DE8085-83B5-49BB-A26A-19CCFD562452}" destId="{3BE8F70C-F27B-4146-BCE6-99E0C874C75A}" srcOrd="0" destOrd="0" parTransId="{3C34D1AC-D7D6-4769-99FE-5A9E59F42E7E}" sibTransId="{C26227B7-FFF2-4B08-A06A-2E07B1BDA1F6}"/>
    <dgm:cxn modelId="{9C31617A-4ACA-48F4-AB5C-060E7D3E228D}" type="presOf" srcId="{3BE8F70C-F27B-4146-BCE6-99E0C874C75A}" destId="{4385B704-B51D-49E9-B71B-643E47EEA3B6}" srcOrd="0" destOrd="0" presId="urn:microsoft.com/office/officeart/2005/8/layout/arrow5"/>
    <dgm:cxn modelId="{6D4CEA08-DB47-4DBB-BD7B-708CADA774E0}" type="presOf" srcId="{72DE8085-83B5-49BB-A26A-19CCFD562452}" destId="{13510120-F030-4527-BC9E-40BF16DD8029}" srcOrd="0" destOrd="0" presId="urn:microsoft.com/office/officeart/2005/8/layout/arrow5"/>
    <dgm:cxn modelId="{62923EB8-28B7-467B-B403-C99E191D196D}" type="presOf" srcId="{919531BD-8D71-4EB8-9FAD-F3C8F2A7143A}" destId="{2A872FAD-F363-48B9-8DA2-5E36AC666BD1}" srcOrd="0" destOrd="0" presId="urn:microsoft.com/office/officeart/2005/8/layout/arrow5"/>
    <dgm:cxn modelId="{1035B1AA-4B83-468B-A821-EA7EC7223313}" srcId="{72DE8085-83B5-49BB-A26A-19CCFD562452}" destId="{919531BD-8D71-4EB8-9FAD-F3C8F2A7143A}" srcOrd="1" destOrd="0" parTransId="{1EA27D5D-2378-4F49-B379-F9A71088D7EB}" sibTransId="{231FEE6E-6AE4-420F-BF61-363617DF827F}"/>
    <dgm:cxn modelId="{38C5A974-2788-4230-AA99-095AE0D9EF13}" type="presParOf" srcId="{13510120-F030-4527-BC9E-40BF16DD8029}" destId="{4385B704-B51D-49E9-B71B-643E47EEA3B6}" srcOrd="0" destOrd="0" presId="urn:microsoft.com/office/officeart/2005/8/layout/arrow5"/>
    <dgm:cxn modelId="{34B0A0A2-482C-4EE0-8028-9712A6FE8F57}" type="presParOf" srcId="{13510120-F030-4527-BC9E-40BF16DD8029}" destId="{2A872FAD-F363-48B9-8DA2-5E36AC666BD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DE8085-83B5-49BB-A26A-19CCFD56245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3BE8F70C-F27B-4146-BCE6-99E0C874C75A}">
      <dgm:prSet phldrT="[Text]"/>
      <dgm:spPr/>
      <dgm:t>
        <a:bodyPr/>
        <a:lstStyle/>
        <a:p>
          <a:r>
            <a:rPr lang="sr-Latn-RS" b="1" dirty="0" smtClean="0"/>
            <a:t>ENTITET</a:t>
          </a:r>
          <a:endParaRPr lang="sr-Latn-RS" b="1" dirty="0"/>
        </a:p>
      </dgm:t>
    </dgm:pt>
    <dgm:pt modelId="{3C34D1AC-D7D6-4769-99FE-5A9E59F42E7E}" type="parTrans" cxnId="{071FE875-3112-4739-A97E-CAB26DC6D28A}">
      <dgm:prSet/>
      <dgm:spPr/>
      <dgm:t>
        <a:bodyPr/>
        <a:lstStyle/>
        <a:p>
          <a:endParaRPr lang="sr-Latn-RS"/>
        </a:p>
      </dgm:t>
    </dgm:pt>
    <dgm:pt modelId="{C26227B7-FFF2-4B08-A06A-2E07B1BDA1F6}" type="sibTrans" cxnId="{071FE875-3112-4739-A97E-CAB26DC6D28A}">
      <dgm:prSet/>
      <dgm:spPr/>
      <dgm:t>
        <a:bodyPr/>
        <a:lstStyle/>
        <a:p>
          <a:endParaRPr lang="sr-Latn-RS"/>
        </a:p>
      </dgm:t>
    </dgm:pt>
    <dgm:pt modelId="{919531BD-8D71-4EB8-9FAD-F3C8F2A7143A}">
      <dgm:prSet phldrT="[Text]"/>
      <dgm:spPr/>
      <dgm:t>
        <a:bodyPr/>
        <a:lstStyle/>
        <a:p>
          <a:r>
            <a:rPr lang="sr-Latn-RS" b="1" dirty="0" smtClean="0"/>
            <a:t>ENTITET</a:t>
          </a:r>
          <a:endParaRPr lang="sr-Latn-RS" b="1" dirty="0"/>
        </a:p>
      </dgm:t>
    </dgm:pt>
    <dgm:pt modelId="{1EA27D5D-2378-4F49-B379-F9A71088D7EB}" type="parTrans" cxnId="{1035B1AA-4B83-468B-A821-EA7EC7223313}">
      <dgm:prSet/>
      <dgm:spPr/>
      <dgm:t>
        <a:bodyPr/>
        <a:lstStyle/>
        <a:p>
          <a:endParaRPr lang="sr-Latn-RS"/>
        </a:p>
      </dgm:t>
    </dgm:pt>
    <dgm:pt modelId="{231FEE6E-6AE4-420F-BF61-363617DF827F}" type="sibTrans" cxnId="{1035B1AA-4B83-468B-A821-EA7EC7223313}">
      <dgm:prSet/>
      <dgm:spPr/>
      <dgm:t>
        <a:bodyPr/>
        <a:lstStyle/>
        <a:p>
          <a:endParaRPr lang="sr-Latn-RS"/>
        </a:p>
      </dgm:t>
    </dgm:pt>
    <dgm:pt modelId="{13510120-F030-4527-BC9E-40BF16DD8029}" type="pres">
      <dgm:prSet presAssocID="{72DE8085-83B5-49BB-A26A-19CCFD5624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385B704-B51D-49E9-B71B-643E47EEA3B6}" type="pres">
      <dgm:prSet presAssocID="{3BE8F70C-F27B-4146-BCE6-99E0C874C75A}" presName="arrow" presStyleLbl="node1" presStyleIdx="0" presStyleCnt="2" custScaleY="100216" custRadScaleRad="383605" custRadScaleInc="-204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A872FAD-F363-48B9-8DA2-5E36AC666BD1}" type="pres">
      <dgm:prSet presAssocID="{919531BD-8D71-4EB8-9FAD-F3C8F2A7143A}" presName="arrow" presStyleLbl="node1" presStyleIdx="1" presStyleCnt="2" custScaleY="10021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AB7FF8AC-32F8-43F8-BA09-3C22053B1A3D}" type="presOf" srcId="{72DE8085-83B5-49BB-A26A-19CCFD562452}" destId="{13510120-F030-4527-BC9E-40BF16DD8029}" srcOrd="0" destOrd="0" presId="urn:microsoft.com/office/officeart/2005/8/layout/arrow5"/>
    <dgm:cxn modelId="{071FE875-3112-4739-A97E-CAB26DC6D28A}" srcId="{72DE8085-83B5-49BB-A26A-19CCFD562452}" destId="{3BE8F70C-F27B-4146-BCE6-99E0C874C75A}" srcOrd="0" destOrd="0" parTransId="{3C34D1AC-D7D6-4769-99FE-5A9E59F42E7E}" sibTransId="{C26227B7-FFF2-4B08-A06A-2E07B1BDA1F6}"/>
    <dgm:cxn modelId="{98BD1477-2AB6-4E48-87F5-1021BACCC5F0}" type="presOf" srcId="{919531BD-8D71-4EB8-9FAD-F3C8F2A7143A}" destId="{2A872FAD-F363-48B9-8DA2-5E36AC666BD1}" srcOrd="0" destOrd="0" presId="urn:microsoft.com/office/officeart/2005/8/layout/arrow5"/>
    <dgm:cxn modelId="{ABE5C8A5-93D3-4EE8-8DAE-7BCCE51DDE25}" type="presOf" srcId="{3BE8F70C-F27B-4146-BCE6-99E0C874C75A}" destId="{4385B704-B51D-49E9-B71B-643E47EEA3B6}" srcOrd="0" destOrd="0" presId="urn:microsoft.com/office/officeart/2005/8/layout/arrow5"/>
    <dgm:cxn modelId="{1035B1AA-4B83-468B-A821-EA7EC7223313}" srcId="{72DE8085-83B5-49BB-A26A-19CCFD562452}" destId="{919531BD-8D71-4EB8-9FAD-F3C8F2A7143A}" srcOrd="1" destOrd="0" parTransId="{1EA27D5D-2378-4F49-B379-F9A71088D7EB}" sibTransId="{231FEE6E-6AE4-420F-BF61-363617DF827F}"/>
    <dgm:cxn modelId="{084E3B94-88C5-4749-B08A-9B4B1BB35EAA}" type="presParOf" srcId="{13510120-F030-4527-BC9E-40BF16DD8029}" destId="{4385B704-B51D-49E9-B71B-643E47EEA3B6}" srcOrd="0" destOrd="0" presId="urn:microsoft.com/office/officeart/2005/8/layout/arrow5"/>
    <dgm:cxn modelId="{C0D0B80C-5E02-4EBD-833D-68E1492977FD}" type="presParOf" srcId="{13510120-F030-4527-BC9E-40BF16DD8029}" destId="{2A872FAD-F363-48B9-8DA2-5E36AC666BD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3EBA3-D7E8-49A5-B22B-5FF03A70FC2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B4A6C0F1-61F2-4525-8D51-EDF1FE30B7E5}">
      <dgm:prSet phldrT="[Text]"/>
      <dgm:spPr/>
      <dgm:t>
        <a:bodyPr/>
        <a:lstStyle/>
        <a:p>
          <a:r>
            <a:rPr lang="sr-Latn-RS" dirty="0" smtClean="0"/>
            <a:t>Sastavljanje poreskog bilansa</a:t>
          </a:r>
          <a:endParaRPr lang="sr-Latn-RS" dirty="0"/>
        </a:p>
      </dgm:t>
    </dgm:pt>
    <dgm:pt modelId="{4BBAFDF3-AB18-4C20-AC7B-CCBC97B0914F}" type="parTrans" cxnId="{8336D76A-B359-4DA6-963E-8F5C6F8DE68B}">
      <dgm:prSet/>
      <dgm:spPr/>
      <dgm:t>
        <a:bodyPr/>
        <a:lstStyle/>
        <a:p>
          <a:endParaRPr lang="sr-Latn-RS"/>
        </a:p>
      </dgm:t>
    </dgm:pt>
    <dgm:pt modelId="{B98B51C2-60E4-47F7-9BB4-18D11822E93B}" type="sibTrans" cxnId="{8336D76A-B359-4DA6-963E-8F5C6F8DE68B}">
      <dgm:prSet/>
      <dgm:spPr/>
      <dgm:t>
        <a:bodyPr/>
        <a:lstStyle/>
        <a:p>
          <a:endParaRPr lang="sr-Latn-RS"/>
        </a:p>
      </dgm:t>
    </dgm:pt>
    <dgm:pt modelId="{BD4AF00D-AEFA-4E85-A890-4F01294536E4}">
      <dgm:prSet phldrT="[Text]"/>
      <dgm:spPr/>
      <dgm:t>
        <a:bodyPr/>
        <a:lstStyle/>
        <a:p>
          <a:r>
            <a:rPr lang="sr-Latn-RS" dirty="0" smtClean="0"/>
            <a:t>Značaj evidentiranja transakcija sa povezanim licima na posebno propisanim računima</a:t>
          </a:r>
          <a:endParaRPr lang="sr-Latn-RS" dirty="0"/>
        </a:p>
      </dgm:t>
    </dgm:pt>
    <dgm:pt modelId="{14C8414A-47CE-4B46-AEB2-F0A79E13A0ED}" type="parTrans" cxnId="{4289E792-81AD-40A0-961A-72B18BDA7755}">
      <dgm:prSet/>
      <dgm:spPr/>
      <dgm:t>
        <a:bodyPr/>
        <a:lstStyle/>
        <a:p>
          <a:endParaRPr lang="sr-Latn-RS"/>
        </a:p>
      </dgm:t>
    </dgm:pt>
    <dgm:pt modelId="{9DE83738-0F52-49C6-A43E-F3B7D3769A4D}" type="sibTrans" cxnId="{4289E792-81AD-40A0-961A-72B18BDA7755}">
      <dgm:prSet/>
      <dgm:spPr/>
      <dgm:t>
        <a:bodyPr/>
        <a:lstStyle/>
        <a:p>
          <a:endParaRPr lang="sr-Latn-RS"/>
        </a:p>
      </dgm:t>
    </dgm:pt>
    <dgm:pt modelId="{BBF10973-F142-4DCC-97D6-6640B8EBD030}">
      <dgm:prSet/>
      <dgm:spPr/>
      <dgm:t>
        <a:bodyPr/>
        <a:lstStyle/>
        <a:p>
          <a:r>
            <a:rPr lang="sr-Latn-RS" dirty="0" smtClean="0"/>
            <a:t>Sastavljanje konsolidovanih izveštaja</a:t>
          </a:r>
          <a:endParaRPr lang="sr-Latn-RS" dirty="0"/>
        </a:p>
      </dgm:t>
    </dgm:pt>
    <dgm:pt modelId="{A83E48DB-A0EB-44F6-978F-AE161849F21F}" type="parTrans" cxnId="{18DB57A9-AB62-46D6-A693-585C4FF49A9C}">
      <dgm:prSet/>
      <dgm:spPr/>
      <dgm:t>
        <a:bodyPr/>
        <a:lstStyle/>
        <a:p>
          <a:endParaRPr lang="sr-Latn-RS"/>
        </a:p>
      </dgm:t>
    </dgm:pt>
    <dgm:pt modelId="{72BEBA3D-DA0C-4505-AD9C-8A1D7F9D5560}" type="sibTrans" cxnId="{18DB57A9-AB62-46D6-A693-585C4FF49A9C}">
      <dgm:prSet/>
      <dgm:spPr/>
      <dgm:t>
        <a:bodyPr/>
        <a:lstStyle/>
        <a:p>
          <a:endParaRPr lang="sr-Latn-RS"/>
        </a:p>
      </dgm:t>
    </dgm:pt>
    <dgm:pt modelId="{79840B61-A251-4717-A8AC-B490B9FBD225}" type="pres">
      <dgm:prSet presAssocID="{5A93EBA3-D7E8-49A5-B22B-5FF03A70FC2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7D531B6D-F7C8-457D-B2DA-02FB27C1098B}" type="pres">
      <dgm:prSet presAssocID="{5A93EBA3-D7E8-49A5-B22B-5FF03A70FC24}" presName="dummyMaxCanvas" presStyleCnt="0"/>
      <dgm:spPr/>
    </dgm:pt>
    <dgm:pt modelId="{6AF8E2FC-DAFE-40BC-A38D-60021FEABBBC}" type="pres">
      <dgm:prSet presAssocID="{5A93EBA3-D7E8-49A5-B22B-5FF03A70FC24}" presName="parentComposite" presStyleCnt="0"/>
      <dgm:spPr/>
    </dgm:pt>
    <dgm:pt modelId="{D1293C04-91A8-4A88-87C1-8B35EBEAA45D}" type="pres">
      <dgm:prSet presAssocID="{5A93EBA3-D7E8-49A5-B22B-5FF03A70FC24}" presName="parent1" presStyleLbl="alignAccFollowNode1" presStyleIdx="0" presStyleCnt="4" custLinFactY="49463" custLinFactNeighborX="14414" custLinFactNeighborY="100000">
        <dgm:presLayoutVars>
          <dgm:chMax val="4"/>
        </dgm:presLayoutVars>
      </dgm:prSet>
      <dgm:spPr/>
      <dgm:t>
        <a:bodyPr/>
        <a:lstStyle/>
        <a:p>
          <a:endParaRPr lang="sr-Latn-RS"/>
        </a:p>
      </dgm:t>
    </dgm:pt>
    <dgm:pt modelId="{853A9F58-DB24-469B-9550-85BA101E4750}" type="pres">
      <dgm:prSet presAssocID="{5A93EBA3-D7E8-49A5-B22B-5FF03A70FC24}" presName="parent2" presStyleLbl="alignAccFollowNode1" presStyleIdx="1" presStyleCnt="4" custLinFactY="49463" custLinFactNeighborX="43020" custLinFactNeighborY="100000">
        <dgm:presLayoutVars>
          <dgm:chMax val="4"/>
        </dgm:presLayoutVars>
      </dgm:prSet>
      <dgm:spPr/>
      <dgm:t>
        <a:bodyPr/>
        <a:lstStyle/>
        <a:p>
          <a:endParaRPr lang="sr-Latn-RS"/>
        </a:p>
      </dgm:t>
    </dgm:pt>
    <dgm:pt modelId="{820EF25D-77E2-4697-935C-78DE1B2E636B}" type="pres">
      <dgm:prSet presAssocID="{5A93EBA3-D7E8-49A5-B22B-5FF03A70FC24}" presName="childrenComposite" presStyleCnt="0"/>
      <dgm:spPr/>
    </dgm:pt>
    <dgm:pt modelId="{B53172F9-2C6E-4063-9A18-B3249FF563DD}" type="pres">
      <dgm:prSet presAssocID="{5A93EBA3-D7E8-49A5-B22B-5FF03A70FC24}" presName="dummyMaxCanvas_ChildArea" presStyleCnt="0"/>
      <dgm:spPr/>
    </dgm:pt>
    <dgm:pt modelId="{69B218D8-35F6-4236-B0C0-EEF387A8AACC}" type="pres">
      <dgm:prSet presAssocID="{5A93EBA3-D7E8-49A5-B22B-5FF03A70FC24}" presName="fulcrum" presStyleLbl="alignAccFollowNode1" presStyleIdx="2" presStyleCnt="4"/>
      <dgm:spPr/>
    </dgm:pt>
    <dgm:pt modelId="{9B2D2510-8F67-403E-AA4C-3800742FCAE0}" type="pres">
      <dgm:prSet presAssocID="{5A93EBA3-D7E8-49A5-B22B-5FF03A70FC24}" presName="balance_10" presStyleLbl="alignAccFollowNode1" presStyleIdx="3" presStyleCnt="4">
        <dgm:presLayoutVars>
          <dgm:bulletEnabled val="1"/>
        </dgm:presLayoutVars>
      </dgm:prSet>
      <dgm:spPr/>
    </dgm:pt>
    <dgm:pt modelId="{A88DA758-0220-4E23-AC5C-CF597B0ED4F5}" type="pres">
      <dgm:prSet presAssocID="{5A93EBA3-D7E8-49A5-B22B-5FF03A70FC24}" presName="left_10_1" presStyleLbl="node1" presStyleIdx="0" presStyleCnt="1" custScaleX="247104" custScaleY="45415" custLinFactNeighborX="64286" custLinFactNeighborY="23747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8336D76A-B359-4DA6-963E-8F5C6F8DE68B}" srcId="{5A93EBA3-D7E8-49A5-B22B-5FF03A70FC24}" destId="{B4A6C0F1-61F2-4525-8D51-EDF1FE30B7E5}" srcOrd="0" destOrd="0" parTransId="{4BBAFDF3-AB18-4C20-AC7B-CCBC97B0914F}" sibTransId="{B98B51C2-60E4-47F7-9BB4-18D11822E93B}"/>
    <dgm:cxn modelId="{4289E792-81AD-40A0-961A-72B18BDA7755}" srcId="{B4A6C0F1-61F2-4525-8D51-EDF1FE30B7E5}" destId="{BD4AF00D-AEFA-4E85-A890-4F01294536E4}" srcOrd="0" destOrd="0" parTransId="{14C8414A-47CE-4B46-AEB2-F0A79E13A0ED}" sibTransId="{9DE83738-0F52-49C6-A43E-F3B7D3769A4D}"/>
    <dgm:cxn modelId="{628899D3-4C2B-4663-A1A4-0AF8EF01DB23}" type="presOf" srcId="{5A93EBA3-D7E8-49A5-B22B-5FF03A70FC24}" destId="{79840B61-A251-4717-A8AC-B490B9FBD225}" srcOrd="0" destOrd="0" presId="urn:microsoft.com/office/officeart/2005/8/layout/balance1"/>
    <dgm:cxn modelId="{74334B80-180D-4EDC-9862-3CBCAE36F239}" type="presOf" srcId="{BBF10973-F142-4DCC-97D6-6640B8EBD030}" destId="{853A9F58-DB24-469B-9550-85BA101E4750}" srcOrd="0" destOrd="0" presId="urn:microsoft.com/office/officeart/2005/8/layout/balance1"/>
    <dgm:cxn modelId="{18DB57A9-AB62-46D6-A693-585C4FF49A9C}" srcId="{5A93EBA3-D7E8-49A5-B22B-5FF03A70FC24}" destId="{BBF10973-F142-4DCC-97D6-6640B8EBD030}" srcOrd="1" destOrd="0" parTransId="{A83E48DB-A0EB-44F6-978F-AE161849F21F}" sibTransId="{72BEBA3D-DA0C-4505-AD9C-8A1D7F9D5560}"/>
    <dgm:cxn modelId="{0EA2F0C4-7875-4205-9460-46D6EC5F5F22}" type="presOf" srcId="{B4A6C0F1-61F2-4525-8D51-EDF1FE30B7E5}" destId="{D1293C04-91A8-4A88-87C1-8B35EBEAA45D}" srcOrd="0" destOrd="0" presId="urn:microsoft.com/office/officeart/2005/8/layout/balance1"/>
    <dgm:cxn modelId="{A0D489E6-9D43-4D42-B346-177FC62CD226}" type="presOf" srcId="{BD4AF00D-AEFA-4E85-A890-4F01294536E4}" destId="{A88DA758-0220-4E23-AC5C-CF597B0ED4F5}" srcOrd="0" destOrd="0" presId="urn:microsoft.com/office/officeart/2005/8/layout/balance1"/>
    <dgm:cxn modelId="{D6E8B8CE-654A-45FC-978E-8295DE838881}" type="presParOf" srcId="{79840B61-A251-4717-A8AC-B490B9FBD225}" destId="{7D531B6D-F7C8-457D-B2DA-02FB27C1098B}" srcOrd="0" destOrd="0" presId="urn:microsoft.com/office/officeart/2005/8/layout/balance1"/>
    <dgm:cxn modelId="{F7B37386-74FB-4E76-AF82-2659B015D0A1}" type="presParOf" srcId="{79840B61-A251-4717-A8AC-B490B9FBD225}" destId="{6AF8E2FC-DAFE-40BC-A38D-60021FEABBBC}" srcOrd="1" destOrd="0" presId="urn:microsoft.com/office/officeart/2005/8/layout/balance1"/>
    <dgm:cxn modelId="{B659E3BF-75F5-473D-93B8-11D35B81621B}" type="presParOf" srcId="{6AF8E2FC-DAFE-40BC-A38D-60021FEABBBC}" destId="{D1293C04-91A8-4A88-87C1-8B35EBEAA45D}" srcOrd="0" destOrd="0" presId="urn:microsoft.com/office/officeart/2005/8/layout/balance1"/>
    <dgm:cxn modelId="{C9974FFC-73A4-48C7-98A3-BA9B36E24384}" type="presParOf" srcId="{6AF8E2FC-DAFE-40BC-A38D-60021FEABBBC}" destId="{853A9F58-DB24-469B-9550-85BA101E4750}" srcOrd="1" destOrd="0" presId="urn:microsoft.com/office/officeart/2005/8/layout/balance1"/>
    <dgm:cxn modelId="{88BBA3CB-48F4-47E2-BD45-C7F39C68EE51}" type="presParOf" srcId="{79840B61-A251-4717-A8AC-B490B9FBD225}" destId="{820EF25D-77E2-4697-935C-78DE1B2E636B}" srcOrd="2" destOrd="0" presId="urn:microsoft.com/office/officeart/2005/8/layout/balance1"/>
    <dgm:cxn modelId="{6E5B567C-EC02-4C1F-86AF-BA175C0530CC}" type="presParOf" srcId="{820EF25D-77E2-4697-935C-78DE1B2E636B}" destId="{B53172F9-2C6E-4063-9A18-B3249FF563DD}" srcOrd="0" destOrd="0" presId="urn:microsoft.com/office/officeart/2005/8/layout/balance1"/>
    <dgm:cxn modelId="{00FBC16E-CF56-423C-99BE-41798A6B48EE}" type="presParOf" srcId="{820EF25D-77E2-4697-935C-78DE1B2E636B}" destId="{69B218D8-35F6-4236-B0C0-EEF387A8AACC}" srcOrd="1" destOrd="0" presId="urn:microsoft.com/office/officeart/2005/8/layout/balance1"/>
    <dgm:cxn modelId="{1A8D6618-7DEB-4498-B2DA-867A3664314D}" type="presParOf" srcId="{820EF25D-77E2-4697-935C-78DE1B2E636B}" destId="{9B2D2510-8F67-403E-AA4C-3800742FCAE0}" srcOrd="2" destOrd="0" presId="urn:microsoft.com/office/officeart/2005/8/layout/balance1"/>
    <dgm:cxn modelId="{3D0781C8-15DB-4970-A100-E8FDED8CDD8F}" type="presParOf" srcId="{820EF25D-77E2-4697-935C-78DE1B2E636B}" destId="{A88DA758-0220-4E23-AC5C-CF597B0ED4F5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4CCB7-45D6-4128-A778-792E89270A9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649BB94-E0EB-4232-AE55-4528B85F4D92}">
      <dgm:prSet phldrT="[Text]" custT="1"/>
      <dgm:spPr/>
      <dgm:t>
        <a:bodyPr/>
        <a:lstStyle/>
        <a:p>
          <a:r>
            <a:rPr lang="sr-Latn-RS" sz="1500" dirty="0" smtClean="0"/>
            <a:t>Pravno lice C</a:t>
          </a:r>
        </a:p>
        <a:p>
          <a:r>
            <a:rPr lang="sr-Latn-RS" sz="1500" dirty="0" smtClean="0"/>
            <a:t>vlasnik 75% sopstvenih </a:t>
          </a:r>
          <a:r>
            <a:rPr lang="sr-Latn-RS" sz="1500" dirty="0" smtClean="0"/>
            <a:t>udela</a:t>
          </a:r>
          <a:endParaRPr lang="sr-Latn-RS" sz="1500" dirty="0"/>
        </a:p>
      </dgm:t>
    </dgm:pt>
    <dgm:pt modelId="{ABF645B8-6C65-4E62-BF61-2894CF6051B0}" type="parTrans" cxnId="{9500126D-399E-4445-B27E-09558A751F7B}">
      <dgm:prSet/>
      <dgm:spPr/>
      <dgm:t>
        <a:bodyPr/>
        <a:lstStyle/>
        <a:p>
          <a:endParaRPr lang="sr-Latn-RS"/>
        </a:p>
      </dgm:t>
    </dgm:pt>
    <dgm:pt modelId="{D8E39AEC-7E81-4EE0-85AF-F8E79AECCAE6}" type="sibTrans" cxnId="{9500126D-399E-4445-B27E-09558A751F7B}">
      <dgm:prSet/>
      <dgm:spPr/>
      <dgm:t>
        <a:bodyPr/>
        <a:lstStyle/>
        <a:p>
          <a:endParaRPr lang="sr-Latn-RS"/>
        </a:p>
      </dgm:t>
    </dgm:pt>
    <dgm:pt modelId="{E9A135BA-BE3E-4785-850C-0D5E3C984FB2}">
      <dgm:prSet phldrT="[Text]" custT="1"/>
      <dgm:spPr/>
      <dgm:t>
        <a:bodyPr/>
        <a:lstStyle/>
        <a:p>
          <a:pPr algn="l"/>
          <a:r>
            <a:rPr lang="sr-Latn-RS" sz="1500" dirty="0" smtClean="0"/>
            <a:t>Pravno lice B vlasnik 5% udela u pravnom licu C</a:t>
          </a:r>
          <a:endParaRPr lang="sr-Latn-RS" sz="1500" dirty="0"/>
        </a:p>
      </dgm:t>
    </dgm:pt>
    <dgm:pt modelId="{9F696815-E82B-4431-A110-8B47D42F051B}" type="parTrans" cxnId="{B26AA663-7A9B-4042-A876-3AA9C43CBB92}">
      <dgm:prSet/>
      <dgm:spPr/>
      <dgm:t>
        <a:bodyPr/>
        <a:lstStyle/>
        <a:p>
          <a:endParaRPr lang="sr-Latn-RS"/>
        </a:p>
      </dgm:t>
    </dgm:pt>
    <dgm:pt modelId="{60A6FC7A-D8F5-4EE2-86D6-48C83832B564}" type="sibTrans" cxnId="{B26AA663-7A9B-4042-A876-3AA9C43CBB92}">
      <dgm:prSet/>
      <dgm:spPr/>
      <dgm:t>
        <a:bodyPr/>
        <a:lstStyle/>
        <a:p>
          <a:endParaRPr lang="sr-Latn-RS"/>
        </a:p>
      </dgm:t>
    </dgm:pt>
    <dgm:pt modelId="{F89F0C6C-C0D4-41E4-85E5-488F2BB89A2D}">
      <dgm:prSet phldrT="[Text]" custT="1"/>
      <dgm:spPr/>
      <dgm:t>
        <a:bodyPr/>
        <a:lstStyle/>
        <a:p>
          <a:pPr algn="ctr"/>
          <a:r>
            <a:rPr lang="sr-Latn-RS" sz="1500" dirty="0" smtClean="0"/>
            <a:t>Pravno lice A vlasnik 20% udela u pravnom licu C</a:t>
          </a:r>
          <a:endParaRPr lang="sr-Latn-RS" sz="1500" dirty="0"/>
        </a:p>
      </dgm:t>
    </dgm:pt>
    <dgm:pt modelId="{BF94A9F2-1BE9-40CF-884A-FC8BE9A3CBB4}" type="parTrans" cxnId="{99B716A4-6C96-42FB-AEA2-3985474F9BC9}">
      <dgm:prSet/>
      <dgm:spPr/>
      <dgm:t>
        <a:bodyPr/>
        <a:lstStyle/>
        <a:p>
          <a:endParaRPr lang="sr-Latn-RS"/>
        </a:p>
      </dgm:t>
    </dgm:pt>
    <dgm:pt modelId="{B426B1BA-6875-48DF-BF91-C22B7672AE02}" type="sibTrans" cxnId="{99B716A4-6C96-42FB-AEA2-3985474F9BC9}">
      <dgm:prSet/>
      <dgm:spPr/>
      <dgm:t>
        <a:bodyPr/>
        <a:lstStyle/>
        <a:p>
          <a:endParaRPr lang="sr-Latn-RS"/>
        </a:p>
      </dgm:t>
    </dgm:pt>
    <dgm:pt modelId="{1489ACA4-DCEA-4980-8B6C-EC97F458AF6A}" type="pres">
      <dgm:prSet presAssocID="{A804CCB7-45D6-4128-A778-792E89270A9D}" presName="compositeShape" presStyleCnt="0">
        <dgm:presLayoutVars>
          <dgm:chMax val="7"/>
          <dgm:dir/>
          <dgm:resizeHandles val="exact"/>
        </dgm:presLayoutVars>
      </dgm:prSet>
      <dgm:spPr/>
    </dgm:pt>
    <dgm:pt modelId="{BED321AF-3312-4852-86B7-9EE3841FE350}" type="pres">
      <dgm:prSet presAssocID="{4649BB94-E0EB-4232-AE55-4528B85F4D92}" presName="circ1" presStyleLbl="vennNode1" presStyleIdx="0" presStyleCnt="3" custScaleX="189023" custLinFactNeighborX="5150" custLinFactNeighborY="-13242"/>
      <dgm:spPr/>
      <dgm:t>
        <a:bodyPr/>
        <a:lstStyle/>
        <a:p>
          <a:endParaRPr lang="sr-Latn-RS"/>
        </a:p>
      </dgm:t>
    </dgm:pt>
    <dgm:pt modelId="{5C1D2078-9DFC-40F2-84C6-4B8C6426CECA}" type="pres">
      <dgm:prSet presAssocID="{4649BB94-E0EB-4232-AE55-4528B85F4D9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5B49A5F-A877-4FFC-8DDE-B9EF62DEB7C3}" type="pres">
      <dgm:prSet presAssocID="{E9A135BA-BE3E-4785-850C-0D5E3C984FB2}" presName="circ2" presStyleLbl="vennNode1" presStyleIdx="1" presStyleCnt="3" custScaleX="189023" custLinFactNeighborX="74085" custLinFactNeighborY="-5279"/>
      <dgm:spPr/>
      <dgm:t>
        <a:bodyPr/>
        <a:lstStyle/>
        <a:p>
          <a:endParaRPr lang="sr-Latn-RS"/>
        </a:p>
      </dgm:t>
    </dgm:pt>
    <dgm:pt modelId="{B0E6B8C6-904B-41FF-948D-AF7208F99497}" type="pres">
      <dgm:prSet presAssocID="{E9A135BA-BE3E-4785-850C-0D5E3C984F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662CF52D-5D93-4676-907F-9BB6706DB485}" type="pres">
      <dgm:prSet presAssocID="{F89F0C6C-C0D4-41E4-85E5-488F2BB89A2D}" presName="circ3" presStyleLbl="vennNode1" presStyleIdx="2" presStyleCnt="3" custScaleX="189023" custLinFactNeighborX="-55195" custLinFactNeighborY="-6452"/>
      <dgm:spPr/>
      <dgm:t>
        <a:bodyPr/>
        <a:lstStyle/>
        <a:p>
          <a:endParaRPr lang="sr-Latn-RS"/>
        </a:p>
      </dgm:t>
    </dgm:pt>
    <dgm:pt modelId="{1F1FCD2A-F900-406F-A334-41BDD15D6EEE}" type="pres">
      <dgm:prSet presAssocID="{F89F0C6C-C0D4-41E4-85E5-488F2BB89A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1755B9C7-77B0-4627-9220-94B4EAD7A0E6}" type="presOf" srcId="{4649BB94-E0EB-4232-AE55-4528B85F4D92}" destId="{5C1D2078-9DFC-40F2-84C6-4B8C6426CECA}" srcOrd="1" destOrd="0" presId="urn:microsoft.com/office/officeart/2005/8/layout/venn1"/>
    <dgm:cxn modelId="{99B716A4-6C96-42FB-AEA2-3985474F9BC9}" srcId="{A804CCB7-45D6-4128-A778-792E89270A9D}" destId="{F89F0C6C-C0D4-41E4-85E5-488F2BB89A2D}" srcOrd="2" destOrd="0" parTransId="{BF94A9F2-1BE9-40CF-884A-FC8BE9A3CBB4}" sibTransId="{B426B1BA-6875-48DF-BF91-C22B7672AE02}"/>
    <dgm:cxn modelId="{7D1F48A7-1F5C-4C3F-8589-12601C56EACD}" type="presOf" srcId="{A804CCB7-45D6-4128-A778-792E89270A9D}" destId="{1489ACA4-DCEA-4980-8B6C-EC97F458AF6A}" srcOrd="0" destOrd="0" presId="urn:microsoft.com/office/officeart/2005/8/layout/venn1"/>
    <dgm:cxn modelId="{9500126D-399E-4445-B27E-09558A751F7B}" srcId="{A804CCB7-45D6-4128-A778-792E89270A9D}" destId="{4649BB94-E0EB-4232-AE55-4528B85F4D92}" srcOrd="0" destOrd="0" parTransId="{ABF645B8-6C65-4E62-BF61-2894CF6051B0}" sibTransId="{D8E39AEC-7E81-4EE0-85AF-F8E79AECCAE6}"/>
    <dgm:cxn modelId="{6BB6BAE2-6955-4621-AFD2-0149226CA254}" type="presOf" srcId="{E9A135BA-BE3E-4785-850C-0D5E3C984FB2}" destId="{B0E6B8C6-904B-41FF-948D-AF7208F99497}" srcOrd="1" destOrd="0" presId="urn:microsoft.com/office/officeart/2005/8/layout/venn1"/>
    <dgm:cxn modelId="{A4F2837E-76AD-4C27-855D-9AA8F7774EEA}" type="presOf" srcId="{E9A135BA-BE3E-4785-850C-0D5E3C984FB2}" destId="{85B49A5F-A877-4FFC-8DDE-B9EF62DEB7C3}" srcOrd="0" destOrd="0" presId="urn:microsoft.com/office/officeart/2005/8/layout/venn1"/>
    <dgm:cxn modelId="{14412FCE-FA88-41D2-B620-6F8A785BB771}" type="presOf" srcId="{4649BB94-E0EB-4232-AE55-4528B85F4D92}" destId="{BED321AF-3312-4852-86B7-9EE3841FE350}" srcOrd="0" destOrd="0" presId="urn:microsoft.com/office/officeart/2005/8/layout/venn1"/>
    <dgm:cxn modelId="{FCC42E5A-DA49-4BD7-B5CA-FD5D0577547E}" type="presOf" srcId="{F89F0C6C-C0D4-41E4-85E5-488F2BB89A2D}" destId="{662CF52D-5D93-4676-907F-9BB6706DB485}" srcOrd="0" destOrd="0" presId="urn:microsoft.com/office/officeart/2005/8/layout/venn1"/>
    <dgm:cxn modelId="{B26AA663-7A9B-4042-A876-3AA9C43CBB92}" srcId="{A804CCB7-45D6-4128-A778-792E89270A9D}" destId="{E9A135BA-BE3E-4785-850C-0D5E3C984FB2}" srcOrd="1" destOrd="0" parTransId="{9F696815-E82B-4431-A110-8B47D42F051B}" sibTransId="{60A6FC7A-D8F5-4EE2-86D6-48C83832B564}"/>
    <dgm:cxn modelId="{721C3FCD-5100-4418-A085-15B087B5D116}" type="presOf" srcId="{F89F0C6C-C0D4-41E4-85E5-488F2BB89A2D}" destId="{1F1FCD2A-F900-406F-A334-41BDD15D6EEE}" srcOrd="1" destOrd="0" presId="urn:microsoft.com/office/officeart/2005/8/layout/venn1"/>
    <dgm:cxn modelId="{6F7063F1-FDD0-4602-AAA2-7878FB479C38}" type="presParOf" srcId="{1489ACA4-DCEA-4980-8B6C-EC97F458AF6A}" destId="{BED321AF-3312-4852-86B7-9EE3841FE350}" srcOrd="0" destOrd="0" presId="urn:microsoft.com/office/officeart/2005/8/layout/venn1"/>
    <dgm:cxn modelId="{363424A7-98FC-405B-81E4-03461CCB29D6}" type="presParOf" srcId="{1489ACA4-DCEA-4980-8B6C-EC97F458AF6A}" destId="{5C1D2078-9DFC-40F2-84C6-4B8C6426CECA}" srcOrd="1" destOrd="0" presId="urn:microsoft.com/office/officeart/2005/8/layout/venn1"/>
    <dgm:cxn modelId="{BD75EFBA-0066-47FF-8E11-3645F12396F2}" type="presParOf" srcId="{1489ACA4-DCEA-4980-8B6C-EC97F458AF6A}" destId="{85B49A5F-A877-4FFC-8DDE-B9EF62DEB7C3}" srcOrd="2" destOrd="0" presId="urn:microsoft.com/office/officeart/2005/8/layout/venn1"/>
    <dgm:cxn modelId="{2A3F6EEC-82DE-40B9-AF25-3B461B8D6127}" type="presParOf" srcId="{1489ACA4-DCEA-4980-8B6C-EC97F458AF6A}" destId="{B0E6B8C6-904B-41FF-948D-AF7208F99497}" srcOrd="3" destOrd="0" presId="urn:microsoft.com/office/officeart/2005/8/layout/venn1"/>
    <dgm:cxn modelId="{82F137E2-FF89-49AB-9A0B-E13ABC079EDD}" type="presParOf" srcId="{1489ACA4-DCEA-4980-8B6C-EC97F458AF6A}" destId="{662CF52D-5D93-4676-907F-9BB6706DB485}" srcOrd="4" destOrd="0" presId="urn:microsoft.com/office/officeart/2005/8/layout/venn1"/>
    <dgm:cxn modelId="{80797A65-A4E1-4A55-8F2B-BCAD4737395F}" type="presParOf" srcId="{1489ACA4-DCEA-4980-8B6C-EC97F458AF6A}" destId="{1F1FCD2A-F900-406F-A334-41BDD15D6E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C00D51-0B5D-4088-B9C3-71243CC3E4A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21B89997-9934-4116-B080-096742EC8DA4}">
      <dgm:prSet phldrT="[Text]"/>
      <dgm:spPr/>
      <dgm:t>
        <a:bodyPr/>
        <a:lstStyle/>
        <a:p>
          <a:r>
            <a:rPr lang="sr-Latn-RS" dirty="0" smtClean="0"/>
            <a:t>C</a:t>
          </a:r>
          <a:endParaRPr lang="sr-Latn-RS" dirty="0"/>
        </a:p>
      </dgm:t>
    </dgm:pt>
    <dgm:pt modelId="{726B3254-ADF6-4A23-B355-59AE8EF712DC}" type="parTrans" cxnId="{9FD46AD3-F8B7-47AD-BD7F-1CE6E3BAB91B}">
      <dgm:prSet/>
      <dgm:spPr/>
      <dgm:t>
        <a:bodyPr/>
        <a:lstStyle/>
        <a:p>
          <a:endParaRPr lang="sr-Latn-RS"/>
        </a:p>
      </dgm:t>
    </dgm:pt>
    <dgm:pt modelId="{79FFA390-CAB9-4202-BFA1-0B8B13657016}" type="sibTrans" cxnId="{9FD46AD3-F8B7-47AD-BD7F-1CE6E3BAB91B}">
      <dgm:prSet/>
      <dgm:spPr/>
      <dgm:t>
        <a:bodyPr/>
        <a:lstStyle/>
        <a:p>
          <a:endParaRPr lang="sr-Latn-RS"/>
        </a:p>
      </dgm:t>
    </dgm:pt>
    <dgm:pt modelId="{8468E14E-47E3-4498-92CD-FE92A903D750}">
      <dgm:prSet phldrT="[Text]"/>
      <dgm:spPr/>
      <dgm:t>
        <a:bodyPr/>
        <a:lstStyle/>
        <a:p>
          <a:r>
            <a:rPr lang="sr-Latn-RS" dirty="0" smtClean="0"/>
            <a:t>1.000 akcija koje nose pravo glasa </a:t>
          </a:r>
          <a:endParaRPr lang="sr-Latn-RS" dirty="0"/>
        </a:p>
      </dgm:t>
    </dgm:pt>
    <dgm:pt modelId="{47E67CD8-4A9B-4F5E-ABED-65EBF568608E}" type="parTrans" cxnId="{50ADF500-9F7E-47AF-B1A5-4EFD8F2A8EE1}">
      <dgm:prSet/>
      <dgm:spPr/>
      <dgm:t>
        <a:bodyPr/>
        <a:lstStyle/>
        <a:p>
          <a:endParaRPr lang="sr-Latn-RS"/>
        </a:p>
      </dgm:t>
    </dgm:pt>
    <dgm:pt modelId="{301CFBE0-E902-40EC-8FA3-5D52F17B539C}" type="sibTrans" cxnId="{50ADF500-9F7E-47AF-B1A5-4EFD8F2A8EE1}">
      <dgm:prSet/>
      <dgm:spPr/>
      <dgm:t>
        <a:bodyPr/>
        <a:lstStyle/>
        <a:p>
          <a:endParaRPr lang="sr-Latn-RS"/>
        </a:p>
      </dgm:t>
    </dgm:pt>
    <dgm:pt modelId="{83032C25-2F18-49CE-ACDF-B9D767EA289F}">
      <dgm:prSet phldrT="[Text]"/>
      <dgm:spPr/>
      <dgm:t>
        <a:bodyPr/>
        <a:lstStyle/>
        <a:p>
          <a:r>
            <a:rPr lang="sr-Latn-RS" dirty="0" smtClean="0"/>
            <a:t>RSD 200.000,00 ukupan akcijski kapital</a:t>
          </a:r>
          <a:endParaRPr lang="sr-Latn-RS" dirty="0"/>
        </a:p>
      </dgm:t>
    </dgm:pt>
    <dgm:pt modelId="{6976A21D-13F3-4B13-A75D-F28F8588CC0B}" type="parTrans" cxnId="{47DE0326-B88A-4D3A-9E79-59D1B759DDC2}">
      <dgm:prSet/>
      <dgm:spPr/>
      <dgm:t>
        <a:bodyPr/>
        <a:lstStyle/>
        <a:p>
          <a:endParaRPr lang="sr-Latn-RS"/>
        </a:p>
      </dgm:t>
    </dgm:pt>
    <dgm:pt modelId="{5DF514DD-D4E3-4166-8D13-D15DACEC1CAF}" type="sibTrans" cxnId="{47DE0326-B88A-4D3A-9E79-59D1B759DDC2}">
      <dgm:prSet/>
      <dgm:spPr/>
      <dgm:t>
        <a:bodyPr/>
        <a:lstStyle/>
        <a:p>
          <a:endParaRPr lang="sr-Latn-RS"/>
        </a:p>
      </dgm:t>
    </dgm:pt>
    <dgm:pt modelId="{86BFD9B7-FA04-4492-A421-5AB2F9DECC8A}" type="pres">
      <dgm:prSet presAssocID="{D4C00D51-0B5D-4088-B9C3-71243CC3E4A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D38BEBCE-FA36-44B0-91B2-DDAF8C7B8DE5}" type="pres">
      <dgm:prSet presAssocID="{21B89997-9934-4116-B080-096742EC8DA4}" presName="posSpace" presStyleCnt="0"/>
      <dgm:spPr/>
    </dgm:pt>
    <dgm:pt modelId="{9027CE33-175C-42E6-AD63-2EA9B139A544}" type="pres">
      <dgm:prSet presAssocID="{21B89997-9934-4116-B080-096742EC8DA4}" presName="vertFlow" presStyleCnt="0"/>
      <dgm:spPr/>
    </dgm:pt>
    <dgm:pt modelId="{13F8AEB2-2059-4A5F-9A8A-CA1464A6B102}" type="pres">
      <dgm:prSet presAssocID="{21B89997-9934-4116-B080-096742EC8DA4}" presName="topSpace" presStyleCnt="0"/>
      <dgm:spPr/>
    </dgm:pt>
    <dgm:pt modelId="{1414FCDF-03DD-432D-BD16-CB0D10D83958}" type="pres">
      <dgm:prSet presAssocID="{21B89997-9934-4116-B080-096742EC8DA4}" presName="firstComp" presStyleCnt="0"/>
      <dgm:spPr/>
    </dgm:pt>
    <dgm:pt modelId="{EA7BB320-03A3-45EC-A4A5-BC25E9737E08}" type="pres">
      <dgm:prSet presAssocID="{21B89997-9934-4116-B080-096742EC8DA4}" presName="firstChild" presStyleLbl="bgAccFollowNode1" presStyleIdx="0" presStyleCnt="2" custScaleX="144601"/>
      <dgm:spPr/>
      <dgm:t>
        <a:bodyPr/>
        <a:lstStyle/>
        <a:p>
          <a:endParaRPr lang="sr-Latn-RS"/>
        </a:p>
      </dgm:t>
    </dgm:pt>
    <dgm:pt modelId="{70818F52-4A9A-4227-AB78-83835972074D}" type="pres">
      <dgm:prSet presAssocID="{21B89997-9934-4116-B080-096742EC8DA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66DA3F7-E506-484F-B9B9-E1CD01C89121}" type="pres">
      <dgm:prSet presAssocID="{83032C25-2F18-49CE-ACDF-B9D767EA289F}" presName="comp" presStyleCnt="0"/>
      <dgm:spPr/>
    </dgm:pt>
    <dgm:pt modelId="{110C05F0-8D67-4082-A934-97DD82D36E05}" type="pres">
      <dgm:prSet presAssocID="{83032C25-2F18-49CE-ACDF-B9D767EA289F}" presName="child" presStyleLbl="bgAccFollowNode1" presStyleIdx="1" presStyleCnt="2" custScaleX="144601"/>
      <dgm:spPr/>
      <dgm:t>
        <a:bodyPr/>
        <a:lstStyle/>
        <a:p>
          <a:endParaRPr lang="sr-Latn-RS"/>
        </a:p>
      </dgm:t>
    </dgm:pt>
    <dgm:pt modelId="{F694385D-A9B4-49A3-AB09-E339CC52FEC6}" type="pres">
      <dgm:prSet presAssocID="{83032C25-2F18-49CE-ACDF-B9D767EA289F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6B83BD7-473D-4714-8BD3-2AB8260A7F42}" type="pres">
      <dgm:prSet presAssocID="{21B89997-9934-4116-B080-096742EC8DA4}" presName="negSpace" presStyleCnt="0"/>
      <dgm:spPr/>
    </dgm:pt>
    <dgm:pt modelId="{97951871-27B6-499F-A3F3-AAFDA3E1E5B8}" type="pres">
      <dgm:prSet presAssocID="{21B89997-9934-4116-B080-096742EC8DA4}" presName="circle" presStyleLbl="node1" presStyleIdx="0" presStyleCnt="1" custLinFactNeighborX="-61820" custLinFactNeighborY="1673"/>
      <dgm:spPr/>
      <dgm:t>
        <a:bodyPr/>
        <a:lstStyle/>
        <a:p>
          <a:endParaRPr lang="sr-Latn-RS"/>
        </a:p>
      </dgm:t>
    </dgm:pt>
  </dgm:ptLst>
  <dgm:cxnLst>
    <dgm:cxn modelId="{F5BA9790-4CD8-4972-868C-A12A84990297}" type="presOf" srcId="{21B89997-9934-4116-B080-096742EC8DA4}" destId="{97951871-27B6-499F-A3F3-AAFDA3E1E5B8}" srcOrd="0" destOrd="0" presId="urn:microsoft.com/office/officeart/2005/8/layout/hList9"/>
    <dgm:cxn modelId="{9FD46AD3-F8B7-47AD-BD7F-1CE6E3BAB91B}" srcId="{D4C00D51-0B5D-4088-B9C3-71243CC3E4A8}" destId="{21B89997-9934-4116-B080-096742EC8DA4}" srcOrd="0" destOrd="0" parTransId="{726B3254-ADF6-4A23-B355-59AE8EF712DC}" sibTransId="{79FFA390-CAB9-4202-BFA1-0B8B13657016}"/>
    <dgm:cxn modelId="{C03A7D62-1D3E-4158-919C-23103E57FCF5}" type="presOf" srcId="{8468E14E-47E3-4498-92CD-FE92A903D750}" destId="{EA7BB320-03A3-45EC-A4A5-BC25E9737E08}" srcOrd="0" destOrd="0" presId="urn:microsoft.com/office/officeart/2005/8/layout/hList9"/>
    <dgm:cxn modelId="{47DE0326-B88A-4D3A-9E79-59D1B759DDC2}" srcId="{21B89997-9934-4116-B080-096742EC8DA4}" destId="{83032C25-2F18-49CE-ACDF-B9D767EA289F}" srcOrd="1" destOrd="0" parTransId="{6976A21D-13F3-4B13-A75D-F28F8588CC0B}" sibTransId="{5DF514DD-D4E3-4166-8D13-D15DACEC1CAF}"/>
    <dgm:cxn modelId="{344B5DE4-4EA2-4856-AA48-C90DE4328D25}" type="presOf" srcId="{8468E14E-47E3-4498-92CD-FE92A903D750}" destId="{70818F52-4A9A-4227-AB78-83835972074D}" srcOrd="1" destOrd="0" presId="urn:microsoft.com/office/officeart/2005/8/layout/hList9"/>
    <dgm:cxn modelId="{F8CACBE0-C204-41A0-96F6-E9867EA4E535}" type="presOf" srcId="{83032C25-2F18-49CE-ACDF-B9D767EA289F}" destId="{F694385D-A9B4-49A3-AB09-E339CC52FEC6}" srcOrd="1" destOrd="0" presId="urn:microsoft.com/office/officeart/2005/8/layout/hList9"/>
    <dgm:cxn modelId="{5DBD5536-37C6-4699-A3DF-83C6CAEEA99C}" type="presOf" srcId="{D4C00D51-0B5D-4088-B9C3-71243CC3E4A8}" destId="{86BFD9B7-FA04-4492-A421-5AB2F9DECC8A}" srcOrd="0" destOrd="0" presId="urn:microsoft.com/office/officeart/2005/8/layout/hList9"/>
    <dgm:cxn modelId="{50ADF500-9F7E-47AF-B1A5-4EFD8F2A8EE1}" srcId="{21B89997-9934-4116-B080-096742EC8DA4}" destId="{8468E14E-47E3-4498-92CD-FE92A903D750}" srcOrd="0" destOrd="0" parTransId="{47E67CD8-4A9B-4F5E-ABED-65EBF568608E}" sibTransId="{301CFBE0-E902-40EC-8FA3-5D52F17B539C}"/>
    <dgm:cxn modelId="{8EB0F30E-BF45-419C-9AD6-9B3210F2BF2D}" type="presOf" srcId="{83032C25-2F18-49CE-ACDF-B9D767EA289F}" destId="{110C05F0-8D67-4082-A934-97DD82D36E05}" srcOrd="0" destOrd="0" presId="urn:microsoft.com/office/officeart/2005/8/layout/hList9"/>
    <dgm:cxn modelId="{3FE5FA35-5CC0-43BC-BFA8-749CFF3EE046}" type="presParOf" srcId="{86BFD9B7-FA04-4492-A421-5AB2F9DECC8A}" destId="{D38BEBCE-FA36-44B0-91B2-DDAF8C7B8DE5}" srcOrd="0" destOrd="0" presId="urn:microsoft.com/office/officeart/2005/8/layout/hList9"/>
    <dgm:cxn modelId="{6CF98848-7550-4730-8C5A-6EAB886AF71B}" type="presParOf" srcId="{86BFD9B7-FA04-4492-A421-5AB2F9DECC8A}" destId="{9027CE33-175C-42E6-AD63-2EA9B139A544}" srcOrd="1" destOrd="0" presId="urn:microsoft.com/office/officeart/2005/8/layout/hList9"/>
    <dgm:cxn modelId="{9B531863-CAF1-4FAB-8511-7F5166594D9E}" type="presParOf" srcId="{9027CE33-175C-42E6-AD63-2EA9B139A544}" destId="{13F8AEB2-2059-4A5F-9A8A-CA1464A6B102}" srcOrd="0" destOrd="0" presId="urn:microsoft.com/office/officeart/2005/8/layout/hList9"/>
    <dgm:cxn modelId="{F17CBF38-E6BF-4035-91E6-572A0992E9A6}" type="presParOf" srcId="{9027CE33-175C-42E6-AD63-2EA9B139A544}" destId="{1414FCDF-03DD-432D-BD16-CB0D10D83958}" srcOrd="1" destOrd="0" presId="urn:microsoft.com/office/officeart/2005/8/layout/hList9"/>
    <dgm:cxn modelId="{8ED382F0-7300-4A9F-9A8B-5986A5543D94}" type="presParOf" srcId="{1414FCDF-03DD-432D-BD16-CB0D10D83958}" destId="{EA7BB320-03A3-45EC-A4A5-BC25E9737E08}" srcOrd="0" destOrd="0" presId="urn:microsoft.com/office/officeart/2005/8/layout/hList9"/>
    <dgm:cxn modelId="{11E1175F-30C3-46FC-9352-20760831FA30}" type="presParOf" srcId="{1414FCDF-03DD-432D-BD16-CB0D10D83958}" destId="{70818F52-4A9A-4227-AB78-83835972074D}" srcOrd="1" destOrd="0" presId="urn:microsoft.com/office/officeart/2005/8/layout/hList9"/>
    <dgm:cxn modelId="{A4240F00-6A50-4C4E-8634-0E6F32A29D80}" type="presParOf" srcId="{9027CE33-175C-42E6-AD63-2EA9B139A544}" destId="{066DA3F7-E506-484F-B9B9-E1CD01C89121}" srcOrd="2" destOrd="0" presId="urn:microsoft.com/office/officeart/2005/8/layout/hList9"/>
    <dgm:cxn modelId="{B243E1BB-FE06-4F78-AB84-9786FCEFCEBF}" type="presParOf" srcId="{066DA3F7-E506-484F-B9B9-E1CD01C89121}" destId="{110C05F0-8D67-4082-A934-97DD82D36E05}" srcOrd="0" destOrd="0" presId="urn:microsoft.com/office/officeart/2005/8/layout/hList9"/>
    <dgm:cxn modelId="{7E39CB83-2DCB-4976-9946-BC4540124E4B}" type="presParOf" srcId="{066DA3F7-E506-484F-B9B9-E1CD01C89121}" destId="{F694385D-A9B4-49A3-AB09-E339CC52FEC6}" srcOrd="1" destOrd="0" presId="urn:microsoft.com/office/officeart/2005/8/layout/hList9"/>
    <dgm:cxn modelId="{D806D064-1C44-462E-A74F-A626657F8AB7}" type="presParOf" srcId="{86BFD9B7-FA04-4492-A421-5AB2F9DECC8A}" destId="{06B83BD7-473D-4714-8BD3-2AB8260A7F42}" srcOrd="2" destOrd="0" presId="urn:microsoft.com/office/officeart/2005/8/layout/hList9"/>
    <dgm:cxn modelId="{75B101B4-3C53-453D-A11B-24311BEFE482}" type="presParOf" srcId="{86BFD9B7-FA04-4492-A421-5AB2F9DECC8A}" destId="{97951871-27B6-499F-A3F3-AAFDA3E1E5B8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B704-B51D-49E9-B71B-643E47EEA3B6}">
      <dsp:nvSpPr>
        <dsp:cNvPr id="0" name=""/>
        <dsp:cNvSpPr/>
      </dsp:nvSpPr>
      <dsp:spPr>
        <a:xfrm rot="16200000">
          <a:off x="675" y="2648"/>
          <a:ext cx="1245206" cy="124789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LICE</a:t>
          </a:r>
          <a:endParaRPr lang="sr-Latn-RS" sz="1500" b="1" kern="1200" dirty="0"/>
        </a:p>
      </dsp:txBody>
      <dsp:txXfrm rot="5400000">
        <a:off x="-669" y="315293"/>
        <a:ext cx="1029984" cy="622603"/>
      </dsp:txXfrm>
    </dsp:sp>
    <dsp:sp modelId="{2A872FAD-F363-48B9-8DA2-5E36AC666BD1}">
      <dsp:nvSpPr>
        <dsp:cNvPr id="0" name=""/>
        <dsp:cNvSpPr/>
      </dsp:nvSpPr>
      <dsp:spPr>
        <a:xfrm rot="5400000">
          <a:off x="1461358" y="3358"/>
          <a:ext cx="1245206" cy="124647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ENTITET</a:t>
          </a:r>
          <a:endParaRPr lang="sr-Latn-RS" sz="1500" b="1" kern="1200" dirty="0"/>
        </a:p>
      </dsp:txBody>
      <dsp:txXfrm rot="-5400000">
        <a:off x="1678634" y="315295"/>
        <a:ext cx="1028565" cy="622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B704-B51D-49E9-B71B-643E47EEA3B6}">
      <dsp:nvSpPr>
        <dsp:cNvPr id="0" name=""/>
        <dsp:cNvSpPr/>
      </dsp:nvSpPr>
      <dsp:spPr>
        <a:xfrm rot="16200000">
          <a:off x="675" y="1917"/>
          <a:ext cx="1245378" cy="12480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ENTITET</a:t>
          </a:r>
          <a:endParaRPr lang="sr-Latn-RS" sz="1500" b="1" kern="1200" dirty="0"/>
        </a:p>
      </dsp:txBody>
      <dsp:txXfrm rot="5400000">
        <a:off x="-670" y="314606"/>
        <a:ext cx="1030127" cy="622689"/>
      </dsp:txXfrm>
    </dsp:sp>
    <dsp:sp modelId="{2A872FAD-F363-48B9-8DA2-5E36AC666BD1}">
      <dsp:nvSpPr>
        <dsp:cNvPr id="0" name=""/>
        <dsp:cNvSpPr/>
      </dsp:nvSpPr>
      <dsp:spPr>
        <a:xfrm rot="5400000">
          <a:off x="1461520" y="286"/>
          <a:ext cx="1245378" cy="124806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b="1" kern="1200" dirty="0" smtClean="0"/>
            <a:t>ENTITET</a:t>
          </a:r>
          <a:endParaRPr lang="sr-Latn-RS" sz="1500" b="1" kern="1200" dirty="0"/>
        </a:p>
      </dsp:txBody>
      <dsp:txXfrm rot="-5400000">
        <a:off x="1678116" y="312976"/>
        <a:ext cx="1030127" cy="622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93C04-91A8-4A88-87C1-8B35EBEAA45D}">
      <dsp:nvSpPr>
        <dsp:cNvPr id="0" name=""/>
        <dsp:cNvSpPr/>
      </dsp:nvSpPr>
      <dsp:spPr>
        <a:xfrm>
          <a:off x="1470722" y="1214835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Sastavljanje poreskog bilansa</a:t>
          </a:r>
          <a:endParaRPr lang="sr-Latn-RS" sz="1500" kern="1200" dirty="0"/>
        </a:p>
      </dsp:txBody>
      <dsp:txXfrm>
        <a:off x="1494528" y="1238641"/>
        <a:ext cx="1415428" cy="765188"/>
      </dsp:txXfrm>
    </dsp:sp>
    <dsp:sp modelId="{853A9F58-DB24-469B-9550-85BA101E4750}">
      <dsp:nvSpPr>
        <dsp:cNvPr id="0" name=""/>
        <dsp:cNvSpPr/>
      </dsp:nvSpPr>
      <dsp:spPr>
        <a:xfrm>
          <a:off x="4002519" y="1214835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Sastavljanje konsolidovanih izveštaja</a:t>
          </a:r>
          <a:endParaRPr lang="sr-Latn-RS" sz="1500" kern="1200" dirty="0"/>
        </a:p>
      </dsp:txBody>
      <dsp:txXfrm>
        <a:off x="4026325" y="1238641"/>
        <a:ext cx="1415428" cy="765188"/>
      </dsp:txXfrm>
    </dsp:sp>
    <dsp:sp modelId="{69B218D8-35F6-4236-B0C0-EEF387A8AACC}">
      <dsp:nvSpPr>
        <dsp:cNvPr id="0" name=""/>
        <dsp:cNvSpPr/>
      </dsp:nvSpPr>
      <dsp:spPr>
        <a:xfrm>
          <a:off x="330039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D2510-8F67-403E-AA4C-3800742FCAE0}">
      <dsp:nvSpPr>
        <dsp:cNvPr id="0" name=""/>
        <dsp:cNvSpPr/>
      </dsp:nvSpPr>
      <dsp:spPr>
        <a:xfrm rot="21360000">
          <a:off x="1775832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DA758-0220-4E23-AC5C-CF597B0ED4F5}">
      <dsp:nvSpPr>
        <dsp:cNvPr id="0" name=""/>
        <dsp:cNvSpPr/>
      </dsp:nvSpPr>
      <dsp:spPr>
        <a:xfrm rot="21360000">
          <a:off x="1525448" y="2307121"/>
          <a:ext cx="3973711" cy="7582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Značaj evidentiranja transakcija sa povezanim licima na posebno propisanim računima</a:t>
          </a:r>
          <a:endParaRPr lang="sr-Latn-RS" sz="1400" kern="1200" dirty="0"/>
        </a:p>
      </dsp:txBody>
      <dsp:txXfrm>
        <a:off x="1562462" y="2344135"/>
        <a:ext cx="3899683" cy="684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321AF-3312-4852-86B7-9EE3841FE350}">
      <dsp:nvSpPr>
        <dsp:cNvPr id="0" name=""/>
        <dsp:cNvSpPr/>
      </dsp:nvSpPr>
      <dsp:spPr>
        <a:xfrm>
          <a:off x="2569047" y="0"/>
          <a:ext cx="2537020" cy="1342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Pravno lice C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vlasnik 75% sopstvenih </a:t>
          </a:r>
          <a:r>
            <a:rPr lang="sr-Latn-RS" sz="1500" kern="1200" dirty="0" smtClean="0"/>
            <a:t>udela</a:t>
          </a:r>
          <a:endParaRPr lang="sr-Latn-RS" sz="1500" kern="1200" dirty="0"/>
        </a:p>
      </dsp:txBody>
      <dsp:txXfrm>
        <a:off x="2907317" y="234880"/>
        <a:ext cx="1860481" cy="603979"/>
      </dsp:txXfrm>
    </dsp:sp>
    <dsp:sp modelId="{85B49A5F-A877-4FFC-8DDE-B9EF62DEB7C3}">
      <dsp:nvSpPr>
        <dsp:cNvPr id="0" name=""/>
        <dsp:cNvSpPr/>
      </dsp:nvSpPr>
      <dsp:spPr>
        <a:xfrm>
          <a:off x="3978578" y="832878"/>
          <a:ext cx="2537020" cy="1342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Pravno lice B vlasnik 5% udela u pravnom licu C</a:t>
          </a:r>
          <a:endParaRPr lang="sr-Latn-RS" sz="1500" kern="1200" dirty="0"/>
        </a:p>
      </dsp:txBody>
      <dsp:txXfrm>
        <a:off x="4754483" y="1179606"/>
        <a:ext cx="1522212" cy="738196"/>
      </dsp:txXfrm>
    </dsp:sp>
    <dsp:sp modelId="{662CF52D-5D93-4676-907F-9BB6706DB485}">
      <dsp:nvSpPr>
        <dsp:cNvPr id="0" name=""/>
        <dsp:cNvSpPr/>
      </dsp:nvSpPr>
      <dsp:spPr>
        <a:xfrm>
          <a:off x="1274810" y="817134"/>
          <a:ext cx="2537020" cy="13421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500" kern="1200" dirty="0" smtClean="0"/>
            <a:t>Pravno lice A vlasnik 20% udela u pravnom licu C</a:t>
          </a:r>
          <a:endParaRPr lang="sr-Latn-RS" sz="1500" kern="1200" dirty="0"/>
        </a:p>
      </dsp:txBody>
      <dsp:txXfrm>
        <a:off x="1513712" y="1163863"/>
        <a:ext cx="1522212" cy="7381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BB320-03A3-45EC-A4A5-BC25E9737E08}">
      <dsp:nvSpPr>
        <dsp:cNvPr id="0" name=""/>
        <dsp:cNvSpPr/>
      </dsp:nvSpPr>
      <dsp:spPr>
        <a:xfrm>
          <a:off x="554863" y="284547"/>
          <a:ext cx="2224666" cy="709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400" kern="1200" dirty="0" smtClean="0"/>
            <a:t>1.000 akcija koje nose pravo glasa </a:t>
          </a:r>
          <a:endParaRPr lang="sr-Latn-RS" sz="1400" kern="1200" dirty="0"/>
        </a:p>
      </dsp:txBody>
      <dsp:txXfrm>
        <a:off x="910810" y="284547"/>
        <a:ext cx="1868719" cy="709656"/>
      </dsp:txXfrm>
    </dsp:sp>
    <dsp:sp modelId="{110C05F0-8D67-4082-A934-97DD82D36E05}">
      <dsp:nvSpPr>
        <dsp:cNvPr id="0" name=""/>
        <dsp:cNvSpPr/>
      </dsp:nvSpPr>
      <dsp:spPr>
        <a:xfrm>
          <a:off x="554863" y="994203"/>
          <a:ext cx="2224666" cy="709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kern="1200" dirty="0" smtClean="0"/>
            <a:t>RSD 200.000,00 ukupan akcijski kapital</a:t>
          </a:r>
          <a:endParaRPr lang="sr-Latn-RS" sz="1300" kern="1200" dirty="0"/>
        </a:p>
      </dsp:txBody>
      <dsp:txXfrm>
        <a:off x="910810" y="994203"/>
        <a:ext cx="1868719" cy="709656"/>
      </dsp:txXfrm>
    </dsp:sp>
    <dsp:sp modelId="{97951871-27B6-499F-A3F3-AAFDA3E1E5B8}">
      <dsp:nvSpPr>
        <dsp:cNvPr id="0" name=""/>
        <dsp:cNvSpPr/>
      </dsp:nvSpPr>
      <dsp:spPr>
        <a:xfrm>
          <a:off x="139608" y="12692"/>
          <a:ext cx="709301" cy="709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800" kern="1200" dirty="0" smtClean="0"/>
            <a:t>C</a:t>
          </a:r>
          <a:endParaRPr lang="sr-Latn-RS" sz="3800" kern="1200" dirty="0"/>
        </a:p>
      </dsp:txBody>
      <dsp:txXfrm>
        <a:off x="243483" y="116567"/>
        <a:ext cx="501551" cy="50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3AF6-2FAB-4713-B6C6-E0386261291F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8E0F9-4544-4B83-BE12-483232559C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6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39265-ADFC-4563-A924-76225813E49E}" type="datetimeFigureOut">
              <a:rPr lang="en-GB" smtClean="0"/>
              <a:t>23/11/2017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8859B-D7B2-4524-A914-23A343B74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8859B-D7B2-4524-A914-23A343B740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9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16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THE POWER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OF BEING UNDERSTOOD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15616" y="336383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AUDIT | TAX | CONSULTING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20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8892480" cy="35279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652120" y="915988"/>
            <a:ext cx="3312368" cy="35279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/>
          </p:nvPr>
        </p:nvSpPr>
        <p:spPr>
          <a:xfrm>
            <a:off x="251520" y="1059582"/>
            <a:ext cx="5040560" cy="23762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796137" y="1059582"/>
            <a:ext cx="3038480" cy="319827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spcAft>
                <a:spcPts val="600"/>
              </a:spcAft>
              <a:defRPr sz="1800" baseline="0">
                <a:solidFill>
                  <a:schemeClr val="bg1"/>
                </a:solidFill>
              </a:defRPr>
            </a:lvl1pPr>
            <a:lvl2pPr>
              <a:defRPr sz="18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800" baseline="0">
                <a:solidFill>
                  <a:schemeClr val="bg1"/>
                </a:solidFill>
              </a:defRPr>
            </a:lvl4pPr>
            <a:lvl5pPr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50825" y="3579862"/>
            <a:ext cx="5041900" cy="673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600" baseline="0"/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 smtClean="0"/>
              <a:t>Paragraph/caption for object above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3094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915988"/>
            <a:ext cx="50304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611560" y="915988"/>
            <a:ext cx="1080120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844079" y="915988"/>
            <a:ext cx="7119697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29281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1844080" y="1492250"/>
            <a:ext cx="7120408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5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915988"/>
            <a:ext cx="87129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251520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316279" y="915988"/>
            <a:ext cx="626027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2019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153" y="915988"/>
            <a:ext cx="7925624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1038072" y="1492250"/>
            <a:ext cx="7926416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7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4 -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20" y="267494"/>
            <a:ext cx="8712968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8712968" cy="2951163"/>
          </a:xfrm>
          <a:prstGeom prst="rect">
            <a:avLst/>
          </a:prstGeom>
        </p:spPr>
        <p:txBody>
          <a:bodyPr numCol="2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1519" y="267494"/>
            <a:ext cx="8713093" cy="50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57262"/>
            <a:ext cx="864077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915566"/>
            <a:ext cx="8712968" cy="485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141" y="267494"/>
            <a:ext cx="178371" cy="504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43438" y="1492250"/>
            <a:ext cx="43210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6"/>
          </p:nvPr>
        </p:nvSpPr>
        <p:spPr>
          <a:xfrm>
            <a:off x="251520" y="1492250"/>
            <a:ext cx="4248150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8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915988"/>
            <a:ext cx="4572000" cy="352754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4716015" y="915988"/>
            <a:ext cx="4248597" cy="1943794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4716015" y="3003798"/>
            <a:ext cx="4248597" cy="1439738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47008" y="3219822"/>
            <a:ext cx="3987609" cy="100769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847008" y="1131887"/>
            <a:ext cx="3987609" cy="15478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68089" y="1131887"/>
            <a:ext cx="3743325" cy="309604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“Click to edit quote – 16pt”</a:t>
            </a:r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47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09522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995936" y="771550"/>
            <a:ext cx="496510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50825" y="1131888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1680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1844080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844080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1844080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4783883" y="1131888"/>
            <a:ext cx="1440855" cy="1440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224738" y="1131590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377138" y="1851670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3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377138" y="1275606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6377138" y="1563638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5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50825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91680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28" hasCustomPrompt="1"/>
          </p:nvPr>
        </p:nvSpPr>
        <p:spPr>
          <a:xfrm>
            <a:off x="1844080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9" hasCustomPrompt="1"/>
          </p:nvPr>
        </p:nvSpPr>
        <p:spPr>
          <a:xfrm>
            <a:off x="1844080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1844080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4783883" y="3003551"/>
            <a:ext cx="1440855" cy="1439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en-GB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6224738" y="3003253"/>
            <a:ext cx="2736304" cy="1440160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32" hasCustomPrompt="1"/>
          </p:nvPr>
        </p:nvSpPr>
        <p:spPr>
          <a:xfrm>
            <a:off x="6377138" y="3723333"/>
            <a:ext cx="2440583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Brief sentence about the team member.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377138" y="3147269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4" name="Text Placeholder 24"/>
          <p:cNvSpPr>
            <a:spLocks noGrp="1"/>
          </p:cNvSpPr>
          <p:nvPr>
            <p:ph type="body" sz="quarter" idx="34" hasCustomPrompt="1"/>
          </p:nvPr>
        </p:nvSpPr>
        <p:spPr>
          <a:xfrm>
            <a:off x="6377138" y="3435301"/>
            <a:ext cx="2440583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baseline="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pic>
        <p:nvPicPr>
          <p:cNvPr id="27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7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7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and Answ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264"/>
            <a:ext cx="8930261" cy="4252912"/>
          </a:xfrm>
          <a:prstGeom prst="rect">
            <a:avLst/>
          </a:prstGeom>
        </p:spPr>
      </p:pic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3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7"/>
            <a:ext cx="8964488" cy="32942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6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81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95486"/>
            <a:ext cx="8964613" cy="3996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90045"/>
            <a:ext cx="1303572" cy="55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058236" y="98757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Thank you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for your time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and attention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6156176" y="3651870"/>
            <a:ext cx="1296144" cy="378042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 userDrawn="1"/>
        </p:nvSpPr>
        <p:spPr>
          <a:xfrm>
            <a:off x="539552" y="514231"/>
            <a:ext cx="5904656" cy="3326660"/>
          </a:xfrm>
          <a:prstGeom prst="roundRect">
            <a:avLst>
              <a:gd name="adj" fmla="val 278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 userDrawn="1"/>
        </p:nvSpPr>
        <p:spPr>
          <a:xfrm>
            <a:off x="858959" y="303498"/>
            <a:ext cx="7385449" cy="2988332"/>
          </a:xfrm>
          <a:prstGeom prst="roundRect">
            <a:avLst>
              <a:gd name="adj" fmla="val 390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263"/>
            <a:ext cx="8969375" cy="4248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601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08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51870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0" i="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heading – 28pt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51919" y="195486"/>
            <a:ext cx="5112693" cy="3294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95486"/>
            <a:ext cx="971600" cy="32943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1095906" y="196488"/>
            <a:ext cx="2611997" cy="3294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424576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Click to edit subheading – 20pt</a:t>
            </a:r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6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95486"/>
            <a:ext cx="8964613" cy="42484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0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95486"/>
            <a:ext cx="8964613" cy="4248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Z:\RSM International\1 Design\2015\Brand\powerpoints\Quotation marks-09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14" y="0"/>
            <a:ext cx="2354498" cy="18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1563638"/>
            <a:ext cx="5976938" cy="1764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Quotation here – 24pt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915816" y="3489722"/>
            <a:ext cx="3313112" cy="306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Author of quote – 18pt</a:t>
            </a:r>
            <a:endParaRPr lang="en-GB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795886"/>
            <a:ext cx="3313112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050"/>
            </a:lvl3pPr>
            <a:lvl4pPr marL="1371600" indent="0" algn="ctr">
              <a:buNone/>
              <a:defRPr sz="1000"/>
            </a:lvl4pPr>
            <a:lvl5pPr marL="1828800" indent="0" algn="ctr">
              <a:buNone/>
              <a:defRPr sz="1000"/>
            </a:lvl5pPr>
          </a:lstStyle>
          <a:p>
            <a:pPr lvl="0"/>
            <a:r>
              <a:rPr lang="en-US" dirty="0" smtClean="0"/>
              <a:t>Title – 18pt</a:t>
            </a:r>
            <a:endParaRPr lang="en-GB" dirty="0"/>
          </a:p>
        </p:txBody>
      </p:sp>
      <p:pic>
        <p:nvPicPr>
          <p:cNvPr id="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3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5987"/>
            <a:ext cx="8964488" cy="1655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22703"/>
            <a:ext cx="6011863" cy="13871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GB" dirty="0" smtClean="0"/>
              <a:t>Picture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28183" y="1022471"/>
            <a:ext cx="2736429" cy="1387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022471"/>
            <a:ext cx="2411760" cy="13872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Fact/</a:t>
            </a:r>
          </a:p>
          <a:p>
            <a:pPr lvl="0"/>
            <a:r>
              <a:rPr lang="en-GB" dirty="0" smtClean="0"/>
              <a:t>figure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>
            <a:off x="6445002" y="1173523"/>
            <a:ext cx="2303462" cy="1074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ICON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111811"/>
            <a:ext cx="2448272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3311860" y="3111811"/>
            <a:ext cx="2520280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6329810" y="3111811"/>
            <a:ext cx="2634678" cy="13321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2680097"/>
            <a:ext cx="24495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3323981" y="2679762"/>
            <a:ext cx="2520901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6344699" y="2679762"/>
            <a:ext cx="2619913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 – 20pt</a:t>
            </a:r>
            <a:endParaRPr lang="en-GB" dirty="0"/>
          </a:p>
        </p:txBody>
      </p:sp>
      <p:sp>
        <p:nvSpPr>
          <p:cNvPr id="36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251520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2064103" y="3543858"/>
            <a:ext cx="1440160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3876686" y="3543858"/>
            <a:ext cx="1433831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250826" y="3112145"/>
            <a:ext cx="1440855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068909" y="3111809"/>
            <a:ext cx="1440159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886296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5682940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3"/>
          </p:nvPr>
        </p:nvSpPr>
        <p:spPr>
          <a:xfrm>
            <a:off x="7508296" y="3543858"/>
            <a:ext cx="1452935" cy="900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100" baseline="0"/>
            </a:lvl2pPr>
            <a:lvl3pPr marL="914400" indent="0">
              <a:buNone/>
              <a:defRPr sz="1100" baseline="0"/>
            </a:lvl3pPr>
            <a:lvl4pPr>
              <a:defRPr sz="14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24" hasCustomPrompt="1"/>
          </p:nvPr>
        </p:nvSpPr>
        <p:spPr>
          <a:xfrm>
            <a:off x="5703684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7521070" y="3111809"/>
            <a:ext cx="1440160" cy="3238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 smtClean="0"/>
              <a:t>Heading</a:t>
            </a:r>
            <a:endParaRPr lang="en-GB" dirty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-1" y="915988"/>
            <a:ext cx="8964613" cy="20338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GB"/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10863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3995936" y="771550"/>
            <a:ext cx="493607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2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15988"/>
            <a:ext cx="3635896" cy="35279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4" hasCustomPrompt="1"/>
          </p:nvPr>
        </p:nvSpPr>
        <p:spPr>
          <a:xfrm>
            <a:off x="314524" y="1096433"/>
            <a:ext cx="3033340" cy="31614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0" i="0" cap="none" baseline="0">
                <a:solidFill>
                  <a:schemeClr val="accent1"/>
                </a:solidFill>
              </a:defRPr>
            </a:lvl1pPr>
            <a:lvl2pPr>
              <a:defRPr sz="2000" b="1" i="0" cap="all" baseline="0">
                <a:solidFill>
                  <a:schemeClr val="accent1"/>
                </a:solidFill>
              </a:defRPr>
            </a:lvl2pPr>
            <a:lvl3pPr>
              <a:defRPr sz="2000" b="1" i="0" cap="all" baseline="0">
                <a:solidFill>
                  <a:schemeClr val="accent1"/>
                </a:solidFill>
              </a:defRPr>
            </a:lvl3pPr>
            <a:lvl4pPr>
              <a:defRPr sz="2000" b="1" i="0" cap="all" baseline="0">
                <a:solidFill>
                  <a:schemeClr val="accent1"/>
                </a:solidFill>
              </a:defRPr>
            </a:lvl4pPr>
            <a:lvl5pPr>
              <a:defRPr sz="2000" b="1" i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Stand out fact/figure/chart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339502"/>
            <a:ext cx="8712968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2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995936" y="771550"/>
            <a:ext cx="4968552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6"/>
          </p:nvPr>
        </p:nvSpPr>
        <p:spPr>
          <a:xfrm>
            <a:off x="3851920" y="915988"/>
            <a:ext cx="5112568" cy="3527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347864" y="915988"/>
            <a:ext cx="144016" cy="35279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51519" y="339502"/>
            <a:ext cx="8768399" cy="27027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>
              <a:buNone/>
              <a:defRPr sz="2800" b="0" i="0" cap="none" baseline="0">
                <a:solidFill>
                  <a:schemeClr val="accent1"/>
                </a:solidFill>
                <a:latin typeface="+mj-lt"/>
              </a:defRPr>
            </a:lvl1pPr>
            <a:lvl2pPr>
              <a:defRPr sz="800" cap="all" baseline="0"/>
            </a:lvl2pPr>
            <a:lvl3pPr>
              <a:defRPr sz="800" cap="all" baseline="0"/>
            </a:lvl3pPr>
            <a:lvl4pPr>
              <a:defRPr sz="800" cap="all" baseline="0"/>
            </a:lvl4pPr>
            <a:lvl5pPr>
              <a:defRPr sz="800" cap="all" baseline="0"/>
            </a:lvl5pPr>
          </a:lstStyle>
          <a:p>
            <a:pPr lvl="0"/>
            <a:r>
              <a:rPr lang="en-GB" dirty="0" smtClean="0"/>
              <a:t>Click to edit title – 28pt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251520" y="771550"/>
            <a:ext cx="14401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844080" y="771550"/>
            <a:ext cx="20078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995936" y="771550"/>
            <a:ext cx="4968677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995720" y="915988"/>
            <a:ext cx="4968893" cy="5032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subheading – 24pt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6"/>
          </p:nvPr>
        </p:nvSpPr>
        <p:spPr>
          <a:xfrm>
            <a:off x="3995935" y="1492250"/>
            <a:ext cx="4968677" cy="29511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63888" y="915988"/>
            <a:ext cx="288032" cy="35279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915988"/>
            <a:ext cx="3275856" cy="35274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3" name="Picture 3" descr="Z:\RSM International\1 Design\2015\Brand\Guidelines\Logos\Logo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814" y="4603589"/>
            <a:ext cx="804674" cy="34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27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4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4" r:id="rId2"/>
    <p:sldLayoutId id="2147483667" r:id="rId3"/>
    <p:sldLayoutId id="2147483664" r:id="rId4"/>
    <p:sldLayoutId id="2147483665" r:id="rId5"/>
    <p:sldLayoutId id="2147483655" r:id="rId6"/>
    <p:sldLayoutId id="2147483666" r:id="rId7"/>
    <p:sldLayoutId id="2147483656" r:id="rId8"/>
    <p:sldLayoutId id="2147483673" r:id="rId9"/>
    <p:sldLayoutId id="2147483661" r:id="rId10"/>
    <p:sldLayoutId id="2147483660" r:id="rId11"/>
    <p:sldLayoutId id="2147483674" r:id="rId12"/>
    <p:sldLayoutId id="2147483668" r:id="rId13"/>
    <p:sldLayoutId id="2147483669" r:id="rId14"/>
    <p:sldLayoutId id="2147483670" r:id="rId15"/>
    <p:sldLayoutId id="2147483675" r:id="rId16"/>
    <p:sldLayoutId id="2147483677" r:id="rId17"/>
    <p:sldLayoutId id="2147483676" r:id="rId18"/>
    <p:sldLayoutId id="2147483671" r:id="rId19"/>
    <p:sldLayoutId id="2147483672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500" dirty="0" smtClean="0"/>
              <a:t>POVEZANA LICA – poreski i </a:t>
            </a:r>
            <a:r>
              <a:rPr lang="sr-Latn-RS" sz="2500" dirty="0" err="1" smtClean="0"/>
              <a:t>računovoDstveni</a:t>
            </a:r>
            <a:r>
              <a:rPr lang="sr-Latn-RS" sz="2500" dirty="0" smtClean="0"/>
              <a:t> Aspekt</a:t>
            </a:r>
            <a:endParaRPr lang="sr-Latn-RS" sz="2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4371950"/>
            <a:ext cx="5543550" cy="342205"/>
          </a:xfrm>
        </p:spPr>
        <p:txBody>
          <a:bodyPr/>
          <a:lstStyle/>
          <a:p>
            <a:r>
              <a:rPr lang="sr-Latn-RS" dirty="0" smtClean="0"/>
              <a:t>Jelena Obradović</a:t>
            </a:r>
            <a:endParaRPr lang="sr-Latn-R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78209" y="4723589"/>
            <a:ext cx="5543550" cy="342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400" dirty="0" smtClean="0"/>
              <a:t>23. </a:t>
            </a:r>
            <a:r>
              <a:rPr lang="sr-Latn-RS" sz="1400" dirty="0"/>
              <a:t>n</a:t>
            </a:r>
            <a:r>
              <a:rPr lang="sr-Latn-RS" sz="1400" dirty="0" smtClean="0"/>
              <a:t>ovembar 2017.</a:t>
            </a:r>
            <a:endParaRPr lang="sr-Latn-RS" sz="1400" dirty="0"/>
          </a:p>
        </p:txBody>
      </p:sp>
      <p:sp>
        <p:nvSpPr>
          <p:cNvPr id="6" name="Rectangle 5"/>
          <p:cNvSpPr/>
          <p:nvPr/>
        </p:nvSpPr>
        <p:spPr>
          <a:xfrm>
            <a:off x="3853981" y="1822663"/>
            <a:ext cx="5050680" cy="1675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r-Latn-RS" sz="2800" dirty="0" smtClean="0"/>
          </a:p>
          <a:p>
            <a:pPr algn="r"/>
            <a:endParaRPr lang="sr-Latn-RS" sz="2800" dirty="0"/>
          </a:p>
          <a:p>
            <a:pPr algn="r"/>
            <a:r>
              <a:rPr lang="sr-Latn-RS" sz="2800" dirty="0" smtClean="0"/>
              <a:t>GODIŠNJI SEMINAR 2017</a:t>
            </a:r>
          </a:p>
        </p:txBody>
      </p:sp>
    </p:spTree>
    <p:extLst>
      <p:ext uri="{BB962C8B-B14F-4D97-AF65-F5344CB8AC3E}">
        <p14:creationId xmlns:p14="http://schemas.microsoft.com/office/powerpoint/2010/main" val="2380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46979"/>
          </a:xfrm>
        </p:spPr>
        <p:txBody>
          <a:bodyPr/>
          <a:lstStyle/>
          <a:p>
            <a:r>
              <a:rPr lang="sr-Latn-RS" sz="2000" b="1" dirty="0"/>
              <a:t>Primer 1: Povezanost fizičkih lica koja su u rodbinskim odnosima sa društvima u kojima su oni vlasnici (osnivači) i direktori 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06876" y="1893086"/>
            <a:ext cx="853551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Pravno </a:t>
            </a:r>
            <a:r>
              <a:rPr lang="sr-Latn-RS" sz="1400" dirty="0"/>
              <a:t>lice čiji je osnivač i vlasnik (najmanje 25%) fizičko lice koje je u nekom od navedenih rodbinskih odnosa sa  drugim pravnim licem čiji je osnivač i vlasnik (najmanje 25%) drugi srodnik, pri čemu ni jedno od dvoje pomenutih fizičkih lice nije suvlasnik niti ima upravljačka prava u pravnom licu drugog fizičkog lica, ne smatraju se povezanim licima u smislu Zakona o porezu na dobit, pa se ni transakcije izvršene između tih pravnih lica ne smatraju transakcijama nastalim po </a:t>
            </a:r>
            <a:r>
              <a:rPr lang="sr-Latn-RS" sz="1400" dirty="0" err="1"/>
              <a:t>transfernim</a:t>
            </a:r>
            <a:r>
              <a:rPr lang="sr-Latn-RS" sz="1400" dirty="0"/>
              <a:t> </a:t>
            </a:r>
            <a:r>
              <a:rPr lang="sr-Latn-RS" sz="1400" dirty="0" smtClean="0"/>
              <a:t>cenama.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  <a:p>
            <a:pPr>
              <a:spcAft>
                <a:spcPts val="600"/>
              </a:spcAft>
            </a:pPr>
            <a:r>
              <a:rPr lang="sr-Latn-RS" sz="1400" dirty="0" smtClean="0"/>
              <a:t>Međutim, transakcije </a:t>
            </a:r>
            <a:r>
              <a:rPr lang="sr-Latn-RS" sz="1400" dirty="0"/>
              <a:t>između firme jednog od srodnički povezanog fizičkog lica sa drugim srodničko povezanim fizičkim licem </a:t>
            </a:r>
            <a:r>
              <a:rPr lang="sr-Latn-RS" sz="1400" dirty="0" smtClean="0"/>
              <a:t>smatraju se </a:t>
            </a:r>
            <a:r>
              <a:rPr lang="sr-Latn-RS" sz="1400" dirty="0"/>
              <a:t>transakcijama između povezanih lica.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39392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1008237"/>
          </a:xfrm>
        </p:spPr>
        <p:txBody>
          <a:bodyPr/>
          <a:lstStyle/>
          <a:p>
            <a:r>
              <a:rPr lang="sr-Latn-RS" sz="2000" b="1" dirty="0"/>
              <a:t>Primer 2: Povezanost između privrednog društva i zadruge u slučaju kada je fizičko lice koje je član privrednog društva istovremeno i član zadruge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90004" y="2206831"/>
            <a:ext cx="8535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/>
              <a:t>Ukoliko fizičko lice </a:t>
            </a:r>
            <a:r>
              <a:rPr lang="sr-Latn-RS" sz="1400" dirty="0" smtClean="0"/>
              <a:t>A, </a:t>
            </a:r>
            <a:r>
              <a:rPr lang="sr-Latn-RS" sz="1400" dirty="0"/>
              <a:t>kao lice povezano sa privrednim društvom, istovremeno (neposredno ili posredno), učestvuje u upravljanju zadrugom, odnosno poseduje najmanje 25% glasova u organima upravljanja tog pravnog lica, tj. u skupštini zadruge, u tom slučaju postoji povezanost između privrednog društva i zadruge, saglasno članu 59. stav 5. Zakona o porezu na dobit pravnih lica.</a:t>
            </a:r>
          </a:p>
        </p:txBody>
      </p:sp>
    </p:spTree>
    <p:extLst>
      <p:ext uri="{BB962C8B-B14F-4D97-AF65-F5344CB8AC3E}">
        <p14:creationId xmlns:p14="http://schemas.microsoft.com/office/powerpoint/2010/main" val="39392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984486"/>
          </a:xfrm>
        </p:spPr>
        <p:txBody>
          <a:bodyPr/>
          <a:lstStyle/>
          <a:p>
            <a:r>
              <a:rPr lang="sr-Latn-RS" sz="2000" b="1" dirty="0"/>
              <a:t>Primer 3: Povezanost dva privredna društva licima ako je jedini član jednog privrednog društva ujedno direktor drugog, a jedini član drugog ujedno i direktor prvog privrednog društva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2135578"/>
            <a:ext cx="85355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/>
              <a:t>Ukoliko posmatramo samo dva pravna lica A i B kod kojih je jedini član pravnog lica A istovremeno i direktor pravnog lica B, a jedini član pravnog lica B je i direktor pravnog lica A, ova pravna lica ne smatraju se povezanim pravnim licima u smislu člana 62. stav 2. Zakona o privrednim društvima. </a:t>
            </a:r>
            <a:r>
              <a:rPr lang="sr-Latn-RS" sz="1400" dirty="0" smtClean="0"/>
              <a:t>Međutim </a:t>
            </a:r>
            <a:r>
              <a:rPr lang="sr-Latn-RS" sz="1400" dirty="0"/>
              <a:t>povezanim licem sa pravnim licem A smatra se njegov direktor, dok se povezanim licem sa pravnim licem B smatra direktor pravnog lica B. Činjenica da se direktori pravnog lica A i pravnog lica B smatraju povezanim licima sa privrednim društvima čiji su oni direktori, ne podrazumeva da se i ta privredna društva smatraju povezanim licima.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</p:spTree>
    <p:extLst>
      <p:ext uri="{BB962C8B-B14F-4D97-AF65-F5344CB8AC3E}">
        <p14:creationId xmlns:p14="http://schemas.microsoft.com/office/powerpoint/2010/main" val="27548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Primer 4.: Povezanost u slučaju otkupa sopstvenih akcija/udela 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56258" y="3738747"/>
            <a:ext cx="853551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sr-Latn-RS" sz="1400" dirty="0" smtClean="0"/>
              <a:t>Sa aspekta Zakona o porezu na dobit društva </a:t>
            </a:r>
            <a:r>
              <a:rPr lang="sr-Latn-RS" sz="1400" dirty="0"/>
              <a:t>A i C imaju status povezanih lica (društvo A ima 80% glasova u organima upravljanja društva C), dok društva B i C nemaju status povezanih lica (društvo B ima 20% glasova u organima upravljanja društva C). </a:t>
            </a:r>
            <a:endParaRPr lang="sr-Latn-RS" sz="1400" dirty="0" smtClean="0"/>
          </a:p>
          <a:p>
            <a:pPr algn="ctr">
              <a:spcAft>
                <a:spcPts val="600"/>
              </a:spcAft>
            </a:pPr>
            <a:r>
              <a:rPr lang="sr-Latn-RS" sz="1400" dirty="0" smtClean="0"/>
              <a:t>Sa aspekta IAS 28 </a:t>
            </a:r>
            <a:r>
              <a:rPr lang="sr-Latn-RS" sz="1400" dirty="0"/>
              <a:t>društva B i C mogu smatrati povezanim licima.</a:t>
            </a:r>
            <a:endParaRPr lang="sr-Latn-RS" sz="1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93010186"/>
              </p:ext>
            </p:extLst>
          </p:nvPr>
        </p:nvGraphicFramePr>
        <p:xfrm>
          <a:off x="1072738" y="1477450"/>
          <a:ext cx="7536872" cy="2310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6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723229"/>
          </a:xfrm>
        </p:spPr>
        <p:txBody>
          <a:bodyPr/>
          <a:lstStyle/>
          <a:p>
            <a:r>
              <a:rPr lang="sr-Latn-RS" sz="2000" b="1" dirty="0"/>
              <a:t>Primer 5.: Povezanost u odnosu na vrstu akcija jednog lica koje se nalaze u vlasništvu drugog lica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96879" y="1572452"/>
            <a:ext cx="8535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 smtClean="0"/>
              <a:t>Akcionarsko društvo C: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1.000 običnih akcija po ceni od RSD 100,00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1.000 preferencijalnih akcija po ceni od RSD 100,00</a:t>
            </a:r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Pravno lice A:</a:t>
            </a:r>
          </a:p>
          <a:p>
            <a:pPr>
              <a:spcAft>
                <a:spcPts val="600"/>
              </a:spcAft>
            </a:pPr>
            <a:r>
              <a:rPr lang="sr-Latn-RS" sz="1400" dirty="0"/>
              <a:t>260 običnih akcija društva </a:t>
            </a:r>
            <a:r>
              <a:rPr lang="sr-Latn-RS" sz="1400" dirty="0" smtClean="0"/>
              <a:t>C</a:t>
            </a:r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Pravno lice B:</a:t>
            </a:r>
          </a:p>
          <a:p>
            <a:pPr>
              <a:spcAft>
                <a:spcPts val="600"/>
              </a:spcAft>
            </a:pPr>
            <a:r>
              <a:rPr lang="sr-Latn-RS" sz="1400" dirty="0"/>
              <a:t>100 običnih </a:t>
            </a:r>
            <a:r>
              <a:rPr lang="sr-Latn-RS" sz="1400" dirty="0" smtClean="0"/>
              <a:t>akcija </a:t>
            </a:r>
            <a:r>
              <a:rPr lang="sr-Latn-RS" sz="1400" dirty="0"/>
              <a:t>i 500 preferencijalnih akcija društva </a:t>
            </a:r>
            <a:r>
              <a:rPr lang="sr-Latn-RS" sz="1400" dirty="0" smtClean="0"/>
              <a:t>C</a:t>
            </a:r>
          </a:p>
          <a:p>
            <a:pPr>
              <a:spcAft>
                <a:spcPts val="600"/>
              </a:spcAft>
            </a:pPr>
            <a:endParaRPr lang="sr-Latn-RS" sz="1400" dirty="0"/>
          </a:p>
          <a:p>
            <a:pPr>
              <a:spcAft>
                <a:spcPts val="600"/>
              </a:spcAft>
            </a:pPr>
            <a:r>
              <a:rPr lang="sr-Latn-RS" sz="1400" dirty="0"/>
              <a:t>Društvo A </a:t>
            </a:r>
            <a:r>
              <a:rPr lang="sr-Latn-RS" sz="1400" dirty="0" smtClean="0"/>
              <a:t>je povezano </a:t>
            </a:r>
            <a:r>
              <a:rPr lang="sr-Latn-RS" sz="1400" dirty="0"/>
              <a:t>sa društvom </a:t>
            </a:r>
            <a:r>
              <a:rPr lang="sr-Latn-RS" sz="1400" dirty="0" smtClean="0"/>
              <a:t>C (</a:t>
            </a:r>
            <a:r>
              <a:rPr lang="sr-Latn-RS" sz="1400" dirty="0"/>
              <a:t>26% glasova u organima upravljanja </a:t>
            </a:r>
            <a:r>
              <a:rPr lang="sr-Latn-RS" sz="1400" dirty="0" smtClean="0"/>
              <a:t>društva C </a:t>
            </a:r>
            <a:r>
              <a:rPr lang="sr-Latn-RS" sz="1400" dirty="0"/>
              <a:t>i 13% učešća u </a:t>
            </a:r>
            <a:r>
              <a:rPr lang="sr-Latn-RS" sz="1400" dirty="0" smtClean="0"/>
              <a:t>kapitalu)</a:t>
            </a:r>
          </a:p>
          <a:p>
            <a:pPr>
              <a:spcAft>
                <a:spcPts val="600"/>
              </a:spcAft>
            </a:pPr>
            <a:r>
              <a:rPr lang="sr-Latn-RS" sz="1400" dirty="0" smtClean="0"/>
              <a:t>Društvo B </a:t>
            </a:r>
            <a:r>
              <a:rPr lang="sr-Latn-RS" sz="1400" dirty="0"/>
              <a:t>je povezano sa društvom C </a:t>
            </a:r>
            <a:r>
              <a:rPr lang="sr-Latn-RS" sz="1400" dirty="0" smtClean="0"/>
              <a:t>(10</a:t>
            </a:r>
            <a:r>
              <a:rPr lang="sr-Latn-RS" sz="1400" dirty="0"/>
              <a:t>% glasova u organima upravljanja društva C </a:t>
            </a:r>
            <a:r>
              <a:rPr lang="sr-Latn-RS" sz="1400" dirty="0" smtClean="0"/>
              <a:t> i </a:t>
            </a:r>
            <a:r>
              <a:rPr lang="sr-Latn-RS" sz="1400" dirty="0"/>
              <a:t>30% učešća u </a:t>
            </a:r>
            <a:r>
              <a:rPr lang="sr-Latn-RS" sz="1400" dirty="0" smtClean="0"/>
              <a:t>kapitalu)</a:t>
            </a:r>
          </a:p>
          <a:p>
            <a:pPr>
              <a:spcAft>
                <a:spcPts val="600"/>
              </a:spcAft>
            </a:pPr>
            <a:endParaRPr lang="sr-Latn-RS" sz="1400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9943342"/>
              </p:ext>
            </p:extLst>
          </p:nvPr>
        </p:nvGraphicFramePr>
        <p:xfrm>
          <a:off x="5961413" y="1347272"/>
          <a:ext cx="2766952" cy="170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3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b="1" dirty="0"/>
              <a:t>Primer 6.:  Povezana lica iz „poreskih rajeva“</a:t>
            </a:r>
            <a:endParaRPr lang="sr-Latn-RS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790412"/>
            <a:ext cx="8535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dirty="0" smtClean="0"/>
              <a:t>Sve transakcije </a:t>
            </a:r>
            <a:r>
              <a:rPr lang="sr-Latn-RS" sz="1400" dirty="0"/>
              <a:t>koje su izvršene sa licem iz jurisdikcije sa preferencijalnim poreskim sistemom, sa poreskog aspekta, imaju karakter transakcija sa povezanim licima bez obzira što ne postoji učešće u kapitalu, niti učešće u organima </a:t>
            </a:r>
            <a:r>
              <a:rPr lang="sr-Latn-RS" sz="1400" dirty="0" smtClean="0"/>
              <a:t>upravljanja.</a:t>
            </a:r>
          </a:p>
        </p:txBody>
      </p:sp>
    </p:spTree>
    <p:extLst>
      <p:ext uri="{BB962C8B-B14F-4D97-AF65-F5344CB8AC3E}">
        <p14:creationId xmlns:p14="http://schemas.microsoft.com/office/powerpoint/2010/main" val="239365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369221"/>
            <a:ext cx="1152128" cy="40234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71600" y="513647"/>
            <a:ext cx="7128792" cy="2994207"/>
          </a:xfrm>
          <a:prstGeom prst="roundRect">
            <a:avLst>
              <a:gd name="adj" fmla="val 5804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691680" y="789554"/>
            <a:ext cx="6912768" cy="3159351"/>
          </a:xfrm>
          <a:prstGeom prst="roundRect">
            <a:avLst>
              <a:gd name="adj" fmla="val 5213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028071" y="165334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>
                <a:solidFill>
                  <a:schemeClr val="bg1"/>
                </a:solidFill>
              </a:rPr>
              <a:t>HVALA NA PAŽNJI!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 smtClean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Računovodstveni aspekt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320634" y="1447800"/>
            <a:ext cx="864239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/>
              <a:t>IFRS 10 </a:t>
            </a:r>
            <a:r>
              <a:rPr lang="sr-Latn-RS" sz="1700" dirty="0" smtClean="0"/>
              <a:t>- Konsolidovani </a:t>
            </a:r>
            <a:r>
              <a:rPr lang="sr-Latn-RS" sz="1700" dirty="0"/>
              <a:t>finansijski </a:t>
            </a:r>
            <a:r>
              <a:rPr lang="sr-Latn-RS" sz="1700" dirty="0" smtClean="0"/>
              <a:t>izveštaji</a:t>
            </a:r>
            <a:endParaRPr lang="en-US" sz="17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/>
              <a:t>IAS 28 </a:t>
            </a:r>
            <a:r>
              <a:rPr lang="sr-Latn-RS" sz="1700" dirty="0" smtClean="0"/>
              <a:t>- Investicije </a:t>
            </a:r>
            <a:r>
              <a:rPr lang="sr-Latn-RS" sz="1700" dirty="0"/>
              <a:t>u pridružene entitete i zajedničke poduhvate</a:t>
            </a:r>
            <a:endParaRPr lang="en-US" sz="1700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 smtClean="0"/>
              <a:t>IFRS 11 - Zajednički aranžmani </a:t>
            </a:r>
            <a:endParaRPr lang="en-US" sz="1700" dirty="0" smtClean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 smtClean="0"/>
              <a:t>IAS </a:t>
            </a:r>
            <a:r>
              <a:rPr lang="sr-Latn-RS" sz="1700" dirty="0"/>
              <a:t>24 </a:t>
            </a:r>
            <a:r>
              <a:rPr lang="sr-Latn-RS" sz="1700" dirty="0" smtClean="0"/>
              <a:t>Obelodanjivanja povezanih strana</a:t>
            </a:r>
            <a:endParaRPr lang="en-US" sz="1700" dirty="0"/>
          </a:p>
        </p:txBody>
      </p:sp>
      <p:sp>
        <p:nvSpPr>
          <p:cNvPr id="5" name="Textfeld 7"/>
          <p:cNvSpPr txBox="1"/>
          <p:nvPr/>
        </p:nvSpPr>
        <p:spPr>
          <a:xfrm>
            <a:off x="356260" y="3132117"/>
            <a:ext cx="864239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/>
              <a:t>Odeljak 9 - Konsolidovani i zasebni finansijski izveštaji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/>
              <a:t>Odeljak 14 - Investicije u pridružene entitete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/>
              <a:t>Odeljak 15 - Investicije u zajedničke poduhvate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700" dirty="0"/>
              <a:t>Odeljak </a:t>
            </a:r>
            <a:r>
              <a:rPr lang="sr-Latn-RS" sz="1700" dirty="0" smtClean="0"/>
              <a:t>33 - </a:t>
            </a:r>
            <a:r>
              <a:rPr lang="sr-Latn-RS" sz="1700" dirty="0"/>
              <a:t>Obelodanjivanje povezanih strana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5742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19" y="357262"/>
            <a:ext cx="8558526" cy="270272"/>
          </a:xfrm>
        </p:spPr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Kategorije povezanosti</a:t>
            </a:r>
            <a:endParaRPr lang="en-GB" sz="2000" dirty="0"/>
          </a:p>
        </p:txBody>
      </p:sp>
      <p:sp>
        <p:nvSpPr>
          <p:cNvPr id="10" name="Rectangle 5"/>
          <p:cNvSpPr/>
          <p:nvPr/>
        </p:nvSpPr>
        <p:spPr>
          <a:xfrm>
            <a:off x="219932" y="1484418"/>
            <a:ext cx="4209563" cy="3040082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RS" sz="1400" b="1" dirty="0">
                <a:solidFill>
                  <a:schemeClr val="accent2"/>
                </a:solidFill>
              </a:rPr>
              <a:t>Matična i zavisna pravna </a:t>
            </a:r>
            <a:r>
              <a:rPr lang="sr-Latn-RS" sz="1400" b="1" dirty="0" smtClean="0">
                <a:solidFill>
                  <a:schemeClr val="accent2"/>
                </a:solidFill>
              </a:rPr>
              <a:t>lica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r>
              <a:rPr lang="sr-Latn-RS" sz="1400" b="1" dirty="0" smtClean="0">
                <a:solidFill>
                  <a:schemeClr val="tx1"/>
                </a:solidFill>
              </a:rPr>
              <a:t>IFRS 10 - investitor </a:t>
            </a:r>
            <a:r>
              <a:rPr lang="sr-Latn-RS" sz="1400" b="1" dirty="0">
                <a:solidFill>
                  <a:schemeClr val="tx1"/>
                </a:solidFill>
              </a:rPr>
              <a:t>(matično pravno lice) kontroliše entitet (zavisno pravno lice) uz </a:t>
            </a:r>
            <a:r>
              <a:rPr lang="sr-Latn-RS" sz="1400" b="1" dirty="0" err="1">
                <a:solidFill>
                  <a:schemeClr val="tx1"/>
                </a:solidFill>
              </a:rPr>
              <a:t>kumilativno</a:t>
            </a:r>
            <a:r>
              <a:rPr lang="sr-Latn-RS" sz="1400" b="1" dirty="0">
                <a:solidFill>
                  <a:schemeClr val="tx1"/>
                </a:solidFill>
              </a:rPr>
              <a:t> ispunjenje sledećih uslova:</a:t>
            </a:r>
          </a:p>
          <a:p>
            <a:pPr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chemeClr val="tx1"/>
                </a:solidFill>
              </a:rPr>
              <a:t>da investitor ima moć nad entitetom u koji je investirao</a:t>
            </a:r>
          </a:p>
          <a:p>
            <a:pPr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chemeClr val="tx1"/>
                </a:solidFill>
              </a:rPr>
              <a:t>da investitor ima izloženost, ili prava na varijabilne prinose po osnovu svog učešća u </a:t>
            </a:r>
            <a:r>
              <a:rPr lang="sr-Latn-RS" sz="1400" b="1" dirty="0" err="1">
                <a:solidFill>
                  <a:schemeClr val="tx1"/>
                </a:solidFill>
              </a:rPr>
              <a:t>entitetu</a:t>
            </a:r>
            <a:r>
              <a:rPr lang="sr-Latn-RS" sz="1400" b="1" dirty="0">
                <a:solidFill>
                  <a:schemeClr val="tx1"/>
                </a:solidFill>
              </a:rPr>
              <a:t> u koji je investirao </a:t>
            </a:r>
          </a:p>
          <a:p>
            <a:pPr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chemeClr val="tx1"/>
                </a:solidFill>
              </a:rPr>
              <a:t>da investitor ima sposobnost da koristi svoju moć nad entitetom u koji je investirao kako bi uticao na iznos prinosa za investitora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4572000" y="1491630"/>
            <a:ext cx="4208400" cy="3032869"/>
          </a:xfrm>
          <a:prstGeom prst="rect">
            <a:avLst/>
          </a:prstGeom>
          <a:solidFill>
            <a:srgbClr val="D4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RS" sz="1400" b="1" dirty="0" smtClean="0">
                <a:solidFill>
                  <a:schemeClr val="accent2"/>
                </a:solidFill>
              </a:rPr>
              <a:t>Ostala </a:t>
            </a:r>
            <a:r>
              <a:rPr lang="sr-Latn-RS" sz="1400" b="1" dirty="0">
                <a:solidFill>
                  <a:schemeClr val="accent2"/>
                </a:solidFill>
              </a:rPr>
              <a:t>povezana pravna </a:t>
            </a:r>
            <a:r>
              <a:rPr lang="sr-Latn-RS" sz="1400" b="1" dirty="0" smtClean="0">
                <a:solidFill>
                  <a:schemeClr val="accent2"/>
                </a:solidFill>
              </a:rPr>
              <a:t>lica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pPr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chemeClr val="tx1"/>
                </a:solidFill>
              </a:rPr>
              <a:t>pridružena pravna lica (IAS 28)</a:t>
            </a:r>
          </a:p>
          <a:p>
            <a:pPr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chemeClr val="tx1"/>
                </a:solidFill>
              </a:rPr>
              <a:t>zajednički aranžmani (IAS 11</a:t>
            </a:r>
            <a:r>
              <a:rPr lang="sr-Latn-RS" sz="1400" b="1" dirty="0" smtClean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sr-Latn-RS" sz="1400" b="1" dirty="0" smtClean="0">
                <a:solidFill>
                  <a:schemeClr val="tx1"/>
                </a:solidFill>
              </a:rPr>
              <a:t>     - zajedničko </a:t>
            </a:r>
            <a:r>
              <a:rPr lang="sr-Latn-RS" sz="1400" b="1" dirty="0">
                <a:solidFill>
                  <a:schemeClr val="tx1"/>
                </a:solidFill>
              </a:rPr>
              <a:t>poslovanje </a:t>
            </a:r>
          </a:p>
          <a:p>
            <a:pPr>
              <a:spcAft>
                <a:spcPts val="600"/>
              </a:spcAft>
            </a:pPr>
            <a:r>
              <a:rPr lang="sr-Latn-RS" sz="1400" b="1" dirty="0" smtClean="0">
                <a:solidFill>
                  <a:schemeClr val="tx1"/>
                </a:solidFill>
              </a:rPr>
              <a:t>     - zajednički </a:t>
            </a:r>
            <a:r>
              <a:rPr lang="sr-Latn-RS" sz="1400" b="1" dirty="0">
                <a:solidFill>
                  <a:schemeClr val="tx1"/>
                </a:solidFill>
              </a:rPr>
              <a:t>poduhvat </a:t>
            </a:r>
          </a:p>
          <a:p>
            <a:pPr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RS" sz="1400" b="1" dirty="0">
                <a:solidFill>
                  <a:schemeClr val="tx1"/>
                </a:solidFill>
              </a:rPr>
              <a:t>druga pravna lica koja se smatraju povezanim </a:t>
            </a:r>
            <a:r>
              <a:rPr lang="sr-Latn-RS" sz="1400" b="1" dirty="0" smtClean="0">
                <a:solidFill>
                  <a:schemeClr val="tx1"/>
                </a:solidFill>
              </a:rPr>
              <a:t>(IAS 24)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IAS </a:t>
            </a:r>
            <a:r>
              <a:rPr lang="sr-Latn-RS" sz="2000" dirty="0" smtClean="0"/>
              <a:t>24 / </a:t>
            </a:r>
            <a:r>
              <a:rPr lang="sr-Latn-RS" sz="2000" dirty="0"/>
              <a:t>IFRS za SME Odeljak 33 Obelodanjivanje povezanih strana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3297458"/>
            <a:ext cx="9144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sr-Latn-RS" sz="1500" dirty="0" smtClean="0"/>
              <a:t>kontrola/zajednička kontrola</a:t>
            </a:r>
          </a:p>
          <a:p>
            <a:pPr algn="ctr">
              <a:spcAft>
                <a:spcPts val="600"/>
              </a:spcAft>
            </a:pPr>
            <a:endParaRPr lang="sr-Latn-RS" sz="1500" dirty="0" smtClean="0"/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sr-Latn-RS" sz="1500" dirty="0"/>
              <a:t>z</a:t>
            </a:r>
            <a:r>
              <a:rPr lang="sr-Latn-RS" sz="1500" dirty="0" smtClean="0"/>
              <a:t>načajan uticaj</a:t>
            </a:r>
          </a:p>
          <a:p>
            <a:pPr algn="ctr">
              <a:spcAft>
                <a:spcPts val="600"/>
              </a:spcAft>
            </a:pPr>
            <a:endParaRPr lang="sr-Latn-RS" sz="1500" dirty="0" smtClean="0"/>
          </a:p>
          <a:p>
            <a:pPr marL="285750" indent="-285750" algn="ctr">
              <a:spcAft>
                <a:spcPts val="600"/>
              </a:spcAft>
              <a:buFontTx/>
              <a:buChar char="-"/>
            </a:pPr>
            <a:r>
              <a:rPr lang="sr-Latn-RS" sz="1500" dirty="0"/>
              <a:t>č</a:t>
            </a:r>
            <a:r>
              <a:rPr lang="sr-Latn-RS" sz="1500" dirty="0" smtClean="0"/>
              <a:t>lan rukovodećeg osoblja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0501459"/>
              </p:ext>
            </p:extLst>
          </p:nvPr>
        </p:nvGraphicFramePr>
        <p:xfrm>
          <a:off x="3431970" y="1611161"/>
          <a:ext cx="2707200" cy="124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3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/>
              <a:t>IAS 24 / IFRS za SME Odeljak 33 Obelodanjivanje povezanih strana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49382" y="2337460"/>
            <a:ext cx="889461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 smtClean="0"/>
              <a:t>članovi </a:t>
            </a:r>
            <a:r>
              <a:rPr lang="sr-Latn-RS" sz="1400" dirty="0"/>
              <a:t>iste grupe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pridruženi entitet ili zajednički poduhvat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zajednički poduhvat sa trećom stranom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zajednički poduhvat/pridruženi entitet sa trećom stranom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plan primanja nakon prestanka zaposlenja </a:t>
            </a:r>
            <a:endParaRPr lang="sr-Latn-RS" sz="1400" dirty="0" smtClean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entitet je pod kontrolom ili pod zajedničkom kontrolom lica koje je povezano sa izveštajnim entitetom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lice ili uži član porodice koje ima kontrolu ili zajedničku kontrolu nad izveštajnim entitetom ima značajan uticaj na entitet ili je član ključnog rukovodstva </a:t>
            </a:r>
            <a:r>
              <a:rPr lang="sr-Latn-RS" sz="1400" dirty="0" smtClean="0"/>
              <a:t>entiteta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52345671"/>
              </p:ext>
            </p:extLst>
          </p:nvPr>
        </p:nvGraphicFramePr>
        <p:xfrm>
          <a:off x="2968830" y="1173923"/>
          <a:ext cx="2707575" cy="124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3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</a:t>
            </a:r>
            <a:r>
              <a:rPr lang="sr-Latn-RS" sz="2000" b="1" dirty="0" smtClean="0"/>
              <a:t>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CS" sz="2000" dirty="0"/>
              <a:t>S</a:t>
            </a:r>
            <a:r>
              <a:rPr lang="sr-Latn-CS" sz="2000" dirty="0" smtClean="0"/>
              <a:t>ledeći </a:t>
            </a:r>
            <a:r>
              <a:rPr lang="sr-Latn-CS" sz="2000" dirty="0"/>
              <a:t>primeri ne podrazumevaju obavezno povezane </a:t>
            </a:r>
            <a:r>
              <a:rPr lang="sr-Latn-CS" sz="2000" dirty="0" smtClean="0"/>
              <a:t>strane: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09"/>
            <a:ext cx="85355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 smtClean="0"/>
              <a:t> dva </a:t>
            </a:r>
            <a:r>
              <a:rPr lang="sr-Latn-RS" sz="1400" dirty="0"/>
              <a:t>entiteta, samo zato što imaju zajedničkog direktora ili nekog drugog člana ključnog rukovodećeg </a:t>
            </a:r>
            <a:r>
              <a:rPr lang="sr-Latn-RS" sz="1400" dirty="0" smtClean="0"/>
              <a:t>osoblja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dva učesnika u zajedničkom poduhvatu, samo zato što dele zajedničku kontrolu nad zajedničkim </a:t>
            </a:r>
            <a:r>
              <a:rPr lang="sr-Latn-RS" sz="1400" dirty="0" smtClean="0"/>
              <a:t>poduhvatom</a:t>
            </a:r>
            <a:endParaRPr lang="sr-Latn-RS" sz="14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sr-Latn-RS" sz="1400" dirty="0"/>
              <a:t>sledeća lica samo na osnovu njihovog uobičajenog poslovanja sa entitetom (iako </a:t>
            </a:r>
            <a:r>
              <a:rPr lang="sr-Latn-RS" sz="1400" dirty="0" smtClean="0"/>
              <a:t>mogu uticati na </a:t>
            </a:r>
            <a:r>
              <a:rPr lang="sr-Latn-RS" sz="1400" dirty="0"/>
              <a:t>slobodu delovanja entiteta ili da učestvuju u procesu donošenja njegovih odluka):  finansijeri, sindikati, javne službe, državni organi i agencije, kupac, dobavljač, davalac franšize, distributer ili glavni agent sa kojima entitet obavlja značajan obim svog poslovanja, samo na osnovu </a:t>
            </a:r>
            <a:r>
              <a:rPr lang="sr-Latn-RS" sz="1400" dirty="0" err="1"/>
              <a:t>rezultirajuće</a:t>
            </a:r>
            <a:r>
              <a:rPr lang="sr-Latn-RS" sz="1400" dirty="0"/>
              <a:t> ekonomske </a:t>
            </a:r>
            <a:r>
              <a:rPr lang="sr-Latn-RS" sz="1400" dirty="0" smtClean="0"/>
              <a:t>zavisnosti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256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</a:t>
            </a:r>
            <a:r>
              <a:rPr lang="sr-Latn-RS" sz="2000" b="1" dirty="0" smtClean="0"/>
              <a:t>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839020"/>
          </a:xfrm>
        </p:spPr>
        <p:txBody>
          <a:bodyPr/>
          <a:lstStyle/>
          <a:p>
            <a:r>
              <a:rPr lang="sr-Latn-RS" sz="2000" dirty="0" smtClean="0"/>
              <a:t>Pravilnik </a:t>
            </a:r>
            <a:r>
              <a:rPr lang="sr-Latn-RS" sz="2000" dirty="0"/>
              <a:t>o Kontnom okviru i sadržini računa u Kontnom okviru za privredna društva, zadruge i preduzetnike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09"/>
            <a:ext cx="85355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Tx/>
              <a:buChar char="-"/>
            </a:pPr>
            <a:endParaRPr lang="sr-Latn-RS" sz="1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78712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1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Povezana lica prema članu 62. Zakona o privrednim društvima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4" y="1371257"/>
            <a:ext cx="853551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r-Latn-RS" sz="1400" b="1" dirty="0"/>
              <a:t>P</a:t>
            </a:r>
            <a:r>
              <a:rPr lang="sr-Latn-RS" sz="1400" b="1" dirty="0" smtClean="0"/>
              <a:t>ovezanim </a:t>
            </a:r>
            <a:r>
              <a:rPr lang="sr-Latn-RS" sz="1400" b="1" dirty="0"/>
              <a:t>licem sa fizičkim licem smatra se</a:t>
            </a:r>
            <a:r>
              <a:rPr lang="sr-Latn-RS" sz="1400" b="1" dirty="0" smtClean="0"/>
              <a:t>:</a:t>
            </a:r>
          </a:p>
          <a:p>
            <a:r>
              <a:rPr lang="sr-Latn-RS" sz="1400" dirty="0"/>
              <a:t>1) njegov krvni srodnik u pravoj liniji, krvni srodnik u pobočnoj liniji zaključno sa trećim stepenom srodstva, supružnik i vanbračni partner ovih lica; </a:t>
            </a:r>
          </a:p>
          <a:p>
            <a:r>
              <a:rPr lang="sr-Latn-RS" sz="1400" dirty="0"/>
              <a:t>2) njegov supružnik i vanbračni partner i njihovi krvni srodnici zaključno sa prvim stepenom srodstva; </a:t>
            </a:r>
          </a:p>
          <a:p>
            <a:r>
              <a:rPr lang="sr-Latn-RS" sz="1400" dirty="0"/>
              <a:t>3) njegov usvojilac ili usvojenik, kao i potomci usvojenika; </a:t>
            </a:r>
          </a:p>
          <a:p>
            <a:r>
              <a:rPr lang="sr-Latn-RS" sz="1400" dirty="0"/>
              <a:t>4) druga lica koja sa tim licem žive u zajedničkom domaćinstvu. </a:t>
            </a:r>
          </a:p>
          <a:p>
            <a:pPr>
              <a:spcAft>
                <a:spcPts val="600"/>
              </a:spcAft>
            </a:pPr>
            <a:endParaRPr lang="sr-Latn-RS" sz="1400" b="1" dirty="0" smtClean="0"/>
          </a:p>
          <a:p>
            <a:pPr>
              <a:spcAft>
                <a:spcPts val="600"/>
              </a:spcAft>
            </a:pPr>
            <a:r>
              <a:rPr lang="sr-Latn-RS" sz="1400" b="1" dirty="0" smtClean="0"/>
              <a:t>Povezanim </a:t>
            </a:r>
            <a:r>
              <a:rPr lang="sr-Latn-RS" sz="1400" b="1" dirty="0"/>
              <a:t>licem sa pravnim licem smatra se: </a:t>
            </a:r>
            <a:endParaRPr lang="sr-Latn-RS" sz="1400" b="1" dirty="0" smtClean="0"/>
          </a:p>
          <a:p>
            <a:r>
              <a:rPr lang="sr-Latn-RS" sz="1400" dirty="0"/>
              <a:t>1) pravno lice u kojem to pravno lice poseduje značajno učešće u kapitalu, ili pravo da takvo učešće stekne iz konvertibilnih obveznica, </a:t>
            </a:r>
            <a:r>
              <a:rPr lang="sr-Latn-RS" sz="1400" dirty="0" err="1"/>
              <a:t>varanata</a:t>
            </a:r>
            <a:r>
              <a:rPr lang="sr-Latn-RS" sz="1400" dirty="0"/>
              <a:t>, opcija i slično; </a:t>
            </a:r>
          </a:p>
          <a:p>
            <a:r>
              <a:rPr lang="sr-Latn-RS" sz="1400" dirty="0"/>
              <a:t>2) pravno lice u kojem je to pravno lice kontrolni član društva (kontrolisano društvo); </a:t>
            </a:r>
          </a:p>
          <a:p>
            <a:r>
              <a:rPr lang="sr-Latn-RS" sz="1400" dirty="0"/>
              <a:t>3) pravno lice koje je zajedno sa tim pravnim licem pod kontrolom trećeg lica; </a:t>
            </a:r>
          </a:p>
          <a:p>
            <a:r>
              <a:rPr lang="sr-Latn-RS" sz="1400" dirty="0"/>
              <a:t>4) lice koje u tom pravnom licu poseduje značajno učešće u kapitalu, ili pravo da takvo učešće stekne iz konvertibilnih obveznica, </a:t>
            </a:r>
            <a:r>
              <a:rPr lang="sr-Latn-RS" sz="1400" dirty="0" err="1"/>
              <a:t>varanata</a:t>
            </a:r>
            <a:r>
              <a:rPr lang="sr-Latn-RS" sz="1400" dirty="0"/>
              <a:t>, opcija i slično; </a:t>
            </a:r>
          </a:p>
          <a:p>
            <a:r>
              <a:rPr lang="sr-Latn-RS" sz="1400" dirty="0"/>
              <a:t>5) lice koje je kontrolni član tog pravnog lica; </a:t>
            </a:r>
          </a:p>
          <a:p>
            <a:r>
              <a:rPr lang="sr-Latn-RS" sz="1400" dirty="0"/>
              <a:t>6) lice koje je direktor, odnosno član organa upravljanja ili nadzora tog pravnog lica. </a:t>
            </a:r>
          </a:p>
        </p:txBody>
      </p:sp>
    </p:spTree>
    <p:extLst>
      <p:ext uri="{BB962C8B-B14F-4D97-AF65-F5344CB8AC3E}">
        <p14:creationId xmlns:p14="http://schemas.microsoft.com/office/powerpoint/2010/main" val="17663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RS" sz="2000" b="1" dirty="0"/>
              <a:t>Povezana lica – poreski i računovodstveni aspekt</a:t>
            </a:r>
            <a:endParaRPr lang="en-GB" sz="200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51520" y="915566"/>
            <a:ext cx="8712968" cy="485775"/>
          </a:xfrm>
        </p:spPr>
        <p:txBody>
          <a:bodyPr/>
          <a:lstStyle/>
          <a:p>
            <a:r>
              <a:rPr lang="sr-Latn-RS" sz="2000" dirty="0" smtClean="0"/>
              <a:t>Povezana lica prema članu 59. </a:t>
            </a:r>
            <a:r>
              <a:rPr lang="sr-Latn-RS" sz="2000" dirty="0"/>
              <a:t>Zakona o porezu na dobit pravnih lica 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90003" y="1446810"/>
            <a:ext cx="8535513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975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1400" b="1" dirty="0" smtClean="0"/>
              <a:t>mogućnost </a:t>
            </a:r>
            <a:r>
              <a:rPr lang="sr-Latn-RS" sz="1400" b="1" dirty="0"/>
              <a:t>kontrole (najmanje 25% akcija ili udela)</a:t>
            </a:r>
          </a:p>
          <a:p>
            <a:pPr indent="-180975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mogućnost značajnijeg uticaja na poslovne odluke (25% akcija ili udela i najmanje 25% glasova u organima </a:t>
            </a:r>
            <a:r>
              <a:rPr lang="sr-Latn-RS" sz="1400" b="1" dirty="0" smtClean="0"/>
              <a:t>upravljanja)</a:t>
            </a:r>
          </a:p>
          <a:p>
            <a:pPr indent="-180975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l</a:t>
            </a:r>
            <a:r>
              <a:rPr lang="sr-Latn-RS" sz="1400" b="1" dirty="0" smtClean="0"/>
              <a:t>icem </a:t>
            </a:r>
            <a:r>
              <a:rPr lang="sr-Latn-RS" sz="1400" b="1" dirty="0"/>
              <a:t>povezanim sa obveznikom smatra se i ono pravno lice u kome, kao i kod obveznika, ista fizička ili pravna lica neposredno ili posredno učestvuju u upravljanju, kontroli ili kapitalu</a:t>
            </a:r>
          </a:p>
          <a:p>
            <a:pPr indent="-180975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fizička lica  koja su bračni ili vanbračni drug, potomci, usvojenici i potomci usvojenika, roditelji, usvojioci, braća i sestre i njihovi potomci, dedovi i babe i njihovi potomci, kao i braća i sestre i roditelji bračnog ili vanbračnog druga, licu koje poseduje najmanje 25% akcija ili udela ili najmanje 25% glasova u organima upravljanja društva</a:t>
            </a:r>
          </a:p>
          <a:p>
            <a:pPr indent="-180975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RS" sz="1400" b="1" dirty="0"/>
              <a:t>nerezidentna pravna lica iz jurisdikcije sa preferencijalnim poreskim </a:t>
            </a:r>
            <a:r>
              <a:rPr lang="sr-Latn-RS" sz="1400" b="1" dirty="0" smtClean="0"/>
              <a:t>sistemom</a:t>
            </a:r>
            <a:endParaRPr lang="sr-Latn-RS" sz="1400" b="1" dirty="0"/>
          </a:p>
        </p:txBody>
      </p:sp>
    </p:spTree>
    <p:extLst>
      <p:ext uri="{BB962C8B-B14F-4D97-AF65-F5344CB8AC3E}">
        <p14:creationId xmlns:p14="http://schemas.microsoft.com/office/powerpoint/2010/main" val="14050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SM">
      <a:dk1>
        <a:srgbClr val="63666A"/>
      </a:dk1>
      <a:lt1>
        <a:sysClr val="window" lastClr="FFFFFF"/>
      </a:lt1>
      <a:dk2>
        <a:srgbClr val="888B8D"/>
      </a:dk2>
      <a:lt2>
        <a:srgbClr val="DCDDDE"/>
      </a:lt2>
      <a:accent1>
        <a:srgbClr val="009CDE"/>
      </a:accent1>
      <a:accent2>
        <a:srgbClr val="3F9C35"/>
      </a:accent2>
      <a:accent3>
        <a:srgbClr val="34A798"/>
      </a:accent3>
      <a:accent4>
        <a:srgbClr val="9F5CC0"/>
      </a:accent4>
      <a:accent5>
        <a:srgbClr val="F1B434"/>
      </a:accent5>
      <a:accent6>
        <a:srgbClr val="E40046"/>
      </a:accent6>
      <a:hlink>
        <a:srgbClr val="009CDE"/>
      </a:hlink>
      <a:folHlink>
        <a:srgbClr val="6366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1540</Words>
  <Application>Microsoft Office PowerPoint</Application>
  <PresentationFormat>On-screen Show (16:9)</PresentationFormat>
  <Paragraphs>122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POVEZANA LICA – poreski i računovoDstveni Aspekt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L2LAdmin</dc:creator>
  <cp:lastModifiedBy>Marjanovic</cp:lastModifiedBy>
  <cp:revision>188</cp:revision>
  <dcterms:created xsi:type="dcterms:W3CDTF">2015-05-28T11:57:29Z</dcterms:created>
  <dcterms:modified xsi:type="dcterms:W3CDTF">2017-11-23T07:58:40Z</dcterms:modified>
</cp:coreProperties>
</file>