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3" r:id="rId3"/>
    <p:sldId id="305" r:id="rId4"/>
    <p:sldId id="304" r:id="rId5"/>
    <p:sldId id="307" r:id="rId6"/>
    <p:sldId id="311" r:id="rId7"/>
    <p:sldId id="310" r:id="rId8"/>
    <p:sldId id="309" r:id="rId9"/>
    <p:sldId id="312" r:id="rId10"/>
    <p:sldId id="315" r:id="rId11"/>
    <p:sldId id="317" r:id="rId12"/>
    <p:sldId id="318" r:id="rId13"/>
    <p:sldId id="319" r:id="rId14"/>
    <p:sldId id="299" r:id="rId15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66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473AF6-2FAB-4713-B6C6-E0386261291F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98E0F9-4544-4B83-BE12-483232559C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339265-ADFC-4563-A924-76225813E49E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D8859B-D7B2-4524-A914-23A343B740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Rezervisanja - priznavanje i ukidanje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Kristina Erac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24.11.2017.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u skladu sa IAS 19 i IFRS za SME Odeljak 28: pojam, priznavanje i odmeravanje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7749" y="1804059"/>
            <a:ext cx="82643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Pojam, priznavanje i odmeravanje - uslovi u skladu sa IAS 37, odnosno IFRS za SME 21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Koraci u odmeravanju rezervisanja: </a:t>
            </a:r>
          </a:p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	1) utvrditi sadašnju vrednost rezervisanja korišćenjem aktuarske tehnike „metode projektovane kreditne jedinice“;</a:t>
            </a:r>
          </a:p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	2) utvrditi trošak tekućih usluga (trošak tekućeg rada);</a:t>
            </a:r>
          </a:p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	3) utvrditi trošak prošlih usluga;</a:t>
            </a:r>
          </a:p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	4) utvrđivanje dobitaka i gubitaka po izmirenju obaveza za otpremnine;</a:t>
            </a:r>
          </a:p>
          <a:p>
            <a:pPr marL="180975" lvl="0" indent="-180975">
              <a:spcAft>
                <a:spcPts val="600"/>
              </a:spcAft>
            </a:pPr>
            <a:r>
              <a:rPr lang="sr-Latn-RS" sz="1400" dirty="0" smtClean="0"/>
              <a:t>	5) utvrditi neto kamatu, odnosno promenu obaveze koja nastaje protokom vremena; i </a:t>
            </a:r>
          </a:p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	6) utvrditi aktuarski dobitak i gubitak, tj. promene u sadašnjoj vrednosti rezervisanja usled iskustvenih prilagođavanja.</a:t>
            </a:r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u skladu sa IAS 19 i IFRS za SME Odeljak 28: vrste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1499" y="2219696"/>
            <a:ext cx="826436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Rezervisanja za naknade zaposlenima, u skladu sa računovodstvenom regulativom, obuhvataju: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otpremnine, koje privredni subjekt isplaćuje zaposlenom prilikom njegovog odlaska u penziju;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otpremnine, koje poslodavac isplaćuje zaposlenom kada mu otkaže ugovor o radu;</a:t>
            </a:r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jubilarne nagrade;</a:t>
            </a:r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neiskorišćene dane godišnjeg odmora.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otpremnine - obračun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1499" y="2219696"/>
            <a:ext cx="82643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81" y="1924009"/>
            <a:ext cx="5014925" cy="235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otpremnine - računovodstveno obuhvatanje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1499" y="2219696"/>
            <a:ext cx="82643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75" y="1499713"/>
            <a:ext cx="5610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75" y="3221883"/>
            <a:ext cx="56102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75271" y="2162475"/>
            <a:ext cx="8712968" cy="485775"/>
          </a:xfrm>
        </p:spPr>
        <p:txBody>
          <a:bodyPr/>
          <a:lstStyle/>
          <a:p>
            <a:pPr algn="ctr"/>
            <a:r>
              <a:rPr lang="sr-Latn-RS" sz="2000" dirty="0" smtClean="0"/>
              <a:t>HVALA NA PAŽNJI!!!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28323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u skladu sa IAS 37 i IFRS za SME Odeljak 21: pojam, priznavanje i odmeravanje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7749" y="1804059"/>
            <a:ext cx="82643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Pojam - sadašnja obaveza ekonomske prirode sa neizvesnim rokom dospeća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Priznavanje - ispunjenje tri kumulativna uslova:</a:t>
            </a:r>
          </a:p>
          <a:p>
            <a:pPr marL="180975" indent="-180975">
              <a:spcAft>
                <a:spcPts val="600"/>
              </a:spcAft>
            </a:pPr>
            <a:r>
              <a:rPr lang="sr-Latn-RS" sz="1400" dirty="0" smtClean="0"/>
              <a:t>	1) </a:t>
            </a:r>
            <a:r>
              <a:rPr lang="sr-Latn-CS" sz="1400" dirty="0" smtClean="0"/>
              <a:t>sadašnja obaveza kao posledica prošlog događaja;</a:t>
            </a:r>
          </a:p>
          <a:p>
            <a:pPr marL="180975" indent="-180975">
              <a:spcAft>
                <a:spcPts val="600"/>
              </a:spcAft>
            </a:pPr>
            <a:r>
              <a:rPr lang="sr-Latn-CS" sz="1400" dirty="0" smtClean="0"/>
              <a:t>	2) pouzdana verovatnoća da će doći do odliva resursa koji predstavljaju ekonomske koristi entiteta;</a:t>
            </a:r>
          </a:p>
          <a:p>
            <a:pPr marL="180975" indent="-180975">
              <a:spcAft>
                <a:spcPts val="600"/>
              </a:spcAft>
            </a:pPr>
            <a:r>
              <a:rPr lang="sr-Latn-CS" sz="1400" dirty="0" smtClean="0"/>
              <a:t>	3) pouzdana procena iznosa obaveze;</a:t>
            </a:r>
          </a:p>
          <a:p>
            <a:pPr marL="180975" indent="-180975">
              <a:spcAft>
                <a:spcPts val="600"/>
              </a:spcAft>
            </a:pPr>
            <a:endParaRPr lang="en-US" sz="1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Odmeravanje - </a:t>
            </a:r>
            <a:r>
              <a:rPr lang="sr-Latn-CS" sz="1400" dirty="0" smtClean="0"/>
              <a:t>najbolja procena izdataka zahtevanih da se izmiri sadašnja obaveza na kraju izveštajnog perioda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u skladu sa IAS 37 i IFRS za SME Odeljak 21: vrste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7749" y="1804059"/>
            <a:ext cx="82643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smtClean="0"/>
              <a:t>U skladu sa IAS 37 i IFRS za SME Odeljak 21 rezervisanja se odnose na:</a:t>
            </a:r>
          </a:p>
          <a:p>
            <a:endParaRPr lang="en-US" sz="1400" dirty="0" smtClean="0"/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1400" dirty="0" smtClean="0"/>
              <a:t>rezervisanja za troškove u garantnom roku;</a:t>
            </a:r>
            <a:endParaRPr lang="en-US" sz="1400" dirty="0" smtClean="0"/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1400" dirty="0" smtClean="0"/>
              <a:t>rezervisanja za obnavljanje prirodnih bogatstava;</a:t>
            </a:r>
            <a:endParaRPr lang="en-US" sz="1400" dirty="0" smtClean="0"/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1400" dirty="0" smtClean="0"/>
              <a:t>rezervisanja za zadržane kaucije i depozite;</a:t>
            </a:r>
            <a:endParaRPr lang="en-US" sz="1400" dirty="0" smtClean="0"/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1400" dirty="0" smtClean="0"/>
              <a:t>rezervisanja za troškove restrukturiranja;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1400" dirty="0" smtClean="0"/>
              <a:t>rezervisanja za troškove sudskih sporova; i</a:t>
            </a:r>
          </a:p>
          <a:p>
            <a:pPr marL="180975" lvl="0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CS" sz="1400" dirty="0" smtClean="0"/>
              <a:t>ostala dugoročna rezervisanja (štetni ugovori).</a:t>
            </a:r>
            <a:endParaRPr lang="en-US" sz="1400" dirty="0" smtClean="0"/>
          </a:p>
          <a:p>
            <a:pPr marL="180975" indent="-180975">
              <a:spcAft>
                <a:spcPts val="600"/>
              </a:spcAft>
            </a:pPr>
            <a:endParaRPr lang="sr-Latn-RS" sz="14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troškove u garantnom roku - primer i obračun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5" y="1541813"/>
            <a:ext cx="8535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Građevinsko preduzeće kao izvođač radova (nalogodavac) zaključilo je ugovor sa investitorom (korisnik garancije) o izgradnji poslovno stambenog objekta. Ugovorom je definisana obaveza izvođača radova da obezbedi bankarsku garanciju za dobro izvršenje </a:t>
            </a:r>
            <a:r>
              <a:rPr lang="sr-Latn-RS" sz="1400" dirty="0" smtClean="0"/>
              <a:t>posla. </a:t>
            </a:r>
            <a:r>
              <a:rPr lang="sr-Latn-RS" sz="1400" dirty="0" smtClean="0"/>
              <a:t>Ovu garanciju izdaje Raiffeisen banka a.d., Beograd (garant) u iznosu od 5% vrednosti ugovora zaključenog između investitora i izvođača radova a koji iznosi EUR 3.000.000,00. </a:t>
            </a:r>
            <a:r>
              <a:rPr lang="sr-Latn-RS" sz="1400" dirty="0" smtClean="0"/>
              <a:t>Garancija za dobro izvršenje posla </a:t>
            </a:r>
            <a:r>
              <a:rPr lang="sr-Latn-RS" sz="1400" dirty="0" smtClean="0"/>
              <a:t>stupa na snagu 18.11.2016. </a:t>
            </a:r>
            <a:r>
              <a:rPr lang="sr-Latn-RS" sz="1400" dirty="0" smtClean="0"/>
              <a:t>godine, dok je period važenja garancije </a:t>
            </a:r>
            <a:r>
              <a:rPr lang="sr-Latn-RS" sz="1400" dirty="0" smtClean="0"/>
              <a:t>24.10.2018</a:t>
            </a:r>
            <a:r>
              <a:rPr lang="sr-Latn-RS" sz="1400" dirty="0" smtClean="0"/>
              <a:t>. </a:t>
            </a:r>
            <a:r>
              <a:rPr lang="sr-Latn-RS" sz="1400" dirty="0" smtClean="0"/>
              <a:t>godine.</a:t>
            </a:r>
            <a:endParaRPr lang="sr-Latn-R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341" y="3123541"/>
            <a:ext cx="50387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troškove u garantnom roku - računovodstveno obuhvatanje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5" y="1708067"/>
            <a:ext cx="853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75" y="1804328"/>
            <a:ext cx="6082702" cy="8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00" y="3060019"/>
            <a:ext cx="6058951" cy="147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obnavljanje prirodnih bogatstava - primer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01879" y="1826821"/>
            <a:ext cx="8535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Društvo vrši rezervisanje za rekultivaciju zemljišta na kome eksploatiše pesak. Radovi će se vršiti na kraju treće godine i za tu godinu Društvo ne vrši rezervisanje. Procenjena vrednost radova iznosi RSD 2.000.000,00. Skidanje jalovine i eksploatacija će biti ravnomerna u dve godine pa će se rezervisanje po ovom osnovu vršiti ravnomerno za obe godine. Diskontna stopa iznosi 10%. Za izvođenje radova rekultivacije zemljišta je angažovano drugo pravno lice koje je nakon izvršene usluge izdalo fakturu u iznosu od RSD 1.800.000,00 sa PDV-om.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obnavljanje prirodnih bogatstava</a:t>
            </a:r>
            <a:r>
              <a:rPr lang="sr-Latn-RS" sz="2000" dirty="0" smtClean="0"/>
              <a:t> </a:t>
            </a:r>
            <a:r>
              <a:rPr lang="sr-Latn-CS" sz="2000" b="1" dirty="0" smtClean="0"/>
              <a:t>- obračun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5" y="1708067"/>
            <a:ext cx="853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35" y="1571026"/>
            <a:ext cx="4486893" cy="32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obnavljanje prirodnih bogatstava</a:t>
            </a:r>
            <a:r>
              <a:rPr lang="sr-Latn-RS" sz="2000" dirty="0" smtClean="0"/>
              <a:t> </a:t>
            </a:r>
            <a:r>
              <a:rPr lang="sr-Latn-CS" sz="2000" b="1" dirty="0" smtClean="0"/>
              <a:t>- računovodstveno obuhvatanje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61255" y="1708067"/>
            <a:ext cx="853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77" y="1671659"/>
            <a:ext cx="4384528" cy="347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Rezervisanja - priznavanje i ukidanje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b="1" dirty="0" smtClean="0"/>
              <a:t>Rezervisanja za zadržane kaucije i depozite - primer i računovodstveno obuhvatanje</a:t>
            </a:r>
          </a:p>
          <a:p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08756" y="1553689"/>
            <a:ext cx="85355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Izvršeni su radovi po nalogu naručioca za šta je ispostavljena faktura u iznosu od RSD 9.000.000,00 sa PDV-om. Investitor je uplatio iznos od RSD 8.100.000,00 iz razloga što je ugovorom definisana kaucija od 10% vrednosti radova. U narednoj godini izvršena je popravka na objektu kupca i za to je utrošen materijal u iznosu od RSD 500.000,00. Nakon isteka garantnog roka kupac je uplatio iznos kaucije.</a:t>
            </a:r>
          </a:p>
          <a:p>
            <a:endParaRPr lang="en-US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29" y="2567512"/>
            <a:ext cx="4242024" cy="25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597</Words>
  <Application>Microsoft Office PowerPoint</Application>
  <PresentationFormat>On-screen Show (16:9)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Rezervisanja - priznavanje i ukidanje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cetiri</cp:lastModifiedBy>
  <cp:revision>216</cp:revision>
  <dcterms:created xsi:type="dcterms:W3CDTF">2015-05-28T11:57:29Z</dcterms:created>
  <dcterms:modified xsi:type="dcterms:W3CDTF">2017-11-22T14:40:29Z</dcterms:modified>
</cp:coreProperties>
</file>