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3" r:id="rId3"/>
    <p:sldId id="305" r:id="rId4"/>
    <p:sldId id="306" r:id="rId5"/>
    <p:sldId id="317" r:id="rId6"/>
    <p:sldId id="31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5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3F803F"/>
    <a:srgbClr val="63666A"/>
    <a:srgbClr val="009CDE"/>
    <a:srgbClr val="DBECD4"/>
    <a:srgbClr val="D4E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66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82882-F31F-49F0-B4DC-D607EB7ECF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7DBA63E-7D58-4565-AF78-463553771057}">
      <dgm:prSet phldrT="[Text]"/>
      <dgm:spPr>
        <a:solidFill>
          <a:srgbClr val="3F803F"/>
        </a:solidFill>
      </dgm:spPr>
      <dgm:t>
        <a:bodyPr/>
        <a:lstStyle/>
        <a:p>
          <a:r>
            <a:rPr lang="en-US" dirty="0" smtClean="0"/>
            <a:t>R</a:t>
          </a:r>
          <a:r>
            <a:rPr lang="sr-Latn-RS" dirty="0" smtClean="0"/>
            <a:t>azličita pravila za priznavanje prihoda i rashoda</a:t>
          </a:r>
          <a:endParaRPr lang="en-US" dirty="0"/>
        </a:p>
      </dgm:t>
    </dgm:pt>
    <dgm:pt modelId="{BF509F49-9388-4849-AFE6-D838A2245C78}" type="parTrans" cxnId="{61A5609B-F4EA-470D-8A2A-ED380A1ED926}">
      <dgm:prSet/>
      <dgm:spPr/>
      <dgm:t>
        <a:bodyPr/>
        <a:lstStyle/>
        <a:p>
          <a:endParaRPr lang="en-US"/>
        </a:p>
      </dgm:t>
    </dgm:pt>
    <dgm:pt modelId="{AF0083C0-87B4-4DA4-B62A-7324DA7B77DF}" type="sibTrans" cxnId="{61A5609B-F4EA-470D-8A2A-ED380A1ED926}">
      <dgm:prSet/>
      <dgm:spPr/>
      <dgm:t>
        <a:bodyPr/>
        <a:lstStyle/>
        <a:p>
          <a:endParaRPr lang="en-US"/>
        </a:p>
      </dgm:t>
    </dgm:pt>
    <dgm:pt modelId="{EB142302-4404-4B11-9846-81D730102610}">
      <dgm:prSet phldrT="[Text]"/>
      <dgm:spPr>
        <a:solidFill>
          <a:srgbClr val="3F803F"/>
        </a:solidFill>
      </dgm:spPr>
      <dgm:t>
        <a:bodyPr/>
        <a:lstStyle/>
        <a:p>
          <a:r>
            <a:rPr lang="en-US" dirty="0" smtClean="0"/>
            <a:t>K</a:t>
          </a:r>
          <a:r>
            <a:rPr lang="sr-Latn-RS" dirty="0" smtClean="0"/>
            <a:t>orekcija rezultata u PB tekućeg perioda</a:t>
          </a:r>
          <a:endParaRPr lang="en-US" dirty="0"/>
        </a:p>
      </dgm:t>
    </dgm:pt>
    <dgm:pt modelId="{5AF74EFC-2030-4C4A-B096-A120CD99D744}" type="parTrans" cxnId="{E2E8DE1F-9162-4FD1-8784-0EA64E5A3BDD}">
      <dgm:prSet/>
      <dgm:spPr/>
      <dgm:t>
        <a:bodyPr/>
        <a:lstStyle/>
        <a:p>
          <a:endParaRPr lang="en-US"/>
        </a:p>
      </dgm:t>
    </dgm:pt>
    <dgm:pt modelId="{1E84CE4B-B3B0-47B3-9EDA-D1CC89FD5E88}" type="sibTrans" cxnId="{E2E8DE1F-9162-4FD1-8784-0EA64E5A3BDD}">
      <dgm:prSet/>
      <dgm:spPr/>
      <dgm:t>
        <a:bodyPr/>
        <a:lstStyle/>
        <a:p>
          <a:endParaRPr lang="en-US"/>
        </a:p>
      </dgm:t>
    </dgm:pt>
    <dgm:pt modelId="{AFE8BCDC-8988-49D1-AAE1-9F136017522D}">
      <dgm:prSet phldrT="[Text]"/>
      <dgm:spPr>
        <a:solidFill>
          <a:srgbClr val="3F803F"/>
        </a:solidFill>
      </dgm:spPr>
      <dgm:t>
        <a:bodyPr/>
        <a:lstStyle/>
        <a:p>
          <a:r>
            <a:rPr lang="en-US" dirty="0" smtClean="0"/>
            <a:t>P</a:t>
          </a:r>
          <a:r>
            <a:rPr lang="sr-Latn-RS" dirty="0" smtClean="0"/>
            <a:t>oreske posledice u budućim periodima</a:t>
          </a:r>
          <a:endParaRPr lang="en-US" dirty="0"/>
        </a:p>
      </dgm:t>
    </dgm:pt>
    <dgm:pt modelId="{AA61567C-090F-40FD-9D48-895102B93B79}" type="parTrans" cxnId="{A2BEAE79-90A6-4E60-958E-9F6A323BA3B1}">
      <dgm:prSet/>
      <dgm:spPr/>
      <dgm:t>
        <a:bodyPr/>
        <a:lstStyle/>
        <a:p>
          <a:endParaRPr lang="en-US"/>
        </a:p>
      </dgm:t>
    </dgm:pt>
    <dgm:pt modelId="{00EE6634-D9AF-4813-ACC2-6A1BE94F980A}" type="sibTrans" cxnId="{A2BEAE79-90A6-4E60-958E-9F6A323BA3B1}">
      <dgm:prSet/>
      <dgm:spPr/>
      <dgm:t>
        <a:bodyPr/>
        <a:lstStyle/>
        <a:p>
          <a:endParaRPr lang="en-US"/>
        </a:p>
      </dgm:t>
    </dgm:pt>
    <dgm:pt modelId="{16539B43-E30C-4B65-9855-E483DA8C8F92}">
      <dgm:prSet/>
      <dgm:spPr>
        <a:solidFill>
          <a:srgbClr val="3F803F"/>
        </a:solidFill>
      </dgm:spPr>
      <dgm:t>
        <a:bodyPr/>
        <a:lstStyle/>
        <a:p>
          <a:r>
            <a:rPr lang="en-US" dirty="0" smtClean="0"/>
            <a:t>O</a:t>
          </a:r>
          <a:r>
            <a:rPr lang="sr-Latn-RS" dirty="0" smtClean="0"/>
            <a:t>snov za priznavanje odloženih poreza</a:t>
          </a:r>
          <a:endParaRPr lang="en-US" dirty="0"/>
        </a:p>
      </dgm:t>
    </dgm:pt>
    <dgm:pt modelId="{DADE7D99-2E45-469D-81D9-DAFE5C694490}" type="parTrans" cxnId="{9FB9E80D-37BF-49FF-969F-7E1414CB0AA7}">
      <dgm:prSet/>
      <dgm:spPr/>
      <dgm:t>
        <a:bodyPr/>
        <a:lstStyle/>
        <a:p>
          <a:endParaRPr lang="en-US"/>
        </a:p>
      </dgm:t>
    </dgm:pt>
    <dgm:pt modelId="{932DA096-1399-40F8-B57F-BC2841628AE3}" type="sibTrans" cxnId="{9FB9E80D-37BF-49FF-969F-7E1414CB0AA7}">
      <dgm:prSet/>
      <dgm:spPr/>
      <dgm:t>
        <a:bodyPr/>
        <a:lstStyle/>
        <a:p>
          <a:endParaRPr lang="en-US"/>
        </a:p>
      </dgm:t>
    </dgm:pt>
    <dgm:pt modelId="{EADE1F82-C54D-4385-A7C5-94E0D3298BF5}" type="pres">
      <dgm:prSet presAssocID="{8D782882-F31F-49F0-B4DC-D607EB7ECF64}" presName="Name0" presStyleCnt="0">
        <dgm:presLayoutVars>
          <dgm:dir/>
          <dgm:resizeHandles val="exact"/>
        </dgm:presLayoutVars>
      </dgm:prSet>
      <dgm:spPr/>
    </dgm:pt>
    <dgm:pt modelId="{0EE5D558-CDF5-459A-9C47-7AC75440EDF6}" type="pres">
      <dgm:prSet presAssocID="{A7DBA63E-7D58-4565-AF78-4635537710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BDA10-EE13-4AA1-80EA-5E88F6BCA206}" type="pres">
      <dgm:prSet presAssocID="{AF0083C0-87B4-4DA4-B62A-7324DA7B77D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F58FDAF-944F-46D3-A164-0FA77928F198}" type="pres">
      <dgm:prSet presAssocID="{AF0083C0-87B4-4DA4-B62A-7324DA7B77D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AF30427-6BD9-4B4C-AE35-EC53ABCBEDE5}" type="pres">
      <dgm:prSet presAssocID="{EB142302-4404-4B11-9846-81D7301026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41644-2ED0-4849-9356-03DBBFA95B52}" type="pres">
      <dgm:prSet presAssocID="{1E84CE4B-B3B0-47B3-9EDA-D1CC89FD5E8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73271C7-DA6A-4D8B-A6A6-E1E9D00C0D0E}" type="pres">
      <dgm:prSet presAssocID="{1E84CE4B-B3B0-47B3-9EDA-D1CC89FD5E8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F7FF84B-D6D8-4CFF-83DD-958F4AC77666}" type="pres">
      <dgm:prSet presAssocID="{AFE8BCDC-8988-49D1-AAE1-9F13601752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E5457-99B0-4CFA-84DC-8BC68E02B061}" type="pres">
      <dgm:prSet presAssocID="{00EE6634-D9AF-4813-ACC2-6A1BE94F980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D6715F3-C5E4-43E5-94C6-BF481FD5AB3B}" type="pres">
      <dgm:prSet presAssocID="{00EE6634-D9AF-4813-ACC2-6A1BE94F980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B7CC3EF-C8E0-4A48-A8B5-7799112618F9}" type="pres">
      <dgm:prSet presAssocID="{16539B43-E30C-4B65-9855-E483DA8C8F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6CD786-2EE1-44FD-8E37-80233B425F51}" type="presOf" srcId="{1E84CE4B-B3B0-47B3-9EDA-D1CC89FD5E88}" destId="{A8F41644-2ED0-4849-9356-03DBBFA95B52}" srcOrd="0" destOrd="0" presId="urn:microsoft.com/office/officeart/2005/8/layout/process1"/>
    <dgm:cxn modelId="{305B6A39-C782-440E-BA8C-A19EF2C52796}" type="presOf" srcId="{8D782882-F31F-49F0-B4DC-D607EB7ECF64}" destId="{EADE1F82-C54D-4385-A7C5-94E0D3298BF5}" srcOrd="0" destOrd="0" presId="urn:microsoft.com/office/officeart/2005/8/layout/process1"/>
    <dgm:cxn modelId="{B1CD0720-C069-4C0F-9696-742C15E0FC32}" type="presOf" srcId="{AF0083C0-87B4-4DA4-B62A-7324DA7B77DF}" destId="{93BBDA10-EE13-4AA1-80EA-5E88F6BCA206}" srcOrd="0" destOrd="0" presId="urn:microsoft.com/office/officeart/2005/8/layout/process1"/>
    <dgm:cxn modelId="{84C12501-3672-49CB-B5D9-B3AD3E1616B9}" type="presOf" srcId="{AFE8BCDC-8988-49D1-AAE1-9F136017522D}" destId="{0F7FF84B-D6D8-4CFF-83DD-958F4AC77666}" srcOrd="0" destOrd="0" presId="urn:microsoft.com/office/officeart/2005/8/layout/process1"/>
    <dgm:cxn modelId="{E2E8DE1F-9162-4FD1-8784-0EA64E5A3BDD}" srcId="{8D782882-F31F-49F0-B4DC-D607EB7ECF64}" destId="{EB142302-4404-4B11-9846-81D730102610}" srcOrd="1" destOrd="0" parTransId="{5AF74EFC-2030-4C4A-B096-A120CD99D744}" sibTransId="{1E84CE4B-B3B0-47B3-9EDA-D1CC89FD5E88}"/>
    <dgm:cxn modelId="{79315F41-546F-4028-9548-221599C642F3}" type="presOf" srcId="{AF0083C0-87B4-4DA4-B62A-7324DA7B77DF}" destId="{7F58FDAF-944F-46D3-A164-0FA77928F198}" srcOrd="1" destOrd="0" presId="urn:microsoft.com/office/officeart/2005/8/layout/process1"/>
    <dgm:cxn modelId="{A2BEAE79-90A6-4E60-958E-9F6A323BA3B1}" srcId="{8D782882-F31F-49F0-B4DC-D607EB7ECF64}" destId="{AFE8BCDC-8988-49D1-AAE1-9F136017522D}" srcOrd="2" destOrd="0" parTransId="{AA61567C-090F-40FD-9D48-895102B93B79}" sibTransId="{00EE6634-D9AF-4813-ACC2-6A1BE94F980A}"/>
    <dgm:cxn modelId="{7245B3A9-0D69-446B-8A45-C4E14866822A}" type="presOf" srcId="{1E84CE4B-B3B0-47B3-9EDA-D1CC89FD5E88}" destId="{B73271C7-DA6A-4D8B-A6A6-E1E9D00C0D0E}" srcOrd="1" destOrd="0" presId="urn:microsoft.com/office/officeart/2005/8/layout/process1"/>
    <dgm:cxn modelId="{8EC2054D-065C-40B0-A56C-2A4F449BC2D8}" type="presOf" srcId="{A7DBA63E-7D58-4565-AF78-463553771057}" destId="{0EE5D558-CDF5-459A-9C47-7AC75440EDF6}" srcOrd="0" destOrd="0" presId="urn:microsoft.com/office/officeart/2005/8/layout/process1"/>
    <dgm:cxn modelId="{61A5609B-F4EA-470D-8A2A-ED380A1ED926}" srcId="{8D782882-F31F-49F0-B4DC-D607EB7ECF64}" destId="{A7DBA63E-7D58-4565-AF78-463553771057}" srcOrd="0" destOrd="0" parTransId="{BF509F49-9388-4849-AFE6-D838A2245C78}" sibTransId="{AF0083C0-87B4-4DA4-B62A-7324DA7B77DF}"/>
    <dgm:cxn modelId="{13343435-DD2A-4A2C-A40D-0CD6700E851A}" type="presOf" srcId="{EB142302-4404-4B11-9846-81D730102610}" destId="{5AF30427-6BD9-4B4C-AE35-EC53ABCBEDE5}" srcOrd="0" destOrd="0" presId="urn:microsoft.com/office/officeart/2005/8/layout/process1"/>
    <dgm:cxn modelId="{2EE1D5E4-0EFB-4B43-A2B3-EF84FBC50EDB}" type="presOf" srcId="{00EE6634-D9AF-4813-ACC2-6A1BE94F980A}" destId="{1D6715F3-C5E4-43E5-94C6-BF481FD5AB3B}" srcOrd="1" destOrd="0" presId="urn:microsoft.com/office/officeart/2005/8/layout/process1"/>
    <dgm:cxn modelId="{9FB9E80D-37BF-49FF-969F-7E1414CB0AA7}" srcId="{8D782882-F31F-49F0-B4DC-D607EB7ECF64}" destId="{16539B43-E30C-4B65-9855-E483DA8C8F92}" srcOrd="3" destOrd="0" parTransId="{DADE7D99-2E45-469D-81D9-DAFE5C694490}" sibTransId="{932DA096-1399-40F8-B57F-BC2841628AE3}"/>
    <dgm:cxn modelId="{8BA986E8-AA33-49B3-BB4F-77F12D81E219}" type="presOf" srcId="{16539B43-E30C-4B65-9855-E483DA8C8F92}" destId="{2B7CC3EF-C8E0-4A48-A8B5-7799112618F9}" srcOrd="0" destOrd="0" presId="urn:microsoft.com/office/officeart/2005/8/layout/process1"/>
    <dgm:cxn modelId="{19652DBD-4828-4AA3-9380-6E5A648BD289}" type="presOf" srcId="{00EE6634-D9AF-4813-ACC2-6A1BE94F980A}" destId="{FD9E5457-99B0-4CFA-84DC-8BC68E02B061}" srcOrd="0" destOrd="0" presId="urn:microsoft.com/office/officeart/2005/8/layout/process1"/>
    <dgm:cxn modelId="{72211D17-96A5-41E8-968A-DF8F50E95F18}" type="presParOf" srcId="{EADE1F82-C54D-4385-A7C5-94E0D3298BF5}" destId="{0EE5D558-CDF5-459A-9C47-7AC75440EDF6}" srcOrd="0" destOrd="0" presId="urn:microsoft.com/office/officeart/2005/8/layout/process1"/>
    <dgm:cxn modelId="{C453433C-416B-4FC1-85B3-7F2871BEA06F}" type="presParOf" srcId="{EADE1F82-C54D-4385-A7C5-94E0D3298BF5}" destId="{93BBDA10-EE13-4AA1-80EA-5E88F6BCA206}" srcOrd="1" destOrd="0" presId="urn:microsoft.com/office/officeart/2005/8/layout/process1"/>
    <dgm:cxn modelId="{CA1CE036-A4B4-4D2F-AF11-2E424F963495}" type="presParOf" srcId="{93BBDA10-EE13-4AA1-80EA-5E88F6BCA206}" destId="{7F58FDAF-944F-46D3-A164-0FA77928F198}" srcOrd="0" destOrd="0" presId="urn:microsoft.com/office/officeart/2005/8/layout/process1"/>
    <dgm:cxn modelId="{B9EE20CD-B8F9-47CC-B159-77139AA7E4C2}" type="presParOf" srcId="{EADE1F82-C54D-4385-A7C5-94E0D3298BF5}" destId="{5AF30427-6BD9-4B4C-AE35-EC53ABCBEDE5}" srcOrd="2" destOrd="0" presId="urn:microsoft.com/office/officeart/2005/8/layout/process1"/>
    <dgm:cxn modelId="{23599FD0-5862-4584-AE8C-54B7F4142E10}" type="presParOf" srcId="{EADE1F82-C54D-4385-A7C5-94E0D3298BF5}" destId="{A8F41644-2ED0-4849-9356-03DBBFA95B52}" srcOrd="3" destOrd="0" presId="urn:microsoft.com/office/officeart/2005/8/layout/process1"/>
    <dgm:cxn modelId="{6BADBEBD-F5BB-4BE2-9613-A6DF5201D58A}" type="presParOf" srcId="{A8F41644-2ED0-4849-9356-03DBBFA95B52}" destId="{B73271C7-DA6A-4D8B-A6A6-E1E9D00C0D0E}" srcOrd="0" destOrd="0" presId="urn:microsoft.com/office/officeart/2005/8/layout/process1"/>
    <dgm:cxn modelId="{A597C195-C5C9-410D-941D-6FE28EAC6451}" type="presParOf" srcId="{EADE1F82-C54D-4385-A7C5-94E0D3298BF5}" destId="{0F7FF84B-D6D8-4CFF-83DD-958F4AC77666}" srcOrd="4" destOrd="0" presId="urn:microsoft.com/office/officeart/2005/8/layout/process1"/>
    <dgm:cxn modelId="{A3F50855-63A4-4AE7-866A-FE013D3FB3AA}" type="presParOf" srcId="{EADE1F82-C54D-4385-A7C5-94E0D3298BF5}" destId="{FD9E5457-99B0-4CFA-84DC-8BC68E02B061}" srcOrd="5" destOrd="0" presId="urn:microsoft.com/office/officeart/2005/8/layout/process1"/>
    <dgm:cxn modelId="{3D77BBFD-84E5-41B3-BBB8-3EA271B1C632}" type="presParOf" srcId="{FD9E5457-99B0-4CFA-84DC-8BC68E02B061}" destId="{1D6715F3-C5E4-43E5-94C6-BF481FD5AB3B}" srcOrd="0" destOrd="0" presId="urn:microsoft.com/office/officeart/2005/8/layout/process1"/>
    <dgm:cxn modelId="{BD4C40CE-B8FE-4FEB-BD10-08E394889712}" type="presParOf" srcId="{EADE1F82-C54D-4385-A7C5-94E0D3298BF5}" destId="{2B7CC3EF-C8E0-4A48-A8B5-7799112618F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ukidanje neiskorišćenih rezervisanja u korist prihoda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678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sr-Latn-RS" sz="1100" noProof="0" dirty="0" smtClean="0"/>
            <a:t>R.b. 45 - Prihodi po osnovu neiskorišćenih dugoročnih rezervisanja koja nisu bila priznata kao rashod u poreskom periodu u kome su izvršena</a:t>
          </a:r>
          <a:endParaRPr lang="sr-Latn-RS" sz="1100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 custLinFactNeighborX="-66599" custLinFactNeighborY="80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B99FC-06E8-4B4E-8CEF-A2DC2E4B5914}" type="presOf" srcId="{79A01717-8344-49BD-96C4-D46AEC232AA5}" destId="{DE54A6D2-A4B3-4EA6-B20F-D1369B68294E}" srcOrd="0" destOrd="0" presId="urn:microsoft.com/office/officeart/2005/8/layout/chevron1"/>
    <dgm:cxn modelId="{9235067C-3720-4D46-ADC4-C587384F680A}" type="presOf" srcId="{2C5FC7BB-52B3-4DE9-A7DE-559DE3F12286}" destId="{573E39CF-C9CA-40C1-8F02-A52E32636468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95C79439-BE50-4C08-A372-C903691B23BC}" type="presOf" srcId="{4B0EDF2D-9BD1-4560-B67D-82FBCED30F3C}" destId="{5303C732-A8CB-4F9A-8F02-603C94A61BB8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FE2E62E2-99D1-435E-B58F-018CD5DACBDE}" type="presOf" srcId="{8F8B7C5B-8774-4144-92EB-3600F0B1305D}" destId="{31924285-2D8D-4E20-B053-DCBFC128A5F3}" srcOrd="0" destOrd="0" presId="urn:microsoft.com/office/officeart/2005/8/layout/chevron1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0E069C06-F73F-4720-982B-A45AF5898E40}" type="presParOf" srcId="{31924285-2D8D-4E20-B053-DCBFC128A5F3}" destId="{5303C732-A8CB-4F9A-8F02-603C94A61BB8}" srcOrd="0" destOrd="0" presId="urn:microsoft.com/office/officeart/2005/8/layout/chevron1"/>
    <dgm:cxn modelId="{D5625536-1FC5-4C5E-8295-D488AF9B2ECD}" type="presParOf" srcId="{31924285-2D8D-4E20-B053-DCBFC128A5F3}" destId="{424CC910-39AE-4112-9DDE-3642DA6B9E00}" srcOrd="1" destOrd="0" presId="urn:microsoft.com/office/officeart/2005/8/layout/chevron1"/>
    <dgm:cxn modelId="{8A39E69F-38F6-4FC8-BCA6-5ADA21380564}" type="presParOf" srcId="{31924285-2D8D-4E20-B053-DCBFC128A5F3}" destId="{DE54A6D2-A4B3-4EA6-B20F-D1369B68294E}" srcOrd="2" destOrd="0" presId="urn:microsoft.com/office/officeart/2005/8/layout/chevron1"/>
    <dgm:cxn modelId="{129513F1-4822-43A3-9645-59627FFB1976}" type="presParOf" srcId="{31924285-2D8D-4E20-B053-DCBFC128A5F3}" destId="{4F40AA19-5F52-4309-922B-86FA445771AE}" srcOrd="3" destOrd="0" presId="urn:microsoft.com/office/officeart/2005/8/layout/chevron1"/>
    <dgm:cxn modelId="{410159F1-7F8D-4828-B551-EBEEDC543F01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ukidanje rezervisanja kroz zatvaranje obaveze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46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sr-Latn-RS" sz="1100" noProof="0" dirty="0" smtClean="0"/>
            <a:t>R.b. 19 - Otpremnine i novčane naknade po osnovu prestanka radnog odnosa, koje su obračunate u prethodnom a isplaćene u poreskom periodu za koji se podnosi PB</a:t>
          </a:r>
          <a:endParaRPr lang="sr-Latn-RS" sz="1100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B88D4-15D5-4EFC-8C64-F8B420229829}" type="presOf" srcId="{79A01717-8344-49BD-96C4-D46AEC232AA5}" destId="{DE54A6D2-A4B3-4EA6-B20F-D1369B68294E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30B22E22-994D-4C69-B2B3-1076C8DDD979}" type="presOf" srcId="{2C5FC7BB-52B3-4DE9-A7DE-559DE3F12286}" destId="{573E39CF-C9CA-40C1-8F02-A52E32636468}" srcOrd="0" destOrd="0" presId="urn:microsoft.com/office/officeart/2005/8/layout/chevron1"/>
    <dgm:cxn modelId="{B344B7E6-EC45-40D1-A4FA-5901426D76AD}" type="presOf" srcId="{4B0EDF2D-9BD1-4560-B67D-82FBCED30F3C}" destId="{5303C732-A8CB-4F9A-8F02-603C94A61BB8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F2AC3903-0BDE-4718-8BFC-378D75F9FBDD}" type="presOf" srcId="{8F8B7C5B-8774-4144-92EB-3600F0B1305D}" destId="{31924285-2D8D-4E20-B053-DCBFC128A5F3}" srcOrd="0" destOrd="0" presId="urn:microsoft.com/office/officeart/2005/8/layout/chevron1"/>
    <dgm:cxn modelId="{DC794D73-6229-47F2-90E8-D3118E2E38E2}" type="presParOf" srcId="{31924285-2D8D-4E20-B053-DCBFC128A5F3}" destId="{5303C732-A8CB-4F9A-8F02-603C94A61BB8}" srcOrd="0" destOrd="0" presId="urn:microsoft.com/office/officeart/2005/8/layout/chevron1"/>
    <dgm:cxn modelId="{65CD216C-C28A-4653-A34D-DB703519B992}" type="presParOf" srcId="{31924285-2D8D-4E20-B053-DCBFC128A5F3}" destId="{424CC910-39AE-4112-9DDE-3642DA6B9E00}" srcOrd="1" destOrd="0" presId="urn:microsoft.com/office/officeart/2005/8/layout/chevron1"/>
    <dgm:cxn modelId="{5F9E82CC-3DD7-4577-BC93-27E23F67ACD5}" type="presParOf" srcId="{31924285-2D8D-4E20-B053-DCBFC128A5F3}" destId="{DE54A6D2-A4B3-4EA6-B20F-D1369B68294E}" srcOrd="2" destOrd="0" presId="urn:microsoft.com/office/officeart/2005/8/layout/chevron1"/>
    <dgm:cxn modelId="{BE0D4C45-A1A6-4D6F-9B0A-B20C7A4216C1}" type="presParOf" srcId="{31924285-2D8D-4E20-B053-DCBFC128A5F3}" destId="{4F40AA19-5F52-4309-922B-86FA445771AE}" srcOrd="3" destOrd="0" presId="urn:microsoft.com/office/officeart/2005/8/layout/chevron1"/>
    <dgm:cxn modelId="{751B7F4C-167B-436F-BEB5-406CBDBDF579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povećanje/smanjenje rezervisanja preko aktuarskih dobitaka ili gubitaka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331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pl-PL" sz="1300" b="1" noProof="0" dirty="0" smtClean="0"/>
            <a:t>NEMA KOREKCIJE U PORESKOM BILANSU</a:t>
          </a:r>
          <a:endParaRPr lang="sr-Latn-RS" sz="1300" b="1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A4D610-82DC-468E-B6FD-FEA871286343}" type="presOf" srcId="{4B0EDF2D-9BD1-4560-B67D-82FBCED30F3C}" destId="{5303C732-A8CB-4F9A-8F02-603C94A61BB8}" srcOrd="0" destOrd="0" presId="urn:microsoft.com/office/officeart/2005/8/layout/chevron1"/>
    <dgm:cxn modelId="{6559F3A3-B11A-4BBE-843B-17EEBBFF487A}" type="presOf" srcId="{79A01717-8344-49BD-96C4-D46AEC232AA5}" destId="{DE54A6D2-A4B3-4EA6-B20F-D1369B68294E}" srcOrd="0" destOrd="0" presId="urn:microsoft.com/office/officeart/2005/8/layout/chevron1"/>
    <dgm:cxn modelId="{97AE8ACB-31C0-4E1B-AF9F-FC96A3C4B95B}" type="presOf" srcId="{2C5FC7BB-52B3-4DE9-A7DE-559DE3F12286}" destId="{573E39CF-C9CA-40C1-8F02-A52E32636468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7B8EADA2-B46E-4C41-BC35-4C9A071E934B}" type="presOf" srcId="{8F8B7C5B-8774-4144-92EB-3600F0B1305D}" destId="{31924285-2D8D-4E20-B053-DCBFC128A5F3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6A04AF6A-83D3-4662-92DA-F10284851038}" type="presParOf" srcId="{31924285-2D8D-4E20-B053-DCBFC128A5F3}" destId="{5303C732-A8CB-4F9A-8F02-603C94A61BB8}" srcOrd="0" destOrd="0" presId="urn:microsoft.com/office/officeart/2005/8/layout/chevron1"/>
    <dgm:cxn modelId="{11840F80-8F8B-455A-98CB-EDA29B4070EE}" type="presParOf" srcId="{31924285-2D8D-4E20-B053-DCBFC128A5F3}" destId="{424CC910-39AE-4112-9DDE-3642DA6B9E00}" srcOrd="1" destOrd="0" presId="urn:microsoft.com/office/officeart/2005/8/layout/chevron1"/>
    <dgm:cxn modelId="{36AB25AE-2532-45C1-8D1A-3DA19A8D6FE5}" type="presParOf" srcId="{31924285-2D8D-4E20-B053-DCBFC128A5F3}" destId="{DE54A6D2-A4B3-4EA6-B20F-D1369B68294E}" srcOrd="2" destOrd="0" presId="urn:microsoft.com/office/officeart/2005/8/layout/chevron1"/>
    <dgm:cxn modelId="{2EBD0ADA-2934-45CB-9D79-84DE57948875}" type="presParOf" srcId="{31924285-2D8D-4E20-B053-DCBFC128A5F3}" destId="{4F40AA19-5F52-4309-922B-86FA445771AE}" srcOrd="3" destOrd="0" presId="urn:microsoft.com/office/officeart/2005/8/layout/chevron1"/>
    <dgm:cxn modelId="{B16FD249-3592-497F-900D-29E6FC108B66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formiranje na teret rezultata prethodnih perioda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34 / 35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pl-PL" sz="1100" b="1" noProof="0" dirty="0" smtClean="0"/>
            <a:t>NEMA KOREKCIJE U PORESKOM BILANSU</a:t>
          </a:r>
          <a:endParaRPr lang="sr-Latn-RS" sz="1100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F9EA46-C4BE-45EE-9877-8C8FE5BFCA11}" type="presOf" srcId="{79A01717-8344-49BD-96C4-D46AEC232AA5}" destId="{DE54A6D2-A4B3-4EA6-B20F-D1369B68294E}" srcOrd="0" destOrd="0" presId="urn:microsoft.com/office/officeart/2005/8/layout/chevron1"/>
    <dgm:cxn modelId="{D9B012E7-7344-4D13-B6AF-6E6582488FD4}" type="presOf" srcId="{4B0EDF2D-9BD1-4560-B67D-82FBCED30F3C}" destId="{5303C732-A8CB-4F9A-8F02-603C94A61BB8}" srcOrd="0" destOrd="0" presId="urn:microsoft.com/office/officeart/2005/8/layout/chevron1"/>
    <dgm:cxn modelId="{F8023C3B-6BA1-40A6-AC2B-51A55AB4FEF2}" type="presOf" srcId="{2C5FC7BB-52B3-4DE9-A7DE-559DE3F12286}" destId="{573E39CF-C9CA-40C1-8F02-A52E32636468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CF261A79-A37A-4B85-910C-C83EE2128D7A}" type="presOf" srcId="{8F8B7C5B-8774-4144-92EB-3600F0B1305D}" destId="{31924285-2D8D-4E20-B053-DCBFC128A5F3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8C2E810A-1735-4CA6-81C4-7FBB9638E5A6}" type="presParOf" srcId="{31924285-2D8D-4E20-B053-DCBFC128A5F3}" destId="{5303C732-A8CB-4F9A-8F02-603C94A61BB8}" srcOrd="0" destOrd="0" presId="urn:microsoft.com/office/officeart/2005/8/layout/chevron1"/>
    <dgm:cxn modelId="{BE7D366C-C1C8-473E-B516-81F7274E79C8}" type="presParOf" srcId="{31924285-2D8D-4E20-B053-DCBFC128A5F3}" destId="{424CC910-39AE-4112-9DDE-3642DA6B9E00}" srcOrd="1" destOrd="0" presId="urn:microsoft.com/office/officeart/2005/8/layout/chevron1"/>
    <dgm:cxn modelId="{574456D0-6273-467D-B0FF-38B33C42BAF4}" type="presParOf" srcId="{31924285-2D8D-4E20-B053-DCBFC128A5F3}" destId="{DE54A6D2-A4B3-4EA6-B20F-D1369B68294E}" srcOrd="2" destOrd="0" presId="urn:microsoft.com/office/officeart/2005/8/layout/chevron1"/>
    <dgm:cxn modelId="{9A87E3E6-E499-41EF-9D56-ACDBA65BCF3E}" type="presParOf" srcId="{31924285-2D8D-4E20-B053-DCBFC128A5F3}" destId="{4F40AA19-5F52-4309-922B-86FA445771AE}" srcOrd="3" destOrd="0" presId="urn:microsoft.com/office/officeart/2005/8/layout/chevron1"/>
    <dgm:cxn modelId="{4BE1E3EA-EDF1-4647-96C7-90CEC17F5FF2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CA24B-C162-44A3-84FA-2019016A253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DBC88AE-3FFA-4C5D-A33C-5FD51D2B4B24}">
      <dgm:prSet phldrT="[Text]"/>
      <dgm:spPr/>
      <dgm:t>
        <a:bodyPr/>
        <a:lstStyle/>
        <a:p>
          <a:r>
            <a:rPr lang="en-US" dirty="0" smtClean="0"/>
            <a:t>V</a:t>
          </a:r>
          <a:r>
            <a:rPr lang="sr-Latn-RS" dirty="0" smtClean="0"/>
            <a:t>eći porez na dobit u budućim periodima</a:t>
          </a:r>
          <a:endParaRPr lang="en-US" dirty="0"/>
        </a:p>
      </dgm:t>
    </dgm:pt>
    <dgm:pt modelId="{535AA0C6-C4B5-4752-AF9C-F303E3D5ED3C}" type="parTrans" cxnId="{3DADBACC-9197-4FE1-81B6-DFD5DC8267CF}">
      <dgm:prSet/>
      <dgm:spPr/>
      <dgm:t>
        <a:bodyPr/>
        <a:lstStyle/>
        <a:p>
          <a:endParaRPr lang="en-US"/>
        </a:p>
      </dgm:t>
    </dgm:pt>
    <dgm:pt modelId="{4AD42F13-3588-4F30-979E-FCD869DE1393}" type="sibTrans" cxnId="{3DADBACC-9197-4FE1-81B6-DFD5DC8267CF}">
      <dgm:prSet/>
      <dgm:spPr/>
      <dgm:t>
        <a:bodyPr/>
        <a:lstStyle/>
        <a:p>
          <a:endParaRPr lang="en-US"/>
        </a:p>
      </dgm:t>
    </dgm:pt>
    <dgm:pt modelId="{75B0F5BC-21D1-4BC1-8D04-207CF4DF3834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sr-Latn-RS" dirty="0" smtClean="0"/>
            <a:t>poreziva privremena razlika</a:t>
          </a:r>
          <a:endParaRPr lang="en-US" dirty="0"/>
        </a:p>
      </dgm:t>
    </dgm:pt>
    <dgm:pt modelId="{1E979151-A531-4A7B-AC88-11361062D068}" type="parTrans" cxnId="{1FCFA83E-E2B3-4899-968D-19FE1914A254}">
      <dgm:prSet/>
      <dgm:spPr/>
      <dgm:t>
        <a:bodyPr/>
        <a:lstStyle/>
        <a:p>
          <a:endParaRPr lang="en-US"/>
        </a:p>
      </dgm:t>
    </dgm:pt>
    <dgm:pt modelId="{680E2E3A-A688-4A60-AE6A-AE77A6BC40F7}" type="sibTrans" cxnId="{1FCFA83E-E2B3-4899-968D-19FE1914A254}">
      <dgm:prSet/>
      <dgm:spPr/>
      <dgm:t>
        <a:bodyPr/>
        <a:lstStyle/>
        <a:p>
          <a:endParaRPr lang="en-US"/>
        </a:p>
      </dgm:t>
    </dgm:pt>
    <dgm:pt modelId="{D75FC79A-A8C1-45A0-97F3-3934E94B7940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sr-Latn-RS" dirty="0" smtClean="0"/>
            <a:t>dložene poreske obaveze</a:t>
          </a:r>
          <a:endParaRPr lang="en-US" dirty="0"/>
        </a:p>
      </dgm:t>
    </dgm:pt>
    <dgm:pt modelId="{1099594E-6FE3-4C51-A120-5292E9C19ECF}" type="parTrans" cxnId="{49F5D59D-FF5A-4543-B98F-17E41BEB42E9}">
      <dgm:prSet/>
      <dgm:spPr/>
      <dgm:t>
        <a:bodyPr/>
        <a:lstStyle/>
        <a:p>
          <a:endParaRPr lang="en-US"/>
        </a:p>
      </dgm:t>
    </dgm:pt>
    <dgm:pt modelId="{4191A225-30EE-482A-A04B-AC8C5B0AE713}" type="sibTrans" cxnId="{49F5D59D-FF5A-4543-B98F-17E41BEB42E9}">
      <dgm:prSet/>
      <dgm:spPr/>
      <dgm:t>
        <a:bodyPr/>
        <a:lstStyle/>
        <a:p>
          <a:endParaRPr lang="en-US"/>
        </a:p>
      </dgm:t>
    </dgm:pt>
    <dgm:pt modelId="{AA11680B-3687-4723-ADF8-1D7C7A6E9ECD}" type="pres">
      <dgm:prSet presAssocID="{AA5CA24B-C162-44A3-84FA-2019016A253D}" presName="linearFlow" presStyleCnt="0">
        <dgm:presLayoutVars>
          <dgm:resizeHandles val="exact"/>
        </dgm:presLayoutVars>
      </dgm:prSet>
      <dgm:spPr/>
    </dgm:pt>
    <dgm:pt modelId="{1B37E83E-BDF1-4E5F-810D-E857F0A4AC0D}" type="pres">
      <dgm:prSet presAssocID="{5DBC88AE-3FFA-4C5D-A33C-5FD51D2B4B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FB7A-67DC-4D11-A897-402993580EEC}" type="pres">
      <dgm:prSet presAssocID="{4AD42F13-3588-4F30-979E-FCD869DE139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7319F29-00E0-46CE-84E7-805CC9665551}" type="pres">
      <dgm:prSet presAssocID="{4AD42F13-3588-4F30-979E-FCD869DE139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0B40F5A-20E9-4E19-AEA6-1C57CDFB2F09}" type="pres">
      <dgm:prSet presAssocID="{75B0F5BC-21D1-4BC1-8D04-207CF4DF38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D2D1-09F7-4F05-89BC-F098559371CE}" type="pres">
      <dgm:prSet presAssocID="{680E2E3A-A688-4A60-AE6A-AE77A6BC40F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6C2016C-9239-4910-A8C8-F4BFA33CE71D}" type="pres">
      <dgm:prSet presAssocID="{680E2E3A-A688-4A60-AE6A-AE77A6BC40F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CFB1405-12EE-4227-81CF-6F1772D770E7}" type="pres">
      <dgm:prSet presAssocID="{D75FC79A-A8C1-45A0-97F3-3934E94B7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5DCA9-9FF8-4579-BF79-7A4C719F8D52}" type="presOf" srcId="{D75FC79A-A8C1-45A0-97F3-3934E94B7940}" destId="{3CFB1405-12EE-4227-81CF-6F1772D770E7}" srcOrd="0" destOrd="0" presId="urn:microsoft.com/office/officeart/2005/8/layout/process2"/>
    <dgm:cxn modelId="{1FCFA83E-E2B3-4899-968D-19FE1914A254}" srcId="{AA5CA24B-C162-44A3-84FA-2019016A253D}" destId="{75B0F5BC-21D1-4BC1-8D04-207CF4DF3834}" srcOrd="1" destOrd="0" parTransId="{1E979151-A531-4A7B-AC88-11361062D068}" sibTransId="{680E2E3A-A688-4A60-AE6A-AE77A6BC40F7}"/>
    <dgm:cxn modelId="{0DF44AB3-CC3E-454C-B865-937C0FEA3DB4}" type="presOf" srcId="{AA5CA24B-C162-44A3-84FA-2019016A253D}" destId="{AA11680B-3687-4723-ADF8-1D7C7A6E9ECD}" srcOrd="0" destOrd="0" presId="urn:microsoft.com/office/officeart/2005/8/layout/process2"/>
    <dgm:cxn modelId="{49F5D59D-FF5A-4543-B98F-17E41BEB42E9}" srcId="{AA5CA24B-C162-44A3-84FA-2019016A253D}" destId="{D75FC79A-A8C1-45A0-97F3-3934E94B7940}" srcOrd="2" destOrd="0" parTransId="{1099594E-6FE3-4C51-A120-5292E9C19ECF}" sibTransId="{4191A225-30EE-482A-A04B-AC8C5B0AE713}"/>
    <dgm:cxn modelId="{D2554945-671D-49B2-9305-A61B746C3091}" type="presOf" srcId="{5DBC88AE-3FFA-4C5D-A33C-5FD51D2B4B24}" destId="{1B37E83E-BDF1-4E5F-810D-E857F0A4AC0D}" srcOrd="0" destOrd="0" presId="urn:microsoft.com/office/officeart/2005/8/layout/process2"/>
    <dgm:cxn modelId="{3DADBACC-9197-4FE1-81B6-DFD5DC8267CF}" srcId="{AA5CA24B-C162-44A3-84FA-2019016A253D}" destId="{5DBC88AE-3FFA-4C5D-A33C-5FD51D2B4B24}" srcOrd="0" destOrd="0" parTransId="{535AA0C6-C4B5-4752-AF9C-F303E3D5ED3C}" sibTransId="{4AD42F13-3588-4F30-979E-FCD869DE1393}"/>
    <dgm:cxn modelId="{7568E4E3-78C7-4F05-B37A-00A921AC59B9}" type="presOf" srcId="{4AD42F13-3588-4F30-979E-FCD869DE1393}" destId="{57319F29-00E0-46CE-84E7-805CC9665551}" srcOrd="1" destOrd="0" presId="urn:microsoft.com/office/officeart/2005/8/layout/process2"/>
    <dgm:cxn modelId="{783B42D2-4139-41C7-A6D1-77C0058FF5C2}" type="presOf" srcId="{75B0F5BC-21D1-4BC1-8D04-207CF4DF3834}" destId="{80B40F5A-20E9-4E19-AEA6-1C57CDFB2F09}" srcOrd="0" destOrd="0" presId="urn:microsoft.com/office/officeart/2005/8/layout/process2"/>
    <dgm:cxn modelId="{16624E7D-B5B1-44A2-B1B8-89AC5ED05DEF}" type="presOf" srcId="{4AD42F13-3588-4F30-979E-FCD869DE1393}" destId="{B012FB7A-67DC-4D11-A897-402993580EEC}" srcOrd="0" destOrd="0" presId="urn:microsoft.com/office/officeart/2005/8/layout/process2"/>
    <dgm:cxn modelId="{3584168E-E522-4B71-ABA2-5C7CD81E6DAF}" type="presOf" srcId="{680E2E3A-A688-4A60-AE6A-AE77A6BC40F7}" destId="{56C2016C-9239-4910-A8C8-F4BFA33CE71D}" srcOrd="1" destOrd="0" presId="urn:microsoft.com/office/officeart/2005/8/layout/process2"/>
    <dgm:cxn modelId="{2869F8C5-4C07-4556-93A4-7CDE0FED8F5B}" type="presOf" srcId="{680E2E3A-A688-4A60-AE6A-AE77A6BC40F7}" destId="{31C3D2D1-09F7-4F05-89BC-F098559371CE}" srcOrd="0" destOrd="0" presId="urn:microsoft.com/office/officeart/2005/8/layout/process2"/>
    <dgm:cxn modelId="{35505E56-F888-4C5F-8E85-A9352715A64A}" type="presParOf" srcId="{AA11680B-3687-4723-ADF8-1D7C7A6E9ECD}" destId="{1B37E83E-BDF1-4E5F-810D-E857F0A4AC0D}" srcOrd="0" destOrd="0" presId="urn:microsoft.com/office/officeart/2005/8/layout/process2"/>
    <dgm:cxn modelId="{79B5AA4D-CF91-48E3-8B8E-41DB617B47FD}" type="presParOf" srcId="{AA11680B-3687-4723-ADF8-1D7C7A6E9ECD}" destId="{B012FB7A-67DC-4D11-A897-402993580EEC}" srcOrd="1" destOrd="0" presId="urn:microsoft.com/office/officeart/2005/8/layout/process2"/>
    <dgm:cxn modelId="{62B606F7-B682-4012-BE11-6845A2A8E43F}" type="presParOf" srcId="{B012FB7A-67DC-4D11-A897-402993580EEC}" destId="{57319F29-00E0-46CE-84E7-805CC9665551}" srcOrd="0" destOrd="0" presId="urn:microsoft.com/office/officeart/2005/8/layout/process2"/>
    <dgm:cxn modelId="{212F6BD4-43A6-4796-A527-9B3C52CACCF1}" type="presParOf" srcId="{AA11680B-3687-4723-ADF8-1D7C7A6E9ECD}" destId="{80B40F5A-20E9-4E19-AEA6-1C57CDFB2F09}" srcOrd="2" destOrd="0" presId="urn:microsoft.com/office/officeart/2005/8/layout/process2"/>
    <dgm:cxn modelId="{52846AB1-CF45-4D19-BE32-DA7DE2DFA1F2}" type="presParOf" srcId="{AA11680B-3687-4723-ADF8-1D7C7A6E9ECD}" destId="{31C3D2D1-09F7-4F05-89BC-F098559371CE}" srcOrd="3" destOrd="0" presId="urn:microsoft.com/office/officeart/2005/8/layout/process2"/>
    <dgm:cxn modelId="{0166A98F-011C-4B69-B7D8-CAAE025C8117}" type="presParOf" srcId="{31C3D2D1-09F7-4F05-89BC-F098559371CE}" destId="{56C2016C-9239-4910-A8C8-F4BFA33CE71D}" srcOrd="0" destOrd="0" presId="urn:microsoft.com/office/officeart/2005/8/layout/process2"/>
    <dgm:cxn modelId="{206E4EFD-A9A7-4E49-9077-E2D6EBEF006B}" type="presParOf" srcId="{AA11680B-3687-4723-ADF8-1D7C7A6E9ECD}" destId="{3CFB1405-12EE-4227-81CF-6F1772D770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CA24B-C162-44A3-84FA-2019016A253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DBC88AE-3FFA-4C5D-A33C-5FD51D2B4B24}">
      <dgm:prSet phldrT="[Text]"/>
      <dgm:spPr/>
      <dgm:t>
        <a:bodyPr/>
        <a:lstStyle/>
        <a:p>
          <a:r>
            <a:rPr lang="sr-Latn-RS" dirty="0" smtClean="0"/>
            <a:t>Niži porez na dobit u budućim periodima</a:t>
          </a:r>
          <a:endParaRPr lang="en-US" dirty="0"/>
        </a:p>
      </dgm:t>
    </dgm:pt>
    <dgm:pt modelId="{535AA0C6-C4B5-4752-AF9C-F303E3D5ED3C}" type="parTrans" cxnId="{3DADBACC-9197-4FE1-81B6-DFD5DC8267CF}">
      <dgm:prSet/>
      <dgm:spPr/>
      <dgm:t>
        <a:bodyPr/>
        <a:lstStyle/>
        <a:p>
          <a:endParaRPr lang="en-US"/>
        </a:p>
      </dgm:t>
    </dgm:pt>
    <dgm:pt modelId="{4AD42F13-3588-4F30-979E-FCD869DE1393}" type="sibTrans" cxnId="{3DADBACC-9197-4FE1-81B6-DFD5DC8267CF}">
      <dgm:prSet/>
      <dgm:spPr/>
      <dgm:t>
        <a:bodyPr/>
        <a:lstStyle/>
        <a:p>
          <a:endParaRPr lang="en-US"/>
        </a:p>
      </dgm:t>
    </dgm:pt>
    <dgm:pt modelId="{75B0F5BC-21D1-4BC1-8D04-207CF4DF3834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sr-Latn-RS" dirty="0" smtClean="0"/>
            <a:t>dbitna privremena razlika</a:t>
          </a:r>
          <a:endParaRPr lang="en-US" dirty="0"/>
        </a:p>
      </dgm:t>
    </dgm:pt>
    <dgm:pt modelId="{1E979151-A531-4A7B-AC88-11361062D068}" type="parTrans" cxnId="{1FCFA83E-E2B3-4899-968D-19FE1914A254}">
      <dgm:prSet/>
      <dgm:spPr/>
      <dgm:t>
        <a:bodyPr/>
        <a:lstStyle/>
        <a:p>
          <a:endParaRPr lang="en-US"/>
        </a:p>
      </dgm:t>
    </dgm:pt>
    <dgm:pt modelId="{680E2E3A-A688-4A60-AE6A-AE77A6BC40F7}" type="sibTrans" cxnId="{1FCFA83E-E2B3-4899-968D-19FE1914A254}">
      <dgm:prSet/>
      <dgm:spPr/>
      <dgm:t>
        <a:bodyPr/>
        <a:lstStyle/>
        <a:p>
          <a:endParaRPr lang="en-US"/>
        </a:p>
      </dgm:t>
    </dgm:pt>
    <dgm:pt modelId="{D75FC79A-A8C1-45A0-97F3-3934E94B7940}">
      <dgm:prSet phldrT="[Text]"/>
      <dgm:spPr/>
      <dgm:t>
        <a:bodyPr/>
        <a:lstStyle/>
        <a:p>
          <a:r>
            <a:rPr lang="en-US" dirty="0" smtClean="0"/>
            <a:t>O</a:t>
          </a:r>
          <a:r>
            <a:rPr lang="sr-Latn-RS" dirty="0" smtClean="0"/>
            <a:t>dložena poreska sredstva</a:t>
          </a:r>
          <a:endParaRPr lang="en-US" dirty="0"/>
        </a:p>
      </dgm:t>
    </dgm:pt>
    <dgm:pt modelId="{1099594E-6FE3-4C51-A120-5292E9C19ECF}" type="parTrans" cxnId="{49F5D59D-FF5A-4543-B98F-17E41BEB42E9}">
      <dgm:prSet/>
      <dgm:spPr/>
      <dgm:t>
        <a:bodyPr/>
        <a:lstStyle/>
        <a:p>
          <a:endParaRPr lang="en-US"/>
        </a:p>
      </dgm:t>
    </dgm:pt>
    <dgm:pt modelId="{4191A225-30EE-482A-A04B-AC8C5B0AE713}" type="sibTrans" cxnId="{49F5D59D-FF5A-4543-B98F-17E41BEB42E9}">
      <dgm:prSet/>
      <dgm:spPr/>
      <dgm:t>
        <a:bodyPr/>
        <a:lstStyle/>
        <a:p>
          <a:endParaRPr lang="en-US"/>
        </a:p>
      </dgm:t>
    </dgm:pt>
    <dgm:pt modelId="{AA11680B-3687-4723-ADF8-1D7C7A6E9ECD}" type="pres">
      <dgm:prSet presAssocID="{AA5CA24B-C162-44A3-84FA-2019016A253D}" presName="linearFlow" presStyleCnt="0">
        <dgm:presLayoutVars>
          <dgm:resizeHandles val="exact"/>
        </dgm:presLayoutVars>
      </dgm:prSet>
      <dgm:spPr/>
    </dgm:pt>
    <dgm:pt modelId="{1B37E83E-BDF1-4E5F-810D-E857F0A4AC0D}" type="pres">
      <dgm:prSet presAssocID="{5DBC88AE-3FFA-4C5D-A33C-5FD51D2B4B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FB7A-67DC-4D11-A897-402993580EEC}" type="pres">
      <dgm:prSet presAssocID="{4AD42F13-3588-4F30-979E-FCD869DE139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7319F29-00E0-46CE-84E7-805CC9665551}" type="pres">
      <dgm:prSet presAssocID="{4AD42F13-3588-4F30-979E-FCD869DE139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0B40F5A-20E9-4E19-AEA6-1C57CDFB2F09}" type="pres">
      <dgm:prSet presAssocID="{75B0F5BC-21D1-4BC1-8D04-207CF4DF38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D2D1-09F7-4F05-89BC-F098559371CE}" type="pres">
      <dgm:prSet presAssocID="{680E2E3A-A688-4A60-AE6A-AE77A6BC40F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6C2016C-9239-4910-A8C8-F4BFA33CE71D}" type="pres">
      <dgm:prSet presAssocID="{680E2E3A-A688-4A60-AE6A-AE77A6BC40F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CFB1405-12EE-4227-81CF-6F1772D770E7}" type="pres">
      <dgm:prSet presAssocID="{D75FC79A-A8C1-45A0-97F3-3934E94B7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FA83E-E2B3-4899-968D-19FE1914A254}" srcId="{AA5CA24B-C162-44A3-84FA-2019016A253D}" destId="{75B0F5BC-21D1-4BC1-8D04-207CF4DF3834}" srcOrd="1" destOrd="0" parTransId="{1E979151-A531-4A7B-AC88-11361062D068}" sibTransId="{680E2E3A-A688-4A60-AE6A-AE77A6BC40F7}"/>
    <dgm:cxn modelId="{CB860190-E3F7-4C45-9B88-6A322D9E0EF2}" type="presOf" srcId="{AA5CA24B-C162-44A3-84FA-2019016A253D}" destId="{AA11680B-3687-4723-ADF8-1D7C7A6E9ECD}" srcOrd="0" destOrd="0" presId="urn:microsoft.com/office/officeart/2005/8/layout/process2"/>
    <dgm:cxn modelId="{49F5D59D-FF5A-4543-B98F-17E41BEB42E9}" srcId="{AA5CA24B-C162-44A3-84FA-2019016A253D}" destId="{D75FC79A-A8C1-45A0-97F3-3934E94B7940}" srcOrd="2" destOrd="0" parTransId="{1099594E-6FE3-4C51-A120-5292E9C19ECF}" sibTransId="{4191A225-30EE-482A-A04B-AC8C5B0AE713}"/>
    <dgm:cxn modelId="{2A985633-0498-4A6F-A0AC-17D23D45518F}" type="presOf" srcId="{680E2E3A-A688-4A60-AE6A-AE77A6BC40F7}" destId="{31C3D2D1-09F7-4F05-89BC-F098559371CE}" srcOrd="0" destOrd="0" presId="urn:microsoft.com/office/officeart/2005/8/layout/process2"/>
    <dgm:cxn modelId="{3D6162FB-3D01-4149-A9ED-2E402B5EB335}" type="presOf" srcId="{D75FC79A-A8C1-45A0-97F3-3934E94B7940}" destId="{3CFB1405-12EE-4227-81CF-6F1772D770E7}" srcOrd="0" destOrd="0" presId="urn:microsoft.com/office/officeart/2005/8/layout/process2"/>
    <dgm:cxn modelId="{72EAC129-A050-4FDD-9C9B-CC558D1C040B}" type="presOf" srcId="{680E2E3A-A688-4A60-AE6A-AE77A6BC40F7}" destId="{56C2016C-9239-4910-A8C8-F4BFA33CE71D}" srcOrd="1" destOrd="0" presId="urn:microsoft.com/office/officeart/2005/8/layout/process2"/>
    <dgm:cxn modelId="{BA679B39-F758-4338-BD17-7226B1FCE29A}" type="presOf" srcId="{4AD42F13-3588-4F30-979E-FCD869DE1393}" destId="{57319F29-00E0-46CE-84E7-805CC9665551}" srcOrd="1" destOrd="0" presId="urn:microsoft.com/office/officeart/2005/8/layout/process2"/>
    <dgm:cxn modelId="{3DADBACC-9197-4FE1-81B6-DFD5DC8267CF}" srcId="{AA5CA24B-C162-44A3-84FA-2019016A253D}" destId="{5DBC88AE-3FFA-4C5D-A33C-5FD51D2B4B24}" srcOrd="0" destOrd="0" parTransId="{535AA0C6-C4B5-4752-AF9C-F303E3D5ED3C}" sibTransId="{4AD42F13-3588-4F30-979E-FCD869DE1393}"/>
    <dgm:cxn modelId="{E0EEEE91-B4A8-49CD-ADC7-75B51C41C3A8}" type="presOf" srcId="{5DBC88AE-3FFA-4C5D-A33C-5FD51D2B4B24}" destId="{1B37E83E-BDF1-4E5F-810D-E857F0A4AC0D}" srcOrd="0" destOrd="0" presId="urn:microsoft.com/office/officeart/2005/8/layout/process2"/>
    <dgm:cxn modelId="{B10FD562-381E-43C9-964D-6FDDE3F4C633}" type="presOf" srcId="{75B0F5BC-21D1-4BC1-8D04-207CF4DF3834}" destId="{80B40F5A-20E9-4E19-AEA6-1C57CDFB2F09}" srcOrd="0" destOrd="0" presId="urn:microsoft.com/office/officeart/2005/8/layout/process2"/>
    <dgm:cxn modelId="{4131A415-78C1-4867-8945-D722EB6E234D}" type="presOf" srcId="{4AD42F13-3588-4F30-979E-FCD869DE1393}" destId="{B012FB7A-67DC-4D11-A897-402993580EEC}" srcOrd="0" destOrd="0" presId="urn:microsoft.com/office/officeart/2005/8/layout/process2"/>
    <dgm:cxn modelId="{281E6206-4074-48C7-B3E6-FBA0FAB3AA03}" type="presParOf" srcId="{AA11680B-3687-4723-ADF8-1D7C7A6E9ECD}" destId="{1B37E83E-BDF1-4E5F-810D-E857F0A4AC0D}" srcOrd="0" destOrd="0" presId="urn:microsoft.com/office/officeart/2005/8/layout/process2"/>
    <dgm:cxn modelId="{5AF965CD-A6C1-42E7-897E-8FBA1949D268}" type="presParOf" srcId="{AA11680B-3687-4723-ADF8-1D7C7A6E9ECD}" destId="{B012FB7A-67DC-4D11-A897-402993580EEC}" srcOrd="1" destOrd="0" presId="urn:microsoft.com/office/officeart/2005/8/layout/process2"/>
    <dgm:cxn modelId="{F59673B7-81A6-4C02-92C2-5DDB54D57CF5}" type="presParOf" srcId="{B012FB7A-67DC-4D11-A897-402993580EEC}" destId="{57319F29-00E0-46CE-84E7-805CC9665551}" srcOrd="0" destOrd="0" presId="urn:microsoft.com/office/officeart/2005/8/layout/process2"/>
    <dgm:cxn modelId="{CE6D032F-2470-465E-A913-F55498696F4B}" type="presParOf" srcId="{AA11680B-3687-4723-ADF8-1D7C7A6E9ECD}" destId="{80B40F5A-20E9-4E19-AEA6-1C57CDFB2F09}" srcOrd="2" destOrd="0" presId="urn:microsoft.com/office/officeart/2005/8/layout/process2"/>
    <dgm:cxn modelId="{74F414BC-1F82-4FB8-B901-77E3DBD8F67E}" type="presParOf" srcId="{AA11680B-3687-4723-ADF8-1D7C7A6E9ECD}" destId="{31C3D2D1-09F7-4F05-89BC-F098559371CE}" srcOrd="3" destOrd="0" presId="urn:microsoft.com/office/officeart/2005/8/layout/process2"/>
    <dgm:cxn modelId="{51D791AE-BDF4-4E56-ACF6-A6C67730F612}" type="presParOf" srcId="{31C3D2D1-09F7-4F05-89BC-F098559371CE}" destId="{56C2016C-9239-4910-A8C8-F4BFA33CE71D}" srcOrd="0" destOrd="0" presId="urn:microsoft.com/office/officeart/2005/8/layout/process2"/>
    <dgm:cxn modelId="{D6EB6819-B63C-4D83-8D99-7F3C05EE7952}" type="presParOf" srcId="{AA11680B-3687-4723-ADF8-1D7C7A6E9ECD}" destId="{3CFB1405-12EE-4227-81CF-6F1772D770E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46926D-2E29-45DB-A6A1-36216AA6BD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A8C023-E3B2-402F-A397-3D52BEFF58E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VIŠ</a:t>
          </a:r>
          <a:r>
            <a:rPr lang="sr-Latn-RS" dirty="0" smtClean="0">
              <a:solidFill>
                <a:schemeClr val="bg1"/>
              </a:solidFill>
            </a:rPr>
            <a:t>A OSNOVICA I PORESKA AMORTIZACIJA </a:t>
          </a:r>
          <a:r>
            <a:rPr lang="en-US" dirty="0" smtClean="0">
              <a:solidFill>
                <a:schemeClr val="bg1"/>
              </a:solidFill>
            </a:rPr>
            <a:t>U BUDUĆNOSTI</a:t>
          </a:r>
          <a:endParaRPr lang="en-US" dirty="0"/>
        </a:p>
      </dgm:t>
    </dgm:pt>
    <dgm:pt modelId="{66C83D72-7CA6-4940-BE4B-1DCA377B4578}" type="parTrans" cxnId="{D02A06C9-B38C-4DE8-ACE3-18A38F823C00}">
      <dgm:prSet/>
      <dgm:spPr/>
      <dgm:t>
        <a:bodyPr/>
        <a:lstStyle/>
        <a:p>
          <a:endParaRPr lang="en-US"/>
        </a:p>
      </dgm:t>
    </dgm:pt>
    <dgm:pt modelId="{1C410A41-A517-41D9-91C1-9D4B7039FD3B}" type="sibTrans" cxnId="{D02A06C9-B38C-4DE8-ACE3-18A38F823C00}">
      <dgm:prSet/>
      <dgm:spPr/>
      <dgm:t>
        <a:bodyPr/>
        <a:lstStyle/>
        <a:p>
          <a:endParaRPr lang="en-US"/>
        </a:p>
      </dgm:t>
    </dgm:pt>
    <dgm:pt modelId="{01B17D88-E7DB-4BD1-B205-A511F0A657B3}">
      <dgm:prSet phldrT="[Text]"/>
      <dgm:spPr/>
      <dgm:t>
        <a:bodyPr/>
        <a:lstStyle/>
        <a:p>
          <a:r>
            <a:rPr lang="sr-Latn-RS" dirty="0" smtClean="0">
              <a:solidFill>
                <a:schemeClr val="bg1"/>
              </a:solidFill>
            </a:rPr>
            <a:t>NIŽA OPOREZIVA DOBIT I POREZ ZA PLAĆANJE</a:t>
          </a:r>
          <a:endParaRPr lang="en-US" dirty="0"/>
        </a:p>
      </dgm:t>
    </dgm:pt>
    <dgm:pt modelId="{BE5B3F5A-A4A0-47B2-8313-5A283CE99C42}" type="parTrans" cxnId="{FBEDCBC1-875C-4410-B804-477F42B6B8A7}">
      <dgm:prSet/>
      <dgm:spPr/>
      <dgm:t>
        <a:bodyPr/>
        <a:lstStyle/>
        <a:p>
          <a:endParaRPr lang="en-US"/>
        </a:p>
      </dgm:t>
    </dgm:pt>
    <dgm:pt modelId="{92422E84-F103-4632-859F-81012B67AA62}" type="sibTrans" cxnId="{FBEDCBC1-875C-4410-B804-477F42B6B8A7}">
      <dgm:prSet/>
      <dgm:spPr/>
      <dgm:t>
        <a:bodyPr/>
        <a:lstStyle/>
        <a:p>
          <a:endParaRPr lang="en-US"/>
        </a:p>
      </dgm:t>
    </dgm:pt>
    <dgm:pt modelId="{31679EFF-4F51-4B20-9C7B-C952C7018D9C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bg1"/>
              </a:solidFill>
            </a:rPr>
            <a:t>UMANJENJE POREZA NA DOBIT TEKUĆE GODINE </a:t>
          </a:r>
          <a:r>
            <a:rPr lang="sr-Latn-RS" sz="1100" dirty="0" smtClean="0">
              <a:solidFill>
                <a:schemeClr val="bg1"/>
              </a:solidFill>
            </a:rPr>
            <a:t>-</a:t>
          </a:r>
          <a:r>
            <a:rPr lang="en-US" sz="1100" dirty="0" smtClean="0">
              <a:solidFill>
                <a:schemeClr val="bg1"/>
              </a:solidFill>
            </a:rPr>
            <a:t> PRIZNAVANJE ODLOŽENIH PORESKIH PRIHODA</a:t>
          </a:r>
          <a:endParaRPr lang="en-US" sz="1100" dirty="0"/>
        </a:p>
      </dgm:t>
    </dgm:pt>
    <dgm:pt modelId="{9FFF83B4-BF1A-43E7-A525-9FCBEDEF3B3F}" type="parTrans" cxnId="{4DB61D89-2DAA-492C-8DE4-0EEB882507D4}">
      <dgm:prSet/>
      <dgm:spPr/>
      <dgm:t>
        <a:bodyPr/>
        <a:lstStyle/>
        <a:p>
          <a:endParaRPr lang="en-US"/>
        </a:p>
      </dgm:t>
    </dgm:pt>
    <dgm:pt modelId="{48645E49-5580-4CA3-8839-C1734563E306}" type="sibTrans" cxnId="{4DB61D89-2DAA-492C-8DE4-0EEB882507D4}">
      <dgm:prSet/>
      <dgm:spPr/>
      <dgm:t>
        <a:bodyPr/>
        <a:lstStyle/>
        <a:p>
          <a:endParaRPr lang="en-US"/>
        </a:p>
      </dgm:t>
    </dgm:pt>
    <dgm:pt modelId="{B79D409F-C43F-47DE-92AA-C914E674D0F9}">
      <dgm:prSet/>
      <dgm:spPr/>
      <dgm:t>
        <a:bodyPr/>
        <a:lstStyle/>
        <a:p>
          <a:r>
            <a:rPr lang="sr-Latn-RS" dirty="0" smtClean="0"/>
            <a:t>VIŠA PORESKA VREDNOST</a:t>
          </a:r>
          <a:endParaRPr lang="en-US" dirty="0"/>
        </a:p>
      </dgm:t>
    </dgm:pt>
    <dgm:pt modelId="{0B1C77D7-3FDC-41DB-8F9B-30EAAFA95EB8}" type="parTrans" cxnId="{ABBF9A1C-6677-40C8-B436-9C2FC24D672B}">
      <dgm:prSet/>
      <dgm:spPr/>
      <dgm:t>
        <a:bodyPr/>
        <a:lstStyle/>
        <a:p>
          <a:endParaRPr lang="en-US"/>
        </a:p>
      </dgm:t>
    </dgm:pt>
    <dgm:pt modelId="{C798FB26-921D-4882-9BBB-CE03D0F257EF}" type="sibTrans" cxnId="{ABBF9A1C-6677-40C8-B436-9C2FC24D672B}">
      <dgm:prSet/>
      <dgm:spPr/>
      <dgm:t>
        <a:bodyPr/>
        <a:lstStyle/>
        <a:p>
          <a:endParaRPr lang="en-US"/>
        </a:p>
      </dgm:t>
    </dgm:pt>
    <dgm:pt modelId="{699423FB-526F-425F-88F0-B8054D1448BB}" type="pres">
      <dgm:prSet presAssocID="{F746926D-2E29-45DB-A6A1-36216AA6BD51}" presName="CompostProcess" presStyleCnt="0">
        <dgm:presLayoutVars>
          <dgm:dir/>
          <dgm:resizeHandles val="exact"/>
        </dgm:presLayoutVars>
      </dgm:prSet>
      <dgm:spPr/>
    </dgm:pt>
    <dgm:pt modelId="{E3809F9F-7FA0-49F1-8700-7A0F771D5278}" type="pres">
      <dgm:prSet presAssocID="{F746926D-2E29-45DB-A6A1-36216AA6BD51}" presName="arrow" presStyleLbl="bgShp" presStyleIdx="0" presStyleCnt="1"/>
      <dgm:spPr/>
    </dgm:pt>
    <dgm:pt modelId="{EDFCD74F-8AAC-4411-BA97-40EBEAEED5FB}" type="pres">
      <dgm:prSet presAssocID="{F746926D-2E29-45DB-A6A1-36216AA6BD51}" presName="linearProcess" presStyleCnt="0"/>
      <dgm:spPr/>
    </dgm:pt>
    <dgm:pt modelId="{7E110330-D0C2-4B0C-B99B-DCC5A07D9794}" type="pres">
      <dgm:prSet presAssocID="{B79D409F-C43F-47DE-92AA-C914E674D0F9}" presName="textNode" presStyleLbl="node1" presStyleIdx="0" presStyleCnt="4" custScaleX="76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F9EC4-9CC1-4754-A18E-BD696215A94A}" type="pres">
      <dgm:prSet presAssocID="{C798FB26-921D-4882-9BBB-CE03D0F257EF}" presName="sibTrans" presStyleCnt="0"/>
      <dgm:spPr/>
    </dgm:pt>
    <dgm:pt modelId="{72CB819C-9275-4963-BE34-4B2E230C7691}" type="pres">
      <dgm:prSet presAssocID="{63A8C023-E3B2-402F-A397-3D52BEFF58ED}" presName="textNode" presStyleLbl="node1" presStyleIdx="1" presStyleCnt="4" custScaleX="80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1C45A-C67A-4021-BF7A-876D63D5CFC5}" type="pres">
      <dgm:prSet presAssocID="{1C410A41-A517-41D9-91C1-9D4B7039FD3B}" presName="sibTrans" presStyleCnt="0"/>
      <dgm:spPr/>
    </dgm:pt>
    <dgm:pt modelId="{74F33833-6B1F-49F3-A7A7-2182D9D72430}" type="pres">
      <dgm:prSet presAssocID="{01B17D88-E7DB-4BD1-B205-A511F0A657B3}" presName="textNode" presStyleLbl="node1" presStyleIdx="2" presStyleCnt="4" custScaleX="69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B91A5-D3E8-4793-BAD6-34DDAE2BDC0E}" type="pres">
      <dgm:prSet presAssocID="{92422E84-F103-4632-859F-81012B67AA62}" presName="sibTrans" presStyleCnt="0"/>
      <dgm:spPr/>
    </dgm:pt>
    <dgm:pt modelId="{40013248-20B2-41BD-81D6-820292B4C87E}" type="pres">
      <dgm:prSet presAssocID="{31679EFF-4F51-4B20-9C7B-C952C7018D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A06C9-B38C-4DE8-ACE3-18A38F823C00}" srcId="{F746926D-2E29-45DB-A6A1-36216AA6BD51}" destId="{63A8C023-E3B2-402F-A397-3D52BEFF58ED}" srcOrd="1" destOrd="0" parTransId="{66C83D72-7CA6-4940-BE4B-1DCA377B4578}" sibTransId="{1C410A41-A517-41D9-91C1-9D4B7039FD3B}"/>
    <dgm:cxn modelId="{FBEDCBC1-875C-4410-B804-477F42B6B8A7}" srcId="{F746926D-2E29-45DB-A6A1-36216AA6BD51}" destId="{01B17D88-E7DB-4BD1-B205-A511F0A657B3}" srcOrd="2" destOrd="0" parTransId="{BE5B3F5A-A4A0-47B2-8313-5A283CE99C42}" sibTransId="{92422E84-F103-4632-859F-81012B67AA62}"/>
    <dgm:cxn modelId="{0FEC0510-3CF1-4143-A947-2F80C527DBE0}" type="presOf" srcId="{63A8C023-E3B2-402F-A397-3D52BEFF58ED}" destId="{72CB819C-9275-4963-BE34-4B2E230C7691}" srcOrd="0" destOrd="0" presId="urn:microsoft.com/office/officeart/2005/8/layout/hProcess9"/>
    <dgm:cxn modelId="{4DB61D89-2DAA-492C-8DE4-0EEB882507D4}" srcId="{F746926D-2E29-45DB-A6A1-36216AA6BD51}" destId="{31679EFF-4F51-4B20-9C7B-C952C7018D9C}" srcOrd="3" destOrd="0" parTransId="{9FFF83B4-BF1A-43E7-A525-9FCBEDEF3B3F}" sibTransId="{48645E49-5580-4CA3-8839-C1734563E306}"/>
    <dgm:cxn modelId="{C926CF25-6926-4C96-B25A-39C5D58841E6}" type="presOf" srcId="{31679EFF-4F51-4B20-9C7B-C952C7018D9C}" destId="{40013248-20B2-41BD-81D6-820292B4C87E}" srcOrd="0" destOrd="0" presId="urn:microsoft.com/office/officeart/2005/8/layout/hProcess9"/>
    <dgm:cxn modelId="{D01AE99A-D580-411B-A9DB-735AC9EB42AF}" type="presOf" srcId="{01B17D88-E7DB-4BD1-B205-A511F0A657B3}" destId="{74F33833-6B1F-49F3-A7A7-2182D9D72430}" srcOrd="0" destOrd="0" presId="urn:microsoft.com/office/officeart/2005/8/layout/hProcess9"/>
    <dgm:cxn modelId="{CEF1388E-051A-4AD1-AF38-3CC8FA74E856}" type="presOf" srcId="{F746926D-2E29-45DB-A6A1-36216AA6BD51}" destId="{699423FB-526F-425F-88F0-B8054D1448BB}" srcOrd="0" destOrd="0" presId="urn:microsoft.com/office/officeart/2005/8/layout/hProcess9"/>
    <dgm:cxn modelId="{ABBF9A1C-6677-40C8-B436-9C2FC24D672B}" srcId="{F746926D-2E29-45DB-A6A1-36216AA6BD51}" destId="{B79D409F-C43F-47DE-92AA-C914E674D0F9}" srcOrd="0" destOrd="0" parTransId="{0B1C77D7-3FDC-41DB-8F9B-30EAAFA95EB8}" sibTransId="{C798FB26-921D-4882-9BBB-CE03D0F257EF}"/>
    <dgm:cxn modelId="{DCB05CDE-A69C-4619-ACCA-DC88AD26B6D0}" type="presOf" srcId="{B79D409F-C43F-47DE-92AA-C914E674D0F9}" destId="{7E110330-D0C2-4B0C-B99B-DCC5A07D9794}" srcOrd="0" destOrd="0" presId="urn:microsoft.com/office/officeart/2005/8/layout/hProcess9"/>
    <dgm:cxn modelId="{43927762-BB0C-43EA-AB49-D3B55AC16732}" type="presParOf" srcId="{699423FB-526F-425F-88F0-B8054D1448BB}" destId="{E3809F9F-7FA0-49F1-8700-7A0F771D5278}" srcOrd="0" destOrd="0" presId="urn:microsoft.com/office/officeart/2005/8/layout/hProcess9"/>
    <dgm:cxn modelId="{EF21EC05-EBDB-4294-815C-F8173F52A321}" type="presParOf" srcId="{699423FB-526F-425F-88F0-B8054D1448BB}" destId="{EDFCD74F-8AAC-4411-BA97-40EBEAEED5FB}" srcOrd="1" destOrd="0" presId="urn:microsoft.com/office/officeart/2005/8/layout/hProcess9"/>
    <dgm:cxn modelId="{CC934E0A-02D4-474F-B2CC-8A0AC5EB5AD5}" type="presParOf" srcId="{EDFCD74F-8AAC-4411-BA97-40EBEAEED5FB}" destId="{7E110330-D0C2-4B0C-B99B-DCC5A07D9794}" srcOrd="0" destOrd="0" presId="urn:microsoft.com/office/officeart/2005/8/layout/hProcess9"/>
    <dgm:cxn modelId="{5013A2A6-C678-47BE-BDBD-8603A339A38D}" type="presParOf" srcId="{EDFCD74F-8AAC-4411-BA97-40EBEAEED5FB}" destId="{E9CF9EC4-9CC1-4754-A18E-BD696215A94A}" srcOrd="1" destOrd="0" presId="urn:microsoft.com/office/officeart/2005/8/layout/hProcess9"/>
    <dgm:cxn modelId="{B3668167-EAE4-49C3-BBE0-C4E8D58AB608}" type="presParOf" srcId="{EDFCD74F-8AAC-4411-BA97-40EBEAEED5FB}" destId="{72CB819C-9275-4963-BE34-4B2E230C7691}" srcOrd="2" destOrd="0" presId="urn:microsoft.com/office/officeart/2005/8/layout/hProcess9"/>
    <dgm:cxn modelId="{23A973ED-8C13-4F83-AE97-087998DD733C}" type="presParOf" srcId="{EDFCD74F-8AAC-4411-BA97-40EBEAEED5FB}" destId="{9901C45A-C67A-4021-BF7A-876D63D5CFC5}" srcOrd="3" destOrd="0" presId="urn:microsoft.com/office/officeart/2005/8/layout/hProcess9"/>
    <dgm:cxn modelId="{29ED26F3-AF5E-4666-9B2A-55C2F40E10DA}" type="presParOf" srcId="{EDFCD74F-8AAC-4411-BA97-40EBEAEED5FB}" destId="{74F33833-6B1F-49F3-A7A7-2182D9D72430}" srcOrd="4" destOrd="0" presId="urn:microsoft.com/office/officeart/2005/8/layout/hProcess9"/>
    <dgm:cxn modelId="{2435B700-36C6-4813-85F2-60BBF69B1745}" type="presParOf" srcId="{EDFCD74F-8AAC-4411-BA97-40EBEAEED5FB}" destId="{DF0B91A5-D3E8-4793-BAD6-34DDAE2BDC0E}" srcOrd="5" destOrd="0" presId="urn:microsoft.com/office/officeart/2005/8/layout/hProcess9"/>
    <dgm:cxn modelId="{2D6D45B8-48A2-4391-BE70-E2C34524202E}" type="presParOf" srcId="{EDFCD74F-8AAC-4411-BA97-40EBEAEED5FB}" destId="{40013248-20B2-41BD-81D6-820292B4C87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6926D-2E29-45DB-A6A1-36216AA6BD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A8C023-E3B2-402F-A397-3D52BEFF58ED}">
      <dgm:prSet phldrT="[Text]"/>
      <dgm:spPr>
        <a:solidFill>
          <a:srgbClr val="3F803F"/>
        </a:solidFill>
      </dgm:spPr>
      <dgm:t>
        <a:bodyPr/>
        <a:lstStyle/>
        <a:p>
          <a:r>
            <a:rPr lang="sr-Latn-RS" dirty="0" smtClean="0">
              <a:solidFill>
                <a:schemeClr val="bg1"/>
              </a:solidFill>
            </a:rPr>
            <a:t>NIŽA OSNOVICA I PORESKA AMORTIZACIJA </a:t>
          </a:r>
          <a:r>
            <a:rPr lang="en-US" dirty="0" smtClean="0">
              <a:solidFill>
                <a:schemeClr val="bg1"/>
              </a:solidFill>
            </a:rPr>
            <a:t>U BUDUĆNOSTI</a:t>
          </a:r>
          <a:endParaRPr lang="en-US" dirty="0"/>
        </a:p>
      </dgm:t>
    </dgm:pt>
    <dgm:pt modelId="{66C83D72-7CA6-4940-BE4B-1DCA377B4578}" type="parTrans" cxnId="{D02A06C9-B38C-4DE8-ACE3-18A38F823C00}">
      <dgm:prSet/>
      <dgm:spPr/>
      <dgm:t>
        <a:bodyPr/>
        <a:lstStyle/>
        <a:p>
          <a:endParaRPr lang="en-US"/>
        </a:p>
      </dgm:t>
    </dgm:pt>
    <dgm:pt modelId="{1C410A41-A517-41D9-91C1-9D4B7039FD3B}" type="sibTrans" cxnId="{D02A06C9-B38C-4DE8-ACE3-18A38F823C00}">
      <dgm:prSet/>
      <dgm:spPr/>
      <dgm:t>
        <a:bodyPr/>
        <a:lstStyle/>
        <a:p>
          <a:endParaRPr lang="en-US"/>
        </a:p>
      </dgm:t>
    </dgm:pt>
    <dgm:pt modelId="{01B17D88-E7DB-4BD1-B205-A511F0A657B3}">
      <dgm:prSet phldrT="[Text]"/>
      <dgm:spPr>
        <a:solidFill>
          <a:srgbClr val="3F803F"/>
        </a:solidFill>
      </dgm:spPr>
      <dgm:t>
        <a:bodyPr/>
        <a:lstStyle/>
        <a:p>
          <a:r>
            <a:rPr lang="sr-Latn-RS" dirty="0" smtClean="0">
              <a:solidFill>
                <a:schemeClr val="bg1"/>
              </a:solidFill>
            </a:rPr>
            <a:t>VIŠA OPOREZIVA DOBIT I POREZ ZA PLAĆANJE</a:t>
          </a:r>
          <a:endParaRPr lang="en-US" dirty="0"/>
        </a:p>
      </dgm:t>
    </dgm:pt>
    <dgm:pt modelId="{BE5B3F5A-A4A0-47B2-8313-5A283CE99C42}" type="parTrans" cxnId="{FBEDCBC1-875C-4410-B804-477F42B6B8A7}">
      <dgm:prSet/>
      <dgm:spPr/>
      <dgm:t>
        <a:bodyPr/>
        <a:lstStyle/>
        <a:p>
          <a:endParaRPr lang="en-US"/>
        </a:p>
      </dgm:t>
    </dgm:pt>
    <dgm:pt modelId="{92422E84-F103-4632-859F-81012B67AA62}" type="sibTrans" cxnId="{FBEDCBC1-875C-4410-B804-477F42B6B8A7}">
      <dgm:prSet/>
      <dgm:spPr/>
      <dgm:t>
        <a:bodyPr/>
        <a:lstStyle/>
        <a:p>
          <a:endParaRPr lang="en-US"/>
        </a:p>
      </dgm:t>
    </dgm:pt>
    <dgm:pt modelId="{31679EFF-4F51-4B20-9C7B-C952C7018D9C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100" dirty="0" smtClean="0">
              <a:solidFill>
                <a:schemeClr val="bg1"/>
              </a:solidFill>
            </a:rPr>
            <a:t>UVEĆANJE</a:t>
          </a:r>
          <a:r>
            <a:rPr lang="en-US" sz="1100" dirty="0" smtClean="0">
              <a:solidFill>
                <a:schemeClr val="bg1"/>
              </a:solidFill>
            </a:rPr>
            <a:t> POREZA NA DOBIT TEKUĆE GODINE </a:t>
          </a:r>
          <a:r>
            <a:rPr lang="sr-Latn-RS" sz="1100" dirty="0" smtClean="0">
              <a:solidFill>
                <a:schemeClr val="bg1"/>
              </a:solidFill>
            </a:rPr>
            <a:t>-</a:t>
          </a:r>
          <a:r>
            <a:rPr lang="en-US" sz="1100" dirty="0" smtClean="0">
              <a:solidFill>
                <a:schemeClr val="bg1"/>
              </a:solidFill>
            </a:rPr>
            <a:t> PRIZNAVANJE ODLOŽENIH PORESKIH </a:t>
          </a:r>
          <a:r>
            <a:rPr lang="sr-Latn-RS" sz="1100" dirty="0" smtClean="0">
              <a:solidFill>
                <a:schemeClr val="bg1"/>
              </a:solidFill>
            </a:rPr>
            <a:t>RASHODA</a:t>
          </a:r>
          <a:endParaRPr lang="en-US" sz="1100" dirty="0"/>
        </a:p>
      </dgm:t>
    </dgm:pt>
    <dgm:pt modelId="{9FFF83B4-BF1A-43E7-A525-9FCBEDEF3B3F}" type="parTrans" cxnId="{4DB61D89-2DAA-492C-8DE4-0EEB882507D4}">
      <dgm:prSet/>
      <dgm:spPr/>
      <dgm:t>
        <a:bodyPr/>
        <a:lstStyle/>
        <a:p>
          <a:endParaRPr lang="en-US"/>
        </a:p>
      </dgm:t>
    </dgm:pt>
    <dgm:pt modelId="{48645E49-5580-4CA3-8839-C1734563E306}" type="sibTrans" cxnId="{4DB61D89-2DAA-492C-8DE4-0EEB882507D4}">
      <dgm:prSet/>
      <dgm:spPr/>
      <dgm:t>
        <a:bodyPr/>
        <a:lstStyle/>
        <a:p>
          <a:endParaRPr lang="en-US"/>
        </a:p>
      </dgm:t>
    </dgm:pt>
    <dgm:pt modelId="{B79D409F-C43F-47DE-92AA-C914E674D0F9}">
      <dgm:prSet/>
      <dgm:spPr>
        <a:solidFill>
          <a:srgbClr val="3F803F"/>
        </a:solidFill>
      </dgm:spPr>
      <dgm:t>
        <a:bodyPr/>
        <a:lstStyle/>
        <a:p>
          <a:r>
            <a:rPr lang="sr-Latn-RS" dirty="0" smtClean="0"/>
            <a:t>NIŽA PORESKA VREDNOST</a:t>
          </a:r>
          <a:endParaRPr lang="en-US" dirty="0"/>
        </a:p>
      </dgm:t>
    </dgm:pt>
    <dgm:pt modelId="{0B1C77D7-3FDC-41DB-8F9B-30EAAFA95EB8}" type="parTrans" cxnId="{ABBF9A1C-6677-40C8-B436-9C2FC24D672B}">
      <dgm:prSet/>
      <dgm:spPr/>
      <dgm:t>
        <a:bodyPr/>
        <a:lstStyle/>
        <a:p>
          <a:endParaRPr lang="en-US"/>
        </a:p>
      </dgm:t>
    </dgm:pt>
    <dgm:pt modelId="{C798FB26-921D-4882-9BBB-CE03D0F257EF}" type="sibTrans" cxnId="{ABBF9A1C-6677-40C8-B436-9C2FC24D672B}">
      <dgm:prSet/>
      <dgm:spPr/>
      <dgm:t>
        <a:bodyPr/>
        <a:lstStyle/>
        <a:p>
          <a:endParaRPr lang="en-US"/>
        </a:p>
      </dgm:t>
    </dgm:pt>
    <dgm:pt modelId="{699423FB-526F-425F-88F0-B8054D1448BB}" type="pres">
      <dgm:prSet presAssocID="{F746926D-2E29-45DB-A6A1-36216AA6BD51}" presName="CompostProcess" presStyleCnt="0">
        <dgm:presLayoutVars>
          <dgm:dir/>
          <dgm:resizeHandles val="exact"/>
        </dgm:presLayoutVars>
      </dgm:prSet>
      <dgm:spPr/>
    </dgm:pt>
    <dgm:pt modelId="{E3809F9F-7FA0-49F1-8700-7A0F771D5278}" type="pres">
      <dgm:prSet presAssocID="{F746926D-2E29-45DB-A6A1-36216AA6BD51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EDFCD74F-8AAC-4411-BA97-40EBEAEED5FB}" type="pres">
      <dgm:prSet presAssocID="{F746926D-2E29-45DB-A6A1-36216AA6BD51}" presName="linearProcess" presStyleCnt="0"/>
      <dgm:spPr/>
    </dgm:pt>
    <dgm:pt modelId="{7E110330-D0C2-4B0C-B99B-DCC5A07D9794}" type="pres">
      <dgm:prSet presAssocID="{B79D409F-C43F-47DE-92AA-C914E674D0F9}" presName="textNode" presStyleLbl="node1" presStyleIdx="0" presStyleCnt="4" custScaleX="76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F9EC4-9CC1-4754-A18E-BD696215A94A}" type="pres">
      <dgm:prSet presAssocID="{C798FB26-921D-4882-9BBB-CE03D0F257EF}" presName="sibTrans" presStyleCnt="0"/>
      <dgm:spPr/>
    </dgm:pt>
    <dgm:pt modelId="{72CB819C-9275-4963-BE34-4B2E230C7691}" type="pres">
      <dgm:prSet presAssocID="{63A8C023-E3B2-402F-A397-3D52BEFF58ED}" presName="textNode" presStyleLbl="node1" presStyleIdx="1" presStyleCnt="4" custScaleX="80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1C45A-C67A-4021-BF7A-876D63D5CFC5}" type="pres">
      <dgm:prSet presAssocID="{1C410A41-A517-41D9-91C1-9D4B7039FD3B}" presName="sibTrans" presStyleCnt="0"/>
      <dgm:spPr/>
    </dgm:pt>
    <dgm:pt modelId="{74F33833-6B1F-49F3-A7A7-2182D9D72430}" type="pres">
      <dgm:prSet presAssocID="{01B17D88-E7DB-4BD1-B205-A511F0A657B3}" presName="textNode" presStyleLbl="node1" presStyleIdx="2" presStyleCnt="4" custScaleX="69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B91A5-D3E8-4793-BAD6-34DDAE2BDC0E}" type="pres">
      <dgm:prSet presAssocID="{92422E84-F103-4632-859F-81012B67AA62}" presName="sibTrans" presStyleCnt="0"/>
      <dgm:spPr/>
    </dgm:pt>
    <dgm:pt modelId="{40013248-20B2-41BD-81D6-820292B4C87E}" type="pres">
      <dgm:prSet presAssocID="{31679EFF-4F51-4B20-9C7B-C952C7018D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2A06C9-B38C-4DE8-ACE3-18A38F823C00}" srcId="{F746926D-2E29-45DB-A6A1-36216AA6BD51}" destId="{63A8C023-E3B2-402F-A397-3D52BEFF58ED}" srcOrd="1" destOrd="0" parTransId="{66C83D72-7CA6-4940-BE4B-1DCA377B4578}" sibTransId="{1C410A41-A517-41D9-91C1-9D4B7039FD3B}"/>
    <dgm:cxn modelId="{FBEDCBC1-875C-4410-B804-477F42B6B8A7}" srcId="{F746926D-2E29-45DB-A6A1-36216AA6BD51}" destId="{01B17D88-E7DB-4BD1-B205-A511F0A657B3}" srcOrd="2" destOrd="0" parTransId="{BE5B3F5A-A4A0-47B2-8313-5A283CE99C42}" sibTransId="{92422E84-F103-4632-859F-81012B67AA62}"/>
    <dgm:cxn modelId="{4DB61D89-2DAA-492C-8DE4-0EEB882507D4}" srcId="{F746926D-2E29-45DB-A6A1-36216AA6BD51}" destId="{31679EFF-4F51-4B20-9C7B-C952C7018D9C}" srcOrd="3" destOrd="0" parTransId="{9FFF83B4-BF1A-43E7-A525-9FCBEDEF3B3F}" sibTransId="{48645E49-5580-4CA3-8839-C1734563E306}"/>
    <dgm:cxn modelId="{AAE13558-72BB-42EB-A02B-3F559D54FB7A}" type="presOf" srcId="{63A8C023-E3B2-402F-A397-3D52BEFF58ED}" destId="{72CB819C-9275-4963-BE34-4B2E230C7691}" srcOrd="0" destOrd="0" presId="urn:microsoft.com/office/officeart/2005/8/layout/hProcess9"/>
    <dgm:cxn modelId="{4E80AF48-FAE1-44D9-A1EA-67082810F3CD}" type="presOf" srcId="{B79D409F-C43F-47DE-92AA-C914E674D0F9}" destId="{7E110330-D0C2-4B0C-B99B-DCC5A07D9794}" srcOrd="0" destOrd="0" presId="urn:microsoft.com/office/officeart/2005/8/layout/hProcess9"/>
    <dgm:cxn modelId="{2E21F56E-8E09-49CD-B3FA-115DC928D8E6}" type="presOf" srcId="{31679EFF-4F51-4B20-9C7B-C952C7018D9C}" destId="{40013248-20B2-41BD-81D6-820292B4C87E}" srcOrd="0" destOrd="0" presId="urn:microsoft.com/office/officeart/2005/8/layout/hProcess9"/>
    <dgm:cxn modelId="{F2DD0691-D0E1-4025-BFA3-CDFD665EB7D1}" type="presOf" srcId="{01B17D88-E7DB-4BD1-B205-A511F0A657B3}" destId="{74F33833-6B1F-49F3-A7A7-2182D9D72430}" srcOrd="0" destOrd="0" presId="urn:microsoft.com/office/officeart/2005/8/layout/hProcess9"/>
    <dgm:cxn modelId="{ABBF9A1C-6677-40C8-B436-9C2FC24D672B}" srcId="{F746926D-2E29-45DB-A6A1-36216AA6BD51}" destId="{B79D409F-C43F-47DE-92AA-C914E674D0F9}" srcOrd="0" destOrd="0" parTransId="{0B1C77D7-3FDC-41DB-8F9B-30EAAFA95EB8}" sibTransId="{C798FB26-921D-4882-9BBB-CE03D0F257EF}"/>
    <dgm:cxn modelId="{47EF63BC-13C5-46D9-8A06-B3191E0FB9FE}" type="presOf" srcId="{F746926D-2E29-45DB-A6A1-36216AA6BD51}" destId="{699423FB-526F-425F-88F0-B8054D1448BB}" srcOrd="0" destOrd="0" presId="urn:microsoft.com/office/officeart/2005/8/layout/hProcess9"/>
    <dgm:cxn modelId="{2C7262D4-27C4-4364-8488-C87A8F9C54CF}" type="presParOf" srcId="{699423FB-526F-425F-88F0-B8054D1448BB}" destId="{E3809F9F-7FA0-49F1-8700-7A0F771D5278}" srcOrd="0" destOrd="0" presId="urn:microsoft.com/office/officeart/2005/8/layout/hProcess9"/>
    <dgm:cxn modelId="{64183334-7FE7-484F-9AEB-3DDCBA76D6CA}" type="presParOf" srcId="{699423FB-526F-425F-88F0-B8054D1448BB}" destId="{EDFCD74F-8AAC-4411-BA97-40EBEAEED5FB}" srcOrd="1" destOrd="0" presId="urn:microsoft.com/office/officeart/2005/8/layout/hProcess9"/>
    <dgm:cxn modelId="{9518233D-B98C-4B30-B22C-A5484605C214}" type="presParOf" srcId="{EDFCD74F-8AAC-4411-BA97-40EBEAEED5FB}" destId="{7E110330-D0C2-4B0C-B99B-DCC5A07D9794}" srcOrd="0" destOrd="0" presId="urn:microsoft.com/office/officeart/2005/8/layout/hProcess9"/>
    <dgm:cxn modelId="{6F3E06D1-24AA-45A2-8E11-DF4197B2036D}" type="presParOf" srcId="{EDFCD74F-8AAC-4411-BA97-40EBEAEED5FB}" destId="{E9CF9EC4-9CC1-4754-A18E-BD696215A94A}" srcOrd="1" destOrd="0" presId="urn:microsoft.com/office/officeart/2005/8/layout/hProcess9"/>
    <dgm:cxn modelId="{9C638108-FC4D-465E-AC06-AE9E4CB6DA62}" type="presParOf" srcId="{EDFCD74F-8AAC-4411-BA97-40EBEAEED5FB}" destId="{72CB819C-9275-4963-BE34-4B2E230C7691}" srcOrd="2" destOrd="0" presId="urn:microsoft.com/office/officeart/2005/8/layout/hProcess9"/>
    <dgm:cxn modelId="{326886AC-793E-4091-8998-092403FDD3FA}" type="presParOf" srcId="{EDFCD74F-8AAC-4411-BA97-40EBEAEED5FB}" destId="{9901C45A-C67A-4021-BF7A-876D63D5CFC5}" srcOrd="3" destOrd="0" presId="urn:microsoft.com/office/officeart/2005/8/layout/hProcess9"/>
    <dgm:cxn modelId="{89854D2D-345F-4B57-9858-E58520150E43}" type="presParOf" srcId="{EDFCD74F-8AAC-4411-BA97-40EBEAEED5FB}" destId="{74F33833-6B1F-49F3-A7A7-2182D9D72430}" srcOrd="4" destOrd="0" presId="urn:microsoft.com/office/officeart/2005/8/layout/hProcess9"/>
    <dgm:cxn modelId="{5D6329C3-2553-43FB-A3BE-9CA57F2BE03D}" type="presParOf" srcId="{EDFCD74F-8AAC-4411-BA97-40EBEAEED5FB}" destId="{DF0B91A5-D3E8-4793-BAD6-34DDAE2BDC0E}" srcOrd="5" destOrd="0" presId="urn:microsoft.com/office/officeart/2005/8/layout/hProcess9"/>
    <dgm:cxn modelId="{F457481A-E253-4F3D-98A0-C717D9A402F2}" type="presParOf" srcId="{EDFCD74F-8AAC-4411-BA97-40EBEAEED5FB}" destId="{40013248-20B2-41BD-81D6-820292B4C87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formiranje na teret rashoda tekućeg perioda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549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sr-Latn-RS" sz="1300" noProof="0" dirty="0" smtClean="0"/>
            <a:t>R.b. 33 - Dugoročna rezervisanja koja se ne priznaju u poreskom bilansu</a:t>
          </a:r>
          <a:endParaRPr lang="sr-Latn-RS" sz="1300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B048F-2200-417D-8FB6-04AE4D132787}" type="presOf" srcId="{2C5FC7BB-52B3-4DE9-A7DE-559DE3F12286}" destId="{573E39CF-C9CA-40C1-8F02-A52E32636468}" srcOrd="0" destOrd="0" presId="urn:microsoft.com/office/officeart/2005/8/layout/chevron1"/>
    <dgm:cxn modelId="{1B1708ED-2521-4680-986B-657EF54214FC}" type="presOf" srcId="{4B0EDF2D-9BD1-4560-B67D-82FBCED30F3C}" destId="{5303C732-A8CB-4F9A-8F02-603C94A61BB8}" srcOrd="0" destOrd="0" presId="urn:microsoft.com/office/officeart/2005/8/layout/chevron1"/>
    <dgm:cxn modelId="{266536D3-583B-48F5-9B27-F1BC557F67EC}" type="presOf" srcId="{8F8B7C5B-8774-4144-92EB-3600F0B1305D}" destId="{31924285-2D8D-4E20-B053-DCBFC128A5F3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4C06341C-FAF1-47ED-9F3B-A4B06B054E58}" type="presOf" srcId="{79A01717-8344-49BD-96C4-D46AEC232AA5}" destId="{DE54A6D2-A4B3-4EA6-B20F-D1369B68294E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276DE0D2-06F6-40F8-9AD0-DCB9B868A408}" type="presParOf" srcId="{31924285-2D8D-4E20-B053-DCBFC128A5F3}" destId="{5303C732-A8CB-4F9A-8F02-603C94A61BB8}" srcOrd="0" destOrd="0" presId="urn:microsoft.com/office/officeart/2005/8/layout/chevron1"/>
    <dgm:cxn modelId="{B14CEC89-FEF1-4475-9697-4C119AC465F5}" type="presParOf" srcId="{31924285-2D8D-4E20-B053-DCBFC128A5F3}" destId="{424CC910-39AE-4112-9DDE-3642DA6B9E00}" srcOrd="1" destOrd="0" presId="urn:microsoft.com/office/officeart/2005/8/layout/chevron1"/>
    <dgm:cxn modelId="{0793F631-9AD2-41E4-96CC-7442C7E9FFE7}" type="presParOf" srcId="{31924285-2D8D-4E20-B053-DCBFC128A5F3}" destId="{DE54A6D2-A4B3-4EA6-B20F-D1369B68294E}" srcOrd="2" destOrd="0" presId="urn:microsoft.com/office/officeart/2005/8/layout/chevron1"/>
    <dgm:cxn modelId="{C79697FD-18F4-4AC4-BD27-8313DC8F054D}" type="presParOf" srcId="{31924285-2D8D-4E20-B053-DCBFC128A5F3}" destId="{4F40AA19-5F52-4309-922B-86FA445771AE}" srcOrd="3" destOrd="0" presId="urn:microsoft.com/office/officeart/2005/8/layout/chevron1"/>
    <dgm:cxn modelId="{B0DF17EA-87BE-433E-82DA-F94A53D4E98C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ukidanje neiskorišćenih rezervisanja u korist prihoda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678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/>
      <dgm:spPr/>
      <dgm:t>
        <a:bodyPr/>
        <a:lstStyle/>
        <a:p>
          <a:r>
            <a:rPr lang="sr-Latn-RS" noProof="0" dirty="0" smtClean="0"/>
            <a:t>R.b. 45 - Prihodi po osnovu neiskorišćenih dugoročnih rezervisanja koja nisu bila priznata kao rashod u poreskom periodu u kome su izvršena</a:t>
          </a:r>
          <a:endParaRPr lang="sr-Latn-RS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C1754-3D55-4340-850D-6848D8353B72}" type="presOf" srcId="{4B0EDF2D-9BD1-4560-B67D-82FBCED30F3C}" destId="{5303C732-A8CB-4F9A-8F02-603C94A61BB8}" srcOrd="0" destOrd="0" presId="urn:microsoft.com/office/officeart/2005/8/layout/chevron1"/>
    <dgm:cxn modelId="{B11F0977-F83A-4BCF-9A9B-93D666C6A020}" type="presOf" srcId="{79A01717-8344-49BD-96C4-D46AEC232AA5}" destId="{DE54A6D2-A4B3-4EA6-B20F-D1369B68294E}" srcOrd="0" destOrd="0" presId="urn:microsoft.com/office/officeart/2005/8/layout/chevron1"/>
    <dgm:cxn modelId="{8B225BCF-A6F0-459B-8233-C0435A87363E}" type="presOf" srcId="{2C5FC7BB-52B3-4DE9-A7DE-559DE3F12286}" destId="{573E39CF-C9CA-40C1-8F02-A52E32636468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1CFDDFCB-9F85-4072-80E2-774565F55C8C}" type="presOf" srcId="{8F8B7C5B-8774-4144-92EB-3600F0B1305D}" destId="{31924285-2D8D-4E20-B053-DCBFC128A5F3}" srcOrd="0" destOrd="0" presId="urn:microsoft.com/office/officeart/2005/8/layout/chevron1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60E28AA1-F6B6-4856-80DB-5ACBE29697DD}" type="presParOf" srcId="{31924285-2D8D-4E20-B053-DCBFC128A5F3}" destId="{5303C732-A8CB-4F9A-8F02-603C94A61BB8}" srcOrd="0" destOrd="0" presId="urn:microsoft.com/office/officeart/2005/8/layout/chevron1"/>
    <dgm:cxn modelId="{6F3F8800-56C9-4FD3-9095-943AEC9E26B5}" type="presParOf" srcId="{31924285-2D8D-4E20-B053-DCBFC128A5F3}" destId="{424CC910-39AE-4112-9DDE-3642DA6B9E00}" srcOrd="1" destOrd="0" presId="urn:microsoft.com/office/officeart/2005/8/layout/chevron1"/>
    <dgm:cxn modelId="{C3466415-7B61-4541-844B-475191EE3F8B}" type="presParOf" srcId="{31924285-2D8D-4E20-B053-DCBFC128A5F3}" destId="{DE54A6D2-A4B3-4EA6-B20F-D1369B68294E}" srcOrd="2" destOrd="0" presId="urn:microsoft.com/office/officeart/2005/8/layout/chevron1"/>
    <dgm:cxn modelId="{9CE39D8C-F0BA-4F44-93C6-98E4B22467EC}" type="presParOf" srcId="{31924285-2D8D-4E20-B053-DCBFC128A5F3}" destId="{4F40AA19-5F52-4309-922B-86FA445771AE}" srcOrd="3" destOrd="0" presId="urn:microsoft.com/office/officeart/2005/8/layout/chevron1"/>
    <dgm:cxn modelId="{77E7360A-45E4-42E3-8C1A-2AD5731E5DF5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/>
      <dgm:spPr>
        <a:solidFill>
          <a:srgbClr val="63666A"/>
        </a:solidFill>
      </dgm:spPr>
      <dgm:t>
        <a:bodyPr/>
        <a:lstStyle/>
        <a:p>
          <a:r>
            <a:rPr lang="sr-Latn-RS" noProof="0" dirty="0" smtClean="0"/>
            <a:t>ukidanje rezervisanja kroz zatvaranje obaveze koja je nastala iz sudskog spora</a:t>
          </a:r>
          <a:endParaRPr lang="sr-Latn-RS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/>
      <dgm:spPr>
        <a:solidFill>
          <a:srgbClr val="3F803F"/>
        </a:solidFill>
      </dgm:spPr>
      <dgm:t>
        <a:bodyPr/>
        <a:lstStyle/>
        <a:p>
          <a:r>
            <a:rPr lang="sr-Latn-RS" dirty="0" smtClean="0"/>
            <a:t>46</a:t>
          </a:r>
          <a:endParaRPr lang="en-US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/>
      <dgm:spPr/>
      <dgm:t>
        <a:bodyPr/>
        <a:lstStyle/>
        <a:p>
          <a:r>
            <a:rPr lang="sr-Latn-RS" noProof="0" dirty="0" smtClean="0"/>
            <a:t>R.b. 34 - Dugoročna rezervisanja u iznosu koji je iskorišćen u poreskom periodu</a:t>
          </a:r>
          <a:endParaRPr lang="sr-Latn-RS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4E58B9-C810-42B5-B356-47C5BA3031FD}" type="presOf" srcId="{79A01717-8344-49BD-96C4-D46AEC232AA5}" destId="{DE54A6D2-A4B3-4EA6-B20F-D1369B68294E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C1BAB892-B135-4A80-BE20-732590EC5E4A}" type="presOf" srcId="{8F8B7C5B-8774-4144-92EB-3600F0B1305D}" destId="{31924285-2D8D-4E20-B053-DCBFC128A5F3}" srcOrd="0" destOrd="0" presId="urn:microsoft.com/office/officeart/2005/8/layout/chevron1"/>
    <dgm:cxn modelId="{3BF8F7EA-C620-4400-A48B-426B79A8C24E}" type="presOf" srcId="{4B0EDF2D-9BD1-4560-B67D-82FBCED30F3C}" destId="{5303C732-A8CB-4F9A-8F02-603C94A61BB8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A3F605C6-6F12-4D57-B069-C4B0D71889FC}" type="presOf" srcId="{2C5FC7BB-52B3-4DE9-A7DE-559DE3F12286}" destId="{573E39CF-C9CA-40C1-8F02-A52E32636468}" srcOrd="0" destOrd="0" presId="urn:microsoft.com/office/officeart/2005/8/layout/chevron1"/>
    <dgm:cxn modelId="{4304837D-3484-4C0C-B51D-18FA6729AA20}" type="presParOf" srcId="{31924285-2D8D-4E20-B053-DCBFC128A5F3}" destId="{5303C732-A8CB-4F9A-8F02-603C94A61BB8}" srcOrd="0" destOrd="0" presId="urn:microsoft.com/office/officeart/2005/8/layout/chevron1"/>
    <dgm:cxn modelId="{8B661DB1-8788-46B0-BFB9-226022C2E6DB}" type="presParOf" srcId="{31924285-2D8D-4E20-B053-DCBFC128A5F3}" destId="{424CC910-39AE-4112-9DDE-3642DA6B9E00}" srcOrd="1" destOrd="0" presId="urn:microsoft.com/office/officeart/2005/8/layout/chevron1"/>
    <dgm:cxn modelId="{6BFACEBB-2D52-482F-8014-58D4998B9097}" type="presParOf" srcId="{31924285-2D8D-4E20-B053-DCBFC128A5F3}" destId="{DE54A6D2-A4B3-4EA6-B20F-D1369B68294E}" srcOrd="2" destOrd="0" presId="urn:microsoft.com/office/officeart/2005/8/layout/chevron1"/>
    <dgm:cxn modelId="{CE9C5D76-15EA-4807-8BCC-5C3C4C30506C}" type="presParOf" srcId="{31924285-2D8D-4E20-B053-DCBFC128A5F3}" destId="{4F40AA19-5F52-4309-922B-86FA445771AE}" srcOrd="3" destOrd="0" presId="urn:microsoft.com/office/officeart/2005/8/layout/chevron1"/>
    <dgm:cxn modelId="{9499492C-7163-4E75-8194-4316D22E5E09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8B7C5B-8774-4144-92EB-3600F0B130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DF2D-9BD1-4560-B67D-82FBCED30F3C}">
      <dgm:prSet phldrT="[Text]" custT="1"/>
      <dgm:spPr>
        <a:solidFill>
          <a:srgbClr val="63666A"/>
        </a:solidFill>
      </dgm:spPr>
      <dgm:t>
        <a:bodyPr/>
        <a:lstStyle/>
        <a:p>
          <a:r>
            <a:rPr lang="sr-Latn-RS" sz="1300" noProof="0" dirty="0" smtClean="0"/>
            <a:t>formiranje na teret rashoda tekućeg perioda</a:t>
          </a:r>
          <a:endParaRPr lang="sr-Latn-RS" sz="1300" noProof="0" dirty="0"/>
        </a:p>
      </dgm:t>
    </dgm:pt>
    <dgm:pt modelId="{6884D96C-FF47-4FF2-9BF4-0C1FAA6DA754}" type="parTrans" cxnId="{F80CA1F4-CEEE-49B9-B517-086F93CC0529}">
      <dgm:prSet/>
      <dgm:spPr/>
      <dgm:t>
        <a:bodyPr/>
        <a:lstStyle/>
        <a:p>
          <a:endParaRPr lang="en-US"/>
        </a:p>
      </dgm:t>
    </dgm:pt>
    <dgm:pt modelId="{15685437-F97F-4D97-A2C6-5AD7273C5C56}" type="sibTrans" cxnId="{F80CA1F4-CEEE-49B9-B517-086F93CC0529}">
      <dgm:prSet/>
      <dgm:spPr/>
      <dgm:t>
        <a:bodyPr/>
        <a:lstStyle/>
        <a:p>
          <a:endParaRPr lang="en-US"/>
        </a:p>
      </dgm:t>
    </dgm:pt>
    <dgm:pt modelId="{79A01717-8344-49BD-96C4-D46AEC232AA5}">
      <dgm:prSet phldrT="[Text]" custT="1"/>
      <dgm:spPr>
        <a:solidFill>
          <a:srgbClr val="3F803F"/>
        </a:solidFill>
      </dgm:spPr>
      <dgm:t>
        <a:bodyPr/>
        <a:lstStyle/>
        <a:p>
          <a:r>
            <a:rPr lang="sr-Latn-RS" sz="1300" dirty="0" smtClean="0"/>
            <a:t>545</a:t>
          </a:r>
          <a:endParaRPr lang="en-US" sz="1300" dirty="0"/>
        </a:p>
      </dgm:t>
    </dgm:pt>
    <dgm:pt modelId="{0FB9544B-909F-4162-B25F-A19202DDD756}" type="parTrans" cxnId="{AD7BD66A-8E37-46BF-A25B-625E6C2B2EE5}">
      <dgm:prSet/>
      <dgm:spPr/>
      <dgm:t>
        <a:bodyPr/>
        <a:lstStyle/>
        <a:p>
          <a:endParaRPr lang="en-US"/>
        </a:p>
      </dgm:t>
    </dgm:pt>
    <dgm:pt modelId="{88F8AAC9-38D9-4902-89D4-8251BA9D1A9E}" type="sibTrans" cxnId="{AD7BD66A-8E37-46BF-A25B-625E6C2B2EE5}">
      <dgm:prSet/>
      <dgm:spPr/>
      <dgm:t>
        <a:bodyPr/>
        <a:lstStyle/>
        <a:p>
          <a:endParaRPr lang="en-US"/>
        </a:p>
      </dgm:t>
    </dgm:pt>
    <dgm:pt modelId="{2C5FC7BB-52B3-4DE9-A7DE-559DE3F12286}">
      <dgm:prSet phldrT="[Text]" custT="1"/>
      <dgm:spPr/>
      <dgm:t>
        <a:bodyPr/>
        <a:lstStyle/>
        <a:p>
          <a:r>
            <a:rPr lang="sr-Latn-RS" sz="1100" noProof="0" dirty="0" smtClean="0"/>
            <a:t>R.b. 17 - Otpremnine i novčane naknade po osnovu prestanka radnog odnosa, obračunate a neisplaćene u poreskom periodu</a:t>
          </a:r>
          <a:endParaRPr lang="sr-Latn-RS" sz="1100" noProof="0" dirty="0"/>
        </a:p>
      </dgm:t>
    </dgm:pt>
    <dgm:pt modelId="{1F44C9A7-DA62-4670-81DE-3A15CECD3D65}" type="parTrans" cxnId="{0703FD0A-BC8C-47CF-B951-531E9022D4CA}">
      <dgm:prSet/>
      <dgm:spPr/>
      <dgm:t>
        <a:bodyPr/>
        <a:lstStyle/>
        <a:p>
          <a:endParaRPr lang="en-US"/>
        </a:p>
      </dgm:t>
    </dgm:pt>
    <dgm:pt modelId="{344A8343-2957-4F2E-A607-3F6D49618332}" type="sibTrans" cxnId="{0703FD0A-BC8C-47CF-B951-531E9022D4CA}">
      <dgm:prSet/>
      <dgm:spPr/>
      <dgm:t>
        <a:bodyPr/>
        <a:lstStyle/>
        <a:p>
          <a:endParaRPr lang="en-US"/>
        </a:p>
      </dgm:t>
    </dgm:pt>
    <dgm:pt modelId="{31924285-2D8D-4E20-B053-DCBFC128A5F3}" type="pres">
      <dgm:prSet presAssocID="{8F8B7C5B-8774-4144-92EB-3600F0B130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03C732-A8CB-4F9A-8F02-603C94A61BB8}" type="pres">
      <dgm:prSet presAssocID="{4B0EDF2D-9BD1-4560-B67D-82FBCED30F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CC910-39AE-4112-9DDE-3642DA6B9E00}" type="pres">
      <dgm:prSet presAssocID="{15685437-F97F-4D97-A2C6-5AD7273C5C56}" presName="parTxOnlySpace" presStyleCnt="0"/>
      <dgm:spPr/>
    </dgm:pt>
    <dgm:pt modelId="{DE54A6D2-A4B3-4EA6-B20F-D1369B68294E}" type="pres">
      <dgm:prSet presAssocID="{79A01717-8344-49BD-96C4-D46AEC232AA5}" presName="parTxOnly" presStyleLbl="node1" presStyleIdx="1" presStyleCnt="3" custScaleX="3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AA19-5F52-4309-922B-86FA445771AE}" type="pres">
      <dgm:prSet presAssocID="{88F8AAC9-38D9-4902-89D4-8251BA9D1A9E}" presName="parTxOnlySpace" presStyleCnt="0"/>
      <dgm:spPr/>
    </dgm:pt>
    <dgm:pt modelId="{573E39CF-C9CA-40C1-8F02-A52E32636468}" type="pres">
      <dgm:prSet presAssocID="{2C5FC7BB-52B3-4DE9-A7DE-559DE3F122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C7C7D-44A1-4DFC-A12A-614DFA6DE0A6}" type="presOf" srcId="{79A01717-8344-49BD-96C4-D46AEC232AA5}" destId="{DE54A6D2-A4B3-4EA6-B20F-D1369B68294E}" srcOrd="0" destOrd="0" presId="urn:microsoft.com/office/officeart/2005/8/layout/chevron1"/>
    <dgm:cxn modelId="{F80CA1F4-CEEE-49B9-B517-086F93CC0529}" srcId="{8F8B7C5B-8774-4144-92EB-3600F0B1305D}" destId="{4B0EDF2D-9BD1-4560-B67D-82FBCED30F3C}" srcOrd="0" destOrd="0" parTransId="{6884D96C-FF47-4FF2-9BF4-0C1FAA6DA754}" sibTransId="{15685437-F97F-4D97-A2C6-5AD7273C5C56}"/>
    <dgm:cxn modelId="{23FAC361-0F96-4007-8EA2-428831B05433}" type="presOf" srcId="{2C5FC7BB-52B3-4DE9-A7DE-559DE3F12286}" destId="{573E39CF-C9CA-40C1-8F02-A52E32636468}" srcOrd="0" destOrd="0" presId="urn:microsoft.com/office/officeart/2005/8/layout/chevron1"/>
    <dgm:cxn modelId="{AD7BD66A-8E37-46BF-A25B-625E6C2B2EE5}" srcId="{8F8B7C5B-8774-4144-92EB-3600F0B1305D}" destId="{79A01717-8344-49BD-96C4-D46AEC232AA5}" srcOrd="1" destOrd="0" parTransId="{0FB9544B-909F-4162-B25F-A19202DDD756}" sibTransId="{88F8AAC9-38D9-4902-89D4-8251BA9D1A9E}"/>
    <dgm:cxn modelId="{F6B7C8D6-32DC-4B08-9C1D-A596857B07D0}" type="presOf" srcId="{8F8B7C5B-8774-4144-92EB-3600F0B1305D}" destId="{31924285-2D8D-4E20-B053-DCBFC128A5F3}" srcOrd="0" destOrd="0" presId="urn:microsoft.com/office/officeart/2005/8/layout/chevron1"/>
    <dgm:cxn modelId="{27B665C6-16C1-400F-9F2C-E9E46D39373C}" type="presOf" srcId="{4B0EDF2D-9BD1-4560-B67D-82FBCED30F3C}" destId="{5303C732-A8CB-4F9A-8F02-603C94A61BB8}" srcOrd="0" destOrd="0" presId="urn:microsoft.com/office/officeart/2005/8/layout/chevron1"/>
    <dgm:cxn modelId="{0703FD0A-BC8C-47CF-B951-531E9022D4CA}" srcId="{8F8B7C5B-8774-4144-92EB-3600F0B1305D}" destId="{2C5FC7BB-52B3-4DE9-A7DE-559DE3F12286}" srcOrd="2" destOrd="0" parTransId="{1F44C9A7-DA62-4670-81DE-3A15CECD3D65}" sibTransId="{344A8343-2957-4F2E-A607-3F6D49618332}"/>
    <dgm:cxn modelId="{C410D5F9-3E33-4295-B0B7-E15C106AE453}" type="presParOf" srcId="{31924285-2D8D-4E20-B053-DCBFC128A5F3}" destId="{5303C732-A8CB-4F9A-8F02-603C94A61BB8}" srcOrd="0" destOrd="0" presId="urn:microsoft.com/office/officeart/2005/8/layout/chevron1"/>
    <dgm:cxn modelId="{6BC1548C-C5CC-4E0D-8CA3-EF96E4290511}" type="presParOf" srcId="{31924285-2D8D-4E20-B053-DCBFC128A5F3}" destId="{424CC910-39AE-4112-9DDE-3642DA6B9E00}" srcOrd="1" destOrd="0" presId="urn:microsoft.com/office/officeart/2005/8/layout/chevron1"/>
    <dgm:cxn modelId="{8F92DE03-D29E-452A-B3BB-F99BCDEA4D72}" type="presParOf" srcId="{31924285-2D8D-4E20-B053-DCBFC128A5F3}" destId="{DE54A6D2-A4B3-4EA6-B20F-D1369B68294E}" srcOrd="2" destOrd="0" presId="urn:microsoft.com/office/officeart/2005/8/layout/chevron1"/>
    <dgm:cxn modelId="{1010FAE8-A417-4021-8086-2E6A43837DCF}" type="presParOf" srcId="{31924285-2D8D-4E20-B053-DCBFC128A5F3}" destId="{4F40AA19-5F52-4309-922B-86FA445771AE}" srcOrd="3" destOrd="0" presId="urn:microsoft.com/office/officeart/2005/8/layout/chevron1"/>
    <dgm:cxn modelId="{B5E6DDE7-5D30-4AB7-B948-BD9AC844C36D}" type="presParOf" srcId="{31924285-2D8D-4E20-B053-DCBFC128A5F3}" destId="{573E39CF-C9CA-40C1-8F02-A52E32636468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E5D558-CDF5-459A-9C47-7AC75440EDF6}">
      <dsp:nvSpPr>
        <dsp:cNvPr id="0" name=""/>
        <dsp:cNvSpPr/>
      </dsp:nvSpPr>
      <dsp:spPr>
        <a:xfrm>
          <a:off x="3860" y="0"/>
          <a:ext cx="1687704" cy="932790"/>
        </a:xfrm>
        <a:prstGeom prst="roundRect">
          <a:avLst>
            <a:gd name="adj" fmla="val 10000"/>
          </a:avLst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</a:t>
          </a:r>
          <a:r>
            <a:rPr lang="sr-Latn-RS" sz="1400" kern="1200" dirty="0" smtClean="0"/>
            <a:t>azličita pravila za priznavanje prihoda i rashoda</a:t>
          </a:r>
          <a:endParaRPr lang="en-US" sz="1400" kern="1200" dirty="0"/>
        </a:p>
      </dsp:txBody>
      <dsp:txXfrm>
        <a:off x="3860" y="0"/>
        <a:ext cx="1687704" cy="932790"/>
      </dsp:txXfrm>
    </dsp:sp>
    <dsp:sp modelId="{93BBDA10-EE13-4AA1-80EA-5E88F6BCA206}">
      <dsp:nvSpPr>
        <dsp:cNvPr id="0" name=""/>
        <dsp:cNvSpPr/>
      </dsp:nvSpPr>
      <dsp:spPr>
        <a:xfrm>
          <a:off x="1860334" y="257119"/>
          <a:ext cx="357793" cy="418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860334" y="257119"/>
        <a:ext cx="357793" cy="418550"/>
      </dsp:txXfrm>
    </dsp:sp>
    <dsp:sp modelId="{5AF30427-6BD9-4B4C-AE35-EC53ABCBEDE5}">
      <dsp:nvSpPr>
        <dsp:cNvPr id="0" name=""/>
        <dsp:cNvSpPr/>
      </dsp:nvSpPr>
      <dsp:spPr>
        <a:xfrm>
          <a:off x="2366645" y="0"/>
          <a:ext cx="1687704" cy="932790"/>
        </a:xfrm>
        <a:prstGeom prst="roundRect">
          <a:avLst>
            <a:gd name="adj" fmla="val 10000"/>
          </a:avLst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</a:t>
          </a:r>
          <a:r>
            <a:rPr lang="sr-Latn-RS" sz="1400" kern="1200" dirty="0" smtClean="0"/>
            <a:t>orekcija rezultata u PB tekućeg perioda</a:t>
          </a:r>
          <a:endParaRPr lang="en-US" sz="1400" kern="1200" dirty="0"/>
        </a:p>
      </dsp:txBody>
      <dsp:txXfrm>
        <a:off x="2366645" y="0"/>
        <a:ext cx="1687704" cy="932790"/>
      </dsp:txXfrm>
    </dsp:sp>
    <dsp:sp modelId="{A8F41644-2ED0-4849-9356-03DBBFA95B52}">
      <dsp:nvSpPr>
        <dsp:cNvPr id="0" name=""/>
        <dsp:cNvSpPr/>
      </dsp:nvSpPr>
      <dsp:spPr>
        <a:xfrm>
          <a:off x="4223120" y="257119"/>
          <a:ext cx="357793" cy="418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223120" y="257119"/>
        <a:ext cx="357793" cy="418550"/>
      </dsp:txXfrm>
    </dsp:sp>
    <dsp:sp modelId="{0F7FF84B-D6D8-4CFF-83DD-958F4AC77666}">
      <dsp:nvSpPr>
        <dsp:cNvPr id="0" name=""/>
        <dsp:cNvSpPr/>
      </dsp:nvSpPr>
      <dsp:spPr>
        <a:xfrm>
          <a:off x="4729431" y="0"/>
          <a:ext cx="1687704" cy="932790"/>
        </a:xfrm>
        <a:prstGeom prst="roundRect">
          <a:avLst>
            <a:gd name="adj" fmla="val 10000"/>
          </a:avLst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</a:t>
          </a:r>
          <a:r>
            <a:rPr lang="sr-Latn-RS" sz="1400" kern="1200" dirty="0" smtClean="0"/>
            <a:t>oreske posledice u budućim periodima</a:t>
          </a:r>
          <a:endParaRPr lang="en-US" sz="1400" kern="1200" dirty="0"/>
        </a:p>
      </dsp:txBody>
      <dsp:txXfrm>
        <a:off x="4729431" y="0"/>
        <a:ext cx="1687704" cy="932790"/>
      </dsp:txXfrm>
    </dsp:sp>
    <dsp:sp modelId="{FD9E5457-99B0-4CFA-84DC-8BC68E02B061}">
      <dsp:nvSpPr>
        <dsp:cNvPr id="0" name=""/>
        <dsp:cNvSpPr/>
      </dsp:nvSpPr>
      <dsp:spPr>
        <a:xfrm>
          <a:off x="6585905" y="257119"/>
          <a:ext cx="357793" cy="418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585905" y="257119"/>
        <a:ext cx="357793" cy="418550"/>
      </dsp:txXfrm>
    </dsp:sp>
    <dsp:sp modelId="{2B7CC3EF-C8E0-4A48-A8B5-7799112618F9}">
      <dsp:nvSpPr>
        <dsp:cNvPr id="0" name=""/>
        <dsp:cNvSpPr/>
      </dsp:nvSpPr>
      <dsp:spPr>
        <a:xfrm>
          <a:off x="7092216" y="0"/>
          <a:ext cx="1687704" cy="932790"/>
        </a:xfrm>
        <a:prstGeom prst="roundRect">
          <a:avLst>
            <a:gd name="adj" fmla="val 10000"/>
          </a:avLst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</a:t>
          </a:r>
          <a:r>
            <a:rPr lang="sr-Latn-RS" sz="1400" kern="1200" dirty="0" smtClean="0"/>
            <a:t>snov za priznavanje odloženih poreza</a:t>
          </a:r>
          <a:endParaRPr lang="en-US" sz="1400" kern="1200" dirty="0"/>
        </a:p>
      </dsp:txBody>
      <dsp:txXfrm>
        <a:off x="7092216" y="0"/>
        <a:ext cx="1687704" cy="93279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0" y="0"/>
          <a:ext cx="3744515" cy="540000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ukidanje neiskorišćenih rezervisanja u korist prihoda</a:t>
          </a:r>
          <a:endParaRPr lang="sr-Latn-RS" sz="1300" kern="1200" noProof="0" dirty="0"/>
        </a:p>
      </dsp:txBody>
      <dsp:txXfrm>
        <a:off x="0" y="0"/>
        <a:ext cx="3744515" cy="540000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40000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678</a:t>
          </a:r>
          <a:endParaRPr lang="en-US" sz="1300" kern="1200" dirty="0"/>
        </a:p>
      </dsp:txBody>
      <dsp:txXfrm>
        <a:off x="3372599" y="0"/>
        <a:ext cx="1456691" cy="540000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noProof="0" dirty="0" smtClean="0"/>
            <a:t>R.b. 45 - Prihodi po osnovu neiskorišćenih dugoročnih rezervisanja koja nisu bila priznata kao rashod u poreskom periodu u kome su izvršena</a:t>
          </a:r>
          <a:endParaRPr lang="sr-Latn-RS" sz="1100" kern="1200" noProof="0" dirty="0"/>
        </a:p>
      </dsp:txBody>
      <dsp:txXfrm>
        <a:off x="4454839" y="0"/>
        <a:ext cx="3744515" cy="5400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691855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ukidanje rezervisanja kroz zatvaranje obaveze</a:t>
          </a:r>
          <a:endParaRPr lang="sr-Latn-RS" sz="1300" kern="1200" noProof="0" dirty="0"/>
        </a:p>
      </dsp:txBody>
      <dsp:txXfrm>
        <a:off x="2535" y="0"/>
        <a:ext cx="3744515" cy="691855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691855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46</a:t>
          </a:r>
          <a:endParaRPr lang="en-US" sz="1300" kern="1200" dirty="0"/>
        </a:p>
      </dsp:txBody>
      <dsp:txXfrm>
        <a:off x="3372599" y="0"/>
        <a:ext cx="1456691" cy="691855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691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noProof="0" dirty="0" smtClean="0"/>
            <a:t>R.b. 19 - Otpremnine i novčane naknade po osnovu prestanka radnog odnosa, koje su obračunate u prethodnom a isplaćene u poreskom periodu za koji se podnosi PB</a:t>
          </a:r>
          <a:endParaRPr lang="sr-Latn-RS" sz="1100" kern="1200" noProof="0" dirty="0"/>
        </a:p>
      </dsp:txBody>
      <dsp:txXfrm>
        <a:off x="4454839" y="0"/>
        <a:ext cx="3744515" cy="69185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40000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povećanje/smanjenje rezervisanja preko aktuarskih dobitaka ili gubitaka</a:t>
          </a:r>
          <a:endParaRPr lang="sr-Latn-RS" sz="1300" kern="1200" noProof="0" dirty="0"/>
        </a:p>
      </dsp:txBody>
      <dsp:txXfrm>
        <a:off x="2535" y="0"/>
        <a:ext cx="3744515" cy="540000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40000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331</a:t>
          </a:r>
          <a:endParaRPr lang="en-US" sz="1300" kern="1200" dirty="0"/>
        </a:p>
      </dsp:txBody>
      <dsp:txXfrm>
        <a:off x="3372599" y="0"/>
        <a:ext cx="1456691" cy="540000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noProof="0" dirty="0" smtClean="0"/>
            <a:t>NEMA KOREKCIJE U PORESKOM BILANSU</a:t>
          </a:r>
          <a:endParaRPr lang="sr-Latn-RS" sz="1300" b="1" kern="1200" noProof="0" dirty="0"/>
        </a:p>
      </dsp:txBody>
      <dsp:txXfrm>
        <a:off x="4454839" y="0"/>
        <a:ext cx="3744515" cy="5400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40000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formiranje na teret rezultata prethodnih perioda</a:t>
          </a:r>
          <a:endParaRPr lang="sr-Latn-RS" sz="1300" kern="1200" noProof="0" dirty="0"/>
        </a:p>
      </dsp:txBody>
      <dsp:txXfrm>
        <a:off x="2535" y="0"/>
        <a:ext cx="3744515" cy="540000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40000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34 / 35</a:t>
          </a:r>
          <a:endParaRPr lang="en-US" sz="1300" kern="1200" dirty="0"/>
        </a:p>
      </dsp:txBody>
      <dsp:txXfrm>
        <a:off x="3372599" y="0"/>
        <a:ext cx="1456691" cy="540000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noProof="0" dirty="0" smtClean="0"/>
            <a:t>NEMA KOREKCIJE U PORESKOM BILANSU</a:t>
          </a:r>
          <a:endParaRPr lang="sr-Latn-RS" sz="1100" kern="1200" noProof="0" dirty="0"/>
        </a:p>
      </dsp:txBody>
      <dsp:txXfrm>
        <a:off x="4454839" y="0"/>
        <a:ext cx="3744515" cy="540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7E83E-BDF1-4E5F-810D-E857F0A4AC0D}">
      <dsp:nvSpPr>
        <dsp:cNvPr id="0" name=""/>
        <dsp:cNvSpPr/>
      </dsp:nvSpPr>
      <dsp:spPr>
        <a:xfrm>
          <a:off x="640265" y="0"/>
          <a:ext cx="1945598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</a:t>
          </a:r>
          <a:r>
            <a:rPr lang="sr-Latn-RS" sz="1500" kern="1200" dirty="0" smtClean="0"/>
            <a:t>eći porez na dobit u budućim periodima</a:t>
          </a:r>
          <a:endParaRPr lang="en-US" sz="1500" kern="1200" dirty="0"/>
        </a:p>
      </dsp:txBody>
      <dsp:txXfrm>
        <a:off x="640265" y="0"/>
        <a:ext cx="1945598" cy="542327"/>
      </dsp:txXfrm>
    </dsp:sp>
    <dsp:sp modelId="{B012FB7A-67DC-4D11-A897-402993580EEC}">
      <dsp:nvSpPr>
        <dsp:cNvPr id="0" name=""/>
        <dsp:cNvSpPr/>
      </dsp:nvSpPr>
      <dsp:spPr>
        <a:xfrm rot="5400000">
          <a:off x="1511378" y="555885"/>
          <a:ext cx="203372" cy="244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1511378" y="555885"/>
        <a:ext cx="203372" cy="244047"/>
      </dsp:txXfrm>
    </dsp:sp>
    <dsp:sp modelId="{80B40F5A-20E9-4E19-AEA6-1C57CDFB2F09}">
      <dsp:nvSpPr>
        <dsp:cNvPr id="0" name=""/>
        <dsp:cNvSpPr/>
      </dsp:nvSpPr>
      <dsp:spPr>
        <a:xfrm>
          <a:off x="640265" y="813490"/>
          <a:ext cx="1945598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sr-Latn-RS" sz="1500" kern="1200" dirty="0" smtClean="0"/>
            <a:t>poreziva privremena razlika</a:t>
          </a:r>
          <a:endParaRPr lang="en-US" sz="1500" kern="1200" dirty="0"/>
        </a:p>
      </dsp:txBody>
      <dsp:txXfrm>
        <a:off x="640265" y="813490"/>
        <a:ext cx="1945598" cy="542327"/>
      </dsp:txXfrm>
    </dsp:sp>
    <dsp:sp modelId="{31C3D2D1-09F7-4F05-89BC-F098559371CE}">
      <dsp:nvSpPr>
        <dsp:cNvPr id="0" name=""/>
        <dsp:cNvSpPr/>
      </dsp:nvSpPr>
      <dsp:spPr>
        <a:xfrm rot="5400000">
          <a:off x="1511378" y="1369375"/>
          <a:ext cx="203372" cy="244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1511378" y="1369375"/>
        <a:ext cx="203372" cy="244047"/>
      </dsp:txXfrm>
    </dsp:sp>
    <dsp:sp modelId="{3CFB1405-12EE-4227-81CF-6F1772D770E7}">
      <dsp:nvSpPr>
        <dsp:cNvPr id="0" name=""/>
        <dsp:cNvSpPr/>
      </dsp:nvSpPr>
      <dsp:spPr>
        <a:xfrm>
          <a:off x="640265" y="1626981"/>
          <a:ext cx="1945598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sr-Latn-RS" sz="1500" kern="1200" dirty="0" smtClean="0"/>
            <a:t>dložene poreske obaveze</a:t>
          </a:r>
          <a:endParaRPr lang="en-US" sz="1500" kern="1200" dirty="0"/>
        </a:p>
      </dsp:txBody>
      <dsp:txXfrm>
        <a:off x="640265" y="1626981"/>
        <a:ext cx="1945598" cy="5423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37E83E-BDF1-4E5F-810D-E857F0A4AC0D}">
      <dsp:nvSpPr>
        <dsp:cNvPr id="0" name=""/>
        <dsp:cNvSpPr/>
      </dsp:nvSpPr>
      <dsp:spPr>
        <a:xfrm>
          <a:off x="658908" y="0"/>
          <a:ext cx="1908313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Niži porez na dobit u budućim periodima</a:t>
          </a:r>
          <a:endParaRPr lang="en-US" sz="1500" kern="1200" dirty="0"/>
        </a:p>
      </dsp:txBody>
      <dsp:txXfrm>
        <a:off x="658908" y="0"/>
        <a:ext cx="1908313" cy="542327"/>
      </dsp:txXfrm>
    </dsp:sp>
    <dsp:sp modelId="{B012FB7A-67DC-4D11-A897-402993580EEC}">
      <dsp:nvSpPr>
        <dsp:cNvPr id="0" name=""/>
        <dsp:cNvSpPr/>
      </dsp:nvSpPr>
      <dsp:spPr>
        <a:xfrm rot="5400000">
          <a:off x="1511378" y="555885"/>
          <a:ext cx="203372" cy="244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1511378" y="555885"/>
        <a:ext cx="203372" cy="244047"/>
      </dsp:txXfrm>
    </dsp:sp>
    <dsp:sp modelId="{80B40F5A-20E9-4E19-AEA6-1C57CDFB2F09}">
      <dsp:nvSpPr>
        <dsp:cNvPr id="0" name=""/>
        <dsp:cNvSpPr/>
      </dsp:nvSpPr>
      <dsp:spPr>
        <a:xfrm>
          <a:off x="658908" y="813490"/>
          <a:ext cx="1908313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sr-Latn-RS" sz="1500" kern="1200" dirty="0" smtClean="0"/>
            <a:t>dbitna privremena razlika</a:t>
          </a:r>
          <a:endParaRPr lang="en-US" sz="1500" kern="1200" dirty="0"/>
        </a:p>
      </dsp:txBody>
      <dsp:txXfrm>
        <a:off x="658908" y="813490"/>
        <a:ext cx="1908313" cy="542327"/>
      </dsp:txXfrm>
    </dsp:sp>
    <dsp:sp modelId="{31C3D2D1-09F7-4F05-89BC-F098559371CE}">
      <dsp:nvSpPr>
        <dsp:cNvPr id="0" name=""/>
        <dsp:cNvSpPr/>
      </dsp:nvSpPr>
      <dsp:spPr>
        <a:xfrm rot="5400000">
          <a:off x="1511378" y="1369375"/>
          <a:ext cx="203372" cy="2440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400000">
        <a:off x="1511378" y="1369375"/>
        <a:ext cx="203372" cy="244047"/>
      </dsp:txXfrm>
    </dsp:sp>
    <dsp:sp modelId="{3CFB1405-12EE-4227-81CF-6F1772D770E7}">
      <dsp:nvSpPr>
        <dsp:cNvPr id="0" name=""/>
        <dsp:cNvSpPr/>
      </dsp:nvSpPr>
      <dsp:spPr>
        <a:xfrm>
          <a:off x="658908" y="1626981"/>
          <a:ext cx="1908313" cy="542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</a:t>
          </a:r>
          <a:r>
            <a:rPr lang="sr-Latn-RS" sz="1500" kern="1200" dirty="0" smtClean="0"/>
            <a:t>dložena poreska sredstva</a:t>
          </a:r>
          <a:endParaRPr lang="en-US" sz="1500" kern="1200" dirty="0"/>
        </a:p>
      </dsp:txBody>
      <dsp:txXfrm>
        <a:off x="658908" y="1626981"/>
        <a:ext cx="1908313" cy="5423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09F9F-7FA0-49F1-8700-7A0F771D5278}">
      <dsp:nvSpPr>
        <dsp:cNvPr id="0" name=""/>
        <dsp:cNvSpPr/>
      </dsp:nvSpPr>
      <dsp:spPr>
        <a:xfrm>
          <a:off x="642751" y="0"/>
          <a:ext cx="7284521" cy="17456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10330-D0C2-4B0C-B99B-DCC5A07D9794}">
      <dsp:nvSpPr>
        <dsp:cNvPr id="0" name=""/>
        <dsp:cNvSpPr/>
      </dsp:nvSpPr>
      <dsp:spPr>
        <a:xfrm>
          <a:off x="2532" y="523701"/>
          <a:ext cx="1917068" cy="698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/>
            <a:t>VIŠA PORESKA VREDNOST</a:t>
          </a:r>
          <a:endParaRPr lang="en-US" sz="1100" kern="1200" dirty="0"/>
        </a:p>
      </dsp:txBody>
      <dsp:txXfrm>
        <a:off x="2532" y="523701"/>
        <a:ext cx="1917068" cy="698269"/>
      </dsp:txXfrm>
    </dsp:sp>
    <dsp:sp modelId="{72CB819C-9275-4963-BE34-4B2E230C7691}">
      <dsp:nvSpPr>
        <dsp:cNvPr id="0" name=""/>
        <dsp:cNvSpPr/>
      </dsp:nvSpPr>
      <dsp:spPr>
        <a:xfrm>
          <a:off x="2043620" y="523701"/>
          <a:ext cx="2019242" cy="698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VIŠ</a:t>
          </a:r>
          <a:r>
            <a:rPr lang="sr-Latn-RS" sz="1100" kern="1200" dirty="0" smtClean="0">
              <a:solidFill>
                <a:schemeClr val="bg1"/>
              </a:solidFill>
            </a:rPr>
            <a:t>A OSNOVICA I PORESKA AMORTIZACIJA </a:t>
          </a:r>
          <a:r>
            <a:rPr lang="en-US" sz="1100" kern="1200" dirty="0" smtClean="0">
              <a:solidFill>
                <a:schemeClr val="bg1"/>
              </a:solidFill>
            </a:rPr>
            <a:t>U BUDUĆNOSTI</a:t>
          </a:r>
          <a:endParaRPr lang="en-US" sz="1100" kern="1200" dirty="0"/>
        </a:p>
      </dsp:txBody>
      <dsp:txXfrm>
        <a:off x="2043620" y="523701"/>
        <a:ext cx="2019242" cy="698269"/>
      </dsp:txXfrm>
    </dsp:sp>
    <dsp:sp modelId="{74F33833-6B1F-49F3-A7A7-2182D9D72430}">
      <dsp:nvSpPr>
        <dsp:cNvPr id="0" name=""/>
        <dsp:cNvSpPr/>
      </dsp:nvSpPr>
      <dsp:spPr>
        <a:xfrm>
          <a:off x="4186882" y="523701"/>
          <a:ext cx="1750487" cy="698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>
              <a:solidFill>
                <a:schemeClr val="bg1"/>
              </a:solidFill>
            </a:rPr>
            <a:t>NIŽA OPOREZIVA DOBIT I POREZ ZA PLAĆANJE</a:t>
          </a:r>
          <a:endParaRPr lang="en-US" sz="1100" kern="1200" dirty="0"/>
        </a:p>
      </dsp:txBody>
      <dsp:txXfrm>
        <a:off x="4186882" y="523701"/>
        <a:ext cx="1750487" cy="698269"/>
      </dsp:txXfrm>
    </dsp:sp>
    <dsp:sp modelId="{40013248-20B2-41BD-81D6-820292B4C87E}">
      <dsp:nvSpPr>
        <dsp:cNvPr id="0" name=""/>
        <dsp:cNvSpPr/>
      </dsp:nvSpPr>
      <dsp:spPr>
        <a:xfrm>
          <a:off x="6061389" y="523701"/>
          <a:ext cx="2506103" cy="698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1"/>
              </a:solidFill>
            </a:rPr>
            <a:t>UMANJENJE POREZA NA DOBIT TEKUĆE GODINE </a:t>
          </a:r>
          <a:r>
            <a:rPr lang="sr-Latn-RS" sz="1100" kern="1200" dirty="0" smtClean="0">
              <a:solidFill>
                <a:schemeClr val="bg1"/>
              </a:solidFill>
            </a:rPr>
            <a:t>-</a:t>
          </a:r>
          <a:r>
            <a:rPr lang="en-US" sz="1100" kern="1200" dirty="0" smtClean="0">
              <a:solidFill>
                <a:schemeClr val="bg1"/>
              </a:solidFill>
            </a:rPr>
            <a:t> PRIZNAVANJE ODLOŽENIH PORESKIH PRIHODA</a:t>
          </a:r>
          <a:endParaRPr lang="en-US" sz="1100" kern="1200" dirty="0"/>
        </a:p>
      </dsp:txBody>
      <dsp:txXfrm>
        <a:off x="6061389" y="523701"/>
        <a:ext cx="2506103" cy="6982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09F9F-7FA0-49F1-8700-7A0F771D5278}">
      <dsp:nvSpPr>
        <dsp:cNvPr id="0" name=""/>
        <dsp:cNvSpPr/>
      </dsp:nvSpPr>
      <dsp:spPr>
        <a:xfrm>
          <a:off x="642751" y="0"/>
          <a:ext cx="7284521" cy="1745673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10330-D0C2-4B0C-B99B-DCC5A07D9794}">
      <dsp:nvSpPr>
        <dsp:cNvPr id="0" name=""/>
        <dsp:cNvSpPr/>
      </dsp:nvSpPr>
      <dsp:spPr>
        <a:xfrm>
          <a:off x="2532" y="523701"/>
          <a:ext cx="1917068" cy="698269"/>
        </a:xfrm>
        <a:prstGeom prst="roundRect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/>
            <a:t>NIŽA PORESKA VREDNOST</a:t>
          </a:r>
          <a:endParaRPr lang="en-US" sz="1100" kern="1200" dirty="0"/>
        </a:p>
      </dsp:txBody>
      <dsp:txXfrm>
        <a:off x="2532" y="523701"/>
        <a:ext cx="1917068" cy="698269"/>
      </dsp:txXfrm>
    </dsp:sp>
    <dsp:sp modelId="{72CB819C-9275-4963-BE34-4B2E230C7691}">
      <dsp:nvSpPr>
        <dsp:cNvPr id="0" name=""/>
        <dsp:cNvSpPr/>
      </dsp:nvSpPr>
      <dsp:spPr>
        <a:xfrm>
          <a:off x="2043620" y="523701"/>
          <a:ext cx="2019242" cy="698269"/>
        </a:xfrm>
        <a:prstGeom prst="roundRect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>
              <a:solidFill>
                <a:schemeClr val="bg1"/>
              </a:solidFill>
            </a:rPr>
            <a:t>NIŽA OSNOVICA I PORESKA AMORTIZACIJA </a:t>
          </a:r>
          <a:r>
            <a:rPr lang="en-US" sz="1100" kern="1200" dirty="0" smtClean="0">
              <a:solidFill>
                <a:schemeClr val="bg1"/>
              </a:solidFill>
            </a:rPr>
            <a:t>U BUDUĆNOSTI</a:t>
          </a:r>
          <a:endParaRPr lang="en-US" sz="1100" kern="1200" dirty="0"/>
        </a:p>
      </dsp:txBody>
      <dsp:txXfrm>
        <a:off x="2043620" y="523701"/>
        <a:ext cx="2019242" cy="698269"/>
      </dsp:txXfrm>
    </dsp:sp>
    <dsp:sp modelId="{74F33833-6B1F-49F3-A7A7-2182D9D72430}">
      <dsp:nvSpPr>
        <dsp:cNvPr id="0" name=""/>
        <dsp:cNvSpPr/>
      </dsp:nvSpPr>
      <dsp:spPr>
        <a:xfrm>
          <a:off x="4186882" y="523701"/>
          <a:ext cx="1750487" cy="698269"/>
        </a:xfrm>
        <a:prstGeom prst="roundRect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>
              <a:solidFill>
                <a:schemeClr val="bg1"/>
              </a:solidFill>
            </a:rPr>
            <a:t>VIŠA OPOREZIVA DOBIT I POREZ ZA PLAĆANJE</a:t>
          </a:r>
          <a:endParaRPr lang="en-US" sz="1100" kern="1200" dirty="0"/>
        </a:p>
      </dsp:txBody>
      <dsp:txXfrm>
        <a:off x="4186882" y="523701"/>
        <a:ext cx="1750487" cy="698269"/>
      </dsp:txXfrm>
    </dsp:sp>
    <dsp:sp modelId="{40013248-20B2-41BD-81D6-820292B4C87E}">
      <dsp:nvSpPr>
        <dsp:cNvPr id="0" name=""/>
        <dsp:cNvSpPr/>
      </dsp:nvSpPr>
      <dsp:spPr>
        <a:xfrm>
          <a:off x="6061389" y="523701"/>
          <a:ext cx="2506103" cy="698269"/>
        </a:xfrm>
        <a:prstGeom prst="roundRect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dirty="0" smtClean="0">
              <a:solidFill>
                <a:schemeClr val="bg1"/>
              </a:solidFill>
            </a:rPr>
            <a:t>UVEĆANJE</a:t>
          </a:r>
          <a:r>
            <a:rPr lang="en-US" sz="1100" kern="1200" dirty="0" smtClean="0">
              <a:solidFill>
                <a:schemeClr val="bg1"/>
              </a:solidFill>
            </a:rPr>
            <a:t> POREZA NA DOBIT TEKUĆE GODINE </a:t>
          </a:r>
          <a:r>
            <a:rPr lang="sr-Latn-RS" sz="1100" kern="1200" dirty="0" smtClean="0">
              <a:solidFill>
                <a:schemeClr val="bg1"/>
              </a:solidFill>
            </a:rPr>
            <a:t>-</a:t>
          </a:r>
          <a:r>
            <a:rPr lang="en-US" sz="1100" kern="1200" dirty="0" smtClean="0">
              <a:solidFill>
                <a:schemeClr val="bg1"/>
              </a:solidFill>
            </a:rPr>
            <a:t> PRIZNAVANJE ODLOŽENIH PORESKIH </a:t>
          </a:r>
          <a:r>
            <a:rPr lang="sr-Latn-RS" sz="1100" kern="1200" dirty="0" smtClean="0">
              <a:solidFill>
                <a:schemeClr val="bg1"/>
              </a:solidFill>
            </a:rPr>
            <a:t>RASHODA</a:t>
          </a:r>
          <a:endParaRPr lang="en-US" sz="1100" kern="1200" dirty="0"/>
        </a:p>
      </dsp:txBody>
      <dsp:txXfrm>
        <a:off x="6061389" y="523701"/>
        <a:ext cx="2506103" cy="6982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29029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formiranje na teret rashoda tekućeg perioda</a:t>
          </a:r>
          <a:endParaRPr lang="sr-Latn-RS" sz="1300" kern="1200" noProof="0" dirty="0"/>
        </a:p>
      </dsp:txBody>
      <dsp:txXfrm>
        <a:off x="2535" y="0"/>
        <a:ext cx="3744515" cy="529029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29029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549</a:t>
          </a:r>
          <a:endParaRPr lang="en-US" sz="1300" kern="1200" dirty="0"/>
        </a:p>
      </dsp:txBody>
      <dsp:txXfrm>
        <a:off x="3372599" y="0"/>
        <a:ext cx="1456691" cy="529029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29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R.b. 33 - Dugoročna rezervisanja koja se ne priznaju u poreskom bilansu</a:t>
          </a:r>
          <a:endParaRPr lang="sr-Latn-RS" sz="1300" kern="1200" noProof="0" dirty="0"/>
        </a:p>
      </dsp:txBody>
      <dsp:txXfrm>
        <a:off x="4454839" y="0"/>
        <a:ext cx="3744515" cy="5290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29029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ukidanje neiskorišćenih rezervisanja u korist prihoda</a:t>
          </a:r>
          <a:endParaRPr lang="sr-Latn-RS" sz="1300" kern="1200" noProof="0" dirty="0"/>
        </a:p>
      </dsp:txBody>
      <dsp:txXfrm>
        <a:off x="2535" y="0"/>
        <a:ext cx="3744515" cy="529029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29029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678</a:t>
          </a:r>
          <a:endParaRPr lang="en-US" sz="1300" kern="1200" dirty="0"/>
        </a:p>
      </dsp:txBody>
      <dsp:txXfrm>
        <a:off x="3372599" y="0"/>
        <a:ext cx="1456691" cy="529029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29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noProof="0" dirty="0" smtClean="0"/>
            <a:t>R.b. 45 - Prihodi po osnovu neiskorišćenih dugoročnih rezervisanja koja nisu bila priznata kao rashod u poreskom periodu u kome su izvršena</a:t>
          </a:r>
          <a:endParaRPr lang="sr-Latn-RS" sz="1100" kern="1200" noProof="0" dirty="0"/>
        </a:p>
      </dsp:txBody>
      <dsp:txXfrm>
        <a:off x="4454839" y="0"/>
        <a:ext cx="3744515" cy="52902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29029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ukidanje rezervisanja kroz zatvaranje obaveze koja je nastala iz sudskog spora</a:t>
          </a:r>
          <a:endParaRPr lang="sr-Latn-RS" sz="1300" kern="1200" noProof="0" dirty="0"/>
        </a:p>
      </dsp:txBody>
      <dsp:txXfrm>
        <a:off x="2535" y="0"/>
        <a:ext cx="3744515" cy="529029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29029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46</a:t>
          </a:r>
          <a:endParaRPr lang="en-US" sz="1300" kern="1200" dirty="0"/>
        </a:p>
      </dsp:txBody>
      <dsp:txXfrm>
        <a:off x="3372599" y="0"/>
        <a:ext cx="1456691" cy="529029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290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R.b. 34 - Dugoročna rezervisanja u iznosu koji je iskorišćen u poreskom periodu</a:t>
          </a:r>
          <a:endParaRPr lang="sr-Latn-RS" sz="1300" kern="1200" noProof="0" dirty="0"/>
        </a:p>
      </dsp:txBody>
      <dsp:txXfrm>
        <a:off x="4454839" y="0"/>
        <a:ext cx="3744515" cy="52902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03C732-A8CB-4F9A-8F02-603C94A61BB8}">
      <dsp:nvSpPr>
        <dsp:cNvPr id="0" name=""/>
        <dsp:cNvSpPr/>
      </dsp:nvSpPr>
      <dsp:spPr>
        <a:xfrm>
          <a:off x="2535" y="0"/>
          <a:ext cx="3744515" cy="540000"/>
        </a:xfrm>
        <a:prstGeom prst="chevron">
          <a:avLst/>
        </a:prstGeom>
        <a:solidFill>
          <a:srgbClr val="6366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noProof="0" dirty="0" smtClean="0"/>
            <a:t>formiranje na teret rashoda tekućeg perioda</a:t>
          </a:r>
          <a:endParaRPr lang="sr-Latn-RS" sz="1300" kern="1200" noProof="0" dirty="0"/>
        </a:p>
      </dsp:txBody>
      <dsp:txXfrm>
        <a:off x="2535" y="0"/>
        <a:ext cx="3744515" cy="540000"/>
      </dsp:txXfrm>
    </dsp:sp>
    <dsp:sp modelId="{DE54A6D2-A4B3-4EA6-B20F-D1369B68294E}">
      <dsp:nvSpPr>
        <dsp:cNvPr id="0" name=""/>
        <dsp:cNvSpPr/>
      </dsp:nvSpPr>
      <dsp:spPr>
        <a:xfrm>
          <a:off x="3372599" y="0"/>
          <a:ext cx="1456691" cy="540000"/>
        </a:xfrm>
        <a:prstGeom prst="chevron">
          <a:avLst/>
        </a:prstGeom>
        <a:solidFill>
          <a:srgbClr val="3F803F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545</a:t>
          </a:r>
          <a:endParaRPr lang="en-US" sz="1300" kern="1200" dirty="0"/>
        </a:p>
      </dsp:txBody>
      <dsp:txXfrm>
        <a:off x="3372599" y="0"/>
        <a:ext cx="1456691" cy="540000"/>
      </dsp:txXfrm>
    </dsp:sp>
    <dsp:sp modelId="{573E39CF-C9CA-40C1-8F02-A52E32636468}">
      <dsp:nvSpPr>
        <dsp:cNvPr id="0" name=""/>
        <dsp:cNvSpPr/>
      </dsp:nvSpPr>
      <dsp:spPr>
        <a:xfrm>
          <a:off x="4454839" y="0"/>
          <a:ext cx="3744515" cy="5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100" kern="1200" noProof="0" dirty="0" smtClean="0"/>
            <a:t>R.b. 17 - Otpremnine i novčane naknade po osnovu prestanka radnog odnosa, obračunate a neisplaćene u poreskom periodu</a:t>
          </a:r>
          <a:endParaRPr lang="sr-Latn-RS" sz="1100" kern="1200" noProof="0" dirty="0"/>
        </a:p>
      </dsp:txBody>
      <dsp:txXfrm>
        <a:off x="4454839" y="0"/>
        <a:ext cx="3744515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pPr/>
              <a:t>24/11/2017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pPr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OBRAČUN ODLOŽENOG POREZA NA DOBIT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Marko Vranić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24. novembar 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xmlns="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73847"/>
          </a:xfrm>
        </p:spPr>
        <p:txBody>
          <a:bodyPr/>
          <a:lstStyle/>
          <a:p>
            <a:r>
              <a:rPr lang="sr-Latn-RS" sz="2000" dirty="0" smtClean="0"/>
              <a:t>Odloženi porezi po </a:t>
            </a:r>
            <a:r>
              <a:rPr lang="en-US" sz="2000" dirty="0" err="1" smtClean="0"/>
              <a:t>osnovu</a:t>
            </a:r>
            <a:r>
              <a:rPr lang="en-US" sz="2000" dirty="0" smtClean="0"/>
              <a:t> </a:t>
            </a:r>
            <a:r>
              <a:rPr lang="sr-Latn-RS" sz="2000" dirty="0" smtClean="0"/>
              <a:t>neiskorišćenih poreskih gubitaka, neiskorišćenih poreskih kredita i međukompanijskih dividendi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634" y="1900053"/>
            <a:ext cx="8585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Odložena poreska sredstva se priznaju:</a:t>
            </a:r>
          </a:p>
          <a:p>
            <a:endParaRPr lang="sr-Latn-RS" dirty="0" smtClean="0"/>
          </a:p>
          <a:p>
            <a:pPr marL="342900" indent="-342900">
              <a:buAutoNum type="arabicParenR"/>
            </a:pPr>
            <a:r>
              <a:rPr lang="en-US" dirty="0" smtClean="0"/>
              <a:t>P</a:t>
            </a:r>
            <a:r>
              <a:rPr lang="sr-Latn-RS" dirty="0" smtClean="0"/>
              <a:t>od uslovom da će postojati oporeziva dobit/poreska obaveza u narednim periodima koja se može umanjiti;</a:t>
            </a:r>
          </a:p>
          <a:p>
            <a:pPr marL="342900" indent="-342900">
              <a:buAutoNum type="arabicParenR"/>
            </a:pPr>
            <a:r>
              <a:rPr lang="sr-Latn-RS" dirty="0" smtClean="0"/>
              <a:t>Maksimalno u iznosu očekivane poreske obaveze narednog perioda.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16" y="3672000"/>
            <a:ext cx="25200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15% neiskorišćenih poreskih gubitaka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2291" y="3672000"/>
            <a:ext cx="25200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100% neiskorišćenog poreskog kredita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18213" y="3670021"/>
            <a:ext cx="2520000" cy="92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100% plaćenog poreza na dividende u inostranstvu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38221"/>
          </a:xfrm>
        </p:spPr>
        <p:txBody>
          <a:bodyPr/>
          <a:lstStyle/>
          <a:p>
            <a:r>
              <a:rPr lang="sr-Latn-RS" sz="2000" dirty="0" smtClean="0"/>
              <a:t>Odloženi porezi po </a:t>
            </a:r>
            <a:r>
              <a:rPr lang="sr-Latn-CS" sz="2000" dirty="0" smtClean="0"/>
              <a:t>osnovu rezervisanja za sudske sporove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32509" y="1413164"/>
            <a:ext cx="858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Promene na rezervisanjima: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633" y="4201886"/>
            <a:ext cx="751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Zaključak:</a:t>
            </a:r>
            <a:r>
              <a:rPr lang="sr-Latn-RS" dirty="0" smtClean="0"/>
              <a:t> Odloženi porezi se utvrđuju na osnovu salda</a:t>
            </a:r>
          </a:p>
          <a:p>
            <a:pPr algn="ctr"/>
            <a:r>
              <a:rPr lang="sr-Latn-RS" dirty="0" smtClean="0"/>
              <a:t>rezervisanja na kraju godine.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07720" y="1810410"/>
          <a:ext cx="8201890" cy="52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41366" y="2627829"/>
          <a:ext cx="8201890" cy="52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391886" y="3468997"/>
          <a:ext cx="8201890" cy="52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3395" y="820564"/>
            <a:ext cx="8712968" cy="438221"/>
          </a:xfrm>
        </p:spPr>
        <p:txBody>
          <a:bodyPr/>
          <a:lstStyle/>
          <a:p>
            <a:r>
              <a:rPr lang="sr-Latn-RS" sz="2000" dirty="0" smtClean="0"/>
              <a:t>Odloženi porezi po </a:t>
            </a:r>
            <a:r>
              <a:rPr lang="sr-Latn-CS" sz="2000" dirty="0" smtClean="0"/>
              <a:t>osnovu </a:t>
            </a:r>
            <a:r>
              <a:rPr lang="pl-PL" sz="2000" dirty="0" smtClean="0"/>
              <a:t>rezervisanja za otpremnine i jubilarne nagrade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4905" y="4497169"/>
            <a:ext cx="766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Zaključak:</a:t>
            </a:r>
            <a:r>
              <a:rPr lang="sr-Latn-RS" dirty="0" smtClean="0"/>
              <a:t> Odloženi porezi se utvrđuju na osnovu promena koje su zahtevale korekcije u poreskom bilansu.</a:t>
            </a:r>
            <a:endParaRPr lang="sr-Latn-R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32000" y="1881661"/>
          <a:ext cx="820189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32000" y="2520000"/>
          <a:ext cx="820189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32000" y="3131999"/>
          <a:ext cx="8201890" cy="69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32000" y="3898754"/>
          <a:ext cx="820189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94395" y="1274041"/>
          <a:ext cx="8201890" cy="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2" name="Right Bracket 11"/>
          <p:cNvSpPr/>
          <p:nvPr/>
        </p:nvSpPr>
        <p:spPr>
          <a:xfrm>
            <a:off x="8597735" y="1840675"/>
            <a:ext cx="296883" cy="2006930"/>
          </a:xfrm>
          <a:prstGeom prst="rightBracket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 rot="10800000">
            <a:off x="142504" y="1838696"/>
            <a:ext cx="296883" cy="2006930"/>
          </a:xfrm>
          <a:prstGeom prst="rightBracket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OBELODANJIVANJA U NAPOMENAMA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39645" y="1188699"/>
            <a:ext cx="8712968" cy="3015166"/>
          </a:xfrm>
        </p:spPr>
        <p:txBody>
          <a:bodyPr/>
          <a:lstStyle/>
          <a:p>
            <a:r>
              <a:rPr lang="sr-Latn-RS" sz="2000" dirty="0" smtClean="0"/>
              <a:t>Osnovna obelodanjivanja u napomenama u skladu sa IAS 12 podrazumevaju:</a:t>
            </a:r>
            <a:endParaRPr lang="pl-PL" sz="2000" dirty="0" smtClean="0"/>
          </a:p>
          <a:p>
            <a:endParaRPr lang="pl-PL" sz="2000" dirty="0" smtClean="0"/>
          </a:p>
          <a:p>
            <a:pPr marL="457200" indent="-457200">
              <a:buAutoNum type="arabicParenR"/>
            </a:pPr>
            <a:r>
              <a:rPr lang="pl-PL" sz="1800" dirty="0" smtClean="0">
                <a:solidFill>
                  <a:schemeClr val="tx1"/>
                </a:solidFill>
              </a:rPr>
              <a:t>Tabela promena na odloženim porezima;</a:t>
            </a:r>
          </a:p>
          <a:p>
            <a:pPr marL="457200" indent="-457200">
              <a:buAutoNum type="arabicParenR"/>
            </a:pPr>
            <a:r>
              <a:rPr lang="sr-Latn-RS" sz="1800" dirty="0" smtClean="0">
                <a:solidFill>
                  <a:schemeClr val="tx1"/>
                </a:solidFill>
              </a:rPr>
              <a:t>Priroda dokaza koji podržavaju priznavanje odloženih poreskih sredstava - najčešće u vidu projekcije rezultata narednih perioda;</a:t>
            </a:r>
          </a:p>
          <a:p>
            <a:pPr marL="457200" indent="-457200">
              <a:buAutoNum type="arabicParenR"/>
            </a:pPr>
            <a:r>
              <a:rPr lang="sr-Latn-RS" sz="1800" dirty="0" smtClean="0">
                <a:solidFill>
                  <a:schemeClr val="tx1"/>
                </a:solidFill>
              </a:rPr>
              <a:t>Struktura odbitnih privremenih razlika (ukoliko imaju rok isteka), neiskorišćenih poreskih gubitaka i neiskorišćenih poreskih kredita prema godini isteka;</a:t>
            </a:r>
          </a:p>
          <a:p>
            <a:pPr marL="457200" indent="-457200">
              <a:buAutoNum type="arabicParenR"/>
            </a:pPr>
            <a:r>
              <a:rPr lang="sr-Latn-RS" sz="1800" dirty="0" smtClean="0">
                <a:solidFill>
                  <a:schemeClr val="tx1"/>
                </a:solidFill>
              </a:rPr>
              <a:t>Druge informacije u skladu sa IAS 12 i IFRS za SME.</a:t>
            </a:r>
            <a:endParaRPr lang="sr-Latn-R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16281" y="2196935"/>
            <a:ext cx="6875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000" dirty="0" smtClean="0"/>
              <a:t>HVALA NA PAŽNJI!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OBRAČUN ODLOŽENOG POREZA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Sadržaj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32509" y="1863437"/>
            <a:ext cx="86305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 smtClean="0"/>
              <a:t>Uvod</a:t>
            </a:r>
            <a:endParaRPr lang="en-US" sz="16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 smtClean="0"/>
              <a:t>Priznavanje odloženih poreza</a:t>
            </a:r>
            <a:endParaRPr lang="en-US" sz="16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600" dirty="0" smtClean="0"/>
              <a:t>Obelodanjivanja u </a:t>
            </a:r>
            <a:r>
              <a:rPr lang="sr-Latn-RS" sz="1600" dirty="0" smtClean="0"/>
              <a:t>napomenama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OBRAČUN ODLOŽENOG POREZA NA DOBIT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Uvod</a:t>
            </a:r>
            <a:endParaRPr lang="en-GB" sz="2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70212" y="1466026"/>
          <a:ext cx="8783781" cy="93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11480" y="2755076"/>
          <a:ext cx="3226130" cy="216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62105" y="2754000"/>
          <a:ext cx="3226130" cy="216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pPr algn="ctr"/>
            <a:r>
              <a:rPr lang="sr-Latn-RS" sz="2000" dirty="0" smtClean="0"/>
              <a:t>Odloženi porezi po osnovu razlike neotpisane računovodstvene i poreske vrednosti osnovnih sredstava</a:t>
            </a:r>
            <a:endParaRPr lang="en-GB" sz="2000" dirty="0"/>
          </a:p>
        </p:txBody>
      </p:sp>
      <p:graphicFrame>
        <p:nvGraphicFramePr>
          <p:cNvPr id="22" name="Diagram 21"/>
          <p:cNvGraphicFramePr/>
          <p:nvPr/>
        </p:nvGraphicFramePr>
        <p:xfrm>
          <a:off x="312717" y="1401288"/>
          <a:ext cx="8570025" cy="174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310737" y="3239984"/>
          <a:ext cx="8570025" cy="1745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 smtClean="0"/>
              <a:t>Odloženi porezi po osnovu razlike neotpisane računovodstvene i poreske vrednosti osnovnih sredstava</a:t>
            </a:r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3767" y="2119312"/>
          <a:ext cx="3206337" cy="1716420"/>
        </p:xfrm>
        <a:graphic>
          <a:graphicData uri="http://schemas.openxmlformats.org/drawingml/2006/table">
            <a:tbl>
              <a:tblPr/>
              <a:tblGrid>
                <a:gridCol w="3206337"/>
              </a:tblGrid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Ulaze</a:t>
                      </a:r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u </a:t>
                      </a:r>
                      <a:r>
                        <a:rPr lang="en-US" sz="1300" b="0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obračun</a:t>
                      </a:r>
                      <a:endParaRPr lang="en-US" sz="13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NI sa ograničenim vekom korišćenja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Građevinski objekti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postrojenja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oprema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Investicione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nekretnine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Ostale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NPO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54202" y="2143063"/>
          <a:ext cx="3020375" cy="1716420"/>
        </p:xfrm>
        <a:graphic>
          <a:graphicData uri="http://schemas.openxmlformats.org/drawingml/2006/table">
            <a:tbl>
              <a:tblPr/>
              <a:tblGrid>
                <a:gridCol w="3020375"/>
              </a:tblGrid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Ne </a:t>
                      </a:r>
                      <a:r>
                        <a:rPr lang="en-US" sz="1300" b="0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ulaze</a:t>
                      </a:r>
                      <a:r>
                        <a:rPr lang="en-US" sz="13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u </a:t>
                      </a:r>
                      <a:r>
                        <a:rPr lang="en-US" sz="1300" b="0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obračun</a:t>
                      </a:r>
                      <a:endParaRPr lang="en-US" sz="13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Zemljište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NPO u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pripremi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 u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pripremi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neograničenim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vekom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korišćenja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 smtClean="0"/>
              <a:t>Odloženi porezi po osnovu revalorizacije osnovnih sredstava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90005" y="2481943"/>
            <a:ext cx="197130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sr-Latn-RS" dirty="0" smtClean="0">
                <a:solidFill>
                  <a:schemeClr val="bg1"/>
                </a:solidFill>
              </a:rPr>
              <a:t>azlika poreske i računovodstvene vrednosti 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211" y="1638795"/>
            <a:ext cx="1872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sr-Latn-RS" dirty="0" smtClean="0">
                <a:solidFill>
                  <a:schemeClr val="bg1"/>
                </a:solidFill>
              </a:rPr>
              <a:t>azličit obračun amortizacije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7662" y="1638000"/>
            <a:ext cx="1872000" cy="64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sr-Latn-RS" dirty="0" smtClean="0">
                <a:solidFill>
                  <a:schemeClr val="bg1"/>
                </a:solidFill>
              </a:rPr>
              <a:t>ilans uspeha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210" y="3708000"/>
            <a:ext cx="1872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Efekti revalorizacije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6400" y="3708000"/>
            <a:ext cx="1872000" cy="648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Bilans stanja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201392" y="1828800"/>
            <a:ext cx="558140" cy="273132"/>
          </a:xfrm>
          <a:prstGeom prst="rightArrow">
            <a:avLst/>
          </a:prstGeom>
          <a:solidFill>
            <a:srgbClr val="3F8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11288" y="3916878"/>
            <a:ext cx="558140" cy="273132"/>
          </a:xfrm>
          <a:prstGeom prst="rightArrow">
            <a:avLst/>
          </a:prstGeom>
          <a:solidFill>
            <a:srgbClr val="3F8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654765">
            <a:off x="2361210" y="2183081"/>
            <a:ext cx="558140" cy="273132"/>
          </a:xfrm>
          <a:prstGeom prst="rightArrow">
            <a:avLst/>
          </a:prstGeom>
          <a:solidFill>
            <a:srgbClr val="3F8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73907">
            <a:off x="2359230" y="3428009"/>
            <a:ext cx="558140" cy="273132"/>
          </a:xfrm>
          <a:prstGeom prst="rightArrow">
            <a:avLst/>
          </a:prstGeom>
          <a:solidFill>
            <a:srgbClr val="3F8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 smtClean="0"/>
              <a:t>Primer:</a:t>
            </a:r>
            <a:endParaRPr lang="en-GB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6259" y="1927340"/>
          <a:ext cx="7263741" cy="1884638"/>
        </p:xfrm>
        <a:graphic>
          <a:graphicData uri="http://schemas.openxmlformats.org/drawingml/2006/table">
            <a:tbl>
              <a:tblPr/>
              <a:tblGrid>
                <a:gridCol w="1103731"/>
                <a:gridCol w="1551190"/>
                <a:gridCol w="1152205"/>
                <a:gridCol w="1152205"/>
                <a:gridCol w="1152205"/>
                <a:gridCol w="1152205"/>
              </a:tblGrid>
              <a:tr h="550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Promena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Računovodstvena vrednost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Poreska vrednost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Privremena razlika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Odloženi porez 1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Odloženi porez 2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01.01.</a:t>
                      </a:r>
                    </a:p>
                  </a:txBody>
                  <a:tcPr marL="9407" marR="9407" marT="9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Procena</a:t>
                      </a:r>
                    </a:p>
                  </a:txBody>
                  <a:tcPr marL="9407" marR="9407" marT="9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Amortizacija</a:t>
                      </a:r>
                    </a:p>
                  </a:txBody>
                  <a:tcPr marL="9407" marR="9407" marT="9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31.12.</a:t>
                      </a:r>
                    </a:p>
                  </a:txBody>
                  <a:tcPr marL="9407" marR="9407" marT="94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1.195.000,00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792.000,00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403.000,00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60.450,00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60.450,00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29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Odloženi poreski rashod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30.450,00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450,00</a:t>
                      </a:r>
                    </a:p>
                  </a:txBody>
                  <a:tcPr marL="9407" marR="9407" marT="94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 smtClean="0"/>
              <a:t>Odloženi porezi po osnovu </a:t>
            </a:r>
            <a:r>
              <a:rPr lang="vi-VN" sz="2000" dirty="0" smtClean="0"/>
              <a:t>rashoda po osnovu obezvređenja koji nisu priznati u Poreskom bilansu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634" y="2066306"/>
            <a:ext cx="858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OSNOVNI USLOV:</a:t>
            </a:r>
          </a:p>
          <a:p>
            <a:pPr algn="ctr"/>
            <a:endParaRPr lang="sr-Latn-RS" dirty="0" smtClean="0"/>
          </a:p>
          <a:p>
            <a:pPr algn="ctr"/>
            <a:r>
              <a:rPr lang="sr-Latn-CS" dirty="0" smtClean="0"/>
              <a:t>Postojanje namere da se obezvređena imovina otuđi u budućem periodu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886" y="3170712"/>
            <a:ext cx="845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634" y="3408217"/>
            <a:ext cx="814647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sng" dirty="0" smtClean="0"/>
              <a:t>R.b. 35 – Rashodi po osnovu obezvređenja imovine:</a:t>
            </a:r>
          </a:p>
          <a:p>
            <a:endParaRPr lang="sr-Latn-RS" sz="500" dirty="0" smtClean="0"/>
          </a:p>
          <a:p>
            <a:pPr marL="342900" indent="-342900">
              <a:buAutoNum type="arabicParenR"/>
            </a:pPr>
            <a:r>
              <a:rPr lang="sr-Latn-RS" dirty="0" smtClean="0"/>
              <a:t>zalihe;</a:t>
            </a:r>
          </a:p>
          <a:p>
            <a:pPr marL="342900" indent="-342900">
              <a:buAutoNum type="arabicParenR"/>
            </a:pPr>
            <a:r>
              <a:rPr lang="sr-Latn-RS" dirty="0" smtClean="0"/>
              <a:t>učešća u kapitalu;</a:t>
            </a:r>
          </a:p>
          <a:p>
            <a:pPr marL="342900" indent="-342900">
              <a:buAutoNum type="arabicParenR"/>
            </a:pPr>
            <a:r>
              <a:rPr lang="sr-Latn-RS" dirty="0" smtClean="0">
                <a:solidFill>
                  <a:srgbClr val="FF0000"/>
                </a:solidFill>
              </a:rPr>
              <a:t>osnovna sredstva itd.</a:t>
            </a:r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PRIZNAVANJE ODLOŽENIH POREZA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699478"/>
          </a:xfrm>
        </p:spPr>
        <p:txBody>
          <a:bodyPr/>
          <a:lstStyle/>
          <a:p>
            <a:r>
              <a:rPr lang="sr-Latn-RS" sz="2000" dirty="0" smtClean="0"/>
              <a:t>Odloženi porezi po </a:t>
            </a:r>
            <a:r>
              <a:rPr lang="en-US" sz="2000" dirty="0" err="1" smtClean="0"/>
              <a:t>osnovu</a:t>
            </a:r>
            <a:r>
              <a:rPr lang="en-US" sz="2000" dirty="0" smtClean="0"/>
              <a:t> </a:t>
            </a:r>
            <a:r>
              <a:rPr lang="en-US" sz="2000" dirty="0" err="1" smtClean="0"/>
              <a:t>ispravke</a:t>
            </a:r>
            <a:r>
              <a:rPr lang="en-US" sz="2000" dirty="0" smtClean="0"/>
              <a:t> </a:t>
            </a:r>
            <a:r>
              <a:rPr lang="en-US" sz="2000" dirty="0" err="1" smtClean="0"/>
              <a:t>vrednosti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otpisa</a:t>
            </a:r>
            <a:r>
              <a:rPr lang="en-US" sz="2000" dirty="0" smtClean="0"/>
              <a:t> </a:t>
            </a:r>
            <a:r>
              <a:rPr lang="en-US" sz="2000" dirty="0" err="1" smtClean="0"/>
              <a:t>potraživanja</a:t>
            </a:r>
            <a:r>
              <a:rPr lang="en-US" sz="2000" dirty="0" smtClean="0"/>
              <a:t> </a:t>
            </a:r>
            <a:r>
              <a:rPr lang="en-US" sz="2000" dirty="0" err="1" smtClean="0"/>
              <a:t>koja</a:t>
            </a:r>
            <a:r>
              <a:rPr lang="en-US" sz="2000" dirty="0" smtClean="0"/>
              <a:t> </a:t>
            </a:r>
            <a:r>
              <a:rPr lang="en-US" sz="2000" dirty="0" err="1" smtClean="0"/>
              <a:t>nisu</a:t>
            </a:r>
            <a:r>
              <a:rPr lang="en-US" sz="2000" dirty="0" smtClean="0"/>
              <a:t> </a:t>
            </a:r>
            <a:r>
              <a:rPr lang="en-US" sz="2000" dirty="0" err="1" smtClean="0"/>
              <a:t>priznati</a:t>
            </a:r>
            <a:r>
              <a:rPr lang="en-US" sz="2000" dirty="0" smtClean="0"/>
              <a:t> u PB1</a:t>
            </a:r>
            <a:r>
              <a:rPr lang="sr-Latn-RS" sz="2000" dirty="0" smtClean="0"/>
              <a:t> - R.b. 27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0634" y="1721923"/>
            <a:ext cx="858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OSNOVNI USLOV:</a:t>
            </a:r>
          </a:p>
          <a:p>
            <a:pPr algn="ctr"/>
            <a:endParaRPr lang="sr-Latn-RS" dirty="0" smtClean="0"/>
          </a:p>
          <a:p>
            <a:pPr algn="ctr"/>
            <a:r>
              <a:rPr lang="sr-Latn-CS" dirty="0" smtClean="0"/>
              <a:t>Postojanje realnih izgleda da će u narednom periodu biti ispunjeni uslovi za priznavanje rashoda po ovom osnovu u poreskom bilansu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260" y="3146961"/>
            <a:ext cx="843148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u="sng" dirty="0" smtClean="0"/>
              <a:t>Primeri:</a:t>
            </a:r>
          </a:p>
          <a:p>
            <a:endParaRPr lang="sr-Latn-RS" sz="500" dirty="0" smtClean="0"/>
          </a:p>
          <a:p>
            <a:pPr marL="342900" indent="-342900">
              <a:buAutoNum type="arabicParenR"/>
            </a:pPr>
            <a:r>
              <a:rPr lang="sr-Latn-CS" dirty="0" smtClean="0"/>
              <a:t>entitet izvrši ispravku vrednosti potraživanja od čijeg dospeća je prošlo više od 60 dana  u skladu sa računovodstvenim politikama, dok za poreske svrhe u tekućem periodu nisu ispunjeni uslovi za priznavanje rashoda;</a:t>
            </a:r>
          </a:p>
          <a:p>
            <a:pPr marL="342900" indent="-342900">
              <a:buAutoNum type="arabicParenR"/>
            </a:pPr>
            <a:r>
              <a:rPr lang="sr-Latn-CS" dirty="0" smtClean="0"/>
              <a:t>društvo izvrši otpis potraživanja od kupca, ali očekuje da u narednoj</a:t>
            </a:r>
          </a:p>
          <a:p>
            <a:pPr marL="342900" indent="-342900"/>
            <a:r>
              <a:rPr lang="sr-Latn-CS" dirty="0" smtClean="0"/>
              <a:t>      godini pokrene sudski spor za naplatu potraživanja.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835</Words>
  <Application>Microsoft Office PowerPoint</Application>
  <PresentationFormat>On-screen Show (16:9)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OBRAČUN ODLOŽENOG POREZA NA DOBIT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Marko</cp:lastModifiedBy>
  <cp:revision>206</cp:revision>
  <dcterms:created xsi:type="dcterms:W3CDTF">2015-05-28T11:57:29Z</dcterms:created>
  <dcterms:modified xsi:type="dcterms:W3CDTF">2017-11-24T07:07:06Z</dcterms:modified>
</cp:coreProperties>
</file>