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8" r:id="rId2"/>
    <p:sldId id="303" r:id="rId3"/>
    <p:sldId id="313" r:id="rId4"/>
    <p:sldId id="304" r:id="rId5"/>
    <p:sldId id="305" r:id="rId6"/>
    <p:sldId id="321" r:id="rId7"/>
    <p:sldId id="307" r:id="rId8"/>
    <p:sldId id="308" r:id="rId9"/>
    <p:sldId id="309" r:id="rId10"/>
    <p:sldId id="306" r:id="rId11"/>
    <p:sldId id="311" r:id="rId12"/>
    <p:sldId id="312" r:id="rId13"/>
    <p:sldId id="314" r:id="rId14"/>
    <p:sldId id="315" r:id="rId15"/>
    <p:sldId id="316" r:id="rId16"/>
    <p:sldId id="322" r:id="rId17"/>
    <p:sldId id="317" r:id="rId18"/>
    <p:sldId id="318" r:id="rId19"/>
    <p:sldId id="319" r:id="rId20"/>
    <p:sldId id="320"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DE"/>
    <a:srgbClr val="DBECD4"/>
    <a:srgbClr val="D4E7F7"/>
    <a:srgbClr val="6366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01" autoAdjust="0"/>
    <p:restoredTop sz="97670" autoAdjust="0"/>
  </p:normalViewPr>
  <p:slideViewPr>
    <p:cSldViewPr snapToGrid="0">
      <p:cViewPr>
        <p:scale>
          <a:sx n="80" d="100"/>
          <a:sy n="80" d="100"/>
        </p:scale>
        <p:origin x="-1248" y="-384"/>
      </p:cViewPr>
      <p:guideLst>
        <p:guide orient="horz" pos="3117"/>
        <p:guide orient="horz" pos="2396"/>
        <p:guide orient="horz" pos="232"/>
        <p:guide orient="horz" pos="2210"/>
        <p:guide orient="horz" pos="123"/>
        <p:guide orient="horz" pos="3239"/>
        <p:guide orient="horz" pos="931"/>
        <p:guide orient="horz" pos="5"/>
        <p:guide pos="5647"/>
        <p:guide/>
      </p:guideLst>
    </p:cSldViewPr>
  </p:slideViewPr>
  <p:notesTextViewPr>
    <p:cViewPr>
      <p:scale>
        <a:sx n="1" d="1"/>
        <a:sy n="1" d="1"/>
      </p:scale>
      <p:origin x="0" y="0"/>
    </p:cViewPr>
  </p:notesTextViewPr>
  <p:sorterViewPr>
    <p:cViewPr>
      <p:scale>
        <a:sx n="180" d="100"/>
        <a:sy n="180" d="100"/>
      </p:scale>
      <p:origin x="0" y="0"/>
    </p:cViewPr>
  </p:sorterViewPr>
  <p:notesViewPr>
    <p:cSldViewPr snapToGrid="0">
      <p:cViewPr varScale="1">
        <p:scale>
          <a:sx n="85" d="100"/>
          <a:sy n="85" d="100"/>
        </p:scale>
        <p:origin x="-3786"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E473AF6-2FAB-4713-B6C6-E0386261291F}" type="datetimeFigureOut">
              <a:rPr lang="en-GB" smtClean="0"/>
              <a:t>22/11/2017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98E0F9-4544-4B83-BE12-483232559C3B}" type="slidenum">
              <a:rPr lang="en-GB" smtClean="0"/>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339265-ADFC-4563-A924-76225813E49E}" type="datetimeFigureOut">
              <a:rPr lang="en-GB" smtClean="0"/>
              <a:t>22/11/2017</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D8859B-D7B2-4524-A914-23A343B7401F}" type="slidenum">
              <a:rPr lang="en-GB" smtClean="0"/>
              <a:t>‹#›</a:t>
            </a:fld>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1" y="195486"/>
            <a:ext cx="8964613" cy="39964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0916" y="4390045"/>
            <a:ext cx="1303572" cy="55796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THE POWER </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OF BEING UNDERSTOOD</a:t>
            </a:r>
            <a:endParaRPr lang="en-GB" dirty="0">
              <a:solidFill>
                <a:schemeClr val="bg1"/>
              </a:solidFill>
            </a:endParaRPr>
          </a:p>
        </p:txBody>
      </p:sp>
      <p:sp>
        <p:nvSpPr>
          <p:cNvPr id="5" name="TextBox 4"/>
          <p:cNvSpPr txBox="1"/>
          <p:nvPr userDrawn="1"/>
        </p:nvSpPr>
        <p:spPr>
          <a:xfrm>
            <a:off x="1115616" y="3363838"/>
            <a:ext cx="432048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bg1"/>
                </a:solidFill>
              </a:rPr>
              <a:t>AUDIT | TAX | CONSULTING</a:t>
            </a:r>
          </a:p>
        </p:txBody>
      </p:sp>
      <p:sp>
        <p:nvSpPr>
          <p:cNvPr id="9" name="Rounded Rectangle 8"/>
          <p:cNvSpPr/>
          <p:nvPr userDrawn="1"/>
        </p:nvSpPr>
        <p:spPr>
          <a:xfrm>
            <a:off x="6156176" y="3651870"/>
            <a:ext cx="1296144"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03498"/>
            <a:ext cx="7385449" cy="2988332"/>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82097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5">
    <p:spTree>
      <p:nvGrpSpPr>
        <p:cNvPr id="1" name=""/>
        <p:cNvGrpSpPr/>
        <p:nvPr/>
      </p:nvGrpSpPr>
      <p:grpSpPr>
        <a:xfrm>
          <a:off x="0" y="0"/>
          <a:ext cx="0" cy="0"/>
          <a:chOff x="0" y="0"/>
          <a:chExt cx="0" cy="0"/>
        </a:xfrm>
      </p:grpSpPr>
      <p:sp>
        <p:nvSpPr>
          <p:cNvPr id="8" name="Rectangle 7"/>
          <p:cNvSpPr/>
          <p:nvPr userDrawn="1"/>
        </p:nvSpPr>
        <p:spPr>
          <a:xfrm>
            <a:off x="0" y="915988"/>
            <a:ext cx="8892480" cy="35279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userDrawn="1"/>
        </p:nvSpPr>
        <p:spPr>
          <a:xfrm>
            <a:off x="5652120" y="915988"/>
            <a:ext cx="3312368" cy="3527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p:nvPr>
        </p:nvSpPr>
        <p:spPr>
          <a:xfrm>
            <a:off x="251520" y="1059582"/>
            <a:ext cx="5040560" cy="2376264"/>
          </a:xfrm>
          <a:prstGeom prst="rect">
            <a:avLst/>
          </a:prstGeom>
        </p:spPr>
        <p:txBody>
          <a:bodyPr anchor="ctr">
            <a:normAutofit/>
          </a:bodyPr>
          <a:lstStyle>
            <a:lvl1pPr marL="0" indent="0" algn="ctr">
              <a:buNone/>
              <a:defRPr sz="2000" b="0" i="0" cap="all"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endParaRPr lang="en-US" dirty="0" smtClean="0"/>
          </a:p>
        </p:txBody>
      </p:sp>
      <p:sp>
        <p:nvSpPr>
          <p:cNvPr id="4" name="Text Placeholder 3"/>
          <p:cNvSpPr>
            <a:spLocks noGrp="1"/>
          </p:cNvSpPr>
          <p:nvPr>
            <p:ph type="body" sz="quarter" idx="15"/>
          </p:nvPr>
        </p:nvSpPr>
        <p:spPr>
          <a:xfrm>
            <a:off x="5796137" y="1059582"/>
            <a:ext cx="3038480" cy="3198277"/>
          </a:xfrm>
          <a:prstGeom prst="rect">
            <a:avLst/>
          </a:prstGeom>
          <a:ln>
            <a:noFill/>
          </a:ln>
        </p:spPr>
        <p:txBody>
          <a:bodyPr>
            <a:normAutofit/>
          </a:bodyPr>
          <a:lstStyle>
            <a:lvl1pPr>
              <a:spcAft>
                <a:spcPts val="600"/>
              </a:spcAft>
              <a:defRPr sz="1800" baseline="0">
                <a:solidFill>
                  <a:schemeClr val="bg1"/>
                </a:solidFill>
              </a:defRPr>
            </a:lvl1pPr>
            <a:lvl2pPr>
              <a:defRPr sz="1800" baseline="0">
                <a:solidFill>
                  <a:schemeClr val="bg1"/>
                </a:solidFill>
              </a:defRPr>
            </a:lvl2pPr>
            <a:lvl3pPr>
              <a:defRPr sz="1800" baseline="0">
                <a:solidFill>
                  <a:schemeClr val="bg1"/>
                </a:solidFill>
              </a:defRPr>
            </a:lvl3pPr>
            <a:lvl4pPr>
              <a:defRPr sz="1800" baseline="0">
                <a:solidFill>
                  <a:schemeClr val="bg1"/>
                </a:solidFill>
              </a:defRPr>
            </a:lvl4pPr>
            <a:lvl5pPr>
              <a:defRPr sz="1800" baseline="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Text Placeholder 5"/>
          <p:cNvSpPr>
            <a:spLocks noGrp="1"/>
          </p:cNvSpPr>
          <p:nvPr>
            <p:ph type="body" sz="quarter" idx="17" hasCustomPrompt="1"/>
          </p:nvPr>
        </p:nvSpPr>
        <p:spPr>
          <a:xfrm>
            <a:off x="250825" y="3579862"/>
            <a:ext cx="5041900" cy="673859"/>
          </a:xfrm>
          <a:prstGeom prst="rect">
            <a:avLst/>
          </a:prstGeom>
        </p:spPr>
        <p:txBody>
          <a:bodyPr>
            <a:normAutofit/>
          </a:bodyPr>
          <a:lstStyle>
            <a:lvl1pPr marL="0" indent="0">
              <a:spcAft>
                <a:spcPts val="1200"/>
              </a:spcAft>
              <a:buNone/>
              <a:defRPr sz="1600" baseline="0"/>
            </a:lvl1pPr>
            <a:lvl2pPr>
              <a:defRPr sz="1400" baseline="0"/>
            </a:lvl2pPr>
            <a:lvl3pPr>
              <a:defRPr sz="1400" baseline="0"/>
            </a:lvl3pPr>
            <a:lvl4pPr>
              <a:defRPr sz="1400" baseline="0"/>
            </a:lvl4pPr>
            <a:lvl5pPr>
              <a:defRPr sz="1400" baseline="0"/>
            </a:lvl5pPr>
          </a:lstStyle>
          <a:p>
            <a:pPr lvl="0"/>
            <a:r>
              <a:rPr lang="en-US" dirty="0" smtClean="0"/>
              <a:t>Paragraph/caption for object above</a:t>
            </a:r>
          </a:p>
        </p:txBody>
      </p:sp>
      <p:sp>
        <p:nvSpPr>
          <p:cNvPr id="13" name="Text Placeholder 16"/>
          <p:cNvSpPr>
            <a:spLocks noGrp="1"/>
          </p:cNvSpPr>
          <p:nvPr>
            <p:ph type="body" sz="quarter" idx="13" hasCustomPrompt="1"/>
          </p:nvPr>
        </p:nvSpPr>
        <p:spPr>
          <a:xfrm>
            <a:off x="251520" y="339502"/>
            <a:ext cx="8713094"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14" name="Straight Connector 13"/>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3995936" y="771550"/>
            <a:ext cx="4968677"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2"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2641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pic>
        <p:nvPicPr>
          <p:cNvPr id="16"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p:cNvSpPr/>
          <p:nvPr userDrawn="1"/>
        </p:nvSpPr>
        <p:spPr>
          <a:xfrm>
            <a:off x="0" y="915988"/>
            <a:ext cx="50304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userDrawn="1"/>
        </p:nvSpPr>
        <p:spPr>
          <a:xfrm>
            <a:off x="611560" y="915988"/>
            <a:ext cx="1080120"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 Placeholder 5"/>
          <p:cNvSpPr>
            <a:spLocks noGrp="1"/>
          </p:cNvSpPr>
          <p:nvPr>
            <p:ph type="body" sz="quarter" idx="14" hasCustomPrompt="1"/>
          </p:nvPr>
        </p:nvSpPr>
        <p:spPr>
          <a:xfrm>
            <a:off x="1844079" y="915988"/>
            <a:ext cx="7119697"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30" name="Text Placeholder 16"/>
          <p:cNvSpPr>
            <a:spLocks noGrp="1"/>
          </p:cNvSpPr>
          <p:nvPr>
            <p:ph type="body" sz="quarter" idx="13" hasCustomPrompt="1"/>
          </p:nvPr>
        </p:nvSpPr>
        <p:spPr>
          <a:xfrm>
            <a:off x="251519" y="339502"/>
            <a:ext cx="8729281"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68677"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1844080" y="1492250"/>
            <a:ext cx="7120408"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3255071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68677"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0" y="915988"/>
            <a:ext cx="87129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31936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8" name="Rectangle 7"/>
          <p:cNvSpPr/>
          <p:nvPr userDrawn="1"/>
        </p:nvSpPr>
        <p:spPr>
          <a:xfrm>
            <a:off x="0" y="915988"/>
            <a:ext cx="25152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userDrawn="1"/>
        </p:nvSpPr>
        <p:spPr>
          <a:xfrm>
            <a:off x="316279" y="915988"/>
            <a:ext cx="626027"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20" y="339502"/>
            <a:ext cx="872019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38153" y="915988"/>
            <a:ext cx="7925624"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1038072" y="1492250"/>
            <a:ext cx="7926416"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27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4 - with columns">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96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ontent Placeholder 2"/>
          <p:cNvSpPr>
            <a:spLocks noGrp="1"/>
          </p:cNvSpPr>
          <p:nvPr>
            <p:ph sz="quarter" idx="16"/>
          </p:nvPr>
        </p:nvSpPr>
        <p:spPr>
          <a:xfrm>
            <a:off x="251520" y="1492250"/>
            <a:ext cx="8712968" cy="2951163"/>
          </a:xfrm>
          <a:prstGeom prst="rect">
            <a:avLst/>
          </a:prstGeom>
        </p:spPr>
        <p:txBody>
          <a:bodyPr numCol="2">
            <a:no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030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lide 5">
    <p:spTree>
      <p:nvGrpSpPr>
        <p:cNvPr id="1" name=""/>
        <p:cNvGrpSpPr/>
        <p:nvPr/>
      </p:nvGrpSpPr>
      <p:grpSpPr>
        <a:xfrm>
          <a:off x="0" y="0"/>
          <a:ext cx="0" cy="0"/>
          <a:chOff x="0" y="0"/>
          <a:chExt cx="0" cy="0"/>
        </a:xfrm>
      </p:grpSpPr>
      <p:sp>
        <p:nvSpPr>
          <p:cNvPr id="6" name="Rectangle 5"/>
          <p:cNvSpPr/>
          <p:nvPr userDrawn="1"/>
        </p:nvSpPr>
        <p:spPr>
          <a:xfrm>
            <a:off x="251519" y="267494"/>
            <a:ext cx="8713093"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96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5"/>
          </p:nvPr>
        </p:nvSpPr>
        <p:spPr>
          <a:xfrm>
            <a:off x="4643438" y="1492250"/>
            <a:ext cx="43210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Content Placeholder 2"/>
          <p:cNvSpPr>
            <a:spLocks noGrp="1"/>
          </p:cNvSpPr>
          <p:nvPr>
            <p:ph sz="quarter" idx="16"/>
          </p:nvPr>
        </p:nvSpPr>
        <p:spPr>
          <a:xfrm>
            <a:off x="251520" y="1492250"/>
            <a:ext cx="42481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9"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839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s and Testimonials Slide">
    <p:spTree>
      <p:nvGrpSpPr>
        <p:cNvPr id="1" name=""/>
        <p:cNvGrpSpPr/>
        <p:nvPr/>
      </p:nvGrpSpPr>
      <p:grpSpPr>
        <a:xfrm>
          <a:off x="0" y="0"/>
          <a:ext cx="0" cy="0"/>
          <a:chOff x="0" y="0"/>
          <a:chExt cx="0" cy="0"/>
        </a:xfrm>
      </p:grpSpPr>
      <p:sp>
        <p:nvSpPr>
          <p:cNvPr id="2" name="Rectangle 1"/>
          <p:cNvSpPr/>
          <p:nvPr userDrawn="1"/>
        </p:nvSpPr>
        <p:spPr>
          <a:xfrm>
            <a:off x="0" y="915988"/>
            <a:ext cx="4572000" cy="352754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userDrawn="1"/>
        </p:nvSpPr>
        <p:spPr>
          <a:xfrm>
            <a:off x="4716015" y="915988"/>
            <a:ext cx="4248597" cy="1943794"/>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userDrawn="1"/>
        </p:nvSpPr>
        <p:spPr>
          <a:xfrm>
            <a:off x="4716015" y="3003798"/>
            <a:ext cx="4248597" cy="143973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8" name="Text Placeholder 5"/>
          <p:cNvSpPr>
            <a:spLocks noGrp="1"/>
          </p:cNvSpPr>
          <p:nvPr>
            <p:ph type="body" sz="quarter" idx="20" hasCustomPrompt="1"/>
          </p:nvPr>
        </p:nvSpPr>
        <p:spPr>
          <a:xfrm>
            <a:off x="4847008" y="3219822"/>
            <a:ext cx="3987609" cy="1007691"/>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0" name="Text Placeholder 5"/>
          <p:cNvSpPr>
            <a:spLocks noGrp="1"/>
          </p:cNvSpPr>
          <p:nvPr>
            <p:ph type="body" sz="quarter" idx="22" hasCustomPrompt="1"/>
          </p:nvPr>
        </p:nvSpPr>
        <p:spPr>
          <a:xfrm>
            <a:off x="4847008" y="1131887"/>
            <a:ext cx="3987609" cy="1547875"/>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1" name="Text Placeholder 5"/>
          <p:cNvSpPr>
            <a:spLocks noGrp="1"/>
          </p:cNvSpPr>
          <p:nvPr>
            <p:ph type="body" sz="quarter" idx="23" hasCustomPrompt="1"/>
          </p:nvPr>
        </p:nvSpPr>
        <p:spPr>
          <a:xfrm>
            <a:off x="468089" y="1131887"/>
            <a:ext cx="3743325" cy="3096047"/>
          </a:xfrm>
          <a:prstGeom prst="rect">
            <a:avLst/>
          </a:prstGeom>
        </p:spPr>
        <p:txBody>
          <a:bodyPr anchor="ctr" anchorCtr="0">
            <a:normAutofit/>
          </a:bodyPr>
          <a:lstStyle>
            <a:lvl1pPr marL="0" indent="0">
              <a:buNone/>
              <a:defRPr sz="1600"/>
            </a:lvl1pPr>
          </a:lstStyle>
          <a:p>
            <a:pPr lvl="0"/>
            <a:r>
              <a:rPr lang="en-US" dirty="0" smtClean="0"/>
              <a:t>“Click to edit quote – 16pt”</a:t>
            </a:r>
          </a:p>
        </p:txBody>
      </p:sp>
      <p:pic>
        <p:nvPicPr>
          <p:cNvPr id="1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47462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7" name="Text Placeholder 16"/>
          <p:cNvSpPr>
            <a:spLocks noGrp="1"/>
          </p:cNvSpPr>
          <p:nvPr>
            <p:ph type="body" sz="quarter" idx="13" hasCustomPrompt="1"/>
          </p:nvPr>
        </p:nvSpPr>
        <p:spPr>
          <a:xfrm>
            <a:off x="251520" y="339502"/>
            <a:ext cx="8709522"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8" name="Straight Connector 7"/>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995936" y="771550"/>
            <a:ext cx="4965106"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2" name="Picture Placeholder 11"/>
          <p:cNvSpPr>
            <a:spLocks noGrp="1"/>
          </p:cNvSpPr>
          <p:nvPr>
            <p:ph type="pic" sz="quarter" idx="14"/>
          </p:nvPr>
        </p:nvSpPr>
        <p:spPr>
          <a:xfrm>
            <a:off x="250825" y="1131888"/>
            <a:ext cx="1440855" cy="1439862"/>
          </a:xfrm>
          <a:prstGeom prst="rect">
            <a:avLst/>
          </a:prstGeom>
        </p:spPr>
        <p:txBody>
          <a:bodyPr>
            <a:normAutofit/>
          </a:bodyPr>
          <a:lstStyle>
            <a:lvl1pPr marL="0" indent="0">
              <a:buNone/>
              <a:defRPr sz="1000"/>
            </a:lvl1pPr>
          </a:lstStyle>
          <a:p>
            <a:endParaRPr lang="en-GB" dirty="0"/>
          </a:p>
        </p:txBody>
      </p:sp>
      <p:sp>
        <p:nvSpPr>
          <p:cNvPr id="13" name="Rectangle 12"/>
          <p:cNvSpPr/>
          <p:nvPr userDrawn="1"/>
        </p:nvSpPr>
        <p:spPr>
          <a:xfrm>
            <a:off x="1691680"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 Placeholder 24"/>
          <p:cNvSpPr>
            <a:spLocks noGrp="1"/>
          </p:cNvSpPr>
          <p:nvPr>
            <p:ph type="body" sz="quarter" idx="20" hasCustomPrompt="1"/>
          </p:nvPr>
        </p:nvSpPr>
        <p:spPr>
          <a:xfrm>
            <a:off x="1844080"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26" name="Text Placeholder 24"/>
          <p:cNvSpPr>
            <a:spLocks noGrp="1"/>
          </p:cNvSpPr>
          <p:nvPr>
            <p:ph type="body" sz="quarter" idx="21" hasCustomPrompt="1"/>
          </p:nvPr>
        </p:nvSpPr>
        <p:spPr>
          <a:xfrm>
            <a:off x="1844080"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29" name="Text Placeholder 24"/>
          <p:cNvSpPr>
            <a:spLocks noGrp="1"/>
          </p:cNvSpPr>
          <p:nvPr>
            <p:ph type="body" sz="quarter" idx="22" hasCustomPrompt="1"/>
          </p:nvPr>
        </p:nvSpPr>
        <p:spPr>
          <a:xfrm>
            <a:off x="1844080"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0" name="Picture Placeholder 11"/>
          <p:cNvSpPr>
            <a:spLocks noGrp="1"/>
          </p:cNvSpPr>
          <p:nvPr>
            <p:ph type="pic" sz="quarter" idx="23"/>
          </p:nvPr>
        </p:nvSpPr>
        <p:spPr>
          <a:xfrm>
            <a:off x="4783883" y="1131888"/>
            <a:ext cx="1440855" cy="1440854"/>
          </a:xfrm>
          <a:prstGeom prst="rect">
            <a:avLst/>
          </a:prstGeom>
        </p:spPr>
        <p:txBody>
          <a:bodyPr>
            <a:normAutofit/>
          </a:bodyPr>
          <a:lstStyle>
            <a:lvl1pPr marL="0" indent="0">
              <a:buNone/>
              <a:defRPr sz="1000"/>
            </a:lvl1pPr>
          </a:lstStyle>
          <a:p>
            <a:endParaRPr lang="en-GB" dirty="0"/>
          </a:p>
        </p:txBody>
      </p:sp>
      <p:sp>
        <p:nvSpPr>
          <p:cNvPr id="31" name="Rectangle 30"/>
          <p:cNvSpPr/>
          <p:nvPr userDrawn="1"/>
        </p:nvSpPr>
        <p:spPr>
          <a:xfrm>
            <a:off x="6224738"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 Placeholder 24"/>
          <p:cNvSpPr>
            <a:spLocks noGrp="1"/>
          </p:cNvSpPr>
          <p:nvPr>
            <p:ph type="body" sz="quarter" idx="24" hasCustomPrompt="1"/>
          </p:nvPr>
        </p:nvSpPr>
        <p:spPr>
          <a:xfrm>
            <a:off x="6377138"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3" name="Text Placeholder 24"/>
          <p:cNvSpPr>
            <a:spLocks noGrp="1"/>
          </p:cNvSpPr>
          <p:nvPr>
            <p:ph type="body" sz="quarter" idx="25" hasCustomPrompt="1"/>
          </p:nvPr>
        </p:nvSpPr>
        <p:spPr>
          <a:xfrm>
            <a:off x="6377138"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34" name="Text Placeholder 24"/>
          <p:cNvSpPr>
            <a:spLocks noGrp="1"/>
          </p:cNvSpPr>
          <p:nvPr>
            <p:ph type="body" sz="quarter" idx="26" hasCustomPrompt="1"/>
          </p:nvPr>
        </p:nvSpPr>
        <p:spPr>
          <a:xfrm>
            <a:off x="6377138"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5" name="Picture Placeholder 11"/>
          <p:cNvSpPr>
            <a:spLocks noGrp="1"/>
          </p:cNvSpPr>
          <p:nvPr>
            <p:ph type="pic" sz="quarter" idx="27"/>
          </p:nvPr>
        </p:nvSpPr>
        <p:spPr>
          <a:xfrm>
            <a:off x="250825" y="3003551"/>
            <a:ext cx="1440855" cy="1439862"/>
          </a:xfrm>
          <a:prstGeom prst="rect">
            <a:avLst/>
          </a:prstGeom>
        </p:spPr>
        <p:txBody>
          <a:bodyPr>
            <a:normAutofit/>
          </a:bodyPr>
          <a:lstStyle>
            <a:lvl1pPr marL="0" indent="0">
              <a:buNone/>
              <a:defRPr sz="1000"/>
            </a:lvl1pPr>
          </a:lstStyle>
          <a:p>
            <a:endParaRPr lang="en-GB" dirty="0"/>
          </a:p>
        </p:txBody>
      </p:sp>
      <p:sp>
        <p:nvSpPr>
          <p:cNvPr id="36" name="Rectangle 35"/>
          <p:cNvSpPr/>
          <p:nvPr userDrawn="1"/>
        </p:nvSpPr>
        <p:spPr>
          <a:xfrm>
            <a:off x="1691680"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 Placeholder 24"/>
          <p:cNvSpPr>
            <a:spLocks noGrp="1"/>
          </p:cNvSpPr>
          <p:nvPr>
            <p:ph type="body" sz="quarter" idx="28" hasCustomPrompt="1"/>
          </p:nvPr>
        </p:nvSpPr>
        <p:spPr>
          <a:xfrm>
            <a:off x="1844080"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8" name="Text Placeholder 24"/>
          <p:cNvSpPr>
            <a:spLocks noGrp="1"/>
          </p:cNvSpPr>
          <p:nvPr>
            <p:ph type="body" sz="quarter" idx="29" hasCustomPrompt="1"/>
          </p:nvPr>
        </p:nvSpPr>
        <p:spPr>
          <a:xfrm>
            <a:off x="1844080"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39" name="Text Placeholder 24"/>
          <p:cNvSpPr>
            <a:spLocks noGrp="1"/>
          </p:cNvSpPr>
          <p:nvPr>
            <p:ph type="body" sz="quarter" idx="30" hasCustomPrompt="1"/>
          </p:nvPr>
        </p:nvSpPr>
        <p:spPr>
          <a:xfrm>
            <a:off x="1844080"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40" name="Picture Placeholder 11"/>
          <p:cNvSpPr>
            <a:spLocks noGrp="1"/>
          </p:cNvSpPr>
          <p:nvPr>
            <p:ph type="pic" sz="quarter" idx="31"/>
          </p:nvPr>
        </p:nvSpPr>
        <p:spPr>
          <a:xfrm>
            <a:off x="4783883" y="3003551"/>
            <a:ext cx="1440855" cy="1439862"/>
          </a:xfrm>
          <a:prstGeom prst="rect">
            <a:avLst/>
          </a:prstGeom>
        </p:spPr>
        <p:txBody>
          <a:bodyPr>
            <a:normAutofit/>
          </a:bodyPr>
          <a:lstStyle>
            <a:lvl1pPr marL="0" indent="0">
              <a:buNone/>
              <a:defRPr sz="1000"/>
            </a:lvl1pPr>
          </a:lstStyle>
          <a:p>
            <a:endParaRPr lang="en-GB" dirty="0"/>
          </a:p>
        </p:txBody>
      </p:sp>
      <p:sp>
        <p:nvSpPr>
          <p:cNvPr id="41" name="Rectangle 40"/>
          <p:cNvSpPr/>
          <p:nvPr userDrawn="1"/>
        </p:nvSpPr>
        <p:spPr>
          <a:xfrm>
            <a:off x="6224738"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Text Placeholder 24"/>
          <p:cNvSpPr>
            <a:spLocks noGrp="1"/>
          </p:cNvSpPr>
          <p:nvPr>
            <p:ph type="body" sz="quarter" idx="32" hasCustomPrompt="1"/>
          </p:nvPr>
        </p:nvSpPr>
        <p:spPr>
          <a:xfrm>
            <a:off x="6377138"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43" name="Text Placeholder 24"/>
          <p:cNvSpPr>
            <a:spLocks noGrp="1"/>
          </p:cNvSpPr>
          <p:nvPr>
            <p:ph type="body" sz="quarter" idx="33" hasCustomPrompt="1"/>
          </p:nvPr>
        </p:nvSpPr>
        <p:spPr>
          <a:xfrm>
            <a:off x="6377138"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44" name="Text Placeholder 24"/>
          <p:cNvSpPr>
            <a:spLocks noGrp="1"/>
          </p:cNvSpPr>
          <p:nvPr>
            <p:ph type="body" sz="quarter" idx="34" hasCustomPrompt="1"/>
          </p:nvPr>
        </p:nvSpPr>
        <p:spPr>
          <a:xfrm>
            <a:off x="6377138"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pic>
        <p:nvPicPr>
          <p:cNvPr id="27"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17235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07077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5264"/>
            <a:ext cx="8930261" cy="4252912"/>
          </a:xfrm>
          <a:prstGeom prst="rect">
            <a:avLst/>
          </a:prstGeom>
        </p:spPr>
      </p:pic>
      <p:pic>
        <p:nvPicPr>
          <p:cNvPr id="6" name="Picture 3" descr="Z:\RSM International\1 Design\2015\Brand\Guidelines\Logos\Logos-0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6306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651870"/>
            <a:ext cx="8229600" cy="540060"/>
          </a:xfrm>
          <a:prstGeom prst="rect">
            <a:avLst/>
          </a:prstGeom>
        </p:spPr>
        <p:txBody>
          <a:bodyPr>
            <a:noAutofit/>
          </a:bodyPr>
          <a:lstStyle>
            <a:lvl1pPr algn="l">
              <a:defRPr sz="2800" b="0" i="0" cap="all" baseline="0">
                <a:solidFill>
                  <a:schemeClr val="accent2"/>
                </a:solidFill>
              </a:defRPr>
            </a:lvl1pPr>
          </a:lstStyle>
          <a:p>
            <a:r>
              <a:rPr lang="en-US" dirty="0" smtClean="0"/>
              <a:t>Click to edit heading – 28pt</a:t>
            </a:r>
            <a:endParaRPr lang="en-GB" dirty="0"/>
          </a:p>
        </p:txBody>
      </p:sp>
      <p:sp>
        <p:nvSpPr>
          <p:cNvPr id="8" name="Text Placeholder 7"/>
          <p:cNvSpPr>
            <a:spLocks noGrp="1"/>
          </p:cNvSpPr>
          <p:nvPr>
            <p:ph type="body" sz="quarter" idx="10" hasCustomPrompt="1"/>
          </p:nvPr>
        </p:nvSpPr>
        <p:spPr>
          <a:xfrm>
            <a:off x="468313" y="4245769"/>
            <a:ext cx="5543550" cy="342205"/>
          </a:xfrm>
          <a:prstGeom prst="rect">
            <a:avLst/>
          </a:prstGeom>
        </p:spPr>
        <p:txBody>
          <a:bodyPr>
            <a:noAutofit/>
          </a:bodyPr>
          <a:lstStyle>
            <a:lvl1pPr marL="0" indent="0">
              <a:buNone/>
              <a:defRPr sz="2000" baseline="0"/>
            </a:lvl1pPr>
          </a:lstStyle>
          <a:p>
            <a:pPr lvl="0"/>
            <a:r>
              <a:rPr lang="en-US" dirty="0" smtClean="0"/>
              <a:t>Click to edit subheading – 20pt</a:t>
            </a:r>
          </a:p>
        </p:txBody>
      </p:sp>
      <p:sp>
        <p:nvSpPr>
          <p:cNvPr id="10" name="Picture Placeholder 9"/>
          <p:cNvSpPr>
            <a:spLocks noGrp="1"/>
          </p:cNvSpPr>
          <p:nvPr>
            <p:ph type="pic" sz="quarter" idx="11"/>
          </p:nvPr>
        </p:nvSpPr>
        <p:spPr>
          <a:xfrm>
            <a:off x="0" y="195487"/>
            <a:ext cx="8964488" cy="3294236"/>
          </a:xfrm>
          <a:prstGeom prst="rect">
            <a:avLst/>
          </a:prstGeom>
        </p:spPr>
        <p:txBody>
          <a:bodyPr/>
          <a:lstStyle/>
          <a:p>
            <a:endParaRPr lang="en-GB"/>
          </a:p>
        </p:txBody>
      </p:sp>
      <p:pic>
        <p:nvPicPr>
          <p:cNvPr id="6"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181434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1" y="195486"/>
            <a:ext cx="8964613" cy="39964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8344" y="4390045"/>
            <a:ext cx="1303572" cy="55796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Thank you</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for your time</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and attention</a:t>
            </a:r>
          </a:p>
        </p:txBody>
      </p:sp>
      <p:sp>
        <p:nvSpPr>
          <p:cNvPr id="9" name="Rounded Rectangle 8"/>
          <p:cNvSpPr/>
          <p:nvPr userDrawn="1"/>
        </p:nvSpPr>
        <p:spPr>
          <a:xfrm>
            <a:off x="6156176" y="3651870"/>
            <a:ext cx="1296144"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03498"/>
            <a:ext cx="7385449" cy="2988332"/>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123173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651870"/>
            <a:ext cx="8229600" cy="540060"/>
          </a:xfrm>
          <a:prstGeom prst="rect">
            <a:avLst/>
          </a:prstGeom>
        </p:spPr>
        <p:txBody>
          <a:bodyPr>
            <a:noAutofit/>
          </a:bodyPr>
          <a:lstStyle>
            <a:lvl1pPr algn="l">
              <a:defRPr sz="2800" b="0" i="0" cap="all" baseline="0">
                <a:solidFill>
                  <a:schemeClr val="accent2"/>
                </a:solidFill>
              </a:defRPr>
            </a:lvl1pPr>
          </a:lstStyle>
          <a:p>
            <a:r>
              <a:rPr lang="en-US" dirty="0" smtClean="0"/>
              <a:t>Click to edit heading – 28pt</a:t>
            </a:r>
            <a:endParaRPr lang="en-GB" dirty="0"/>
          </a:p>
        </p:txBody>
      </p:sp>
      <p:sp>
        <p:nvSpPr>
          <p:cNvPr id="3" name="Rectangle 2"/>
          <p:cNvSpPr/>
          <p:nvPr userDrawn="1"/>
        </p:nvSpPr>
        <p:spPr>
          <a:xfrm>
            <a:off x="3851919" y="195486"/>
            <a:ext cx="5112693" cy="32943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95486"/>
            <a:ext cx="971600" cy="32943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95906" y="196488"/>
            <a:ext cx="2611997" cy="32943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245769"/>
            <a:ext cx="5543550" cy="342205"/>
          </a:xfrm>
          <a:prstGeom prst="rect">
            <a:avLst/>
          </a:prstGeom>
        </p:spPr>
        <p:txBody>
          <a:bodyPr>
            <a:noAutofit/>
          </a:bodyPr>
          <a:lstStyle>
            <a:lvl1pPr marL="0" indent="0">
              <a:buNone/>
              <a:defRPr sz="20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76562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SM Image Slide">
    <p:spTree>
      <p:nvGrpSpPr>
        <p:cNvPr id="1" name=""/>
        <p:cNvGrpSpPr/>
        <p:nvPr/>
      </p:nvGrpSpPr>
      <p:grpSpPr>
        <a:xfrm>
          <a:off x="0" y="0"/>
          <a:ext cx="0" cy="0"/>
          <a:chOff x="0" y="0"/>
          <a:chExt cx="0" cy="0"/>
        </a:xfrm>
      </p:grpSpPr>
      <p:sp>
        <p:nvSpPr>
          <p:cNvPr id="10" name="Picture Placeholder 9"/>
          <p:cNvSpPr>
            <a:spLocks noGrp="1"/>
          </p:cNvSpPr>
          <p:nvPr>
            <p:ph type="pic" sz="quarter" idx="11"/>
          </p:nvPr>
        </p:nvSpPr>
        <p:spPr>
          <a:xfrm>
            <a:off x="0" y="195486"/>
            <a:ext cx="8964613" cy="4248472"/>
          </a:xfrm>
          <a:prstGeom prst="rect">
            <a:avLst/>
          </a:prstGeom>
        </p:spPr>
        <p:txBody>
          <a:bodyPr/>
          <a:lstStyle/>
          <a:p>
            <a:endParaRPr lang="en-GB"/>
          </a:p>
        </p:txBody>
      </p:sp>
      <p:pic>
        <p:nvPicPr>
          <p:cNvPr id="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6035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ation Slide">
    <p:spTree>
      <p:nvGrpSpPr>
        <p:cNvPr id="1" name=""/>
        <p:cNvGrpSpPr/>
        <p:nvPr/>
      </p:nvGrpSpPr>
      <p:grpSpPr>
        <a:xfrm>
          <a:off x="0" y="0"/>
          <a:ext cx="0" cy="0"/>
          <a:chOff x="0" y="0"/>
          <a:chExt cx="0" cy="0"/>
        </a:xfrm>
      </p:grpSpPr>
      <p:sp>
        <p:nvSpPr>
          <p:cNvPr id="2" name="Rectangle 1"/>
          <p:cNvSpPr/>
          <p:nvPr userDrawn="1"/>
        </p:nvSpPr>
        <p:spPr>
          <a:xfrm>
            <a:off x="-1" y="195486"/>
            <a:ext cx="8964613" cy="42484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Z:\RSM International\1 Design\2015\Brand\powerpoints\Quotation marks-0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25614" y="0"/>
            <a:ext cx="2354498" cy="185506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nvPr>
        </p:nvSpPr>
        <p:spPr>
          <a:xfrm>
            <a:off x="1547664" y="1563638"/>
            <a:ext cx="5976938" cy="1764196"/>
          </a:xfrm>
          <a:prstGeom prst="rect">
            <a:avLst/>
          </a:prstGeom>
        </p:spPr>
        <p:txBody>
          <a:bodyPr>
            <a:normAutofit/>
          </a:bodyPr>
          <a:lstStyle>
            <a:lvl1pPr marL="0" indent="0" algn="ctr">
              <a:buNone/>
              <a:defRPr sz="2400" b="0">
                <a:solidFill>
                  <a:schemeClr val="bg1"/>
                </a:solidFill>
              </a:defRPr>
            </a:lvl1pPr>
            <a:lvl2pPr marL="457200" indent="0">
              <a:buNone/>
              <a:defRPr sz="1600">
                <a:solidFill>
                  <a:schemeClr val="bg1"/>
                </a:solidFill>
              </a:defRPr>
            </a:lvl2pPr>
            <a:lvl3pPr marL="914400" indent="0">
              <a:buNone/>
              <a:defRPr sz="1600">
                <a:solidFill>
                  <a:schemeClr val="bg1"/>
                </a:solidFill>
              </a:defRPr>
            </a:lvl3pPr>
            <a:lvl4pPr marL="1371600" indent="0">
              <a:buNone/>
              <a:defRPr sz="1600">
                <a:solidFill>
                  <a:schemeClr val="bg1"/>
                </a:solidFill>
              </a:defRPr>
            </a:lvl4pPr>
            <a:lvl5pPr marL="1828800" indent="0">
              <a:buNone/>
              <a:defRPr sz="1600">
                <a:solidFill>
                  <a:schemeClr val="bg1"/>
                </a:solidFill>
              </a:defRPr>
            </a:lvl5pPr>
          </a:lstStyle>
          <a:p>
            <a:pPr lvl="0"/>
            <a:r>
              <a:rPr lang="en-US" dirty="0" smtClean="0"/>
              <a:t>Quotation here – 24pt</a:t>
            </a:r>
          </a:p>
        </p:txBody>
      </p:sp>
      <p:sp>
        <p:nvSpPr>
          <p:cNvPr id="7" name="Text Placeholder 6"/>
          <p:cNvSpPr>
            <a:spLocks noGrp="1"/>
          </p:cNvSpPr>
          <p:nvPr>
            <p:ph type="body" sz="quarter" idx="11" hasCustomPrompt="1"/>
          </p:nvPr>
        </p:nvSpPr>
        <p:spPr>
          <a:xfrm>
            <a:off x="2915816" y="3489722"/>
            <a:ext cx="3313112" cy="306163"/>
          </a:xfrm>
          <a:prstGeom prst="rect">
            <a:avLst/>
          </a:prstGeom>
        </p:spPr>
        <p:txBody>
          <a:bodyPr>
            <a:noAutofit/>
          </a:bodyPr>
          <a:lstStyle>
            <a:lvl1pPr marL="0" indent="0" algn="ctr">
              <a:buNone/>
              <a:defRPr sz="1800" b="1">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Author of quote – 18pt</a:t>
            </a:r>
            <a:endParaRPr lang="en-GB" dirty="0"/>
          </a:p>
        </p:txBody>
      </p:sp>
      <p:sp>
        <p:nvSpPr>
          <p:cNvPr id="12" name="Text Placeholder 6"/>
          <p:cNvSpPr>
            <a:spLocks noGrp="1"/>
          </p:cNvSpPr>
          <p:nvPr>
            <p:ph type="body" sz="quarter" idx="12" hasCustomPrompt="1"/>
          </p:nvPr>
        </p:nvSpPr>
        <p:spPr>
          <a:xfrm>
            <a:off x="2915816" y="3795886"/>
            <a:ext cx="3313112" cy="288032"/>
          </a:xfrm>
          <a:prstGeom prst="rect">
            <a:avLst/>
          </a:prstGeom>
        </p:spPr>
        <p:txBody>
          <a:bodyPr>
            <a:noAutofit/>
          </a:bodyPr>
          <a:lstStyle>
            <a:lvl1pPr marL="0" indent="0" algn="ctr">
              <a:buNone/>
              <a:defRPr sz="1800" b="0">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Title – 18pt</a:t>
            </a:r>
            <a:endParaRPr lang="en-GB" dirty="0"/>
          </a:p>
        </p:txBody>
      </p:sp>
      <p:pic>
        <p:nvPicPr>
          <p:cNvPr id="8" name="Picture 3" descr="Z:\RSM International\1 Design\2015\Brand\Guidelines\Logos\Logos-0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153994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9" name="Rectangle 8"/>
          <p:cNvSpPr/>
          <p:nvPr userDrawn="1"/>
        </p:nvSpPr>
        <p:spPr>
          <a:xfrm>
            <a:off x="0" y="915987"/>
            <a:ext cx="8964488" cy="165576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13"/>
          <p:cNvSpPr>
            <a:spLocks noGrp="1"/>
          </p:cNvSpPr>
          <p:nvPr>
            <p:ph type="pic" sz="quarter" idx="14" hasCustomPrompt="1"/>
          </p:nvPr>
        </p:nvSpPr>
        <p:spPr>
          <a:xfrm>
            <a:off x="0" y="1022703"/>
            <a:ext cx="6011863" cy="1387121"/>
          </a:xfrm>
          <a:prstGeom prst="rect">
            <a:avLst/>
          </a:prstGeom>
        </p:spPr>
        <p:txBody>
          <a:bodyPr anchor="ctr">
            <a:normAutofit/>
          </a:bodyPr>
          <a:lstStyle>
            <a:lvl1pPr marL="0" indent="0" algn="r">
              <a:buNone/>
              <a:defRPr sz="1600"/>
            </a:lvl1pPr>
          </a:lstStyle>
          <a:p>
            <a:r>
              <a:rPr lang="en-GB" dirty="0" smtClean="0"/>
              <a:t>Picture</a:t>
            </a:r>
            <a:endParaRPr lang="en-GB" dirty="0"/>
          </a:p>
        </p:txBody>
      </p:sp>
      <p:sp>
        <p:nvSpPr>
          <p:cNvPr id="11" name="Rectangle 10"/>
          <p:cNvSpPr/>
          <p:nvPr userDrawn="1"/>
        </p:nvSpPr>
        <p:spPr>
          <a:xfrm>
            <a:off x="6228183" y="1022471"/>
            <a:ext cx="2736429" cy="1387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 Placeholder 15"/>
          <p:cNvSpPr>
            <a:spLocks noGrp="1"/>
          </p:cNvSpPr>
          <p:nvPr>
            <p:ph type="body" sz="quarter" idx="15" hasCustomPrompt="1"/>
          </p:nvPr>
        </p:nvSpPr>
        <p:spPr>
          <a:xfrm>
            <a:off x="0" y="1022471"/>
            <a:ext cx="2411760" cy="1387259"/>
          </a:xfrm>
          <a:prstGeom prst="rect">
            <a:avLst/>
          </a:prstGeom>
          <a:solidFill>
            <a:schemeClr val="tx2">
              <a:alpha val="80000"/>
            </a:schemeClr>
          </a:solidFill>
        </p:spPr>
        <p:txBody>
          <a:bodyPr anchor="ctr">
            <a:normAutofit/>
          </a:bodyPr>
          <a:lstStyle>
            <a:lvl1pPr marL="0" indent="0" algn="ctr">
              <a:buNone/>
              <a:defRPr sz="2800" cap="none" baseline="0">
                <a:solidFill>
                  <a:schemeClr val="bg1"/>
                </a:solidFill>
              </a:defRPr>
            </a:lvl1pPr>
          </a:lstStyle>
          <a:p>
            <a:pPr lvl="0"/>
            <a:r>
              <a:rPr lang="en-GB" dirty="0" smtClean="0"/>
              <a:t>Fact/</a:t>
            </a:r>
          </a:p>
          <a:p>
            <a:pPr lvl="0"/>
            <a:r>
              <a:rPr lang="en-GB" dirty="0" smtClean="0"/>
              <a:t>figure</a:t>
            </a:r>
            <a:endParaRPr lang="en-GB" dirty="0"/>
          </a:p>
        </p:txBody>
      </p:sp>
      <p:sp>
        <p:nvSpPr>
          <p:cNvPr id="20" name="Picture Placeholder 19"/>
          <p:cNvSpPr>
            <a:spLocks noGrp="1"/>
          </p:cNvSpPr>
          <p:nvPr>
            <p:ph type="pic" sz="quarter" idx="16" hasCustomPrompt="1"/>
          </p:nvPr>
        </p:nvSpPr>
        <p:spPr>
          <a:xfrm>
            <a:off x="6445002" y="1173523"/>
            <a:ext cx="2303462" cy="1074376"/>
          </a:xfrm>
          <a:prstGeom prst="rect">
            <a:avLst/>
          </a:prstGeom>
        </p:spPr>
        <p:txBody>
          <a:bodyPr anchor="ctr">
            <a:normAutofit/>
          </a:bodyPr>
          <a:lstStyle>
            <a:lvl1pPr marL="0" indent="0">
              <a:buNone/>
              <a:defRPr sz="2000">
                <a:solidFill>
                  <a:schemeClr val="bg1"/>
                </a:solidFill>
              </a:defRPr>
            </a:lvl1pPr>
          </a:lstStyle>
          <a:p>
            <a:r>
              <a:rPr lang="en-GB" dirty="0" smtClean="0"/>
              <a:t>ICON</a:t>
            </a:r>
            <a:endParaRPr lang="en-GB" dirty="0"/>
          </a:p>
        </p:txBody>
      </p:sp>
      <p:sp>
        <p:nvSpPr>
          <p:cNvPr id="21" name="Content Placeholder 2"/>
          <p:cNvSpPr>
            <a:spLocks noGrp="1"/>
          </p:cNvSpPr>
          <p:nvPr>
            <p:ph sz="half" idx="1"/>
          </p:nvPr>
        </p:nvSpPr>
        <p:spPr>
          <a:xfrm>
            <a:off x="251520" y="3111811"/>
            <a:ext cx="2448272" cy="1332147"/>
          </a:xfrm>
          <a:prstGeom prst="rect">
            <a:avLst/>
          </a:prstGeom>
        </p:spPr>
        <p:txBody>
          <a:bodyPr>
            <a:normAutofit/>
          </a:bodyPr>
          <a:lstStyle>
            <a:lvl1pPr>
              <a:defRPr sz="1600" baseline="0"/>
            </a:lvl1pPr>
            <a:lvl2pPr>
              <a:defRPr sz="1600" baseline="0"/>
            </a:lvl2pPr>
            <a:lvl3pPr>
              <a:defRPr sz="16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23" name="Content Placeholder 2"/>
          <p:cNvSpPr>
            <a:spLocks noGrp="1"/>
          </p:cNvSpPr>
          <p:nvPr>
            <p:ph sz="half" idx="17"/>
          </p:nvPr>
        </p:nvSpPr>
        <p:spPr>
          <a:xfrm>
            <a:off x="3311860" y="3111811"/>
            <a:ext cx="2520280" cy="1332147"/>
          </a:xfrm>
          <a:prstGeom prst="rect">
            <a:avLst/>
          </a:prstGeom>
        </p:spPr>
        <p:txBody>
          <a:bodyPr>
            <a:normAutofit/>
          </a:bodyPr>
          <a:lstStyle>
            <a:lvl1pPr>
              <a:defRPr sz="1600" baseline="0"/>
            </a:lvl1pPr>
            <a:lvl2pPr>
              <a:defRPr sz="1600" baseline="0"/>
            </a:lvl2pPr>
            <a:lvl3pPr>
              <a:defRPr sz="16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24" name="Content Placeholder 2"/>
          <p:cNvSpPr>
            <a:spLocks noGrp="1"/>
          </p:cNvSpPr>
          <p:nvPr>
            <p:ph sz="half" idx="18"/>
          </p:nvPr>
        </p:nvSpPr>
        <p:spPr>
          <a:xfrm>
            <a:off x="6329810" y="3111811"/>
            <a:ext cx="2634678" cy="1332147"/>
          </a:xfrm>
          <a:prstGeom prst="rect">
            <a:avLst/>
          </a:prstGeom>
        </p:spPr>
        <p:txBody>
          <a:bodyPr>
            <a:normAutofit/>
          </a:bodyPr>
          <a:lstStyle>
            <a:lvl1pPr>
              <a:defRPr sz="1600" baseline="0"/>
            </a:lvl1pPr>
            <a:lvl2pPr>
              <a:defRPr sz="1600" baseline="0"/>
            </a:lvl2pPr>
            <a:lvl3pPr>
              <a:defRPr sz="16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26" name="Text Placeholder 25"/>
          <p:cNvSpPr>
            <a:spLocks noGrp="1"/>
          </p:cNvSpPr>
          <p:nvPr>
            <p:ph type="body" sz="quarter" idx="19" hasCustomPrompt="1"/>
          </p:nvPr>
        </p:nvSpPr>
        <p:spPr>
          <a:xfrm>
            <a:off x="250826" y="2680097"/>
            <a:ext cx="2449513" cy="323850"/>
          </a:xfrm>
          <a:prstGeom prst="rect">
            <a:avLst/>
          </a:prstGeom>
        </p:spPr>
        <p:txBody>
          <a:bodyPr anchor="ctr">
            <a:noAutofit/>
          </a:bodyPr>
          <a:lstStyle>
            <a:lvl1pPr marL="0" indent="0">
              <a:buNone/>
              <a:defRPr sz="2000" cap="all" baseline="0">
                <a:solidFill>
                  <a:schemeClr val="accent2"/>
                </a:solidFill>
              </a:defRPr>
            </a:lvl1pPr>
          </a:lstStyle>
          <a:p>
            <a:pPr lvl="0"/>
            <a:r>
              <a:rPr lang="en-GB" dirty="0" smtClean="0"/>
              <a:t>Heading – 20pt</a:t>
            </a:r>
            <a:endParaRPr lang="en-GB" dirty="0"/>
          </a:p>
        </p:txBody>
      </p:sp>
      <p:sp>
        <p:nvSpPr>
          <p:cNvPr id="27" name="Text Placeholder 25"/>
          <p:cNvSpPr>
            <a:spLocks noGrp="1"/>
          </p:cNvSpPr>
          <p:nvPr>
            <p:ph type="body" sz="quarter" idx="20" hasCustomPrompt="1"/>
          </p:nvPr>
        </p:nvSpPr>
        <p:spPr>
          <a:xfrm>
            <a:off x="3323981" y="2679762"/>
            <a:ext cx="2520901" cy="323850"/>
          </a:xfrm>
          <a:prstGeom prst="rect">
            <a:avLst/>
          </a:prstGeom>
        </p:spPr>
        <p:txBody>
          <a:bodyPr anchor="ctr">
            <a:noAutofit/>
          </a:bodyPr>
          <a:lstStyle>
            <a:lvl1pPr marL="0" indent="0">
              <a:buNone/>
              <a:defRPr sz="2000" cap="all" baseline="0">
                <a:solidFill>
                  <a:schemeClr val="accent2"/>
                </a:solidFill>
              </a:defRPr>
            </a:lvl1pPr>
          </a:lstStyle>
          <a:p>
            <a:pPr lvl="0"/>
            <a:r>
              <a:rPr lang="en-GB" dirty="0" smtClean="0"/>
              <a:t>Heading – 20pt</a:t>
            </a:r>
            <a:endParaRPr lang="en-GB" dirty="0"/>
          </a:p>
        </p:txBody>
      </p:sp>
      <p:sp>
        <p:nvSpPr>
          <p:cNvPr id="28" name="Text Placeholder 25"/>
          <p:cNvSpPr>
            <a:spLocks noGrp="1"/>
          </p:cNvSpPr>
          <p:nvPr>
            <p:ph type="body" sz="quarter" idx="21" hasCustomPrompt="1"/>
          </p:nvPr>
        </p:nvSpPr>
        <p:spPr>
          <a:xfrm>
            <a:off x="6344699" y="2679762"/>
            <a:ext cx="2619913" cy="323850"/>
          </a:xfrm>
          <a:prstGeom prst="rect">
            <a:avLst/>
          </a:prstGeom>
        </p:spPr>
        <p:txBody>
          <a:bodyPr anchor="ctr">
            <a:noAutofit/>
          </a:bodyPr>
          <a:lstStyle>
            <a:lvl1pPr marL="0" indent="0">
              <a:buNone/>
              <a:defRPr sz="2000" cap="all" baseline="0">
                <a:solidFill>
                  <a:schemeClr val="accent2"/>
                </a:solidFill>
              </a:defRPr>
            </a:lvl1pPr>
          </a:lstStyle>
          <a:p>
            <a:pPr lvl="0"/>
            <a:r>
              <a:rPr lang="en-GB" dirty="0" smtClean="0"/>
              <a:t>Heading – 20pt</a:t>
            </a:r>
            <a:endParaRPr lang="en-GB" dirty="0"/>
          </a:p>
        </p:txBody>
      </p:sp>
      <p:sp>
        <p:nvSpPr>
          <p:cNvPr id="36"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7" name="Straight Connector 36"/>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60305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21" name="Content Placeholder 2"/>
          <p:cNvSpPr>
            <a:spLocks noGrp="1"/>
          </p:cNvSpPr>
          <p:nvPr>
            <p:ph sz="half" idx="1"/>
          </p:nvPr>
        </p:nvSpPr>
        <p:spPr>
          <a:xfrm>
            <a:off x="251520" y="3543858"/>
            <a:ext cx="1440160" cy="900100"/>
          </a:xfrm>
          <a:prstGeom prst="rect">
            <a:avLst/>
          </a:prstGeom>
        </p:spPr>
        <p:txBody>
          <a:bodyPr>
            <a:normAutofit/>
          </a:bodyPr>
          <a:lstStyle>
            <a:lvl1pPr marL="0" indent="0">
              <a:buNone/>
              <a:defRPr sz="1400" baseline="0"/>
            </a:lvl1pPr>
            <a:lvl2pPr marL="457200" indent="0">
              <a:buNone/>
              <a:defRPr sz="1100" baseline="0"/>
            </a:lvl2pPr>
            <a:lvl3pPr marL="914400" indent="0">
              <a:buNone/>
              <a:defRPr sz="11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p:txBody>
      </p:sp>
      <p:sp>
        <p:nvSpPr>
          <p:cNvPr id="23" name="Content Placeholder 2"/>
          <p:cNvSpPr>
            <a:spLocks noGrp="1"/>
          </p:cNvSpPr>
          <p:nvPr>
            <p:ph sz="half" idx="17"/>
          </p:nvPr>
        </p:nvSpPr>
        <p:spPr>
          <a:xfrm>
            <a:off x="2064103" y="3543858"/>
            <a:ext cx="1440160" cy="900100"/>
          </a:xfrm>
          <a:prstGeom prst="rect">
            <a:avLst/>
          </a:prstGeom>
        </p:spPr>
        <p:txBody>
          <a:bodyPr>
            <a:normAutofit/>
          </a:bodyPr>
          <a:lstStyle>
            <a:lvl1pPr marL="0" indent="0">
              <a:buNone/>
              <a:defRPr sz="1400" baseline="0"/>
            </a:lvl1pPr>
            <a:lvl2pPr marL="457200" indent="0">
              <a:buNone/>
              <a:defRPr sz="1100" baseline="0"/>
            </a:lvl2pPr>
            <a:lvl3pPr marL="914400" indent="0">
              <a:buNone/>
              <a:defRPr sz="11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p:txBody>
      </p:sp>
      <p:sp>
        <p:nvSpPr>
          <p:cNvPr id="24" name="Content Placeholder 2"/>
          <p:cNvSpPr>
            <a:spLocks noGrp="1"/>
          </p:cNvSpPr>
          <p:nvPr>
            <p:ph sz="half" idx="18"/>
          </p:nvPr>
        </p:nvSpPr>
        <p:spPr>
          <a:xfrm>
            <a:off x="3876686" y="3543858"/>
            <a:ext cx="1433831" cy="900100"/>
          </a:xfrm>
          <a:prstGeom prst="rect">
            <a:avLst/>
          </a:prstGeom>
        </p:spPr>
        <p:txBody>
          <a:bodyPr>
            <a:normAutofit/>
          </a:bodyPr>
          <a:lstStyle>
            <a:lvl1pPr marL="0" indent="0">
              <a:buNone/>
              <a:defRPr sz="1400" baseline="0"/>
            </a:lvl1pPr>
            <a:lvl2pPr marL="457200" indent="0">
              <a:buNone/>
              <a:defRPr sz="1100" baseline="0"/>
            </a:lvl2pPr>
            <a:lvl3pPr marL="914400" indent="0">
              <a:buNone/>
              <a:defRPr sz="11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p:txBody>
      </p:sp>
      <p:sp>
        <p:nvSpPr>
          <p:cNvPr id="26" name="Text Placeholder 25"/>
          <p:cNvSpPr>
            <a:spLocks noGrp="1"/>
          </p:cNvSpPr>
          <p:nvPr>
            <p:ph type="body" sz="quarter" idx="19" hasCustomPrompt="1"/>
          </p:nvPr>
        </p:nvSpPr>
        <p:spPr>
          <a:xfrm>
            <a:off x="250826" y="3112145"/>
            <a:ext cx="1440855" cy="323850"/>
          </a:xfrm>
          <a:prstGeom prst="rect">
            <a:avLst/>
          </a:prstGeom>
        </p:spPr>
        <p:txBody>
          <a:bodyPr anchor="ctr">
            <a:noAutofit/>
          </a:bodyPr>
          <a:lstStyle>
            <a:lvl1pPr marL="0" indent="0">
              <a:buNone/>
              <a:defRPr sz="1800" cap="all" baseline="0">
                <a:solidFill>
                  <a:schemeClr val="accent2"/>
                </a:solidFill>
              </a:defRPr>
            </a:lvl1pPr>
          </a:lstStyle>
          <a:p>
            <a:pPr lvl="0"/>
            <a:r>
              <a:rPr lang="en-GB" dirty="0" smtClean="0"/>
              <a:t>Heading</a:t>
            </a:r>
            <a:endParaRPr lang="en-GB" dirty="0"/>
          </a:p>
        </p:txBody>
      </p:sp>
      <p:sp>
        <p:nvSpPr>
          <p:cNvPr id="27" name="Text Placeholder 25"/>
          <p:cNvSpPr>
            <a:spLocks noGrp="1"/>
          </p:cNvSpPr>
          <p:nvPr>
            <p:ph type="body" sz="quarter" idx="20" hasCustomPrompt="1"/>
          </p:nvPr>
        </p:nvSpPr>
        <p:spPr>
          <a:xfrm>
            <a:off x="2068909" y="3111809"/>
            <a:ext cx="1440159" cy="323850"/>
          </a:xfrm>
          <a:prstGeom prst="rect">
            <a:avLst/>
          </a:prstGeom>
        </p:spPr>
        <p:txBody>
          <a:bodyPr anchor="ctr">
            <a:noAutofit/>
          </a:bodyPr>
          <a:lstStyle>
            <a:lvl1pPr marL="0" indent="0">
              <a:buNone/>
              <a:defRPr sz="1800" cap="all" baseline="0">
                <a:solidFill>
                  <a:schemeClr val="accent2"/>
                </a:solidFill>
              </a:defRPr>
            </a:lvl1pPr>
          </a:lstStyle>
          <a:p>
            <a:pPr lvl="0"/>
            <a:r>
              <a:rPr lang="en-GB" dirty="0" smtClean="0"/>
              <a:t>Heading</a:t>
            </a:r>
            <a:endParaRPr lang="en-GB" dirty="0"/>
          </a:p>
        </p:txBody>
      </p:sp>
      <p:sp>
        <p:nvSpPr>
          <p:cNvPr id="28" name="Text Placeholder 25"/>
          <p:cNvSpPr>
            <a:spLocks noGrp="1"/>
          </p:cNvSpPr>
          <p:nvPr>
            <p:ph type="body" sz="quarter" idx="21" hasCustomPrompt="1"/>
          </p:nvPr>
        </p:nvSpPr>
        <p:spPr>
          <a:xfrm>
            <a:off x="3886296" y="3111809"/>
            <a:ext cx="1440160" cy="323850"/>
          </a:xfrm>
          <a:prstGeom prst="rect">
            <a:avLst/>
          </a:prstGeom>
        </p:spPr>
        <p:txBody>
          <a:bodyPr anchor="ctr">
            <a:noAutofit/>
          </a:bodyPr>
          <a:lstStyle>
            <a:lvl1pPr marL="0" indent="0">
              <a:buNone/>
              <a:defRPr sz="1800" cap="all" baseline="0">
                <a:solidFill>
                  <a:schemeClr val="accent2"/>
                </a:solidFill>
              </a:defRPr>
            </a:lvl1pPr>
          </a:lstStyle>
          <a:p>
            <a:pPr lvl="0"/>
            <a:r>
              <a:rPr lang="en-GB" dirty="0" smtClean="0"/>
              <a:t>Heading</a:t>
            </a:r>
            <a:endParaRPr lang="en-GB" dirty="0"/>
          </a:p>
        </p:txBody>
      </p:sp>
      <p:sp>
        <p:nvSpPr>
          <p:cNvPr id="19" name="Content Placeholder 2"/>
          <p:cNvSpPr>
            <a:spLocks noGrp="1"/>
          </p:cNvSpPr>
          <p:nvPr>
            <p:ph sz="half" idx="22"/>
          </p:nvPr>
        </p:nvSpPr>
        <p:spPr>
          <a:xfrm>
            <a:off x="5682940" y="3543858"/>
            <a:ext cx="1452935" cy="900100"/>
          </a:xfrm>
          <a:prstGeom prst="rect">
            <a:avLst/>
          </a:prstGeom>
        </p:spPr>
        <p:txBody>
          <a:bodyPr>
            <a:normAutofit/>
          </a:bodyPr>
          <a:lstStyle>
            <a:lvl1pPr marL="0" indent="0">
              <a:buNone/>
              <a:defRPr sz="1400" baseline="0"/>
            </a:lvl1pPr>
            <a:lvl2pPr marL="457200" indent="0">
              <a:buNone/>
              <a:defRPr sz="1100" baseline="0"/>
            </a:lvl2pPr>
            <a:lvl3pPr marL="914400" indent="0">
              <a:buNone/>
              <a:defRPr sz="11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p:txBody>
      </p:sp>
      <p:sp>
        <p:nvSpPr>
          <p:cNvPr id="22" name="Content Placeholder 2"/>
          <p:cNvSpPr>
            <a:spLocks noGrp="1"/>
          </p:cNvSpPr>
          <p:nvPr>
            <p:ph sz="half" idx="23"/>
          </p:nvPr>
        </p:nvSpPr>
        <p:spPr>
          <a:xfrm>
            <a:off x="7508296" y="3543858"/>
            <a:ext cx="1452935" cy="900100"/>
          </a:xfrm>
          <a:prstGeom prst="rect">
            <a:avLst/>
          </a:prstGeom>
        </p:spPr>
        <p:txBody>
          <a:bodyPr>
            <a:normAutofit/>
          </a:bodyPr>
          <a:lstStyle>
            <a:lvl1pPr marL="0" indent="0">
              <a:buNone/>
              <a:defRPr sz="1400" baseline="0"/>
            </a:lvl1pPr>
            <a:lvl2pPr marL="457200" indent="0">
              <a:buNone/>
              <a:defRPr sz="1100" baseline="0"/>
            </a:lvl2pPr>
            <a:lvl3pPr marL="914400" indent="0">
              <a:buNone/>
              <a:defRPr sz="1100" baseline="0"/>
            </a:lvl3pPr>
            <a:lvl4pPr>
              <a:defRPr sz="1400" baseline="0"/>
            </a:lvl4pPr>
            <a:lvl5pPr>
              <a:defRPr sz="1400" baseline="0"/>
            </a:lvl5pPr>
            <a:lvl6pPr>
              <a:defRPr sz="1800"/>
            </a:lvl6pPr>
            <a:lvl7pPr>
              <a:defRPr sz="1800"/>
            </a:lvl7pPr>
            <a:lvl8pPr>
              <a:defRPr sz="1800"/>
            </a:lvl8pPr>
            <a:lvl9pPr>
              <a:defRPr sz="1800"/>
            </a:lvl9pPr>
          </a:lstStyle>
          <a:p>
            <a:pPr lvl="0"/>
            <a:r>
              <a:rPr lang="en-US" dirty="0" smtClean="0"/>
              <a:t>Click to edit Master text styles</a:t>
            </a:r>
          </a:p>
        </p:txBody>
      </p:sp>
      <p:sp>
        <p:nvSpPr>
          <p:cNvPr id="25" name="Text Placeholder 25"/>
          <p:cNvSpPr>
            <a:spLocks noGrp="1"/>
          </p:cNvSpPr>
          <p:nvPr>
            <p:ph type="body" sz="quarter" idx="24" hasCustomPrompt="1"/>
          </p:nvPr>
        </p:nvSpPr>
        <p:spPr>
          <a:xfrm>
            <a:off x="5703684" y="3111809"/>
            <a:ext cx="1440160" cy="323850"/>
          </a:xfrm>
          <a:prstGeom prst="rect">
            <a:avLst/>
          </a:prstGeom>
        </p:spPr>
        <p:txBody>
          <a:bodyPr anchor="ctr">
            <a:noAutofit/>
          </a:bodyPr>
          <a:lstStyle>
            <a:lvl1pPr marL="0" indent="0">
              <a:buNone/>
              <a:defRPr sz="1800" cap="all" baseline="0">
                <a:solidFill>
                  <a:schemeClr val="accent2"/>
                </a:solidFill>
              </a:defRPr>
            </a:lvl1pPr>
          </a:lstStyle>
          <a:p>
            <a:pPr lvl="0"/>
            <a:r>
              <a:rPr lang="en-GB" dirty="0" smtClean="0"/>
              <a:t>Heading</a:t>
            </a:r>
            <a:endParaRPr lang="en-GB" dirty="0"/>
          </a:p>
        </p:txBody>
      </p:sp>
      <p:sp>
        <p:nvSpPr>
          <p:cNvPr id="29" name="Text Placeholder 25"/>
          <p:cNvSpPr>
            <a:spLocks noGrp="1"/>
          </p:cNvSpPr>
          <p:nvPr>
            <p:ph type="body" sz="quarter" idx="25" hasCustomPrompt="1"/>
          </p:nvPr>
        </p:nvSpPr>
        <p:spPr>
          <a:xfrm>
            <a:off x="7521070" y="3111809"/>
            <a:ext cx="1440160" cy="323850"/>
          </a:xfrm>
          <a:prstGeom prst="rect">
            <a:avLst/>
          </a:prstGeom>
        </p:spPr>
        <p:txBody>
          <a:bodyPr anchor="ctr">
            <a:noAutofit/>
          </a:bodyPr>
          <a:lstStyle>
            <a:lvl1pPr marL="0" indent="0">
              <a:buNone/>
              <a:defRPr sz="1800" cap="all" baseline="0">
                <a:solidFill>
                  <a:schemeClr val="accent2"/>
                </a:solidFill>
              </a:defRPr>
            </a:lvl1pPr>
          </a:lstStyle>
          <a:p>
            <a:pPr lvl="0"/>
            <a:r>
              <a:rPr lang="en-GB" dirty="0" smtClean="0"/>
              <a:t>Heading</a:t>
            </a:r>
            <a:endParaRPr lang="en-GB" dirty="0"/>
          </a:p>
        </p:txBody>
      </p:sp>
      <p:sp>
        <p:nvSpPr>
          <p:cNvPr id="43" name="Picture Placeholder 2"/>
          <p:cNvSpPr>
            <a:spLocks noGrp="1"/>
          </p:cNvSpPr>
          <p:nvPr>
            <p:ph type="pic" sz="quarter" idx="30"/>
          </p:nvPr>
        </p:nvSpPr>
        <p:spPr>
          <a:xfrm>
            <a:off x="-1" y="915988"/>
            <a:ext cx="8964613" cy="2033803"/>
          </a:xfrm>
          <a:prstGeom prst="rect">
            <a:avLst/>
          </a:prstGeom>
        </p:spPr>
        <p:txBody>
          <a:bodyPr>
            <a:normAutofit/>
          </a:bodyPr>
          <a:lstStyle>
            <a:lvl1pPr marL="0" indent="0">
              <a:buNone/>
              <a:defRPr sz="1600"/>
            </a:lvl1pPr>
          </a:lstStyle>
          <a:p>
            <a:endParaRPr lang="en-GB"/>
          </a:p>
        </p:txBody>
      </p:sp>
      <p:sp>
        <p:nvSpPr>
          <p:cNvPr id="38" name="Text Placeholder 16"/>
          <p:cNvSpPr>
            <a:spLocks noGrp="1"/>
          </p:cNvSpPr>
          <p:nvPr>
            <p:ph type="body" sz="quarter" idx="13" hasCustomPrompt="1"/>
          </p:nvPr>
        </p:nvSpPr>
        <p:spPr>
          <a:xfrm>
            <a:off x="251519" y="339502"/>
            <a:ext cx="8710863"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9" name="Straight Connector 38"/>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a:xfrm>
            <a:off x="3995936" y="771550"/>
            <a:ext cx="4936074"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45238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Slide 3">
    <p:spTree>
      <p:nvGrpSpPr>
        <p:cNvPr id="1" name=""/>
        <p:cNvGrpSpPr/>
        <p:nvPr/>
      </p:nvGrpSpPr>
      <p:grpSpPr>
        <a:xfrm>
          <a:off x="0" y="0"/>
          <a:ext cx="0" cy="0"/>
          <a:chOff x="0" y="0"/>
          <a:chExt cx="0" cy="0"/>
        </a:xfrm>
      </p:grpSpPr>
      <p:sp>
        <p:nvSpPr>
          <p:cNvPr id="8" name="Rectangle 7"/>
          <p:cNvSpPr/>
          <p:nvPr userDrawn="1"/>
        </p:nvSpPr>
        <p:spPr>
          <a:xfrm>
            <a:off x="0" y="915988"/>
            <a:ext cx="3635896" cy="35279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hasCustomPrompt="1"/>
          </p:nvPr>
        </p:nvSpPr>
        <p:spPr>
          <a:xfrm>
            <a:off x="314524" y="1096433"/>
            <a:ext cx="3033340" cy="3161426"/>
          </a:xfrm>
          <a:prstGeom prst="rect">
            <a:avLst/>
          </a:prstGeom>
        </p:spPr>
        <p:txBody>
          <a:bodyPr anchor="ctr">
            <a:normAutofit/>
          </a:bodyPr>
          <a:lstStyle>
            <a:lvl1pPr marL="0" indent="0" algn="ctr">
              <a:buNone/>
              <a:defRPr sz="3200" b="0" i="0" cap="none"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r>
              <a:rPr lang="en-US" dirty="0" smtClean="0"/>
              <a:t>Stand out fact/figure/chart</a:t>
            </a:r>
          </a:p>
        </p:txBody>
      </p:sp>
      <p:sp>
        <p:nvSpPr>
          <p:cNvPr id="21"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2" name="Straight Connector 21"/>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5" name="Content Placeholder 2"/>
          <p:cNvSpPr>
            <a:spLocks noGrp="1"/>
          </p:cNvSpPr>
          <p:nvPr>
            <p:ph sz="quarter" idx="16"/>
          </p:nvPr>
        </p:nvSpPr>
        <p:spPr>
          <a:xfrm>
            <a:off x="3851920" y="915988"/>
            <a:ext cx="51125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04819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4">
    <p:spTree>
      <p:nvGrpSpPr>
        <p:cNvPr id="1" name=""/>
        <p:cNvGrpSpPr/>
        <p:nvPr/>
      </p:nvGrpSpPr>
      <p:grpSpPr>
        <a:xfrm>
          <a:off x="0" y="0"/>
          <a:ext cx="0" cy="0"/>
          <a:chOff x="0" y="0"/>
          <a:chExt cx="0" cy="0"/>
        </a:xfrm>
      </p:grpSpPr>
      <p:sp>
        <p:nvSpPr>
          <p:cNvPr id="5" name="Rectangle 4"/>
          <p:cNvSpPr/>
          <p:nvPr userDrawn="1"/>
        </p:nvSpPr>
        <p:spPr>
          <a:xfrm>
            <a:off x="3347864" y="915988"/>
            <a:ext cx="144016"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19" y="339502"/>
            <a:ext cx="8768399"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68677"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3995720" y="915988"/>
            <a:ext cx="4968893" cy="503237"/>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3995935" y="1492250"/>
            <a:ext cx="4968677"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Rectangle 11"/>
          <p:cNvSpPr/>
          <p:nvPr userDrawn="1"/>
        </p:nvSpPr>
        <p:spPr>
          <a:xfrm>
            <a:off x="3563888" y="915988"/>
            <a:ext cx="288032"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p:cNvSpPr>
            <a:spLocks noGrp="1"/>
          </p:cNvSpPr>
          <p:nvPr>
            <p:ph type="pic" sz="quarter" idx="17"/>
          </p:nvPr>
        </p:nvSpPr>
        <p:spPr>
          <a:xfrm>
            <a:off x="0" y="915988"/>
            <a:ext cx="3275856" cy="3527425"/>
          </a:xfrm>
          <a:prstGeom prst="rect">
            <a:avLst/>
          </a:prstGeom>
        </p:spPr>
        <p:txBody>
          <a:bodyPr/>
          <a:lstStyle/>
          <a:p>
            <a:endParaRPr lang="en-GB"/>
          </a:p>
        </p:txBody>
      </p:sp>
      <p:pic>
        <p:nvPicPr>
          <p:cNvPr id="1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527796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4480884"/>
      </p:ext>
    </p:extLst>
  </p:cSld>
  <p:clrMap bg1="lt1" tx1="dk1" bg2="lt2" tx2="dk2" accent1="accent1" accent2="accent2" accent3="accent3" accent4="accent4" accent5="accent5" accent6="accent6" hlink="hlink" folHlink="folHlink"/>
  <p:sldLayoutIdLst>
    <p:sldLayoutId id="2147483663" r:id="rId1"/>
    <p:sldLayoutId id="2147483654" r:id="rId2"/>
    <p:sldLayoutId id="2147483667" r:id="rId3"/>
    <p:sldLayoutId id="2147483664" r:id="rId4"/>
    <p:sldLayoutId id="2147483665" r:id="rId5"/>
    <p:sldLayoutId id="2147483655" r:id="rId6"/>
    <p:sldLayoutId id="2147483666" r:id="rId7"/>
    <p:sldLayoutId id="2147483656" r:id="rId8"/>
    <p:sldLayoutId id="2147483673" r:id="rId9"/>
    <p:sldLayoutId id="2147483661" r:id="rId10"/>
    <p:sldLayoutId id="2147483660" r:id="rId11"/>
    <p:sldLayoutId id="2147483674" r:id="rId12"/>
    <p:sldLayoutId id="2147483668" r:id="rId13"/>
    <p:sldLayoutId id="2147483669" r:id="rId14"/>
    <p:sldLayoutId id="2147483670" r:id="rId15"/>
    <p:sldLayoutId id="2147483675" r:id="rId16"/>
    <p:sldLayoutId id="2147483677" r:id="rId17"/>
    <p:sldLayoutId id="2147483676" r:id="rId18"/>
    <p:sldLayoutId id="2147483671" r:id="rId19"/>
    <p:sldLayoutId id="2147483672" r:id="rId2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sz="2500" dirty="0" smtClean="0"/>
              <a:t>rAČUNOVODSTVENA I PORESKA PITANJA ZAKUPA</a:t>
            </a:r>
            <a:endParaRPr lang="sr-Latn-RS" sz="2500" dirty="0"/>
          </a:p>
        </p:txBody>
      </p:sp>
      <p:sp>
        <p:nvSpPr>
          <p:cNvPr id="3" name="Text Placeholder 2"/>
          <p:cNvSpPr>
            <a:spLocks noGrp="1"/>
          </p:cNvSpPr>
          <p:nvPr>
            <p:ph type="body" sz="quarter" idx="10"/>
          </p:nvPr>
        </p:nvSpPr>
        <p:spPr/>
        <p:txBody>
          <a:bodyPr/>
          <a:lstStyle/>
          <a:p>
            <a:r>
              <a:rPr lang="sr-Latn-RS" dirty="0" smtClean="0"/>
              <a:t>Nevena Svilar</a:t>
            </a:r>
            <a:endParaRPr lang="sr-Latn-RS" dirty="0"/>
          </a:p>
        </p:txBody>
      </p:sp>
      <p:sp>
        <p:nvSpPr>
          <p:cNvPr id="4" name="Text Placeholder 2"/>
          <p:cNvSpPr txBox="1">
            <a:spLocks/>
          </p:cNvSpPr>
          <p:nvPr/>
        </p:nvSpPr>
        <p:spPr>
          <a:xfrm>
            <a:off x="478209" y="4657246"/>
            <a:ext cx="5543550" cy="342205"/>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20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sr-Latn-RS" sz="1400" dirty="0"/>
              <a:t>23.1</a:t>
            </a:r>
            <a:r>
              <a:rPr lang="sr-Latn-RS" sz="1400" dirty="0" smtClean="0"/>
              <a:t>1.2017.</a:t>
            </a:r>
            <a:endParaRPr lang="sr-Latn-RS" sz="1400" dirty="0"/>
          </a:p>
        </p:txBody>
      </p:sp>
      <p:sp>
        <p:nvSpPr>
          <p:cNvPr id="6" name="Rectangle 5"/>
          <p:cNvSpPr/>
          <p:nvPr/>
        </p:nvSpPr>
        <p:spPr>
          <a:xfrm>
            <a:off x="3853981" y="1822663"/>
            <a:ext cx="5050680" cy="16753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sr-Latn-RS" sz="2800" dirty="0" smtClean="0"/>
          </a:p>
          <a:p>
            <a:pPr algn="r"/>
            <a:endParaRPr lang="sr-Latn-RS" sz="2800" dirty="0"/>
          </a:p>
          <a:p>
            <a:pPr algn="r"/>
            <a:r>
              <a:rPr lang="sr-Latn-RS" sz="2800" dirty="0" smtClean="0"/>
              <a:t>GODIŠNJI SEMINAR 2017</a:t>
            </a:r>
          </a:p>
        </p:txBody>
      </p:sp>
    </p:spTree>
    <p:extLst>
      <p:ext uri="{BB962C8B-B14F-4D97-AF65-F5344CB8AC3E}">
        <p14:creationId xmlns:p14="http://schemas.microsoft.com/office/powerpoint/2010/main" val="2380591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251519" y="357262"/>
            <a:ext cx="8558526" cy="270272"/>
          </a:xfrm>
        </p:spPr>
        <p:txBody>
          <a:bodyPr/>
          <a:lstStyle/>
          <a:p>
            <a:r>
              <a:rPr lang="sr-Latn-RS" sz="2000" b="1" dirty="0" smtClean="0"/>
              <a:t>Tretman sporednih troškova zakupa sa aspekta PDV-a</a:t>
            </a:r>
            <a:endParaRPr lang="en-GB" sz="2000" dirty="0"/>
          </a:p>
        </p:txBody>
      </p:sp>
      <p:sp>
        <p:nvSpPr>
          <p:cNvPr id="17" name="Rectangle 5"/>
          <p:cNvSpPr/>
          <p:nvPr/>
        </p:nvSpPr>
        <p:spPr>
          <a:xfrm>
            <a:off x="3087584" y="1454213"/>
            <a:ext cx="2648198" cy="347027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RS" sz="1400" b="1" dirty="0">
                <a:solidFill>
                  <a:schemeClr val="accent2"/>
                </a:solidFill>
              </a:rPr>
              <a:t>V</a:t>
            </a:r>
            <a:r>
              <a:rPr lang="sr-Latn-RS" sz="1400" b="1" dirty="0" smtClean="0">
                <a:solidFill>
                  <a:schemeClr val="accent2"/>
                </a:solidFill>
              </a:rPr>
              <a:t>arijabilna mesečna zakupnina</a:t>
            </a:r>
          </a:p>
          <a:p>
            <a:endParaRPr lang="sr-Latn-RS" sz="1400" b="1" dirty="0" smtClean="0">
              <a:solidFill>
                <a:schemeClr val="accent2"/>
              </a:solidFill>
            </a:endParaRPr>
          </a:p>
          <a:p>
            <a:r>
              <a:rPr lang="sr-Latn-RS" sz="1400" b="1" dirty="0">
                <a:solidFill>
                  <a:schemeClr val="tx1"/>
                </a:solidFill>
              </a:rPr>
              <a:t>Dogovoreni procenat u odnosu na ostvareni promet za konkretan mesec</a:t>
            </a:r>
          </a:p>
          <a:p>
            <a:endParaRPr lang="en-US" sz="1400" dirty="0">
              <a:solidFill>
                <a:schemeClr val="tx1"/>
              </a:solidFill>
            </a:endParaRPr>
          </a:p>
          <a:p>
            <a:endParaRPr lang="en-US" sz="1400" dirty="0">
              <a:solidFill>
                <a:schemeClr val="tx1"/>
              </a:solidFill>
            </a:endParaRPr>
          </a:p>
        </p:txBody>
      </p:sp>
      <p:sp>
        <p:nvSpPr>
          <p:cNvPr id="10" name="Rectangle 5"/>
          <p:cNvSpPr/>
          <p:nvPr/>
        </p:nvSpPr>
        <p:spPr>
          <a:xfrm>
            <a:off x="219933" y="1454213"/>
            <a:ext cx="2725148" cy="3494025"/>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RS" sz="1400" b="1" dirty="0" smtClean="0">
                <a:solidFill>
                  <a:schemeClr val="accent2"/>
                </a:solidFill>
              </a:rPr>
              <a:t>Fiksna mesečna zakupnina</a:t>
            </a:r>
          </a:p>
        </p:txBody>
      </p:sp>
      <p:sp>
        <p:nvSpPr>
          <p:cNvPr id="14" name="Rectangle 5"/>
          <p:cNvSpPr/>
          <p:nvPr/>
        </p:nvSpPr>
        <p:spPr>
          <a:xfrm>
            <a:off x="5878286" y="1454213"/>
            <a:ext cx="3086328" cy="3494025"/>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RS" sz="1400" b="1" dirty="0" smtClean="0">
                <a:solidFill>
                  <a:schemeClr val="accent2"/>
                </a:solidFill>
              </a:rPr>
              <a:t>Zakup bez naknade</a:t>
            </a:r>
            <a:endParaRPr lang="en-US" sz="1400" b="1" dirty="0">
              <a:solidFill>
                <a:schemeClr val="accent2"/>
              </a:solidFill>
            </a:endParaRPr>
          </a:p>
        </p:txBody>
      </p:sp>
    </p:spTree>
    <p:extLst>
      <p:ext uri="{BB962C8B-B14F-4D97-AF65-F5344CB8AC3E}">
        <p14:creationId xmlns:p14="http://schemas.microsoft.com/office/powerpoint/2010/main" val="9369014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a:t>Tretman sporednih troškova zakupa sa aspekta PDV-a</a:t>
            </a:r>
          </a:p>
        </p:txBody>
      </p:sp>
      <p:sp>
        <p:nvSpPr>
          <p:cNvPr id="8" name="Textfeld 7"/>
          <p:cNvSpPr txBox="1"/>
          <p:nvPr/>
        </p:nvSpPr>
        <p:spPr>
          <a:xfrm>
            <a:off x="251520" y="1566554"/>
            <a:ext cx="8643098" cy="2908489"/>
          </a:xfrm>
          <a:prstGeom prst="rect">
            <a:avLst/>
          </a:prstGeom>
          <a:noFill/>
        </p:spPr>
        <p:txBody>
          <a:bodyPr wrap="square" rtlCol="0">
            <a:spAutoFit/>
          </a:bodyPr>
          <a:lstStyle/>
          <a:p>
            <a:pPr>
              <a:spcAft>
                <a:spcPts val="600"/>
              </a:spcAft>
            </a:pPr>
            <a:r>
              <a:rPr lang="sr-Latn-RS" sz="1400" dirty="0" smtClean="0"/>
              <a:t>Da li će obaveza za PDV postojati ili ne zavisi </a:t>
            </a:r>
            <a:r>
              <a:rPr lang="sr-Latn-RS" sz="1400" dirty="0" smtClean="0"/>
              <a:t>od </a:t>
            </a:r>
            <a:r>
              <a:rPr lang="sr-Latn-RS" sz="1400" dirty="0" smtClean="0"/>
              <a:t>toga da li je izdavanje u zakup izvršeno u poslovne ili neposlovne svrhe.</a:t>
            </a:r>
          </a:p>
          <a:p>
            <a:pPr>
              <a:spcAft>
                <a:spcPts val="600"/>
              </a:spcAft>
            </a:pPr>
            <a:endParaRPr lang="sr-Latn-RS" sz="1400" dirty="0"/>
          </a:p>
          <a:p>
            <a:pPr>
              <a:spcAft>
                <a:spcPts val="600"/>
              </a:spcAft>
            </a:pPr>
            <a:r>
              <a:rPr lang="sr-Latn-RS" sz="1400" dirty="0" smtClean="0"/>
              <a:t>Mišljenje Ministarstva finansija broj 413-00-25/2013-04 od 12.11.2013. godine:</a:t>
            </a:r>
          </a:p>
          <a:p>
            <a:pPr>
              <a:spcAft>
                <a:spcPts val="600"/>
              </a:spcAft>
            </a:pPr>
            <a:r>
              <a:rPr lang="sr-Latn-RS" sz="1400" i="1" dirty="0" smtClean="0"/>
              <a:t>Obveznika PDV- zakupodavac koji, u skladu sa svojom poslovnom politikom, licu sa kojim zaključuje ugovor o zakupu poslovnog prostora u određenom vremenskom periodu ne naplaćuje zakupninu, što znači da predmetni poslovni prostor u tom periodu daje zakupcu na korišćenje bez naknade (bez bilo kakve protivčinidbe – u novcu, stvarima ili uslugama), nije dužan da po tom osnovu obračunava PDV, s obzirom da je, prema našem mišljenju, reč o aktivnostima koje obveznik PDV vrši u cilju povećanja prihoda, tj. u poslovne svrhe. S tim u vezi, davanje na korišćenje poslovnog prostora, u konkretnom slučaju, ne smatra se prometom usluga bez naknade koji se izjednačava sa prometom usluga uz naknadu u skladu sa propisima kojima se uređuje oporezivanje potrošnje PDV.</a:t>
            </a:r>
          </a:p>
        </p:txBody>
      </p:sp>
    </p:spTree>
    <p:extLst>
      <p:ext uri="{BB962C8B-B14F-4D97-AF65-F5344CB8AC3E}">
        <p14:creationId xmlns:p14="http://schemas.microsoft.com/office/powerpoint/2010/main" val="2242402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a:t>Tretman sporednih troškova zakupa sa aspekta PDV-a</a:t>
            </a:r>
          </a:p>
        </p:txBody>
      </p:sp>
      <p:sp>
        <p:nvSpPr>
          <p:cNvPr id="8" name="Textfeld 7"/>
          <p:cNvSpPr txBox="1"/>
          <p:nvPr/>
        </p:nvSpPr>
        <p:spPr>
          <a:xfrm>
            <a:off x="251520" y="1566554"/>
            <a:ext cx="8643098" cy="954107"/>
          </a:xfrm>
          <a:prstGeom prst="rect">
            <a:avLst/>
          </a:prstGeom>
          <a:noFill/>
        </p:spPr>
        <p:txBody>
          <a:bodyPr wrap="square" rtlCol="0">
            <a:spAutoFit/>
          </a:bodyPr>
          <a:lstStyle/>
          <a:p>
            <a:pPr>
              <a:spcAft>
                <a:spcPts val="600"/>
              </a:spcAft>
            </a:pPr>
            <a:r>
              <a:rPr lang="sr-Latn-RS" sz="1400" dirty="0" smtClean="0"/>
              <a:t>U računu o zakupu treba navesti da se radi o iznajmljivanju predmeta zakupa, uz navođenje detalja u smislu lokacije i veličine, zatim se pozvati na ugovor o zakupu u kojem je bliže opisan predmet zakupa. Navesti i period na koji se račun odnosi, datum prometa usluge je poslednji dan perioda za koji se račun izdaje, pa ga treba tako i iskazati na računu.</a:t>
            </a:r>
            <a:endParaRPr lang="sr-Latn-RS" sz="1400" i="1" dirty="0" smtClean="0"/>
          </a:p>
        </p:txBody>
      </p:sp>
    </p:spTree>
    <p:extLst>
      <p:ext uri="{BB962C8B-B14F-4D97-AF65-F5344CB8AC3E}">
        <p14:creationId xmlns:p14="http://schemas.microsoft.com/office/powerpoint/2010/main" val="6814007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Promena namene depozita kod zakupa sa aspekta PDV-a</a:t>
            </a:r>
            <a:endParaRPr lang="sr-Latn-RS" sz="2000" b="1" dirty="0"/>
          </a:p>
        </p:txBody>
      </p:sp>
      <p:sp>
        <p:nvSpPr>
          <p:cNvPr id="8" name="Textfeld 7"/>
          <p:cNvSpPr txBox="1"/>
          <p:nvPr/>
        </p:nvSpPr>
        <p:spPr>
          <a:xfrm>
            <a:off x="251520" y="1566554"/>
            <a:ext cx="8643098" cy="1031051"/>
          </a:xfrm>
          <a:prstGeom prst="rect">
            <a:avLst/>
          </a:prstGeom>
          <a:noFill/>
        </p:spPr>
        <p:txBody>
          <a:bodyPr wrap="square" rtlCol="0">
            <a:spAutoFit/>
          </a:bodyPr>
          <a:lstStyle/>
          <a:p>
            <a:pPr>
              <a:spcAft>
                <a:spcPts val="600"/>
              </a:spcAft>
            </a:pPr>
            <a:r>
              <a:rPr lang="sr-Latn-RS" sz="1400" dirty="0" smtClean="0"/>
              <a:t>Depozit predstavlja sredstvo obezbeđenja potraživanja koje zakupodavac ima prema zakupcu.</a:t>
            </a:r>
          </a:p>
          <a:p>
            <a:pPr>
              <a:spcAft>
                <a:spcPts val="600"/>
              </a:spcAft>
            </a:pPr>
            <a:r>
              <a:rPr lang="sr-Latn-RS" sz="1400" dirty="0" smtClean="0"/>
              <a:t>Poreski tretman zavisi od toga da li je ugovorom predviđeno da se depozit uključuje u zakupninu i na taj način ima karakter avansa, ili se vraća zakupcu po okončanju zakupa pri čemu nema karakter naknade za promet.</a:t>
            </a:r>
          </a:p>
        </p:txBody>
      </p:sp>
    </p:spTree>
    <p:extLst>
      <p:ext uri="{BB962C8B-B14F-4D97-AF65-F5344CB8AC3E}">
        <p14:creationId xmlns:p14="http://schemas.microsoft.com/office/powerpoint/2010/main" val="29194627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Promena namene depozita kod zakupa sa aspekta PDV-a</a:t>
            </a:r>
            <a:endParaRPr lang="sr-Latn-RS" sz="2000" b="1" dirty="0"/>
          </a:p>
        </p:txBody>
      </p:sp>
      <p:sp>
        <p:nvSpPr>
          <p:cNvPr id="8" name="Textfeld 7"/>
          <p:cNvSpPr txBox="1"/>
          <p:nvPr/>
        </p:nvSpPr>
        <p:spPr>
          <a:xfrm>
            <a:off x="251520" y="1566554"/>
            <a:ext cx="8643098" cy="3493264"/>
          </a:xfrm>
          <a:prstGeom prst="rect">
            <a:avLst/>
          </a:prstGeom>
          <a:noFill/>
        </p:spPr>
        <p:txBody>
          <a:bodyPr wrap="square" rtlCol="0">
            <a:spAutoFit/>
          </a:bodyPr>
          <a:lstStyle/>
          <a:p>
            <a:pPr>
              <a:spcAft>
                <a:spcPts val="600"/>
              </a:spcAft>
            </a:pPr>
            <a:r>
              <a:rPr lang="sr-Latn-RS" sz="1400" dirty="0" smtClean="0"/>
              <a:t>Ukoliko se depozit ne uračunava u zakupninu, već ima isključivu ulogu osiguranja ispunjenja obaveze nije predmet oporezivanja PDV-om (odnosno porezom na dohodak građana ukoliko je zakupodavac fizičko lice.)</a:t>
            </a:r>
            <a:endParaRPr lang="sr-Latn-RS" sz="1400" dirty="0"/>
          </a:p>
          <a:p>
            <a:pPr>
              <a:spcAft>
                <a:spcPts val="600"/>
              </a:spcAft>
            </a:pPr>
            <a:r>
              <a:rPr lang="sr-Latn-RS" sz="1400" dirty="0" smtClean="0"/>
              <a:t>Na tu temu postoji Mišljenje ministarstva finansija broj 413-00-00069/2016-04 od 16.03.2016. godine:</a:t>
            </a:r>
          </a:p>
          <a:p>
            <a:pPr>
              <a:spcAft>
                <a:spcPts val="600"/>
              </a:spcAft>
            </a:pPr>
            <a:r>
              <a:rPr lang="sr-Latn-RS" sz="1400" i="1" dirty="0" smtClean="0"/>
              <a:t>Primanje novčanih sredstava, bez obaveze primaoca novčanih sredstava da izvrši protivčinidbu (promet dobara i usluga) </a:t>
            </a:r>
            <a:r>
              <a:rPr lang="sr-Latn-RS" sz="1400" i="1" dirty="0" smtClean="0"/>
              <a:t>davaocu </a:t>
            </a:r>
            <a:r>
              <a:rPr lang="sr-Latn-RS" sz="1400" i="1" dirty="0" smtClean="0"/>
              <a:t>tih sredstava ili drugom licu, nije predmet oporezivanja PDV-om. S tim u vezi, novčana sredstva koja, na osnovu ugovora o zakupu, primi obveznik PDV-a – zakupodavac od obveznika PDV-a – zakupac, kao </a:t>
            </a:r>
            <a:r>
              <a:rPr lang="sr-Latn-RS" sz="1400" i="1" dirty="0" smtClean="0"/>
              <a:t>depozit </a:t>
            </a:r>
            <a:r>
              <a:rPr lang="sr-Latn-RS" sz="1400" i="1" dirty="0" smtClean="0"/>
              <a:t>na ime eventualnog obeštećenja zakupodavca u slučaju pričinjene štete, nisu predmet oporezivanja PDV-om.</a:t>
            </a:r>
          </a:p>
          <a:p>
            <a:pPr>
              <a:spcAft>
                <a:spcPts val="600"/>
              </a:spcAft>
            </a:pPr>
            <a:endParaRPr lang="sr-Latn-RS" sz="1400" i="1" dirty="0"/>
          </a:p>
          <a:p>
            <a:pPr>
              <a:spcAft>
                <a:spcPts val="600"/>
              </a:spcAft>
            </a:pPr>
            <a:r>
              <a:rPr lang="sr-Latn-RS" sz="1400" dirty="0"/>
              <a:t>Ukoliko se depozit koristi kao naknada tokom ili na kraju ugovornog odnosa ima karakter avansa. U tom slučaju, u trenutku naplate depozita izdaje se avansni račun i obračunava se </a:t>
            </a:r>
            <a:r>
              <a:rPr lang="sr-Latn-RS" sz="1400" dirty="0" smtClean="0"/>
              <a:t>PDV (odnosno poreza na dohodak građana ukoliko je zakupodavac fizičko lice).</a:t>
            </a:r>
            <a:endParaRPr lang="sr-Latn-RS" sz="1400" dirty="0"/>
          </a:p>
          <a:p>
            <a:pPr>
              <a:spcAft>
                <a:spcPts val="600"/>
              </a:spcAft>
            </a:pPr>
            <a:endParaRPr lang="sr-Latn-RS" sz="1400" i="1" dirty="0" smtClean="0"/>
          </a:p>
        </p:txBody>
      </p:sp>
    </p:spTree>
    <p:extLst>
      <p:ext uri="{BB962C8B-B14F-4D97-AF65-F5344CB8AC3E}">
        <p14:creationId xmlns:p14="http://schemas.microsoft.com/office/powerpoint/2010/main" val="308224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Promena namene depozita kod zakupa sa aspekta PDV-a</a:t>
            </a:r>
            <a:endParaRPr lang="sr-Latn-RS" sz="2000" b="1" dirty="0"/>
          </a:p>
        </p:txBody>
      </p:sp>
      <p:sp>
        <p:nvSpPr>
          <p:cNvPr id="8" name="Textfeld 7"/>
          <p:cNvSpPr txBox="1"/>
          <p:nvPr/>
        </p:nvSpPr>
        <p:spPr>
          <a:xfrm>
            <a:off x="251520" y="1566554"/>
            <a:ext cx="8643098" cy="1107996"/>
          </a:xfrm>
          <a:prstGeom prst="rect">
            <a:avLst/>
          </a:prstGeom>
          <a:noFill/>
        </p:spPr>
        <p:txBody>
          <a:bodyPr wrap="square" rtlCol="0">
            <a:spAutoFit/>
          </a:bodyPr>
          <a:lstStyle/>
          <a:p>
            <a:pPr>
              <a:spcAft>
                <a:spcPts val="600"/>
              </a:spcAft>
            </a:pPr>
            <a:r>
              <a:rPr lang="sr-Latn-RS" sz="1400" dirty="0" smtClean="0"/>
              <a:t>U slučaju promene namene depozita, poreski tretman je različit u zavisnosti od toga kada je došlo do promene namene:</a:t>
            </a:r>
          </a:p>
          <a:p>
            <a:pPr marL="285750" indent="-285750">
              <a:spcAft>
                <a:spcPts val="600"/>
              </a:spcAft>
              <a:buFont typeface="Arial" panose="020B0604020202020204" pitchFamily="34" charset="0"/>
              <a:buChar char="•"/>
            </a:pPr>
            <a:r>
              <a:rPr lang="sr-Latn-RS" sz="1400" dirty="0" smtClean="0"/>
              <a:t>Nakon završetka zakupodavnog odnosa – nema uticaj na karakter PDV-a</a:t>
            </a:r>
          </a:p>
          <a:p>
            <a:pPr marL="285750" indent="-285750">
              <a:spcAft>
                <a:spcPts val="600"/>
              </a:spcAft>
              <a:buFont typeface="Arial" panose="020B0604020202020204" pitchFamily="34" charset="0"/>
              <a:buChar char="•"/>
            </a:pPr>
            <a:r>
              <a:rPr lang="sr-Latn-RS" sz="1400" dirty="0" smtClean="0"/>
              <a:t>Pre isteka perioda zakupa – obaveza obračuna PDV-a</a:t>
            </a:r>
          </a:p>
        </p:txBody>
      </p:sp>
    </p:spTree>
    <p:extLst>
      <p:ext uri="{BB962C8B-B14F-4D97-AF65-F5344CB8AC3E}">
        <p14:creationId xmlns:p14="http://schemas.microsoft.com/office/powerpoint/2010/main" val="14018740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Promena namene depozita kod zakupa sa aspekta PDV-a</a:t>
            </a:r>
            <a:endParaRPr lang="sr-Latn-RS" sz="2000" b="1" dirty="0"/>
          </a:p>
        </p:txBody>
      </p:sp>
      <p:sp>
        <p:nvSpPr>
          <p:cNvPr id="8" name="Textfeld 7"/>
          <p:cNvSpPr txBox="1"/>
          <p:nvPr/>
        </p:nvSpPr>
        <p:spPr>
          <a:xfrm>
            <a:off x="251520" y="1566554"/>
            <a:ext cx="8643098" cy="1908215"/>
          </a:xfrm>
          <a:prstGeom prst="rect">
            <a:avLst/>
          </a:prstGeom>
          <a:noFill/>
        </p:spPr>
        <p:txBody>
          <a:bodyPr wrap="square" rtlCol="0">
            <a:spAutoFit/>
          </a:bodyPr>
          <a:lstStyle/>
          <a:p>
            <a:pPr>
              <a:spcAft>
                <a:spcPts val="600"/>
              </a:spcAft>
            </a:pPr>
            <a:r>
              <a:rPr lang="sr-Latn-RS" sz="1400" i="1" dirty="0" smtClean="0"/>
              <a:t>Zakupac je uplatio zakupodavcu depozit u visini dve mesečne zakupnine. Dva meseca pre isteka zakupa obaveštava zakupodavca da će napustiti nepokretnost nakon isteka ta dva meseca. Zakupac i zakupodavac se dogovaraju da se zakupnina za ta dva poslednja meseca namiri iz depozita. </a:t>
            </a:r>
          </a:p>
          <a:p>
            <a:pPr>
              <a:spcAft>
                <a:spcPts val="600"/>
              </a:spcAft>
            </a:pPr>
            <a:endParaRPr lang="sr-Latn-RS" sz="1400" i="1" dirty="0" smtClean="0"/>
          </a:p>
          <a:p>
            <a:pPr>
              <a:spcAft>
                <a:spcPts val="600"/>
              </a:spcAft>
            </a:pPr>
            <a:r>
              <a:rPr lang="sr-Latn-RS" sz="1400" dirty="0" smtClean="0"/>
              <a:t>Depozit dobija karakter avansa                                          obaveza obračuna PDV-a od strane </a:t>
            </a:r>
            <a:r>
              <a:rPr lang="sr-Latn-RS" sz="1400" dirty="0" smtClean="0"/>
              <a:t>zakupodavca</a:t>
            </a:r>
            <a:endParaRPr lang="sr-Latn-RS" sz="1400" dirty="0" smtClean="0"/>
          </a:p>
          <a:p>
            <a:pPr>
              <a:spcAft>
                <a:spcPts val="600"/>
              </a:spcAft>
            </a:pPr>
            <a:endParaRPr lang="sr-Latn-RS" sz="1400" dirty="0"/>
          </a:p>
          <a:p>
            <a:pPr>
              <a:spcAft>
                <a:spcPts val="600"/>
              </a:spcAft>
            </a:pPr>
            <a:r>
              <a:rPr lang="sr-Latn-RS" sz="1400" dirty="0" smtClean="0"/>
              <a:t>Obaveza obračuna PDV-a nastaje u momentu </a:t>
            </a:r>
            <a:r>
              <a:rPr lang="sr-Latn-RS" sz="1400" dirty="0" smtClean="0"/>
              <a:t>promene namene </a:t>
            </a:r>
            <a:r>
              <a:rPr lang="sr-Latn-RS" sz="1400" dirty="0" smtClean="0"/>
              <a:t>depozita.</a:t>
            </a:r>
          </a:p>
        </p:txBody>
      </p:sp>
      <p:sp>
        <p:nvSpPr>
          <p:cNvPr id="3" name="Right Arrow 2"/>
          <p:cNvSpPr/>
          <p:nvPr/>
        </p:nvSpPr>
        <p:spPr>
          <a:xfrm>
            <a:off x="3016334" y="2557484"/>
            <a:ext cx="1615044" cy="332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Tree>
    <p:extLst>
      <p:ext uri="{BB962C8B-B14F-4D97-AF65-F5344CB8AC3E}">
        <p14:creationId xmlns:p14="http://schemas.microsoft.com/office/powerpoint/2010/main" val="34902003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Prevremeni raskid ugovora o zakupu</a:t>
            </a:r>
            <a:endParaRPr lang="sr-Latn-RS" sz="2000" b="1" dirty="0"/>
          </a:p>
        </p:txBody>
      </p:sp>
      <p:sp>
        <p:nvSpPr>
          <p:cNvPr id="8" name="Textfeld 7"/>
          <p:cNvSpPr txBox="1"/>
          <p:nvPr/>
        </p:nvSpPr>
        <p:spPr>
          <a:xfrm>
            <a:off x="251520" y="1566554"/>
            <a:ext cx="8643098" cy="2046714"/>
          </a:xfrm>
          <a:prstGeom prst="rect">
            <a:avLst/>
          </a:prstGeom>
          <a:noFill/>
        </p:spPr>
        <p:txBody>
          <a:bodyPr wrap="square" rtlCol="0">
            <a:spAutoFit/>
          </a:bodyPr>
          <a:lstStyle/>
          <a:p>
            <a:pPr>
              <a:spcAft>
                <a:spcPts val="600"/>
              </a:spcAft>
            </a:pPr>
            <a:r>
              <a:rPr lang="sr-Latn-RS" sz="1400" dirty="0" smtClean="0"/>
              <a:t>U slučaju prevremenog raskida ugovora, jedna od strana trpi određene posledice, ili u vidu izgubljenog prihoda (zakupodavac), ili u vidu nemogućnosti upotrebe zakupljene stvari (zakupac).</a:t>
            </a:r>
          </a:p>
          <a:p>
            <a:pPr>
              <a:spcAft>
                <a:spcPts val="600"/>
              </a:spcAft>
            </a:pPr>
            <a:endParaRPr lang="sr-Latn-RS" sz="1400" dirty="0" smtClean="0"/>
          </a:p>
          <a:p>
            <a:pPr>
              <a:spcAft>
                <a:spcPts val="600"/>
              </a:spcAft>
            </a:pPr>
            <a:r>
              <a:rPr lang="sr-Latn-RS" sz="1400" dirty="0" smtClean="0"/>
              <a:t>Ugovorena </a:t>
            </a:r>
            <a:r>
              <a:rPr lang="sr-Latn-RS" sz="1400" dirty="0" smtClean="0"/>
              <a:t>kazna	 </a:t>
            </a:r>
            <a:r>
              <a:rPr lang="sr-Latn-RS" sz="1400" dirty="0" smtClean="0"/>
              <a:t>naknada štete</a:t>
            </a:r>
          </a:p>
          <a:p>
            <a:pPr>
              <a:spcAft>
                <a:spcPts val="600"/>
              </a:spcAft>
            </a:pPr>
            <a:r>
              <a:rPr lang="vi-VN" sz="1400" dirty="0" smtClean="0"/>
              <a:t>Osnovna </a:t>
            </a:r>
            <a:r>
              <a:rPr lang="vi-VN" sz="1400" dirty="0"/>
              <a:t>razlika između naknade štete i ugovorene kazne je u tome što se ugovorena kazna definiše unapred, pre nastanka štetnog događaja, a naknada štete se ugovara nakon nastanka štete, kada se utvrdi stvarno umanjenje imovine, odnosno izgubljena </a:t>
            </a:r>
            <a:r>
              <a:rPr lang="vi-VN" sz="1400" dirty="0" smtClean="0"/>
              <a:t>korist</a:t>
            </a:r>
            <a:r>
              <a:rPr lang="sr-Latn-RS" sz="1400" dirty="0" smtClean="0"/>
              <a:t>,</a:t>
            </a:r>
            <a:r>
              <a:rPr lang="vi-VN" sz="1400" dirty="0" smtClean="0"/>
              <a:t> nastal</a:t>
            </a:r>
            <a:r>
              <a:rPr lang="sr-Latn-RS" sz="1400" dirty="0"/>
              <a:t>e</a:t>
            </a:r>
            <a:r>
              <a:rPr lang="vi-VN" sz="1400" dirty="0" smtClean="0"/>
              <a:t> </a:t>
            </a:r>
            <a:r>
              <a:rPr lang="vi-VN" sz="1400" dirty="0"/>
              <a:t>po osnovu nekog štetnog događaja. Takođe, naknada pripada oštećenoj strani i kada nije posebno ugovorena.</a:t>
            </a:r>
            <a:endParaRPr lang="sr-Latn-RS" sz="1400" dirty="0"/>
          </a:p>
        </p:txBody>
      </p:sp>
      <p:sp>
        <p:nvSpPr>
          <p:cNvPr id="3" name="Left-Right Arrow 2"/>
          <p:cNvSpPr/>
          <p:nvPr/>
        </p:nvSpPr>
        <p:spPr>
          <a:xfrm>
            <a:off x="1763688" y="2391730"/>
            <a:ext cx="391886" cy="23750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Tree>
    <p:extLst>
      <p:ext uri="{BB962C8B-B14F-4D97-AF65-F5344CB8AC3E}">
        <p14:creationId xmlns:p14="http://schemas.microsoft.com/office/powerpoint/2010/main" val="32594232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Prevremeni raskid ugovora o zakupu</a:t>
            </a:r>
            <a:endParaRPr lang="sr-Latn-RS" sz="2000" b="1" dirty="0"/>
          </a:p>
        </p:txBody>
      </p:sp>
      <p:sp>
        <p:nvSpPr>
          <p:cNvPr id="8" name="Textfeld 7"/>
          <p:cNvSpPr txBox="1"/>
          <p:nvPr/>
        </p:nvSpPr>
        <p:spPr>
          <a:xfrm>
            <a:off x="251520" y="1566554"/>
            <a:ext cx="8643098" cy="3339376"/>
          </a:xfrm>
          <a:prstGeom prst="rect">
            <a:avLst/>
          </a:prstGeom>
          <a:noFill/>
        </p:spPr>
        <p:txBody>
          <a:bodyPr wrap="square" rtlCol="0">
            <a:spAutoFit/>
          </a:bodyPr>
          <a:lstStyle/>
          <a:p>
            <a:pPr>
              <a:spcAft>
                <a:spcPts val="600"/>
              </a:spcAft>
            </a:pPr>
            <a:r>
              <a:rPr lang="vi-VN" sz="1400" dirty="0"/>
              <a:t>Mišljenja Ministarstva finansija broj 413-00-179/2011-04 od </a:t>
            </a:r>
            <a:r>
              <a:rPr lang="vi-VN" sz="1400" dirty="0" smtClean="0"/>
              <a:t>08.03.2011.</a:t>
            </a:r>
            <a:r>
              <a:rPr lang="sr-Latn-RS" sz="1400" dirty="0" smtClean="0"/>
              <a:t> </a:t>
            </a:r>
            <a:r>
              <a:rPr lang="vi-VN" sz="1400" dirty="0" smtClean="0"/>
              <a:t>godine</a:t>
            </a:r>
            <a:r>
              <a:rPr lang="vi-VN" sz="1400" dirty="0"/>
              <a:t>:</a:t>
            </a:r>
          </a:p>
          <a:p>
            <a:pPr>
              <a:spcAft>
                <a:spcPts val="600"/>
              </a:spcAft>
            </a:pPr>
            <a:r>
              <a:rPr lang="vi-VN" sz="1400" i="1" dirty="0"/>
              <a:t>Shodno navedenim zakonskim odredbama, primanje novčanih sredstava bez obaveze primaoca novčanih sredstava da davaocu izvrši protivčinidbu u vidu prometa dobara ili usluga, ne smatra se predmetom oporezivanja PDV-om.</a:t>
            </a:r>
          </a:p>
          <a:p>
            <a:pPr>
              <a:spcAft>
                <a:spcPts val="600"/>
              </a:spcAft>
            </a:pPr>
            <a:r>
              <a:rPr lang="vi-VN" sz="1400" i="1" dirty="0"/>
              <a:t>Prema tome, na iznos novčanih sredstava koja obveznik PDV-a primi od privrednog društva na ime naknade štete zbog jednostranog raskida ugovora, PDV se ne obračunava i ne plaća, s obzirom da ta novčana sredstva ne predstavljaju naknadu za izvršen promet dobara i usluga.</a:t>
            </a:r>
          </a:p>
          <a:p>
            <a:pPr>
              <a:spcAft>
                <a:spcPts val="600"/>
              </a:spcAft>
            </a:pPr>
            <a:r>
              <a:rPr lang="vi-VN" sz="1400" i="1" dirty="0"/>
              <a:t>Međutim, ako u konkretnom slučaju iz celokupnog činjeničnog stanja koje je od uticaja na postojanje poreske obaveze proizlazi da novčana sredstva koja se isplaćuju na ime naknade štete u suštini predstavljaju naknadu za oporezivi promet dobara ili usluga koji vrši obveznik PDV kojem se ta sredstva isplaćuju, u tom slučaju za izvršeni promet dobara, odnosno usluga postoji obaveza obračunavanja i plaćanja u skladu sa Zakonom. Činjenično stanje od uticaja na postojanje i visinu poreskih obaveza u svakom konkretnom slučaju utvrđuje nadležni poreski organ u skladu sa načelima predviđenim propisima kojima se uređuje poreski postupak i poreska adminsitracija.</a:t>
            </a:r>
          </a:p>
        </p:txBody>
      </p:sp>
    </p:spTree>
    <p:extLst>
      <p:ext uri="{BB962C8B-B14F-4D97-AF65-F5344CB8AC3E}">
        <p14:creationId xmlns:p14="http://schemas.microsoft.com/office/powerpoint/2010/main" val="34076151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Prevremeni raskid ugovora o zakupu</a:t>
            </a:r>
            <a:endParaRPr lang="sr-Latn-RS" sz="2000" b="1" dirty="0"/>
          </a:p>
        </p:txBody>
      </p:sp>
      <p:sp>
        <p:nvSpPr>
          <p:cNvPr id="8" name="Textfeld 7"/>
          <p:cNvSpPr txBox="1"/>
          <p:nvPr/>
        </p:nvSpPr>
        <p:spPr>
          <a:xfrm>
            <a:off x="251520" y="1566554"/>
            <a:ext cx="8643098" cy="1692771"/>
          </a:xfrm>
          <a:prstGeom prst="rect">
            <a:avLst/>
          </a:prstGeom>
          <a:noFill/>
        </p:spPr>
        <p:txBody>
          <a:bodyPr wrap="square" rtlCol="0">
            <a:spAutoFit/>
          </a:bodyPr>
          <a:lstStyle/>
          <a:p>
            <a:pPr>
              <a:spcAft>
                <a:spcPts val="600"/>
              </a:spcAft>
            </a:pPr>
            <a:r>
              <a:rPr lang="sr-Latn-RS" sz="1400" dirty="0" smtClean="0"/>
              <a:t>Situacija kada zakupac nastavlja da koristi zakupljenu stvar i nakon prekida zakupodavnog odnosa, tj. odbija da napusti nepokretnost.</a:t>
            </a:r>
          </a:p>
          <a:p>
            <a:pPr>
              <a:spcAft>
                <a:spcPts val="600"/>
              </a:spcAft>
            </a:pPr>
            <a:r>
              <a:rPr lang="sr-Latn-RS" sz="1400" dirty="0" smtClean="0"/>
              <a:t>Dve situacije:</a:t>
            </a:r>
          </a:p>
          <a:p>
            <a:pPr marL="285750" indent="-285750">
              <a:spcAft>
                <a:spcPts val="600"/>
              </a:spcAft>
              <a:buFont typeface="Arial" panose="020B0604020202020204" pitchFamily="34" charset="0"/>
              <a:buChar char="•"/>
            </a:pPr>
            <a:r>
              <a:rPr lang="vi-VN" sz="1400" dirty="0" smtClean="0"/>
              <a:t>zakupac </a:t>
            </a:r>
            <a:r>
              <a:rPr lang="vi-VN" sz="1400" dirty="0"/>
              <a:t>i dalje koristi zakupljenu stvar nakon prekida ugovora o zakupu i plaća </a:t>
            </a:r>
            <a:r>
              <a:rPr lang="vi-VN" sz="1400" dirty="0" smtClean="0"/>
              <a:t>zakupninu</a:t>
            </a:r>
            <a:endParaRPr lang="vi-VN" sz="1400" dirty="0"/>
          </a:p>
          <a:p>
            <a:pPr marL="285750" indent="-285750">
              <a:spcAft>
                <a:spcPts val="600"/>
              </a:spcAft>
              <a:buFont typeface="Arial" panose="020B0604020202020204" pitchFamily="34" charset="0"/>
              <a:buChar char="•"/>
            </a:pPr>
            <a:r>
              <a:rPr lang="vi-VN" sz="1400" dirty="0" smtClean="0"/>
              <a:t>zakupac </a:t>
            </a:r>
            <a:r>
              <a:rPr lang="vi-VN" sz="1400" dirty="0"/>
              <a:t>i dalje koristi zakupljenu stvar nakon prekida ugovora o zakupu i ne plaća </a:t>
            </a:r>
            <a:r>
              <a:rPr lang="vi-VN" sz="1400" dirty="0" smtClean="0"/>
              <a:t>zakupninu</a:t>
            </a:r>
            <a:endParaRPr lang="vi-VN" sz="1400" dirty="0"/>
          </a:p>
          <a:p>
            <a:pPr marL="285750" indent="-285750">
              <a:spcAft>
                <a:spcPts val="600"/>
              </a:spcAft>
              <a:buFont typeface="Arial" panose="020B0604020202020204" pitchFamily="34" charset="0"/>
              <a:buChar char="•"/>
            </a:pPr>
            <a:endParaRPr lang="vi-VN" sz="1400" dirty="0"/>
          </a:p>
        </p:txBody>
      </p:sp>
    </p:spTree>
    <p:extLst>
      <p:ext uri="{BB962C8B-B14F-4D97-AF65-F5344CB8AC3E}">
        <p14:creationId xmlns:p14="http://schemas.microsoft.com/office/powerpoint/2010/main" val="965323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251520" y="1566554"/>
            <a:ext cx="8571846" cy="1769715"/>
          </a:xfrm>
          <a:prstGeom prst="rect">
            <a:avLst/>
          </a:prstGeom>
          <a:noFill/>
        </p:spPr>
        <p:txBody>
          <a:bodyPr wrap="square" rtlCol="0">
            <a:spAutoFit/>
          </a:bodyPr>
          <a:lstStyle/>
          <a:p>
            <a:pPr marL="180975" indent="-180975">
              <a:spcAft>
                <a:spcPts val="600"/>
              </a:spcAft>
              <a:buFont typeface="Arial" panose="020B0604020202020204" pitchFamily="34" charset="0"/>
              <a:buChar char="•"/>
            </a:pPr>
            <a:r>
              <a:rPr lang="sr-Latn-RS" sz="1400" dirty="0" smtClean="0"/>
              <a:t>Zakup imovine koja je u vlasništvu fizičkog lica</a:t>
            </a:r>
            <a:endParaRPr lang="en-US" sz="1400" dirty="0" smtClean="0"/>
          </a:p>
          <a:p>
            <a:pPr marL="180975" indent="-180975">
              <a:spcAft>
                <a:spcPts val="600"/>
              </a:spcAft>
              <a:buFont typeface="Arial" panose="020B0604020202020204" pitchFamily="34" charset="0"/>
              <a:buChar char="•"/>
            </a:pPr>
            <a:r>
              <a:rPr lang="sr-Latn-RS" sz="1400" dirty="0" smtClean="0"/>
              <a:t>Podsticaji prilikom zaključenja ugovora o zakupu</a:t>
            </a:r>
          </a:p>
          <a:p>
            <a:pPr marL="180975" indent="-180975">
              <a:spcAft>
                <a:spcPts val="600"/>
              </a:spcAft>
              <a:buFont typeface="Arial" panose="020B0604020202020204" pitchFamily="34" charset="0"/>
              <a:buChar char="•"/>
            </a:pPr>
            <a:r>
              <a:rPr lang="sr-Latn-RS" sz="1400" dirty="0" smtClean="0"/>
              <a:t>Tretman sporednih troškova zakupa sa aspekta PDV-a</a:t>
            </a:r>
          </a:p>
          <a:p>
            <a:pPr marL="180975" indent="-180975">
              <a:spcAft>
                <a:spcPts val="600"/>
              </a:spcAft>
              <a:buFont typeface="Arial" panose="020B0604020202020204" pitchFamily="34" charset="0"/>
              <a:buChar char="•"/>
            </a:pPr>
            <a:r>
              <a:rPr lang="sr-Latn-RS" sz="1400" dirty="0" smtClean="0"/>
              <a:t>Promena namene depozita kod zakupa sa aspekta PDV-a</a:t>
            </a:r>
          </a:p>
          <a:p>
            <a:pPr marL="180975" indent="-180975">
              <a:spcAft>
                <a:spcPts val="600"/>
              </a:spcAft>
              <a:buFont typeface="Arial" panose="020B0604020202020204" pitchFamily="34" charset="0"/>
              <a:buChar char="•"/>
            </a:pPr>
            <a:r>
              <a:rPr lang="sr-Latn-RS" sz="1400" dirty="0" smtClean="0"/>
              <a:t>Prevemeni raskid ugovora o zakupu</a:t>
            </a:r>
            <a:endParaRPr lang="en-US" sz="1400" dirty="0"/>
          </a:p>
          <a:p>
            <a:pPr>
              <a:spcAft>
                <a:spcPts val="600"/>
              </a:spcAft>
            </a:pPr>
            <a:endParaRPr lang="en-US" sz="1400" dirty="0"/>
          </a:p>
        </p:txBody>
      </p:sp>
    </p:spTree>
    <p:extLst>
      <p:ext uri="{BB962C8B-B14F-4D97-AF65-F5344CB8AC3E}">
        <p14:creationId xmlns:p14="http://schemas.microsoft.com/office/powerpoint/2010/main" val="15742422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251520" y="1585864"/>
            <a:ext cx="8643098" cy="477054"/>
          </a:xfrm>
          <a:prstGeom prst="rect">
            <a:avLst/>
          </a:prstGeom>
          <a:noFill/>
        </p:spPr>
        <p:txBody>
          <a:bodyPr wrap="square" rtlCol="0">
            <a:spAutoFit/>
          </a:bodyPr>
          <a:lstStyle/>
          <a:p>
            <a:pPr>
              <a:spcAft>
                <a:spcPts val="600"/>
              </a:spcAft>
            </a:pPr>
            <a:r>
              <a:rPr lang="sr-Latn-RS" sz="2500" b="1" dirty="0" smtClean="0"/>
              <a:t>HVALA NA PAŽNJI!</a:t>
            </a:r>
            <a:endParaRPr lang="vi-VN" sz="2500" b="1" dirty="0"/>
          </a:p>
        </p:txBody>
      </p:sp>
    </p:spTree>
    <p:extLst>
      <p:ext uri="{BB962C8B-B14F-4D97-AF65-F5344CB8AC3E}">
        <p14:creationId xmlns:p14="http://schemas.microsoft.com/office/powerpoint/2010/main" val="1663526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Zakup </a:t>
            </a:r>
            <a:r>
              <a:rPr lang="sr-Latn-RS" sz="2000" b="1" dirty="0" smtClean="0"/>
              <a:t>imovine </a:t>
            </a:r>
            <a:r>
              <a:rPr lang="sr-Latn-RS" sz="2000" b="1" dirty="0" smtClean="0"/>
              <a:t>koja je u vlasništvu fizičkog lica</a:t>
            </a:r>
            <a:endParaRPr lang="en-GB" sz="2000" dirty="0"/>
          </a:p>
        </p:txBody>
      </p:sp>
      <p:sp>
        <p:nvSpPr>
          <p:cNvPr id="8" name="Textfeld 7"/>
          <p:cNvSpPr txBox="1"/>
          <p:nvPr/>
        </p:nvSpPr>
        <p:spPr>
          <a:xfrm>
            <a:off x="251519" y="1566554"/>
            <a:ext cx="8631223" cy="1400383"/>
          </a:xfrm>
          <a:prstGeom prst="rect">
            <a:avLst/>
          </a:prstGeom>
          <a:noFill/>
        </p:spPr>
        <p:txBody>
          <a:bodyPr wrap="square" rtlCol="0">
            <a:spAutoFit/>
          </a:bodyPr>
          <a:lstStyle/>
          <a:p>
            <a:pPr marL="180975" indent="-180975">
              <a:spcAft>
                <a:spcPts val="600"/>
              </a:spcAft>
              <a:buFont typeface="Arial" panose="020B0604020202020204" pitchFamily="34" charset="0"/>
              <a:buChar char="•"/>
            </a:pPr>
            <a:r>
              <a:rPr lang="sr-Latn-RS" sz="1400" dirty="0"/>
              <a:t>z</a:t>
            </a:r>
            <a:r>
              <a:rPr lang="sr-Latn-RS" sz="1400" dirty="0" smtClean="0"/>
              <a:t>emljište,</a:t>
            </a:r>
            <a:endParaRPr lang="en-US" sz="1400" dirty="0" smtClean="0"/>
          </a:p>
          <a:p>
            <a:pPr marL="180975" indent="-180975">
              <a:spcAft>
                <a:spcPts val="600"/>
              </a:spcAft>
              <a:buFont typeface="Arial" panose="020B0604020202020204" pitchFamily="34" charset="0"/>
              <a:buChar char="•"/>
            </a:pPr>
            <a:r>
              <a:rPr lang="sr-Latn-RS" sz="1400" dirty="0"/>
              <a:t>s</a:t>
            </a:r>
            <a:r>
              <a:rPr lang="sr-Latn-RS" sz="1400" dirty="0" smtClean="0"/>
              <a:t>tambene, poslovne i druge zgrade, stanovi, poslovne prostorije, garaže i drugi (nadzemni i podzemni) građevinski objekti, odnosno njihovi delovi,</a:t>
            </a:r>
          </a:p>
          <a:p>
            <a:pPr marL="180975" indent="-180975">
              <a:spcAft>
                <a:spcPts val="600"/>
              </a:spcAft>
              <a:buFont typeface="Arial" panose="020B0604020202020204" pitchFamily="34" charset="0"/>
              <a:buChar char="•"/>
            </a:pPr>
            <a:r>
              <a:rPr lang="sr-Latn-RS" sz="1400" dirty="0"/>
              <a:t>o</a:t>
            </a:r>
            <a:r>
              <a:rPr lang="sr-Latn-RS" sz="1400" dirty="0" smtClean="0"/>
              <a:t>prema, transportna sredstva i druge pokretne stvari</a:t>
            </a:r>
            <a:endParaRPr lang="en-US" sz="1400" dirty="0"/>
          </a:p>
          <a:p>
            <a:pPr>
              <a:spcAft>
                <a:spcPts val="600"/>
              </a:spcAft>
            </a:pPr>
            <a:endParaRPr lang="en-US" sz="1400" dirty="0"/>
          </a:p>
        </p:txBody>
      </p:sp>
    </p:spTree>
    <p:extLst>
      <p:ext uri="{BB962C8B-B14F-4D97-AF65-F5344CB8AC3E}">
        <p14:creationId xmlns:p14="http://schemas.microsoft.com/office/powerpoint/2010/main" val="4076520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a:t>Zakup </a:t>
            </a:r>
            <a:r>
              <a:rPr lang="sr-Latn-RS" sz="2000" b="1" dirty="0" smtClean="0"/>
              <a:t>imovine </a:t>
            </a:r>
            <a:r>
              <a:rPr lang="sr-Latn-RS" sz="2000" b="1" dirty="0"/>
              <a:t>koja je u vlasništvu fizičkog lica</a:t>
            </a:r>
          </a:p>
        </p:txBody>
      </p:sp>
      <p:sp>
        <p:nvSpPr>
          <p:cNvPr id="8" name="Textfeld 7"/>
          <p:cNvSpPr txBox="1"/>
          <p:nvPr/>
        </p:nvSpPr>
        <p:spPr>
          <a:xfrm>
            <a:off x="190004" y="1446810"/>
            <a:ext cx="8535513" cy="2277547"/>
          </a:xfrm>
          <a:prstGeom prst="rect">
            <a:avLst/>
          </a:prstGeom>
          <a:noFill/>
        </p:spPr>
        <p:txBody>
          <a:bodyPr wrap="square" rtlCol="0">
            <a:spAutoFit/>
          </a:bodyPr>
          <a:lstStyle/>
          <a:p>
            <a:pPr>
              <a:spcAft>
                <a:spcPts val="600"/>
              </a:spcAft>
            </a:pPr>
            <a:r>
              <a:rPr lang="sr-Latn-RS" sz="1400" dirty="0" smtClean="0"/>
              <a:t>Podleže porezu na dohodak građana</a:t>
            </a:r>
            <a:r>
              <a:rPr lang="sr-Latn-RS" sz="1400" dirty="0" smtClean="0"/>
              <a:t>.</a:t>
            </a:r>
          </a:p>
          <a:p>
            <a:pPr>
              <a:spcAft>
                <a:spcPts val="600"/>
              </a:spcAft>
            </a:pPr>
            <a:endParaRPr lang="sr-Latn-RS" sz="1400" dirty="0" smtClean="0"/>
          </a:p>
          <a:p>
            <a:pPr>
              <a:spcAft>
                <a:spcPts val="600"/>
              </a:spcAft>
            </a:pPr>
            <a:r>
              <a:rPr lang="sr-Latn-RS" sz="1400" dirty="0" smtClean="0"/>
              <a:t>Poresku osnovicu čini </a:t>
            </a:r>
            <a:r>
              <a:rPr lang="sr-Latn-RS" sz="1400" dirty="0" smtClean="0"/>
              <a:t>bruto </a:t>
            </a:r>
            <a:r>
              <a:rPr lang="sr-Latn-RS" sz="1400" dirty="0" smtClean="0"/>
              <a:t>prihod umanjen za normirane </a:t>
            </a:r>
            <a:r>
              <a:rPr lang="sr-Latn-RS" sz="1400" dirty="0" smtClean="0"/>
              <a:t>troškove.</a:t>
            </a:r>
          </a:p>
          <a:p>
            <a:pPr>
              <a:spcAft>
                <a:spcPts val="600"/>
              </a:spcAft>
            </a:pPr>
            <a:endParaRPr lang="sr-Latn-RS" sz="1400" dirty="0" smtClean="0"/>
          </a:p>
          <a:p>
            <a:pPr>
              <a:spcAft>
                <a:spcPts val="600"/>
              </a:spcAft>
            </a:pPr>
            <a:r>
              <a:rPr lang="sr-Latn-RS" sz="1400" dirty="0" smtClean="0"/>
              <a:t>Kod izdavanja u zakup nepokretnosti normirani troškovi iznose 25%, </a:t>
            </a:r>
            <a:r>
              <a:rPr lang="sr-Latn-RS" sz="1400" dirty="0" smtClean="0"/>
              <a:t>stopa </a:t>
            </a:r>
            <a:r>
              <a:rPr lang="sr-Latn-RS" sz="1400" dirty="0" smtClean="0"/>
              <a:t>poreza na prihode od </a:t>
            </a:r>
            <a:r>
              <a:rPr lang="sr-Latn-RS" sz="1400" dirty="0" smtClean="0"/>
              <a:t>nepokretnosti 20%  			efektivna </a:t>
            </a:r>
            <a:r>
              <a:rPr lang="sr-Latn-RS" sz="1400" dirty="0" smtClean="0"/>
              <a:t>poreska stopa </a:t>
            </a:r>
            <a:r>
              <a:rPr lang="sr-Latn-RS" sz="1400" dirty="0" smtClean="0"/>
              <a:t>15%.</a:t>
            </a:r>
          </a:p>
          <a:p>
            <a:pPr>
              <a:spcAft>
                <a:spcPts val="600"/>
              </a:spcAft>
            </a:pPr>
            <a:endParaRPr lang="sr-Latn-RS" sz="1400" dirty="0" smtClean="0"/>
          </a:p>
          <a:p>
            <a:pPr>
              <a:spcAft>
                <a:spcPts val="600"/>
              </a:spcAft>
            </a:pPr>
            <a:r>
              <a:rPr lang="sr-Latn-RS" sz="1400" dirty="0" smtClean="0"/>
              <a:t>Kod izdavanja u zakup pokretnih stvari normirani troškovi su 20%.</a:t>
            </a:r>
          </a:p>
        </p:txBody>
      </p:sp>
      <p:sp>
        <p:nvSpPr>
          <p:cNvPr id="3" name="Right Arrow 2"/>
          <p:cNvSpPr/>
          <p:nvPr/>
        </p:nvSpPr>
        <p:spPr>
          <a:xfrm>
            <a:off x="2231740" y="2859782"/>
            <a:ext cx="1460665" cy="2612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Tree>
    <p:extLst>
      <p:ext uri="{BB962C8B-B14F-4D97-AF65-F5344CB8AC3E}">
        <p14:creationId xmlns:p14="http://schemas.microsoft.com/office/powerpoint/2010/main" val="25569940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a:t>Zakup </a:t>
            </a:r>
            <a:r>
              <a:rPr lang="sr-Latn-RS" sz="2000" b="1" dirty="0" smtClean="0"/>
              <a:t>imovine </a:t>
            </a:r>
            <a:r>
              <a:rPr lang="sr-Latn-RS" sz="2000" b="1" dirty="0"/>
              <a:t>koja je u vlasništvu fizičkog lica</a:t>
            </a:r>
          </a:p>
        </p:txBody>
      </p:sp>
      <p:sp>
        <p:nvSpPr>
          <p:cNvPr id="4" name="Textfeld 7"/>
          <p:cNvSpPr txBox="1"/>
          <p:nvPr/>
        </p:nvSpPr>
        <p:spPr>
          <a:xfrm>
            <a:off x="251519" y="1478243"/>
            <a:ext cx="8535513" cy="1831271"/>
          </a:xfrm>
          <a:prstGeom prst="rect">
            <a:avLst/>
          </a:prstGeom>
          <a:noFill/>
        </p:spPr>
        <p:txBody>
          <a:bodyPr wrap="square" rtlCol="0">
            <a:spAutoFit/>
          </a:bodyPr>
          <a:lstStyle/>
          <a:p>
            <a:pPr>
              <a:spcAft>
                <a:spcPts val="600"/>
              </a:spcAft>
            </a:pPr>
            <a:r>
              <a:rPr lang="sr-Latn-RS" sz="1400" dirty="0" smtClean="0"/>
              <a:t>Član 65a stav 2 Zakona o porezu na dohodak građana definiše prihod od nepokretnosti kao ostvarenu zakupninu u </a:t>
            </a:r>
            <a:r>
              <a:rPr lang="sr-Latn-RS" sz="1400" dirty="0" smtClean="0"/>
              <a:t>koju se </a:t>
            </a:r>
            <a:r>
              <a:rPr lang="sr-Latn-RS" sz="1400" dirty="0" smtClean="0"/>
              <a:t>uračunava i vrednost svih izvršenih obaveza i usluga na koje se obavezao zakupac, osim obaveze plaćanja troškova nastalih tokom zakupa, a koji zavise od obima potrošnje (struja, voda, telefon i sl.) </a:t>
            </a:r>
          </a:p>
          <a:p>
            <a:pPr>
              <a:spcAft>
                <a:spcPts val="600"/>
              </a:spcAft>
            </a:pPr>
            <a:endParaRPr lang="sr-Latn-RS" sz="1400" dirty="0"/>
          </a:p>
          <a:p>
            <a:pPr>
              <a:spcAft>
                <a:spcPts val="600"/>
              </a:spcAft>
            </a:pPr>
            <a:endParaRPr lang="sr-Latn-RS" sz="1400" dirty="0" smtClean="0"/>
          </a:p>
          <a:p>
            <a:pPr>
              <a:spcAft>
                <a:spcPts val="600"/>
              </a:spcAft>
            </a:pPr>
            <a:endParaRPr lang="sr-Latn-RS" sz="1400" dirty="0" smtClean="0"/>
          </a:p>
        </p:txBody>
      </p:sp>
    </p:spTree>
    <p:extLst>
      <p:ext uri="{BB962C8B-B14F-4D97-AF65-F5344CB8AC3E}">
        <p14:creationId xmlns:p14="http://schemas.microsoft.com/office/powerpoint/2010/main" val="3135475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a:t>Zakup </a:t>
            </a:r>
            <a:r>
              <a:rPr lang="sr-Latn-RS" sz="2000" b="1" dirty="0" smtClean="0"/>
              <a:t>imovine </a:t>
            </a:r>
            <a:r>
              <a:rPr lang="sr-Latn-RS" sz="2000" b="1" dirty="0"/>
              <a:t>koja je u vlasništvu fizičkog lica</a:t>
            </a:r>
          </a:p>
        </p:txBody>
      </p:sp>
      <p:sp>
        <p:nvSpPr>
          <p:cNvPr id="4" name="Textfeld 7"/>
          <p:cNvSpPr txBox="1"/>
          <p:nvPr/>
        </p:nvSpPr>
        <p:spPr>
          <a:xfrm>
            <a:off x="251519" y="1478243"/>
            <a:ext cx="8535513" cy="2846933"/>
          </a:xfrm>
          <a:prstGeom prst="rect">
            <a:avLst/>
          </a:prstGeom>
          <a:noFill/>
        </p:spPr>
        <p:txBody>
          <a:bodyPr wrap="square" rtlCol="0">
            <a:spAutoFit/>
          </a:bodyPr>
          <a:lstStyle/>
          <a:p>
            <a:pPr>
              <a:spcAft>
                <a:spcPts val="600"/>
              </a:spcAft>
            </a:pPr>
            <a:r>
              <a:rPr lang="vi-VN" sz="1400" dirty="0"/>
              <a:t>Mišljenje Ministarstva finansija broj 413-00-1173/2011-04 od 30.04.2012. godine:</a:t>
            </a:r>
          </a:p>
          <a:p>
            <a:pPr>
              <a:spcAft>
                <a:spcPts val="600"/>
              </a:spcAft>
            </a:pPr>
            <a:endParaRPr lang="vi-VN" sz="1400" dirty="0"/>
          </a:p>
          <a:p>
            <a:pPr>
              <a:spcAft>
                <a:spcPts val="600"/>
              </a:spcAft>
            </a:pPr>
            <a:r>
              <a:rPr lang="vi-VN" sz="1400" i="1" dirty="0"/>
              <a:t>Troškovi telefona, električne energije, komunalni i slični troškovi koji nastanu u toku korišćenja nepokretnosti po osnovu ugovora o zakupu, kao troškovi koji proisteknu isključivo po osnovu poslovanja, tj. u vezi sa obavljanjem delatnosti tog pravnog lica – zakupca, a koje on (zakupac) plaća direktno javno-komunalnim preduzećima na osnovu ispostavljenih računa koji glase na ime zakupodavca, odnosno vlasnika nepokretnosti, po našem mišljenju ne podleže plaćanju poreza na dohodak građana na prihode od nepokretnosti.</a:t>
            </a:r>
          </a:p>
          <a:p>
            <a:pPr>
              <a:spcAft>
                <a:spcPts val="600"/>
              </a:spcAft>
            </a:pPr>
            <a:endParaRPr lang="sr-Latn-RS" sz="1400" dirty="0"/>
          </a:p>
          <a:p>
            <a:pPr>
              <a:spcAft>
                <a:spcPts val="600"/>
              </a:spcAft>
            </a:pPr>
            <a:endParaRPr lang="sr-Latn-RS" sz="1400" dirty="0" smtClean="0"/>
          </a:p>
          <a:p>
            <a:pPr>
              <a:spcAft>
                <a:spcPts val="600"/>
              </a:spcAft>
            </a:pPr>
            <a:endParaRPr lang="sr-Latn-RS" sz="1400" dirty="0" smtClean="0"/>
          </a:p>
        </p:txBody>
      </p:sp>
    </p:spTree>
    <p:extLst>
      <p:ext uri="{BB962C8B-B14F-4D97-AF65-F5344CB8AC3E}">
        <p14:creationId xmlns:p14="http://schemas.microsoft.com/office/powerpoint/2010/main" val="334137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Podsticaji prilikom zaključenja ugovora o zakupu</a:t>
            </a:r>
            <a:endParaRPr lang="en-GB" sz="2000" dirty="0"/>
          </a:p>
        </p:txBody>
      </p:sp>
      <p:sp>
        <p:nvSpPr>
          <p:cNvPr id="8" name="Textfeld 7"/>
          <p:cNvSpPr txBox="1"/>
          <p:nvPr/>
        </p:nvSpPr>
        <p:spPr>
          <a:xfrm>
            <a:off x="251520" y="1566554"/>
            <a:ext cx="8643098" cy="1477328"/>
          </a:xfrm>
          <a:prstGeom prst="rect">
            <a:avLst/>
          </a:prstGeom>
          <a:noFill/>
        </p:spPr>
        <p:txBody>
          <a:bodyPr wrap="square" rtlCol="0">
            <a:spAutoFit/>
          </a:bodyPr>
          <a:lstStyle/>
          <a:p>
            <a:pPr marL="180975" indent="-180975">
              <a:spcAft>
                <a:spcPts val="600"/>
              </a:spcAft>
              <a:buFont typeface="Arial" panose="020B0604020202020204" pitchFamily="34" charset="0"/>
              <a:buChar char="•"/>
            </a:pPr>
            <a:r>
              <a:rPr lang="sr-Latn-RS" sz="1400" dirty="0" smtClean="0"/>
              <a:t>grejs </a:t>
            </a:r>
            <a:r>
              <a:rPr lang="sr-Latn-RS" sz="1400" dirty="0" smtClean="0"/>
              <a:t>period,</a:t>
            </a:r>
            <a:endParaRPr lang="en-US" sz="1400" dirty="0" smtClean="0"/>
          </a:p>
          <a:p>
            <a:pPr marL="180975" indent="-180975">
              <a:spcAft>
                <a:spcPts val="600"/>
              </a:spcAft>
              <a:buFont typeface="Arial" panose="020B0604020202020204" pitchFamily="34" charset="0"/>
              <a:buChar char="•"/>
            </a:pPr>
            <a:r>
              <a:rPr lang="sr-Latn-RS" sz="1400" dirty="0"/>
              <a:t>r</a:t>
            </a:r>
            <a:r>
              <a:rPr lang="sr-Latn-RS" sz="1400" dirty="0" smtClean="0"/>
              <a:t>efundiranje troškova uređenja (adaptacije) zakupljenog prostora,</a:t>
            </a:r>
          </a:p>
          <a:p>
            <a:pPr marL="180975" indent="-180975">
              <a:spcAft>
                <a:spcPts val="600"/>
              </a:spcAft>
              <a:buFont typeface="Arial" panose="020B0604020202020204" pitchFamily="34" charset="0"/>
              <a:buChar char="•"/>
            </a:pPr>
            <a:r>
              <a:rPr lang="sr-Latn-RS" sz="1400" dirty="0"/>
              <a:t>t</a:t>
            </a:r>
            <a:r>
              <a:rPr lang="sr-Latn-RS" sz="1400" dirty="0" smtClean="0"/>
              <a:t>roškovi promene lokacije,</a:t>
            </a:r>
          </a:p>
          <a:p>
            <a:pPr marL="180975" indent="-180975">
              <a:spcAft>
                <a:spcPts val="600"/>
              </a:spcAft>
              <a:buFont typeface="Arial" panose="020B0604020202020204" pitchFamily="34" charset="0"/>
              <a:buChar char="•"/>
            </a:pPr>
            <a:r>
              <a:rPr lang="sr-Latn-RS" sz="1400" dirty="0"/>
              <a:t>i</a:t>
            </a:r>
            <a:r>
              <a:rPr lang="sr-Latn-RS" sz="1400" dirty="0" smtClean="0"/>
              <a:t>zmirenje obaveze prema </a:t>
            </a:r>
            <a:r>
              <a:rPr lang="sr-Latn-RS" sz="1400" dirty="0" smtClean="0"/>
              <a:t>trenutnom </a:t>
            </a:r>
            <a:r>
              <a:rPr lang="sr-Latn-RS" sz="1400" dirty="0" smtClean="0"/>
              <a:t>zakupodavcu zbog prevremenog raskida ugovra i dr.</a:t>
            </a:r>
            <a:endParaRPr lang="en-US" sz="1400" dirty="0"/>
          </a:p>
          <a:p>
            <a:pPr>
              <a:spcAft>
                <a:spcPts val="600"/>
              </a:spcAft>
            </a:pPr>
            <a:endParaRPr lang="en-US" sz="1400" dirty="0"/>
          </a:p>
        </p:txBody>
      </p:sp>
    </p:spTree>
    <p:extLst>
      <p:ext uri="{BB962C8B-B14F-4D97-AF65-F5344CB8AC3E}">
        <p14:creationId xmlns:p14="http://schemas.microsoft.com/office/powerpoint/2010/main" val="1914776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Podsticaji prilikom zaključenja ugovora o zakupu</a:t>
            </a:r>
            <a:endParaRPr lang="en-GB" sz="2000" dirty="0"/>
          </a:p>
        </p:txBody>
      </p:sp>
      <p:sp>
        <p:nvSpPr>
          <p:cNvPr id="8" name="Textfeld 7"/>
          <p:cNvSpPr txBox="1"/>
          <p:nvPr/>
        </p:nvSpPr>
        <p:spPr>
          <a:xfrm>
            <a:off x="251520" y="1566554"/>
            <a:ext cx="8643098" cy="2046714"/>
          </a:xfrm>
          <a:prstGeom prst="rect">
            <a:avLst/>
          </a:prstGeom>
          <a:noFill/>
        </p:spPr>
        <p:txBody>
          <a:bodyPr wrap="square" rtlCol="0">
            <a:spAutoFit/>
          </a:bodyPr>
          <a:lstStyle/>
          <a:p>
            <a:pPr>
              <a:spcAft>
                <a:spcPts val="600"/>
              </a:spcAft>
            </a:pPr>
            <a:r>
              <a:rPr lang="sr-Latn-RS" sz="1400" dirty="0" smtClean="0"/>
              <a:t>Tačka 50 IAS 17 definiše</a:t>
            </a:r>
            <a:r>
              <a:rPr lang="sr-Latn-RS" sz="1400" dirty="0"/>
              <a:t> </a:t>
            </a:r>
            <a:r>
              <a:rPr lang="sr-Latn-RS" sz="1400" dirty="0" smtClean="0"/>
              <a:t>da se prihod od poslovnog lizinga </a:t>
            </a:r>
            <a:r>
              <a:rPr lang="sr-Latn-RS" sz="1400" dirty="0" smtClean="0"/>
              <a:t>priznaje </a:t>
            </a:r>
            <a:r>
              <a:rPr lang="sr-Latn-RS" sz="1400" dirty="0" smtClean="0"/>
              <a:t>kao prihod po pravolinijskoj osnovi tokom trajanja lizinga, osim ako ne postoji neka druga sistematska osnova koja je primerenija vremenskom rasporedu smanjivanja koristi dobijenih sredstava koja je predmet lizinga.</a:t>
            </a:r>
          </a:p>
          <a:p>
            <a:pPr>
              <a:spcAft>
                <a:spcPts val="600"/>
              </a:spcAft>
            </a:pPr>
            <a:endParaRPr lang="sr-Latn-RS" sz="1400" dirty="0" smtClean="0"/>
          </a:p>
          <a:p>
            <a:pPr>
              <a:spcAft>
                <a:spcPts val="600"/>
              </a:spcAft>
            </a:pPr>
            <a:r>
              <a:rPr lang="sr-Latn-RS" sz="1400" dirty="0" smtClean="0"/>
              <a:t>Tačka 33 IAS 17 definiše da se plaćanje lizinga priznaje kao rashod po pravolinijskoj osnovi tokom trajanja lizinga, osim ako neka druga sistematska osnova nije primerenija za predstavljanje vremenske strukture koristi za korisnika.</a:t>
            </a:r>
            <a:endParaRPr lang="en-US" sz="1400" dirty="0"/>
          </a:p>
          <a:p>
            <a:pPr>
              <a:spcAft>
                <a:spcPts val="600"/>
              </a:spcAft>
            </a:pPr>
            <a:endParaRPr lang="en-US" sz="1400" dirty="0"/>
          </a:p>
        </p:txBody>
      </p:sp>
    </p:spTree>
    <p:extLst>
      <p:ext uri="{BB962C8B-B14F-4D97-AF65-F5344CB8AC3E}">
        <p14:creationId xmlns:p14="http://schemas.microsoft.com/office/powerpoint/2010/main" val="30543049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sr-Latn-RS" sz="2000" b="1" dirty="0" smtClean="0"/>
              <a:t>Podsticaji prilikom zaključenja ugovora o zakupu</a:t>
            </a:r>
            <a:endParaRPr lang="en-GB" sz="2000" dirty="0"/>
          </a:p>
        </p:txBody>
      </p:sp>
      <p:sp>
        <p:nvSpPr>
          <p:cNvPr id="8" name="Textfeld 7"/>
          <p:cNvSpPr txBox="1"/>
          <p:nvPr/>
        </p:nvSpPr>
        <p:spPr>
          <a:xfrm>
            <a:off x="251520" y="1566554"/>
            <a:ext cx="8643098" cy="1323439"/>
          </a:xfrm>
          <a:prstGeom prst="rect">
            <a:avLst/>
          </a:prstGeom>
          <a:noFill/>
        </p:spPr>
        <p:txBody>
          <a:bodyPr wrap="square" rtlCol="0">
            <a:spAutoFit/>
          </a:bodyPr>
          <a:lstStyle/>
          <a:p>
            <a:pPr>
              <a:spcAft>
                <a:spcPts val="600"/>
              </a:spcAft>
            </a:pPr>
            <a:r>
              <a:rPr lang="sr-Latn-RS" sz="1400" dirty="0" smtClean="0"/>
              <a:t>Odredbom člana 5 stav 4 tačka 2) Zakona o PDV-u propisano je da se promet usluge nez naknade izjednačava sa prometom usluge uz naknadu u slučaju kada je usluga izvršena za neposlovne svrhe.</a:t>
            </a:r>
          </a:p>
          <a:p>
            <a:pPr>
              <a:spcAft>
                <a:spcPts val="600"/>
              </a:spcAft>
            </a:pPr>
            <a:endParaRPr lang="sr-Latn-RS" sz="1400" dirty="0"/>
          </a:p>
          <a:p>
            <a:pPr>
              <a:spcAft>
                <a:spcPts val="600"/>
              </a:spcAft>
            </a:pPr>
            <a:r>
              <a:rPr lang="sr-Latn-RS" sz="1400" dirty="0" smtClean="0"/>
              <a:t>Odobravanje grejs perioda ima za cilj podsticanje zakupca da zaključi ugovor i samim tim i povećanje prihoda od zakupa. Ovaj promet nije predmet oporezivanja PDV-om.</a:t>
            </a:r>
            <a:endParaRPr lang="en-US" sz="1400" dirty="0"/>
          </a:p>
        </p:txBody>
      </p:sp>
    </p:spTree>
    <p:extLst>
      <p:ext uri="{BB962C8B-B14F-4D97-AF65-F5344CB8AC3E}">
        <p14:creationId xmlns:p14="http://schemas.microsoft.com/office/powerpoint/2010/main" val="3601530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themeOverride>
</file>

<file path=docProps/app.xml><?xml version="1.0" encoding="utf-8"?>
<Properties xmlns="http://schemas.openxmlformats.org/officeDocument/2006/extended-properties" xmlns:vt="http://schemas.openxmlformats.org/officeDocument/2006/docPropsVTypes">
  <Template/>
  <TotalTime>681</TotalTime>
  <Words>1406</Words>
  <Application>Microsoft Office PowerPoint</Application>
  <PresentationFormat>On-screen Show (16:9)</PresentationFormat>
  <Paragraphs>92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rAČUNOVODSTVENA I PORESKA PITANJA ZAKUPA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L2LAdmin</dc:creator>
  <cp:lastModifiedBy>nevenalj</cp:lastModifiedBy>
  <cp:revision>213</cp:revision>
  <dcterms:created xsi:type="dcterms:W3CDTF">2015-05-28T11:57:29Z</dcterms:created>
  <dcterms:modified xsi:type="dcterms:W3CDTF">2017-11-22T10:22:37Z</dcterms:modified>
</cp:coreProperties>
</file>