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308" r:id="rId3"/>
    <p:sldId id="306" r:id="rId4"/>
    <p:sldId id="309" r:id="rId5"/>
    <p:sldId id="310" r:id="rId6"/>
    <p:sldId id="311" r:id="rId7"/>
    <p:sldId id="312" r:id="rId8"/>
    <p:sldId id="313" r:id="rId9"/>
    <p:sldId id="314" r:id="rId10"/>
    <p:sldId id="316" r:id="rId11"/>
    <p:sldId id="315" r:id="rId12"/>
    <p:sldId id="317" r:id="rId13"/>
    <p:sldId id="318" r:id="rId14"/>
    <p:sldId id="31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00B0F0"/>
    <a:srgbClr val="3F9C35"/>
    <a:srgbClr val="63666A"/>
    <a:srgbClr val="DBECD4"/>
    <a:srgbClr val="D4E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7731" autoAdjust="0"/>
  </p:normalViewPr>
  <p:slideViewPr>
    <p:cSldViewPr snapToGrid="0">
      <p:cViewPr>
        <p:scale>
          <a:sx n="80" d="100"/>
          <a:sy n="80" d="100"/>
        </p:scale>
        <p:origin x="-1866" y="-768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 SASTAVLJANJA ITG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RS" dirty="0" smtClean="0"/>
              <a:t>Marko Marjanović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657246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23.11.2017.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Primer sastavljanja ITG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6" y="797689"/>
            <a:ext cx="8712968" cy="332510"/>
          </a:xfrm>
        </p:spPr>
        <p:txBody>
          <a:bodyPr>
            <a:normAutofit fontScale="92500" lnSpcReduction="20000"/>
          </a:bodyPr>
          <a:lstStyle/>
          <a:p>
            <a:r>
              <a:rPr lang="pl-PL" sz="2000" dirty="0" smtClean="0"/>
              <a:t>Prezentacija obračuna </a:t>
            </a:r>
            <a:r>
              <a:rPr lang="pl-PL" sz="2000" dirty="0"/>
              <a:t>po AOP-ima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6" y="1422103"/>
            <a:ext cx="7812354" cy="363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190006" y="1130197"/>
            <a:ext cx="8712968" cy="291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>
                <a:solidFill>
                  <a:schemeClr val="tx1"/>
                </a:solidFill>
              </a:rPr>
              <a:t>Tabelom </a:t>
            </a:r>
            <a:r>
              <a:rPr lang="pl-PL" sz="1200" dirty="0">
                <a:solidFill>
                  <a:schemeClr val="tx1"/>
                </a:solidFill>
              </a:rPr>
              <a:t>u nastavku data je rekapitulacija prometa po računima na osnovu kojih je sastavljen </a:t>
            </a:r>
            <a:r>
              <a:rPr lang="pl-PL" sz="1200" dirty="0" smtClean="0">
                <a:solidFill>
                  <a:schemeClr val="tx1"/>
                </a:solidFill>
              </a:rPr>
              <a:t>ITG: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Primer sastavljanja ITG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778275"/>
            <a:ext cx="8712968" cy="485775"/>
          </a:xfrm>
        </p:spPr>
        <p:txBody>
          <a:bodyPr/>
          <a:lstStyle/>
          <a:p>
            <a:r>
              <a:rPr lang="pl-PL" sz="2000" dirty="0"/>
              <a:t>Prezentacija </a:t>
            </a:r>
            <a:r>
              <a:rPr lang="pl-PL" sz="2000" dirty="0" smtClean="0"/>
              <a:t>obračuna </a:t>
            </a:r>
            <a:r>
              <a:rPr lang="pl-PL" sz="2000" dirty="0"/>
              <a:t>po AOP-ima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3" y="1181139"/>
            <a:ext cx="7612083" cy="381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2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Primer sastavljanja ITG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vi-VN" sz="2000" dirty="0" smtClean="0"/>
              <a:t>Dodatna </a:t>
            </a:r>
            <a:r>
              <a:rPr lang="vi-VN" sz="2000" dirty="0"/>
              <a:t>prilagođavanja – kupovina i prodaja OS </a:t>
            </a:r>
            <a:r>
              <a:rPr lang="vi-VN" sz="2000" dirty="0" smtClean="0"/>
              <a:t>i</a:t>
            </a:r>
            <a:r>
              <a:rPr lang="sr-Latn-RS" sz="2000" dirty="0" smtClean="0"/>
              <a:t> ostali redovni</a:t>
            </a:r>
            <a:r>
              <a:rPr lang="vi-VN" sz="2000" dirty="0" smtClean="0"/>
              <a:t> prilivi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23059"/>
            <a:ext cx="853551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300" dirty="0"/>
              <a:t>S obzirom na to da je prilikom utvrđivanja </a:t>
            </a:r>
            <a:r>
              <a:rPr lang="sr-Latn-RS" sz="1300" dirty="0" smtClean="0"/>
              <a:t>AOP-a 3002 obuhvaćen celokupni </a:t>
            </a:r>
            <a:r>
              <a:rPr lang="sr-Latn-RS" sz="1300" dirty="0" err="1"/>
              <a:t>potražni</a:t>
            </a:r>
            <a:r>
              <a:rPr lang="sr-Latn-RS" sz="1300" dirty="0"/>
              <a:t> promet na računima u okviru grupe </a:t>
            </a:r>
            <a:r>
              <a:rPr lang="sr-Latn-RS" sz="1300" dirty="0" smtClean="0"/>
              <a:t>20 potrebno </a:t>
            </a:r>
            <a:r>
              <a:rPr lang="sr-Latn-RS" sz="1300" dirty="0"/>
              <a:t>je izvršiti proveru da li je tokom izveštajnog perioda bilo prodaje osnovnih sredstava i da li su okviru navedenih računa obuhvaćena i potraživanja po osnovu drugih poslovnih prihoda</a:t>
            </a:r>
            <a:r>
              <a:rPr lang="sr-Latn-RS" sz="1300" dirty="0" smtClean="0"/>
              <a:t>.</a:t>
            </a:r>
          </a:p>
          <a:p>
            <a:pPr>
              <a:spcAft>
                <a:spcPts val="600"/>
              </a:spcAft>
            </a:pPr>
            <a:endParaRPr lang="sr-Latn-RS" sz="600" dirty="0" smtClean="0"/>
          </a:p>
          <a:p>
            <a:pPr>
              <a:spcAft>
                <a:spcPts val="600"/>
              </a:spcAft>
            </a:pPr>
            <a:r>
              <a:rPr lang="sr-Latn-RS" sz="1300" dirty="0"/>
              <a:t>U prezentovanom primeru uvidom </a:t>
            </a:r>
            <a:r>
              <a:rPr lang="sr-Latn-RS" sz="1300" dirty="0" smtClean="0"/>
              <a:t>u tekući promet OS u zaključnom listu </a:t>
            </a:r>
            <a:r>
              <a:rPr lang="sr-Latn-RS" sz="1300" dirty="0"/>
              <a:t>utvrđeno je da je u toku izveštajnog perioda bilo prodaja osnovnih </a:t>
            </a:r>
            <a:r>
              <a:rPr lang="sr-Latn-RS" sz="1300" dirty="0" smtClean="0"/>
              <a:t>sredstava koje su naplaćene. U skladu sa navedenim izvršeno je umanjenje na AOP-u 3002 u iznosu od RSD 38.843, koliko je dodato na AOP 3015.</a:t>
            </a:r>
          </a:p>
          <a:p>
            <a:pPr>
              <a:spcAft>
                <a:spcPts val="600"/>
              </a:spcAft>
            </a:pPr>
            <a:r>
              <a:rPr lang="sr-Latn-RS" sz="1300" dirty="0"/>
              <a:t>Takođe, identifikovano je da je kompanija ostvarivala prihode od zakupa i </a:t>
            </a:r>
            <a:r>
              <a:rPr lang="sr-Latn-RS" sz="1300" dirty="0" err="1"/>
              <a:t>prefakturisavanja</a:t>
            </a:r>
            <a:r>
              <a:rPr lang="sr-Latn-RS" sz="1300" dirty="0"/>
              <a:t> režijskih troškova </a:t>
            </a:r>
            <a:r>
              <a:rPr lang="sr-Latn-RS" sz="1300" dirty="0" smtClean="0"/>
              <a:t>zakupcima. </a:t>
            </a:r>
            <a:r>
              <a:rPr lang="vi-VN" sz="1300" dirty="0"/>
              <a:t>Utvrđeni prilivi u iznosu od RSD 65.117 hiljada su reklasifikovani sa AOP-a 3002 </a:t>
            </a:r>
            <a:r>
              <a:rPr lang="vi-VN" sz="1300" dirty="0" smtClean="0"/>
              <a:t>na </a:t>
            </a:r>
            <a:r>
              <a:rPr lang="vi-VN" sz="1300" dirty="0"/>
              <a:t>AOP </a:t>
            </a:r>
            <a:r>
              <a:rPr lang="vi-VN" sz="1300" dirty="0" smtClean="0"/>
              <a:t>3004</a:t>
            </a:r>
            <a:r>
              <a:rPr lang="sr-Latn-RS" sz="1300" dirty="0" smtClean="0"/>
              <a:t>.</a:t>
            </a:r>
          </a:p>
          <a:p>
            <a:pPr>
              <a:spcAft>
                <a:spcPts val="600"/>
              </a:spcAft>
            </a:pPr>
            <a:endParaRPr lang="sr-Latn-RS" sz="600" dirty="0" smtClean="0"/>
          </a:p>
          <a:p>
            <a:pPr>
              <a:spcAft>
                <a:spcPts val="600"/>
              </a:spcAft>
            </a:pPr>
            <a:r>
              <a:rPr lang="vi-VN" sz="1300" dirty="0"/>
              <a:t>Uvidom u tekući promet zaključnog lista u delu osnovnih sredstva utvrđeno je da je tokom izveštajnog perioda kompanija </a:t>
            </a:r>
            <a:r>
              <a:rPr lang="vi-VN" sz="1300" dirty="0" smtClean="0"/>
              <a:t>vršil</a:t>
            </a:r>
            <a:r>
              <a:rPr lang="sr-Latn-RS" sz="1300" dirty="0" smtClean="0"/>
              <a:t>a</a:t>
            </a:r>
            <a:r>
              <a:rPr lang="vi-VN" sz="1300" dirty="0" smtClean="0"/>
              <a:t> </a:t>
            </a:r>
            <a:r>
              <a:rPr lang="vi-VN" sz="1300" dirty="0"/>
              <a:t>nabavke </a:t>
            </a:r>
            <a:r>
              <a:rPr lang="sr-Latn-RS" sz="1300" dirty="0"/>
              <a:t>OS. Identifikovano je povećanje salda osnovnih sredstava po osnovu novih nabavki tokom 2017. godine u iznosu od RSD 40.558 </a:t>
            </a:r>
            <a:r>
              <a:rPr lang="sr-Latn-RS" sz="1300" dirty="0" smtClean="0"/>
              <a:t>hiljada </a:t>
            </a:r>
            <a:r>
              <a:rPr lang="sr-Latn-RS" sz="1300" dirty="0"/>
              <a:t>koliko je </a:t>
            </a:r>
            <a:r>
              <a:rPr lang="sr-Latn-RS" sz="1300" dirty="0" err="1" smtClean="0"/>
              <a:t>reklasifikovano</a:t>
            </a:r>
            <a:r>
              <a:rPr lang="sr-Latn-RS" sz="1300" dirty="0" smtClean="0"/>
              <a:t> </a:t>
            </a:r>
            <a:r>
              <a:rPr lang="sr-Latn-RS" sz="1300" dirty="0"/>
              <a:t>sa AOP-a </a:t>
            </a:r>
            <a:r>
              <a:rPr lang="sr-Latn-RS" sz="1300" dirty="0" smtClean="0"/>
              <a:t>3006 </a:t>
            </a:r>
            <a:r>
              <a:rPr lang="sr-Latn-RS" sz="1300" dirty="0"/>
              <a:t>na AOP </a:t>
            </a:r>
            <a:r>
              <a:rPr lang="sr-Latn-RS" sz="1300" dirty="0" smtClean="0"/>
              <a:t>3021 (navedeni iznos prvobitno </a:t>
            </a:r>
            <a:r>
              <a:rPr lang="sr-Latn-RS" sz="1300" dirty="0"/>
              <a:t>obuhvaćen na AOP-u 3006 u okviru </a:t>
            </a:r>
            <a:r>
              <a:rPr lang="sr-Latn-RS" sz="1300" dirty="0" err="1"/>
              <a:t>dugovnog</a:t>
            </a:r>
            <a:r>
              <a:rPr lang="sr-Latn-RS" sz="1300" dirty="0"/>
              <a:t> prometa na računima 435 i </a:t>
            </a:r>
            <a:r>
              <a:rPr lang="sr-Latn-RS" sz="1300" dirty="0" smtClean="0"/>
              <a:t>436).</a:t>
            </a:r>
          </a:p>
        </p:txBody>
      </p:sp>
    </p:spTree>
    <p:extLst>
      <p:ext uri="{BB962C8B-B14F-4D97-AF65-F5344CB8AC3E}">
        <p14:creationId xmlns:p14="http://schemas.microsoft.com/office/powerpoint/2010/main" val="7321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Primer sastavljanja ITG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pl-PL" sz="2000" dirty="0"/>
              <a:t>Prezentacija </a:t>
            </a:r>
            <a:r>
              <a:rPr lang="pl-PL" sz="2000" dirty="0" smtClean="0"/>
              <a:t>ITG</a:t>
            </a:r>
            <a:endParaRPr lang="pl-PL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78129" y="4481499"/>
            <a:ext cx="788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U tabeli iznad prikazan je Izveštaj o tokovima gotovine sastavljen na osnovu </a:t>
            </a:r>
            <a:r>
              <a:rPr lang="sr-Latn-RS" sz="1400" dirty="0" err="1" smtClean="0"/>
              <a:t>Pivot</a:t>
            </a:r>
            <a:r>
              <a:rPr lang="sr-Latn-RS" sz="1400" dirty="0" smtClean="0"/>
              <a:t> tabele gotovinskih transakcija izvučene iz dnevnika knjiženja.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" y="1446810"/>
            <a:ext cx="8753854" cy="292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5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Primer sastavljanja ITG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36375" y="2150174"/>
            <a:ext cx="2149433" cy="843147"/>
          </a:xfrm>
        </p:spPr>
        <p:txBody>
          <a:bodyPr/>
          <a:lstStyle/>
          <a:p>
            <a:pPr algn="ctr"/>
            <a:r>
              <a:rPr lang="sr-Latn-RS" sz="2800" dirty="0" smtClean="0">
                <a:solidFill>
                  <a:srgbClr val="009CDE"/>
                </a:solidFill>
              </a:rPr>
              <a:t>Hvala na pažnji!</a:t>
            </a:r>
            <a:endParaRPr lang="en-GB" sz="2800" dirty="0">
              <a:solidFill>
                <a:srgbClr val="009CD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96" y="1511716"/>
            <a:ext cx="1638529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Primer sastavljanja ITG</a:t>
            </a:r>
            <a:endParaRPr lang="en-GB" sz="20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97042" y="925461"/>
            <a:ext cx="8712968" cy="41096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000" dirty="0" smtClean="0"/>
              <a:t>Značaj izveštaja o tokovima gotovine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Latn-RS" sz="7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000" dirty="0">
                <a:solidFill>
                  <a:srgbClr val="63666A"/>
                </a:solidFill>
              </a:rPr>
              <a:t>Izbor metode za sastavljanje ITG</a:t>
            </a:r>
            <a:endParaRPr lang="en-GB" sz="2000" dirty="0">
              <a:solidFill>
                <a:srgbClr val="63666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Latn-RS" sz="7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000" dirty="0"/>
              <a:t>Identifikacija gotovinskih transakcija</a:t>
            </a: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Latn-RS" sz="7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000" dirty="0">
                <a:solidFill>
                  <a:srgbClr val="63666A"/>
                </a:solidFill>
              </a:rPr>
              <a:t>Priprema </a:t>
            </a:r>
            <a:r>
              <a:rPr lang="sr-Latn-RS" sz="2000" dirty="0" err="1">
                <a:solidFill>
                  <a:srgbClr val="63666A"/>
                </a:solidFill>
              </a:rPr>
              <a:t>Pivot</a:t>
            </a:r>
            <a:r>
              <a:rPr lang="sr-Latn-RS" sz="2000" dirty="0">
                <a:solidFill>
                  <a:srgbClr val="63666A"/>
                </a:solidFill>
              </a:rPr>
              <a:t> tabele</a:t>
            </a:r>
            <a:endParaRPr lang="en-GB" sz="2000" dirty="0">
              <a:solidFill>
                <a:srgbClr val="63666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Latn-RS" sz="7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000" dirty="0"/>
              <a:t>Sastavljanje ITG na osnovu </a:t>
            </a:r>
            <a:r>
              <a:rPr lang="sr-Latn-RS" sz="2000" dirty="0" err="1"/>
              <a:t>Pivot</a:t>
            </a:r>
            <a:r>
              <a:rPr lang="sr-Latn-RS" sz="2000" dirty="0"/>
              <a:t> tabele</a:t>
            </a:r>
            <a:endParaRPr lang="en-GB" sz="2000" dirty="0"/>
          </a:p>
          <a:p>
            <a:endParaRPr lang="sr-Latn-RS" sz="700" dirty="0">
              <a:solidFill>
                <a:srgbClr val="63666A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63666A"/>
                </a:solidFill>
              </a:rPr>
              <a:t>Prezentacija obračuna po AOP-ima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7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000" dirty="0"/>
              <a:t>Dodatna prilagođavanja – kupovina i prodaja OS i ostali redovni prilivi</a:t>
            </a:r>
          </a:p>
          <a:p>
            <a:endParaRPr lang="pl-PL" sz="7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srgbClr val="63666A"/>
                </a:solidFill>
              </a:rPr>
              <a:t>Prezentacija ITG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90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Primer sastavljanja ITG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Značaj izveštaja o tokovima gotovine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440574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400" dirty="0" smtClean="0"/>
              <a:t>ITG Oslikava likvidnosti i solventnost posmatranog entiteta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400" dirty="0" smtClean="0"/>
              <a:t>ITG se koristi kao osnova za budžetiranje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RS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sz="1400" dirty="0" smtClean="0"/>
              <a:t>Banke se u najvećoj meri oslanjaju na ITG prilikom procene kreditne sposobnosti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84" y="1131394"/>
            <a:ext cx="1689699" cy="1124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64" y="2255812"/>
            <a:ext cx="1842661" cy="1374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51" y="3302248"/>
            <a:ext cx="1640772" cy="136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Primer sastavljanja ITG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63017" y="844314"/>
            <a:ext cx="8712968" cy="485775"/>
          </a:xfrm>
        </p:spPr>
        <p:txBody>
          <a:bodyPr/>
          <a:lstStyle/>
          <a:p>
            <a:r>
              <a:rPr lang="sr-Latn-RS" sz="2000" dirty="0">
                <a:solidFill>
                  <a:srgbClr val="3F9C35"/>
                </a:solidFill>
              </a:rPr>
              <a:t>Izbor metode za sastavljanje ITG</a:t>
            </a:r>
            <a:endParaRPr lang="en-GB" sz="2000" dirty="0">
              <a:solidFill>
                <a:srgbClr val="3F9C35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0004" y="1268680"/>
            <a:ext cx="88589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sz="1400" dirty="0" smtClean="0"/>
              <a:t>Prilikom </a:t>
            </a:r>
            <a:r>
              <a:rPr lang="sr-Latn-RS" sz="1400" dirty="0"/>
              <a:t>knjiženja svih gotovinskih transakcija, </a:t>
            </a:r>
            <a:r>
              <a:rPr lang="sr-Latn-RS" sz="1400" dirty="0" smtClean="0"/>
              <a:t>osim evidentiranja na računima klasa 0 do 9, </a:t>
            </a:r>
            <a:r>
              <a:rPr lang="sr-Latn-RS" sz="1400" dirty="0"/>
              <a:t>vrši </a:t>
            </a:r>
            <a:r>
              <a:rPr lang="sr-Latn-RS" sz="1400" dirty="0" smtClean="0"/>
              <a:t>se i </a:t>
            </a:r>
            <a:r>
              <a:rPr lang="sr-Latn-RS" sz="1400" dirty="0"/>
              <a:t>obeležavanje na koju vrstu gotovinskog toka se odnose sva plaćanja i sve </a:t>
            </a:r>
            <a:r>
              <a:rPr lang="sr-Latn-RS" sz="1400" dirty="0" smtClean="0"/>
              <a:t>naplate.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Prednosti: Preciznost prilikom obračuna AOP-a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Nedostaci: Potreba dvostrukog </a:t>
            </a:r>
            <a:r>
              <a:rPr lang="sr-Latn-RS" sz="1400" dirty="0"/>
              <a:t>evidentiranja transakcija tokom izveštajnog </a:t>
            </a:r>
            <a:r>
              <a:rPr lang="sr-Latn-RS" sz="1400" dirty="0" smtClean="0"/>
              <a:t>perioda što zahteva značajne resurse i vreme</a:t>
            </a:r>
          </a:p>
          <a:p>
            <a:pPr>
              <a:spcAft>
                <a:spcPts val="600"/>
              </a:spcAft>
            </a:pPr>
            <a:endParaRPr lang="sr-Latn-RS" sz="200" dirty="0" smtClean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sz="1400" dirty="0" smtClean="0"/>
              <a:t>Analiza </a:t>
            </a:r>
            <a:r>
              <a:rPr lang="sr-Latn-RS" sz="1400" dirty="0"/>
              <a:t>podataka dva sukcesivna bilansa stanja (početak i kraj izveštajnog perioda) i bilansa uspeha za odgovarajući izveštajni period</a:t>
            </a:r>
            <a:r>
              <a:rPr lang="sr-Latn-RS" sz="1400" dirty="0" smtClean="0"/>
              <a:t>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Prednosti: Ušteda vremena i resursa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dirty="0" smtClean="0"/>
              <a:t>Nedostaci: Potreba za korišćenjem velikog broja pomoćnih evidencija, identifikacijom </a:t>
            </a:r>
            <a:r>
              <a:rPr lang="sr-Latn-RS" sz="1400" dirty="0"/>
              <a:t>svih korektivnih </a:t>
            </a:r>
            <a:r>
              <a:rPr lang="sr-Latn-RS" sz="1400" dirty="0" smtClean="0"/>
              <a:t>događaja koji ne predstavljaju tok gotovine a </a:t>
            </a:r>
            <a:r>
              <a:rPr lang="sr-Latn-RS" sz="1400" dirty="0" err="1" smtClean="0"/>
              <a:t>proknjiženi</a:t>
            </a:r>
            <a:r>
              <a:rPr lang="sr-Latn-RS" sz="1400" dirty="0" smtClean="0"/>
              <a:t> su na računima koji se koriste za sastavljanje ITG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RS" sz="2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sz="1400" dirty="0" smtClean="0"/>
              <a:t>Alternativna metoda koja otklanja navedene nedostatke??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4" y="4015912"/>
            <a:ext cx="736510" cy="638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7619" y="4707899"/>
            <a:ext cx="5283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600" b="1" dirty="0"/>
              <a:t>ITG na osnovu </a:t>
            </a:r>
            <a:r>
              <a:rPr lang="sr-Latn-RS" sz="1600" b="1" dirty="0" smtClean="0"/>
              <a:t>prometa svih </a:t>
            </a:r>
            <a:r>
              <a:rPr lang="sr-Latn-RS" sz="1600" b="1" dirty="0"/>
              <a:t>gotovinskih </a:t>
            </a:r>
            <a:r>
              <a:rPr lang="sr-Latn-RS" sz="1600" b="1" dirty="0" smtClean="0"/>
              <a:t>transakcija</a:t>
            </a:r>
            <a:endParaRPr lang="en-GB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19" y="4663597"/>
            <a:ext cx="432724" cy="38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4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Primer sastavljanja ITG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2" y="972911"/>
            <a:ext cx="8712968" cy="485775"/>
          </a:xfrm>
        </p:spPr>
        <p:txBody>
          <a:bodyPr/>
          <a:lstStyle/>
          <a:p>
            <a:r>
              <a:rPr lang="sr-Latn-RS" sz="2000" dirty="0"/>
              <a:t>Identifikacija gotovinskih transakcija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1" y="1565563"/>
            <a:ext cx="853551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>
                <a:solidFill>
                  <a:srgbClr val="3F9C35"/>
                </a:solidFill>
              </a:rPr>
              <a:t>Ključna pretpostavka: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Identifikovanje kriterijuma na osnovu kog je moguće izdvojiti promet svih gotovinskih transakcija: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Tip naloga </a:t>
            </a:r>
            <a:r>
              <a:rPr lang="sr-Latn-RS" sz="1400" dirty="0">
                <a:solidFill>
                  <a:srgbClr val="3F9C35"/>
                </a:solidFill>
              </a:rPr>
              <a:t>/ </a:t>
            </a:r>
            <a:r>
              <a:rPr lang="sr-Latn-RS" sz="1400" dirty="0" smtClean="0">
                <a:solidFill>
                  <a:srgbClr val="009CDE"/>
                </a:solidFill>
              </a:rPr>
              <a:t>vrsta naloga </a:t>
            </a:r>
            <a:r>
              <a:rPr lang="sr-Latn-RS" sz="1400" dirty="0">
                <a:solidFill>
                  <a:srgbClr val="3F9C35"/>
                </a:solidFill>
              </a:rPr>
              <a:t>/ </a:t>
            </a:r>
            <a:r>
              <a:rPr lang="sr-Latn-RS" sz="1400" dirty="0" smtClean="0"/>
              <a:t>tip dokumenta</a:t>
            </a:r>
            <a:r>
              <a:rPr lang="sr-Latn-RS" sz="1400" dirty="0">
                <a:solidFill>
                  <a:srgbClr val="3F9C35"/>
                </a:solidFill>
              </a:rPr>
              <a:t> / </a:t>
            </a:r>
            <a:r>
              <a:rPr lang="sr-Latn-RS" sz="1400" dirty="0">
                <a:solidFill>
                  <a:srgbClr val="009CDE"/>
                </a:solidFill>
              </a:rPr>
              <a:t>vrsta dokumenta </a:t>
            </a:r>
            <a:r>
              <a:rPr lang="sr-Latn-RS" sz="1400" dirty="0">
                <a:solidFill>
                  <a:srgbClr val="3F9C35"/>
                </a:solidFill>
              </a:rPr>
              <a:t>/ </a:t>
            </a:r>
            <a:r>
              <a:rPr lang="sr-Latn-RS" sz="1400" dirty="0" smtClean="0"/>
              <a:t>deo oznake naloga </a:t>
            </a:r>
            <a:r>
              <a:rPr lang="sr-Latn-RS" sz="1400" dirty="0">
                <a:solidFill>
                  <a:srgbClr val="3F9C35"/>
                </a:solidFill>
              </a:rPr>
              <a:t>/ </a:t>
            </a:r>
            <a:r>
              <a:rPr lang="sr-Latn-RS" sz="1400" dirty="0">
                <a:solidFill>
                  <a:srgbClr val="009CDE"/>
                </a:solidFill>
              </a:rPr>
              <a:t>opis knjiženja</a:t>
            </a:r>
          </a:p>
          <a:p>
            <a:pPr>
              <a:spcAft>
                <a:spcPts val="600"/>
              </a:spcAft>
            </a:pPr>
            <a:endParaRPr lang="sr-Latn-RS" sz="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Kada se identifikuje kriterijum postoje 2 načina za pripremu izveštaja koji će poslužiti za sastavljanje ITG:</a:t>
            </a:r>
            <a:endParaRPr lang="sr-Latn-RS" sz="1400" dirty="0"/>
          </a:p>
          <a:p>
            <a:pPr>
              <a:spcAft>
                <a:spcPts val="600"/>
              </a:spcAft>
            </a:pPr>
            <a:endParaRPr lang="sr-Latn-RS" sz="4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rgbClr val="3F9C35"/>
                </a:solidFill>
              </a:rPr>
              <a:t>Prvi način: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Direktno izvlačenje izveštaja o svim gotovinskim transakcija po računima glavne knjige iz računovodstvenog softvera</a:t>
            </a:r>
          </a:p>
          <a:p>
            <a:pPr>
              <a:spcAft>
                <a:spcPts val="600"/>
              </a:spcAft>
            </a:pPr>
            <a:endParaRPr lang="sr-Latn-RS" sz="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Latn-RS" sz="1400" dirty="0" smtClean="0">
                <a:solidFill>
                  <a:srgbClr val="3F9C35"/>
                </a:solidFill>
              </a:rPr>
              <a:t>Drugi način: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Pripremanje </a:t>
            </a:r>
            <a:r>
              <a:rPr lang="sr-Latn-RS" sz="1400" dirty="0"/>
              <a:t>izveštaja o </a:t>
            </a:r>
            <a:r>
              <a:rPr lang="sr-Latn-RS" sz="1400" dirty="0" smtClean="0"/>
              <a:t>svim </a:t>
            </a:r>
            <a:r>
              <a:rPr lang="sr-Latn-RS" sz="1400" dirty="0"/>
              <a:t>gotovinskih transakcija po računima glavne knjige </a:t>
            </a:r>
            <a:r>
              <a:rPr lang="sr-Latn-RS" sz="1400" dirty="0" smtClean="0"/>
              <a:t>na osnovu dnevnika knjiženja eksportovanog u Excel</a:t>
            </a:r>
          </a:p>
        </p:txBody>
      </p:sp>
    </p:spTree>
    <p:extLst>
      <p:ext uri="{BB962C8B-B14F-4D97-AF65-F5344CB8AC3E}">
        <p14:creationId xmlns:p14="http://schemas.microsoft.com/office/powerpoint/2010/main" val="32115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Primer sastavljanja ITG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4" y="820563"/>
            <a:ext cx="8712968" cy="376865"/>
          </a:xfrm>
        </p:spPr>
        <p:txBody>
          <a:bodyPr/>
          <a:lstStyle/>
          <a:p>
            <a:r>
              <a:rPr lang="sr-Latn-RS" sz="2000" dirty="0"/>
              <a:t>Identifikacija gotovinskih transakcija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197428"/>
            <a:ext cx="8535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>
                <a:solidFill>
                  <a:srgbClr val="3F9C35"/>
                </a:solidFill>
              </a:rPr>
              <a:t>Drugi </a:t>
            </a:r>
            <a:r>
              <a:rPr lang="sr-Latn-RS" sz="1400" dirty="0" smtClean="0">
                <a:solidFill>
                  <a:srgbClr val="3F9C35"/>
                </a:solidFill>
              </a:rPr>
              <a:t>način – priprema </a:t>
            </a:r>
            <a:r>
              <a:rPr lang="sr-Latn-RS" sz="1400" dirty="0" err="1" smtClean="0">
                <a:solidFill>
                  <a:srgbClr val="3F9C35"/>
                </a:solidFill>
              </a:rPr>
              <a:t>Pivot</a:t>
            </a:r>
            <a:r>
              <a:rPr lang="sr-Latn-RS" sz="1400" dirty="0" smtClean="0">
                <a:solidFill>
                  <a:srgbClr val="3F9C35"/>
                </a:solidFill>
              </a:rPr>
              <a:t> tabele gotovinskih transakcija na osnovu dnevnika knjiženja u Excelu:</a:t>
            </a:r>
            <a:endParaRPr lang="sr-Latn-RS" sz="100" dirty="0" smtClean="0"/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1200" dirty="0" smtClean="0"/>
              <a:t>Potrebno je izvesti dnevnik knjiženja / glavnu knjigu u Excel dokument </a:t>
            </a:r>
            <a:r>
              <a:rPr lang="sr-Latn-RS" sz="1200" dirty="0"/>
              <a:t>(isključuje se nalog otvaranja poslovnih </a:t>
            </a:r>
            <a:r>
              <a:rPr lang="sr-Latn-RS" sz="1200" dirty="0" smtClean="0"/>
              <a:t>knjiga). Neophodno je proveriti da li su </a:t>
            </a:r>
            <a:r>
              <a:rPr lang="sr-Latn-RS" sz="1200" dirty="0" err="1" smtClean="0"/>
              <a:t>dugovni</a:t>
            </a:r>
            <a:r>
              <a:rPr lang="sr-Latn-RS" sz="1200" dirty="0" smtClean="0"/>
              <a:t> i </a:t>
            </a:r>
            <a:r>
              <a:rPr lang="sr-Latn-RS" sz="1200" dirty="0" err="1" smtClean="0"/>
              <a:t>potražni</a:t>
            </a:r>
            <a:r>
              <a:rPr lang="sr-Latn-RS" sz="1200" dirty="0" smtClean="0"/>
              <a:t> promet dnevnika knjiženja međusobno usaglašeni i da li se slažu sa tekućim prometom u zaključnom listu / bruto bilansu.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1200" dirty="0" smtClean="0"/>
              <a:t>Postaviti filter u zaglavlje tabele u Excel-u i u koloni broj naloga (ili nekoj drugoj u zavisnosti od kriterijuma na osnovu kog je moguće identifikovati sve gotovinske transakcije) filtrirati poslovne promene </a:t>
            </a:r>
            <a:r>
              <a:rPr lang="sr-Latn-RS" sz="1200" dirty="0"/>
              <a:t>koje se odnose na gotovinske transakcije </a:t>
            </a:r>
            <a:r>
              <a:rPr lang="sr-Latn-RS" sz="1200" dirty="0" smtClean="0"/>
              <a:t>(</a:t>
            </a:r>
            <a:r>
              <a:rPr lang="sr-Latn-RS" sz="1200" dirty="0"/>
              <a:t>Excel meni sa opcijama -&gt; Data  -&gt; </a:t>
            </a:r>
            <a:r>
              <a:rPr lang="sr-Latn-RS" sz="1200" dirty="0" smtClean="0"/>
              <a:t>Filter  a zatim </a:t>
            </a:r>
            <a:r>
              <a:rPr lang="sr-Latn-RS" sz="1200" dirty="0"/>
              <a:t>otvoriti Filter u koloni Nalog -&gt; u polje </a:t>
            </a:r>
            <a:r>
              <a:rPr lang="sr-Latn-RS" sz="1200" dirty="0" err="1"/>
              <a:t>Search</a:t>
            </a:r>
            <a:r>
              <a:rPr lang="sr-Latn-RS" sz="1200" dirty="0"/>
              <a:t> uneti GGE -&gt; </a:t>
            </a:r>
            <a:r>
              <a:rPr lang="sr-Latn-RS" sz="1200" dirty="0" smtClean="0"/>
              <a:t>OK).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4" y="3193038"/>
            <a:ext cx="4156365" cy="1487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60" y="2767088"/>
            <a:ext cx="3656966" cy="22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Primer sastavljanja ITG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Identifikacija gotovinskih transakcija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446810"/>
            <a:ext cx="853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Pripremljenu tabelu je potrebno kopirati u novi Excel radni papir</a:t>
            </a:r>
            <a:r>
              <a:rPr lang="sr-Latn-RS" sz="1400" dirty="0"/>
              <a:t>. Tabelu koja je kopirana u novi Excel radni papir je potrebno obeležiti i iz nje izvući </a:t>
            </a:r>
            <a:r>
              <a:rPr lang="sr-Latn-RS" sz="1400" dirty="0" err="1"/>
              <a:t>pivot</a:t>
            </a:r>
            <a:r>
              <a:rPr lang="sr-Latn-RS" sz="1400" dirty="0"/>
              <a:t> </a:t>
            </a:r>
            <a:r>
              <a:rPr lang="sr-Latn-RS" sz="1400" dirty="0" smtClean="0"/>
              <a:t>tabelu (opcija </a:t>
            </a:r>
            <a:r>
              <a:rPr lang="sr-Latn-RS" sz="1400" dirty="0" err="1"/>
              <a:t>Insert</a:t>
            </a:r>
            <a:r>
              <a:rPr lang="sr-Latn-RS" sz="1400" dirty="0"/>
              <a:t> -&gt; </a:t>
            </a:r>
            <a:r>
              <a:rPr lang="sr-Latn-RS" sz="1400" dirty="0" err="1"/>
              <a:t>PivotTable</a:t>
            </a:r>
            <a:r>
              <a:rPr lang="sr-Latn-RS" sz="1400" dirty="0"/>
              <a:t> -&gt; </a:t>
            </a:r>
            <a:r>
              <a:rPr lang="sr-Latn-RS" sz="1400" dirty="0" err="1"/>
              <a:t>NewWorksheet</a:t>
            </a:r>
            <a:r>
              <a:rPr lang="sr-Latn-RS" sz="1400" dirty="0"/>
              <a:t> -&gt; </a:t>
            </a:r>
            <a:r>
              <a:rPr lang="sr-Latn-RS" sz="1400" dirty="0" smtClean="0"/>
              <a:t>OK).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9" y="2027620"/>
            <a:ext cx="2646098" cy="2485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98" y="2027620"/>
            <a:ext cx="5011387" cy="24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Primer sastavljanja ITG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3" y="796812"/>
            <a:ext cx="8712968" cy="485775"/>
          </a:xfrm>
        </p:spPr>
        <p:txBody>
          <a:bodyPr/>
          <a:lstStyle/>
          <a:p>
            <a:r>
              <a:rPr lang="sr-Latn-RS" sz="2000" dirty="0"/>
              <a:t>Sastavljanje ITG na osnovu </a:t>
            </a:r>
            <a:r>
              <a:rPr lang="sr-Latn-RS" sz="2000" dirty="0" err="1"/>
              <a:t>Pivot</a:t>
            </a:r>
            <a:r>
              <a:rPr lang="sr-Latn-RS" sz="2000" dirty="0"/>
              <a:t> tabele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2" y="1173678"/>
            <a:ext cx="853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smtClean="0"/>
              <a:t>Klikom </a:t>
            </a:r>
            <a:r>
              <a:rPr lang="sr-Latn-RS" sz="1200" dirty="0"/>
              <a:t>na bilo koju ćeliju u </a:t>
            </a:r>
            <a:r>
              <a:rPr lang="sr-Latn-RS" sz="1200" dirty="0" err="1" smtClean="0"/>
              <a:t>pivot</a:t>
            </a:r>
            <a:r>
              <a:rPr lang="sr-Latn-RS" sz="1200" dirty="0" smtClean="0"/>
              <a:t> </a:t>
            </a:r>
            <a:r>
              <a:rPr lang="sr-Latn-RS" sz="1200" dirty="0"/>
              <a:t>tabeli Excel će ponuditi meni sa opcijama na desnoj strani radne površine. Potrebno je iz menija sa opcijama na desnoj strani radne površine iz boksa „</a:t>
            </a:r>
            <a:r>
              <a:rPr lang="sr-Latn-RS" sz="1200" dirty="0" err="1"/>
              <a:t>Chose</a:t>
            </a:r>
            <a:r>
              <a:rPr lang="sr-Latn-RS" sz="1200" dirty="0"/>
              <a:t> </a:t>
            </a:r>
            <a:r>
              <a:rPr lang="sr-Latn-RS" sz="1200" dirty="0" err="1"/>
              <a:t>field</a:t>
            </a:r>
            <a:r>
              <a:rPr lang="sr-Latn-RS" sz="1200" dirty="0"/>
              <a:t> to </a:t>
            </a:r>
            <a:r>
              <a:rPr lang="sr-Latn-RS" sz="1200" dirty="0" err="1"/>
              <a:t>add</a:t>
            </a:r>
            <a:r>
              <a:rPr lang="sr-Latn-RS" sz="1200" dirty="0"/>
              <a:t> to </a:t>
            </a:r>
            <a:r>
              <a:rPr lang="sr-Latn-RS" sz="1200" dirty="0" err="1"/>
              <a:t>report</a:t>
            </a:r>
            <a:r>
              <a:rPr lang="sr-Latn-RS" sz="1200" dirty="0"/>
              <a:t>:“ prevući kriterijum „Konto“ u boks „</a:t>
            </a:r>
            <a:r>
              <a:rPr lang="sr-Latn-RS" sz="1200" dirty="0" err="1"/>
              <a:t>Row</a:t>
            </a:r>
            <a:r>
              <a:rPr lang="sr-Latn-RS" sz="1200" dirty="0"/>
              <a:t> </a:t>
            </a:r>
            <a:r>
              <a:rPr lang="sr-Latn-RS" sz="1200" dirty="0" err="1"/>
              <a:t>Label</a:t>
            </a:r>
            <a:r>
              <a:rPr lang="sr-Latn-RS" sz="1200" dirty="0"/>
              <a:t>“. Nakon toga, iz boksa „</a:t>
            </a:r>
            <a:r>
              <a:rPr lang="sr-Latn-RS" sz="1200" dirty="0" err="1"/>
              <a:t>Chose</a:t>
            </a:r>
            <a:r>
              <a:rPr lang="sr-Latn-RS" sz="1200" dirty="0"/>
              <a:t> </a:t>
            </a:r>
            <a:r>
              <a:rPr lang="sr-Latn-RS" sz="1200" dirty="0" err="1"/>
              <a:t>field</a:t>
            </a:r>
            <a:r>
              <a:rPr lang="sr-Latn-RS" sz="1200" dirty="0"/>
              <a:t> to </a:t>
            </a:r>
            <a:r>
              <a:rPr lang="sr-Latn-RS" sz="1200" dirty="0" err="1"/>
              <a:t>add</a:t>
            </a:r>
            <a:r>
              <a:rPr lang="sr-Latn-RS" sz="1200" dirty="0"/>
              <a:t> to </a:t>
            </a:r>
            <a:r>
              <a:rPr lang="sr-Latn-RS" sz="1200" dirty="0" err="1"/>
              <a:t>report</a:t>
            </a:r>
            <a:r>
              <a:rPr lang="sr-Latn-RS" sz="1200" dirty="0"/>
              <a:t>:“ potrebno je prevući kriterijum </a:t>
            </a:r>
            <a:r>
              <a:rPr lang="sr-Latn-RS" sz="1200" dirty="0" smtClean="0"/>
              <a:t>„Duguje</a:t>
            </a:r>
            <a:r>
              <a:rPr lang="sr-Latn-RS" sz="1200" dirty="0"/>
              <a:t>“ i kriterijum </a:t>
            </a:r>
            <a:r>
              <a:rPr lang="sr-Latn-RS" sz="1200" dirty="0" smtClean="0"/>
              <a:t>„Potražuje</a:t>
            </a:r>
            <a:r>
              <a:rPr lang="sr-Latn-RS" sz="1200" dirty="0"/>
              <a:t>“ u boks „“</a:t>
            </a:r>
            <a:r>
              <a:rPr lang="sr-Latn-RS" sz="1200" dirty="0" err="1"/>
              <a:t>Values</a:t>
            </a:r>
            <a:r>
              <a:rPr lang="sr-Latn-RS" sz="1200" dirty="0"/>
              <a:t>“.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16" y="2004675"/>
            <a:ext cx="2846312" cy="3011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58" y="1836049"/>
            <a:ext cx="3601240" cy="31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Primer sastavljanja ITG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90004" y="856189"/>
            <a:ext cx="8712968" cy="485775"/>
          </a:xfrm>
        </p:spPr>
        <p:txBody>
          <a:bodyPr/>
          <a:lstStyle/>
          <a:p>
            <a:r>
              <a:rPr lang="sr-Latn-RS" sz="2000" dirty="0"/>
              <a:t>Sastavljanje ITG na osnovu </a:t>
            </a:r>
            <a:r>
              <a:rPr lang="sr-Latn-RS" sz="2000" dirty="0" err="1"/>
              <a:t>Pivot</a:t>
            </a:r>
            <a:r>
              <a:rPr lang="sr-Latn-RS" sz="2000" dirty="0"/>
              <a:t> tabele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6567055" y="1256804"/>
            <a:ext cx="2395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sr-Latn-RS" sz="1400" dirty="0"/>
              <a:t>Na ovaj način moguće je pripremiti tabelu koja će predstavljati osnovu za sastavljanje izveštaja o tokovima gotovine ukoliko programsko rešenje ne omogućava direktno izvlačenje izveštaja sa prometom svih novčanih transakcija. Pripremljena tabela omogućava identifikovanje ukupnog prometa gotovinskih transakcija po kontima (računima glavne knjige).</a:t>
            </a:r>
            <a:endParaRPr lang="sr-Latn-RS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2" y="1350813"/>
            <a:ext cx="6246343" cy="36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917</Words>
  <Application>Microsoft Office PowerPoint</Application>
  <PresentationFormat>On-screen Show (16:9)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PRIMER SASTAVLJANJA ITG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ief</cp:lastModifiedBy>
  <cp:revision>199</cp:revision>
  <dcterms:created xsi:type="dcterms:W3CDTF">2015-05-28T11:57:29Z</dcterms:created>
  <dcterms:modified xsi:type="dcterms:W3CDTF">2017-12-11T10:27:33Z</dcterms:modified>
</cp:coreProperties>
</file>