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8" r:id="rId2"/>
    <p:sldId id="303" r:id="rId3"/>
    <p:sldId id="304" r:id="rId4"/>
    <p:sldId id="309" r:id="rId5"/>
    <p:sldId id="305" r:id="rId6"/>
    <p:sldId id="306" r:id="rId7"/>
    <p:sldId id="299" r:id="rId8"/>
    <p:sldId id="313" r:id="rId9"/>
    <p:sldId id="314" r:id="rId10"/>
    <p:sldId id="315" r:id="rId11"/>
    <p:sldId id="316" r:id="rId12"/>
    <p:sldId id="310" r:id="rId13"/>
    <p:sldId id="317" r:id="rId14"/>
    <p:sldId id="318" r:id="rId15"/>
    <p:sldId id="319" r:id="rId16"/>
    <p:sldId id="320" r:id="rId17"/>
    <p:sldId id="321" r:id="rId18"/>
  </p:sldIdLst>
  <p:sldSz cx="9144000" cy="5143500" type="screen16x9"/>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DE"/>
    <a:srgbClr val="DBECD4"/>
    <a:srgbClr val="D4E7F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01" autoAdjust="0"/>
    <p:restoredTop sz="97670" autoAdjust="0"/>
  </p:normalViewPr>
  <p:slideViewPr>
    <p:cSldViewPr snapToGrid="0">
      <p:cViewPr>
        <p:scale>
          <a:sx n="100" d="100"/>
          <a:sy n="100" d="100"/>
        </p:scale>
        <p:origin x="-594" y="-72"/>
      </p:cViewPr>
      <p:guideLst>
        <p:guide orient="horz" pos="3117"/>
        <p:guide orient="horz" pos="2396"/>
        <p:guide orient="horz" pos="232"/>
        <p:guide orient="horz" pos="2210"/>
        <p:guide orient="horz" pos="123"/>
        <p:guide orient="horz" pos="3239"/>
        <p:guide orient="horz" pos="931"/>
        <p:guide orient="horz" pos="5"/>
        <p:guide pos="5647"/>
        <p:guide/>
      </p:guideLst>
    </p:cSldViewPr>
  </p:slideViewPr>
  <p:notesTextViewPr>
    <p:cViewPr>
      <p:scale>
        <a:sx n="1" d="1"/>
        <a:sy n="1" d="1"/>
      </p:scale>
      <p:origin x="0" y="0"/>
    </p:cViewPr>
  </p:notesTextViewPr>
  <p:sorterViewPr>
    <p:cViewPr>
      <p:scale>
        <a:sx n="180" d="100"/>
        <a:sy n="180" d="100"/>
      </p:scale>
      <p:origin x="0" y="0"/>
    </p:cViewPr>
  </p:sorterViewPr>
  <p:notesViewPr>
    <p:cSldViewPr snapToGrid="0">
      <p:cViewPr varScale="1">
        <p:scale>
          <a:sx n="85" d="100"/>
          <a:sy n="85" d="100"/>
        </p:scale>
        <p:origin x="-3786" y="-96"/>
      </p:cViewPr>
      <p:guideLst>
        <p:guide orient="horz" pos="3110"/>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3713"/>
          </a:xfrm>
          <a:prstGeom prst="rect">
            <a:avLst/>
          </a:prstGeom>
        </p:spPr>
        <p:txBody>
          <a:bodyPr vert="horz" lIns="95263" tIns="47632" rIns="95263" bIns="47632" rtlCol="0"/>
          <a:lstStyle>
            <a:lvl1pPr algn="l">
              <a:defRPr sz="1300"/>
            </a:lvl1pPr>
          </a:lstStyle>
          <a:p>
            <a:endParaRPr lang="en-GB"/>
          </a:p>
        </p:txBody>
      </p:sp>
      <p:sp>
        <p:nvSpPr>
          <p:cNvPr id="3" name="Date Placeholder 2"/>
          <p:cNvSpPr>
            <a:spLocks noGrp="1"/>
          </p:cNvSpPr>
          <p:nvPr>
            <p:ph type="dt" sz="quarter" idx="1"/>
          </p:nvPr>
        </p:nvSpPr>
        <p:spPr>
          <a:xfrm>
            <a:off x="3850444" y="0"/>
            <a:ext cx="2945660" cy="493713"/>
          </a:xfrm>
          <a:prstGeom prst="rect">
            <a:avLst/>
          </a:prstGeom>
        </p:spPr>
        <p:txBody>
          <a:bodyPr vert="horz" lIns="95263" tIns="47632" rIns="95263" bIns="47632" rtlCol="0"/>
          <a:lstStyle>
            <a:lvl1pPr algn="r">
              <a:defRPr sz="1300"/>
            </a:lvl1pPr>
          </a:lstStyle>
          <a:p>
            <a:fld id="{1E473AF6-2FAB-4713-B6C6-E0386261291F}" type="datetimeFigureOut">
              <a:rPr lang="en-GB" smtClean="0"/>
              <a:t>23/11/2017</a:t>
            </a:fld>
            <a:endParaRPr lang="en-GB"/>
          </a:p>
        </p:txBody>
      </p:sp>
      <p:sp>
        <p:nvSpPr>
          <p:cNvPr id="4" name="Footer Placeholder 3"/>
          <p:cNvSpPr>
            <a:spLocks noGrp="1"/>
          </p:cNvSpPr>
          <p:nvPr>
            <p:ph type="ftr" sz="quarter" idx="2"/>
          </p:nvPr>
        </p:nvSpPr>
        <p:spPr>
          <a:xfrm>
            <a:off x="0" y="9378823"/>
            <a:ext cx="2945660" cy="493713"/>
          </a:xfrm>
          <a:prstGeom prst="rect">
            <a:avLst/>
          </a:prstGeom>
        </p:spPr>
        <p:txBody>
          <a:bodyPr vert="horz" lIns="95263" tIns="47632" rIns="95263" bIns="47632" rtlCol="0" anchor="b"/>
          <a:lstStyle>
            <a:lvl1pPr algn="l">
              <a:defRPr sz="1300"/>
            </a:lvl1pPr>
          </a:lstStyle>
          <a:p>
            <a:endParaRPr lang="en-GB"/>
          </a:p>
        </p:txBody>
      </p:sp>
      <p:sp>
        <p:nvSpPr>
          <p:cNvPr id="5" name="Slide Number Placeholder 4"/>
          <p:cNvSpPr>
            <a:spLocks noGrp="1"/>
          </p:cNvSpPr>
          <p:nvPr>
            <p:ph type="sldNum" sz="quarter" idx="3"/>
          </p:nvPr>
        </p:nvSpPr>
        <p:spPr>
          <a:xfrm>
            <a:off x="3850444" y="9378823"/>
            <a:ext cx="2945660" cy="493713"/>
          </a:xfrm>
          <a:prstGeom prst="rect">
            <a:avLst/>
          </a:prstGeom>
        </p:spPr>
        <p:txBody>
          <a:bodyPr vert="horz" lIns="95263" tIns="47632" rIns="95263" bIns="47632" rtlCol="0" anchor="b"/>
          <a:lstStyle>
            <a:lvl1pPr algn="r">
              <a:defRPr sz="1300"/>
            </a:lvl1pPr>
          </a:lstStyle>
          <a:p>
            <a:fld id="{6898E0F9-4544-4B83-BE12-483232559C3B}" type="slidenum">
              <a:rPr lang="en-GB" smtClean="0"/>
              <a:t>‹#›</a:t>
            </a:fld>
            <a:endParaRPr lang="en-GB"/>
          </a:p>
        </p:txBody>
      </p:sp>
    </p:spTree>
    <p:extLst>
      <p:ext uri="{BB962C8B-B14F-4D97-AF65-F5344CB8AC3E}">
        <p14:creationId xmlns:p14="http://schemas.microsoft.com/office/powerpoint/2010/main" val="8457632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3713"/>
          </a:xfrm>
          <a:prstGeom prst="rect">
            <a:avLst/>
          </a:prstGeom>
        </p:spPr>
        <p:txBody>
          <a:bodyPr vert="horz" lIns="95263" tIns="47632" rIns="95263" bIns="47632" rtlCol="0"/>
          <a:lstStyle>
            <a:lvl1pPr algn="l">
              <a:defRPr sz="1300"/>
            </a:lvl1pPr>
          </a:lstStyle>
          <a:p>
            <a:endParaRPr lang="en-GB"/>
          </a:p>
        </p:txBody>
      </p:sp>
      <p:sp>
        <p:nvSpPr>
          <p:cNvPr id="3" name="Date Placeholder 2"/>
          <p:cNvSpPr>
            <a:spLocks noGrp="1"/>
          </p:cNvSpPr>
          <p:nvPr>
            <p:ph type="dt" idx="1"/>
          </p:nvPr>
        </p:nvSpPr>
        <p:spPr>
          <a:xfrm>
            <a:off x="3850444" y="0"/>
            <a:ext cx="2945660" cy="493713"/>
          </a:xfrm>
          <a:prstGeom prst="rect">
            <a:avLst/>
          </a:prstGeom>
        </p:spPr>
        <p:txBody>
          <a:bodyPr vert="horz" lIns="95263" tIns="47632" rIns="95263" bIns="47632" rtlCol="0"/>
          <a:lstStyle>
            <a:lvl1pPr algn="r">
              <a:defRPr sz="1300"/>
            </a:lvl1pPr>
          </a:lstStyle>
          <a:p>
            <a:fld id="{72339265-ADFC-4563-A924-76225813E49E}" type="datetimeFigureOut">
              <a:rPr lang="en-GB" smtClean="0"/>
              <a:t>23/11/2017</a:t>
            </a:fld>
            <a:endParaRPr lang="en-GB"/>
          </a:p>
        </p:txBody>
      </p:sp>
      <p:sp>
        <p:nvSpPr>
          <p:cNvPr id="4" name="Slide Image Placehold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5263" tIns="47632" rIns="95263" bIns="47632" rtlCol="0" anchor="ctr"/>
          <a:lstStyle/>
          <a:p>
            <a:endParaRPr lang="en-GB"/>
          </a:p>
        </p:txBody>
      </p:sp>
      <p:sp>
        <p:nvSpPr>
          <p:cNvPr id="5" name="Notes Placeholder 4"/>
          <p:cNvSpPr>
            <a:spLocks noGrp="1"/>
          </p:cNvSpPr>
          <p:nvPr>
            <p:ph type="body" sz="quarter" idx="3"/>
          </p:nvPr>
        </p:nvSpPr>
        <p:spPr>
          <a:xfrm>
            <a:off x="679768" y="4690269"/>
            <a:ext cx="5438140" cy="4443413"/>
          </a:xfrm>
          <a:prstGeom prst="rect">
            <a:avLst/>
          </a:prstGeom>
        </p:spPr>
        <p:txBody>
          <a:bodyPr vert="horz" lIns="95263" tIns="47632" rIns="95263" bIns="4763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8823"/>
            <a:ext cx="2945660" cy="493713"/>
          </a:xfrm>
          <a:prstGeom prst="rect">
            <a:avLst/>
          </a:prstGeom>
        </p:spPr>
        <p:txBody>
          <a:bodyPr vert="horz" lIns="95263" tIns="47632" rIns="95263" bIns="47632" rtlCol="0" anchor="b"/>
          <a:lstStyle>
            <a:lvl1pPr algn="l">
              <a:defRPr sz="1300"/>
            </a:lvl1pPr>
          </a:lstStyle>
          <a:p>
            <a:endParaRPr lang="en-GB"/>
          </a:p>
        </p:txBody>
      </p:sp>
      <p:sp>
        <p:nvSpPr>
          <p:cNvPr id="7" name="Slide Number Placeholder 6"/>
          <p:cNvSpPr>
            <a:spLocks noGrp="1"/>
          </p:cNvSpPr>
          <p:nvPr>
            <p:ph type="sldNum" sz="quarter" idx="5"/>
          </p:nvPr>
        </p:nvSpPr>
        <p:spPr>
          <a:xfrm>
            <a:off x="3850444" y="9378823"/>
            <a:ext cx="2945660" cy="493713"/>
          </a:xfrm>
          <a:prstGeom prst="rect">
            <a:avLst/>
          </a:prstGeom>
        </p:spPr>
        <p:txBody>
          <a:bodyPr vert="horz" lIns="95263" tIns="47632" rIns="95263" bIns="47632" rtlCol="0" anchor="b"/>
          <a:lstStyle>
            <a:lvl1pPr algn="r">
              <a:defRPr sz="1300"/>
            </a:lvl1pPr>
          </a:lstStyle>
          <a:p>
            <a:fld id="{F7D8859B-D7B2-4524-A914-23A343B7401F}" type="slidenum">
              <a:rPr lang="en-GB" smtClean="0"/>
              <a:t>‹#›</a:t>
            </a:fld>
            <a:endParaRPr lang="en-GB"/>
          </a:p>
        </p:txBody>
      </p:sp>
    </p:spTree>
    <p:extLst>
      <p:ext uri="{BB962C8B-B14F-4D97-AF65-F5344CB8AC3E}">
        <p14:creationId xmlns:p14="http://schemas.microsoft.com/office/powerpoint/2010/main" val="229596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1</a:t>
            </a:fld>
            <a:endParaRPr lang="en-GB"/>
          </a:p>
        </p:txBody>
      </p:sp>
    </p:spTree>
    <p:extLst>
      <p:ext uri="{BB962C8B-B14F-4D97-AF65-F5344CB8AC3E}">
        <p14:creationId xmlns:p14="http://schemas.microsoft.com/office/powerpoint/2010/main" val="4166222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10</a:t>
            </a:fld>
            <a:endParaRPr lang="en-GB"/>
          </a:p>
        </p:txBody>
      </p:sp>
    </p:spTree>
    <p:extLst>
      <p:ext uri="{BB962C8B-B14F-4D97-AF65-F5344CB8AC3E}">
        <p14:creationId xmlns:p14="http://schemas.microsoft.com/office/powerpoint/2010/main" val="2817349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11</a:t>
            </a:fld>
            <a:endParaRPr lang="en-GB"/>
          </a:p>
        </p:txBody>
      </p:sp>
    </p:spTree>
    <p:extLst>
      <p:ext uri="{BB962C8B-B14F-4D97-AF65-F5344CB8AC3E}">
        <p14:creationId xmlns:p14="http://schemas.microsoft.com/office/powerpoint/2010/main" val="1613629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12</a:t>
            </a:fld>
            <a:endParaRPr lang="en-GB"/>
          </a:p>
        </p:txBody>
      </p:sp>
    </p:spTree>
    <p:extLst>
      <p:ext uri="{BB962C8B-B14F-4D97-AF65-F5344CB8AC3E}">
        <p14:creationId xmlns:p14="http://schemas.microsoft.com/office/powerpoint/2010/main" val="1873108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13</a:t>
            </a:fld>
            <a:endParaRPr lang="en-GB"/>
          </a:p>
        </p:txBody>
      </p:sp>
    </p:spTree>
    <p:extLst>
      <p:ext uri="{BB962C8B-B14F-4D97-AF65-F5344CB8AC3E}">
        <p14:creationId xmlns:p14="http://schemas.microsoft.com/office/powerpoint/2010/main" val="11973457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14</a:t>
            </a:fld>
            <a:endParaRPr lang="en-GB"/>
          </a:p>
        </p:txBody>
      </p:sp>
    </p:spTree>
    <p:extLst>
      <p:ext uri="{BB962C8B-B14F-4D97-AF65-F5344CB8AC3E}">
        <p14:creationId xmlns:p14="http://schemas.microsoft.com/office/powerpoint/2010/main" val="466535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15</a:t>
            </a:fld>
            <a:endParaRPr lang="en-GB"/>
          </a:p>
        </p:txBody>
      </p:sp>
    </p:spTree>
    <p:extLst>
      <p:ext uri="{BB962C8B-B14F-4D97-AF65-F5344CB8AC3E}">
        <p14:creationId xmlns:p14="http://schemas.microsoft.com/office/powerpoint/2010/main" val="1645861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16</a:t>
            </a:fld>
            <a:endParaRPr lang="en-GB"/>
          </a:p>
        </p:txBody>
      </p:sp>
    </p:spTree>
    <p:extLst>
      <p:ext uri="{BB962C8B-B14F-4D97-AF65-F5344CB8AC3E}">
        <p14:creationId xmlns:p14="http://schemas.microsoft.com/office/powerpoint/2010/main" val="3081867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D8859B-D7B2-4524-A914-23A343B7401F}" type="slidenum">
              <a:rPr lang="en-GB" smtClean="0"/>
              <a:t>17</a:t>
            </a:fld>
            <a:endParaRPr lang="en-GB"/>
          </a:p>
        </p:txBody>
      </p:sp>
    </p:spTree>
    <p:extLst>
      <p:ext uri="{BB962C8B-B14F-4D97-AF65-F5344CB8AC3E}">
        <p14:creationId xmlns:p14="http://schemas.microsoft.com/office/powerpoint/2010/main" val="2813394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2</a:t>
            </a:fld>
            <a:endParaRPr lang="en-GB"/>
          </a:p>
        </p:txBody>
      </p:sp>
    </p:spTree>
    <p:extLst>
      <p:ext uri="{BB962C8B-B14F-4D97-AF65-F5344CB8AC3E}">
        <p14:creationId xmlns:p14="http://schemas.microsoft.com/office/powerpoint/2010/main" val="3112178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3</a:t>
            </a:fld>
            <a:endParaRPr lang="en-GB"/>
          </a:p>
        </p:txBody>
      </p:sp>
    </p:spTree>
    <p:extLst>
      <p:ext uri="{BB962C8B-B14F-4D97-AF65-F5344CB8AC3E}">
        <p14:creationId xmlns:p14="http://schemas.microsoft.com/office/powerpoint/2010/main" val="3168490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4</a:t>
            </a:fld>
            <a:endParaRPr lang="en-GB"/>
          </a:p>
        </p:txBody>
      </p:sp>
    </p:spTree>
    <p:extLst>
      <p:ext uri="{BB962C8B-B14F-4D97-AF65-F5344CB8AC3E}">
        <p14:creationId xmlns:p14="http://schemas.microsoft.com/office/powerpoint/2010/main" val="3009347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5</a:t>
            </a:fld>
            <a:endParaRPr lang="en-GB"/>
          </a:p>
        </p:txBody>
      </p:sp>
    </p:spTree>
    <p:extLst>
      <p:ext uri="{BB962C8B-B14F-4D97-AF65-F5344CB8AC3E}">
        <p14:creationId xmlns:p14="http://schemas.microsoft.com/office/powerpoint/2010/main" val="3498526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6</a:t>
            </a:fld>
            <a:endParaRPr lang="en-GB"/>
          </a:p>
        </p:txBody>
      </p:sp>
    </p:spTree>
    <p:extLst>
      <p:ext uri="{BB962C8B-B14F-4D97-AF65-F5344CB8AC3E}">
        <p14:creationId xmlns:p14="http://schemas.microsoft.com/office/powerpoint/2010/main" val="170903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7</a:t>
            </a:fld>
            <a:endParaRPr lang="en-GB"/>
          </a:p>
        </p:txBody>
      </p:sp>
    </p:spTree>
    <p:extLst>
      <p:ext uri="{BB962C8B-B14F-4D97-AF65-F5344CB8AC3E}">
        <p14:creationId xmlns:p14="http://schemas.microsoft.com/office/powerpoint/2010/main" val="244913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8</a:t>
            </a:fld>
            <a:endParaRPr lang="en-GB"/>
          </a:p>
        </p:txBody>
      </p:sp>
    </p:spTree>
    <p:extLst>
      <p:ext uri="{BB962C8B-B14F-4D97-AF65-F5344CB8AC3E}">
        <p14:creationId xmlns:p14="http://schemas.microsoft.com/office/powerpoint/2010/main" val="750457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a:p>
        </p:txBody>
      </p:sp>
      <p:sp>
        <p:nvSpPr>
          <p:cNvPr id="4" name="Slide Number Placeholder 3"/>
          <p:cNvSpPr>
            <a:spLocks noGrp="1"/>
          </p:cNvSpPr>
          <p:nvPr>
            <p:ph type="sldNum" sz="quarter" idx="10"/>
          </p:nvPr>
        </p:nvSpPr>
        <p:spPr/>
        <p:txBody>
          <a:bodyPr/>
          <a:lstStyle/>
          <a:p>
            <a:fld id="{F7D8859B-D7B2-4524-A914-23A343B7401F}" type="slidenum">
              <a:rPr lang="en-GB" smtClean="0"/>
              <a:t>9</a:t>
            </a:fld>
            <a:endParaRPr lang="en-GB"/>
          </a:p>
        </p:txBody>
      </p:sp>
    </p:spTree>
    <p:extLst>
      <p:ext uri="{BB962C8B-B14F-4D97-AF65-F5344CB8AC3E}">
        <p14:creationId xmlns:p14="http://schemas.microsoft.com/office/powerpoint/2010/main" val="3923887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4" name="Rectangle 3"/>
          <p:cNvSpPr/>
          <p:nvPr userDrawn="1"/>
        </p:nvSpPr>
        <p:spPr>
          <a:xfrm>
            <a:off x="-1" y="195486"/>
            <a:ext cx="8964613"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0916" y="4390045"/>
            <a:ext cx="1303572" cy="557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1058236" y="987574"/>
            <a:ext cx="5760640" cy="2123658"/>
          </a:xfrm>
          <a:prstGeom prst="rect">
            <a:avLst/>
          </a:prstGeom>
          <a:noFill/>
        </p:spPr>
        <p:txBody>
          <a:bodyPr wrap="square" rtlCol="0">
            <a:spAutoFit/>
          </a:bodyPr>
          <a:lstStyle/>
          <a:p>
            <a:r>
              <a:rPr kumimoji="0" lang="en-US" sz="4400" b="0" i="0" u="none" strike="noStrike" kern="1200" cap="none" spc="0" normalizeH="0" baseline="0" noProof="0" dirty="0" smtClean="0">
                <a:ln>
                  <a:noFill/>
                </a:ln>
                <a:solidFill>
                  <a:schemeClr val="bg1"/>
                </a:solidFill>
                <a:effectLst/>
                <a:uLnTx/>
                <a:uFillTx/>
                <a:latin typeface="+mn-lt"/>
              </a:rPr>
              <a:t>THE POWER </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OF BEING UNDERSTOOD</a:t>
            </a:r>
            <a:endParaRPr lang="en-GB" dirty="0">
              <a:solidFill>
                <a:schemeClr val="bg1"/>
              </a:solidFill>
            </a:endParaRPr>
          </a:p>
        </p:txBody>
      </p:sp>
      <p:sp>
        <p:nvSpPr>
          <p:cNvPr id="5" name="TextBox 4"/>
          <p:cNvSpPr txBox="1"/>
          <p:nvPr userDrawn="1"/>
        </p:nvSpPr>
        <p:spPr>
          <a:xfrm>
            <a:off x="1115616" y="3363838"/>
            <a:ext cx="432048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bg1"/>
                </a:solidFill>
              </a:rPr>
              <a:t>AUDIT | TAX | CONSULTING</a:t>
            </a:r>
          </a:p>
        </p:txBody>
      </p:sp>
      <p:sp>
        <p:nvSpPr>
          <p:cNvPr id="9" name="Rounded Rectangle 8"/>
          <p:cNvSpPr/>
          <p:nvPr userDrawn="1"/>
        </p:nvSpPr>
        <p:spPr>
          <a:xfrm>
            <a:off x="6156176" y="3651870"/>
            <a:ext cx="1296144" cy="378042"/>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9552" y="514231"/>
            <a:ext cx="5904656" cy="3326660"/>
          </a:xfrm>
          <a:prstGeom prst="roundRect">
            <a:avLst>
              <a:gd name="adj" fmla="val 27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858959" y="303498"/>
            <a:ext cx="7385449" cy="2988332"/>
          </a:xfrm>
          <a:prstGeom prst="roundRect">
            <a:avLst>
              <a:gd name="adj" fmla="val 390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820974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5">
    <p:spTree>
      <p:nvGrpSpPr>
        <p:cNvPr id="1" name=""/>
        <p:cNvGrpSpPr/>
        <p:nvPr/>
      </p:nvGrpSpPr>
      <p:grpSpPr>
        <a:xfrm>
          <a:off x="0" y="0"/>
          <a:ext cx="0" cy="0"/>
          <a:chOff x="0" y="0"/>
          <a:chExt cx="0" cy="0"/>
        </a:xfrm>
      </p:grpSpPr>
      <p:sp>
        <p:nvSpPr>
          <p:cNvPr id="8" name="Rectangle 7"/>
          <p:cNvSpPr/>
          <p:nvPr userDrawn="1"/>
        </p:nvSpPr>
        <p:spPr>
          <a:xfrm>
            <a:off x="0" y="915988"/>
            <a:ext cx="8892480" cy="35279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userDrawn="1"/>
        </p:nvSpPr>
        <p:spPr>
          <a:xfrm>
            <a:off x="5652120" y="915988"/>
            <a:ext cx="3312368" cy="3527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33"/>
          <p:cNvSpPr>
            <a:spLocks noGrp="1"/>
          </p:cNvSpPr>
          <p:nvPr>
            <p:ph sz="quarter" idx="14"/>
          </p:nvPr>
        </p:nvSpPr>
        <p:spPr>
          <a:xfrm>
            <a:off x="251520" y="1059582"/>
            <a:ext cx="5040560" cy="2376264"/>
          </a:xfrm>
          <a:prstGeom prst="rect">
            <a:avLst/>
          </a:prstGeom>
        </p:spPr>
        <p:txBody>
          <a:bodyPr anchor="ctr">
            <a:normAutofit/>
          </a:bodyPr>
          <a:lstStyle>
            <a:lvl1pPr marL="0" indent="0" algn="ctr">
              <a:buNone/>
              <a:defRPr sz="2000" b="0" i="0" cap="all"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endParaRPr lang="en-US" dirty="0" smtClean="0"/>
          </a:p>
        </p:txBody>
      </p:sp>
      <p:sp>
        <p:nvSpPr>
          <p:cNvPr id="4" name="Text Placeholder 3"/>
          <p:cNvSpPr>
            <a:spLocks noGrp="1"/>
          </p:cNvSpPr>
          <p:nvPr>
            <p:ph type="body" sz="quarter" idx="15"/>
          </p:nvPr>
        </p:nvSpPr>
        <p:spPr>
          <a:xfrm>
            <a:off x="5796137" y="1059582"/>
            <a:ext cx="3038480" cy="3198277"/>
          </a:xfrm>
          <a:prstGeom prst="rect">
            <a:avLst/>
          </a:prstGeom>
          <a:ln>
            <a:noFill/>
          </a:ln>
        </p:spPr>
        <p:txBody>
          <a:bodyPr>
            <a:normAutofit/>
          </a:bodyPr>
          <a:lstStyle>
            <a:lvl1pPr>
              <a:spcAft>
                <a:spcPts val="600"/>
              </a:spcAft>
              <a:defRPr sz="1800" baseline="0">
                <a:solidFill>
                  <a:schemeClr val="bg1"/>
                </a:solidFill>
              </a:defRPr>
            </a:lvl1pPr>
            <a:lvl2pPr>
              <a:defRPr sz="1800" baseline="0">
                <a:solidFill>
                  <a:schemeClr val="bg1"/>
                </a:solidFill>
              </a:defRPr>
            </a:lvl2pPr>
            <a:lvl3pPr>
              <a:defRPr sz="1800" baseline="0">
                <a:solidFill>
                  <a:schemeClr val="bg1"/>
                </a:solidFill>
              </a:defRPr>
            </a:lvl3pPr>
            <a:lvl4pPr>
              <a:defRPr sz="1800" baseline="0">
                <a:solidFill>
                  <a:schemeClr val="bg1"/>
                </a:solidFill>
              </a:defRPr>
            </a:lvl4pPr>
            <a:lvl5pPr>
              <a:defRPr sz="1800"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Text Placeholder 5"/>
          <p:cNvSpPr>
            <a:spLocks noGrp="1"/>
          </p:cNvSpPr>
          <p:nvPr>
            <p:ph type="body" sz="quarter" idx="17" hasCustomPrompt="1"/>
          </p:nvPr>
        </p:nvSpPr>
        <p:spPr>
          <a:xfrm>
            <a:off x="250825" y="3579862"/>
            <a:ext cx="5041900" cy="673859"/>
          </a:xfrm>
          <a:prstGeom prst="rect">
            <a:avLst/>
          </a:prstGeom>
        </p:spPr>
        <p:txBody>
          <a:bodyPr>
            <a:normAutofit/>
          </a:bodyPr>
          <a:lstStyle>
            <a:lvl1pPr marL="0" indent="0">
              <a:spcAft>
                <a:spcPts val="1200"/>
              </a:spcAft>
              <a:buNone/>
              <a:defRPr sz="1600" baseline="0"/>
            </a:lvl1pPr>
            <a:lvl2pPr>
              <a:defRPr sz="1400" baseline="0"/>
            </a:lvl2pPr>
            <a:lvl3pPr>
              <a:defRPr sz="1400" baseline="0"/>
            </a:lvl3pPr>
            <a:lvl4pPr>
              <a:defRPr sz="1400" baseline="0"/>
            </a:lvl4pPr>
            <a:lvl5pPr>
              <a:defRPr sz="1400" baseline="0"/>
            </a:lvl5pPr>
          </a:lstStyle>
          <a:p>
            <a:pPr lvl="0"/>
            <a:r>
              <a:rPr lang="en-US" dirty="0" smtClean="0"/>
              <a:t>Paragraph/caption for object above</a:t>
            </a:r>
          </a:p>
        </p:txBody>
      </p:sp>
      <p:sp>
        <p:nvSpPr>
          <p:cNvPr id="13" name="Text Placeholder 16"/>
          <p:cNvSpPr>
            <a:spLocks noGrp="1"/>
          </p:cNvSpPr>
          <p:nvPr>
            <p:ph type="body" sz="quarter" idx="13" hasCustomPrompt="1"/>
          </p:nvPr>
        </p:nvSpPr>
        <p:spPr>
          <a:xfrm>
            <a:off x="251520" y="339502"/>
            <a:ext cx="8713094"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14" name="Straight Connector 13"/>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2"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26415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pic>
        <p:nvPicPr>
          <p:cNvPr id="16"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Rectangle 20"/>
          <p:cNvSpPr/>
          <p:nvPr userDrawn="1"/>
        </p:nvSpPr>
        <p:spPr>
          <a:xfrm>
            <a:off x="0" y="915988"/>
            <a:ext cx="50304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userDrawn="1"/>
        </p:nvSpPr>
        <p:spPr>
          <a:xfrm>
            <a:off x="611560" y="915988"/>
            <a:ext cx="1080120"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 Placeholder 5"/>
          <p:cNvSpPr>
            <a:spLocks noGrp="1"/>
          </p:cNvSpPr>
          <p:nvPr>
            <p:ph type="body" sz="quarter" idx="14" hasCustomPrompt="1"/>
          </p:nvPr>
        </p:nvSpPr>
        <p:spPr>
          <a:xfrm>
            <a:off x="1844079" y="915988"/>
            <a:ext cx="7119697" cy="503237"/>
          </a:xfrm>
          <a:prstGeom prst="rect">
            <a:avLst/>
          </a:prstGeom>
        </p:spPr>
        <p:txBody>
          <a:bodyPr>
            <a:noAutofit/>
          </a:bodyPr>
          <a:lstStyle>
            <a:lvl1pPr marL="0" indent="0">
              <a:buNone/>
              <a:defRPr sz="2400"/>
            </a:lvl1pPr>
          </a:lstStyle>
          <a:p>
            <a:pPr lvl="0"/>
            <a:r>
              <a:rPr lang="en-US" dirty="0" smtClean="0"/>
              <a:t>Click to edit subheading – 24pt</a:t>
            </a:r>
            <a:endParaRPr lang="en-GB" dirty="0"/>
          </a:p>
        </p:txBody>
      </p:sp>
      <p:sp>
        <p:nvSpPr>
          <p:cNvPr id="30" name="Text Placeholder 16"/>
          <p:cNvSpPr>
            <a:spLocks noGrp="1"/>
          </p:cNvSpPr>
          <p:nvPr>
            <p:ph type="body" sz="quarter" idx="13" hasCustomPrompt="1"/>
          </p:nvPr>
        </p:nvSpPr>
        <p:spPr>
          <a:xfrm>
            <a:off x="251519" y="339502"/>
            <a:ext cx="8729281"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1" name="Straight Connector 30"/>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1844080" y="1492250"/>
            <a:ext cx="7120408"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325507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30"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1" name="Straight Connector 30"/>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34" name="Content Placeholder 2"/>
          <p:cNvSpPr>
            <a:spLocks noGrp="1"/>
          </p:cNvSpPr>
          <p:nvPr>
            <p:ph sz="quarter" idx="16"/>
          </p:nvPr>
        </p:nvSpPr>
        <p:spPr>
          <a:xfrm>
            <a:off x="251520" y="915988"/>
            <a:ext cx="8712968" cy="3527425"/>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1936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3">
    <p:spTree>
      <p:nvGrpSpPr>
        <p:cNvPr id="1" name=""/>
        <p:cNvGrpSpPr/>
        <p:nvPr/>
      </p:nvGrpSpPr>
      <p:grpSpPr>
        <a:xfrm>
          <a:off x="0" y="0"/>
          <a:ext cx="0" cy="0"/>
          <a:chOff x="0" y="0"/>
          <a:chExt cx="0" cy="0"/>
        </a:xfrm>
      </p:grpSpPr>
      <p:sp>
        <p:nvSpPr>
          <p:cNvPr id="8" name="Rectangle 7"/>
          <p:cNvSpPr/>
          <p:nvPr userDrawn="1"/>
        </p:nvSpPr>
        <p:spPr>
          <a:xfrm>
            <a:off x="0" y="915988"/>
            <a:ext cx="251520"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316279" y="915988"/>
            <a:ext cx="626027"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339502"/>
            <a:ext cx="872019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1038153" y="915988"/>
            <a:ext cx="7925624" cy="503237"/>
          </a:xfrm>
          <a:prstGeom prst="rect">
            <a:avLst/>
          </a:prstGeom>
        </p:spPr>
        <p:txBody>
          <a:bodyPr>
            <a:noAutofit/>
          </a:bodyPr>
          <a:lstStyle>
            <a:lvl1pPr marL="0" indent="0">
              <a:buNone/>
              <a:defRPr sz="2400"/>
            </a:lvl1pPr>
          </a:lstStyle>
          <a:p>
            <a:pPr lvl="0"/>
            <a:r>
              <a:rPr lang="en-US" dirty="0" smtClean="0"/>
              <a:t>Click to edit subheading – 24pt</a:t>
            </a:r>
            <a:endParaRPr lang="en-GB" dirty="0"/>
          </a:p>
        </p:txBody>
      </p:sp>
      <p:sp>
        <p:nvSpPr>
          <p:cNvPr id="27" name="Content Placeholder 2"/>
          <p:cNvSpPr>
            <a:spLocks noGrp="1"/>
          </p:cNvSpPr>
          <p:nvPr>
            <p:ph sz="quarter" idx="16"/>
          </p:nvPr>
        </p:nvSpPr>
        <p:spPr>
          <a:xfrm>
            <a:off x="1038072" y="1492250"/>
            <a:ext cx="7926416"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27583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4 - with columns">
    <p:spTree>
      <p:nvGrpSpPr>
        <p:cNvPr id="1" name=""/>
        <p:cNvGrpSpPr/>
        <p:nvPr/>
      </p:nvGrpSpPr>
      <p:grpSpPr>
        <a:xfrm>
          <a:off x="0" y="0"/>
          <a:ext cx="0" cy="0"/>
          <a:chOff x="0" y="0"/>
          <a:chExt cx="0" cy="0"/>
        </a:xfrm>
      </p:grpSpPr>
      <p:sp>
        <p:nvSpPr>
          <p:cNvPr id="6" name="Rectangle 5"/>
          <p:cNvSpPr/>
          <p:nvPr userDrawn="1"/>
        </p:nvSpPr>
        <p:spPr>
          <a:xfrm>
            <a:off x="251520" y="267494"/>
            <a:ext cx="8712968" cy="50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6"/>
          <p:cNvSpPr>
            <a:spLocks noGrp="1"/>
          </p:cNvSpPr>
          <p:nvPr>
            <p:ph type="body" sz="quarter" idx="13" hasCustomPrompt="1"/>
          </p:nvPr>
        </p:nvSpPr>
        <p:spPr>
          <a:xfrm>
            <a:off x="251520" y="357262"/>
            <a:ext cx="8640772" cy="270272"/>
          </a:xfrm>
          <a:prstGeom prst="rect">
            <a:avLst/>
          </a:prstGeom>
          <a:noFill/>
        </p:spPr>
        <p:txBody>
          <a:bodyPr anchor="ctr">
            <a:noAutofit/>
          </a:bodyPr>
          <a:lstStyle>
            <a:lvl1pPr marL="0" indent="0">
              <a:buNone/>
              <a:defRPr sz="2800" b="0" i="0" cap="none" baseline="0">
                <a:solidFill>
                  <a:schemeClr val="bg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endParaRPr lang="en-GB" dirty="0"/>
          </a:p>
        </p:txBody>
      </p:sp>
      <p:sp>
        <p:nvSpPr>
          <p:cNvPr id="12" name="Text Placeholder 5"/>
          <p:cNvSpPr>
            <a:spLocks noGrp="1"/>
          </p:cNvSpPr>
          <p:nvPr>
            <p:ph type="body" sz="quarter" idx="14" hasCustomPrompt="1"/>
          </p:nvPr>
        </p:nvSpPr>
        <p:spPr>
          <a:xfrm>
            <a:off x="251520" y="915566"/>
            <a:ext cx="8712968" cy="485775"/>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3" name="Rectangle 22"/>
          <p:cNvSpPr/>
          <p:nvPr userDrawn="1"/>
        </p:nvSpPr>
        <p:spPr>
          <a:xfrm>
            <a:off x="1141" y="267494"/>
            <a:ext cx="178371" cy="504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p:cNvSpPr>
            <a:spLocks noGrp="1"/>
          </p:cNvSpPr>
          <p:nvPr>
            <p:ph sz="quarter" idx="16"/>
          </p:nvPr>
        </p:nvSpPr>
        <p:spPr>
          <a:xfrm>
            <a:off x="251520" y="1492250"/>
            <a:ext cx="8712968" cy="2951163"/>
          </a:xfrm>
          <a:prstGeom prst="rect">
            <a:avLst/>
          </a:prstGeom>
        </p:spPr>
        <p:txBody>
          <a:bodyPr numCol="2">
            <a:no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030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5">
    <p:spTree>
      <p:nvGrpSpPr>
        <p:cNvPr id="1" name=""/>
        <p:cNvGrpSpPr/>
        <p:nvPr/>
      </p:nvGrpSpPr>
      <p:grpSpPr>
        <a:xfrm>
          <a:off x="0" y="0"/>
          <a:ext cx="0" cy="0"/>
          <a:chOff x="0" y="0"/>
          <a:chExt cx="0" cy="0"/>
        </a:xfrm>
      </p:grpSpPr>
      <p:sp>
        <p:nvSpPr>
          <p:cNvPr id="6" name="Rectangle 5"/>
          <p:cNvSpPr/>
          <p:nvPr userDrawn="1"/>
        </p:nvSpPr>
        <p:spPr>
          <a:xfrm>
            <a:off x="251519" y="267494"/>
            <a:ext cx="8713093" cy="5040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Placeholder 16"/>
          <p:cNvSpPr>
            <a:spLocks noGrp="1"/>
          </p:cNvSpPr>
          <p:nvPr>
            <p:ph type="body" sz="quarter" idx="13" hasCustomPrompt="1"/>
          </p:nvPr>
        </p:nvSpPr>
        <p:spPr>
          <a:xfrm>
            <a:off x="251520" y="357262"/>
            <a:ext cx="8640772" cy="270272"/>
          </a:xfrm>
          <a:prstGeom prst="rect">
            <a:avLst/>
          </a:prstGeom>
          <a:noFill/>
        </p:spPr>
        <p:txBody>
          <a:bodyPr anchor="ctr">
            <a:noAutofit/>
          </a:bodyPr>
          <a:lstStyle>
            <a:lvl1pPr marL="0" indent="0">
              <a:buNone/>
              <a:defRPr sz="2800" b="0" i="0" cap="none" baseline="0">
                <a:solidFill>
                  <a:schemeClr val="bg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endParaRPr lang="en-GB" dirty="0"/>
          </a:p>
        </p:txBody>
      </p:sp>
      <p:sp>
        <p:nvSpPr>
          <p:cNvPr id="12" name="Text Placeholder 5"/>
          <p:cNvSpPr>
            <a:spLocks noGrp="1"/>
          </p:cNvSpPr>
          <p:nvPr>
            <p:ph type="body" sz="quarter" idx="14" hasCustomPrompt="1"/>
          </p:nvPr>
        </p:nvSpPr>
        <p:spPr>
          <a:xfrm>
            <a:off x="251520" y="915566"/>
            <a:ext cx="8712968" cy="485775"/>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3" name="Rectangle 22"/>
          <p:cNvSpPr/>
          <p:nvPr userDrawn="1"/>
        </p:nvSpPr>
        <p:spPr>
          <a:xfrm>
            <a:off x="1141" y="267494"/>
            <a:ext cx="178371" cy="504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sz="quarter" idx="15"/>
          </p:nvPr>
        </p:nvSpPr>
        <p:spPr>
          <a:xfrm>
            <a:off x="4643438" y="1492250"/>
            <a:ext cx="4321050"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2"/>
          <p:cNvSpPr>
            <a:spLocks noGrp="1"/>
          </p:cNvSpPr>
          <p:nvPr>
            <p:ph sz="quarter" idx="16"/>
          </p:nvPr>
        </p:nvSpPr>
        <p:spPr>
          <a:xfrm>
            <a:off x="251520" y="1492250"/>
            <a:ext cx="4248150"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9"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988394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s and Testimonials Slide">
    <p:spTree>
      <p:nvGrpSpPr>
        <p:cNvPr id="1" name=""/>
        <p:cNvGrpSpPr/>
        <p:nvPr/>
      </p:nvGrpSpPr>
      <p:grpSpPr>
        <a:xfrm>
          <a:off x="0" y="0"/>
          <a:ext cx="0" cy="0"/>
          <a:chOff x="0" y="0"/>
          <a:chExt cx="0" cy="0"/>
        </a:xfrm>
      </p:grpSpPr>
      <p:sp>
        <p:nvSpPr>
          <p:cNvPr id="2" name="Rectangle 1"/>
          <p:cNvSpPr/>
          <p:nvPr userDrawn="1"/>
        </p:nvSpPr>
        <p:spPr>
          <a:xfrm>
            <a:off x="0" y="915988"/>
            <a:ext cx="4572000" cy="352754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userDrawn="1"/>
        </p:nvSpPr>
        <p:spPr>
          <a:xfrm>
            <a:off x="4716015" y="915988"/>
            <a:ext cx="4248597" cy="194379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4716015" y="3003798"/>
            <a:ext cx="4248597" cy="1439738"/>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8" name="Text Placeholder 5"/>
          <p:cNvSpPr>
            <a:spLocks noGrp="1"/>
          </p:cNvSpPr>
          <p:nvPr>
            <p:ph type="body" sz="quarter" idx="20" hasCustomPrompt="1"/>
          </p:nvPr>
        </p:nvSpPr>
        <p:spPr>
          <a:xfrm>
            <a:off x="4847008" y="3219822"/>
            <a:ext cx="3987609" cy="1007691"/>
          </a:xfrm>
          <a:prstGeom prst="rect">
            <a:avLst/>
          </a:prstGeom>
        </p:spPr>
        <p:txBody>
          <a:bodyPr anchor="ctr" anchorCtr="0">
            <a:normAutofit/>
          </a:bodyPr>
          <a:lstStyle>
            <a:lvl1pPr marL="0" indent="0">
              <a:buNone/>
              <a:defRPr sz="1600"/>
            </a:lvl1pPr>
          </a:lstStyle>
          <a:p>
            <a:pPr lvl="0"/>
            <a:r>
              <a:rPr lang="en-US" dirty="0" smtClean="0"/>
              <a:t>“Click to edit quote – 16pt”</a:t>
            </a:r>
          </a:p>
        </p:txBody>
      </p:sp>
      <p:sp>
        <p:nvSpPr>
          <p:cNvPr id="30" name="Text Placeholder 5"/>
          <p:cNvSpPr>
            <a:spLocks noGrp="1"/>
          </p:cNvSpPr>
          <p:nvPr>
            <p:ph type="body" sz="quarter" idx="22" hasCustomPrompt="1"/>
          </p:nvPr>
        </p:nvSpPr>
        <p:spPr>
          <a:xfrm>
            <a:off x="4847008" y="1131887"/>
            <a:ext cx="3987609" cy="1547875"/>
          </a:xfrm>
          <a:prstGeom prst="rect">
            <a:avLst/>
          </a:prstGeom>
        </p:spPr>
        <p:txBody>
          <a:bodyPr anchor="ctr" anchorCtr="0">
            <a:normAutofit/>
          </a:bodyPr>
          <a:lstStyle>
            <a:lvl1pPr marL="0" indent="0">
              <a:buNone/>
              <a:defRPr sz="1600"/>
            </a:lvl1pPr>
          </a:lstStyle>
          <a:p>
            <a:pPr lvl="0"/>
            <a:r>
              <a:rPr lang="en-US" dirty="0" smtClean="0"/>
              <a:t>“Click to edit quote – 16pt”</a:t>
            </a:r>
          </a:p>
        </p:txBody>
      </p:sp>
      <p:sp>
        <p:nvSpPr>
          <p:cNvPr id="31" name="Text Placeholder 5"/>
          <p:cNvSpPr>
            <a:spLocks noGrp="1"/>
          </p:cNvSpPr>
          <p:nvPr>
            <p:ph type="body" sz="quarter" idx="23" hasCustomPrompt="1"/>
          </p:nvPr>
        </p:nvSpPr>
        <p:spPr>
          <a:xfrm>
            <a:off x="468089" y="1131887"/>
            <a:ext cx="3743325" cy="3096047"/>
          </a:xfrm>
          <a:prstGeom prst="rect">
            <a:avLst/>
          </a:prstGeom>
        </p:spPr>
        <p:txBody>
          <a:bodyPr anchor="ctr" anchorCtr="0">
            <a:normAutofit/>
          </a:bodyPr>
          <a:lstStyle>
            <a:lvl1pPr marL="0" indent="0">
              <a:buNone/>
              <a:defRPr sz="1600"/>
            </a:lvl1pPr>
          </a:lstStyle>
          <a:p>
            <a:pPr lvl="0"/>
            <a:r>
              <a:rPr lang="en-US" dirty="0" smtClean="0"/>
              <a:t>“Click to edit quote – 16pt”</a:t>
            </a:r>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47462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7" name="Text Placeholder 16"/>
          <p:cNvSpPr>
            <a:spLocks noGrp="1"/>
          </p:cNvSpPr>
          <p:nvPr>
            <p:ph type="body" sz="quarter" idx="13" hasCustomPrompt="1"/>
          </p:nvPr>
        </p:nvSpPr>
        <p:spPr>
          <a:xfrm>
            <a:off x="251520" y="339502"/>
            <a:ext cx="8709522"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8" name="Straight Connector 7"/>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3995936" y="771550"/>
            <a:ext cx="4965106" cy="0"/>
          </a:xfrm>
          <a:prstGeom prst="line">
            <a:avLst/>
          </a:prstGeom>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4"/>
          </p:nvPr>
        </p:nvSpPr>
        <p:spPr>
          <a:xfrm>
            <a:off x="250825" y="1131888"/>
            <a:ext cx="1440855" cy="1439862"/>
          </a:xfrm>
          <a:prstGeom prst="rect">
            <a:avLst/>
          </a:prstGeom>
        </p:spPr>
        <p:txBody>
          <a:bodyPr>
            <a:normAutofit/>
          </a:bodyPr>
          <a:lstStyle>
            <a:lvl1pPr marL="0" indent="0">
              <a:buNone/>
              <a:defRPr sz="1000"/>
            </a:lvl1pPr>
          </a:lstStyle>
          <a:p>
            <a:endParaRPr lang="en-GB" dirty="0"/>
          </a:p>
        </p:txBody>
      </p:sp>
      <p:sp>
        <p:nvSpPr>
          <p:cNvPr id="13" name="Rectangle 12"/>
          <p:cNvSpPr/>
          <p:nvPr userDrawn="1"/>
        </p:nvSpPr>
        <p:spPr>
          <a:xfrm>
            <a:off x="1691680" y="1131590"/>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 Placeholder 24"/>
          <p:cNvSpPr>
            <a:spLocks noGrp="1"/>
          </p:cNvSpPr>
          <p:nvPr>
            <p:ph type="body" sz="quarter" idx="20" hasCustomPrompt="1"/>
          </p:nvPr>
        </p:nvSpPr>
        <p:spPr>
          <a:xfrm>
            <a:off x="1844080" y="1851670"/>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26" name="Text Placeholder 24"/>
          <p:cNvSpPr>
            <a:spLocks noGrp="1"/>
          </p:cNvSpPr>
          <p:nvPr>
            <p:ph type="body" sz="quarter" idx="21" hasCustomPrompt="1"/>
          </p:nvPr>
        </p:nvSpPr>
        <p:spPr>
          <a:xfrm>
            <a:off x="1844080" y="1275606"/>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29" name="Text Placeholder 24"/>
          <p:cNvSpPr>
            <a:spLocks noGrp="1"/>
          </p:cNvSpPr>
          <p:nvPr>
            <p:ph type="body" sz="quarter" idx="22" hasCustomPrompt="1"/>
          </p:nvPr>
        </p:nvSpPr>
        <p:spPr>
          <a:xfrm>
            <a:off x="1844080" y="1563638"/>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30" name="Picture Placeholder 11"/>
          <p:cNvSpPr>
            <a:spLocks noGrp="1"/>
          </p:cNvSpPr>
          <p:nvPr>
            <p:ph type="pic" sz="quarter" idx="23"/>
          </p:nvPr>
        </p:nvSpPr>
        <p:spPr>
          <a:xfrm>
            <a:off x="4783883" y="1131888"/>
            <a:ext cx="1440855" cy="1440854"/>
          </a:xfrm>
          <a:prstGeom prst="rect">
            <a:avLst/>
          </a:prstGeom>
        </p:spPr>
        <p:txBody>
          <a:bodyPr>
            <a:normAutofit/>
          </a:bodyPr>
          <a:lstStyle>
            <a:lvl1pPr marL="0" indent="0">
              <a:buNone/>
              <a:defRPr sz="1000"/>
            </a:lvl1pPr>
          </a:lstStyle>
          <a:p>
            <a:endParaRPr lang="en-GB" dirty="0"/>
          </a:p>
        </p:txBody>
      </p:sp>
      <p:sp>
        <p:nvSpPr>
          <p:cNvPr id="31" name="Rectangle 30"/>
          <p:cNvSpPr/>
          <p:nvPr userDrawn="1"/>
        </p:nvSpPr>
        <p:spPr>
          <a:xfrm>
            <a:off x="6224738" y="1131590"/>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ext Placeholder 24"/>
          <p:cNvSpPr>
            <a:spLocks noGrp="1"/>
          </p:cNvSpPr>
          <p:nvPr>
            <p:ph type="body" sz="quarter" idx="24" hasCustomPrompt="1"/>
          </p:nvPr>
        </p:nvSpPr>
        <p:spPr>
          <a:xfrm>
            <a:off x="6377138" y="1851670"/>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3" name="Text Placeholder 24"/>
          <p:cNvSpPr>
            <a:spLocks noGrp="1"/>
          </p:cNvSpPr>
          <p:nvPr>
            <p:ph type="body" sz="quarter" idx="25" hasCustomPrompt="1"/>
          </p:nvPr>
        </p:nvSpPr>
        <p:spPr>
          <a:xfrm>
            <a:off x="6377138" y="1275606"/>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34" name="Text Placeholder 24"/>
          <p:cNvSpPr>
            <a:spLocks noGrp="1"/>
          </p:cNvSpPr>
          <p:nvPr>
            <p:ph type="body" sz="quarter" idx="26" hasCustomPrompt="1"/>
          </p:nvPr>
        </p:nvSpPr>
        <p:spPr>
          <a:xfrm>
            <a:off x="6377138" y="1563638"/>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35" name="Picture Placeholder 11"/>
          <p:cNvSpPr>
            <a:spLocks noGrp="1"/>
          </p:cNvSpPr>
          <p:nvPr>
            <p:ph type="pic" sz="quarter" idx="27"/>
          </p:nvPr>
        </p:nvSpPr>
        <p:spPr>
          <a:xfrm>
            <a:off x="250825" y="3003551"/>
            <a:ext cx="1440855" cy="1439862"/>
          </a:xfrm>
          <a:prstGeom prst="rect">
            <a:avLst/>
          </a:prstGeom>
        </p:spPr>
        <p:txBody>
          <a:bodyPr>
            <a:normAutofit/>
          </a:bodyPr>
          <a:lstStyle>
            <a:lvl1pPr marL="0" indent="0">
              <a:buNone/>
              <a:defRPr sz="1000"/>
            </a:lvl1pPr>
          </a:lstStyle>
          <a:p>
            <a:endParaRPr lang="en-GB" dirty="0"/>
          </a:p>
        </p:txBody>
      </p:sp>
      <p:sp>
        <p:nvSpPr>
          <p:cNvPr id="36" name="Rectangle 35"/>
          <p:cNvSpPr/>
          <p:nvPr userDrawn="1"/>
        </p:nvSpPr>
        <p:spPr>
          <a:xfrm>
            <a:off x="1691680" y="3003253"/>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Text Placeholder 24"/>
          <p:cNvSpPr>
            <a:spLocks noGrp="1"/>
          </p:cNvSpPr>
          <p:nvPr>
            <p:ph type="body" sz="quarter" idx="28" hasCustomPrompt="1"/>
          </p:nvPr>
        </p:nvSpPr>
        <p:spPr>
          <a:xfrm>
            <a:off x="1844080" y="3723333"/>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38" name="Text Placeholder 24"/>
          <p:cNvSpPr>
            <a:spLocks noGrp="1"/>
          </p:cNvSpPr>
          <p:nvPr>
            <p:ph type="body" sz="quarter" idx="29" hasCustomPrompt="1"/>
          </p:nvPr>
        </p:nvSpPr>
        <p:spPr>
          <a:xfrm>
            <a:off x="1844080" y="3147269"/>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39" name="Text Placeholder 24"/>
          <p:cNvSpPr>
            <a:spLocks noGrp="1"/>
          </p:cNvSpPr>
          <p:nvPr>
            <p:ph type="body" sz="quarter" idx="30" hasCustomPrompt="1"/>
          </p:nvPr>
        </p:nvSpPr>
        <p:spPr>
          <a:xfrm>
            <a:off x="1844080" y="3435301"/>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sp>
        <p:nvSpPr>
          <p:cNvPr id="40" name="Picture Placeholder 11"/>
          <p:cNvSpPr>
            <a:spLocks noGrp="1"/>
          </p:cNvSpPr>
          <p:nvPr>
            <p:ph type="pic" sz="quarter" idx="31"/>
          </p:nvPr>
        </p:nvSpPr>
        <p:spPr>
          <a:xfrm>
            <a:off x="4783883" y="3003551"/>
            <a:ext cx="1440855" cy="1439862"/>
          </a:xfrm>
          <a:prstGeom prst="rect">
            <a:avLst/>
          </a:prstGeom>
        </p:spPr>
        <p:txBody>
          <a:bodyPr>
            <a:normAutofit/>
          </a:bodyPr>
          <a:lstStyle>
            <a:lvl1pPr marL="0" indent="0">
              <a:buNone/>
              <a:defRPr sz="1000"/>
            </a:lvl1pPr>
          </a:lstStyle>
          <a:p>
            <a:endParaRPr lang="en-GB" dirty="0"/>
          </a:p>
        </p:txBody>
      </p:sp>
      <p:sp>
        <p:nvSpPr>
          <p:cNvPr id="41" name="Rectangle 40"/>
          <p:cNvSpPr/>
          <p:nvPr userDrawn="1"/>
        </p:nvSpPr>
        <p:spPr>
          <a:xfrm>
            <a:off x="6224738" y="3003253"/>
            <a:ext cx="2736304" cy="144016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Text Placeholder 24"/>
          <p:cNvSpPr>
            <a:spLocks noGrp="1"/>
          </p:cNvSpPr>
          <p:nvPr>
            <p:ph type="body" sz="quarter" idx="32" hasCustomPrompt="1"/>
          </p:nvPr>
        </p:nvSpPr>
        <p:spPr>
          <a:xfrm>
            <a:off x="6377138" y="3723333"/>
            <a:ext cx="2440583" cy="576064"/>
          </a:xfrm>
          <a:prstGeom prst="rect">
            <a:avLst/>
          </a:prstGeom>
        </p:spPr>
        <p:txBody>
          <a:bodyPr>
            <a:noAutofit/>
          </a:bodyPr>
          <a:lstStyle>
            <a:lvl1pPr marL="0" indent="0">
              <a:buNone/>
              <a:defRPr sz="1400" b="0" baseline="0"/>
            </a:lvl1pPr>
            <a:lvl2pPr>
              <a:defRPr sz="1600"/>
            </a:lvl2pPr>
            <a:lvl3pPr>
              <a:defRPr sz="1400"/>
            </a:lvl3pPr>
            <a:lvl4pPr>
              <a:defRPr sz="1200"/>
            </a:lvl4pPr>
            <a:lvl5pPr>
              <a:defRPr sz="1200"/>
            </a:lvl5pPr>
          </a:lstStyle>
          <a:p>
            <a:pPr lvl="0"/>
            <a:r>
              <a:rPr lang="en-US" dirty="0" smtClean="0"/>
              <a:t>Brief sentence about the team member.</a:t>
            </a:r>
          </a:p>
        </p:txBody>
      </p:sp>
      <p:sp>
        <p:nvSpPr>
          <p:cNvPr id="43" name="Text Placeholder 24"/>
          <p:cNvSpPr>
            <a:spLocks noGrp="1"/>
          </p:cNvSpPr>
          <p:nvPr>
            <p:ph type="body" sz="quarter" idx="33" hasCustomPrompt="1"/>
          </p:nvPr>
        </p:nvSpPr>
        <p:spPr>
          <a:xfrm>
            <a:off x="6377138" y="3147269"/>
            <a:ext cx="2440583" cy="288032"/>
          </a:xfrm>
          <a:prstGeom prst="rect">
            <a:avLst/>
          </a:prstGeom>
        </p:spPr>
        <p:txBody>
          <a:bodyPr>
            <a:noAutofit/>
          </a:bodyPr>
          <a:lstStyle>
            <a:lvl1pPr marL="0" indent="0">
              <a:buNone/>
              <a:defRPr sz="1400" b="1" baseline="0">
                <a:solidFill>
                  <a:schemeClr val="accent2"/>
                </a:solidFill>
              </a:defRPr>
            </a:lvl1pPr>
            <a:lvl2pPr>
              <a:defRPr sz="1600"/>
            </a:lvl2pPr>
            <a:lvl3pPr>
              <a:defRPr sz="1400"/>
            </a:lvl3pPr>
            <a:lvl4pPr>
              <a:defRPr sz="1200"/>
            </a:lvl4pPr>
            <a:lvl5pPr>
              <a:defRPr sz="1200"/>
            </a:lvl5pPr>
          </a:lstStyle>
          <a:p>
            <a:pPr lvl="0"/>
            <a:r>
              <a:rPr lang="en-US" dirty="0" smtClean="0"/>
              <a:t>Name</a:t>
            </a:r>
          </a:p>
        </p:txBody>
      </p:sp>
      <p:sp>
        <p:nvSpPr>
          <p:cNvPr id="44" name="Text Placeholder 24"/>
          <p:cNvSpPr>
            <a:spLocks noGrp="1"/>
          </p:cNvSpPr>
          <p:nvPr>
            <p:ph type="body" sz="quarter" idx="34" hasCustomPrompt="1"/>
          </p:nvPr>
        </p:nvSpPr>
        <p:spPr>
          <a:xfrm>
            <a:off x="6377138" y="3435301"/>
            <a:ext cx="2440583" cy="288032"/>
          </a:xfrm>
          <a:prstGeom prst="rect">
            <a:avLst/>
          </a:prstGeom>
        </p:spPr>
        <p:txBody>
          <a:bodyPr>
            <a:noAutofit/>
          </a:bodyPr>
          <a:lstStyle>
            <a:lvl1pPr marL="0" indent="0">
              <a:buNone/>
              <a:defRPr sz="1400" b="0" baseline="0">
                <a:solidFill>
                  <a:schemeClr val="accent2"/>
                </a:solidFill>
              </a:defRPr>
            </a:lvl1pPr>
            <a:lvl2pPr>
              <a:defRPr sz="1600"/>
            </a:lvl2pPr>
            <a:lvl3pPr>
              <a:defRPr sz="1400"/>
            </a:lvl3pPr>
            <a:lvl4pPr>
              <a:defRPr sz="1200"/>
            </a:lvl4pPr>
            <a:lvl5pPr>
              <a:defRPr sz="1200"/>
            </a:lvl5pPr>
          </a:lstStyle>
          <a:p>
            <a:pPr lvl="0"/>
            <a:r>
              <a:rPr lang="en-US" dirty="0" smtClean="0"/>
              <a:t>Title</a:t>
            </a:r>
          </a:p>
        </p:txBody>
      </p:sp>
      <p:pic>
        <p:nvPicPr>
          <p:cNvPr id="27"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417235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07077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and Answers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95264"/>
            <a:ext cx="8930261" cy="4252912"/>
          </a:xfrm>
          <a:prstGeom prst="rect">
            <a:avLst/>
          </a:prstGeom>
        </p:spPr>
      </p:pic>
      <p:pic>
        <p:nvPicPr>
          <p:cNvPr id="6"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36306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SM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870"/>
            <a:ext cx="8229600" cy="540060"/>
          </a:xfrm>
          <a:prstGeom prst="rect">
            <a:avLst/>
          </a:prstGeom>
        </p:spPr>
        <p:txBody>
          <a:bodyPr>
            <a:noAutofit/>
          </a:bodyPr>
          <a:lstStyle>
            <a:lvl1pPr algn="l">
              <a:defRPr sz="2800" b="0" i="0" cap="all" baseline="0">
                <a:solidFill>
                  <a:schemeClr val="accent2"/>
                </a:solidFill>
              </a:defRPr>
            </a:lvl1pPr>
          </a:lstStyle>
          <a:p>
            <a:r>
              <a:rPr lang="en-US" dirty="0" smtClean="0"/>
              <a:t>Click to edit heading – 28pt</a:t>
            </a:r>
            <a:endParaRPr lang="en-GB" dirty="0"/>
          </a:p>
        </p:txBody>
      </p:sp>
      <p:sp>
        <p:nvSpPr>
          <p:cNvPr id="8"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2000" baseline="0"/>
            </a:lvl1pPr>
          </a:lstStyle>
          <a:p>
            <a:pPr lvl="0"/>
            <a:r>
              <a:rPr lang="en-US" dirty="0" smtClean="0"/>
              <a:t>Click to edit subheading – 20pt</a:t>
            </a:r>
          </a:p>
        </p:txBody>
      </p:sp>
      <p:sp>
        <p:nvSpPr>
          <p:cNvPr id="10" name="Picture Placeholder 9"/>
          <p:cNvSpPr>
            <a:spLocks noGrp="1"/>
          </p:cNvSpPr>
          <p:nvPr>
            <p:ph type="pic" sz="quarter" idx="11"/>
          </p:nvPr>
        </p:nvSpPr>
        <p:spPr>
          <a:xfrm>
            <a:off x="0" y="195487"/>
            <a:ext cx="8964488" cy="3294236"/>
          </a:xfrm>
          <a:prstGeom prst="rect">
            <a:avLst/>
          </a:prstGeom>
        </p:spPr>
        <p:txBody>
          <a:bodyPr/>
          <a:lstStyle/>
          <a:p>
            <a:endParaRPr lang="en-GB"/>
          </a:p>
        </p:txBody>
      </p:sp>
      <p:pic>
        <p:nvPicPr>
          <p:cNvPr id="6"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8143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1" y="195486"/>
            <a:ext cx="8964613" cy="39964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68344" y="4390045"/>
            <a:ext cx="1303572" cy="5579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userDrawn="1"/>
        </p:nvSpPr>
        <p:spPr>
          <a:xfrm>
            <a:off x="1058236" y="987574"/>
            <a:ext cx="5760640" cy="2123658"/>
          </a:xfrm>
          <a:prstGeom prst="rect">
            <a:avLst/>
          </a:prstGeom>
          <a:noFill/>
        </p:spPr>
        <p:txBody>
          <a:bodyPr wrap="square" rtlCol="0">
            <a:spAutoFit/>
          </a:bodyPr>
          <a:lstStyle/>
          <a:p>
            <a:r>
              <a:rPr kumimoji="0" lang="en-US" sz="4400" b="0" i="0" u="none" strike="noStrike" kern="1200" cap="none" spc="0" normalizeH="0" baseline="0" noProof="0" dirty="0" smtClean="0">
                <a:ln>
                  <a:noFill/>
                </a:ln>
                <a:solidFill>
                  <a:schemeClr val="bg1"/>
                </a:solidFill>
                <a:effectLst/>
                <a:uLnTx/>
                <a:uFillTx/>
                <a:latin typeface="+mn-lt"/>
              </a:rPr>
              <a:t>Thank you</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for your time</a:t>
            </a:r>
            <a:br>
              <a:rPr kumimoji="0" lang="en-US" sz="4400" b="0" i="0" u="none" strike="noStrike" kern="1200" cap="none" spc="0" normalizeH="0" baseline="0" noProof="0" dirty="0" smtClean="0">
                <a:ln>
                  <a:noFill/>
                </a:ln>
                <a:solidFill>
                  <a:schemeClr val="bg1"/>
                </a:solidFill>
                <a:effectLst/>
                <a:uLnTx/>
                <a:uFillTx/>
                <a:latin typeface="+mn-lt"/>
              </a:rPr>
            </a:br>
            <a:r>
              <a:rPr kumimoji="0" lang="en-US" sz="4400" b="0" i="0" u="none" strike="noStrike" kern="1200" cap="none" spc="0" normalizeH="0" baseline="0" noProof="0" dirty="0" smtClean="0">
                <a:ln>
                  <a:noFill/>
                </a:ln>
                <a:solidFill>
                  <a:schemeClr val="bg1"/>
                </a:solidFill>
                <a:effectLst/>
                <a:uLnTx/>
                <a:uFillTx/>
                <a:latin typeface="+mn-lt"/>
              </a:rPr>
              <a:t>and attention</a:t>
            </a:r>
          </a:p>
        </p:txBody>
      </p:sp>
      <p:sp>
        <p:nvSpPr>
          <p:cNvPr id="9" name="Rounded Rectangle 8"/>
          <p:cNvSpPr/>
          <p:nvPr userDrawn="1"/>
        </p:nvSpPr>
        <p:spPr>
          <a:xfrm>
            <a:off x="6156176" y="3651870"/>
            <a:ext cx="1296144" cy="378042"/>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ed Rectangle 11"/>
          <p:cNvSpPr/>
          <p:nvPr userDrawn="1"/>
        </p:nvSpPr>
        <p:spPr>
          <a:xfrm>
            <a:off x="539552" y="514231"/>
            <a:ext cx="5904656" cy="3326660"/>
          </a:xfrm>
          <a:prstGeom prst="roundRect">
            <a:avLst>
              <a:gd name="adj" fmla="val 278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ounded Rectangle 12"/>
          <p:cNvSpPr/>
          <p:nvPr userDrawn="1"/>
        </p:nvSpPr>
        <p:spPr>
          <a:xfrm>
            <a:off x="858959" y="303498"/>
            <a:ext cx="7385449" cy="2988332"/>
          </a:xfrm>
          <a:prstGeom prst="roundRect">
            <a:avLst>
              <a:gd name="adj" fmla="val 390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1231735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RSM Image Slide">
    <p:spTree>
      <p:nvGrpSpPr>
        <p:cNvPr id="1" name=""/>
        <p:cNvGrpSpPr/>
        <p:nvPr/>
      </p:nvGrpSpPr>
      <p:grpSpPr>
        <a:xfrm>
          <a:off x="0" y="0"/>
          <a:ext cx="0" cy="0"/>
          <a:chOff x="0" y="0"/>
          <a:chExt cx="0" cy="0"/>
        </a:xfrm>
      </p:grpSpPr>
      <p:sp>
        <p:nvSpPr>
          <p:cNvPr id="2" name="Rectangle 1"/>
          <p:cNvSpPr/>
          <p:nvPr userDrawn="1"/>
        </p:nvSpPr>
        <p:spPr>
          <a:xfrm>
            <a:off x="-1" y="195263"/>
            <a:ext cx="8969375" cy="42481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601"/>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83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SM Title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870"/>
            <a:ext cx="8229600" cy="540060"/>
          </a:xfrm>
          <a:prstGeom prst="rect">
            <a:avLst/>
          </a:prstGeom>
        </p:spPr>
        <p:txBody>
          <a:bodyPr>
            <a:noAutofit/>
          </a:bodyPr>
          <a:lstStyle>
            <a:lvl1pPr algn="l">
              <a:defRPr sz="2800" b="0" i="0" cap="all" baseline="0">
                <a:solidFill>
                  <a:schemeClr val="accent2"/>
                </a:solidFill>
              </a:defRPr>
            </a:lvl1pPr>
          </a:lstStyle>
          <a:p>
            <a:r>
              <a:rPr lang="en-US" dirty="0" smtClean="0"/>
              <a:t>Click to edit heading – 28pt</a:t>
            </a:r>
            <a:endParaRPr lang="en-GB" dirty="0"/>
          </a:p>
        </p:txBody>
      </p:sp>
      <p:sp>
        <p:nvSpPr>
          <p:cNvPr id="3" name="Rectangle 2"/>
          <p:cNvSpPr/>
          <p:nvPr userDrawn="1"/>
        </p:nvSpPr>
        <p:spPr>
          <a:xfrm>
            <a:off x="3851919" y="195486"/>
            <a:ext cx="5112693" cy="3294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195486"/>
            <a:ext cx="971600" cy="32943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1095906" y="196488"/>
            <a:ext cx="2611997" cy="3294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Placeholder 7"/>
          <p:cNvSpPr>
            <a:spLocks noGrp="1"/>
          </p:cNvSpPr>
          <p:nvPr>
            <p:ph type="body" sz="quarter" idx="10" hasCustomPrompt="1"/>
          </p:nvPr>
        </p:nvSpPr>
        <p:spPr>
          <a:xfrm>
            <a:off x="468313" y="4245769"/>
            <a:ext cx="5543550" cy="342205"/>
          </a:xfrm>
          <a:prstGeom prst="rect">
            <a:avLst/>
          </a:prstGeom>
        </p:spPr>
        <p:txBody>
          <a:bodyPr>
            <a:noAutofit/>
          </a:bodyPr>
          <a:lstStyle>
            <a:lvl1pPr marL="0" indent="0">
              <a:buNone/>
              <a:defRPr sz="2000" baseline="0"/>
            </a:lvl1pPr>
          </a:lstStyle>
          <a:p>
            <a:pPr lvl="0"/>
            <a:r>
              <a:rPr lang="en-US" dirty="0" smtClean="0"/>
              <a:t>Click to edit subheading – 20pt</a:t>
            </a:r>
          </a:p>
        </p:txBody>
      </p:sp>
      <p:pic>
        <p:nvPicPr>
          <p:cNvPr id="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7656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SM Image Slide">
    <p:spTree>
      <p:nvGrpSpPr>
        <p:cNvPr id="1" name=""/>
        <p:cNvGrpSpPr/>
        <p:nvPr/>
      </p:nvGrpSpPr>
      <p:grpSpPr>
        <a:xfrm>
          <a:off x="0" y="0"/>
          <a:ext cx="0" cy="0"/>
          <a:chOff x="0" y="0"/>
          <a:chExt cx="0" cy="0"/>
        </a:xfrm>
      </p:grpSpPr>
      <p:sp>
        <p:nvSpPr>
          <p:cNvPr id="10" name="Picture Placeholder 9"/>
          <p:cNvSpPr>
            <a:spLocks noGrp="1"/>
          </p:cNvSpPr>
          <p:nvPr>
            <p:ph type="pic" sz="quarter" idx="11"/>
          </p:nvPr>
        </p:nvSpPr>
        <p:spPr>
          <a:xfrm>
            <a:off x="0" y="195486"/>
            <a:ext cx="8964613" cy="4248472"/>
          </a:xfrm>
          <a:prstGeom prst="rect">
            <a:avLst/>
          </a:prstGeom>
        </p:spPr>
        <p:txBody>
          <a:bodyPr/>
          <a:lstStyle/>
          <a:p>
            <a:endParaRPr lang="en-GB"/>
          </a:p>
        </p:txBody>
      </p:sp>
      <p:pic>
        <p:nvPicPr>
          <p:cNvPr id="4"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6035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ation Slide">
    <p:spTree>
      <p:nvGrpSpPr>
        <p:cNvPr id="1" name=""/>
        <p:cNvGrpSpPr/>
        <p:nvPr/>
      </p:nvGrpSpPr>
      <p:grpSpPr>
        <a:xfrm>
          <a:off x="0" y="0"/>
          <a:ext cx="0" cy="0"/>
          <a:chOff x="0" y="0"/>
          <a:chExt cx="0" cy="0"/>
        </a:xfrm>
      </p:grpSpPr>
      <p:sp>
        <p:nvSpPr>
          <p:cNvPr id="2" name="Rectangle 1"/>
          <p:cNvSpPr/>
          <p:nvPr userDrawn="1"/>
        </p:nvSpPr>
        <p:spPr>
          <a:xfrm>
            <a:off x="-1" y="195486"/>
            <a:ext cx="8964613" cy="42484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Z:\RSM International\1 Design\2015\Brand\powerpoints\Quotation marks-09.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25614" y="0"/>
            <a:ext cx="2354498" cy="185506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10" hasCustomPrompt="1"/>
          </p:nvPr>
        </p:nvSpPr>
        <p:spPr>
          <a:xfrm>
            <a:off x="1547664" y="1563638"/>
            <a:ext cx="5976938" cy="1764196"/>
          </a:xfrm>
          <a:prstGeom prst="rect">
            <a:avLst/>
          </a:prstGeom>
        </p:spPr>
        <p:txBody>
          <a:bodyPr>
            <a:normAutofit/>
          </a:bodyPr>
          <a:lstStyle>
            <a:lvl1pPr marL="0" indent="0" algn="ctr">
              <a:buNone/>
              <a:defRPr sz="2400" b="0">
                <a:solidFill>
                  <a:schemeClr val="bg1"/>
                </a:solidFill>
              </a:defRPr>
            </a:lvl1pPr>
            <a:lvl2pPr marL="457200" indent="0">
              <a:buNone/>
              <a:defRPr sz="1600">
                <a:solidFill>
                  <a:schemeClr val="bg1"/>
                </a:solidFill>
              </a:defRPr>
            </a:lvl2pPr>
            <a:lvl3pPr marL="914400" indent="0">
              <a:buNone/>
              <a:defRPr sz="1600">
                <a:solidFill>
                  <a:schemeClr val="bg1"/>
                </a:solidFill>
              </a:defRPr>
            </a:lvl3pPr>
            <a:lvl4pPr marL="1371600" indent="0">
              <a:buNone/>
              <a:defRPr sz="1600">
                <a:solidFill>
                  <a:schemeClr val="bg1"/>
                </a:solidFill>
              </a:defRPr>
            </a:lvl4pPr>
            <a:lvl5pPr marL="1828800" indent="0">
              <a:buNone/>
              <a:defRPr sz="1600">
                <a:solidFill>
                  <a:schemeClr val="bg1"/>
                </a:solidFill>
              </a:defRPr>
            </a:lvl5pPr>
          </a:lstStyle>
          <a:p>
            <a:pPr lvl="0"/>
            <a:r>
              <a:rPr lang="en-US" dirty="0" smtClean="0"/>
              <a:t>Quotation here – 24pt</a:t>
            </a:r>
          </a:p>
        </p:txBody>
      </p:sp>
      <p:sp>
        <p:nvSpPr>
          <p:cNvPr id="7" name="Text Placeholder 6"/>
          <p:cNvSpPr>
            <a:spLocks noGrp="1"/>
          </p:cNvSpPr>
          <p:nvPr>
            <p:ph type="body" sz="quarter" idx="11" hasCustomPrompt="1"/>
          </p:nvPr>
        </p:nvSpPr>
        <p:spPr>
          <a:xfrm>
            <a:off x="2915816" y="3489722"/>
            <a:ext cx="3313112" cy="306163"/>
          </a:xfrm>
          <a:prstGeom prst="rect">
            <a:avLst/>
          </a:prstGeom>
        </p:spPr>
        <p:txBody>
          <a:bodyPr>
            <a:noAutofit/>
          </a:bodyPr>
          <a:lstStyle>
            <a:lvl1pPr marL="0" indent="0" algn="ctr">
              <a:buNone/>
              <a:defRPr sz="1800" b="1">
                <a:solidFill>
                  <a:schemeClr val="bg1"/>
                </a:solidFill>
              </a:defRPr>
            </a:lvl1pPr>
            <a:lvl2pPr marL="457200" indent="0" algn="ctr">
              <a:buNone/>
              <a:defRPr sz="1100"/>
            </a:lvl2pPr>
            <a:lvl3pPr marL="914400" indent="0" algn="ctr">
              <a:buNone/>
              <a:defRPr sz="1050"/>
            </a:lvl3pPr>
            <a:lvl4pPr marL="1371600" indent="0" algn="ctr">
              <a:buNone/>
              <a:defRPr sz="1000"/>
            </a:lvl4pPr>
            <a:lvl5pPr marL="1828800" indent="0" algn="ctr">
              <a:buNone/>
              <a:defRPr sz="1000"/>
            </a:lvl5pPr>
          </a:lstStyle>
          <a:p>
            <a:pPr lvl="0"/>
            <a:r>
              <a:rPr lang="en-US" dirty="0" smtClean="0"/>
              <a:t>Author of quote – 18pt</a:t>
            </a:r>
            <a:endParaRPr lang="en-GB" dirty="0"/>
          </a:p>
        </p:txBody>
      </p:sp>
      <p:sp>
        <p:nvSpPr>
          <p:cNvPr id="12" name="Text Placeholder 6"/>
          <p:cNvSpPr>
            <a:spLocks noGrp="1"/>
          </p:cNvSpPr>
          <p:nvPr>
            <p:ph type="body" sz="quarter" idx="12" hasCustomPrompt="1"/>
          </p:nvPr>
        </p:nvSpPr>
        <p:spPr>
          <a:xfrm>
            <a:off x="2915816" y="3795886"/>
            <a:ext cx="3313112" cy="288032"/>
          </a:xfrm>
          <a:prstGeom prst="rect">
            <a:avLst/>
          </a:prstGeom>
        </p:spPr>
        <p:txBody>
          <a:bodyPr>
            <a:noAutofit/>
          </a:bodyPr>
          <a:lstStyle>
            <a:lvl1pPr marL="0" indent="0" algn="ctr">
              <a:buNone/>
              <a:defRPr sz="1800" b="0">
                <a:solidFill>
                  <a:schemeClr val="bg1"/>
                </a:solidFill>
              </a:defRPr>
            </a:lvl1pPr>
            <a:lvl2pPr marL="457200" indent="0" algn="ctr">
              <a:buNone/>
              <a:defRPr sz="1100"/>
            </a:lvl2pPr>
            <a:lvl3pPr marL="914400" indent="0" algn="ctr">
              <a:buNone/>
              <a:defRPr sz="1050"/>
            </a:lvl3pPr>
            <a:lvl4pPr marL="1371600" indent="0" algn="ctr">
              <a:buNone/>
              <a:defRPr sz="1000"/>
            </a:lvl4pPr>
            <a:lvl5pPr marL="1828800" indent="0" algn="ctr">
              <a:buNone/>
              <a:defRPr sz="1000"/>
            </a:lvl5pPr>
          </a:lstStyle>
          <a:p>
            <a:pPr lvl="0"/>
            <a:r>
              <a:rPr lang="en-US" dirty="0" smtClean="0"/>
              <a:t>Title – 18pt</a:t>
            </a:r>
            <a:endParaRPr lang="en-GB" dirty="0"/>
          </a:p>
        </p:txBody>
      </p:sp>
      <p:pic>
        <p:nvPicPr>
          <p:cNvPr id="8" name="Picture 3" descr="Z:\RSM International\1 Design\2015\Brand\Guidelines\Logos\Logos-03.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53994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9" name="Rectangle 8"/>
          <p:cNvSpPr/>
          <p:nvPr userDrawn="1"/>
        </p:nvSpPr>
        <p:spPr>
          <a:xfrm>
            <a:off x="0" y="915987"/>
            <a:ext cx="8964488" cy="16557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4" hasCustomPrompt="1"/>
          </p:nvPr>
        </p:nvSpPr>
        <p:spPr>
          <a:xfrm>
            <a:off x="0" y="1022703"/>
            <a:ext cx="6011863" cy="1387121"/>
          </a:xfrm>
          <a:prstGeom prst="rect">
            <a:avLst/>
          </a:prstGeom>
        </p:spPr>
        <p:txBody>
          <a:bodyPr anchor="ctr">
            <a:normAutofit/>
          </a:bodyPr>
          <a:lstStyle>
            <a:lvl1pPr marL="0" indent="0" algn="r">
              <a:buNone/>
              <a:defRPr sz="1600"/>
            </a:lvl1pPr>
          </a:lstStyle>
          <a:p>
            <a:r>
              <a:rPr lang="en-GB" dirty="0" smtClean="0"/>
              <a:t>Picture</a:t>
            </a:r>
            <a:endParaRPr lang="en-GB" dirty="0"/>
          </a:p>
        </p:txBody>
      </p:sp>
      <p:sp>
        <p:nvSpPr>
          <p:cNvPr id="11" name="Rectangle 10"/>
          <p:cNvSpPr/>
          <p:nvPr userDrawn="1"/>
        </p:nvSpPr>
        <p:spPr>
          <a:xfrm>
            <a:off x="6228183" y="1022471"/>
            <a:ext cx="2736429" cy="13872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Placeholder 15"/>
          <p:cNvSpPr>
            <a:spLocks noGrp="1"/>
          </p:cNvSpPr>
          <p:nvPr>
            <p:ph type="body" sz="quarter" idx="15" hasCustomPrompt="1"/>
          </p:nvPr>
        </p:nvSpPr>
        <p:spPr>
          <a:xfrm>
            <a:off x="0" y="1022471"/>
            <a:ext cx="2411760" cy="1387259"/>
          </a:xfrm>
          <a:prstGeom prst="rect">
            <a:avLst/>
          </a:prstGeom>
          <a:solidFill>
            <a:schemeClr val="tx2">
              <a:alpha val="80000"/>
            </a:schemeClr>
          </a:solidFill>
        </p:spPr>
        <p:txBody>
          <a:bodyPr anchor="ctr">
            <a:normAutofit/>
          </a:bodyPr>
          <a:lstStyle>
            <a:lvl1pPr marL="0" indent="0" algn="ctr">
              <a:buNone/>
              <a:defRPr sz="2800" cap="none" baseline="0">
                <a:solidFill>
                  <a:schemeClr val="bg1"/>
                </a:solidFill>
              </a:defRPr>
            </a:lvl1pPr>
          </a:lstStyle>
          <a:p>
            <a:pPr lvl="0"/>
            <a:r>
              <a:rPr lang="en-GB" dirty="0" smtClean="0"/>
              <a:t>Fact/</a:t>
            </a:r>
          </a:p>
          <a:p>
            <a:pPr lvl="0"/>
            <a:r>
              <a:rPr lang="en-GB" dirty="0" smtClean="0"/>
              <a:t>figure</a:t>
            </a:r>
            <a:endParaRPr lang="en-GB" dirty="0"/>
          </a:p>
        </p:txBody>
      </p:sp>
      <p:sp>
        <p:nvSpPr>
          <p:cNvPr id="20" name="Picture Placeholder 19"/>
          <p:cNvSpPr>
            <a:spLocks noGrp="1"/>
          </p:cNvSpPr>
          <p:nvPr>
            <p:ph type="pic" sz="quarter" idx="16" hasCustomPrompt="1"/>
          </p:nvPr>
        </p:nvSpPr>
        <p:spPr>
          <a:xfrm>
            <a:off x="6445002" y="1173523"/>
            <a:ext cx="2303462" cy="1074376"/>
          </a:xfrm>
          <a:prstGeom prst="rect">
            <a:avLst/>
          </a:prstGeom>
        </p:spPr>
        <p:txBody>
          <a:bodyPr anchor="ctr">
            <a:normAutofit/>
          </a:bodyPr>
          <a:lstStyle>
            <a:lvl1pPr marL="0" indent="0">
              <a:buNone/>
              <a:defRPr sz="2000">
                <a:solidFill>
                  <a:schemeClr val="bg1"/>
                </a:solidFill>
              </a:defRPr>
            </a:lvl1pPr>
          </a:lstStyle>
          <a:p>
            <a:r>
              <a:rPr lang="en-GB" dirty="0" smtClean="0"/>
              <a:t>ICON</a:t>
            </a:r>
            <a:endParaRPr lang="en-GB" dirty="0"/>
          </a:p>
        </p:txBody>
      </p:sp>
      <p:sp>
        <p:nvSpPr>
          <p:cNvPr id="21" name="Content Placeholder 2"/>
          <p:cNvSpPr>
            <a:spLocks noGrp="1"/>
          </p:cNvSpPr>
          <p:nvPr>
            <p:ph sz="half" idx="1"/>
          </p:nvPr>
        </p:nvSpPr>
        <p:spPr>
          <a:xfrm>
            <a:off x="251520" y="3111811"/>
            <a:ext cx="2448272"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Content Placeholder 2"/>
          <p:cNvSpPr>
            <a:spLocks noGrp="1"/>
          </p:cNvSpPr>
          <p:nvPr>
            <p:ph sz="half" idx="17"/>
          </p:nvPr>
        </p:nvSpPr>
        <p:spPr>
          <a:xfrm>
            <a:off x="3311860" y="3111811"/>
            <a:ext cx="2520280"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4" name="Content Placeholder 2"/>
          <p:cNvSpPr>
            <a:spLocks noGrp="1"/>
          </p:cNvSpPr>
          <p:nvPr>
            <p:ph sz="half" idx="18"/>
          </p:nvPr>
        </p:nvSpPr>
        <p:spPr>
          <a:xfrm>
            <a:off x="6329810" y="3111811"/>
            <a:ext cx="2634678" cy="1332147"/>
          </a:xfrm>
          <a:prstGeom prst="rect">
            <a:avLst/>
          </a:prstGeom>
        </p:spPr>
        <p:txBody>
          <a:bodyPr>
            <a:normAutofit/>
          </a:bodyPr>
          <a:lstStyle>
            <a:lvl1pPr>
              <a:defRPr sz="1600" baseline="0"/>
            </a:lvl1pPr>
            <a:lvl2pPr>
              <a:defRPr sz="1600" baseline="0"/>
            </a:lvl2pPr>
            <a:lvl3pPr>
              <a:defRPr sz="16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6" name="Text Placeholder 25"/>
          <p:cNvSpPr>
            <a:spLocks noGrp="1"/>
          </p:cNvSpPr>
          <p:nvPr>
            <p:ph type="body" sz="quarter" idx="19" hasCustomPrompt="1"/>
          </p:nvPr>
        </p:nvSpPr>
        <p:spPr>
          <a:xfrm>
            <a:off x="250826" y="2680097"/>
            <a:ext cx="2449513"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27" name="Text Placeholder 25"/>
          <p:cNvSpPr>
            <a:spLocks noGrp="1"/>
          </p:cNvSpPr>
          <p:nvPr>
            <p:ph type="body" sz="quarter" idx="20" hasCustomPrompt="1"/>
          </p:nvPr>
        </p:nvSpPr>
        <p:spPr>
          <a:xfrm>
            <a:off x="3323981" y="2679762"/>
            <a:ext cx="2520901"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28" name="Text Placeholder 25"/>
          <p:cNvSpPr>
            <a:spLocks noGrp="1"/>
          </p:cNvSpPr>
          <p:nvPr>
            <p:ph type="body" sz="quarter" idx="21" hasCustomPrompt="1"/>
          </p:nvPr>
        </p:nvSpPr>
        <p:spPr>
          <a:xfrm>
            <a:off x="6344699" y="2679762"/>
            <a:ext cx="2619913" cy="323850"/>
          </a:xfrm>
          <a:prstGeom prst="rect">
            <a:avLst/>
          </a:prstGeom>
        </p:spPr>
        <p:txBody>
          <a:bodyPr anchor="ctr">
            <a:noAutofit/>
          </a:bodyPr>
          <a:lstStyle>
            <a:lvl1pPr marL="0" indent="0">
              <a:buNone/>
              <a:defRPr sz="2000" cap="all" baseline="0">
                <a:solidFill>
                  <a:schemeClr val="accent2"/>
                </a:solidFill>
              </a:defRPr>
            </a:lvl1pPr>
          </a:lstStyle>
          <a:p>
            <a:pPr lvl="0"/>
            <a:r>
              <a:rPr lang="en-GB" dirty="0" smtClean="0"/>
              <a:t>Heading – 20pt</a:t>
            </a:r>
            <a:endParaRPr lang="en-GB" dirty="0"/>
          </a:p>
        </p:txBody>
      </p:sp>
      <p:sp>
        <p:nvSpPr>
          <p:cNvPr id="36"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7" name="Straight Connector 36"/>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6030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1" name="Content Placeholder 2"/>
          <p:cNvSpPr>
            <a:spLocks noGrp="1"/>
          </p:cNvSpPr>
          <p:nvPr>
            <p:ph sz="half" idx="1"/>
          </p:nvPr>
        </p:nvSpPr>
        <p:spPr>
          <a:xfrm>
            <a:off x="251520" y="3543858"/>
            <a:ext cx="1440160"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3" name="Content Placeholder 2"/>
          <p:cNvSpPr>
            <a:spLocks noGrp="1"/>
          </p:cNvSpPr>
          <p:nvPr>
            <p:ph sz="half" idx="17"/>
          </p:nvPr>
        </p:nvSpPr>
        <p:spPr>
          <a:xfrm>
            <a:off x="2064103" y="3543858"/>
            <a:ext cx="1440160"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4" name="Content Placeholder 2"/>
          <p:cNvSpPr>
            <a:spLocks noGrp="1"/>
          </p:cNvSpPr>
          <p:nvPr>
            <p:ph sz="half" idx="18"/>
          </p:nvPr>
        </p:nvSpPr>
        <p:spPr>
          <a:xfrm>
            <a:off x="3876686" y="3543858"/>
            <a:ext cx="1433831"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6" name="Text Placeholder 25"/>
          <p:cNvSpPr>
            <a:spLocks noGrp="1"/>
          </p:cNvSpPr>
          <p:nvPr>
            <p:ph type="body" sz="quarter" idx="19" hasCustomPrompt="1"/>
          </p:nvPr>
        </p:nvSpPr>
        <p:spPr>
          <a:xfrm>
            <a:off x="250826" y="3112145"/>
            <a:ext cx="1440855"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7" name="Text Placeholder 25"/>
          <p:cNvSpPr>
            <a:spLocks noGrp="1"/>
          </p:cNvSpPr>
          <p:nvPr>
            <p:ph type="body" sz="quarter" idx="20" hasCustomPrompt="1"/>
          </p:nvPr>
        </p:nvSpPr>
        <p:spPr>
          <a:xfrm>
            <a:off x="2068909" y="3111809"/>
            <a:ext cx="1440159"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8" name="Text Placeholder 25"/>
          <p:cNvSpPr>
            <a:spLocks noGrp="1"/>
          </p:cNvSpPr>
          <p:nvPr>
            <p:ph type="body" sz="quarter" idx="21" hasCustomPrompt="1"/>
          </p:nvPr>
        </p:nvSpPr>
        <p:spPr>
          <a:xfrm>
            <a:off x="3886296"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19" name="Content Placeholder 2"/>
          <p:cNvSpPr>
            <a:spLocks noGrp="1"/>
          </p:cNvSpPr>
          <p:nvPr>
            <p:ph sz="half" idx="22"/>
          </p:nvPr>
        </p:nvSpPr>
        <p:spPr>
          <a:xfrm>
            <a:off x="5682940" y="3543858"/>
            <a:ext cx="1452935"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2" name="Content Placeholder 2"/>
          <p:cNvSpPr>
            <a:spLocks noGrp="1"/>
          </p:cNvSpPr>
          <p:nvPr>
            <p:ph sz="half" idx="23"/>
          </p:nvPr>
        </p:nvSpPr>
        <p:spPr>
          <a:xfrm>
            <a:off x="7508296" y="3543858"/>
            <a:ext cx="1452935" cy="900100"/>
          </a:xfrm>
          <a:prstGeom prst="rect">
            <a:avLst/>
          </a:prstGeom>
        </p:spPr>
        <p:txBody>
          <a:bodyPr>
            <a:normAutofit/>
          </a:bodyPr>
          <a:lstStyle>
            <a:lvl1pPr marL="0" indent="0">
              <a:buNone/>
              <a:defRPr sz="1400" baseline="0"/>
            </a:lvl1pPr>
            <a:lvl2pPr marL="457200" indent="0">
              <a:buNone/>
              <a:defRPr sz="1100" baseline="0"/>
            </a:lvl2pPr>
            <a:lvl3pPr marL="914400" indent="0">
              <a:buNone/>
              <a:defRPr sz="1100" baseline="0"/>
            </a:lvl3pPr>
            <a:lvl4pPr>
              <a:defRPr sz="1400" baseline="0"/>
            </a:lvl4pPr>
            <a:lvl5pPr>
              <a:defRPr sz="1400" baseline="0"/>
            </a:lvl5pPr>
            <a:lvl6pPr>
              <a:defRPr sz="1800"/>
            </a:lvl6pPr>
            <a:lvl7pPr>
              <a:defRPr sz="1800"/>
            </a:lvl7pPr>
            <a:lvl8pPr>
              <a:defRPr sz="1800"/>
            </a:lvl8pPr>
            <a:lvl9pPr>
              <a:defRPr sz="1800"/>
            </a:lvl9pPr>
          </a:lstStyle>
          <a:p>
            <a:pPr lvl="0"/>
            <a:r>
              <a:rPr lang="en-US" dirty="0" smtClean="0"/>
              <a:t>Click to edit Master text styles</a:t>
            </a:r>
          </a:p>
        </p:txBody>
      </p:sp>
      <p:sp>
        <p:nvSpPr>
          <p:cNvPr id="25" name="Text Placeholder 25"/>
          <p:cNvSpPr>
            <a:spLocks noGrp="1"/>
          </p:cNvSpPr>
          <p:nvPr>
            <p:ph type="body" sz="quarter" idx="24" hasCustomPrompt="1"/>
          </p:nvPr>
        </p:nvSpPr>
        <p:spPr>
          <a:xfrm>
            <a:off x="5703684"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29" name="Text Placeholder 25"/>
          <p:cNvSpPr>
            <a:spLocks noGrp="1"/>
          </p:cNvSpPr>
          <p:nvPr>
            <p:ph type="body" sz="quarter" idx="25" hasCustomPrompt="1"/>
          </p:nvPr>
        </p:nvSpPr>
        <p:spPr>
          <a:xfrm>
            <a:off x="7521070" y="3111809"/>
            <a:ext cx="1440160" cy="323850"/>
          </a:xfrm>
          <a:prstGeom prst="rect">
            <a:avLst/>
          </a:prstGeom>
        </p:spPr>
        <p:txBody>
          <a:bodyPr anchor="ctr">
            <a:noAutofit/>
          </a:bodyPr>
          <a:lstStyle>
            <a:lvl1pPr marL="0" indent="0">
              <a:buNone/>
              <a:defRPr sz="1800" cap="all" baseline="0">
                <a:solidFill>
                  <a:schemeClr val="accent2"/>
                </a:solidFill>
              </a:defRPr>
            </a:lvl1pPr>
          </a:lstStyle>
          <a:p>
            <a:pPr lvl="0"/>
            <a:r>
              <a:rPr lang="en-GB" dirty="0" smtClean="0"/>
              <a:t>Heading</a:t>
            </a:r>
            <a:endParaRPr lang="en-GB" dirty="0"/>
          </a:p>
        </p:txBody>
      </p:sp>
      <p:sp>
        <p:nvSpPr>
          <p:cNvPr id="43" name="Picture Placeholder 2"/>
          <p:cNvSpPr>
            <a:spLocks noGrp="1"/>
          </p:cNvSpPr>
          <p:nvPr>
            <p:ph type="pic" sz="quarter" idx="30"/>
          </p:nvPr>
        </p:nvSpPr>
        <p:spPr>
          <a:xfrm>
            <a:off x="-1" y="915988"/>
            <a:ext cx="8964613" cy="2033803"/>
          </a:xfrm>
          <a:prstGeom prst="rect">
            <a:avLst/>
          </a:prstGeom>
        </p:spPr>
        <p:txBody>
          <a:bodyPr>
            <a:normAutofit/>
          </a:bodyPr>
          <a:lstStyle>
            <a:lvl1pPr marL="0" indent="0">
              <a:buNone/>
              <a:defRPr sz="1600"/>
            </a:lvl1pPr>
          </a:lstStyle>
          <a:p>
            <a:endParaRPr lang="en-GB"/>
          </a:p>
        </p:txBody>
      </p:sp>
      <p:sp>
        <p:nvSpPr>
          <p:cNvPr id="38" name="Text Placeholder 16"/>
          <p:cNvSpPr>
            <a:spLocks noGrp="1"/>
          </p:cNvSpPr>
          <p:nvPr>
            <p:ph type="body" sz="quarter" idx="13" hasCustomPrompt="1"/>
          </p:nvPr>
        </p:nvSpPr>
        <p:spPr>
          <a:xfrm>
            <a:off x="251519" y="339502"/>
            <a:ext cx="8710863"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39" name="Straight Connector 38"/>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3995936" y="771550"/>
            <a:ext cx="4936074" cy="0"/>
          </a:xfrm>
          <a:prstGeom prst="line">
            <a:avLst/>
          </a:prstGeom>
          <a:ln/>
        </p:spPr>
        <p:style>
          <a:lnRef idx="1">
            <a:schemeClr val="accent1"/>
          </a:lnRef>
          <a:fillRef idx="0">
            <a:schemeClr val="accent1"/>
          </a:fillRef>
          <a:effectRef idx="0">
            <a:schemeClr val="accent1"/>
          </a:effectRef>
          <a:fontRef idx="minor">
            <a:schemeClr val="tx1"/>
          </a:fontRef>
        </p:style>
      </p:cxnSp>
      <p:pic>
        <p:nvPicPr>
          <p:cNvPr id="18"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452389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8" name="Rectangle 7"/>
          <p:cNvSpPr/>
          <p:nvPr userDrawn="1"/>
        </p:nvSpPr>
        <p:spPr>
          <a:xfrm>
            <a:off x="0" y="915988"/>
            <a:ext cx="3635896" cy="35279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Content Placeholder 33"/>
          <p:cNvSpPr>
            <a:spLocks noGrp="1"/>
          </p:cNvSpPr>
          <p:nvPr>
            <p:ph sz="quarter" idx="14" hasCustomPrompt="1"/>
          </p:nvPr>
        </p:nvSpPr>
        <p:spPr>
          <a:xfrm>
            <a:off x="314524" y="1096433"/>
            <a:ext cx="3033340" cy="3161426"/>
          </a:xfrm>
          <a:prstGeom prst="rect">
            <a:avLst/>
          </a:prstGeom>
        </p:spPr>
        <p:txBody>
          <a:bodyPr anchor="ctr">
            <a:normAutofit/>
          </a:bodyPr>
          <a:lstStyle>
            <a:lvl1pPr marL="0" indent="0" algn="ctr">
              <a:buNone/>
              <a:defRPr sz="3200" b="0" i="0" cap="none" baseline="0">
                <a:solidFill>
                  <a:schemeClr val="accent1"/>
                </a:solidFill>
              </a:defRPr>
            </a:lvl1pPr>
            <a:lvl2pPr>
              <a:defRPr sz="2000" b="1" i="0" cap="all" baseline="0">
                <a:solidFill>
                  <a:schemeClr val="accent1"/>
                </a:solidFill>
              </a:defRPr>
            </a:lvl2pPr>
            <a:lvl3pPr>
              <a:defRPr sz="2000" b="1" i="0" cap="all" baseline="0">
                <a:solidFill>
                  <a:schemeClr val="accent1"/>
                </a:solidFill>
              </a:defRPr>
            </a:lvl3pPr>
            <a:lvl4pPr>
              <a:defRPr sz="2000" b="1" i="0" cap="all" baseline="0">
                <a:solidFill>
                  <a:schemeClr val="accent1"/>
                </a:solidFill>
              </a:defRPr>
            </a:lvl4pPr>
            <a:lvl5pPr>
              <a:defRPr sz="2000" b="1" i="0" cap="all" baseline="0">
                <a:solidFill>
                  <a:schemeClr val="accent1"/>
                </a:solidFill>
              </a:defRPr>
            </a:lvl5pPr>
          </a:lstStyle>
          <a:p>
            <a:pPr lvl="0"/>
            <a:r>
              <a:rPr lang="en-US" dirty="0" smtClean="0"/>
              <a:t>Stand out fact/figure/chart</a:t>
            </a:r>
          </a:p>
        </p:txBody>
      </p:sp>
      <p:sp>
        <p:nvSpPr>
          <p:cNvPr id="21" name="Text Placeholder 16"/>
          <p:cNvSpPr>
            <a:spLocks noGrp="1"/>
          </p:cNvSpPr>
          <p:nvPr>
            <p:ph type="body" sz="quarter" idx="13" hasCustomPrompt="1"/>
          </p:nvPr>
        </p:nvSpPr>
        <p:spPr>
          <a:xfrm>
            <a:off x="251520" y="339502"/>
            <a:ext cx="8712968" cy="270272"/>
          </a:xfrm>
          <a:prstGeom prst="rect">
            <a:avLst/>
          </a:prstGeom>
          <a:noFill/>
        </p:spPr>
        <p:txBody>
          <a:bodyPr anchor="ctr">
            <a:noAutofit/>
          </a:bodyPr>
          <a:lstStyle>
            <a:lvl1pPr marL="0" indent="0">
              <a:buNone/>
              <a:defRPr sz="2800" b="0" i="0" cap="none" baseline="0">
                <a:solidFill>
                  <a:schemeClr val="accent2"/>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2" name="Straight Connector 21"/>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3995936" y="771550"/>
            <a:ext cx="4968552"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5" name="Content Placeholder 2"/>
          <p:cNvSpPr>
            <a:spLocks noGrp="1"/>
          </p:cNvSpPr>
          <p:nvPr>
            <p:ph sz="quarter" idx="16"/>
          </p:nvPr>
        </p:nvSpPr>
        <p:spPr>
          <a:xfrm>
            <a:off x="3851920" y="915988"/>
            <a:ext cx="5112568" cy="3527425"/>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0"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00481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5" name="Rectangle 4"/>
          <p:cNvSpPr/>
          <p:nvPr userDrawn="1"/>
        </p:nvSpPr>
        <p:spPr>
          <a:xfrm>
            <a:off x="3347864" y="915988"/>
            <a:ext cx="144016" cy="35279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16"/>
          <p:cNvSpPr>
            <a:spLocks noGrp="1"/>
          </p:cNvSpPr>
          <p:nvPr>
            <p:ph type="body" sz="quarter" idx="13" hasCustomPrompt="1"/>
          </p:nvPr>
        </p:nvSpPr>
        <p:spPr>
          <a:xfrm>
            <a:off x="251519" y="339502"/>
            <a:ext cx="8768399" cy="270272"/>
          </a:xfrm>
          <a:prstGeom prst="rect">
            <a:avLst/>
          </a:prstGeom>
          <a:noFill/>
        </p:spPr>
        <p:txBody>
          <a:bodyPr anchor="ctr">
            <a:noAutofit/>
          </a:bodyPr>
          <a:lstStyle>
            <a:lvl1pPr marL="0" indent="0">
              <a:buNone/>
              <a:defRPr sz="2800" b="0" i="0" cap="none" baseline="0">
                <a:solidFill>
                  <a:schemeClr val="accent1"/>
                </a:solidFill>
                <a:latin typeface="+mj-lt"/>
              </a:defRPr>
            </a:lvl1pPr>
            <a:lvl2pPr>
              <a:defRPr sz="800" cap="all" baseline="0"/>
            </a:lvl2pPr>
            <a:lvl3pPr>
              <a:defRPr sz="800" cap="all" baseline="0"/>
            </a:lvl3pPr>
            <a:lvl4pPr>
              <a:defRPr sz="800" cap="all" baseline="0"/>
            </a:lvl4pPr>
            <a:lvl5pPr>
              <a:defRPr sz="800" cap="all" baseline="0"/>
            </a:lvl5pPr>
          </a:lstStyle>
          <a:p>
            <a:pPr lvl="0"/>
            <a:r>
              <a:rPr lang="en-GB" dirty="0" smtClean="0"/>
              <a:t>Click to edit title – 28pt</a:t>
            </a:r>
          </a:p>
        </p:txBody>
      </p:sp>
      <p:cxnSp>
        <p:nvCxnSpPr>
          <p:cNvPr id="23" name="Straight Connector 22"/>
          <p:cNvCxnSpPr/>
          <p:nvPr userDrawn="1"/>
        </p:nvCxnSpPr>
        <p:spPr>
          <a:xfrm>
            <a:off x="251520" y="771550"/>
            <a:ext cx="14401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1844080" y="771550"/>
            <a:ext cx="2007840"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3995936" y="771550"/>
            <a:ext cx="4968677" cy="0"/>
          </a:xfrm>
          <a:prstGeom prst="line">
            <a:avLst/>
          </a:prstGeom>
          <a:ln/>
        </p:spPr>
        <p:style>
          <a:lnRef idx="1">
            <a:schemeClr val="accent1"/>
          </a:lnRef>
          <a:fillRef idx="0">
            <a:schemeClr val="accent1"/>
          </a:fillRef>
          <a:effectRef idx="0">
            <a:schemeClr val="accent1"/>
          </a:effectRef>
          <a:fontRef idx="minor">
            <a:schemeClr val="tx1"/>
          </a:fontRef>
        </p:style>
      </p:cxnSp>
      <p:sp>
        <p:nvSpPr>
          <p:cNvPr id="26" name="Text Placeholder 5"/>
          <p:cNvSpPr>
            <a:spLocks noGrp="1"/>
          </p:cNvSpPr>
          <p:nvPr>
            <p:ph type="body" sz="quarter" idx="14" hasCustomPrompt="1"/>
          </p:nvPr>
        </p:nvSpPr>
        <p:spPr>
          <a:xfrm>
            <a:off x="3995720" y="915988"/>
            <a:ext cx="4968893" cy="503237"/>
          </a:xfrm>
          <a:prstGeom prst="rect">
            <a:avLst/>
          </a:prstGeom>
        </p:spPr>
        <p:txBody>
          <a:bodyPr>
            <a:noAutofit/>
          </a:bodyPr>
          <a:lstStyle>
            <a:lvl1pPr marL="0" indent="0">
              <a:buNone/>
              <a:defRPr sz="2400">
                <a:solidFill>
                  <a:schemeClr val="accent2"/>
                </a:solidFill>
              </a:defRPr>
            </a:lvl1pPr>
          </a:lstStyle>
          <a:p>
            <a:pPr lvl="0"/>
            <a:r>
              <a:rPr lang="en-US" dirty="0" smtClean="0"/>
              <a:t>Click to edit subheading – 24pt</a:t>
            </a:r>
            <a:endParaRPr lang="en-GB" dirty="0"/>
          </a:p>
        </p:txBody>
      </p:sp>
      <p:sp>
        <p:nvSpPr>
          <p:cNvPr id="27" name="Content Placeholder 2"/>
          <p:cNvSpPr>
            <a:spLocks noGrp="1"/>
          </p:cNvSpPr>
          <p:nvPr>
            <p:ph sz="quarter" idx="16"/>
          </p:nvPr>
        </p:nvSpPr>
        <p:spPr>
          <a:xfrm>
            <a:off x="3995935" y="1492250"/>
            <a:ext cx="4968677" cy="2951163"/>
          </a:xfrm>
          <a:prstGeom prst="rect">
            <a:avLst/>
          </a:prstGeom>
        </p:spPr>
        <p:txBody>
          <a:bodyPr>
            <a:normAutofit/>
          </a:bodyPr>
          <a:lstStyle>
            <a:lvl1pPr>
              <a:defRPr sz="16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Rectangle 11"/>
          <p:cNvSpPr/>
          <p:nvPr userDrawn="1"/>
        </p:nvSpPr>
        <p:spPr>
          <a:xfrm>
            <a:off x="3563888" y="915988"/>
            <a:ext cx="288032" cy="35279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7"/>
          </p:nvPr>
        </p:nvSpPr>
        <p:spPr>
          <a:xfrm>
            <a:off x="0" y="915988"/>
            <a:ext cx="3275856" cy="3527425"/>
          </a:xfrm>
          <a:prstGeom prst="rect">
            <a:avLst/>
          </a:prstGeom>
        </p:spPr>
        <p:txBody>
          <a:bodyPr/>
          <a:lstStyle/>
          <a:p>
            <a:endParaRPr lang="en-GB"/>
          </a:p>
        </p:txBody>
      </p:sp>
      <p:pic>
        <p:nvPicPr>
          <p:cNvPr id="13" name="Picture 3" descr="Z:\RSM International\1 Design\2015\Brand\Guidelines\Logos\Logos-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9814" y="4603589"/>
            <a:ext cx="804674" cy="34442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27796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480884"/>
      </p:ext>
    </p:extLst>
  </p:cSld>
  <p:clrMap bg1="lt1" tx1="dk1" bg2="lt2" tx2="dk2" accent1="accent1" accent2="accent2" accent3="accent3" accent4="accent4" accent5="accent5" accent6="accent6" hlink="hlink" folHlink="folHlink"/>
  <p:sldLayoutIdLst>
    <p:sldLayoutId id="2147483663" r:id="rId1"/>
    <p:sldLayoutId id="2147483654" r:id="rId2"/>
    <p:sldLayoutId id="2147483667" r:id="rId3"/>
    <p:sldLayoutId id="2147483664" r:id="rId4"/>
    <p:sldLayoutId id="2147483665" r:id="rId5"/>
    <p:sldLayoutId id="2147483655" r:id="rId6"/>
    <p:sldLayoutId id="2147483666" r:id="rId7"/>
    <p:sldLayoutId id="2147483656" r:id="rId8"/>
    <p:sldLayoutId id="2147483673" r:id="rId9"/>
    <p:sldLayoutId id="2147483661" r:id="rId10"/>
    <p:sldLayoutId id="2147483660" r:id="rId11"/>
    <p:sldLayoutId id="2147483674" r:id="rId12"/>
    <p:sldLayoutId id="2147483668" r:id="rId13"/>
    <p:sldLayoutId id="2147483669" r:id="rId14"/>
    <p:sldLayoutId id="2147483670" r:id="rId15"/>
    <p:sldLayoutId id="2147483675" r:id="rId16"/>
    <p:sldLayoutId id="2147483677" r:id="rId17"/>
    <p:sldLayoutId id="2147483676" r:id="rId18"/>
    <p:sldLayoutId id="2147483671" r:id="rId19"/>
    <p:sldLayoutId id="2147483672" r:id="rId20"/>
    <p:sldLayoutId id="2147483678" r:id="rId2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sz="2400" dirty="0" smtClean="0"/>
              <a:t>Porez na dobit kroz mišljenja Ministarstva</a:t>
            </a:r>
            <a:endParaRPr lang="sr-Latn-RS" sz="2400" dirty="0"/>
          </a:p>
        </p:txBody>
      </p:sp>
      <p:sp>
        <p:nvSpPr>
          <p:cNvPr id="3" name="Text Placeholder 2"/>
          <p:cNvSpPr>
            <a:spLocks noGrp="1"/>
          </p:cNvSpPr>
          <p:nvPr>
            <p:ph type="body" sz="quarter" idx="10"/>
          </p:nvPr>
        </p:nvSpPr>
        <p:spPr/>
        <p:txBody>
          <a:bodyPr/>
          <a:lstStyle/>
          <a:p>
            <a:r>
              <a:rPr lang="sr-Latn-RS" dirty="0" smtClean="0"/>
              <a:t>Snežana Švedić</a:t>
            </a:r>
            <a:endParaRPr lang="sr-Latn-RS" dirty="0"/>
          </a:p>
        </p:txBody>
      </p:sp>
      <p:sp>
        <p:nvSpPr>
          <p:cNvPr id="4" name="Text Placeholder 2"/>
          <p:cNvSpPr txBox="1">
            <a:spLocks/>
          </p:cNvSpPr>
          <p:nvPr/>
        </p:nvSpPr>
        <p:spPr>
          <a:xfrm>
            <a:off x="478209" y="4657246"/>
            <a:ext cx="5543550" cy="342205"/>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20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sr-Latn-RS" sz="1400" dirty="0" smtClean="0"/>
              <a:t>Novembar 2017.</a:t>
            </a:r>
            <a:endParaRPr lang="sr-Latn-RS" sz="1400" dirty="0"/>
          </a:p>
        </p:txBody>
      </p:sp>
      <p:sp>
        <p:nvSpPr>
          <p:cNvPr id="6" name="Rectangle 5"/>
          <p:cNvSpPr/>
          <p:nvPr/>
        </p:nvSpPr>
        <p:spPr>
          <a:xfrm>
            <a:off x="3853981" y="1822663"/>
            <a:ext cx="5050680" cy="16753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sr-Latn-RS" sz="2800" dirty="0" smtClean="0"/>
          </a:p>
          <a:p>
            <a:pPr algn="r"/>
            <a:endParaRPr lang="sr-Latn-RS" sz="2800" dirty="0"/>
          </a:p>
          <a:p>
            <a:pPr algn="r"/>
            <a:r>
              <a:rPr lang="sr-Latn-RS" sz="2800" dirty="0" smtClean="0"/>
              <a:t>GODIŠNJI SEMINAR 2017</a:t>
            </a:r>
          </a:p>
        </p:txBody>
      </p:sp>
    </p:spTree>
    <p:extLst>
      <p:ext uri="{BB962C8B-B14F-4D97-AF65-F5344CB8AC3E}">
        <p14:creationId xmlns:p14="http://schemas.microsoft.com/office/powerpoint/2010/main" val="2380591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a:t>Porez na dobit kroz Mišljenja Ministarstva finansija</a:t>
            </a:r>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Primer: </a:t>
            </a:r>
          </a:p>
          <a:p>
            <a:pPr>
              <a:spcBef>
                <a:spcPts val="600"/>
              </a:spcBef>
            </a:pPr>
            <a:r>
              <a:rPr lang="sr-Latn-RS" sz="1600" b="1" i="1" u="sng" dirty="0" smtClean="0">
                <a:solidFill>
                  <a:schemeClr val="tx1"/>
                </a:solidFill>
              </a:rPr>
              <a:t>Varijanta  III</a:t>
            </a:r>
            <a:endParaRPr lang="en-US" sz="1600" b="1" i="1" u="sng" dirty="0">
              <a:solidFill>
                <a:schemeClr val="tx1"/>
              </a:solidFill>
            </a:endParaRPr>
          </a:p>
        </p:txBody>
      </p:sp>
      <p:sp>
        <p:nvSpPr>
          <p:cNvPr id="10" name="Rectangle 5"/>
          <p:cNvSpPr/>
          <p:nvPr/>
        </p:nvSpPr>
        <p:spPr>
          <a:xfrm>
            <a:off x="219932" y="1751116"/>
            <a:ext cx="3675794" cy="289708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sr-Latn-RS" sz="1500" b="1" dirty="0" smtClean="0">
                <a:solidFill>
                  <a:schemeClr val="accent2"/>
                </a:solidFill>
              </a:rPr>
              <a:t>FI 2017 </a:t>
            </a:r>
            <a:endParaRPr lang="en-US" sz="1500" b="1" dirty="0">
              <a:solidFill>
                <a:schemeClr val="accent2"/>
              </a:solidFill>
            </a:endParaRPr>
          </a:p>
          <a:p>
            <a:pPr>
              <a:spcAft>
                <a:spcPts val="600"/>
              </a:spcAft>
            </a:pPr>
            <a:r>
              <a:rPr lang="sr-Latn-RS" sz="1500" dirty="0" smtClean="0">
                <a:solidFill>
                  <a:schemeClr val="tx1"/>
                </a:solidFill>
              </a:rPr>
              <a:t>Društvo u</a:t>
            </a:r>
            <a:r>
              <a:rPr lang="vi-VN" sz="1500" dirty="0" smtClean="0">
                <a:solidFill>
                  <a:schemeClr val="tx1"/>
                </a:solidFill>
              </a:rPr>
              <a:t> </a:t>
            </a:r>
            <a:r>
              <a:rPr lang="vi-VN" sz="1500" dirty="0">
                <a:solidFill>
                  <a:schemeClr val="tx1"/>
                </a:solidFill>
              </a:rPr>
              <a:t>2017. godini </a:t>
            </a:r>
            <a:r>
              <a:rPr lang="sr-Latn-RS" sz="1500" dirty="0" smtClean="0">
                <a:solidFill>
                  <a:schemeClr val="tx1"/>
                </a:solidFill>
              </a:rPr>
              <a:t> nije naplatilo </a:t>
            </a:r>
            <a:r>
              <a:rPr lang="vi-VN" sz="1500" dirty="0" smtClean="0">
                <a:solidFill>
                  <a:schemeClr val="tx1"/>
                </a:solidFill>
              </a:rPr>
              <a:t>potraživanje koje </a:t>
            </a:r>
            <a:r>
              <a:rPr lang="vi-VN" sz="1500" dirty="0">
                <a:solidFill>
                  <a:schemeClr val="tx1"/>
                </a:solidFill>
              </a:rPr>
              <a:t>je </a:t>
            </a:r>
            <a:r>
              <a:rPr lang="sr-Latn-RS" sz="1500" dirty="0" smtClean="0">
                <a:solidFill>
                  <a:schemeClr val="tx1"/>
                </a:solidFill>
              </a:rPr>
              <a:t>u celini </a:t>
            </a:r>
            <a:r>
              <a:rPr lang="vi-VN" sz="1500" dirty="0" smtClean="0">
                <a:solidFill>
                  <a:schemeClr val="tx1"/>
                </a:solidFill>
              </a:rPr>
              <a:t>obezvređeno </a:t>
            </a:r>
            <a:r>
              <a:rPr lang="vi-VN" sz="1500" dirty="0">
                <a:solidFill>
                  <a:schemeClr val="tx1"/>
                </a:solidFill>
              </a:rPr>
              <a:t>u 2016. </a:t>
            </a:r>
            <a:r>
              <a:rPr lang="vi-VN" sz="1500" dirty="0" smtClean="0">
                <a:solidFill>
                  <a:schemeClr val="tx1"/>
                </a:solidFill>
              </a:rPr>
              <a:t>godini</a:t>
            </a:r>
            <a:r>
              <a:rPr lang="sr-Latn-RS" sz="1500" dirty="0" smtClean="0">
                <a:solidFill>
                  <a:schemeClr val="tx1"/>
                </a:solidFill>
              </a:rPr>
              <a:t>.</a:t>
            </a:r>
          </a:p>
          <a:p>
            <a:pPr>
              <a:spcAft>
                <a:spcPts val="600"/>
              </a:spcAft>
            </a:pPr>
            <a:r>
              <a:rPr lang="sr-Latn-RS" sz="1500" dirty="0" smtClean="0">
                <a:solidFill>
                  <a:schemeClr val="tx1"/>
                </a:solidFill>
              </a:rPr>
              <a:t>Potraživanje je naplaćeno u celini u januaru 2018. godine. </a:t>
            </a:r>
          </a:p>
          <a:p>
            <a:pPr>
              <a:spcAft>
                <a:spcPts val="600"/>
              </a:spcAft>
            </a:pPr>
            <a:r>
              <a:rPr lang="sr-Latn-RS" sz="1500" dirty="0" smtClean="0">
                <a:solidFill>
                  <a:schemeClr val="tx1"/>
                </a:solidFill>
              </a:rPr>
              <a:t>FI za 2017. godinu su odobreni u martu 2018. godine</a:t>
            </a:r>
            <a:r>
              <a:rPr lang="vi-VN" sz="1500" dirty="0" smtClean="0">
                <a:solidFill>
                  <a:schemeClr val="tx1"/>
                </a:solidFill>
              </a:rPr>
              <a:t>.</a:t>
            </a:r>
            <a:endParaRPr lang="vi-VN" sz="1500" dirty="0">
              <a:solidFill>
                <a:schemeClr val="tx1"/>
              </a:solidFill>
            </a:endParaRPr>
          </a:p>
          <a:p>
            <a:pPr>
              <a:spcAft>
                <a:spcPts val="600"/>
              </a:spcAft>
            </a:pPr>
            <a:r>
              <a:rPr lang="vi-VN" sz="1500" dirty="0">
                <a:solidFill>
                  <a:schemeClr val="tx1"/>
                </a:solidFill>
              </a:rPr>
              <a:t>Društvo je u poslovnim knjigama za 2017. godinu </a:t>
            </a:r>
            <a:r>
              <a:rPr lang="vi-VN" sz="1500" dirty="0" smtClean="0">
                <a:solidFill>
                  <a:schemeClr val="tx1"/>
                </a:solidFill>
              </a:rPr>
              <a:t>priznalo prihod</a:t>
            </a:r>
            <a:r>
              <a:rPr lang="sr-Latn-RS" sz="1500" dirty="0" smtClean="0">
                <a:solidFill>
                  <a:schemeClr val="tx1"/>
                </a:solidFill>
              </a:rPr>
              <a:t>e od </a:t>
            </a:r>
            <a:r>
              <a:rPr lang="sr-Latn-RS" sz="1500" dirty="0" smtClean="0">
                <a:solidFill>
                  <a:schemeClr val="tx1"/>
                </a:solidFill>
              </a:rPr>
              <a:t>usklađivanja vrednosti potraživanja</a:t>
            </a:r>
            <a:r>
              <a:rPr lang="sr-Latn-RS" sz="1500" dirty="0" smtClean="0">
                <a:solidFill>
                  <a:schemeClr val="tx1"/>
                </a:solidFill>
              </a:rPr>
              <a:t>.</a:t>
            </a:r>
            <a:endParaRPr lang="en-US" sz="1500" dirty="0">
              <a:solidFill>
                <a:schemeClr val="tx1"/>
              </a:solidFill>
            </a:endParaRPr>
          </a:p>
        </p:txBody>
      </p:sp>
      <p:sp>
        <p:nvSpPr>
          <p:cNvPr id="14" name="Rectangle 5"/>
          <p:cNvSpPr/>
          <p:nvPr/>
        </p:nvSpPr>
        <p:spPr>
          <a:xfrm>
            <a:off x="4191000" y="1751116"/>
            <a:ext cx="4773614" cy="2487509"/>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sr-Latn-RS" sz="1500" b="1" dirty="0" smtClean="0">
                <a:solidFill>
                  <a:schemeClr val="accent2"/>
                </a:solidFill>
              </a:rPr>
              <a:t>PB za 2017.</a:t>
            </a:r>
            <a:endParaRPr lang="en-US" sz="1500" b="1" dirty="0">
              <a:solidFill>
                <a:schemeClr val="accent2"/>
              </a:solidFill>
            </a:endParaRPr>
          </a:p>
          <a:p>
            <a:pPr>
              <a:spcAft>
                <a:spcPts val="600"/>
              </a:spcAft>
            </a:pPr>
            <a:r>
              <a:rPr lang="sr-Latn-RS" sz="1500" dirty="0">
                <a:solidFill>
                  <a:schemeClr val="tx1"/>
                </a:solidFill>
              </a:rPr>
              <a:t>Prilikom izrade </a:t>
            </a:r>
            <a:r>
              <a:rPr lang="sr-Latn-RS" sz="1500" dirty="0" smtClean="0">
                <a:solidFill>
                  <a:schemeClr val="tx1"/>
                </a:solidFill>
              </a:rPr>
              <a:t>PB </a:t>
            </a:r>
            <a:r>
              <a:rPr lang="sr-Latn-RS" sz="1500" dirty="0">
                <a:solidFill>
                  <a:schemeClr val="tx1"/>
                </a:solidFill>
              </a:rPr>
              <a:t>za 2017. godinu priznati </a:t>
            </a:r>
            <a:r>
              <a:rPr lang="sr-Latn-RS" sz="1500" b="1" dirty="0">
                <a:solidFill>
                  <a:schemeClr val="tx1"/>
                </a:solidFill>
              </a:rPr>
              <a:t>prihodi </a:t>
            </a:r>
            <a:r>
              <a:rPr lang="sr-Latn-RS" sz="1500" dirty="0">
                <a:solidFill>
                  <a:schemeClr val="tx1"/>
                </a:solidFill>
              </a:rPr>
              <a:t>po osnovu napaćenog potraživanja </a:t>
            </a:r>
            <a:r>
              <a:rPr lang="sr-Latn-RS" sz="1500" b="1" dirty="0">
                <a:solidFill>
                  <a:schemeClr val="tx1"/>
                </a:solidFill>
              </a:rPr>
              <a:t>ostaju</a:t>
            </a:r>
            <a:r>
              <a:rPr lang="sr-Latn-RS" sz="1500" dirty="0">
                <a:solidFill>
                  <a:schemeClr val="tx1"/>
                </a:solidFill>
              </a:rPr>
              <a:t> </a:t>
            </a:r>
            <a:r>
              <a:rPr lang="sr-Latn-RS" sz="1500" b="1" dirty="0">
                <a:solidFill>
                  <a:schemeClr val="tx1"/>
                </a:solidFill>
              </a:rPr>
              <a:t>sastavni</a:t>
            </a:r>
            <a:r>
              <a:rPr lang="sr-Latn-RS" sz="1500" dirty="0">
                <a:solidFill>
                  <a:schemeClr val="tx1"/>
                </a:solidFill>
              </a:rPr>
              <a:t> </a:t>
            </a:r>
            <a:r>
              <a:rPr lang="sr-Latn-RS" sz="1500" b="1" dirty="0">
                <a:solidFill>
                  <a:schemeClr val="tx1"/>
                </a:solidFill>
              </a:rPr>
              <a:t>deo oporezive dobiti </a:t>
            </a:r>
            <a:r>
              <a:rPr lang="sr-Latn-RS" sz="1500" dirty="0">
                <a:solidFill>
                  <a:schemeClr val="tx1"/>
                </a:solidFill>
              </a:rPr>
              <a:t>(ne iskazuju se na rednom br. 42. Obrasca PB-1</a:t>
            </a:r>
            <a:r>
              <a:rPr lang="sr-Latn-RS" sz="1500" dirty="0" smtClean="0">
                <a:solidFill>
                  <a:schemeClr val="tx1"/>
                </a:solidFill>
              </a:rPr>
              <a:t>). </a:t>
            </a:r>
          </a:p>
          <a:p>
            <a:pPr>
              <a:spcAft>
                <a:spcPts val="600"/>
              </a:spcAft>
            </a:pPr>
            <a:r>
              <a:rPr lang="sr-Latn-RS" sz="1500" dirty="0" smtClean="0">
                <a:solidFill>
                  <a:schemeClr val="tx1"/>
                </a:solidFill>
              </a:rPr>
              <a:t>Društvo </a:t>
            </a:r>
            <a:r>
              <a:rPr lang="sr-Latn-RS" sz="1500" dirty="0">
                <a:solidFill>
                  <a:schemeClr val="tx1"/>
                </a:solidFill>
              </a:rPr>
              <a:t>ima pravo da na </a:t>
            </a:r>
            <a:r>
              <a:rPr lang="sr-Latn-RS" sz="1500" b="1" dirty="0">
                <a:solidFill>
                  <a:schemeClr val="tx1"/>
                </a:solidFill>
              </a:rPr>
              <a:t>rednom broju 28</a:t>
            </a:r>
            <a:r>
              <a:rPr lang="sr-Latn-RS" sz="1500" dirty="0">
                <a:solidFill>
                  <a:schemeClr val="tx1"/>
                </a:solidFill>
              </a:rPr>
              <a:t>. Obrasca PB-1 za 2017. godinu iskaže ukupan iznos ispravke vrednosti potraživanja koji nije bio priznat kao rashod u poreskom bilansu za 2016. godinu.</a:t>
            </a:r>
            <a:endParaRPr lang="en-US" sz="1500" dirty="0">
              <a:solidFill>
                <a:schemeClr val="tx1"/>
              </a:solidFill>
            </a:endParaRPr>
          </a:p>
        </p:txBody>
      </p:sp>
    </p:spTree>
    <p:extLst>
      <p:ext uri="{BB962C8B-B14F-4D97-AF65-F5344CB8AC3E}">
        <p14:creationId xmlns:p14="http://schemas.microsoft.com/office/powerpoint/2010/main" val="17809783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Porez na dobit kroz Mišljenja Ministarstva finansija</a:t>
            </a:r>
            <a:endParaRPr lang="en-GB" sz="2000" dirty="0"/>
          </a:p>
        </p:txBody>
      </p:sp>
      <p:sp>
        <p:nvSpPr>
          <p:cNvPr id="29" name="Text Placeholder 4"/>
          <p:cNvSpPr>
            <a:spLocks noGrp="1"/>
          </p:cNvSpPr>
          <p:nvPr>
            <p:ph type="body" sz="quarter" idx="14"/>
          </p:nvPr>
        </p:nvSpPr>
        <p:spPr>
          <a:xfrm>
            <a:off x="175320" y="772691"/>
            <a:ext cx="8712968" cy="485775"/>
          </a:xfrm>
        </p:spPr>
        <p:txBody>
          <a:bodyPr/>
          <a:lstStyle/>
          <a:p>
            <a:r>
              <a:rPr lang="sr-Latn-RS" sz="2000" dirty="0" smtClean="0"/>
              <a:t>Mišljenja u vezi sa poreskim tretmanom ispravke vrednosti potraživanja</a:t>
            </a:r>
            <a:r>
              <a:rPr lang="sr-Latn-RS" sz="2000" i="1" dirty="0" smtClean="0"/>
              <a:t> </a:t>
            </a:r>
            <a:endParaRPr lang="en-GB" sz="2000" dirty="0"/>
          </a:p>
        </p:txBody>
      </p:sp>
      <p:sp>
        <p:nvSpPr>
          <p:cNvPr id="8" name="Textfeld 7"/>
          <p:cNvSpPr txBox="1"/>
          <p:nvPr/>
        </p:nvSpPr>
        <p:spPr>
          <a:xfrm>
            <a:off x="151904" y="1113435"/>
            <a:ext cx="8839696" cy="3739485"/>
          </a:xfrm>
          <a:prstGeom prst="rect">
            <a:avLst/>
          </a:prstGeom>
          <a:noFill/>
        </p:spPr>
        <p:txBody>
          <a:bodyPr wrap="square" rtlCol="0">
            <a:spAutoFit/>
          </a:bodyPr>
          <a:lstStyle/>
          <a:p>
            <a:pPr>
              <a:spcAft>
                <a:spcPts val="300"/>
              </a:spcAft>
            </a:pPr>
            <a:r>
              <a:rPr lang="sr-Latn-RS" sz="1600" dirty="0"/>
              <a:t>Mišljenje Ministarstva finansija, br. 401-00-1526/2017-04 od 14.7.2017. </a:t>
            </a:r>
            <a:r>
              <a:rPr lang="sr-Latn-RS" sz="1600" dirty="0" smtClean="0"/>
              <a:t>godine: </a:t>
            </a:r>
          </a:p>
          <a:p>
            <a:pPr algn="just">
              <a:spcAft>
                <a:spcPts val="600"/>
              </a:spcAft>
            </a:pPr>
            <a:r>
              <a:rPr lang="sr-Latn-RS" sz="1500" i="1" dirty="0" smtClean="0"/>
              <a:t>„...ukoliko </a:t>
            </a:r>
            <a:r>
              <a:rPr lang="sr-Latn-RS" sz="1500" i="1" dirty="0"/>
              <a:t>obveznik izvrši </a:t>
            </a:r>
            <a:r>
              <a:rPr lang="sr-Latn-RS" sz="1500" b="1" i="1" dirty="0"/>
              <a:t>(direktan) otpis </a:t>
            </a:r>
            <a:r>
              <a:rPr lang="sr-Latn-RS" sz="1500" i="1" dirty="0"/>
              <a:t>(prethodno ispravljenih) potraživanja </a:t>
            </a:r>
            <a:r>
              <a:rPr lang="sr-Latn-RS" sz="1500" b="1" i="1" dirty="0"/>
              <a:t>potrebno je da kumulativno ispuni uslove</a:t>
            </a:r>
            <a:r>
              <a:rPr lang="sr-Latn-RS" sz="1500" i="1" dirty="0"/>
              <a:t> propisane </a:t>
            </a:r>
            <a:r>
              <a:rPr lang="sr-Latn-RS" sz="1500" i="1" dirty="0" smtClean="0"/>
              <a:t>čl. </a:t>
            </a:r>
            <a:r>
              <a:rPr lang="sr-Latn-RS" sz="1500" i="1" dirty="0"/>
              <a:t>16. st. 1. i 2. Zakona, između ostalog, da pruži dokaze da su predmetna potraživanja utužena, odnosno da je pokrenut izvršni postupak radi naplate potraživanja (osim ako su troškovi utuženja pojedinačnog dužnika veći od ukupnog iznosa potraživanja od tog dužnika), </a:t>
            </a:r>
            <a:r>
              <a:rPr lang="sr-Latn-RS" sz="1500" b="1" i="1" dirty="0"/>
              <a:t>kako bi rashod </a:t>
            </a:r>
            <a:r>
              <a:rPr lang="sr-Latn-RS" sz="1500" i="1" dirty="0"/>
              <a:t>iskazan po osnovu ispravke vrednosti potraživanja u prethodnim periodima </a:t>
            </a:r>
            <a:r>
              <a:rPr lang="sr-Latn-RS" sz="1500" b="1" i="1" dirty="0"/>
              <a:t>bio trajno </a:t>
            </a:r>
            <a:r>
              <a:rPr lang="sr-Latn-RS" sz="1500" b="1" i="1" dirty="0" smtClean="0"/>
              <a:t>priznat</a:t>
            </a:r>
            <a:r>
              <a:rPr lang="sr-Latn-RS" sz="1500" i="1" dirty="0" smtClean="0"/>
              <a:t>.“</a:t>
            </a:r>
          </a:p>
          <a:p>
            <a:pPr>
              <a:spcAft>
                <a:spcPts val="300"/>
              </a:spcAft>
            </a:pPr>
            <a:r>
              <a:rPr lang="sr-Latn-RS" sz="1600" dirty="0"/>
              <a:t>Mišljenje Ministarstva finansija, br. 430-00-415/2017-04 od 27.7.2017. </a:t>
            </a:r>
            <a:r>
              <a:rPr lang="sr-Latn-RS" sz="1600" dirty="0" smtClean="0"/>
              <a:t>godine:</a:t>
            </a:r>
          </a:p>
          <a:p>
            <a:pPr algn="just">
              <a:spcAft>
                <a:spcPts val="600"/>
              </a:spcAft>
            </a:pPr>
            <a:r>
              <a:rPr lang="sr-Latn-RS" sz="1500" i="1" dirty="0" smtClean="0"/>
              <a:t>„...ukoliko </a:t>
            </a:r>
            <a:r>
              <a:rPr lang="sr-Latn-RS" sz="1500" i="1" dirty="0"/>
              <a:t>obveznik (banka, u konkretnom slučaju) izvrši </a:t>
            </a:r>
            <a:r>
              <a:rPr lang="sr-Latn-RS" sz="1500" b="1" i="1" dirty="0"/>
              <a:t>otpis vrednosti potraživanja dužnika nad kojim je stečajni postupak zaključen </a:t>
            </a:r>
            <a:r>
              <a:rPr lang="sr-Latn-RS" sz="1500" i="1" dirty="0"/>
              <a:t>iz razloga navedenih u </a:t>
            </a:r>
            <a:r>
              <a:rPr lang="sr-Latn-RS" sz="1500" i="1" dirty="0" smtClean="0"/>
              <a:t>čl. </a:t>
            </a:r>
            <a:r>
              <a:rPr lang="sr-Latn-RS" sz="1500" i="1" dirty="0"/>
              <a:t>13. </a:t>
            </a:r>
            <a:r>
              <a:rPr lang="sr-Latn-RS" sz="1500" i="1" dirty="0" smtClean="0"/>
              <a:t>st. </a:t>
            </a:r>
            <a:r>
              <a:rPr lang="sr-Latn-RS" sz="1500" i="1" dirty="0"/>
              <a:t>2. Zakona o stečaju (tj. iz razloga što je imovina stečajnog dužnika neznatne vrednosti ili je manja od visine troškova stečajnog postupka), pri čemu predmetno potraživanje banka </a:t>
            </a:r>
            <a:r>
              <a:rPr lang="sr-Latn-RS" sz="1500" b="1" i="1" dirty="0"/>
              <a:t>nije (prethodno) utužila, odnosno nije pokrenula izvršni postupak </a:t>
            </a:r>
            <a:r>
              <a:rPr lang="sr-Latn-RS" sz="1500" i="1" dirty="0"/>
              <a:t>radi naplate istog (a troškovi utuženja nisu veći od ukupnog iznosa potraživanja od tog dužnika), </a:t>
            </a:r>
            <a:r>
              <a:rPr lang="sr-Latn-RS" sz="1500" b="1" i="1" dirty="0"/>
              <a:t>rashod</a:t>
            </a:r>
            <a:r>
              <a:rPr lang="sr-Latn-RS" sz="1500" i="1" dirty="0"/>
              <a:t> po osnovu tako izvršenog otpisa pojedinačnog potraživanja, </a:t>
            </a:r>
            <a:r>
              <a:rPr lang="sr-Latn-RS" sz="1500" b="1" i="1" dirty="0"/>
              <a:t>ne priznaje se</a:t>
            </a:r>
            <a:r>
              <a:rPr lang="sr-Latn-RS" sz="1500" i="1" dirty="0"/>
              <a:t> u poreskom bilansu obveznika</a:t>
            </a:r>
            <a:r>
              <a:rPr lang="sr-Latn-RS" sz="1500" i="1" dirty="0" smtClean="0"/>
              <a:t>...“</a:t>
            </a:r>
          </a:p>
        </p:txBody>
      </p:sp>
    </p:spTree>
    <p:extLst>
      <p:ext uri="{BB962C8B-B14F-4D97-AF65-F5344CB8AC3E}">
        <p14:creationId xmlns:p14="http://schemas.microsoft.com/office/powerpoint/2010/main" val="74181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Porez na dobit kroz Mišljenja Ministarstva finansija</a:t>
            </a:r>
            <a:endParaRPr lang="en-GB" sz="2000" dirty="0"/>
          </a:p>
        </p:txBody>
      </p:sp>
      <p:sp>
        <p:nvSpPr>
          <p:cNvPr id="29" name="Text Placeholder 4"/>
          <p:cNvSpPr>
            <a:spLocks noGrp="1"/>
          </p:cNvSpPr>
          <p:nvPr>
            <p:ph type="body" sz="quarter" idx="14"/>
          </p:nvPr>
        </p:nvSpPr>
        <p:spPr>
          <a:xfrm>
            <a:off x="213420" y="782216"/>
            <a:ext cx="8712968" cy="485775"/>
          </a:xfrm>
        </p:spPr>
        <p:txBody>
          <a:bodyPr/>
          <a:lstStyle/>
          <a:p>
            <a:r>
              <a:rPr lang="sr-Latn-RS" sz="2000" dirty="0" smtClean="0"/>
              <a:t>Mišljenja u vezi sa obračunom poreske amortizacije</a:t>
            </a:r>
            <a:endParaRPr lang="en-GB" sz="2000" dirty="0"/>
          </a:p>
        </p:txBody>
      </p:sp>
      <p:sp>
        <p:nvSpPr>
          <p:cNvPr id="8" name="Textfeld 7"/>
          <p:cNvSpPr txBox="1"/>
          <p:nvPr/>
        </p:nvSpPr>
        <p:spPr>
          <a:xfrm>
            <a:off x="190004" y="1218210"/>
            <a:ext cx="8801596" cy="3331681"/>
          </a:xfrm>
          <a:prstGeom prst="rect">
            <a:avLst/>
          </a:prstGeom>
          <a:noFill/>
        </p:spPr>
        <p:txBody>
          <a:bodyPr wrap="square" rtlCol="0">
            <a:spAutoFit/>
          </a:bodyPr>
          <a:lstStyle/>
          <a:p>
            <a:pPr>
              <a:spcAft>
                <a:spcPts val="300"/>
              </a:spcAft>
            </a:pPr>
            <a:r>
              <a:rPr lang="sr-Latn-RS" sz="1600" dirty="0"/>
              <a:t>Mišljenje Ministarstva finansija, br. 430-00-93/2017-04 od 29.5.2017. </a:t>
            </a:r>
            <a:r>
              <a:rPr lang="sr-Latn-RS" sz="1600" dirty="0" smtClean="0"/>
              <a:t>godine:</a:t>
            </a:r>
          </a:p>
          <a:p>
            <a:pPr algn="just"/>
            <a:r>
              <a:rPr lang="sr-Latn-RS" sz="1600" dirty="0" smtClean="0"/>
              <a:t>„....u </a:t>
            </a:r>
            <a:r>
              <a:rPr lang="sr-Latn-RS" sz="1600" dirty="0"/>
              <a:t>slučaju kada obveznik donese odluku o prestanku priznavanja vrednosti nematerijalne imovine, kao i o prestanku priznavanja vrednosti materijalnih sredstava − opreme (usled tehničko-tehnološke zastarelosti iste), smatramo da predmetna stalna sredstva treba isključiti iz amortizacione grupe (od II do V) u koju su razvrstana, s obzirom da je </a:t>
            </a:r>
            <a:r>
              <a:rPr lang="sr-Latn-RS" sz="1600" u="sng" dirty="0"/>
              <a:t>prestankom priznavanja </a:t>
            </a:r>
            <a:r>
              <a:rPr lang="sr-Latn-RS" sz="1600" dirty="0"/>
              <a:t>predmetnih stalnih </a:t>
            </a:r>
            <a:r>
              <a:rPr lang="sr-Latn-RS" sz="1600" u="sng" dirty="0"/>
              <a:t>sredstava u poslovnim knjigama </a:t>
            </a:r>
            <a:r>
              <a:rPr lang="sr-Latn-RS" sz="1600" dirty="0"/>
              <a:t>obveznika </a:t>
            </a:r>
            <a:r>
              <a:rPr lang="sr-Latn-RS" sz="1600" u="sng" dirty="0"/>
              <a:t>došlo do prestanka ispunjenja </a:t>
            </a:r>
            <a:r>
              <a:rPr lang="sr-Latn-RS" sz="1600" dirty="0"/>
              <a:t>(jednog od) </a:t>
            </a:r>
            <a:r>
              <a:rPr lang="sr-Latn-RS" sz="1600" u="sng" dirty="0"/>
              <a:t>uslova neophodnog za primenu obračuna poreske amortizacije</a:t>
            </a:r>
            <a:r>
              <a:rPr lang="sr-Latn-RS" sz="1600" dirty="0"/>
              <a:t> stalnih sredstava. Takođe, u slučaju kada obveznik, po isteku korisnog veka trajanja stalnih sredstava (utvrđenog u skladu sa propisima o računovodstvu) za koja je vršio obračun amortizacije za poreske svrhe, ta sredstva rashoduje i uništi, odnosno proda ih kao otpadni materijal ili ih pokloni, što znači da ih više ne koristi, mišljenja smo da se u tom slučaju radi o otuđenju, odnosno neraspolaganju predmetnim stalnim sredstvima, i da je, po tom osnovu, obveznik dužan da ista (sredstva) isključi iz odgovarajuće amortizacione grupe (od II do V) u koju su razvrstana</a:t>
            </a:r>
            <a:r>
              <a:rPr lang="sr-Latn-RS" sz="1600" dirty="0" smtClean="0"/>
              <a:t>.“ </a:t>
            </a:r>
            <a:endParaRPr lang="sr-Latn-RS" sz="1600" dirty="0"/>
          </a:p>
        </p:txBody>
      </p:sp>
    </p:spTree>
    <p:extLst>
      <p:ext uri="{BB962C8B-B14F-4D97-AF65-F5344CB8AC3E}">
        <p14:creationId xmlns:p14="http://schemas.microsoft.com/office/powerpoint/2010/main" val="33615505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Porez na dobit kroz Mišljenja Ministarstva finansija</a:t>
            </a:r>
            <a:endParaRPr lang="en-GB" sz="2000" dirty="0"/>
          </a:p>
        </p:txBody>
      </p:sp>
      <p:sp>
        <p:nvSpPr>
          <p:cNvPr id="29" name="Text Placeholder 4"/>
          <p:cNvSpPr>
            <a:spLocks noGrp="1"/>
          </p:cNvSpPr>
          <p:nvPr>
            <p:ph type="body" sz="quarter" idx="14"/>
          </p:nvPr>
        </p:nvSpPr>
        <p:spPr>
          <a:xfrm>
            <a:off x="251520" y="915566"/>
            <a:ext cx="8712968" cy="485775"/>
          </a:xfrm>
        </p:spPr>
        <p:txBody>
          <a:bodyPr/>
          <a:lstStyle/>
          <a:p>
            <a:r>
              <a:rPr lang="sr-Latn-RS" sz="2000" dirty="0"/>
              <a:t>Mišljenja u vezi sa obračunom poreske amortizacije</a:t>
            </a:r>
          </a:p>
        </p:txBody>
      </p:sp>
      <p:sp>
        <p:nvSpPr>
          <p:cNvPr id="8" name="Textfeld 7"/>
          <p:cNvSpPr txBox="1"/>
          <p:nvPr/>
        </p:nvSpPr>
        <p:spPr>
          <a:xfrm>
            <a:off x="369000" y="1447800"/>
            <a:ext cx="8394990" cy="2739211"/>
          </a:xfrm>
          <a:prstGeom prst="rect">
            <a:avLst/>
          </a:prstGeom>
          <a:noFill/>
        </p:spPr>
        <p:txBody>
          <a:bodyPr wrap="square" rtlCol="0">
            <a:spAutoFit/>
          </a:bodyPr>
          <a:lstStyle/>
          <a:p>
            <a:pPr marL="180975" indent="-180975">
              <a:spcBef>
                <a:spcPts val="600"/>
              </a:spcBef>
              <a:spcAft>
                <a:spcPts val="600"/>
              </a:spcAft>
              <a:buFont typeface="Arial" panose="020B0604020202020204" pitchFamily="34" charset="0"/>
              <a:buChar char="•"/>
            </a:pPr>
            <a:r>
              <a:rPr lang="sr-Latn-RS" dirty="0" smtClean="0"/>
              <a:t>ako, </a:t>
            </a:r>
            <a:r>
              <a:rPr lang="sr-Latn-RS" dirty="0"/>
              <a:t>u skladu sa računovodstvenim propisima, prestanu uslovi za priznavanje određenog sredstva u okviru stalnih sredstava (nezavisno od toga da li su sredstva otuđena, rashodovana, poklonjena...) prestaju uslovi i za primenu obračuna poreske amortizacije tih sredstava i iste treba isključiti iz daljeg obračuna poreske </a:t>
            </a:r>
            <a:r>
              <a:rPr lang="sr-Latn-RS" dirty="0" smtClean="0"/>
              <a:t>amortizacije</a:t>
            </a:r>
            <a:endParaRPr lang="en-US" dirty="0" smtClean="0"/>
          </a:p>
          <a:p>
            <a:pPr marL="180975" indent="-180975">
              <a:spcBef>
                <a:spcPts val="600"/>
              </a:spcBef>
              <a:spcAft>
                <a:spcPts val="600"/>
              </a:spcAft>
              <a:buFont typeface="Arial" panose="020B0604020202020204" pitchFamily="34" charset="0"/>
              <a:buChar char="•"/>
            </a:pPr>
            <a:r>
              <a:rPr lang="sr-Latn-RS" dirty="0"/>
              <a:t>činjenica da ta sredstva nemaju sadašnju računovodstvenu vrednost nije od značaja jer se sredstva iz obračuna poreske amortizacije isključuju za iznos </a:t>
            </a:r>
            <a:r>
              <a:rPr lang="sr-Latn-RS" dirty="0" smtClean="0"/>
              <a:t>poreske neotpisane vrednosti (nabavna </a:t>
            </a:r>
            <a:r>
              <a:rPr lang="sr-Latn-RS" dirty="0"/>
              <a:t>vrednosti </a:t>
            </a:r>
            <a:r>
              <a:rPr lang="sr-Latn-RS" dirty="0" smtClean="0"/>
              <a:t>umanjenea </a:t>
            </a:r>
            <a:r>
              <a:rPr lang="sr-Latn-RS" dirty="0"/>
              <a:t>za pripadajući iznos poreske </a:t>
            </a:r>
            <a:r>
              <a:rPr lang="sr-Latn-RS" dirty="0" smtClean="0"/>
              <a:t>amortizacije)</a:t>
            </a:r>
            <a:endParaRPr lang="en-US" dirty="0"/>
          </a:p>
        </p:txBody>
      </p:sp>
    </p:spTree>
    <p:extLst>
      <p:ext uri="{BB962C8B-B14F-4D97-AF65-F5344CB8AC3E}">
        <p14:creationId xmlns:p14="http://schemas.microsoft.com/office/powerpoint/2010/main" val="15100060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Porez na dobit kroz Mišljenja Ministarstva finansija</a:t>
            </a:r>
            <a:endParaRPr lang="en-GB" sz="2000" dirty="0"/>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Mišljenja u vezi transakcija sa povezanim licem</a:t>
            </a:r>
            <a:endParaRPr lang="en-GB" sz="2000" dirty="0"/>
          </a:p>
        </p:txBody>
      </p:sp>
      <p:sp>
        <p:nvSpPr>
          <p:cNvPr id="8" name="Textfeld 7"/>
          <p:cNvSpPr txBox="1"/>
          <p:nvPr/>
        </p:nvSpPr>
        <p:spPr>
          <a:xfrm>
            <a:off x="342403" y="1446810"/>
            <a:ext cx="8535513" cy="2339102"/>
          </a:xfrm>
          <a:prstGeom prst="rect">
            <a:avLst/>
          </a:prstGeom>
          <a:noFill/>
        </p:spPr>
        <p:txBody>
          <a:bodyPr wrap="square" rtlCol="0">
            <a:spAutoFit/>
          </a:bodyPr>
          <a:lstStyle/>
          <a:p>
            <a:pPr>
              <a:spcAft>
                <a:spcPts val="600"/>
              </a:spcAft>
            </a:pPr>
            <a:r>
              <a:rPr lang="sr-Latn-RS" dirty="0" smtClean="0"/>
              <a:t>Dileme prilikom sastavljanj poreskog bilansa za 2016. godinu:</a:t>
            </a:r>
          </a:p>
          <a:p>
            <a:pPr marL="180975" indent="-180975">
              <a:spcBef>
                <a:spcPts val="600"/>
              </a:spcBef>
              <a:spcAft>
                <a:spcPts val="600"/>
              </a:spcAft>
              <a:buFont typeface="Arial" panose="020B0604020202020204" pitchFamily="34" charset="0"/>
              <a:buChar char="•"/>
            </a:pPr>
            <a:r>
              <a:rPr lang="sr-Latn-RS" dirty="0"/>
              <a:t>tretmana pdv-a iskazanog u transakcijama sa povezanim licima, u smislu da li se u </a:t>
            </a:r>
            <a:r>
              <a:rPr lang="sr-Latn-RS" dirty="0" smtClean="0"/>
              <a:t>ukupnu vrednost </a:t>
            </a:r>
            <a:r>
              <a:rPr lang="sr-Latn-RS" dirty="0"/>
              <a:t>transakcije </a:t>
            </a:r>
            <a:r>
              <a:rPr lang="sr-Latn-RS" dirty="0" smtClean="0"/>
              <a:t>uključuje </a:t>
            </a:r>
            <a:r>
              <a:rPr lang="sr-Latn-RS" dirty="0"/>
              <a:t>iznos obračunatog i plaćenog </a:t>
            </a:r>
            <a:r>
              <a:rPr lang="sr-Latn-RS" dirty="0" smtClean="0"/>
              <a:t>PDV-a </a:t>
            </a:r>
            <a:endParaRPr lang="sr-Latn-RS" dirty="0"/>
          </a:p>
          <a:p>
            <a:pPr marL="180975" indent="-180975">
              <a:spcBef>
                <a:spcPts val="600"/>
              </a:spcBef>
              <a:spcAft>
                <a:spcPts val="600"/>
              </a:spcAft>
              <a:buFont typeface="Arial" panose="020B0604020202020204" pitchFamily="34" charset="0"/>
              <a:buChar char="•"/>
            </a:pPr>
            <a:r>
              <a:rPr lang="sr-Latn-RS" dirty="0"/>
              <a:t>tretmana datih i primljenih avansa od povezanih lica ododnosno pitanje uključivanja u izveštaj o transfernim cenama u skraćenom obliku vrednosti transakcije sa povezanim licem po osnovu datih ili primljenih avansa u poreskom periodu</a:t>
            </a:r>
          </a:p>
        </p:txBody>
      </p:sp>
    </p:spTree>
    <p:extLst>
      <p:ext uri="{BB962C8B-B14F-4D97-AF65-F5344CB8AC3E}">
        <p14:creationId xmlns:p14="http://schemas.microsoft.com/office/powerpoint/2010/main" val="15412724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Porez na dobit kroz Mišljenja Ministarstva finansija</a:t>
            </a:r>
            <a:endParaRPr lang="en-GB" sz="2000" dirty="0"/>
          </a:p>
        </p:txBody>
      </p:sp>
      <p:sp>
        <p:nvSpPr>
          <p:cNvPr id="29" name="Text Placeholder 4"/>
          <p:cNvSpPr>
            <a:spLocks noGrp="1"/>
          </p:cNvSpPr>
          <p:nvPr>
            <p:ph type="body" sz="quarter" idx="14"/>
          </p:nvPr>
        </p:nvSpPr>
        <p:spPr>
          <a:xfrm>
            <a:off x="213420" y="896516"/>
            <a:ext cx="8712968" cy="485775"/>
          </a:xfrm>
        </p:spPr>
        <p:txBody>
          <a:bodyPr/>
          <a:lstStyle/>
          <a:p>
            <a:r>
              <a:rPr lang="sr-Latn-RS" sz="2000" dirty="0" smtClean="0"/>
              <a:t>Mišljenja u </a:t>
            </a:r>
            <a:r>
              <a:rPr lang="sr-Latn-RS" sz="2000" dirty="0"/>
              <a:t>vezi </a:t>
            </a:r>
            <a:r>
              <a:rPr lang="sr-Latn-RS" sz="2000" dirty="0" smtClean="0"/>
              <a:t>transakcija </a:t>
            </a:r>
            <a:r>
              <a:rPr lang="sr-Latn-RS" sz="2000" dirty="0"/>
              <a:t>sa povezanim </a:t>
            </a:r>
            <a:r>
              <a:rPr lang="sr-Latn-RS" sz="2000" dirty="0" smtClean="0"/>
              <a:t>licem</a:t>
            </a:r>
            <a:endParaRPr lang="sr-Latn-RS" sz="2000" dirty="0"/>
          </a:p>
        </p:txBody>
      </p:sp>
      <p:sp>
        <p:nvSpPr>
          <p:cNvPr id="8" name="Textfeld 7"/>
          <p:cNvSpPr txBox="1"/>
          <p:nvPr/>
        </p:nvSpPr>
        <p:spPr>
          <a:xfrm>
            <a:off x="228104" y="1484910"/>
            <a:ext cx="8649196" cy="2108269"/>
          </a:xfrm>
          <a:prstGeom prst="rect">
            <a:avLst/>
          </a:prstGeom>
          <a:noFill/>
        </p:spPr>
        <p:txBody>
          <a:bodyPr wrap="square" rtlCol="0">
            <a:spAutoFit/>
          </a:bodyPr>
          <a:lstStyle/>
          <a:p>
            <a:pPr>
              <a:spcAft>
                <a:spcPts val="600"/>
              </a:spcAft>
            </a:pPr>
            <a:r>
              <a:rPr lang="sr-Latn-RS" dirty="0"/>
              <a:t>Mišljenje Ministarstva finansija, br. 011-00-465/2017-04 od 21.6.2017.</a:t>
            </a:r>
            <a:r>
              <a:rPr lang="sr-Latn-RS" dirty="0" smtClean="0"/>
              <a:t>. godine:</a:t>
            </a:r>
          </a:p>
          <a:p>
            <a:pPr algn="just">
              <a:spcAft>
                <a:spcPts val="600"/>
              </a:spcAft>
            </a:pPr>
            <a:r>
              <a:rPr lang="sr-Latn-RS" i="1" dirty="0"/>
              <a:t>„...mišljenja smo da se kod utvrđivanja vrednosti transakcije, odnosno ukupne vrednosti transakcija sa jednim povezanim licem u cilju utvrđivanja ispunjenosti uslova za podnošenje izveštaja u skraćenom obliku, vrednost transakcije sa povezanim licem utvrđuje u vrednosti te </a:t>
            </a:r>
            <a:r>
              <a:rPr lang="sr-Latn-RS" b="1" i="1" dirty="0"/>
              <a:t>transakcije bez PDV-a</a:t>
            </a:r>
            <a:r>
              <a:rPr lang="sr-Latn-RS" i="1" dirty="0"/>
              <a:t>, pri čemu se (u ukupnu vrednost transakcija sa povezanim licem) </a:t>
            </a:r>
            <a:r>
              <a:rPr lang="sr-Latn-RS" b="1" i="1" dirty="0"/>
              <a:t>ne uključuje vrednost datih, odnosno primljenih avansa</a:t>
            </a:r>
            <a:r>
              <a:rPr lang="sr-Latn-RS" i="1" dirty="0"/>
              <a:t>, shodno članu 2. stav 3. Pravilnika....“</a:t>
            </a:r>
            <a:endParaRPr lang="sr-Latn-RS" dirty="0"/>
          </a:p>
        </p:txBody>
      </p:sp>
    </p:spTree>
    <p:extLst>
      <p:ext uri="{BB962C8B-B14F-4D97-AF65-F5344CB8AC3E}">
        <p14:creationId xmlns:p14="http://schemas.microsoft.com/office/powerpoint/2010/main" val="2072897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Porez na dobit kroz Mišljenja Ministarstva finansija</a:t>
            </a:r>
            <a:endParaRPr lang="en-GB" sz="2000" dirty="0"/>
          </a:p>
        </p:txBody>
      </p:sp>
      <p:sp>
        <p:nvSpPr>
          <p:cNvPr id="29" name="Text Placeholder 4"/>
          <p:cNvSpPr>
            <a:spLocks noGrp="1"/>
          </p:cNvSpPr>
          <p:nvPr>
            <p:ph type="body" sz="quarter" idx="14"/>
          </p:nvPr>
        </p:nvSpPr>
        <p:spPr>
          <a:xfrm>
            <a:off x="232470" y="810791"/>
            <a:ext cx="8712968" cy="485775"/>
          </a:xfrm>
        </p:spPr>
        <p:txBody>
          <a:bodyPr/>
          <a:lstStyle/>
          <a:p>
            <a:r>
              <a:rPr lang="sr-Latn-RS" sz="2000" dirty="0"/>
              <a:t>Mišljenja u vezi transakcija sa povezanim licem</a:t>
            </a:r>
          </a:p>
          <a:p>
            <a:endParaRPr lang="sr-Latn-RS" sz="2000" dirty="0"/>
          </a:p>
        </p:txBody>
      </p:sp>
      <p:sp>
        <p:nvSpPr>
          <p:cNvPr id="8" name="Textfeld 7"/>
          <p:cNvSpPr txBox="1"/>
          <p:nvPr/>
        </p:nvSpPr>
        <p:spPr>
          <a:xfrm>
            <a:off x="180975" y="1190625"/>
            <a:ext cx="8820150" cy="3400931"/>
          </a:xfrm>
          <a:prstGeom prst="rect">
            <a:avLst/>
          </a:prstGeom>
          <a:noFill/>
        </p:spPr>
        <p:txBody>
          <a:bodyPr wrap="square" rtlCol="0">
            <a:spAutoFit/>
          </a:bodyPr>
          <a:lstStyle/>
          <a:p>
            <a:pPr>
              <a:spcAft>
                <a:spcPts val="300"/>
              </a:spcAft>
            </a:pPr>
            <a:r>
              <a:rPr lang="sr-Latn-RS" sz="1500" dirty="0" smtClean="0"/>
              <a:t>Mogućnost sastavljanja izveštaja o transfernim cenama u skraćenom obliku postoji u slučaju: </a:t>
            </a:r>
          </a:p>
          <a:p>
            <a:pPr marL="180975" indent="-180975">
              <a:spcAft>
                <a:spcPts val="300"/>
              </a:spcAft>
              <a:buFont typeface="Arial" panose="020B0604020202020204" pitchFamily="34" charset="0"/>
              <a:buChar char="•"/>
            </a:pPr>
            <a:r>
              <a:rPr lang="sr-Latn-RS" sz="1500" dirty="0" smtClean="0"/>
              <a:t>jednokratne </a:t>
            </a:r>
            <a:r>
              <a:rPr lang="sr-Latn-RS" sz="1500" dirty="0"/>
              <a:t>transakcije sa jednim povezanim licem čija </a:t>
            </a:r>
            <a:r>
              <a:rPr lang="sr-Latn-RS" sz="1500" dirty="0" smtClean="0"/>
              <a:t>je vrednost manja od </a:t>
            </a:r>
            <a:r>
              <a:rPr lang="sr-Latn-RS" sz="1500" dirty="0"/>
              <a:t>8 miliona RSD i </a:t>
            </a:r>
          </a:p>
          <a:p>
            <a:pPr marL="180975" indent="-180975">
              <a:spcAft>
                <a:spcPts val="300"/>
              </a:spcAft>
              <a:buFont typeface="Arial" panose="020B0604020202020204" pitchFamily="34" charset="0"/>
              <a:buChar char="•"/>
            </a:pPr>
            <a:r>
              <a:rPr lang="sr-Latn-RS" sz="1500" dirty="0" smtClean="0"/>
              <a:t>više transakcije </a:t>
            </a:r>
            <a:r>
              <a:rPr lang="sr-Latn-RS" sz="1500" dirty="0"/>
              <a:t>sa jednim povezanim licem čija ukupna vrednost </a:t>
            </a:r>
            <a:r>
              <a:rPr lang="sr-Latn-RS" sz="1500" dirty="0" smtClean="0"/>
              <a:t>nije </a:t>
            </a:r>
            <a:r>
              <a:rPr lang="sr-Latn-RS" sz="1500" dirty="0"/>
              <a:t>veća od 8 milona </a:t>
            </a:r>
            <a:r>
              <a:rPr lang="sr-Latn-RS" sz="1500" dirty="0" smtClean="0"/>
              <a:t>RSD.</a:t>
            </a:r>
            <a:endParaRPr lang="sr-Latn-RS" sz="1500" dirty="0"/>
          </a:p>
          <a:p>
            <a:pPr>
              <a:spcBef>
                <a:spcPts val="600"/>
              </a:spcBef>
              <a:spcAft>
                <a:spcPts val="600"/>
              </a:spcAft>
            </a:pPr>
            <a:r>
              <a:rPr lang="sr-Latn-RS" sz="1500" dirty="0" smtClean="0"/>
              <a:t>Kod utvrđivanja ukupne vrednosti transakcija sa povezanim licem u svrhu utvrđivanja ispunjenosti uslova za podnošenje izveštaja u skraćenom obliku </a:t>
            </a:r>
          </a:p>
          <a:p>
            <a:pPr marL="180975" indent="-180975">
              <a:spcAft>
                <a:spcPts val="300"/>
              </a:spcAft>
              <a:buFont typeface="Arial" panose="020B0604020202020204" pitchFamily="34" charset="0"/>
              <a:buChar char="•"/>
            </a:pPr>
            <a:r>
              <a:rPr lang="sr-Latn-RS" sz="1500" dirty="0" smtClean="0"/>
              <a:t>u </a:t>
            </a:r>
            <a:r>
              <a:rPr lang="sr-Latn-RS" sz="1500" dirty="0"/>
              <a:t>ukupnu vrednost transakcija </a:t>
            </a:r>
            <a:r>
              <a:rPr lang="sr-Latn-RS" sz="1500" dirty="0" smtClean="0"/>
              <a:t>uračunava </a:t>
            </a:r>
            <a:r>
              <a:rPr lang="sr-Latn-RS" sz="1500" dirty="0"/>
              <a:t>se vrednost ukupnog prometa dobara i usluga koje je društvo imalo sa jednim povezanim licem u toku poreskog perioda za koji se </a:t>
            </a:r>
            <a:r>
              <a:rPr lang="sr-Latn-RS" sz="1500" dirty="0" smtClean="0"/>
              <a:t>sastavljaa </a:t>
            </a:r>
            <a:r>
              <a:rPr lang="sr-Latn-RS" sz="1500" dirty="0"/>
              <a:t>poreski bilans. Kao vrednost transakcija uzima se vrednost iskazana u računu ili ugovoru, i to neto vrednost bez </a:t>
            </a:r>
            <a:r>
              <a:rPr lang="sr-Latn-RS" sz="1500" dirty="0" smtClean="0"/>
              <a:t>PDV-a</a:t>
            </a:r>
            <a:endParaRPr lang="en-US" sz="1500" dirty="0" smtClean="0"/>
          </a:p>
          <a:p>
            <a:pPr marL="180975" indent="-180975">
              <a:spcAft>
                <a:spcPts val="300"/>
              </a:spcAft>
              <a:buFont typeface="Arial" panose="020B0604020202020204" pitchFamily="34" charset="0"/>
              <a:buChar char="•"/>
            </a:pPr>
            <a:r>
              <a:rPr lang="sr-Latn-RS" sz="1500" dirty="0"/>
              <a:t>avans ne dovodi do priznavanja prihoda i rashoda niti nekog drugog oblika imovine, već ima karakter finansijske transakcije. Tek nakon realizacije transakcije po osnovu koje je izvršeno avansno plaćanje dolazi do priznavanja prihoda, rashoda ili nekog oblika </a:t>
            </a:r>
            <a:r>
              <a:rPr lang="sr-Latn-RS" sz="1500" dirty="0" smtClean="0"/>
              <a:t>imovine. U vrednost transakcije ne uključuje se iznos primljenih/datih avansa</a:t>
            </a:r>
          </a:p>
        </p:txBody>
      </p:sp>
    </p:spTree>
    <p:extLst>
      <p:ext uri="{BB962C8B-B14F-4D97-AF65-F5344CB8AC3E}">
        <p14:creationId xmlns:p14="http://schemas.microsoft.com/office/powerpoint/2010/main" val="37471496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1520" y="369221"/>
            <a:ext cx="1152128" cy="402341"/>
          </a:xfrm>
          <a:prstGeom prst="round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971600" y="513647"/>
            <a:ext cx="7128792" cy="2994207"/>
          </a:xfrm>
          <a:prstGeom prst="roundRect">
            <a:avLst>
              <a:gd name="adj" fmla="val 5804"/>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1691680" y="789554"/>
            <a:ext cx="6912768" cy="3159351"/>
          </a:xfrm>
          <a:prstGeom prst="roundRect">
            <a:avLst>
              <a:gd name="adj" fmla="val 5213"/>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p:cNvSpPr txBox="1"/>
          <p:nvPr/>
        </p:nvSpPr>
        <p:spPr>
          <a:xfrm>
            <a:off x="2028071" y="1653344"/>
            <a:ext cx="5688632" cy="707886"/>
          </a:xfrm>
          <a:prstGeom prst="rect">
            <a:avLst/>
          </a:prstGeom>
          <a:noFill/>
        </p:spPr>
        <p:txBody>
          <a:bodyPr wrap="square" rtlCol="0">
            <a:spAutoFit/>
          </a:bodyPr>
          <a:lstStyle/>
          <a:p>
            <a:r>
              <a:rPr lang="sr-Latn-RS" sz="4000" dirty="0" smtClean="0">
                <a:solidFill>
                  <a:schemeClr val="bg1"/>
                </a:solidFill>
              </a:rPr>
              <a:t>HVALA NA PAŽNJI!</a:t>
            </a:r>
            <a:endParaRPr lang="en-GB" sz="4000" dirty="0">
              <a:solidFill>
                <a:schemeClr val="bg1"/>
              </a:solidFill>
            </a:endParaRPr>
          </a:p>
        </p:txBody>
      </p:sp>
    </p:spTree>
    <p:extLst>
      <p:ext uri="{BB962C8B-B14F-4D97-AF65-F5344CB8AC3E}">
        <p14:creationId xmlns:p14="http://schemas.microsoft.com/office/powerpoint/2010/main" val="3426615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smtClean="0"/>
              <a:t>Porez na dobit kroz Mišljenja Ministarstva finansija</a:t>
            </a:r>
            <a:endParaRPr lang="en-GB" sz="2000" dirty="0"/>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Zakonski okvir</a:t>
            </a:r>
            <a:endParaRPr lang="en-GB" sz="2000" dirty="0"/>
          </a:p>
        </p:txBody>
      </p:sp>
      <p:sp>
        <p:nvSpPr>
          <p:cNvPr id="8" name="Textfeld 7"/>
          <p:cNvSpPr txBox="1"/>
          <p:nvPr/>
        </p:nvSpPr>
        <p:spPr>
          <a:xfrm>
            <a:off x="369000" y="1447800"/>
            <a:ext cx="8394990" cy="2123658"/>
          </a:xfrm>
          <a:prstGeom prst="rect">
            <a:avLst/>
          </a:prstGeom>
          <a:noFill/>
        </p:spPr>
        <p:txBody>
          <a:bodyPr wrap="square" rtlCol="0">
            <a:spAutoFit/>
          </a:bodyPr>
          <a:lstStyle/>
          <a:p>
            <a:pPr marL="180975" indent="-180975">
              <a:spcBef>
                <a:spcPts val="600"/>
              </a:spcBef>
              <a:spcAft>
                <a:spcPts val="600"/>
              </a:spcAft>
              <a:buFont typeface="Arial" panose="020B0604020202020204" pitchFamily="34" charset="0"/>
              <a:buChar char="•"/>
            </a:pPr>
            <a:r>
              <a:rPr lang="sr-Latn-RS" sz="1600" dirty="0"/>
              <a:t>Zakon o porezu na dobit pravnih </a:t>
            </a:r>
            <a:r>
              <a:rPr lang="sr-Latn-RS" sz="1600" dirty="0" smtClean="0"/>
              <a:t>lica (Službeni </a:t>
            </a:r>
            <a:r>
              <a:rPr lang="sr-Latn-RS" sz="1600" dirty="0"/>
              <a:t>glasnik RS, br. 25/2001, 80/2002, 80/2002 - dr. zakon, 43/2003, 84/2004, 18/2010, 101/2011, 119/2012, 47/2013, 108/2013, 68/2014 - dr. zakon, 142/2014, 91/2015 - autentično tumačenje i </a:t>
            </a:r>
            <a:r>
              <a:rPr lang="sr-Latn-RS" sz="1600" dirty="0" smtClean="0"/>
              <a:t>112/2015)</a:t>
            </a:r>
            <a:endParaRPr lang="en-US" sz="1600" dirty="0" smtClean="0"/>
          </a:p>
          <a:p>
            <a:pPr marL="180975" indent="-180975">
              <a:spcBef>
                <a:spcPts val="600"/>
              </a:spcBef>
              <a:spcAft>
                <a:spcPts val="600"/>
              </a:spcAft>
              <a:buFont typeface="Arial" panose="020B0604020202020204" pitchFamily="34" charset="0"/>
              <a:buChar char="•"/>
            </a:pPr>
            <a:r>
              <a:rPr lang="sr-Latn-RS" sz="1600" dirty="0"/>
              <a:t>Pravilnika o sadržaju poreskog bilansa i drugim pitanjima od značaja za način utvrđivanja poreza na dobit pravnih </a:t>
            </a:r>
            <a:r>
              <a:rPr lang="sr-Latn-RS" sz="1600" dirty="0" smtClean="0"/>
              <a:t>lica (Službeni </a:t>
            </a:r>
            <a:r>
              <a:rPr lang="sr-Latn-RS" sz="1600" dirty="0"/>
              <a:t>glasnik RS, br. 20/2014, 41/2015 i </a:t>
            </a:r>
            <a:r>
              <a:rPr lang="sr-Latn-RS" sz="1600" dirty="0" smtClean="0"/>
              <a:t>101/2016)</a:t>
            </a:r>
            <a:endParaRPr lang="en-US" sz="1600" dirty="0"/>
          </a:p>
          <a:p>
            <a:pPr marL="180975" indent="-180975">
              <a:spcBef>
                <a:spcPts val="600"/>
              </a:spcBef>
              <a:spcAft>
                <a:spcPts val="600"/>
              </a:spcAft>
              <a:buFont typeface="Arial" panose="020B0604020202020204" pitchFamily="34" charset="0"/>
              <a:buChar char="•"/>
            </a:pPr>
            <a:r>
              <a:rPr lang="sr-Latn-RS" sz="1600" dirty="0" smtClean="0"/>
              <a:t>Ministarstvo finansija RS - Službena </a:t>
            </a:r>
            <a:r>
              <a:rPr lang="sr-Latn-RS" sz="1600" dirty="0"/>
              <a:t>objašnjenja i stručna mišljenja za primenu finansijskih </a:t>
            </a:r>
            <a:r>
              <a:rPr lang="sr-Latn-RS" sz="1600" dirty="0" smtClean="0"/>
              <a:t>propisa (</a:t>
            </a:r>
            <a:r>
              <a:rPr lang="sr-Latn-RS" sz="1600" i="1" dirty="0"/>
              <a:t>nisu obavezujuća za poreske obveznika ali jesu za poreske </a:t>
            </a:r>
            <a:r>
              <a:rPr lang="sr-Latn-RS" sz="1600" i="1" dirty="0" smtClean="0"/>
              <a:t>organe)</a:t>
            </a:r>
            <a:endParaRPr lang="en-US" sz="1600" dirty="0"/>
          </a:p>
        </p:txBody>
      </p:sp>
    </p:spTree>
    <p:extLst>
      <p:ext uri="{BB962C8B-B14F-4D97-AF65-F5344CB8AC3E}">
        <p14:creationId xmlns:p14="http://schemas.microsoft.com/office/powerpoint/2010/main" val="15742422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Porez na dobit kroz Mišljenja Ministarstva finansija</a:t>
            </a:r>
            <a:endParaRPr lang="en-GB" sz="2000" dirty="0"/>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Mišljenja u vezi sa poreskim tretmanom ispravke vrednosti potraživanja</a:t>
            </a:r>
            <a:r>
              <a:rPr lang="sr-Latn-RS" sz="2000" i="1" dirty="0" smtClean="0"/>
              <a:t> </a:t>
            </a:r>
            <a:endParaRPr lang="en-GB" sz="2000" dirty="0"/>
          </a:p>
        </p:txBody>
      </p:sp>
      <p:sp>
        <p:nvSpPr>
          <p:cNvPr id="8" name="Textfeld 7"/>
          <p:cNvSpPr txBox="1"/>
          <p:nvPr/>
        </p:nvSpPr>
        <p:spPr>
          <a:xfrm>
            <a:off x="304304" y="1446810"/>
            <a:ext cx="8535513" cy="3185487"/>
          </a:xfrm>
          <a:prstGeom prst="rect">
            <a:avLst/>
          </a:prstGeom>
          <a:noFill/>
        </p:spPr>
        <p:txBody>
          <a:bodyPr wrap="square" rtlCol="0">
            <a:spAutoFit/>
          </a:bodyPr>
          <a:lstStyle/>
          <a:p>
            <a:pPr>
              <a:spcAft>
                <a:spcPts val="600"/>
              </a:spcAft>
            </a:pPr>
            <a:r>
              <a:rPr lang="sr-Latn-RS" sz="1600" dirty="0" smtClean="0"/>
              <a:t>Zakon o porezu na dobit – član 16. </a:t>
            </a:r>
          </a:p>
          <a:p>
            <a:pPr>
              <a:spcAft>
                <a:spcPts val="600"/>
              </a:spcAft>
            </a:pPr>
            <a:r>
              <a:rPr lang="sr-Latn-RS" sz="1500" dirty="0" smtClean="0"/>
              <a:t>„Na </a:t>
            </a:r>
            <a:r>
              <a:rPr lang="sr-Latn-RS" sz="1500" dirty="0"/>
              <a:t>teret rashoda priznaje se otpis vrednosti pojedinačnih potraživanja koja se u skladu sa propisima o računovodstvu i MRS, odnosno MSFI i MSFI za MSP iskazuju kao prihod, osim potraživanja iz člana 7a tačka 2) ovog zakona, pod uslovom: </a:t>
            </a:r>
          </a:p>
          <a:p>
            <a:pPr>
              <a:spcAft>
                <a:spcPts val="600"/>
              </a:spcAft>
            </a:pPr>
            <a:r>
              <a:rPr lang="sr-Latn-RS" sz="1500" dirty="0"/>
              <a:t>1) da se nesumnjivo dokaže da su ta potraživanja prethodno bila uključena u prihode obveznika; </a:t>
            </a:r>
          </a:p>
          <a:p>
            <a:pPr>
              <a:spcAft>
                <a:spcPts val="600"/>
              </a:spcAft>
            </a:pPr>
            <a:r>
              <a:rPr lang="sr-Latn-RS" sz="1500" dirty="0"/>
              <a:t>2) da su ta potraživanja u knjigama poreskog obveznika otpisana kao nenaplativa; </a:t>
            </a:r>
          </a:p>
          <a:p>
            <a:r>
              <a:rPr lang="sr-Latn-RS" sz="1500" dirty="0"/>
              <a:t>3) da poreski obveznik pruži dokaze da su potraživanja utužena, odnosno da je pokrenut izvršni postupak radi naplate potraživanja, ili da su potraživanja prijavljena u likvidacionom ili stečajnom postupku nad dužnikom.</a:t>
            </a:r>
          </a:p>
          <a:p>
            <a:r>
              <a:rPr lang="sr-Latn-RS" sz="1400" dirty="0" smtClean="0"/>
              <a:t>.....</a:t>
            </a:r>
            <a:endParaRPr lang="sr-Latn-RS" sz="1400" dirty="0"/>
          </a:p>
          <a:p>
            <a:pPr>
              <a:spcAft>
                <a:spcPts val="600"/>
              </a:spcAft>
            </a:pPr>
            <a:r>
              <a:rPr lang="sr-Latn-RS" sz="1500" dirty="0" smtClean="0"/>
              <a:t>Na </a:t>
            </a:r>
            <a:r>
              <a:rPr lang="sr-Latn-RS" sz="1500" dirty="0"/>
              <a:t>teret rashoda priznaje se ispravka vrednosti pojedinačnih potraživanja iz st. 1. i 2. ovog člana, ako je od roka za njihovu naplatu, odnosno realizaciju prošlo najmanje 60 dana</a:t>
            </a:r>
            <a:r>
              <a:rPr lang="sr-Latn-RS" sz="1500" dirty="0" smtClean="0"/>
              <a:t>.“</a:t>
            </a:r>
            <a:endParaRPr lang="sr-Latn-RS" sz="1500" dirty="0"/>
          </a:p>
        </p:txBody>
      </p:sp>
    </p:spTree>
    <p:extLst>
      <p:ext uri="{BB962C8B-B14F-4D97-AF65-F5344CB8AC3E}">
        <p14:creationId xmlns:p14="http://schemas.microsoft.com/office/powerpoint/2010/main" val="25569940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Porez na dobit kroz Mišljenja Ministarstva finansija</a:t>
            </a:r>
            <a:endParaRPr lang="en-GB" sz="2000" dirty="0"/>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Mišljenja u vezi sa poreskim tretmanom ispravke vrednosti potraživanja</a:t>
            </a:r>
            <a:r>
              <a:rPr lang="sr-Latn-RS" sz="2000" i="1" dirty="0" smtClean="0"/>
              <a:t> </a:t>
            </a:r>
            <a:endParaRPr lang="en-GB" sz="2000" dirty="0"/>
          </a:p>
        </p:txBody>
      </p:sp>
      <p:sp>
        <p:nvSpPr>
          <p:cNvPr id="8" name="Textfeld 7"/>
          <p:cNvSpPr txBox="1"/>
          <p:nvPr/>
        </p:nvSpPr>
        <p:spPr>
          <a:xfrm>
            <a:off x="266204" y="1446810"/>
            <a:ext cx="8535513" cy="3508653"/>
          </a:xfrm>
          <a:prstGeom prst="rect">
            <a:avLst/>
          </a:prstGeom>
          <a:noFill/>
        </p:spPr>
        <p:txBody>
          <a:bodyPr wrap="square" rtlCol="0">
            <a:spAutoFit/>
          </a:bodyPr>
          <a:lstStyle/>
          <a:p>
            <a:pPr>
              <a:spcAft>
                <a:spcPts val="600"/>
              </a:spcAft>
            </a:pPr>
            <a:r>
              <a:rPr lang="sr-Latn-RS" sz="1600" dirty="0" smtClean="0"/>
              <a:t>Mišljenje </a:t>
            </a:r>
            <a:r>
              <a:rPr lang="sr-Latn-RS" sz="1600" dirty="0"/>
              <a:t>MF br. 011-00-170/2016-04 od 12.12.2016. </a:t>
            </a:r>
            <a:r>
              <a:rPr lang="sr-Latn-RS" sz="1600" dirty="0" smtClean="0"/>
              <a:t>godine: </a:t>
            </a:r>
          </a:p>
          <a:p>
            <a:pPr algn="just">
              <a:spcAft>
                <a:spcPts val="600"/>
              </a:spcAft>
            </a:pPr>
            <a:r>
              <a:rPr lang="sr-Latn-RS" sz="1600" i="1" dirty="0" smtClean="0"/>
              <a:t>„... smatramo da se kao rashod u poreskom bilansu obveznika priznaje ispravka vrednosti pojedinačnog potraživanja ako je od roka za njegovu naplatu </a:t>
            </a:r>
            <a:r>
              <a:rPr lang="sr-Latn-RS" sz="1600" b="1" i="1" dirty="0" smtClean="0"/>
              <a:t>do kraja poreskog perioda</a:t>
            </a:r>
            <a:r>
              <a:rPr lang="sr-Latn-RS" sz="1600" i="1" dirty="0" smtClean="0"/>
              <a:t> (za koji se sastavlja poreski bilans) prošlo najmanje 60 dana. ...“</a:t>
            </a:r>
          </a:p>
          <a:p>
            <a:endParaRPr lang="sr-Latn-RS" sz="1400" dirty="0" smtClean="0"/>
          </a:p>
          <a:p>
            <a:pPr>
              <a:spcAft>
                <a:spcPts val="600"/>
              </a:spcAft>
            </a:pPr>
            <a:r>
              <a:rPr lang="sr-Latn-RS" sz="1600" dirty="0" smtClean="0"/>
              <a:t>Mišljenje MF br. 011-00-170/2016-16 od 14.3.2016. godine:</a:t>
            </a:r>
          </a:p>
          <a:p>
            <a:pPr algn="just">
              <a:spcAft>
                <a:spcPts val="600"/>
              </a:spcAft>
            </a:pPr>
            <a:r>
              <a:rPr lang="sr-Latn-RS" sz="1600" i="1" dirty="0" smtClean="0"/>
              <a:t>„... ukazujemo da bi prilikom procene naplativosti potraživanja trebalo posebno imati u vidu primenu MRS 10: Događaji posle izveštajnog perioda,....</a:t>
            </a:r>
            <a:endParaRPr lang="sr-Latn-RS" sz="1600" i="1" dirty="0"/>
          </a:p>
          <a:p>
            <a:pPr algn="just">
              <a:spcAft>
                <a:spcPts val="600"/>
              </a:spcAft>
            </a:pPr>
            <a:r>
              <a:rPr lang="sr-Latn-RS" sz="1600" i="1" dirty="0" smtClean="0"/>
              <a:t>... suština je da se rok naplate potraživanja od 60 dana (ili drugi rok u skladu sa računovodstvenom politikom) ne posmatra u odnosu na datum bilansa stanja, već </a:t>
            </a:r>
            <a:r>
              <a:rPr lang="sr-Latn-RS" sz="1600" b="1" i="1" dirty="0" smtClean="0"/>
              <a:t>u odnosu na datum pod kojim su finansijski izveštaji odobreni za objavljivanje</a:t>
            </a:r>
            <a:r>
              <a:rPr lang="sr-Latn-RS" sz="1600" i="1" dirty="0" smtClean="0"/>
              <a:t>...“</a:t>
            </a:r>
          </a:p>
          <a:p>
            <a:pPr>
              <a:spcAft>
                <a:spcPts val="600"/>
              </a:spcAft>
            </a:pPr>
            <a:endParaRPr lang="sr-Latn-RS" sz="1600" dirty="0" smtClean="0"/>
          </a:p>
        </p:txBody>
      </p:sp>
    </p:spTree>
    <p:extLst>
      <p:ext uri="{BB962C8B-B14F-4D97-AF65-F5344CB8AC3E}">
        <p14:creationId xmlns:p14="http://schemas.microsoft.com/office/powerpoint/2010/main" val="27024452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Porez na dobit kroz Mišljenja Ministarstva finansija</a:t>
            </a:r>
            <a:endParaRPr lang="en-GB" sz="2000" dirty="0"/>
          </a:p>
        </p:txBody>
      </p:sp>
      <p:sp>
        <p:nvSpPr>
          <p:cNvPr id="29" name="Text Placeholder 4"/>
          <p:cNvSpPr>
            <a:spLocks noGrp="1"/>
          </p:cNvSpPr>
          <p:nvPr>
            <p:ph type="body" sz="quarter" idx="14"/>
          </p:nvPr>
        </p:nvSpPr>
        <p:spPr>
          <a:xfrm>
            <a:off x="251520" y="915566"/>
            <a:ext cx="8712968" cy="485775"/>
          </a:xfrm>
        </p:spPr>
        <p:txBody>
          <a:bodyPr/>
          <a:lstStyle/>
          <a:p>
            <a:r>
              <a:rPr lang="sr-Latn-RS" sz="2000" dirty="0"/>
              <a:t>Mišljenja u vezi sa poreskim tretmanom ispravke vrednosti potraživanja</a:t>
            </a:r>
            <a:endParaRPr lang="en-GB" sz="2000" dirty="0"/>
          </a:p>
        </p:txBody>
      </p:sp>
      <p:sp>
        <p:nvSpPr>
          <p:cNvPr id="8" name="Textfeld 7"/>
          <p:cNvSpPr txBox="1"/>
          <p:nvPr/>
        </p:nvSpPr>
        <p:spPr>
          <a:xfrm>
            <a:off x="342403" y="1446810"/>
            <a:ext cx="8535513" cy="2893100"/>
          </a:xfrm>
          <a:prstGeom prst="rect">
            <a:avLst/>
          </a:prstGeom>
          <a:noFill/>
        </p:spPr>
        <p:txBody>
          <a:bodyPr wrap="square" rtlCol="0">
            <a:spAutoFit/>
          </a:bodyPr>
          <a:lstStyle/>
          <a:p>
            <a:pPr>
              <a:spcAft>
                <a:spcPts val="600"/>
              </a:spcAft>
            </a:pPr>
            <a:r>
              <a:rPr lang="sr-Latn-RS" dirty="0" smtClean="0"/>
              <a:t>Problemi prilikom sastavljanj poreskog bilansa za 2016. godinu:</a:t>
            </a:r>
          </a:p>
          <a:p>
            <a:pPr marL="180975" indent="-180975">
              <a:spcBef>
                <a:spcPts val="600"/>
              </a:spcBef>
              <a:spcAft>
                <a:spcPts val="600"/>
              </a:spcAft>
              <a:buFont typeface="Arial" panose="020B0604020202020204" pitchFamily="34" charset="0"/>
              <a:buChar char="•"/>
            </a:pPr>
            <a:r>
              <a:rPr lang="sr-Latn-RS" dirty="0"/>
              <a:t>rashodi po osnovu ispravke vrednosti potraživanja kod kojih do 31.12. tekuće godine nije prošlo više od 60 dana od dana dospeća ne priznaju u poreskom bilansu tekuće godine (nezavisno od činjenice da taj rok ističe pre odobravanja finansijskih izveštaja za objavljivanje) </a:t>
            </a:r>
          </a:p>
          <a:p>
            <a:pPr marL="180975" indent="-180975">
              <a:spcBef>
                <a:spcPts val="600"/>
              </a:spcBef>
              <a:spcAft>
                <a:spcPts val="600"/>
              </a:spcAft>
              <a:buFont typeface="Arial" panose="020B0604020202020204" pitchFamily="34" charset="0"/>
              <a:buChar char="•"/>
            </a:pPr>
            <a:r>
              <a:rPr lang="sr-Latn-RS" dirty="0"/>
              <a:t>ukoliko se ispravljena potraživanja naplate posle datuma bilansa stanja (a pre odobravanja finansijskih izveštaja za objavljivanje) društvo je dužno da koriguje rashode po osnovu ispravke vrednosti na dan bilansa stanja i samim tim poveća oporezivu osnovicu u poreskom bilansu za tu godinu</a:t>
            </a:r>
          </a:p>
        </p:txBody>
      </p:sp>
    </p:spTree>
    <p:extLst>
      <p:ext uri="{BB962C8B-B14F-4D97-AF65-F5344CB8AC3E}">
        <p14:creationId xmlns:p14="http://schemas.microsoft.com/office/powerpoint/2010/main" val="1802895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sr-Latn-RS" sz="2000" b="1" dirty="0"/>
              <a:t>Porez na dobit kroz Mišljenja Ministarstva finansija</a:t>
            </a:r>
            <a:endParaRPr lang="en-GB" sz="2000" dirty="0"/>
          </a:p>
        </p:txBody>
      </p:sp>
      <p:sp>
        <p:nvSpPr>
          <p:cNvPr id="29" name="Text Placeholder 4"/>
          <p:cNvSpPr>
            <a:spLocks noGrp="1"/>
          </p:cNvSpPr>
          <p:nvPr>
            <p:ph type="body" sz="quarter" idx="14"/>
          </p:nvPr>
        </p:nvSpPr>
        <p:spPr>
          <a:xfrm>
            <a:off x="213420" y="801266"/>
            <a:ext cx="8712968" cy="485775"/>
          </a:xfrm>
        </p:spPr>
        <p:txBody>
          <a:bodyPr/>
          <a:lstStyle/>
          <a:p>
            <a:r>
              <a:rPr lang="sr-Latn-RS" sz="2000" dirty="0"/>
              <a:t>Mišljenja u vezi sa poreskim tretmanom ispravke vrednosti potraživanja</a:t>
            </a:r>
            <a:endParaRPr lang="en-GB" sz="2000" dirty="0"/>
          </a:p>
        </p:txBody>
      </p:sp>
      <p:sp>
        <p:nvSpPr>
          <p:cNvPr id="8" name="Textfeld 7"/>
          <p:cNvSpPr txBox="1"/>
          <p:nvPr/>
        </p:nvSpPr>
        <p:spPr>
          <a:xfrm>
            <a:off x="209054" y="1218210"/>
            <a:ext cx="8744446" cy="3185487"/>
          </a:xfrm>
          <a:prstGeom prst="rect">
            <a:avLst/>
          </a:prstGeom>
          <a:noFill/>
        </p:spPr>
        <p:txBody>
          <a:bodyPr wrap="square" rtlCol="0">
            <a:spAutoFit/>
          </a:bodyPr>
          <a:lstStyle/>
          <a:p>
            <a:pPr>
              <a:spcAft>
                <a:spcPts val="600"/>
              </a:spcAft>
            </a:pPr>
            <a:r>
              <a:rPr lang="sr-Latn-RS" sz="1600" i="1" dirty="0"/>
              <a:t>Mišljenje Ministarstva finansija, br. 011-00-447/2017-04 od 22.6.2017. </a:t>
            </a:r>
            <a:r>
              <a:rPr lang="sr-Latn-RS" sz="1600" i="1" dirty="0" smtClean="0"/>
              <a:t>godine: </a:t>
            </a:r>
          </a:p>
          <a:p>
            <a:pPr algn="just"/>
            <a:r>
              <a:rPr lang="sr-Latn-RS" sz="1500" i="1" dirty="0" smtClean="0"/>
              <a:t>„...ukoliko </a:t>
            </a:r>
            <a:r>
              <a:rPr lang="sr-Latn-RS" sz="1500" i="1" dirty="0"/>
              <a:t>je obveznik, shodno propisima o računovodstvu i relevantnom MRS 10 (Događaji posle izveštajnog perioda) dužan da (kako navodite u podnetom dopisu) po osnovu potraživanja koje je ispravljeno u jednom od prethodnih poreskih perioda (u kojem rashod iskazan po tom osnovu nije bio priznat) a koje je naplaćeno u martu 2017. </a:t>
            </a:r>
            <a:r>
              <a:rPr lang="sr-Latn-RS" sz="1500" i="1" dirty="0" smtClean="0"/>
              <a:t>god., </a:t>
            </a:r>
            <a:r>
              <a:rPr lang="sr-Latn-RS" sz="1500" i="1" dirty="0"/>
              <a:t>iskaže prihod u finansijskim izveštajima za 2016. </a:t>
            </a:r>
            <a:r>
              <a:rPr lang="sr-Latn-RS" sz="1500" i="1" dirty="0" smtClean="0"/>
              <a:t>god., </a:t>
            </a:r>
            <a:r>
              <a:rPr lang="sr-Latn-RS" sz="1500" b="1" i="1" dirty="0"/>
              <a:t>tako iskazan prihod </a:t>
            </a:r>
            <a:r>
              <a:rPr lang="sr-Latn-RS" sz="1500" i="1" dirty="0"/>
              <a:t>(sadržan u iznosu iskazanom pod </a:t>
            </a:r>
            <a:r>
              <a:rPr lang="sr-Latn-RS" sz="1500" i="1" dirty="0" smtClean="0"/>
              <a:t>r. br. </a:t>
            </a:r>
            <a:r>
              <a:rPr lang="sr-Latn-RS" sz="1500" i="1" dirty="0"/>
              <a:t>1. Obrasca PB 1), </a:t>
            </a:r>
            <a:r>
              <a:rPr lang="sr-Latn-RS" sz="1500" b="1" i="1" dirty="0"/>
              <a:t>oporezuje se </a:t>
            </a:r>
            <a:r>
              <a:rPr lang="sr-Latn-RS" sz="1500" i="1" dirty="0"/>
              <a:t>u skladu sa Zakonom i Pravilnikom. Takođe, napominjemo da, prema našem mišljenju, obveznik </a:t>
            </a:r>
            <a:r>
              <a:rPr lang="sr-Latn-RS" sz="1500" b="1" i="1" dirty="0"/>
              <a:t>može</a:t>
            </a:r>
            <a:r>
              <a:rPr lang="sr-Latn-RS" sz="1500" i="1" dirty="0"/>
              <a:t> da, u smislu odredbe </a:t>
            </a:r>
            <a:r>
              <a:rPr lang="sr-Latn-RS" sz="1500" i="1" dirty="0" smtClean="0"/>
              <a:t>čl. </a:t>
            </a:r>
            <a:r>
              <a:rPr lang="sr-Latn-RS" sz="1500" i="1" dirty="0"/>
              <a:t>16. </a:t>
            </a:r>
            <a:r>
              <a:rPr lang="sr-Latn-RS" sz="1500" i="1" dirty="0" smtClean="0"/>
              <a:t>st. </a:t>
            </a:r>
            <a:r>
              <a:rPr lang="sr-Latn-RS" sz="1500" i="1" dirty="0"/>
              <a:t>9. Zakona, </a:t>
            </a:r>
            <a:r>
              <a:rPr lang="sr-Latn-RS" sz="1500" b="1" i="1" dirty="0"/>
              <a:t>na </a:t>
            </a:r>
            <a:r>
              <a:rPr lang="sr-Latn-RS" sz="1500" b="1" i="1" dirty="0" smtClean="0"/>
              <a:t>r. br. </a:t>
            </a:r>
            <a:r>
              <a:rPr lang="sr-Latn-RS" sz="1500" b="1" i="1" dirty="0"/>
              <a:t>28</a:t>
            </a:r>
            <a:r>
              <a:rPr lang="sr-Latn-RS" sz="1500" i="1" dirty="0"/>
              <a:t>. Obrasca PB 1 </a:t>
            </a:r>
            <a:r>
              <a:rPr lang="sr-Latn-RS" sz="1500" b="1" i="1" dirty="0"/>
              <a:t>iskaže rashod </a:t>
            </a:r>
            <a:r>
              <a:rPr lang="sr-Latn-RS" sz="1500" i="1" dirty="0"/>
              <a:t>koji nije bio priznat u prethodnom, odnosno nekom od prethodnih poreskih perioda, a za koji je u poreskom periodu (npr. 2016. </a:t>
            </a:r>
            <a:r>
              <a:rPr lang="sr-Latn-RS" sz="1500" i="1" dirty="0" smtClean="0"/>
              <a:t>g.) </a:t>
            </a:r>
            <a:r>
              <a:rPr lang="sr-Latn-RS" sz="1500" i="1" dirty="0"/>
              <a:t>ispunio uslove iz </a:t>
            </a:r>
            <a:r>
              <a:rPr lang="sr-Latn-RS" sz="1500" i="1" dirty="0" smtClean="0"/>
              <a:t>čl. </a:t>
            </a:r>
            <a:r>
              <a:rPr lang="sr-Latn-RS" sz="1500" i="1" dirty="0"/>
              <a:t>16. </a:t>
            </a:r>
            <a:r>
              <a:rPr lang="sr-Latn-RS" sz="1500" i="1" dirty="0" smtClean="0"/>
              <a:t>st. </a:t>
            </a:r>
            <a:r>
              <a:rPr lang="sr-Latn-RS" sz="1500" i="1" dirty="0"/>
              <a:t>9. Zakona, pri čemu, obveznik (u tom slučaju) u poreskom bilansu koji se podnosi za poreski period u kojem je potraživanje naplaćeno (2017. </a:t>
            </a:r>
            <a:r>
              <a:rPr lang="sr-Latn-RS" sz="1500" i="1" dirty="0" smtClean="0"/>
              <a:t>g.) </a:t>
            </a:r>
            <a:r>
              <a:rPr lang="sr-Latn-RS" sz="1500" i="1" dirty="0"/>
              <a:t>ne iskazuje podatke po navedenom osnovu, imajući u vidu da su isti već iskazani u poreskom bilansu za 2016. godinu</a:t>
            </a:r>
            <a:r>
              <a:rPr lang="sr-Latn-RS" sz="1500" i="1" dirty="0" smtClean="0"/>
              <a:t>.„</a:t>
            </a:r>
            <a:r>
              <a:rPr lang="sr-Latn-RS" sz="1500" dirty="0" smtClean="0"/>
              <a:t> </a:t>
            </a:r>
            <a:endParaRPr lang="sr-Latn-RS" sz="1500" dirty="0"/>
          </a:p>
        </p:txBody>
      </p:sp>
    </p:spTree>
    <p:extLst>
      <p:ext uri="{BB962C8B-B14F-4D97-AF65-F5344CB8AC3E}">
        <p14:creationId xmlns:p14="http://schemas.microsoft.com/office/powerpoint/2010/main" val="4159000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a:t>Porez na dobit kroz Mišljenja Ministarstva finansija</a:t>
            </a:r>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Primer:</a:t>
            </a:r>
            <a:endParaRPr lang="en-US" sz="2000" dirty="0"/>
          </a:p>
        </p:txBody>
      </p:sp>
      <p:sp>
        <p:nvSpPr>
          <p:cNvPr id="10" name="Rectangle 5"/>
          <p:cNvSpPr/>
          <p:nvPr/>
        </p:nvSpPr>
        <p:spPr>
          <a:xfrm>
            <a:off x="219932" y="1484418"/>
            <a:ext cx="3590067" cy="2439882"/>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500" b="1" dirty="0" smtClean="0">
                <a:solidFill>
                  <a:schemeClr val="accent2"/>
                </a:solidFill>
              </a:rPr>
              <a:t>FI 2016</a:t>
            </a:r>
            <a:endParaRPr lang="en-US" sz="1500" b="1" dirty="0">
              <a:solidFill>
                <a:schemeClr val="accent2"/>
              </a:solidFill>
            </a:endParaRPr>
          </a:p>
          <a:p>
            <a:r>
              <a:rPr lang="sr-Latn-RS" sz="1500" dirty="0">
                <a:solidFill>
                  <a:schemeClr val="tx1"/>
                </a:solidFill>
              </a:rPr>
              <a:t>Društvo ima nenaplaćeno potraživanje </a:t>
            </a:r>
            <a:r>
              <a:rPr lang="sr-Latn-RS" sz="1500" dirty="0" smtClean="0">
                <a:solidFill>
                  <a:schemeClr val="tx1"/>
                </a:solidFill>
              </a:rPr>
              <a:t> </a:t>
            </a:r>
            <a:r>
              <a:rPr lang="sr-Latn-RS" sz="1500" dirty="0">
                <a:solidFill>
                  <a:schemeClr val="tx1"/>
                </a:solidFill>
              </a:rPr>
              <a:t>koje je dospelo za naplatu u decembru 2016. godine. </a:t>
            </a:r>
            <a:endParaRPr lang="sr-Latn-RS" sz="1500" dirty="0" smtClean="0">
              <a:solidFill>
                <a:schemeClr val="tx1"/>
              </a:solidFill>
            </a:endParaRPr>
          </a:p>
          <a:p>
            <a:r>
              <a:rPr lang="sr-Latn-RS" sz="1500" dirty="0" smtClean="0">
                <a:solidFill>
                  <a:schemeClr val="tx1"/>
                </a:solidFill>
              </a:rPr>
              <a:t>Finansijski </a:t>
            </a:r>
            <a:r>
              <a:rPr lang="sr-Latn-RS" sz="1500" dirty="0">
                <a:solidFill>
                  <a:schemeClr val="tx1"/>
                </a:solidFill>
              </a:rPr>
              <a:t>izveštaji za 2016. godinu su odobreni za objavljivanje u martu 2017. </a:t>
            </a:r>
            <a:r>
              <a:rPr lang="sr-Latn-RS" sz="1500" dirty="0" smtClean="0">
                <a:solidFill>
                  <a:schemeClr val="tx1"/>
                </a:solidFill>
              </a:rPr>
              <a:t>godine. </a:t>
            </a:r>
          </a:p>
          <a:p>
            <a:r>
              <a:rPr lang="sr-Latn-RS" sz="1500" dirty="0" smtClean="0">
                <a:solidFill>
                  <a:schemeClr val="tx1"/>
                </a:solidFill>
              </a:rPr>
              <a:t>Društvo </a:t>
            </a:r>
            <a:r>
              <a:rPr lang="sr-Latn-RS" sz="1500" dirty="0">
                <a:solidFill>
                  <a:schemeClr val="tx1"/>
                </a:solidFill>
              </a:rPr>
              <a:t>je na 31.12.2016. godine u poslovnim knjigama priznalo rashode po osnovu obezvređenja potraživanja.</a:t>
            </a:r>
            <a:endParaRPr lang="en-US" sz="1500" dirty="0">
              <a:solidFill>
                <a:schemeClr val="tx1"/>
              </a:solidFill>
            </a:endParaRPr>
          </a:p>
        </p:txBody>
      </p:sp>
      <p:sp>
        <p:nvSpPr>
          <p:cNvPr id="14" name="Rectangle 5"/>
          <p:cNvSpPr/>
          <p:nvPr/>
        </p:nvSpPr>
        <p:spPr>
          <a:xfrm>
            <a:off x="4019550" y="1484418"/>
            <a:ext cx="4945064" cy="2439882"/>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r-Latn-RS" sz="1500" b="1" dirty="0" smtClean="0">
                <a:solidFill>
                  <a:schemeClr val="accent2"/>
                </a:solidFill>
              </a:rPr>
              <a:t>PB za 2016.</a:t>
            </a:r>
            <a:endParaRPr lang="en-US" sz="1500" b="1" dirty="0">
              <a:solidFill>
                <a:schemeClr val="accent2"/>
              </a:solidFill>
            </a:endParaRPr>
          </a:p>
          <a:p>
            <a:r>
              <a:rPr lang="sr-Latn-RS" sz="1500" dirty="0">
                <a:solidFill>
                  <a:schemeClr val="tx1"/>
                </a:solidFill>
              </a:rPr>
              <a:t>Kako od roka za naplatu do kraja poreskog perioda nije prošlo 60 dana, u poreskom bilansu za 2016. godinu rashodi po osnovu obezvređenja </a:t>
            </a:r>
            <a:r>
              <a:rPr lang="sr-Latn-RS" sz="1500" b="1" dirty="0">
                <a:solidFill>
                  <a:schemeClr val="tx1"/>
                </a:solidFill>
              </a:rPr>
              <a:t>neće biti priznati </a:t>
            </a:r>
            <a:r>
              <a:rPr lang="sr-Latn-RS" sz="1500" dirty="0">
                <a:solidFill>
                  <a:schemeClr val="tx1"/>
                </a:solidFill>
              </a:rPr>
              <a:t>i društvo će ih iskazati </a:t>
            </a:r>
            <a:r>
              <a:rPr lang="sr-Latn-RS" sz="1500" b="1" dirty="0">
                <a:solidFill>
                  <a:schemeClr val="tx1"/>
                </a:solidFill>
              </a:rPr>
              <a:t>na rednom broju 27. Obrasca PB-1</a:t>
            </a:r>
            <a:r>
              <a:rPr lang="sr-Latn-RS" sz="1500" dirty="0">
                <a:solidFill>
                  <a:schemeClr val="tx1"/>
                </a:solidFill>
              </a:rPr>
              <a:t> - Rashodi po osnovu ispravke vrednosti pojedinačnih potraživanja ako od roka za njihovu naplatu nije prošlo najmanje 60 dana, kao i otpis vrednosti pojedinačnih potraživanja izvršen bez prethodno ispunjenih uslova iz člana 16. Zakona </a:t>
            </a:r>
            <a:endParaRPr lang="en-US" sz="1500" dirty="0">
              <a:solidFill>
                <a:schemeClr val="tx1"/>
              </a:solidFill>
            </a:endParaRPr>
          </a:p>
        </p:txBody>
      </p:sp>
    </p:spTree>
    <p:extLst>
      <p:ext uri="{BB962C8B-B14F-4D97-AF65-F5344CB8AC3E}">
        <p14:creationId xmlns:p14="http://schemas.microsoft.com/office/powerpoint/2010/main" val="2128323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a:t>Porez na dobit kroz Mišljenja Ministarstva finansija</a:t>
            </a:r>
          </a:p>
        </p:txBody>
      </p:sp>
      <p:sp>
        <p:nvSpPr>
          <p:cNvPr id="29" name="Text Placeholder 4"/>
          <p:cNvSpPr>
            <a:spLocks noGrp="1"/>
          </p:cNvSpPr>
          <p:nvPr>
            <p:ph type="body" sz="quarter" idx="14"/>
          </p:nvPr>
        </p:nvSpPr>
        <p:spPr>
          <a:xfrm>
            <a:off x="251646" y="906041"/>
            <a:ext cx="8712968" cy="485775"/>
          </a:xfrm>
        </p:spPr>
        <p:txBody>
          <a:bodyPr/>
          <a:lstStyle/>
          <a:p>
            <a:r>
              <a:rPr lang="sr-Latn-RS" sz="2000" dirty="0" smtClean="0"/>
              <a:t>Primer: </a:t>
            </a:r>
          </a:p>
          <a:p>
            <a:pPr>
              <a:spcBef>
                <a:spcPts val="0"/>
              </a:spcBef>
            </a:pPr>
            <a:endParaRPr lang="sr-Latn-RS" sz="1600" dirty="0" smtClean="0">
              <a:solidFill>
                <a:schemeClr val="tx1"/>
              </a:solidFill>
            </a:endParaRPr>
          </a:p>
          <a:p>
            <a:pPr>
              <a:spcBef>
                <a:spcPts val="0"/>
              </a:spcBef>
            </a:pPr>
            <a:r>
              <a:rPr lang="sr-Latn-RS" sz="1600" b="1" i="1" u="sng" dirty="0" smtClean="0">
                <a:solidFill>
                  <a:schemeClr val="tx1"/>
                </a:solidFill>
              </a:rPr>
              <a:t>Varijanta  I</a:t>
            </a:r>
            <a:endParaRPr lang="en-US" sz="1600" b="1" i="1" u="sng" dirty="0">
              <a:solidFill>
                <a:schemeClr val="tx1"/>
              </a:solidFill>
            </a:endParaRPr>
          </a:p>
        </p:txBody>
      </p:sp>
      <p:sp>
        <p:nvSpPr>
          <p:cNvPr id="10" name="Rectangle 5"/>
          <p:cNvSpPr/>
          <p:nvPr/>
        </p:nvSpPr>
        <p:spPr>
          <a:xfrm>
            <a:off x="219932" y="1846368"/>
            <a:ext cx="3590067" cy="2077932"/>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sr-Latn-RS" sz="1500" b="1" dirty="0" smtClean="0">
                <a:solidFill>
                  <a:schemeClr val="accent2"/>
                </a:solidFill>
              </a:rPr>
              <a:t>FI 2017 </a:t>
            </a:r>
            <a:endParaRPr lang="en-US" sz="1500" b="1" dirty="0">
              <a:solidFill>
                <a:schemeClr val="accent2"/>
              </a:solidFill>
            </a:endParaRPr>
          </a:p>
          <a:p>
            <a:pPr>
              <a:spcAft>
                <a:spcPts val="600"/>
              </a:spcAft>
            </a:pPr>
            <a:r>
              <a:rPr lang="sr-Latn-RS" sz="1500" dirty="0" smtClean="0">
                <a:solidFill>
                  <a:schemeClr val="tx1"/>
                </a:solidFill>
              </a:rPr>
              <a:t>U </a:t>
            </a:r>
            <a:r>
              <a:rPr lang="sr-Latn-RS" sz="1500" dirty="0">
                <a:solidFill>
                  <a:schemeClr val="tx1"/>
                </a:solidFill>
              </a:rPr>
              <a:t>2017. godini </a:t>
            </a:r>
            <a:r>
              <a:rPr lang="sr-Latn-RS" sz="1500" dirty="0" smtClean="0">
                <a:solidFill>
                  <a:schemeClr val="tx1"/>
                </a:solidFill>
              </a:rPr>
              <a:t>potraživanje (koje je obezvređeno u 2016. godini) </a:t>
            </a:r>
            <a:r>
              <a:rPr lang="sr-Latn-RS" sz="1500" dirty="0">
                <a:solidFill>
                  <a:schemeClr val="tx1"/>
                </a:solidFill>
              </a:rPr>
              <a:t>je u celini </a:t>
            </a:r>
            <a:r>
              <a:rPr lang="sr-Latn-RS" sz="1500" dirty="0" smtClean="0">
                <a:solidFill>
                  <a:schemeClr val="tx1"/>
                </a:solidFill>
              </a:rPr>
              <a:t>naplaćeno.</a:t>
            </a:r>
          </a:p>
          <a:p>
            <a:pPr>
              <a:spcAft>
                <a:spcPts val="600"/>
              </a:spcAft>
            </a:pPr>
            <a:r>
              <a:rPr lang="sr-Latn-RS" sz="1500" dirty="0" smtClean="0">
                <a:solidFill>
                  <a:schemeClr val="tx1"/>
                </a:solidFill>
              </a:rPr>
              <a:t>Društvo </a:t>
            </a:r>
            <a:r>
              <a:rPr lang="sr-Latn-RS" sz="1500" dirty="0">
                <a:solidFill>
                  <a:schemeClr val="tx1"/>
                </a:solidFill>
              </a:rPr>
              <a:t>je u poslovnim knjigama </a:t>
            </a:r>
            <a:r>
              <a:rPr lang="sr-Latn-RS" sz="1500" dirty="0" smtClean="0">
                <a:solidFill>
                  <a:schemeClr val="tx1"/>
                </a:solidFill>
              </a:rPr>
              <a:t>za 2017. godinu po </a:t>
            </a:r>
            <a:r>
              <a:rPr lang="sr-Latn-RS" sz="1500" dirty="0">
                <a:solidFill>
                  <a:schemeClr val="tx1"/>
                </a:solidFill>
              </a:rPr>
              <a:t>tom osnovu priznalo prihod.</a:t>
            </a:r>
            <a:endParaRPr lang="en-US" sz="1500" dirty="0">
              <a:solidFill>
                <a:schemeClr val="tx1"/>
              </a:solidFill>
            </a:endParaRPr>
          </a:p>
        </p:txBody>
      </p:sp>
      <p:sp>
        <p:nvSpPr>
          <p:cNvPr id="14" name="Rectangle 5"/>
          <p:cNvSpPr/>
          <p:nvPr/>
        </p:nvSpPr>
        <p:spPr>
          <a:xfrm>
            <a:off x="4019550" y="1865416"/>
            <a:ext cx="4945064" cy="2058884"/>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sr-Latn-RS" sz="1500" b="1" dirty="0" smtClean="0">
                <a:solidFill>
                  <a:schemeClr val="accent2"/>
                </a:solidFill>
              </a:rPr>
              <a:t>PB za 2017.</a:t>
            </a:r>
            <a:endParaRPr lang="en-US" sz="1500" b="1" dirty="0">
              <a:solidFill>
                <a:schemeClr val="accent2"/>
              </a:solidFill>
            </a:endParaRPr>
          </a:p>
          <a:p>
            <a:pPr>
              <a:spcAft>
                <a:spcPts val="600"/>
              </a:spcAft>
            </a:pPr>
            <a:r>
              <a:rPr lang="sr-Latn-RS" sz="1500" dirty="0">
                <a:solidFill>
                  <a:schemeClr val="tx1"/>
                </a:solidFill>
              </a:rPr>
              <a:t>Prilikom izrade poreskog pilansa za 2017. godinu društvo će ove prihode od naplaćenog potraživanja </a:t>
            </a:r>
            <a:r>
              <a:rPr lang="sr-Latn-RS" sz="1500" b="1" dirty="0">
                <a:solidFill>
                  <a:schemeClr val="tx1"/>
                </a:solidFill>
              </a:rPr>
              <a:t>isključiti </a:t>
            </a:r>
            <a:r>
              <a:rPr lang="sr-Latn-RS" sz="1500" dirty="0">
                <a:solidFill>
                  <a:schemeClr val="tx1"/>
                </a:solidFill>
              </a:rPr>
              <a:t>iz oporezive dobiti i iskazati </a:t>
            </a:r>
            <a:r>
              <a:rPr lang="sr-Latn-RS" sz="1500" b="1" dirty="0">
                <a:solidFill>
                  <a:schemeClr val="tx1"/>
                </a:solidFill>
              </a:rPr>
              <a:t>na rednom br. 42. </a:t>
            </a:r>
            <a:r>
              <a:rPr lang="sr-Latn-RS" sz="1500" dirty="0">
                <a:solidFill>
                  <a:schemeClr val="tx1"/>
                </a:solidFill>
              </a:rPr>
              <a:t>Obrasca PB-1 - Prihodi ostvareni u poreskom periodu po osnovu otpisanih, ispravljenih i drugih potraživanja koja nisu bila priznata kao rashod, a koja se u poreskom periodu ne uključuju u oporezive </a:t>
            </a:r>
            <a:r>
              <a:rPr lang="sr-Latn-RS" sz="1500" dirty="0" smtClean="0">
                <a:solidFill>
                  <a:schemeClr val="tx1"/>
                </a:solidFill>
              </a:rPr>
              <a:t>prihode. </a:t>
            </a:r>
            <a:endParaRPr lang="en-US" sz="1500" dirty="0">
              <a:solidFill>
                <a:schemeClr val="tx1"/>
              </a:solidFill>
            </a:endParaRPr>
          </a:p>
        </p:txBody>
      </p:sp>
    </p:spTree>
    <p:extLst>
      <p:ext uri="{BB962C8B-B14F-4D97-AF65-F5344CB8AC3E}">
        <p14:creationId xmlns:p14="http://schemas.microsoft.com/office/powerpoint/2010/main" val="28368677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1519" y="357262"/>
            <a:ext cx="8558526" cy="270272"/>
          </a:xfrm>
        </p:spPr>
        <p:txBody>
          <a:bodyPr/>
          <a:lstStyle/>
          <a:p>
            <a:r>
              <a:rPr lang="sr-Latn-RS" sz="2000" b="1" dirty="0"/>
              <a:t>Porez na dobit kroz Mišljenja Ministarstva finansija</a:t>
            </a:r>
          </a:p>
        </p:txBody>
      </p:sp>
      <p:sp>
        <p:nvSpPr>
          <p:cNvPr id="29" name="Text Placeholder 4"/>
          <p:cNvSpPr>
            <a:spLocks noGrp="1"/>
          </p:cNvSpPr>
          <p:nvPr>
            <p:ph type="body" sz="quarter" idx="14"/>
          </p:nvPr>
        </p:nvSpPr>
        <p:spPr>
          <a:xfrm>
            <a:off x="251520" y="915566"/>
            <a:ext cx="8712968" cy="485775"/>
          </a:xfrm>
        </p:spPr>
        <p:txBody>
          <a:bodyPr/>
          <a:lstStyle/>
          <a:p>
            <a:r>
              <a:rPr lang="sr-Latn-RS" sz="2000" dirty="0" smtClean="0"/>
              <a:t>Primer: </a:t>
            </a:r>
          </a:p>
          <a:p>
            <a:pPr>
              <a:spcBef>
                <a:spcPts val="600"/>
              </a:spcBef>
            </a:pPr>
            <a:r>
              <a:rPr lang="sr-Latn-RS" sz="1600" b="1" i="1" u="sng" dirty="0" smtClean="0">
                <a:solidFill>
                  <a:schemeClr val="tx1"/>
                </a:solidFill>
              </a:rPr>
              <a:t>Varijanta  II</a:t>
            </a:r>
            <a:endParaRPr lang="en-US" sz="1600" b="1" i="1" u="sng" dirty="0">
              <a:solidFill>
                <a:schemeClr val="tx1"/>
              </a:solidFill>
            </a:endParaRPr>
          </a:p>
        </p:txBody>
      </p:sp>
      <p:sp>
        <p:nvSpPr>
          <p:cNvPr id="10" name="Rectangle 5"/>
          <p:cNvSpPr/>
          <p:nvPr/>
        </p:nvSpPr>
        <p:spPr>
          <a:xfrm>
            <a:off x="219932" y="1676400"/>
            <a:ext cx="3590067" cy="2419350"/>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sr-Latn-RS" sz="1500" b="1" dirty="0" smtClean="0">
                <a:solidFill>
                  <a:schemeClr val="accent2"/>
                </a:solidFill>
              </a:rPr>
              <a:t>FI 2017 </a:t>
            </a:r>
            <a:endParaRPr lang="en-US" sz="1500" b="1" dirty="0">
              <a:solidFill>
                <a:schemeClr val="accent2"/>
              </a:solidFill>
            </a:endParaRPr>
          </a:p>
          <a:p>
            <a:pPr>
              <a:spcAft>
                <a:spcPts val="600"/>
              </a:spcAft>
            </a:pPr>
            <a:r>
              <a:rPr lang="sr-Latn-RS" sz="1500" dirty="0" smtClean="0">
                <a:solidFill>
                  <a:schemeClr val="tx1"/>
                </a:solidFill>
              </a:rPr>
              <a:t>U 2017. godini potraživanje (koje je u celini </a:t>
            </a:r>
            <a:r>
              <a:rPr lang="sr-Latn-RS" sz="1500" dirty="0">
                <a:solidFill>
                  <a:schemeClr val="tx1"/>
                </a:solidFill>
              </a:rPr>
              <a:t>obezvređeno u 2016. godini) </a:t>
            </a:r>
            <a:r>
              <a:rPr lang="sr-Latn-RS" sz="1500" dirty="0" smtClean="0">
                <a:solidFill>
                  <a:schemeClr val="tx1"/>
                </a:solidFill>
              </a:rPr>
              <a:t>je delimično naplaćeno. </a:t>
            </a:r>
          </a:p>
          <a:p>
            <a:pPr>
              <a:spcAft>
                <a:spcPts val="600"/>
              </a:spcAft>
            </a:pPr>
            <a:r>
              <a:rPr lang="sr-Latn-RS" sz="1500" dirty="0" smtClean="0">
                <a:solidFill>
                  <a:schemeClr val="tx1"/>
                </a:solidFill>
              </a:rPr>
              <a:t>Ostatak </a:t>
            </a:r>
            <a:r>
              <a:rPr lang="sr-Latn-RS" sz="1500" dirty="0">
                <a:solidFill>
                  <a:schemeClr val="tx1"/>
                </a:solidFill>
              </a:rPr>
              <a:t>potraživanja nije naplaćen ni do dana odobravanja </a:t>
            </a:r>
            <a:r>
              <a:rPr lang="sr-Latn-RS" sz="1500" dirty="0" smtClean="0">
                <a:solidFill>
                  <a:schemeClr val="tx1"/>
                </a:solidFill>
              </a:rPr>
              <a:t>FI za </a:t>
            </a:r>
            <a:r>
              <a:rPr lang="sr-Latn-RS" sz="1500" dirty="0">
                <a:solidFill>
                  <a:schemeClr val="tx1"/>
                </a:solidFill>
              </a:rPr>
              <a:t>2017. godinu. </a:t>
            </a:r>
            <a:endParaRPr lang="sr-Latn-RS" sz="1500" dirty="0" smtClean="0">
              <a:solidFill>
                <a:schemeClr val="tx1"/>
              </a:solidFill>
            </a:endParaRPr>
          </a:p>
          <a:p>
            <a:pPr>
              <a:spcAft>
                <a:spcPts val="600"/>
              </a:spcAft>
            </a:pPr>
            <a:r>
              <a:rPr lang="sr-Latn-RS" sz="1500" dirty="0">
                <a:solidFill>
                  <a:schemeClr val="tx1"/>
                </a:solidFill>
              </a:rPr>
              <a:t>Društvo je u poslovnim knjigama za 2017. godinu po tom osnovu priznalo </a:t>
            </a:r>
            <a:r>
              <a:rPr lang="sr-Latn-RS" sz="1500" dirty="0" smtClean="0">
                <a:solidFill>
                  <a:schemeClr val="tx1"/>
                </a:solidFill>
              </a:rPr>
              <a:t>prihod u visini naplaćenog potraživanja.</a:t>
            </a:r>
            <a:endParaRPr lang="en-US" sz="1500" dirty="0">
              <a:solidFill>
                <a:schemeClr val="tx1"/>
              </a:solidFill>
            </a:endParaRPr>
          </a:p>
        </p:txBody>
      </p:sp>
      <p:sp>
        <p:nvSpPr>
          <p:cNvPr id="14" name="Rectangle 5"/>
          <p:cNvSpPr/>
          <p:nvPr/>
        </p:nvSpPr>
        <p:spPr>
          <a:xfrm>
            <a:off x="4019550" y="1571625"/>
            <a:ext cx="4945064" cy="2981325"/>
          </a:xfrm>
          <a:prstGeom prst="rect">
            <a:avLst/>
          </a:prstGeom>
          <a:solidFill>
            <a:srgbClr val="D4E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sr-Latn-RS" sz="1500" b="1" dirty="0" smtClean="0">
                <a:solidFill>
                  <a:schemeClr val="accent2"/>
                </a:solidFill>
              </a:rPr>
              <a:t>PB za 2017.</a:t>
            </a:r>
            <a:endParaRPr lang="en-US" sz="1500" b="1" dirty="0">
              <a:solidFill>
                <a:schemeClr val="accent2"/>
              </a:solidFill>
            </a:endParaRPr>
          </a:p>
          <a:p>
            <a:pPr>
              <a:spcAft>
                <a:spcPts val="600"/>
              </a:spcAft>
            </a:pPr>
            <a:r>
              <a:rPr lang="sr-Latn-RS" sz="1500" dirty="0">
                <a:solidFill>
                  <a:schemeClr val="tx1"/>
                </a:solidFill>
              </a:rPr>
              <a:t>Prilikom izrade </a:t>
            </a:r>
            <a:r>
              <a:rPr lang="sr-Latn-RS" sz="1500" dirty="0" smtClean="0">
                <a:solidFill>
                  <a:schemeClr val="tx1"/>
                </a:solidFill>
              </a:rPr>
              <a:t>PB </a:t>
            </a:r>
            <a:r>
              <a:rPr lang="sr-Latn-RS" sz="1500" dirty="0">
                <a:solidFill>
                  <a:schemeClr val="tx1"/>
                </a:solidFill>
              </a:rPr>
              <a:t>za 2017. godinu društvo će </a:t>
            </a:r>
            <a:r>
              <a:rPr lang="sr-Latn-RS" sz="1500" b="1" dirty="0">
                <a:solidFill>
                  <a:schemeClr val="tx1"/>
                </a:solidFill>
              </a:rPr>
              <a:t>korigovati prihode na rednom broju 42. </a:t>
            </a:r>
            <a:r>
              <a:rPr lang="sr-Latn-RS" sz="1500" dirty="0">
                <a:solidFill>
                  <a:schemeClr val="tx1"/>
                </a:solidFill>
              </a:rPr>
              <a:t>Obrasca PB-1 u visini naplaćenog obezvređenog </a:t>
            </a:r>
            <a:r>
              <a:rPr lang="sr-Latn-RS" sz="1500" dirty="0" smtClean="0">
                <a:solidFill>
                  <a:schemeClr val="tx1"/>
                </a:solidFill>
              </a:rPr>
              <a:t>potraživanja. </a:t>
            </a:r>
          </a:p>
          <a:p>
            <a:pPr>
              <a:spcAft>
                <a:spcPts val="600"/>
              </a:spcAft>
            </a:pPr>
            <a:r>
              <a:rPr lang="sr-Latn-RS" sz="1500" dirty="0" smtClean="0">
                <a:solidFill>
                  <a:schemeClr val="tx1"/>
                </a:solidFill>
              </a:rPr>
              <a:t>Istovremeno </a:t>
            </a:r>
            <a:r>
              <a:rPr lang="sr-Latn-RS" sz="1500" dirty="0">
                <a:solidFill>
                  <a:schemeClr val="tx1"/>
                </a:solidFill>
              </a:rPr>
              <a:t>za iznos potraživanja koji nije naplaćen (a po osnovu koga su u 2016. godini iskazani rashodi obezvređenja koji nisu bili priznati u </a:t>
            </a:r>
            <a:r>
              <a:rPr lang="sr-Latn-RS" sz="1500" dirty="0" smtClean="0">
                <a:solidFill>
                  <a:schemeClr val="tx1"/>
                </a:solidFill>
              </a:rPr>
              <a:t>PB za </a:t>
            </a:r>
            <a:r>
              <a:rPr lang="sr-Latn-RS" sz="1500" dirty="0">
                <a:solidFill>
                  <a:schemeClr val="tx1"/>
                </a:solidFill>
              </a:rPr>
              <a:t>2016</a:t>
            </a:r>
            <a:r>
              <a:rPr lang="sr-Latn-RS" sz="1500" dirty="0" smtClean="0">
                <a:solidFill>
                  <a:schemeClr val="tx1"/>
                </a:solidFill>
              </a:rPr>
              <a:t>.) </a:t>
            </a:r>
            <a:r>
              <a:rPr lang="sr-Latn-RS" sz="1500" b="1" dirty="0">
                <a:solidFill>
                  <a:schemeClr val="tx1"/>
                </a:solidFill>
              </a:rPr>
              <a:t>priznati rashode na rednom broju 28. </a:t>
            </a:r>
            <a:r>
              <a:rPr lang="sr-Latn-RS" sz="1500" dirty="0">
                <a:solidFill>
                  <a:schemeClr val="tx1"/>
                </a:solidFill>
              </a:rPr>
              <a:t>Obrasca PB-1  - Rashod po osnovu ispravke vrednosti pojedinačnih potraživanja koji nije bio priznat u poreskom periodu u kojem je iskazan, ali se priznaje naknadno u skladu sa članom 16. stav 11. </a:t>
            </a:r>
            <a:r>
              <a:rPr lang="sr-Latn-RS" sz="1500" dirty="0" smtClean="0">
                <a:solidFill>
                  <a:schemeClr val="tx1"/>
                </a:solidFill>
              </a:rPr>
              <a:t>Zakona.</a:t>
            </a:r>
            <a:endParaRPr lang="en-US" sz="1500" dirty="0">
              <a:solidFill>
                <a:schemeClr val="tx1"/>
              </a:solidFill>
            </a:endParaRPr>
          </a:p>
        </p:txBody>
      </p:sp>
    </p:spTree>
    <p:extLst>
      <p:ext uri="{BB962C8B-B14F-4D97-AF65-F5344CB8AC3E}">
        <p14:creationId xmlns:p14="http://schemas.microsoft.com/office/powerpoint/2010/main" val="3052551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SM">
      <a:dk1>
        <a:srgbClr val="63666A"/>
      </a:dk1>
      <a:lt1>
        <a:sysClr val="window" lastClr="FFFFFF"/>
      </a:lt1>
      <a:dk2>
        <a:srgbClr val="888B8D"/>
      </a:dk2>
      <a:lt2>
        <a:srgbClr val="DCDDDE"/>
      </a:lt2>
      <a:accent1>
        <a:srgbClr val="009CDE"/>
      </a:accent1>
      <a:accent2>
        <a:srgbClr val="3F9C35"/>
      </a:accent2>
      <a:accent3>
        <a:srgbClr val="34A798"/>
      </a:accent3>
      <a:accent4>
        <a:srgbClr val="9F5CC0"/>
      </a:accent4>
      <a:accent5>
        <a:srgbClr val="F1B434"/>
      </a:accent5>
      <a:accent6>
        <a:srgbClr val="E40046"/>
      </a:accent6>
      <a:hlink>
        <a:srgbClr val="009CDE"/>
      </a:hlink>
      <a:folHlink>
        <a:srgbClr val="63666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927</TotalTime>
  <Words>2302</Words>
  <Application>Microsoft Office PowerPoint</Application>
  <PresentationFormat>On-screen Show (16:9)</PresentationFormat>
  <Paragraphs>124</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Porez na dobit kroz mišljenja Ministarstva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L2LAdmin</dc:creator>
  <cp:lastModifiedBy>Snezana</cp:lastModifiedBy>
  <cp:revision>207</cp:revision>
  <cp:lastPrinted>2017-11-23T14:43:07Z</cp:lastPrinted>
  <dcterms:created xsi:type="dcterms:W3CDTF">2015-05-28T11:57:29Z</dcterms:created>
  <dcterms:modified xsi:type="dcterms:W3CDTF">2017-11-23T22:35:04Z</dcterms:modified>
</cp:coreProperties>
</file>