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0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9" r:id="rId23"/>
    <p:sldId id="326" r:id="rId24"/>
    <p:sldId id="327" r:id="rId25"/>
    <p:sldId id="330" r:id="rId26"/>
    <p:sldId id="32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9CDE"/>
    <a:srgbClr val="DBECD4"/>
    <a:srgbClr val="D4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164" y="-300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POREZ NA DOBIT – DILEME I NEPRAVILNOSTI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Sanja Mitrović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24. novembar 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87924" y="1779662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083179" y="3261574"/>
            <a:ext cx="2143497" cy="9887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Troškovi koji nisu nastali u svrhu obavljanja delatnosti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1618552"/>
            <a:ext cx="86324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Opšte prihvaćeno je da su </a:t>
            </a:r>
            <a:r>
              <a:rPr lang="sr-Latn-RS" sz="1400" dirty="0"/>
              <a:t>to </a:t>
            </a:r>
            <a:r>
              <a:rPr lang="sr-Latn-RS" sz="1400" dirty="0" smtClean="0"/>
              <a:t>troškovi koji </a:t>
            </a:r>
            <a:r>
              <a:rPr lang="sr-Latn-RS" sz="1400" dirty="0"/>
              <a:t>nisu neposredan uslov za obavljanje registrovane delatnosti</a:t>
            </a:r>
            <a:r>
              <a:rPr lang="sr-Latn-RS" sz="1400" dirty="0" smtClean="0"/>
              <a:t>, </a:t>
            </a:r>
            <a:r>
              <a:rPr lang="sr-Latn-RS" sz="1400" dirty="0"/>
              <a:t>nisu povezani sa stvaranjem prihoda i oni koji imaju osnov privatnosti.  </a:t>
            </a: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Troškovi koji imaju osnov privatnosti, ali su iskazani kao trošak zarade zaposlenih, priznaju se u poreskom bilansu.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Isplate </a:t>
            </a:r>
            <a:r>
              <a:rPr lang="sr-Latn-RS" sz="1400" dirty="0"/>
              <a:t>ili davanja licima koja nisu zaposlena kod isplatioca, neće biti poreski priznat </a:t>
            </a:r>
            <a:r>
              <a:rPr lang="sr-Latn-RS" sz="1400" dirty="0" smtClean="0"/>
              <a:t>rashod.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Iskazuju se na rednom broju 14 poreskog bilansa.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1472" y="3432781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načelo fakticiteta!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3357348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Primanja zaposlenog iz člana 9. </a:t>
            </a:r>
            <a:r>
              <a:rPr lang="sr-Latn-RS" sz="2000" dirty="0" smtClean="0"/>
              <a:t>stav </a:t>
            </a:r>
            <a:r>
              <a:rPr lang="sr-Latn-RS" sz="2000" dirty="0"/>
              <a:t>2. Zakona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96882" y="1369171"/>
            <a:ext cx="8621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1400" dirty="0" smtClean="0"/>
              <a:t>U pitanju su sledeća primanja koja se priznaju u poreskom periodu kada su plaćena: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naknada </a:t>
            </a:r>
            <a:r>
              <a:rPr lang="sr-Latn-RS" sz="1400" dirty="0"/>
              <a:t>troškova za dolazak i odlazak sa rada;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dnevnice </a:t>
            </a:r>
            <a:r>
              <a:rPr lang="sr-Latn-RS" sz="1400" dirty="0"/>
              <a:t>za službeno putovanje u zemlji i inostranstvu;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naknada </a:t>
            </a:r>
            <a:r>
              <a:rPr lang="sr-Latn-RS" sz="1400" dirty="0"/>
              <a:t>troškova prevoza i smeštaja na službenom putovanju, prema priloženim računima;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naknada </a:t>
            </a:r>
            <a:r>
              <a:rPr lang="sr-Latn-RS" sz="1400" dirty="0"/>
              <a:t>za korišćenje sopstvenog vozila na službenom putu u visini utvrđenoj opštim aktom poslodavca;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solidarna </a:t>
            </a:r>
            <a:r>
              <a:rPr lang="sr-Latn-RS" sz="1400" dirty="0"/>
              <a:t>pomoć u slučaju smrti drugih članova porodice zaposlenog;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solidarna </a:t>
            </a:r>
            <a:r>
              <a:rPr lang="sr-Latn-RS" sz="1400" dirty="0"/>
              <a:t>pomoć u slučaju duže ili teže bolesti, rehabilitacije ili nastupa invalidnosti zaposlenog ili člana  </a:t>
            </a:r>
            <a:r>
              <a:rPr lang="sr-Latn-RS" sz="1400" dirty="0" smtClean="0"/>
              <a:t> njegove </a:t>
            </a:r>
            <a:r>
              <a:rPr lang="sr-Latn-RS" sz="1400" dirty="0"/>
              <a:t>porodice;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poklon </a:t>
            </a:r>
            <a:r>
              <a:rPr lang="sr-Latn-RS" sz="1400" dirty="0"/>
              <a:t>deci zaposlenog starosti do 15 godina života za Božić i Novu godinu;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premija </a:t>
            </a:r>
            <a:r>
              <a:rPr lang="sr-Latn-RS" sz="1400" dirty="0"/>
              <a:t>za dobrovoljno dodatno penzijsko osiguranje;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jubilarna </a:t>
            </a:r>
            <a:r>
              <a:rPr lang="sr-Latn-RS" sz="1400" dirty="0"/>
              <a:t>nagrada u ukupnom </a:t>
            </a:r>
            <a:r>
              <a:rPr lang="sr-Latn-RS" sz="1400" dirty="0" smtClean="0"/>
              <a:t>iznosu.</a:t>
            </a:r>
          </a:p>
          <a:p>
            <a:pPr marL="285750" lvl="0" indent="-285750">
              <a:buFontTx/>
              <a:buChar char="-"/>
            </a:pPr>
            <a:endParaRPr lang="sr-Latn-RS" sz="1400" dirty="0"/>
          </a:p>
          <a:p>
            <a:pPr lvl="0"/>
            <a:r>
              <a:rPr lang="sr-Latn-RS" sz="1400" dirty="0" smtClean="0"/>
              <a:t>U poreskom periodu kada se ovi troškovi iskazuju vrši se korekcija na rednom broju 16 ukoliko nisu plaćeni, dok se u poreskom periodu kada se vrši plaćanje rashodi priznaju iskazivanjem na rednom broju 18.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3924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Otpremnine i dugoročna rezervisanja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48953"/>
              </p:ext>
            </p:extLst>
          </p:nvPr>
        </p:nvGraphicFramePr>
        <p:xfrm>
          <a:off x="154380" y="1531917"/>
          <a:ext cx="8799614" cy="2743947"/>
        </p:xfrm>
        <a:graphic>
          <a:graphicData uri="http://schemas.openxmlformats.org/drawingml/2006/table">
            <a:tbl>
              <a:tblPr/>
              <a:tblGrid>
                <a:gridCol w="2636877"/>
                <a:gridCol w="5521064"/>
                <a:gridCol w="641673"/>
              </a:tblGrid>
              <a:tr h="21526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Vrsta rezervisanja</a:t>
                      </a:r>
                    </a:p>
                  </a:txBody>
                  <a:tcPr marL="9380" marR="9380" marT="9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Poreski tretman</a:t>
                      </a:r>
                    </a:p>
                  </a:txBody>
                  <a:tcPr marL="9380" marR="9380" marT="9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PB 1</a:t>
                      </a:r>
                    </a:p>
                  </a:txBody>
                  <a:tcPr marL="9380" marR="9380" marT="9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849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Rezervisanja za otpremnine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Priznaje se </a:t>
                      </a:r>
                      <a:r>
                        <a:rPr lang="vi-VN" sz="1200" b="0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rashod prilikom isplate, a ne uvođenja rezervisanja (član 9a Zakona)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Trošak prilikom formiranja </a:t>
                      </a:r>
                      <a:r>
                        <a:rPr lang="sr-Latn-RS" sz="1200" b="0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rezervisanja</a:t>
                      </a:r>
                      <a:endParaRPr lang="sr-Latn-RS" sz="1200" b="0" i="0" u="none" strike="noStrike" dirty="0">
                        <a:solidFill>
                          <a:srgbClr val="63666A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17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Isplata na teret rezervisanja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19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Ukidanje neiskorišćenog rezervisanja u korist prihoda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45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9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Rezervisanja za obnavljanje prirodnih bogatstava, za garantni rok, zadržane kaucije i depozite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Rashod se priznaje prilikom uvođenja rezervisanja (član 22b Zakona)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3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Sva ostala rezervisanja u skladu sa IAS/IFRS i IFRS za SME (za izdate garancije i druga jemstva, štetne ugovore, sudske sporove...)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Priznaje se kao rashod prilikom korišćenja, a ne uvođenja rezervisanja (član 22b Zakona)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Trošak prilikom </a:t>
                      </a:r>
                      <a:r>
                        <a:rPr lang="sr-Latn-RS" sz="1200" b="0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 formiranja </a:t>
                      </a:r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rezervisanja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33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Isplata na teret rezervisanja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34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Ukidanje neiskorišćenog rezervisanja u korist prihoda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0" i="0" u="none" strike="noStrike" dirty="0">
                          <a:solidFill>
                            <a:srgbClr val="63666A"/>
                          </a:solidFill>
                          <a:effectLst/>
                          <a:latin typeface="Arial"/>
                        </a:rPr>
                        <a:t>r.b. 45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2743" y="788642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Troškovi amortizacije – Dileme???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0" y="1155663"/>
            <a:ext cx="87129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Kako se obračunava poreska amortizacija za stalna sredstva iz I amortizacione grupe?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Obračunava </a:t>
            </a:r>
            <a:r>
              <a:rPr lang="sr-Latn-RS" sz="1400" i="1" dirty="0"/>
              <a:t>se po stopi od 2,5% na osnovicu koja čini nabavnu vrednost sredstva, za svako sredstvo posebno, a u slučaju kada su sredstva stečena u toku poreskog perioda, od momenta stavljanja u upotrebu, odnosno aktiviranja.</a:t>
            </a:r>
            <a:endParaRPr lang="sr-Latn-RS" sz="1400" i="1" dirty="0" smtClean="0"/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procena vrednosti utiče na izmenu osnovice za amortizaciju?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Vršenje </a:t>
            </a:r>
            <a:r>
              <a:rPr lang="sr-Latn-RS" sz="1400" i="1" dirty="0"/>
              <a:t>procene vrednosti sredstava nema uticaja za obračun amortizacije, osnovica za obračun </a:t>
            </a:r>
            <a:r>
              <a:rPr lang="sr-Latn-RS" sz="1400" i="1" dirty="0" smtClean="0"/>
              <a:t>amortizacije za </a:t>
            </a:r>
            <a:r>
              <a:rPr lang="sr-Latn-RS" sz="1400" i="1" dirty="0"/>
              <a:t>poreske svrhe se ne menja</a:t>
            </a:r>
            <a:r>
              <a:rPr lang="sr-Latn-RS" sz="1400" i="1" dirty="0" smtClean="0"/>
              <a:t>.</a:t>
            </a:r>
            <a:endParaRPr lang="sr-Latn-RS" sz="1400" i="1" dirty="0"/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se obračunava poreska amortizacija za stalna sredstva namenjena prodaji?  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Ne, ne obračunava se poreska amortizacija.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Da li se obračunava poreska amortizacija za </a:t>
            </a:r>
            <a:r>
              <a:rPr lang="sr-Latn-RS" sz="1400" dirty="0" smtClean="0"/>
              <a:t>investicione nekretnine koje se vrednuju po fer vrednosti?  </a:t>
            </a:r>
            <a:endParaRPr lang="sr-Latn-RS" sz="1400" dirty="0"/>
          </a:p>
          <a:p>
            <a:pPr marL="177800">
              <a:spcAft>
                <a:spcPts val="600"/>
              </a:spcAft>
            </a:pPr>
            <a:r>
              <a:rPr lang="sr-Latn-RS" sz="1400" i="1" dirty="0"/>
              <a:t>Da, na investicione nekretnine se obračunava poreska amortizacija bez obzira na metod vrednovanja.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Kako se utvrđuje vrednost otuđenih sredstava po poreskim propisima?  </a:t>
            </a:r>
          </a:p>
          <a:p>
            <a:pPr marL="177800" lvl="0">
              <a:spcAft>
                <a:spcPts val="600"/>
              </a:spcAft>
            </a:pPr>
            <a:r>
              <a:rPr lang="sr-Latn-RS" sz="1400" i="1" dirty="0" smtClean="0">
                <a:solidFill>
                  <a:srgbClr val="63666A"/>
                </a:solidFill>
              </a:rPr>
              <a:t>Umanjivanjem nabavne vrednosti za poresku amortizaciju, čime se dolazi do poreske neotpisane vrednosti sredstva.</a:t>
            </a:r>
            <a:endParaRPr lang="sr-Latn-RS" sz="1400" i="1" dirty="0">
              <a:solidFill>
                <a:srgbClr val="63666A"/>
              </a:solidFill>
            </a:endParaRPr>
          </a:p>
          <a:p>
            <a:pPr marL="177800">
              <a:spcAft>
                <a:spcPts val="600"/>
              </a:spcAft>
            </a:pPr>
            <a:endParaRPr lang="sr-Latn-R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907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Ispravka vrednosti potraživanja</a:t>
            </a:r>
            <a:endParaRPr lang="en-GB" sz="20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871" y="2160494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Dileme</a:t>
            </a:r>
            <a:r>
              <a:rPr lang="en-GB" sz="2000" dirty="0"/>
              <a:t>???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285871" y="1206387"/>
            <a:ext cx="8632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/>
              <a:t>Za priznavanje rashoda po osnovu ispravke vrednosti potraživanja potrebno je ispuniti samo dva </a:t>
            </a:r>
            <a:r>
              <a:rPr lang="sr-Latn-RS" sz="1400" dirty="0" smtClean="0"/>
              <a:t>uslova: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 -  </a:t>
            </a:r>
            <a:r>
              <a:rPr lang="sr-Latn-RS" sz="1400" dirty="0"/>
              <a:t>da prema komitentu nemamo istovremeno i obavezu,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 - da </a:t>
            </a:r>
            <a:r>
              <a:rPr lang="sr-Latn-RS" sz="1400" dirty="0"/>
              <a:t>je od roka za naplatu potraživanja proteklo više od 60 dana. </a:t>
            </a:r>
            <a:endParaRPr lang="sr-Latn-RS" sz="1400" dirty="0" smtClean="0"/>
          </a:p>
        </p:txBody>
      </p:sp>
      <p:sp>
        <p:nvSpPr>
          <p:cNvPr id="9" name="Textfeld 7"/>
          <p:cNvSpPr txBox="1"/>
          <p:nvPr/>
        </p:nvSpPr>
        <p:spPr>
          <a:xfrm>
            <a:off x="285871" y="2616330"/>
            <a:ext cx="87129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možemo obezvrediti potraživanje od lica kome istovremeno dugujemo?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Možemo, ali je neophodno korigovati poresku osnovicu iskazivanjem na rednom broju 7 poreskog bilansa.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se koriguje poreski priznat rashod po osnovu obezvređenja potraživanja, ako u narednom periodu iskažemo obavezu prema tom licu?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 </a:t>
            </a:r>
            <a:r>
              <a:rPr lang="sr-Latn-RS" sz="1400" i="1" dirty="0"/>
              <a:t>bi se vršila korekcija u poreskom bilansu naredne godine.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 odnosu na koji period se proverava da li je od roka za naplatu potraživanja proteklo više od 60 dana?  </a:t>
            </a:r>
          </a:p>
        </p:txBody>
      </p:sp>
    </p:spTree>
    <p:extLst>
      <p:ext uri="{BB962C8B-B14F-4D97-AF65-F5344CB8AC3E}">
        <p14:creationId xmlns:p14="http://schemas.microsoft.com/office/powerpoint/2010/main" val="36001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Otpis potraživanja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1206388"/>
            <a:ext cx="83839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Kumulativni uslovi propisani </a:t>
            </a:r>
            <a:r>
              <a:rPr lang="sr-Latn-RS" sz="1400" dirty="0" smtClean="0"/>
              <a:t>Zakonom (član 16) </a:t>
            </a:r>
            <a:r>
              <a:rPr lang="sr-Latn-RS" sz="1400" dirty="0"/>
              <a:t>vezani za priznavanje otpisa vrednosti potraživanja na teret rashoda su sledeći: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da se nesumnjivo dokaže da su ta potraživanja prethodno bila uključena u prihode;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da su potraživanja u knjigama poreskog obveznika otpisana kao nenaplativa;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400" dirty="0"/>
              <a:t>da poreski obveznik pruži dokaze da su potraživanja utužena (ili pokrenut izvršni postupak radi naplate potraživanja; ili da su potraživanja prijavljena u likvidacionom ili stečajnom postupku nad dužnikom</a:t>
            </a:r>
            <a:r>
              <a:rPr lang="sr-Latn-RS" sz="1400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r-Latn-RS" sz="1400" dirty="0"/>
          </a:p>
          <a:p>
            <a:r>
              <a:rPr lang="sr-Latn-RS" sz="1400" dirty="0" smtClean="0"/>
              <a:t>Izuzeci gde </a:t>
            </a:r>
            <a:r>
              <a:rPr lang="sr-Latn-RS" sz="1400" dirty="0"/>
              <a:t>nije neophodno ispunjavanje kumulativno sva tri uslova: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ako se u skladu sa računovodstvenim propisima pojedinačno potraživanje ne iskazuje kao prihod (dati avansi, date pozajmice);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ako su potraživanja koja se otpisiju obuhvaćena finansijskim restrukturiranjem;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ukoliko su troškovi utuženja pojedinačnog dužnika veći od ukupnog iznosa potraživanja od tog dužnika;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ukoliko je otpis potraživanja predviđen unapred pripremljenim planom reorganizacije – UPPR, koji je potvrđen pravosnažnim rešenjem donetim u skladu sa zakonom kojim se uređuje stečaj.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369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Moguće korekcije u poreskom bilansu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1206388"/>
            <a:ext cx="838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69596"/>
              </p:ext>
            </p:extLst>
          </p:nvPr>
        </p:nvGraphicFramePr>
        <p:xfrm>
          <a:off x="285870" y="1360279"/>
          <a:ext cx="8573121" cy="3187970"/>
        </p:xfrm>
        <a:graphic>
          <a:graphicData uri="http://schemas.openxmlformats.org/drawingml/2006/table">
            <a:tbl>
              <a:tblPr firstRow="1" firstCol="1" bandRow="1"/>
              <a:tblGrid>
                <a:gridCol w="7302462"/>
                <a:gridCol w="1270659"/>
              </a:tblGrid>
              <a:tr h="289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obezvređenje potraživanja kod kojih od roka za naplatu nije prošlo 60 dana 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povećanje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27 PB1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otpis potraživanja za koja nisu ispunjeni uslovi iz člana 16. Zakona (direktan otpis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– povećanje</a:t>
                      </a:r>
                      <a:r>
                        <a:rPr lang="sr-Latn-RS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27 PB1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isknjiženje potraživanja za koje je priznat rashod prilikom obezvređenja (ispravke vrednosti) ukoliko nisu ispunjeni uslovi iz člana 16. Zakona 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povećanje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40 PB1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 obezvređeno potraživanje za koje rashod nije priznat u periodu ispravke vrednosti, a naknadno se ispunjavaju uslovi iz člana 16. 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Zakona – smanjenje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28 PB1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povlačenje tužbe ili predloga za izvršenje, a rashod obezvređenja/otpisa je bio poreski 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priznat – povećanje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41 PB1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naplata obezvređenih/otpisanih potraživanja za koja u godini otpisa rashod nije bio poreski 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priznat – smanjenje osnovice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redni broj 42 PB1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Prihodi nastali u vezi sa rashodima koji nisu bili priznati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1800155"/>
            <a:ext cx="83839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/>
          </a:p>
          <a:p>
            <a:r>
              <a:rPr lang="sr-Latn-RS" sz="1400" dirty="0" smtClean="0"/>
              <a:t>U skladu sa članom 25a stav 2 Zakona, prihode koji obveznik ostvari u vezi sa rashodima koji u poreskom periodu nisu bili priznati u skladu sa članom 7a Zakona, ne ulaze u poresku osnovicu u periodu u kome su iskazani. Korekcija se sprovodi na </a:t>
            </a:r>
            <a:r>
              <a:rPr lang="sr-Latn-RS" sz="1400" dirty="0"/>
              <a:t>rednom broju 46 poreskog </a:t>
            </a:r>
            <a:r>
              <a:rPr lang="sr-Latn-RS" sz="1400" dirty="0" smtClean="0"/>
              <a:t>bilansa. </a:t>
            </a:r>
          </a:p>
          <a:p>
            <a:endParaRPr lang="sr-Latn-RS" sz="1400" dirty="0"/>
          </a:p>
          <a:p>
            <a:r>
              <a:rPr lang="sr-Latn-RS" sz="1400" dirty="0" smtClean="0"/>
              <a:t>Primeri: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oprihodovanje </a:t>
            </a:r>
            <a:r>
              <a:rPr lang="sr-Latn-RS" sz="1400" dirty="0"/>
              <a:t>obaveze za zateznu kamatu prema povezanom licu;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oprihodovanje </a:t>
            </a:r>
            <a:r>
              <a:rPr lang="sr-Latn-RS" sz="1400" dirty="0"/>
              <a:t>obaveze za ugovornu </a:t>
            </a:r>
            <a:r>
              <a:rPr lang="sr-Latn-RS" sz="1400" dirty="0" smtClean="0"/>
              <a:t>kaznu...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dirty="0"/>
          </a:p>
          <a:p>
            <a:endParaRPr lang="sr-Latn-R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8761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Prihodi i rashodi iz odnosa sa povezanim licima – Dileme???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1242121"/>
            <a:ext cx="87129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Kako pravilno identifikovati povezana lica?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Koje transakcije je moguće predstavljati u skraćenom obliku?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Za jednokratne </a:t>
            </a:r>
            <a:r>
              <a:rPr lang="sr-Latn-RS" sz="1400" i="1" dirty="0"/>
              <a:t>transakcije sa jednim povezanim licem čija vrednost u poreskom periodu nije veća od RSD 8.000.000,00, kao i za transakcije sa jednim povezanim licem čija ukupna vrednost u poreskom periodu nije veća od RSD 8.000.000,00, </a:t>
            </a:r>
            <a:r>
              <a:rPr lang="sr-Latn-RS" sz="1400" i="1" dirty="0" smtClean="0"/>
              <a:t>dostavlja se </a:t>
            </a:r>
            <a:r>
              <a:rPr lang="sr-Latn-RS" sz="1400" i="1" dirty="0"/>
              <a:t>izveštaj o transfernim cenama u skraćenom </a:t>
            </a:r>
            <a:r>
              <a:rPr lang="sr-Latn-RS" sz="1400" i="1" dirty="0" smtClean="0"/>
              <a:t>obliku.</a:t>
            </a:r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Da li se izveštaj u skraćenom obliku može sastaviti za transakcije po osnovu kredita i zajmova?</a:t>
            </a:r>
          </a:p>
          <a:p>
            <a:pPr marL="177800" lvl="0">
              <a:spcAft>
                <a:spcPts val="600"/>
              </a:spcAft>
            </a:pPr>
            <a:r>
              <a:rPr lang="sr-Latn-RS" sz="1400" i="1" dirty="0"/>
              <a:t>Ne, za transakcije po osnovu zajmova i kredita mora se sastaviti potpun izveštaj o transfernim cenama.</a:t>
            </a:r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Da li je neophodno sastavljati izveštaj o transfernim cenama ukoliko je između povezanih lica odobren beskamatni zajam?</a:t>
            </a:r>
            <a:endParaRPr lang="sr-Latn-RS" sz="1400" dirty="0">
              <a:solidFill>
                <a:srgbClr val="63666A"/>
              </a:solidFill>
            </a:endParaRP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Zajmodavac je obavezan da sastavi izveštaj, dok zajmoprimac tu obavezu nema.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Koje su obaveze zajmoprimca ukoliko od povezanog lica dobije zajam sa ugovorenom kamatom?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Mora izvršiti dve provere: po osnovu utanjene kapitalizacije na obrascu OK, kao i </a:t>
            </a:r>
            <a:r>
              <a:rPr lang="it-IT" sz="1400" i="1" dirty="0"/>
              <a:t>poređenje sa </a:t>
            </a:r>
            <a:r>
              <a:rPr lang="sr-Latn-RS" sz="1400" i="1" dirty="0" smtClean="0"/>
              <a:t>kamatama</a:t>
            </a:r>
            <a:r>
              <a:rPr lang="it-IT" sz="1400" i="1" dirty="0" smtClean="0"/>
              <a:t> </a:t>
            </a:r>
            <a:r>
              <a:rPr lang="it-IT" sz="1400" i="1" dirty="0"/>
              <a:t>za koje se smatra da su „van dohvata ruke</a:t>
            </a:r>
            <a:r>
              <a:rPr lang="it-IT" sz="1400" i="1" dirty="0" smtClean="0"/>
              <a:t>“</a:t>
            </a:r>
            <a:r>
              <a:rPr lang="sr-Latn-RS" sz="1400" i="1" dirty="0" smtClean="0"/>
              <a:t>.</a:t>
            </a:r>
            <a:endParaRPr lang="sr-Latn-RS" sz="1400" i="1" dirty="0"/>
          </a:p>
        </p:txBody>
      </p:sp>
    </p:spTree>
    <p:extLst>
      <p:ext uri="{BB962C8B-B14F-4D97-AF65-F5344CB8AC3E}">
        <p14:creationId xmlns:p14="http://schemas.microsoft.com/office/powerpoint/2010/main" val="364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871" y="75634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Prihodi i rashodi iz odnosa sa povezanim licima – Iskazivanje u PB1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1242121"/>
            <a:ext cx="871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63828"/>
              </p:ext>
            </p:extLst>
          </p:nvPr>
        </p:nvGraphicFramePr>
        <p:xfrm>
          <a:off x="456303" y="1075867"/>
          <a:ext cx="8372104" cy="3474720"/>
        </p:xfrm>
        <a:graphic>
          <a:graphicData uri="http://schemas.openxmlformats.org/drawingml/2006/table">
            <a:tbl>
              <a:tblPr/>
              <a:tblGrid>
                <a:gridCol w="672405"/>
                <a:gridCol w="6926321"/>
                <a:gridCol w="773378"/>
              </a:tblGrid>
              <a:tr h="3407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Redni broj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Pozicija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Iznos u RSD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+mj-lt"/>
                        </a:rPr>
                        <a:t>V Rashodi i prihodi po osnovu transfernih cena (osim kamata na zajmove, odnosno kredite)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47.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Obračunati troškovi po osnovu transfernih cena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48.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Obračunati troškovi po osnovu transfernih cena za koje se podnosi izveštaj u skraćenom obliku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49.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Obračunati prihodi po osnovu transfernih cena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Obračunati prihodi po osnovu transfernih cena za koje se podnosi izveštaj u skraćenom obliku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effectLst/>
                          <a:latin typeface="+mj-lt"/>
                        </a:rPr>
                        <a:t>VI Rashodi i prihodi po osnovu kamata na zajmove, odnosno kredite između povezanih 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Obračunati rashodi po osnovu kamata ("na dohvat ruke") na zajmove, odnosno kredite dobijene od povezanih 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07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Obračunati prihodi po osnovu kamata ("na dohvat ruke") na zajmove, odnosno kredite odobrene povezanim licima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 smtClean="0">
                          <a:effectLst/>
                          <a:latin typeface="+mj-lt"/>
                        </a:rPr>
                        <a:t>inform.</a:t>
                      </a:r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07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effectLst/>
                          <a:latin typeface="+mj-lt"/>
                        </a:rPr>
                        <a:t>VII Korekcija rashoda i prihoda po osnovu transfernih cena, uključujući i kamate na zajmove, odnosno kredite između povezanih 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effectLst/>
                          <a:latin typeface="+mj-lt"/>
                        </a:rPr>
                        <a:t>Zbir konačnih korekcija (rashoda i prihoda) po osnovu transakcija sa svim pojedinačnim povezanim licima utvrđen u zaključku dokumentacije o transfernim cenama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 dirty="0">
                          <a:effectLst/>
                          <a:latin typeface="+mj-lt"/>
                        </a:rPr>
                        <a:t>VII Korekcija rashoda po osnovu sprečavanja utanjene kapitalizacije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54.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Kamata i pripadajući troškovi na zajam, odnosno kredit iznad nivoa četvorostruke (desetostruke) vrednosti obveznikovog sopstvenog kapitala (red. br. 13. Obrasca OK)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Priznavanje rashoda i prihoda u poreskom bilansu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85872" y="1863436"/>
            <a:ext cx="863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dirty="0"/>
              <a:t>svi prihodi i rashodi, evidentirani u bilansu uspeha u skladu sa IAS/IFRS ili IFRS za SME i propisima koje uređuje računovodstvo, priznaju se u poreskom bilansu, osim onih prihoda i rashoda za koje je Zakonom </a:t>
            </a:r>
            <a:r>
              <a:rPr lang="sr-Latn-RS" sz="1400" dirty="0" smtClean="0"/>
              <a:t>o porezu na dobit pravnih lica </a:t>
            </a:r>
            <a:r>
              <a:rPr lang="vi-VN" sz="1400" dirty="0" smtClean="0"/>
              <a:t>propisan </a:t>
            </a:r>
            <a:r>
              <a:rPr lang="vi-VN" sz="1400" dirty="0"/>
              <a:t>drugačiji način </a:t>
            </a:r>
            <a:r>
              <a:rPr lang="vi-VN" sz="1400" dirty="0" smtClean="0"/>
              <a:t>utvrđivanja</a:t>
            </a: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usklađivanje rashoda definisano je članovima od 7a do 22v Zakona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usklađivanje prihoda definisano je članovima od 23 do 26 Zakona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871" y="75634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Oporeziva dobit / gubitak – Iskazivanje u PB1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1242121"/>
            <a:ext cx="871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79639"/>
              </p:ext>
            </p:extLst>
          </p:nvPr>
        </p:nvGraphicFramePr>
        <p:xfrm>
          <a:off x="955964" y="1242121"/>
          <a:ext cx="6418613" cy="1448327"/>
        </p:xfrm>
        <a:graphic>
          <a:graphicData uri="http://schemas.openxmlformats.org/drawingml/2006/table">
            <a:tbl>
              <a:tblPr/>
              <a:tblGrid>
                <a:gridCol w="789757"/>
                <a:gridCol w="4191942"/>
                <a:gridCol w="1436914"/>
              </a:tblGrid>
              <a:tr h="11390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Redni broj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Pozicija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Iznos u RSD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>
                          <a:effectLst/>
                          <a:latin typeface="+mj-lt"/>
                        </a:rPr>
                        <a:t>IX Oporeziva dobit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6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55.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Dobit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Gubitak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R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Iznos gubitka iz poreskog bilansa iz prethodnih godina, do visine dobiti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???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Ostatak oporezive dobiti (red. br. 55-57)&gt;0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Сродна сл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3150552"/>
            <a:ext cx="1789583" cy="1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82182"/>
              </p:ext>
            </p:extLst>
          </p:nvPr>
        </p:nvGraphicFramePr>
        <p:xfrm>
          <a:off x="3152023" y="2864357"/>
          <a:ext cx="3569409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693969"/>
                <a:gridCol w="187544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Godina iz koje potiče gubitak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Krajnji rok za korišćenje poreskih gubitaka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2007.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2017.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2018.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2019.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2012.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2014.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2019.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2015.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2016.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2021.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Kapitalni dobici i gubici – Dileme???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1242121"/>
            <a:ext cx="871296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po osnovu besteretnog prenosa imovine dolazi do kapitalnih gubitaka/dobitaka?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Ne, po </a:t>
            </a:r>
            <a:r>
              <a:rPr lang="sr-Latn-RS" sz="1400" i="1" dirty="0"/>
              <a:t>osnovu </a:t>
            </a:r>
            <a:r>
              <a:rPr lang="sr-Latn-RS" sz="1400" i="1" dirty="0" smtClean="0"/>
              <a:t>besternog </a:t>
            </a:r>
            <a:r>
              <a:rPr lang="sr-Latn-RS" sz="1400" i="1" dirty="0"/>
              <a:t>prenosa (poklona) </a:t>
            </a:r>
            <a:r>
              <a:rPr lang="sr-Latn-RS" sz="1400" i="1" dirty="0" smtClean="0"/>
              <a:t>imovine, </a:t>
            </a:r>
            <a:r>
              <a:rPr lang="sr-Latn-RS" sz="1400" i="1" dirty="0"/>
              <a:t>ne nastaje kapitalni dobitak, odnosno gubitak.</a:t>
            </a:r>
            <a:endParaRPr lang="sr-Latn-RS" sz="1400" i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prenosom imovine u statusnoj promeni nastaju kapitalni dobici/gubici?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/>
              <a:t>Ukoliko se vrši prenos imovine po osnovu sprovedene statusne promene, odlaže se nastanak poreske obaveze sve do momenta kada društvo sticalac ne izvrši prodaju </a:t>
            </a:r>
            <a:r>
              <a:rPr lang="sr-Latn-RS" sz="1400" i="1" dirty="0" smtClean="0"/>
              <a:t>imovine.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Kako se utvrđuje kapitalni dobitak/gubitak po osnovu prodaje povezanom licu?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Nabavna cena se poredi sa prodajnom ili tržišnom, u zavisnosti od toga koja je viša. ..</a:t>
            </a:r>
          </a:p>
        </p:txBody>
      </p:sp>
    </p:spTree>
    <p:extLst>
      <p:ext uri="{BB962C8B-B14F-4D97-AF65-F5344CB8AC3E}">
        <p14:creationId xmlns:p14="http://schemas.microsoft.com/office/powerpoint/2010/main" val="32081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Kapitalni dobici i gubici – Dileme???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1242121"/>
            <a:ext cx="8712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po osnovu besteretnog prenosa imovine dolazi do kapitalnih gubitaka/dobitaka?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Ne, po </a:t>
            </a:r>
            <a:r>
              <a:rPr lang="sr-Latn-RS" sz="1400" i="1" dirty="0"/>
              <a:t>osnovu besteternog prenosa (poklona) </a:t>
            </a:r>
            <a:r>
              <a:rPr lang="sr-Latn-RS" sz="1400" i="1" dirty="0" smtClean="0"/>
              <a:t>imovine, </a:t>
            </a:r>
            <a:r>
              <a:rPr lang="sr-Latn-RS" sz="1400" i="1" dirty="0"/>
              <a:t>ne nastaje kapitalni dobitak, odnosno gubitak.</a:t>
            </a:r>
            <a:endParaRPr lang="sr-Latn-RS" sz="1400" i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prenosom imovine u statusnoj promeni nastaju kapitalni dobici/gubici?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/>
              <a:t>Ukoliko se vrši prenos imovine po osnovu sprovedene statusne promene, odlaže se nastanak poreske obaveze sve do momenta kada društvo sticalac ne izvrši prodaju </a:t>
            </a:r>
            <a:r>
              <a:rPr lang="sr-Latn-RS" sz="1400" i="1" dirty="0" smtClean="0"/>
              <a:t>imovine.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Kako se utvrđuje kapitalni dobitak/gubitak po osnovu prodaje povezanom licu?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Nabavna cena se poredi sa prodajnom ili tržišnom, u zavisnosti od toga koja je viša. ..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>
                <a:solidFill>
                  <a:srgbClr val="FF0000"/>
                </a:solidFill>
              </a:rPr>
              <a:t>Mišljenje Ministarstva finasija broj 011-00-562/2016-04 od 2.8.2016. godine: ...Pored toga, obveznik je </a:t>
            </a:r>
            <a:r>
              <a:rPr lang="vi-VN" sz="1400" i="1" dirty="0" smtClean="0">
                <a:solidFill>
                  <a:srgbClr val="FF0000"/>
                </a:solidFill>
              </a:rPr>
              <a:t> </a:t>
            </a:r>
            <a:r>
              <a:rPr lang="vi-VN" sz="1400" i="1" dirty="0">
                <a:solidFill>
                  <a:srgbClr val="FF0000"/>
                </a:solidFill>
              </a:rPr>
              <a:t>dužan da u poresku osnovicu uključi iznos pozitivne razlike između prihoda po osnovu transakcije po ceni utvrđenoj primenom principa "van dohvata ruke" i prihoda po osnovu te transakcije po transfernoj ceni, i to tako što će iznos pozitivne razlike iskazati na odgovarajućem rednom broju na kojem se iskazuje zbir konačnih korekcija transfernih cena po osnovu transakcija sa svim pojedinačnim povezanim licima. </a:t>
            </a:r>
            <a:r>
              <a:rPr lang="sr-Latn-RS" sz="1400" i="1" dirty="0" smtClean="0">
                <a:solidFill>
                  <a:srgbClr val="FF0000"/>
                </a:solidFill>
              </a:rPr>
              <a:t>... </a:t>
            </a:r>
            <a:endParaRPr lang="sr-Latn-R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Kapitalni dobici i gubici – Iskazivanje u PB1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57577"/>
              </p:ext>
            </p:extLst>
          </p:nvPr>
        </p:nvGraphicFramePr>
        <p:xfrm>
          <a:off x="362197" y="1567063"/>
          <a:ext cx="8229600" cy="2194560"/>
        </p:xfrm>
        <a:graphic>
          <a:graphicData uri="http://schemas.openxmlformats.org/drawingml/2006/table">
            <a:tbl>
              <a:tblPr/>
              <a:tblGrid>
                <a:gridCol w="789757"/>
                <a:gridCol w="6424503"/>
                <a:gridCol w="1015340"/>
              </a:tblGrid>
              <a:tr h="11390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Redni broj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Pozicija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Iznos u RSD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210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A. DOBITAK I GUBITAK PRE OPOREZIVANJA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+mj-lt"/>
                        </a:rPr>
                        <a:t>II Dobici i gubici od prodaje imovine iz člana 27. Zakona (iskazani u Bilansu uspeha)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Dobici od prodaje imovine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Gubici od prodaje imovine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48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B. KAPITALNI DOBICI I GUBICI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59.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+mj-lt"/>
                        </a:rPr>
                        <a:t>Ukupni kapitalni dobici tekuće godine obračunati u skladu sa Zakonom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60.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Ukupni kapitalni gubici tekuće godine obračunati u skladu sa Zakonom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61.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+mj-lt"/>
                        </a:rPr>
                        <a:t>Kapitalni dobici (red. br. 59-60)&gt;0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R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62.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+mj-lt"/>
                        </a:rPr>
                        <a:t>Kapitalni gubici (red. br. 60-59)&gt;0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R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63.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+mj-lt"/>
                        </a:rPr>
                        <a:t>Preneti kapitalni gubici iz ranijih godina do visine iznosa pod rednim brojem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???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02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0" i="0" u="none" strike="noStrike">
                          <a:effectLst/>
                          <a:latin typeface="+mj-lt"/>
                        </a:rPr>
                        <a:t>64.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+mj-lt"/>
                        </a:rPr>
                        <a:t>Ostatak kapitalnog dobitka (red. br. 61-63)&gt;0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5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Poreska osnovica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36248"/>
              </p:ext>
            </p:extLst>
          </p:nvPr>
        </p:nvGraphicFramePr>
        <p:xfrm>
          <a:off x="1591294" y="1592394"/>
          <a:ext cx="6293921" cy="2023673"/>
        </p:xfrm>
        <a:graphic>
          <a:graphicData uri="http://schemas.openxmlformats.org/drawingml/2006/table">
            <a:tbl>
              <a:tblPr firstRow="1" firstCol="1" bandRow="1"/>
              <a:tblGrid>
                <a:gridCol w="1252443"/>
                <a:gridCol w="2584154"/>
                <a:gridCol w="935368"/>
                <a:gridCol w="760978"/>
                <a:gridCol w="760978"/>
              </a:tblGrid>
              <a:tr h="475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Redni broj u PB1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Opis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Primer 1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Primer 2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Primer 3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Oporeziva dobit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56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Gubitak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58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Ostatak dobiti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61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Kapitalni dobici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62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Kapitalni gubici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64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Ostatak kapitalnog dobitka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50.000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r-Latn-RS" sz="1200" dirty="0" smtClean="0">
                          <a:solidFill>
                            <a:srgbClr val="63666A"/>
                          </a:solidFill>
                          <a:effectLst/>
                          <a:latin typeface="+mj-lt"/>
                        </a:rPr>
                        <a:t>50.000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65</a:t>
                      </a:r>
                      <a:endParaRPr lang="sr-Latn-RS" sz="120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Poreska osnovica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150.000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100.000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63666A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50.000</a:t>
                      </a:r>
                      <a:endParaRPr lang="sr-Latn-RS" sz="1200" dirty="0">
                        <a:solidFill>
                          <a:srgbClr val="63666A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Poreska prijava poreza na dobit - PDP</a:t>
            </a:r>
            <a:endParaRPr lang="en-GB" sz="2000" dirty="0"/>
          </a:p>
        </p:txBody>
      </p:sp>
      <p:sp>
        <p:nvSpPr>
          <p:cNvPr id="9" name="Textfeld 7"/>
          <p:cNvSpPr txBox="1"/>
          <p:nvPr/>
        </p:nvSpPr>
        <p:spPr>
          <a:xfrm>
            <a:off x="285871" y="2156521"/>
            <a:ext cx="871296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poreska osnovica utvrđena u PB1 je osnovica za obračun poreza na dobit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mogućnost korišćenja poreskih podsticaja i kredita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poreska obaveza utvrđena za poreski period iz PDP je poreski rashod perioda u bilansu uspeha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 iznos plaćenih akontacija uneti i akontaciju poreza na dobit koja se plaća u narednoj godini</a:t>
            </a:r>
          </a:p>
        </p:txBody>
      </p:sp>
    </p:spTree>
    <p:extLst>
      <p:ext uri="{BB962C8B-B14F-4D97-AF65-F5344CB8AC3E}">
        <p14:creationId xmlns:p14="http://schemas.microsoft.com/office/powerpoint/2010/main" val="2831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Troškovi koji nisu dokumentovani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85871" y="1269669"/>
            <a:ext cx="8656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1400" dirty="0"/>
              <a:t>Na rednom broju </a:t>
            </a:r>
            <a:r>
              <a:rPr lang="vi-VN" sz="1400" dirty="0" smtClean="0"/>
              <a:t>6 </a:t>
            </a:r>
            <a:r>
              <a:rPr lang="vi-VN" sz="1400" dirty="0"/>
              <a:t>poreskog bilansa – Troškovi koji nisu dokumentovani unosi se celokupan iznos troškova koji se ne mogu dokumentovati, odnosno za koje ne postoji verodostojna dokumentacija na osnovu koje bi se u poslovnim knjigama evidentirale poslovne </a:t>
            </a:r>
            <a:r>
              <a:rPr lang="vi-VN" sz="1400" dirty="0" smtClean="0"/>
              <a:t>promen</a:t>
            </a:r>
            <a:r>
              <a:rPr lang="sr-Latn-RS" sz="1400" dirty="0" smtClean="0"/>
              <a:t>e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871" y="2160495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Dileme???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2503766"/>
            <a:ext cx="863249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je interni obračun dokumentovan trošak?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Da, interni obračun/dokument koji predstavlja procenu rukovodstva o nastalom poslovnom događaju smatra se dokumentovanim troškom.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je dovoljno posedovanje slipa i/ili fiskalnog računa za dokumentovanje potrošnje po platnoj kartici?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/>
              <a:t>Ne, neophodno je posedovanje računa koji glasi na društvo.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posedovanje fakture dobavljača dokaz da je poslovna promena zaista i nastala?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/>
              <a:t>Ne, neophodno je postojanje izveštaja/studije/korespodencije koje bi bile dokaz da je usluga izvršena od strane </a:t>
            </a:r>
            <a:r>
              <a:rPr lang="sr-Latn-RS" sz="1400" i="1" dirty="0" smtClean="0"/>
              <a:t>dobavljača (konsultantske usluge).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284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Troškovi zateznih kamata </a:t>
            </a:r>
            <a:r>
              <a:rPr lang="sr-Latn-RS" sz="2000" dirty="0"/>
              <a:t>- Dileme???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0" y="1482488"/>
            <a:ext cx="863249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li se kao poreski priznat rashod priznaju zatezne kamate iz obligacionih odnosa? 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Da, bez ograničenja.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Da li se kao poreski priznat rashod priznaju zatezne kamate zbog neblagovremeno plaćenih poreza i </a:t>
            </a:r>
            <a:r>
              <a:rPr lang="sr-Latn-RS" sz="1400" dirty="0" smtClean="0"/>
              <a:t>doprinosa? </a:t>
            </a:r>
            <a:endParaRPr lang="sr-Latn-RS" sz="1400" dirty="0"/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</a:t>
            </a:r>
            <a:r>
              <a:rPr lang="sr-Latn-RS" sz="1400" i="1" dirty="0"/>
              <a:t>, </a:t>
            </a:r>
            <a:r>
              <a:rPr lang="sr-Latn-RS" sz="1400" i="1" dirty="0" smtClean="0"/>
              <a:t>neophodna je korekcija poreske osnovice preko rednog broja 10 - </a:t>
            </a:r>
            <a:r>
              <a:rPr lang="sr-Latn-RS" sz="1400" i="1" dirty="0"/>
              <a:t>Kamate zbog neblagovremeno plaćenih poreza, doprinosa i drugih javnih </a:t>
            </a:r>
            <a:r>
              <a:rPr lang="sr-Latn-RS" sz="1400" i="1" dirty="0" smtClean="0"/>
              <a:t>dažbina.</a:t>
            </a:r>
            <a:endParaRPr lang="sr-Latn-RS" sz="1400" i="1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Da li se kao poreski priznat rashod priznaju zatezne kamate </a:t>
            </a:r>
            <a:r>
              <a:rPr lang="sr-Latn-RS" sz="1400" dirty="0" smtClean="0"/>
              <a:t>obračunate između povezanih lica? </a:t>
            </a:r>
            <a:endParaRPr lang="sr-Latn-RS" sz="1400" dirty="0"/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Ne</a:t>
            </a:r>
            <a:r>
              <a:rPr lang="sr-Latn-RS" sz="1400" i="1" dirty="0"/>
              <a:t>, neophodna je korekcija poreske osnovice preko rednog broja </a:t>
            </a:r>
            <a:r>
              <a:rPr lang="vi-VN" sz="1400" i="1" dirty="0" smtClean="0"/>
              <a:t>13 </a:t>
            </a:r>
            <a:r>
              <a:rPr lang="vi-VN" sz="1400" i="1" dirty="0"/>
              <a:t>- Zatezne kamate između povezanih </a:t>
            </a:r>
            <a:r>
              <a:rPr lang="vi-VN" sz="1400" i="1" dirty="0" smtClean="0"/>
              <a:t>lica</a:t>
            </a:r>
            <a:r>
              <a:rPr lang="sr-Latn-RS" sz="1400" i="1" dirty="0" smtClean="0"/>
              <a:t>.</a:t>
            </a:r>
            <a:endParaRPr lang="sr-Latn-RS" sz="1400" i="1" dirty="0"/>
          </a:p>
        </p:txBody>
      </p:sp>
    </p:spTree>
    <p:extLst>
      <p:ext uri="{BB962C8B-B14F-4D97-AF65-F5344CB8AC3E}">
        <p14:creationId xmlns:p14="http://schemas.microsoft.com/office/powerpoint/2010/main" val="34267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Novčane kazne, ugovorne kazne i penali</a:t>
            </a:r>
            <a:endParaRPr lang="en-GB" sz="20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871" y="2403382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Dileme</a:t>
            </a:r>
            <a:r>
              <a:rPr lang="en-GB" sz="2000" dirty="0"/>
              <a:t>???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285871" y="1618552"/>
            <a:ext cx="863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Novčane kazne izrečene poreskom obvezniku u upravnom, prekršajnom ili bilo kom drugom postupku ne priznaju se po poreskim propisima i iskazuju se na rednom broju 12 poreskog </a:t>
            </a:r>
            <a:r>
              <a:rPr lang="sr-Latn-RS" sz="1400" dirty="0" smtClean="0"/>
              <a:t>bilansa.</a:t>
            </a:r>
            <a:endParaRPr lang="sr-Latn-RS" sz="1400" dirty="0" smtClean="0"/>
          </a:p>
        </p:txBody>
      </p:sp>
      <p:sp>
        <p:nvSpPr>
          <p:cNvPr id="9" name="Textfeld 7"/>
          <p:cNvSpPr txBox="1"/>
          <p:nvPr/>
        </p:nvSpPr>
        <p:spPr>
          <a:xfrm>
            <a:off x="285870" y="2772638"/>
            <a:ext cx="86324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Kakav je tretman novčanih kazni preuzetih i plaćenih u ime fizičkih lica?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Novčane </a:t>
            </a:r>
            <a:r>
              <a:rPr lang="sr-Latn-RS" sz="1400" i="1" dirty="0" smtClean="0"/>
              <a:t>kazne plaćene u ime fizičkih lica zaposlenih kod poreskog obveznika, imaju karakter zarade i kao takvi rashodi se priznaju u poreskom bilansu.</a:t>
            </a:r>
          </a:p>
          <a:p>
            <a:pPr marL="177800">
              <a:spcAft>
                <a:spcPts val="600"/>
              </a:spcAft>
            </a:pPr>
            <a:r>
              <a:rPr lang="sr-Latn-RS" sz="1400" i="1" dirty="0" smtClean="0"/>
              <a:t>Izmirenje </a:t>
            </a:r>
            <a:r>
              <a:rPr lang="sr-Latn-RS" sz="1400" i="1" dirty="0"/>
              <a:t>novčanih kazni u ime bivših zaposlenih ima karakter drugih </a:t>
            </a:r>
            <a:r>
              <a:rPr lang="sr-Latn-RS" sz="1400" i="1" dirty="0" smtClean="0"/>
              <a:t>primanja, </a:t>
            </a:r>
            <a:r>
              <a:rPr lang="sr-Latn-RS" sz="1400" i="1" dirty="0"/>
              <a:t>jer se smatra nadoknadom troškova licima </a:t>
            </a:r>
            <a:r>
              <a:rPr lang="sr-Latn-RS" sz="1400" i="1" dirty="0" smtClean="0"/>
              <a:t>koja </a:t>
            </a:r>
            <a:r>
              <a:rPr lang="sr-Latn-RS" sz="1400" i="1" dirty="0"/>
              <a:t>nisu </a:t>
            </a:r>
            <a:r>
              <a:rPr lang="sr-Latn-RS" sz="1400" i="1" dirty="0" smtClean="0"/>
              <a:t>zaposlena </a:t>
            </a:r>
            <a:r>
              <a:rPr lang="sr-Latn-RS" sz="1400" i="1" dirty="0"/>
              <a:t>kod isplatioca i isti ne bi </a:t>
            </a:r>
            <a:r>
              <a:rPr lang="sr-Latn-RS" sz="1400" i="1" dirty="0" smtClean="0"/>
              <a:t>bili priznati </a:t>
            </a:r>
            <a:r>
              <a:rPr lang="sr-Latn-RS" sz="1400" i="1" dirty="0"/>
              <a:t>kao rashod u poreskom </a:t>
            </a:r>
            <a:r>
              <a:rPr lang="sr-Latn-RS" sz="1400" i="1" dirty="0" smtClean="0"/>
              <a:t>bilansu.</a:t>
            </a:r>
          </a:p>
        </p:txBody>
      </p:sp>
    </p:spTree>
    <p:extLst>
      <p:ext uri="{BB962C8B-B14F-4D97-AF65-F5344CB8AC3E}">
        <p14:creationId xmlns:p14="http://schemas.microsoft.com/office/powerpoint/2010/main" val="2781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Novčane kazne, ugovorne kazne i penali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182585" y="1745672"/>
            <a:ext cx="1888177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ugovor</a:t>
            </a:r>
            <a:endParaRPr lang="sr-Latn-RS" dirty="0"/>
          </a:p>
        </p:txBody>
      </p:sp>
      <p:sp>
        <p:nvSpPr>
          <p:cNvPr id="4" name="Oval 3"/>
          <p:cNvSpPr/>
          <p:nvPr/>
        </p:nvSpPr>
        <p:spPr>
          <a:xfrm>
            <a:off x="617517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dobavljač</a:t>
            </a:r>
            <a:endParaRPr lang="sr-Latn-R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78826" y="3610099"/>
            <a:ext cx="2695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78826" y="3016331"/>
            <a:ext cx="2695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61954" y="2707574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nenovčana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0389" y="3631869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74525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kupac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5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Novčane kazne, ugovorne kazne i penali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182585" y="1745672"/>
            <a:ext cx="1888177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ugovor</a:t>
            </a:r>
            <a:endParaRPr lang="sr-Latn-RS" dirty="0"/>
          </a:p>
        </p:txBody>
      </p:sp>
      <p:sp>
        <p:nvSpPr>
          <p:cNvPr id="4" name="Oval 3"/>
          <p:cNvSpPr/>
          <p:nvPr/>
        </p:nvSpPr>
        <p:spPr>
          <a:xfrm>
            <a:off x="617517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dobavljač</a:t>
            </a:r>
            <a:endParaRPr lang="sr-Latn-R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78826" y="3610099"/>
            <a:ext cx="2695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78826" y="3016331"/>
            <a:ext cx="2695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61954" y="2707574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nenovčana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0389" y="3631869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74525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kupac</a:t>
            </a:r>
            <a:endParaRPr lang="sr-Latn-RS" dirty="0"/>
          </a:p>
        </p:txBody>
      </p:sp>
      <p:sp>
        <p:nvSpPr>
          <p:cNvPr id="5" name="Multiply 4"/>
          <p:cNvSpPr/>
          <p:nvPr/>
        </p:nvSpPr>
        <p:spPr>
          <a:xfrm>
            <a:off x="2190997" y="2707574"/>
            <a:ext cx="629392" cy="10925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Arrow Connector 8"/>
          <p:cNvCxnSpPr>
            <a:stCxn id="3" idx="1"/>
            <a:endCxn id="4" idx="0"/>
          </p:cNvCxnSpPr>
          <p:nvPr/>
        </p:nvCxnSpPr>
        <p:spPr>
          <a:xfrm flipH="1">
            <a:off x="1739736" y="2018805"/>
            <a:ext cx="1442849" cy="997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559143">
            <a:off x="1520042" y="2276548"/>
            <a:ext cx="166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solidFill>
                  <a:srgbClr val="FF0000"/>
                </a:solidFill>
              </a:rPr>
              <a:t>ugovorna</a:t>
            </a:r>
            <a:r>
              <a:rPr lang="sr-Latn-RS" sz="1200" dirty="0" smtClean="0">
                <a:solidFill>
                  <a:srgbClr val="FF0000"/>
                </a:solidFill>
              </a:rPr>
              <a:t> </a:t>
            </a:r>
            <a:r>
              <a:rPr lang="sr-Latn-RS" sz="1400" dirty="0" smtClean="0">
                <a:solidFill>
                  <a:srgbClr val="FF0000"/>
                </a:solidFill>
              </a:rPr>
              <a:t>kazna</a:t>
            </a:r>
            <a:endParaRPr lang="sr-Latn-R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Novčane kazne, ugovorne kazne i penali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182585" y="1745672"/>
            <a:ext cx="1888177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ugovor</a:t>
            </a:r>
            <a:endParaRPr lang="sr-Latn-RS" dirty="0"/>
          </a:p>
        </p:txBody>
      </p:sp>
      <p:sp>
        <p:nvSpPr>
          <p:cNvPr id="4" name="Oval 3"/>
          <p:cNvSpPr/>
          <p:nvPr/>
        </p:nvSpPr>
        <p:spPr>
          <a:xfrm>
            <a:off x="617517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dobavljač</a:t>
            </a:r>
            <a:endParaRPr lang="sr-Latn-R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78826" y="3610099"/>
            <a:ext cx="2695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78826" y="3016331"/>
            <a:ext cx="2695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61954" y="2707574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nenovčana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0389" y="3631869"/>
            <a:ext cx="2612571" cy="30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rgbClr val="63666A"/>
                </a:solidFill>
              </a:rPr>
              <a:t>novčana obaveza</a:t>
            </a:r>
            <a:endParaRPr lang="sr-Latn-RS" sz="1200" dirty="0">
              <a:solidFill>
                <a:srgbClr val="63666A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74525" y="3016332"/>
            <a:ext cx="2244437" cy="59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kupac</a:t>
            </a:r>
            <a:endParaRPr lang="sr-Latn-RS" dirty="0"/>
          </a:p>
        </p:txBody>
      </p:sp>
      <p:sp>
        <p:nvSpPr>
          <p:cNvPr id="5" name="Multiply 4"/>
          <p:cNvSpPr/>
          <p:nvPr/>
        </p:nvSpPr>
        <p:spPr>
          <a:xfrm>
            <a:off x="2190997" y="2707574"/>
            <a:ext cx="629392" cy="10925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Arrow Connector 8"/>
          <p:cNvCxnSpPr>
            <a:stCxn id="3" idx="1"/>
            <a:endCxn id="4" idx="0"/>
          </p:cNvCxnSpPr>
          <p:nvPr/>
        </p:nvCxnSpPr>
        <p:spPr>
          <a:xfrm flipH="1">
            <a:off x="1739736" y="2018805"/>
            <a:ext cx="1442849" cy="997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559143">
            <a:off x="1520042" y="2276548"/>
            <a:ext cx="166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solidFill>
                  <a:srgbClr val="FF0000"/>
                </a:solidFill>
              </a:rPr>
              <a:t>ugovorna kazna</a:t>
            </a:r>
            <a:endParaRPr lang="sr-Latn-RS" sz="1400" dirty="0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474525" y="2766950"/>
            <a:ext cx="629392" cy="10925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Straight Arrow Connector 6"/>
          <p:cNvCxnSpPr>
            <a:stCxn id="3" idx="3"/>
            <a:endCxn id="20" idx="0"/>
          </p:cNvCxnSpPr>
          <p:nvPr/>
        </p:nvCxnSpPr>
        <p:spPr>
          <a:xfrm>
            <a:off x="5070762" y="2018805"/>
            <a:ext cx="1525982" cy="997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64244">
            <a:off x="5099132" y="2251089"/>
            <a:ext cx="166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solidFill>
                  <a:srgbClr val="FF0000"/>
                </a:solidFill>
              </a:rPr>
              <a:t>zatezna kamata</a:t>
            </a:r>
            <a:endParaRPr lang="sr-Latn-RS" sz="1200" dirty="0">
              <a:solidFill>
                <a:srgbClr val="FF0000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1023417">
            <a:off x="1062842" y="1898072"/>
            <a:ext cx="1353787" cy="3938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84" y="2332902"/>
            <a:ext cx="15081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Rb 12 PB1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Porez na dobit pravnih lica – dileme i nepravilnosti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Troškovi koji nisu nastali u svrhu obavljanja delatnosti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285871" y="1618552"/>
            <a:ext cx="86324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Opšte prihvaćeno je da su </a:t>
            </a:r>
            <a:r>
              <a:rPr lang="sr-Latn-RS" sz="1400" dirty="0"/>
              <a:t>to </a:t>
            </a:r>
            <a:r>
              <a:rPr lang="sr-Latn-RS" sz="1400" dirty="0" smtClean="0"/>
              <a:t>troškovi koji </a:t>
            </a:r>
            <a:r>
              <a:rPr lang="sr-Latn-RS" sz="1400" dirty="0"/>
              <a:t>nisu neposredan uslov za obavljanje registrovane delatnosti</a:t>
            </a:r>
            <a:r>
              <a:rPr lang="sr-Latn-RS" sz="1400" dirty="0" smtClean="0"/>
              <a:t>, </a:t>
            </a:r>
            <a:r>
              <a:rPr lang="sr-Latn-RS" sz="1400" dirty="0"/>
              <a:t>nisu povezani sa stvaranjem prihoda i oni koji imaju osnov privatnosti.  </a:t>
            </a: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Troškovi koji imaju osnov privatnosti, ali su iskazani kao trošak zarade zaposlenih, priznaju se u poreskom bilansu.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Isplate </a:t>
            </a:r>
            <a:r>
              <a:rPr lang="sr-Latn-RS" sz="1400" dirty="0"/>
              <a:t>ili davanja licima koja nisu zaposlena kod isplatioca, neće biti poreski priznat </a:t>
            </a:r>
            <a:r>
              <a:rPr lang="sr-Latn-RS" sz="1400" dirty="0" smtClean="0"/>
              <a:t>rashod.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Iskazuju se na rednom broju 14 poreskog bilansa</a:t>
            </a:r>
            <a:r>
              <a:rPr lang="sr-Latn-R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2901</Words>
  <Application>Microsoft Office PowerPoint</Application>
  <PresentationFormat>On-screen Show (16:9)</PresentationFormat>
  <Paragraphs>354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POREZ NA DOBIT – DILEME I NEPRAVILNOSTI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Sanja</cp:lastModifiedBy>
  <cp:revision>209</cp:revision>
  <dcterms:created xsi:type="dcterms:W3CDTF">2015-05-28T11:57:29Z</dcterms:created>
  <dcterms:modified xsi:type="dcterms:W3CDTF">2017-11-24T07:39:22Z</dcterms:modified>
</cp:coreProperties>
</file>