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306" r:id="rId3"/>
    <p:sldId id="304" r:id="rId4"/>
    <p:sldId id="322" r:id="rId5"/>
    <p:sldId id="307" r:id="rId6"/>
    <p:sldId id="310" r:id="rId7"/>
    <p:sldId id="315" r:id="rId8"/>
    <p:sldId id="299" r:id="rId9"/>
    <p:sldId id="317" r:id="rId10"/>
    <p:sldId id="318" r:id="rId11"/>
    <p:sldId id="320" r:id="rId12"/>
    <p:sldId id="323" r:id="rId13"/>
    <p:sldId id="319" r:id="rId14"/>
    <p:sldId id="32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DBECD4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678" y="72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B6EA7-9B2E-4539-8CAF-907FB65EBC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4654150A-6F20-4AF7-A55B-CE7AFBEBAC5E}">
      <dgm:prSet phldrT="[Text]" custT="1"/>
      <dgm:spPr>
        <a:solidFill>
          <a:srgbClr val="92D050"/>
        </a:solidFill>
      </dgm:spPr>
      <dgm:t>
        <a:bodyPr/>
        <a:lstStyle/>
        <a:p>
          <a:endParaRPr lang="sr-Latn-RS" sz="1500" dirty="0" smtClean="0"/>
        </a:p>
        <a:p>
          <a:r>
            <a:rPr lang="sr-Latn-RS" sz="2400" dirty="0" smtClean="0"/>
            <a:t>Propisi</a:t>
          </a:r>
          <a:endParaRPr lang="sr-Latn-RS" sz="2400" dirty="0"/>
        </a:p>
      </dgm:t>
    </dgm:pt>
    <dgm:pt modelId="{7B1A1BE7-A81A-48E4-8396-64A9BD17EF0F}" type="parTrans" cxnId="{CA7B18D0-5DA6-42A2-A2B0-C98DB2EF3E3C}">
      <dgm:prSet/>
      <dgm:spPr/>
      <dgm:t>
        <a:bodyPr/>
        <a:lstStyle/>
        <a:p>
          <a:endParaRPr lang="sr-Latn-RS"/>
        </a:p>
      </dgm:t>
    </dgm:pt>
    <dgm:pt modelId="{4A583BBE-7D77-461F-A723-F503DECE9181}" type="sibTrans" cxnId="{CA7B18D0-5DA6-42A2-A2B0-C98DB2EF3E3C}">
      <dgm:prSet/>
      <dgm:spPr/>
      <dgm:t>
        <a:bodyPr/>
        <a:lstStyle/>
        <a:p>
          <a:endParaRPr lang="sr-Latn-RS"/>
        </a:p>
      </dgm:t>
    </dgm:pt>
    <dgm:pt modelId="{29DCFE18-5799-4D48-8F80-81109B7DB888}">
      <dgm:prSet phldrT="[Text]" custT="1"/>
      <dgm:spPr>
        <a:solidFill>
          <a:srgbClr val="92D050"/>
        </a:solidFill>
      </dgm:spPr>
      <dgm:t>
        <a:bodyPr/>
        <a:lstStyle/>
        <a:p>
          <a:r>
            <a:rPr lang="sr-Latn-RS" sz="2400" dirty="0" smtClean="0"/>
            <a:t>Fer vrednovanje</a:t>
          </a:r>
          <a:endParaRPr lang="sr-Latn-RS" sz="2400" dirty="0"/>
        </a:p>
      </dgm:t>
    </dgm:pt>
    <dgm:pt modelId="{B3AFCD40-C81E-4B2F-9438-D0B416FD8943}" type="parTrans" cxnId="{AA337D12-0AD8-4BDA-ACF5-E53B003EA766}">
      <dgm:prSet/>
      <dgm:spPr/>
      <dgm:t>
        <a:bodyPr/>
        <a:lstStyle/>
        <a:p>
          <a:endParaRPr lang="sr-Latn-RS"/>
        </a:p>
      </dgm:t>
    </dgm:pt>
    <dgm:pt modelId="{C7D520DC-572E-4594-91F0-566E74C44612}" type="sibTrans" cxnId="{AA337D12-0AD8-4BDA-ACF5-E53B003EA766}">
      <dgm:prSet/>
      <dgm:spPr/>
      <dgm:t>
        <a:bodyPr/>
        <a:lstStyle/>
        <a:p>
          <a:endParaRPr lang="sr-Latn-RS"/>
        </a:p>
      </dgm:t>
    </dgm:pt>
    <dgm:pt modelId="{464D7FC0-13CB-4DDC-9770-4D51A7512008}">
      <dgm:prSet phldrT="[Text]" custT="1"/>
      <dgm:spPr>
        <a:solidFill>
          <a:srgbClr val="92D050"/>
        </a:solidFill>
      </dgm:spPr>
      <dgm:t>
        <a:bodyPr/>
        <a:lstStyle/>
        <a:p>
          <a:r>
            <a:rPr lang="sr-Latn-RS" sz="2400" dirty="0" smtClean="0"/>
            <a:t>Uloga revizora i procenitelja</a:t>
          </a:r>
          <a:endParaRPr lang="sr-Latn-RS" sz="2400" dirty="0"/>
        </a:p>
      </dgm:t>
    </dgm:pt>
    <dgm:pt modelId="{F9C38632-8414-49C2-B96D-F40EF8000AC0}" type="parTrans" cxnId="{3BD76A6C-AC20-4F3D-A997-E70D911BD67C}">
      <dgm:prSet/>
      <dgm:spPr/>
      <dgm:t>
        <a:bodyPr/>
        <a:lstStyle/>
        <a:p>
          <a:endParaRPr lang="sr-Latn-RS"/>
        </a:p>
      </dgm:t>
    </dgm:pt>
    <dgm:pt modelId="{E1B140DA-C5DC-4B62-8B3B-2442B55DF6CC}" type="sibTrans" cxnId="{3BD76A6C-AC20-4F3D-A997-E70D911BD67C}">
      <dgm:prSet/>
      <dgm:spPr/>
      <dgm:t>
        <a:bodyPr/>
        <a:lstStyle/>
        <a:p>
          <a:endParaRPr lang="sr-Latn-RS"/>
        </a:p>
      </dgm:t>
    </dgm:pt>
    <dgm:pt modelId="{C92345D5-A835-4577-96D9-1D05F8792E4E}">
      <dgm:prSet phldrT="[Text]"/>
      <dgm:spPr>
        <a:solidFill>
          <a:srgbClr val="92D050"/>
        </a:solidFill>
      </dgm:spPr>
      <dgm:t>
        <a:bodyPr/>
        <a:lstStyle/>
        <a:p>
          <a:endParaRPr lang="sr-Latn-RS" sz="1200" dirty="0"/>
        </a:p>
      </dgm:t>
    </dgm:pt>
    <dgm:pt modelId="{BF74D5EF-44AE-4C93-9905-B28EA5149523}" type="parTrans" cxnId="{4280F3F5-6E80-49F9-B484-1E69B250715F}">
      <dgm:prSet/>
      <dgm:spPr/>
      <dgm:t>
        <a:bodyPr/>
        <a:lstStyle/>
        <a:p>
          <a:endParaRPr lang="sr-Latn-RS"/>
        </a:p>
      </dgm:t>
    </dgm:pt>
    <dgm:pt modelId="{902D210D-8408-484A-BB5B-43F79D8FEC7A}" type="sibTrans" cxnId="{4280F3F5-6E80-49F9-B484-1E69B250715F}">
      <dgm:prSet/>
      <dgm:spPr/>
      <dgm:t>
        <a:bodyPr/>
        <a:lstStyle/>
        <a:p>
          <a:endParaRPr lang="sr-Latn-RS"/>
        </a:p>
      </dgm:t>
    </dgm:pt>
    <dgm:pt modelId="{0346FCA2-34F4-4B3A-BAC5-E581260C8E41}" type="pres">
      <dgm:prSet presAssocID="{F59B6EA7-9B2E-4539-8CAF-907FB65EBC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r-Latn-RS"/>
        </a:p>
      </dgm:t>
    </dgm:pt>
    <dgm:pt modelId="{A9569308-B166-40F9-BBF1-3126E741D7A0}" type="pres">
      <dgm:prSet presAssocID="{F59B6EA7-9B2E-4539-8CAF-907FB65EBC81}" presName="Name1" presStyleCnt="0"/>
      <dgm:spPr/>
    </dgm:pt>
    <dgm:pt modelId="{AF9F0530-D1C5-4541-B3AF-8A172315F6EC}" type="pres">
      <dgm:prSet presAssocID="{F59B6EA7-9B2E-4539-8CAF-907FB65EBC81}" presName="cycle" presStyleCnt="0"/>
      <dgm:spPr/>
    </dgm:pt>
    <dgm:pt modelId="{A388E9C0-5D86-4B96-BFA7-89EBAB4465CE}" type="pres">
      <dgm:prSet presAssocID="{F59B6EA7-9B2E-4539-8CAF-907FB65EBC81}" presName="srcNode" presStyleLbl="node1" presStyleIdx="0" presStyleCnt="3"/>
      <dgm:spPr/>
    </dgm:pt>
    <dgm:pt modelId="{2609599B-2C60-4689-979D-EDAFE22A69DB}" type="pres">
      <dgm:prSet presAssocID="{F59B6EA7-9B2E-4539-8CAF-907FB65EBC81}" presName="conn" presStyleLbl="parChTrans1D2" presStyleIdx="0" presStyleCnt="1"/>
      <dgm:spPr/>
      <dgm:t>
        <a:bodyPr/>
        <a:lstStyle/>
        <a:p>
          <a:endParaRPr lang="sr-Latn-RS"/>
        </a:p>
      </dgm:t>
    </dgm:pt>
    <dgm:pt modelId="{5A2B6241-3AED-4925-898A-4AEC950BC3C3}" type="pres">
      <dgm:prSet presAssocID="{F59B6EA7-9B2E-4539-8CAF-907FB65EBC81}" presName="extraNode" presStyleLbl="node1" presStyleIdx="0" presStyleCnt="3"/>
      <dgm:spPr/>
    </dgm:pt>
    <dgm:pt modelId="{54405DB1-435A-4FF5-B57D-F8738A36ECA4}" type="pres">
      <dgm:prSet presAssocID="{F59B6EA7-9B2E-4539-8CAF-907FB65EBC81}" presName="dstNode" presStyleLbl="node1" presStyleIdx="0" presStyleCnt="3"/>
      <dgm:spPr/>
    </dgm:pt>
    <dgm:pt modelId="{9A40A570-D49C-4715-8CA9-325CD59FD2AA}" type="pres">
      <dgm:prSet presAssocID="{4654150A-6F20-4AF7-A55B-CE7AFBEBAC5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1EFBB71-251D-492E-B540-E7359C93768D}" type="pres">
      <dgm:prSet presAssocID="{4654150A-6F20-4AF7-A55B-CE7AFBEBAC5E}" presName="accent_1" presStyleCnt="0"/>
      <dgm:spPr/>
    </dgm:pt>
    <dgm:pt modelId="{97E52736-F3A4-4BBA-8DD5-AA05D11081AA}" type="pres">
      <dgm:prSet presAssocID="{4654150A-6F20-4AF7-A55B-CE7AFBEBAC5E}" presName="accentRepeatNode" presStyleLbl="solidFgAcc1" presStyleIdx="0" presStyleCnt="3"/>
      <dgm:spPr/>
      <dgm:t>
        <a:bodyPr/>
        <a:lstStyle/>
        <a:p>
          <a:endParaRPr lang="sr-Latn-RS"/>
        </a:p>
      </dgm:t>
    </dgm:pt>
    <dgm:pt modelId="{50055384-32C0-49C1-A408-E3FAF8D975A9}" type="pres">
      <dgm:prSet presAssocID="{29DCFE18-5799-4D48-8F80-81109B7DB888}" presName="text_2" presStyleLbl="node1" presStyleIdx="1" presStyleCnt="3" custLinFactNeighborX="7623" custLinFactNeighborY="321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322932B-8BDA-4357-95E2-15117AE69F88}" type="pres">
      <dgm:prSet presAssocID="{29DCFE18-5799-4D48-8F80-81109B7DB888}" presName="accent_2" presStyleCnt="0"/>
      <dgm:spPr/>
    </dgm:pt>
    <dgm:pt modelId="{50133F73-93EB-4871-9E1A-69D2EF8B6F18}" type="pres">
      <dgm:prSet presAssocID="{29DCFE18-5799-4D48-8F80-81109B7DB888}" presName="accentRepeatNode" presStyleLbl="solidFgAcc1" presStyleIdx="1" presStyleCnt="3"/>
      <dgm:spPr/>
    </dgm:pt>
    <dgm:pt modelId="{CB661808-15D4-4300-8785-AB9A4617C904}" type="pres">
      <dgm:prSet presAssocID="{464D7FC0-13CB-4DDC-9770-4D51A751200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5F9CBE5-7020-44AD-8A5A-944DE37CA4A2}" type="pres">
      <dgm:prSet presAssocID="{464D7FC0-13CB-4DDC-9770-4D51A7512008}" presName="accent_3" presStyleCnt="0"/>
      <dgm:spPr/>
    </dgm:pt>
    <dgm:pt modelId="{02436574-12E4-4831-9B3B-A1E075832CEA}" type="pres">
      <dgm:prSet presAssocID="{464D7FC0-13CB-4DDC-9770-4D51A7512008}" presName="accentRepeatNode" presStyleLbl="solidFgAcc1" presStyleIdx="2" presStyleCnt="3"/>
      <dgm:spPr/>
    </dgm:pt>
  </dgm:ptLst>
  <dgm:cxnLst>
    <dgm:cxn modelId="{4280F3F5-6E80-49F9-B484-1E69B250715F}" srcId="{4654150A-6F20-4AF7-A55B-CE7AFBEBAC5E}" destId="{C92345D5-A835-4577-96D9-1D05F8792E4E}" srcOrd="0" destOrd="0" parTransId="{BF74D5EF-44AE-4C93-9905-B28EA5149523}" sibTransId="{902D210D-8408-484A-BB5B-43F79D8FEC7A}"/>
    <dgm:cxn modelId="{D662A291-E0EA-4172-A2F8-4191BFAE8A5B}" type="presOf" srcId="{902D210D-8408-484A-BB5B-43F79D8FEC7A}" destId="{2609599B-2C60-4689-979D-EDAFE22A69DB}" srcOrd="0" destOrd="0" presId="urn:microsoft.com/office/officeart/2008/layout/VerticalCurvedList"/>
    <dgm:cxn modelId="{37E65C17-569E-4C26-8DE9-F8C491E28275}" type="presOf" srcId="{C92345D5-A835-4577-96D9-1D05F8792E4E}" destId="{9A40A570-D49C-4715-8CA9-325CD59FD2AA}" srcOrd="0" destOrd="1" presId="urn:microsoft.com/office/officeart/2008/layout/VerticalCurvedList"/>
    <dgm:cxn modelId="{FB5B8EBA-796E-4A6B-BA68-8F008CD8F7F6}" type="presOf" srcId="{F59B6EA7-9B2E-4539-8CAF-907FB65EBC81}" destId="{0346FCA2-34F4-4B3A-BAC5-E581260C8E41}" srcOrd="0" destOrd="0" presId="urn:microsoft.com/office/officeart/2008/layout/VerticalCurvedList"/>
    <dgm:cxn modelId="{CA7B18D0-5DA6-42A2-A2B0-C98DB2EF3E3C}" srcId="{F59B6EA7-9B2E-4539-8CAF-907FB65EBC81}" destId="{4654150A-6F20-4AF7-A55B-CE7AFBEBAC5E}" srcOrd="0" destOrd="0" parTransId="{7B1A1BE7-A81A-48E4-8396-64A9BD17EF0F}" sibTransId="{4A583BBE-7D77-461F-A723-F503DECE9181}"/>
    <dgm:cxn modelId="{3BD76A6C-AC20-4F3D-A997-E70D911BD67C}" srcId="{F59B6EA7-9B2E-4539-8CAF-907FB65EBC81}" destId="{464D7FC0-13CB-4DDC-9770-4D51A7512008}" srcOrd="2" destOrd="0" parTransId="{F9C38632-8414-49C2-B96D-F40EF8000AC0}" sibTransId="{E1B140DA-C5DC-4B62-8B3B-2442B55DF6CC}"/>
    <dgm:cxn modelId="{AD9FC054-2033-4546-BE8E-CC30EAFD8C0E}" type="presOf" srcId="{29DCFE18-5799-4D48-8F80-81109B7DB888}" destId="{50055384-32C0-49C1-A408-E3FAF8D975A9}" srcOrd="0" destOrd="0" presId="urn:microsoft.com/office/officeart/2008/layout/VerticalCurvedList"/>
    <dgm:cxn modelId="{AA337D12-0AD8-4BDA-ACF5-E53B003EA766}" srcId="{F59B6EA7-9B2E-4539-8CAF-907FB65EBC81}" destId="{29DCFE18-5799-4D48-8F80-81109B7DB888}" srcOrd="1" destOrd="0" parTransId="{B3AFCD40-C81E-4B2F-9438-D0B416FD8943}" sibTransId="{C7D520DC-572E-4594-91F0-566E74C44612}"/>
    <dgm:cxn modelId="{4FBBA5A4-C23D-46A4-8D6B-BB23F048D5EE}" type="presOf" srcId="{4654150A-6F20-4AF7-A55B-CE7AFBEBAC5E}" destId="{9A40A570-D49C-4715-8CA9-325CD59FD2AA}" srcOrd="0" destOrd="0" presId="urn:microsoft.com/office/officeart/2008/layout/VerticalCurvedList"/>
    <dgm:cxn modelId="{1AC1F530-9089-4049-9495-3F74E7DEA4F2}" type="presOf" srcId="{464D7FC0-13CB-4DDC-9770-4D51A7512008}" destId="{CB661808-15D4-4300-8785-AB9A4617C904}" srcOrd="0" destOrd="0" presId="urn:microsoft.com/office/officeart/2008/layout/VerticalCurvedList"/>
    <dgm:cxn modelId="{7BF2B7E8-7B27-4298-ADAF-CC968056AE2F}" type="presParOf" srcId="{0346FCA2-34F4-4B3A-BAC5-E581260C8E41}" destId="{A9569308-B166-40F9-BBF1-3126E741D7A0}" srcOrd="0" destOrd="0" presId="urn:microsoft.com/office/officeart/2008/layout/VerticalCurvedList"/>
    <dgm:cxn modelId="{BB487928-BBE1-42C9-8FAD-308DD6700271}" type="presParOf" srcId="{A9569308-B166-40F9-BBF1-3126E741D7A0}" destId="{AF9F0530-D1C5-4541-B3AF-8A172315F6EC}" srcOrd="0" destOrd="0" presId="urn:microsoft.com/office/officeart/2008/layout/VerticalCurvedList"/>
    <dgm:cxn modelId="{AD37BBA9-C107-47FB-9336-E55C601D672E}" type="presParOf" srcId="{AF9F0530-D1C5-4541-B3AF-8A172315F6EC}" destId="{A388E9C0-5D86-4B96-BFA7-89EBAB4465CE}" srcOrd="0" destOrd="0" presId="urn:microsoft.com/office/officeart/2008/layout/VerticalCurvedList"/>
    <dgm:cxn modelId="{97B3FD89-58E3-4791-AAAC-24F84F8CEB68}" type="presParOf" srcId="{AF9F0530-D1C5-4541-B3AF-8A172315F6EC}" destId="{2609599B-2C60-4689-979D-EDAFE22A69DB}" srcOrd="1" destOrd="0" presId="urn:microsoft.com/office/officeart/2008/layout/VerticalCurvedList"/>
    <dgm:cxn modelId="{6899FD15-A321-49E8-BF62-9697CEB3E14E}" type="presParOf" srcId="{AF9F0530-D1C5-4541-B3AF-8A172315F6EC}" destId="{5A2B6241-3AED-4925-898A-4AEC950BC3C3}" srcOrd="2" destOrd="0" presId="urn:microsoft.com/office/officeart/2008/layout/VerticalCurvedList"/>
    <dgm:cxn modelId="{6DF24464-DBC8-4515-9322-DD824E9D5F12}" type="presParOf" srcId="{AF9F0530-D1C5-4541-B3AF-8A172315F6EC}" destId="{54405DB1-435A-4FF5-B57D-F8738A36ECA4}" srcOrd="3" destOrd="0" presId="urn:microsoft.com/office/officeart/2008/layout/VerticalCurvedList"/>
    <dgm:cxn modelId="{C8D5987E-D69D-4A59-B3B5-2C4AEA4B20FE}" type="presParOf" srcId="{A9569308-B166-40F9-BBF1-3126E741D7A0}" destId="{9A40A570-D49C-4715-8CA9-325CD59FD2AA}" srcOrd="1" destOrd="0" presId="urn:microsoft.com/office/officeart/2008/layout/VerticalCurvedList"/>
    <dgm:cxn modelId="{81CDACF5-75EF-42F7-9374-9CCE257BFA29}" type="presParOf" srcId="{A9569308-B166-40F9-BBF1-3126E741D7A0}" destId="{41EFBB71-251D-492E-B540-E7359C93768D}" srcOrd="2" destOrd="0" presId="urn:microsoft.com/office/officeart/2008/layout/VerticalCurvedList"/>
    <dgm:cxn modelId="{2AD8D0C1-F1E3-4CD6-AD72-40FA26065BFF}" type="presParOf" srcId="{41EFBB71-251D-492E-B540-E7359C93768D}" destId="{97E52736-F3A4-4BBA-8DD5-AA05D11081AA}" srcOrd="0" destOrd="0" presId="urn:microsoft.com/office/officeart/2008/layout/VerticalCurvedList"/>
    <dgm:cxn modelId="{48C83788-E57F-4ACF-998E-BE0DD317B603}" type="presParOf" srcId="{A9569308-B166-40F9-BBF1-3126E741D7A0}" destId="{50055384-32C0-49C1-A408-E3FAF8D975A9}" srcOrd="3" destOrd="0" presId="urn:microsoft.com/office/officeart/2008/layout/VerticalCurvedList"/>
    <dgm:cxn modelId="{D68B7916-9DC2-4B87-AFCB-29192E0A352A}" type="presParOf" srcId="{A9569308-B166-40F9-BBF1-3126E741D7A0}" destId="{A322932B-8BDA-4357-95E2-15117AE69F88}" srcOrd="4" destOrd="0" presId="urn:microsoft.com/office/officeart/2008/layout/VerticalCurvedList"/>
    <dgm:cxn modelId="{6C401858-1F28-43A7-9097-ACFC46182BA6}" type="presParOf" srcId="{A322932B-8BDA-4357-95E2-15117AE69F88}" destId="{50133F73-93EB-4871-9E1A-69D2EF8B6F18}" srcOrd="0" destOrd="0" presId="urn:microsoft.com/office/officeart/2008/layout/VerticalCurvedList"/>
    <dgm:cxn modelId="{2E735CC2-B7B9-42A3-96FB-CDD1006316CB}" type="presParOf" srcId="{A9569308-B166-40F9-BBF1-3126E741D7A0}" destId="{CB661808-15D4-4300-8785-AB9A4617C904}" srcOrd="5" destOrd="0" presId="urn:microsoft.com/office/officeart/2008/layout/VerticalCurvedList"/>
    <dgm:cxn modelId="{FCA8249A-2D93-4D70-BDB3-9B0CE74816B8}" type="presParOf" srcId="{A9569308-B166-40F9-BBF1-3126E741D7A0}" destId="{D5F9CBE5-7020-44AD-8A5A-944DE37CA4A2}" srcOrd="6" destOrd="0" presId="urn:microsoft.com/office/officeart/2008/layout/VerticalCurvedList"/>
    <dgm:cxn modelId="{C73C6E5F-7BB8-4F32-B10F-9A6436229F16}" type="presParOf" srcId="{D5F9CBE5-7020-44AD-8A5A-944DE37CA4A2}" destId="{02436574-12E4-4831-9B3B-A1E075832C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FBA09A-8051-405B-B8DB-15A5F2A87F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EB20400A-4A99-4E30-8A7D-4CF8882E45A3}">
      <dgm:prSet custT="1"/>
      <dgm:spPr>
        <a:noFill/>
      </dgm:spPr>
      <dgm:t>
        <a:bodyPr/>
        <a:lstStyle/>
        <a:p>
          <a:pPr algn="l" rtl="0"/>
          <a:r>
            <a:rPr lang="sr-Latn-RS" sz="2400" dirty="0" smtClean="0">
              <a:solidFill>
                <a:schemeClr val="tx1"/>
              </a:solidFill>
            </a:rPr>
            <a:t>Tržišni</a:t>
          </a:r>
          <a:endParaRPr lang="sr-Latn-RS" sz="2400" dirty="0">
            <a:solidFill>
              <a:schemeClr val="tx1"/>
            </a:solidFill>
          </a:endParaRPr>
        </a:p>
      </dgm:t>
    </dgm:pt>
    <dgm:pt modelId="{0D3CF710-C010-4B1A-B38B-DF90BA69AB63}" type="parTrans" cxnId="{932E4963-770F-4476-8BCA-DE5ED376518B}">
      <dgm:prSet/>
      <dgm:spPr/>
      <dgm:t>
        <a:bodyPr/>
        <a:lstStyle/>
        <a:p>
          <a:endParaRPr lang="sr-Latn-RS" sz="2400"/>
        </a:p>
      </dgm:t>
    </dgm:pt>
    <dgm:pt modelId="{B0C9DF42-6B2F-48C4-8B6D-EA4ADFEEFD9D}" type="sibTrans" cxnId="{932E4963-770F-4476-8BCA-DE5ED376518B}">
      <dgm:prSet/>
      <dgm:spPr/>
      <dgm:t>
        <a:bodyPr/>
        <a:lstStyle/>
        <a:p>
          <a:endParaRPr lang="sr-Latn-RS" sz="2400"/>
        </a:p>
      </dgm:t>
    </dgm:pt>
    <dgm:pt modelId="{842C3121-ABD5-4690-859B-4554F877DB1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 rtl="0"/>
          <a:r>
            <a:rPr lang="sr-Latn-RS" sz="2400" dirty="0" err="1" smtClean="0">
              <a:solidFill>
                <a:schemeClr val="tx1"/>
              </a:solidFill>
            </a:rPr>
            <a:t>Troškovni</a:t>
          </a:r>
          <a:endParaRPr lang="sr-Latn-RS" sz="2400" dirty="0">
            <a:solidFill>
              <a:schemeClr val="tx1"/>
            </a:solidFill>
          </a:endParaRPr>
        </a:p>
      </dgm:t>
    </dgm:pt>
    <dgm:pt modelId="{5483304F-CA83-4EEE-B1F6-8C1D031053D0}" type="parTrans" cxnId="{D43F5A64-047A-47D2-B2DC-60FDB9EC685E}">
      <dgm:prSet/>
      <dgm:spPr/>
      <dgm:t>
        <a:bodyPr/>
        <a:lstStyle/>
        <a:p>
          <a:endParaRPr lang="sr-Latn-RS" sz="2400"/>
        </a:p>
      </dgm:t>
    </dgm:pt>
    <dgm:pt modelId="{1BD7D2AD-7864-4F90-AF9A-7E5C3D077159}" type="sibTrans" cxnId="{D43F5A64-047A-47D2-B2DC-60FDB9EC685E}">
      <dgm:prSet/>
      <dgm:spPr/>
      <dgm:t>
        <a:bodyPr/>
        <a:lstStyle/>
        <a:p>
          <a:endParaRPr lang="sr-Latn-RS" sz="2400"/>
        </a:p>
      </dgm:t>
    </dgm:pt>
    <dgm:pt modelId="{EEC13CE9-E481-4EAB-9648-62A31D037593}">
      <dgm:prSet custT="1"/>
      <dgm:spPr>
        <a:noFill/>
      </dgm:spPr>
      <dgm:t>
        <a:bodyPr/>
        <a:lstStyle/>
        <a:p>
          <a:pPr algn="l" rtl="0"/>
          <a:r>
            <a:rPr lang="sr-Latn-RS" sz="2400" dirty="0" err="1" smtClean="0">
              <a:solidFill>
                <a:schemeClr val="tx1"/>
              </a:solidFill>
            </a:rPr>
            <a:t>Prihodni</a:t>
          </a:r>
          <a:endParaRPr lang="sr-Latn-RS" sz="2400" dirty="0">
            <a:solidFill>
              <a:schemeClr val="tx1"/>
            </a:solidFill>
          </a:endParaRPr>
        </a:p>
      </dgm:t>
    </dgm:pt>
    <dgm:pt modelId="{D77D12D7-0F08-4D6A-9451-E12FADFEF5E8}" type="parTrans" cxnId="{03B315D6-5DFB-47ED-A1DD-873B4AFDF1FC}">
      <dgm:prSet/>
      <dgm:spPr/>
      <dgm:t>
        <a:bodyPr/>
        <a:lstStyle/>
        <a:p>
          <a:endParaRPr lang="sr-Latn-RS" sz="2400"/>
        </a:p>
      </dgm:t>
    </dgm:pt>
    <dgm:pt modelId="{2C0E3938-CEFB-4C00-A264-22A01D523802}" type="sibTrans" cxnId="{03B315D6-5DFB-47ED-A1DD-873B4AFDF1FC}">
      <dgm:prSet/>
      <dgm:spPr/>
      <dgm:t>
        <a:bodyPr/>
        <a:lstStyle/>
        <a:p>
          <a:endParaRPr lang="sr-Latn-RS" sz="2400"/>
        </a:p>
      </dgm:t>
    </dgm:pt>
    <dgm:pt modelId="{6968D4A1-82B2-4320-B5E1-BC2CE37545DD}" type="pres">
      <dgm:prSet presAssocID="{4FFBA09A-8051-405B-B8DB-15A5F2A87F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7F68E20-A003-42CD-B9AB-F4F49B08B1DF}" type="pres">
      <dgm:prSet presAssocID="{EB20400A-4A99-4E30-8A7D-4CF8882E45A3}" presName="linNode" presStyleCnt="0"/>
      <dgm:spPr/>
    </dgm:pt>
    <dgm:pt modelId="{30C5BA2C-7E29-44E6-BDE5-E8D2919B95F7}" type="pres">
      <dgm:prSet presAssocID="{EB20400A-4A99-4E30-8A7D-4CF8882E45A3}" presName="parentText" presStyleLbl="node1" presStyleIdx="0" presStyleCnt="3" custScaleX="244959" custLinFactNeighborX="-6052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64B8AEA-B75E-48A6-8A80-7A01869AF46B}" type="pres">
      <dgm:prSet presAssocID="{B0C9DF42-6B2F-48C4-8B6D-EA4ADFEEFD9D}" presName="sp" presStyleCnt="0"/>
      <dgm:spPr/>
    </dgm:pt>
    <dgm:pt modelId="{820E1C4F-80AB-43CF-B4E9-F0CC1594668B}" type="pres">
      <dgm:prSet presAssocID="{842C3121-ABD5-4690-859B-4554F877DB1E}" presName="linNode" presStyleCnt="0"/>
      <dgm:spPr/>
    </dgm:pt>
    <dgm:pt modelId="{15178FA9-459F-4B98-AD6A-7BC6598CCD6C}" type="pres">
      <dgm:prSet presAssocID="{842C3121-ABD5-4690-859B-4554F877DB1E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8A2F26C-453C-46ED-AA5F-70B0BD55925F}" type="pres">
      <dgm:prSet presAssocID="{1BD7D2AD-7864-4F90-AF9A-7E5C3D077159}" presName="sp" presStyleCnt="0"/>
      <dgm:spPr/>
    </dgm:pt>
    <dgm:pt modelId="{C40B4200-C4A8-40DD-8B37-E7A3E8169C73}" type="pres">
      <dgm:prSet presAssocID="{EEC13CE9-E481-4EAB-9648-62A31D037593}" presName="linNode" presStyleCnt="0"/>
      <dgm:spPr/>
    </dgm:pt>
    <dgm:pt modelId="{7E3D6CB9-EF6F-4B42-8B3F-B33F53BACCD8}" type="pres">
      <dgm:prSet presAssocID="{EEC13CE9-E481-4EAB-9648-62A31D037593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03B315D6-5DFB-47ED-A1DD-873B4AFDF1FC}" srcId="{4FFBA09A-8051-405B-B8DB-15A5F2A87F7B}" destId="{EEC13CE9-E481-4EAB-9648-62A31D037593}" srcOrd="2" destOrd="0" parTransId="{D77D12D7-0F08-4D6A-9451-E12FADFEF5E8}" sibTransId="{2C0E3938-CEFB-4C00-A264-22A01D523802}"/>
    <dgm:cxn modelId="{E937C8C2-659A-4E73-BE6D-63931D65AB53}" type="presOf" srcId="{EEC13CE9-E481-4EAB-9648-62A31D037593}" destId="{7E3D6CB9-EF6F-4B42-8B3F-B33F53BACCD8}" srcOrd="0" destOrd="0" presId="urn:microsoft.com/office/officeart/2005/8/layout/vList5"/>
    <dgm:cxn modelId="{D43F5A64-047A-47D2-B2DC-60FDB9EC685E}" srcId="{4FFBA09A-8051-405B-B8DB-15A5F2A87F7B}" destId="{842C3121-ABD5-4690-859B-4554F877DB1E}" srcOrd="1" destOrd="0" parTransId="{5483304F-CA83-4EEE-B1F6-8C1D031053D0}" sibTransId="{1BD7D2AD-7864-4F90-AF9A-7E5C3D077159}"/>
    <dgm:cxn modelId="{FAC1EC46-9690-4930-9691-CC209AFA503B}" type="presOf" srcId="{4FFBA09A-8051-405B-B8DB-15A5F2A87F7B}" destId="{6968D4A1-82B2-4320-B5E1-BC2CE37545DD}" srcOrd="0" destOrd="0" presId="urn:microsoft.com/office/officeart/2005/8/layout/vList5"/>
    <dgm:cxn modelId="{3D2EFDDD-3C83-45BF-B12E-58314D394184}" type="presOf" srcId="{EB20400A-4A99-4E30-8A7D-4CF8882E45A3}" destId="{30C5BA2C-7E29-44E6-BDE5-E8D2919B95F7}" srcOrd="0" destOrd="0" presId="urn:microsoft.com/office/officeart/2005/8/layout/vList5"/>
    <dgm:cxn modelId="{6B6A2E4B-9EEF-45F9-BF9D-F9388CA4EFFE}" type="presOf" srcId="{842C3121-ABD5-4690-859B-4554F877DB1E}" destId="{15178FA9-459F-4B98-AD6A-7BC6598CCD6C}" srcOrd="0" destOrd="0" presId="urn:microsoft.com/office/officeart/2005/8/layout/vList5"/>
    <dgm:cxn modelId="{932E4963-770F-4476-8BCA-DE5ED376518B}" srcId="{4FFBA09A-8051-405B-B8DB-15A5F2A87F7B}" destId="{EB20400A-4A99-4E30-8A7D-4CF8882E45A3}" srcOrd="0" destOrd="0" parTransId="{0D3CF710-C010-4B1A-B38B-DF90BA69AB63}" sibTransId="{B0C9DF42-6B2F-48C4-8B6D-EA4ADFEEFD9D}"/>
    <dgm:cxn modelId="{11537B58-6FBB-40CD-AC5C-773852B47B4A}" type="presParOf" srcId="{6968D4A1-82B2-4320-B5E1-BC2CE37545DD}" destId="{17F68E20-A003-42CD-B9AB-F4F49B08B1DF}" srcOrd="0" destOrd="0" presId="urn:microsoft.com/office/officeart/2005/8/layout/vList5"/>
    <dgm:cxn modelId="{4B4D7CBB-A5DE-437D-8874-D401710A9B20}" type="presParOf" srcId="{17F68E20-A003-42CD-B9AB-F4F49B08B1DF}" destId="{30C5BA2C-7E29-44E6-BDE5-E8D2919B95F7}" srcOrd="0" destOrd="0" presId="urn:microsoft.com/office/officeart/2005/8/layout/vList5"/>
    <dgm:cxn modelId="{2CF23FCE-BDE7-4677-96EE-F97017FE7975}" type="presParOf" srcId="{6968D4A1-82B2-4320-B5E1-BC2CE37545DD}" destId="{864B8AEA-B75E-48A6-8A80-7A01869AF46B}" srcOrd="1" destOrd="0" presId="urn:microsoft.com/office/officeart/2005/8/layout/vList5"/>
    <dgm:cxn modelId="{514B107B-6661-4DF4-B3BC-9F42052D7367}" type="presParOf" srcId="{6968D4A1-82B2-4320-B5E1-BC2CE37545DD}" destId="{820E1C4F-80AB-43CF-B4E9-F0CC1594668B}" srcOrd="2" destOrd="0" presId="urn:microsoft.com/office/officeart/2005/8/layout/vList5"/>
    <dgm:cxn modelId="{6C735A6D-C57C-4B4E-BAF9-372E3553FC35}" type="presParOf" srcId="{820E1C4F-80AB-43CF-B4E9-F0CC1594668B}" destId="{15178FA9-459F-4B98-AD6A-7BC6598CCD6C}" srcOrd="0" destOrd="0" presId="urn:microsoft.com/office/officeart/2005/8/layout/vList5"/>
    <dgm:cxn modelId="{3E0E66CA-3A6F-473E-A25E-D5CE764A67B7}" type="presParOf" srcId="{6968D4A1-82B2-4320-B5E1-BC2CE37545DD}" destId="{A8A2F26C-453C-46ED-AA5F-70B0BD55925F}" srcOrd="3" destOrd="0" presId="urn:microsoft.com/office/officeart/2005/8/layout/vList5"/>
    <dgm:cxn modelId="{1D26DB65-357E-41A8-AE87-0DA16C6A66CE}" type="presParOf" srcId="{6968D4A1-82B2-4320-B5E1-BC2CE37545DD}" destId="{C40B4200-C4A8-40DD-8B37-E7A3E8169C73}" srcOrd="4" destOrd="0" presId="urn:microsoft.com/office/officeart/2005/8/layout/vList5"/>
    <dgm:cxn modelId="{04B2C26F-092A-452A-B286-D20909386E9F}" type="presParOf" srcId="{C40B4200-C4A8-40DD-8B37-E7A3E8169C73}" destId="{7E3D6CB9-EF6F-4B42-8B3F-B33F53BACCD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FBA09A-8051-405B-B8DB-15A5F2A87F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EB20400A-4A99-4E30-8A7D-4CF8882E45A3}">
      <dgm:prSet custT="1"/>
      <dgm:spPr>
        <a:solidFill>
          <a:srgbClr val="92D050"/>
        </a:solidFill>
      </dgm:spPr>
      <dgm:t>
        <a:bodyPr/>
        <a:lstStyle/>
        <a:p>
          <a:pPr algn="l" rtl="0"/>
          <a:r>
            <a:rPr lang="sr-Latn-RS" sz="1600" dirty="0" smtClean="0"/>
            <a:t>(koristi cene i druge relevantne informacije generisane u tržišnim transakcijama sa identičnim ili uporedivom (tj. sličnim) imovinom, ili grupama imovine, kao što su poslovanja); ovaj pristup uključuje određivanje cene pomoću matrice (matematička tehnika); </a:t>
          </a:r>
          <a:endParaRPr lang="sr-Latn-RS" sz="1600" dirty="0"/>
        </a:p>
      </dgm:t>
    </dgm:pt>
    <dgm:pt modelId="{0D3CF710-C010-4B1A-B38B-DF90BA69AB63}" type="parTrans" cxnId="{932E4963-770F-4476-8BCA-DE5ED376518B}">
      <dgm:prSet/>
      <dgm:spPr/>
      <dgm:t>
        <a:bodyPr/>
        <a:lstStyle/>
        <a:p>
          <a:pPr algn="l"/>
          <a:endParaRPr lang="sr-Latn-RS" sz="2400"/>
        </a:p>
      </dgm:t>
    </dgm:pt>
    <dgm:pt modelId="{B0C9DF42-6B2F-48C4-8B6D-EA4ADFEEFD9D}" type="sibTrans" cxnId="{932E4963-770F-4476-8BCA-DE5ED376518B}">
      <dgm:prSet/>
      <dgm:spPr/>
      <dgm:t>
        <a:bodyPr/>
        <a:lstStyle/>
        <a:p>
          <a:pPr algn="l"/>
          <a:endParaRPr lang="sr-Latn-RS" sz="2400"/>
        </a:p>
      </dgm:t>
    </dgm:pt>
    <dgm:pt modelId="{842C3121-ABD5-4690-859B-4554F877DB1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 rtl="0"/>
          <a:r>
            <a:rPr lang="sr-Latn-RS" sz="1600" dirty="0" smtClean="0">
              <a:solidFill>
                <a:schemeClr val="tx1">
                  <a:lumMod val="75000"/>
                </a:schemeClr>
              </a:solidFill>
            </a:rPr>
            <a:t>odražava iznos koji je trenutno potreban da se zameni </a:t>
          </a:r>
          <a:r>
            <a:rPr lang="sr-Latn-RS" sz="1600" dirty="0" err="1" smtClean="0">
              <a:solidFill>
                <a:schemeClr val="tx1">
                  <a:lumMod val="75000"/>
                </a:schemeClr>
              </a:solidFill>
            </a:rPr>
            <a:t>servisni</a:t>
          </a:r>
          <a:r>
            <a:rPr lang="sr-Latn-RS" sz="1600" dirty="0" smtClean="0">
              <a:solidFill>
                <a:schemeClr val="tx1">
                  <a:lumMod val="75000"/>
                </a:schemeClr>
              </a:solidFill>
            </a:rPr>
            <a:t> kapacitet imovine (često se naziva sadašnji trošak zamene), cena koja bi bila naplaćena za imovinu zasniva se na trošku za sticanje ili izgradnju </a:t>
          </a:r>
          <a:r>
            <a:rPr lang="sr-Latn-RS" sz="1600" dirty="0" err="1" smtClean="0">
              <a:solidFill>
                <a:schemeClr val="tx1">
                  <a:lumMod val="75000"/>
                </a:schemeClr>
              </a:solidFill>
            </a:rPr>
            <a:t>zamenske</a:t>
          </a:r>
          <a:r>
            <a:rPr lang="sr-Latn-RS" sz="1600" dirty="0" smtClean="0">
              <a:solidFill>
                <a:schemeClr val="tx1">
                  <a:lumMod val="75000"/>
                </a:schemeClr>
              </a:solidFill>
            </a:rPr>
            <a:t> imovine uporedive koristi, korigovana za zastarelost</a:t>
          </a:r>
          <a:endParaRPr lang="sr-Latn-RS" sz="1600" dirty="0">
            <a:solidFill>
              <a:schemeClr val="tx1">
                <a:lumMod val="75000"/>
              </a:schemeClr>
            </a:solidFill>
          </a:endParaRPr>
        </a:p>
      </dgm:t>
    </dgm:pt>
    <dgm:pt modelId="{5483304F-CA83-4EEE-B1F6-8C1D031053D0}" type="parTrans" cxnId="{D43F5A64-047A-47D2-B2DC-60FDB9EC685E}">
      <dgm:prSet/>
      <dgm:spPr/>
      <dgm:t>
        <a:bodyPr/>
        <a:lstStyle/>
        <a:p>
          <a:pPr algn="l"/>
          <a:endParaRPr lang="sr-Latn-RS" sz="2400"/>
        </a:p>
      </dgm:t>
    </dgm:pt>
    <dgm:pt modelId="{1BD7D2AD-7864-4F90-AF9A-7E5C3D077159}" type="sibTrans" cxnId="{D43F5A64-047A-47D2-B2DC-60FDB9EC685E}">
      <dgm:prSet/>
      <dgm:spPr/>
      <dgm:t>
        <a:bodyPr/>
        <a:lstStyle/>
        <a:p>
          <a:pPr algn="l"/>
          <a:endParaRPr lang="sr-Latn-RS" sz="2400"/>
        </a:p>
      </dgm:t>
    </dgm:pt>
    <dgm:pt modelId="{EEC13CE9-E481-4EAB-9648-62A31D037593}">
      <dgm:prSet custT="1"/>
      <dgm:spPr>
        <a:solidFill>
          <a:srgbClr val="92D050"/>
        </a:solidFill>
      </dgm:spPr>
      <dgm:t>
        <a:bodyPr/>
        <a:lstStyle/>
        <a:p>
          <a:pPr algn="l" rtl="0"/>
          <a:r>
            <a:rPr lang="sr-Latn-RS" sz="1600" dirty="0" smtClean="0"/>
            <a:t>konvertuje buduće iznose (na primer, tokovi gotovine ili prihodi i rashodi) u jedinstven sadašnji (tj. </a:t>
          </a:r>
          <a:r>
            <a:rPr lang="sr-Latn-RS" sz="1600" dirty="0" err="1" smtClean="0"/>
            <a:t>diskontovani</a:t>
          </a:r>
          <a:r>
            <a:rPr lang="sr-Latn-RS" sz="1600" dirty="0" smtClean="0"/>
            <a:t>) iznos</a:t>
          </a:r>
          <a:endParaRPr lang="sr-Latn-RS" sz="1600" dirty="0"/>
        </a:p>
      </dgm:t>
    </dgm:pt>
    <dgm:pt modelId="{D77D12D7-0F08-4D6A-9451-E12FADFEF5E8}" type="parTrans" cxnId="{03B315D6-5DFB-47ED-A1DD-873B4AFDF1FC}">
      <dgm:prSet/>
      <dgm:spPr/>
      <dgm:t>
        <a:bodyPr/>
        <a:lstStyle/>
        <a:p>
          <a:pPr algn="l"/>
          <a:endParaRPr lang="sr-Latn-RS" sz="2400"/>
        </a:p>
      </dgm:t>
    </dgm:pt>
    <dgm:pt modelId="{2C0E3938-CEFB-4C00-A264-22A01D523802}" type="sibTrans" cxnId="{03B315D6-5DFB-47ED-A1DD-873B4AFDF1FC}">
      <dgm:prSet/>
      <dgm:spPr/>
      <dgm:t>
        <a:bodyPr/>
        <a:lstStyle/>
        <a:p>
          <a:pPr algn="l"/>
          <a:endParaRPr lang="sr-Latn-RS" sz="2400"/>
        </a:p>
      </dgm:t>
    </dgm:pt>
    <dgm:pt modelId="{6968D4A1-82B2-4320-B5E1-BC2CE37545DD}" type="pres">
      <dgm:prSet presAssocID="{4FFBA09A-8051-405B-B8DB-15A5F2A87F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7F68E20-A003-42CD-B9AB-F4F49B08B1DF}" type="pres">
      <dgm:prSet presAssocID="{EB20400A-4A99-4E30-8A7D-4CF8882E45A3}" presName="linNode" presStyleCnt="0"/>
      <dgm:spPr/>
    </dgm:pt>
    <dgm:pt modelId="{30C5BA2C-7E29-44E6-BDE5-E8D2919B95F7}" type="pres">
      <dgm:prSet presAssocID="{EB20400A-4A99-4E30-8A7D-4CF8882E45A3}" presName="parentText" presStyleLbl="node1" presStyleIdx="0" presStyleCnt="3" custScaleX="277778" custScaleY="246094" custLinFactNeighborX="-136" custLinFactNeighborY="-7540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64B8AEA-B75E-48A6-8A80-7A01869AF46B}" type="pres">
      <dgm:prSet presAssocID="{B0C9DF42-6B2F-48C4-8B6D-EA4ADFEEFD9D}" presName="sp" presStyleCnt="0"/>
      <dgm:spPr/>
    </dgm:pt>
    <dgm:pt modelId="{820E1C4F-80AB-43CF-B4E9-F0CC1594668B}" type="pres">
      <dgm:prSet presAssocID="{842C3121-ABD5-4690-859B-4554F877DB1E}" presName="linNode" presStyleCnt="0"/>
      <dgm:spPr/>
    </dgm:pt>
    <dgm:pt modelId="{15178FA9-459F-4B98-AD6A-7BC6598CCD6C}" type="pres">
      <dgm:prSet presAssocID="{842C3121-ABD5-4690-859B-4554F877DB1E}" presName="parentText" presStyleLbl="node1" presStyleIdx="1" presStyleCnt="3" custScaleX="277778" custScaleY="218594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8A2F26C-453C-46ED-AA5F-70B0BD55925F}" type="pres">
      <dgm:prSet presAssocID="{1BD7D2AD-7864-4F90-AF9A-7E5C3D077159}" presName="sp" presStyleCnt="0"/>
      <dgm:spPr/>
    </dgm:pt>
    <dgm:pt modelId="{C40B4200-C4A8-40DD-8B37-E7A3E8169C73}" type="pres">
      <dgm:prSet presAssocID="{EEC13CE9-E481-4EAB-9648-62A31D037593}" presName="linNode" presStyleCnt="0"/>
      <dgm:spPr/>
    </dgm:pt>
    <dgm:pt modelId="{7E3D6CB9-EF6F-4B42-8B3F-B33F53BACCD8}" type="pres">
      <dgm:prSet presAssocID="{EEC13CE9-E481-4EAB-9648-62A31D037593}" presName="parentText" presStyleLbl="node1" presStyleIdx="2" presStyleCnt="3" custScaleX="277778" custScaleY="15731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33A959F9-6228-4693-83C3-A830E7533794}" type="presOf" srcId="{842C3121-ABD5-4690-859B-4554F877DB1E}" destId="{15178FA9-459F-4B98-AD6A-7BC6598CCD6C}" srcOrd="0" destOrd="0" presId="urn:microsoft.com/office/officeart/2005/8/layout/vList5"/>
    <dgm:cxn modelId="{2CACBE5E-5000-45E7-B0D1-B1C84660CDAC}" type="presOf" srcId="{EB20400A-4A99-4E30-8A7D-4CF8882E45A3}" destId="{30C5BA2C-7E29-44E6-BDE5-E8D2919B95F7}" srcOrd="0" destOrd="0" presId="urn:microsoft.com/office/officeart/2005/8/layout/vList5"/>
    <dgm:cxn modelId="{03B315D6-5DFB-47ED-A1DD-873B4AFDF1FC}" srcId="{4FFBA09A-8051-405B-B8DB-15A5F2A87F7B}" destId="{EEC13CE9-E481-4EAB-9648-62A31D037593}" srcOrd="2" destOrd="0" parTransId="{D77D12D7-0F08-4D6A-9451-E12FADFEF5E8}" sibTransId="{2C0E3938-CEFB-4C00-A264-22A01D523802}"/>
    <dgm:cxn modelId="{1E19E33D-F663-4A63-BA92-A1527F0D6312}" type="presOf" srcId="{EEC13CE9-E481-4EAB-9648-62A31D037593}" destId="{7E3D6CB9-EF6F-4B42-8B3F-B33F53BACCD8}" srcOrd="0" destOrd="0" presId="urn:microsoft.com/office/officeart/2005/8/layout/vList5"/>
    <dgm:cxn modelId="{D43F5A64-047A-47D2-B2DC-60FDB9EC685E}" srcId="{4FFBA09A-8051-405B-B8DB-15A5F2A87F7B}" destId="{842C3121-ABD5-4690-859B-4554F877DB1E}" srcOrd="1" destOrd="0" parTransId="{5483304F-CA83-4EEE-B1F6-8C1D031053D0}" sibTransId="{1BD7D2AD-7864-4F90-AF9A-7E5C3D077159}"/>
    <dgm:cxn modelId="{D4168B4C-1DD5-4AA1-9A37-50470919A6A7}" type="presOf" srcId="{4FFBA09A-8051-405B-B8DB-15A5F2A87F7B}" destId="{6968D4A1-82B2-4320-B5E1-BC2CE37545DD}" srcOrd="0" destOrd="0" presId="urn:microsoft.com/office/officeart/2005/8/layout/vList5"/>
    <dgm:cxn modelId="{932E4963-770F-4476-8BCA-DE5ED376518B}" srcId="{4FFBA09A-8051-405B-B8DB-15A5F2A87F7B}" destId="{EB20400A-4A99-4E30-8A7D-4CF8882E45A3}" srcOrd="0" destOrd="0" parTransId="{0D3CF710-C010-4B1A-B38B-DF90BA69AB63}" sibTransId="{B0C9DF42-6B2F-48C4-8B6D-EA4ADFEEFD9D}"/>
    <dgm:cxn modelId="{CF313512-885F-4C8D-8E64-1297F1D3AEBE}" type="presParOf" srcId="{6968D4A1-82B2-4320-B5E1-BC2CE37545DD}" destId="{17F68E20-A003-42CD-B9AB-F4F49B08B1DF}" srcOrd="0" destOrd="0" presId="urn:microsoft.com/office/officeart/2005/8/layout/vList5"/>
    <dgm:cxn modelId="{2ED75578-435B-47A3-A2D1-3661216AEA55}" type="presParOf" srcId="{17F68E20-A003-42CD-B9AB-F4F49B08B1DF}" destId="{30C5BA2C-7E29-44E6-BDE5-E8D2919B95F7}" srcOrd="0" destOrd="0" presId="urn:microsoft.com/office/officeart/2005/8/layout/vList5"/>
    <dgm:cxn modelId="{FD28974B-45E7-4C53-B3B4-6C3F671F9193}" type="presParOf" srcId="{6968D4A1-82B2-4320-B5E1-BC2CE37545DD}" destId="{864B8AEA-B75E-48A6-8A80-7A01869AF46B}" srcOrd="1" destOrd="0" presId="urn:microsoft.com/office/officeart/2005/8/layout/vList5"/>
    <dgm:cxn modelId="{5A299AB8-BF69-4916-9413-E542CA5DA6B7}" type="presParOf" srcId="{6968D4A1-82B2-4320-B5E1-BC2CE37545DD}" destId="{820E1C4F-80AB-43CF-B4E9-F0CC1594668B}" srcOrd="2" destOrd="0" presId="urn:microsoft.com/office/officeart/2005/8/layout/vList5"/>
    <dgm:cxn modelId="{28A7E6B2-95C4-4C6E-86FD-69C116E254B6}" type="presParOf" srcId="{820E1C4F-80AB-43CF-B4E9-F0CC1594668B}" destId="{15178FA9-459F-4B98-AD6A-7BC6598CCD6C}" srcOrd="0" destOrd="0" presId="urn:microsoft.com/office/officeart/2005/8/layout/vList5"/>
    <dgm:cxn modelId="{050654EA-814B-4959-B73D-CCAC06437D9D}" type="presParOf" srcId="{6968D4A1-82B2-4320-B5E1-BC2CE37545DD}" destId="{A8A2F26C-453C-46ED-AA5F-70B0BD55925F}" srcOrd="3" destOrd="0" presId="urn:microsoft.com/office/officeart/2005/8/layout/vList5"/>
    <dgm:cxn modelId="{8763F587-4132-4F28-8799-E38C7AD4B793}" type="presParOf" srcId="{6968D4A1-82B2-4320-B5E1-BC2CE37545DD}" destId="{C40B4200-C4A8-40DD-8B37-E7A3E8169C73}" srcOrd="4" destOrd="0" presId="urn:microsoft.com/office/officeart/2005/8/layout/vList5"/>
    <dgm:cxn modelId="{75E8759E-5686-467A-B1B8-65769DE98B6E}" type="presParOf" srcId="{C40B4200-C4A8-40DD-8B37-E7A3E8169C73}" destId="{7E3D6CB9-EF6F-4B42-8B3F-B33F53BACCD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9599B-2C60-4689-979D-EDAFE22A69D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0A570-D49C-4715-8CA9-325CD59FD2AA}">
      <dsp:nvSpPr>
        <dsp:cNvPr id="0" name=""/>
        <dsp:cNvSpPr/>
      </dsp:nvSpPr>
      <dsp:spPr>
        <a:xfrm>
          <a:off x="564979" y="406400"/>
          <a:ext cx="5950205" cy="812800"/>
        </a:xfrm>
        <a:prstGeom prst="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38100" rIns="38100" bIns="381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Propisi</a:t>
          </a:r>
          <a:endParaRPr lang="sr-Latn-RS" sz="2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r-Latn-RS" sz="1200" kern="1200" dirty="0"/>
        </a:p>
      </dsp:txBody>
      <dsp:txXfrm>
        <a:off x="564979" y="406400"/>
        <a:ext cx="5950205" cy="812800"/>
      </dsp:txXfrm>
    </dsp:sp>
    <dsp:sp modelId="{97E52736-F3A4-4BBA-8DD5-AA05D11081AA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55384-32C0-49C1-A408-E3FAF8D975A9}">
      <dsp:nvSpPr>
        <dsp:cNvPr id="0" name=""/>
        <dsp:cNvSpPr/>
      </dsp:nvSpPr>
      <dsp:spPr>
        <a:xfrm>
          <a:off x="915619" y="1651723"/>
          <a:ext cx="5654752" cy="812800"/>
        </a:xfrm>
        <a:prstGeom prst="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Fer vrednovanje</a:t>
          </a:r>
          <a:endParaRPr lang="sr-Latn-RS" sz="2400" kern="1200" dirty="0"/>
        </a:p>
      </dsp:txBody>
      <dsp:txXfrm>
        <a:off x="915619" y="1651723"/>
        <a:ext cx="5654752" cy="812800"/>
      </dsp:txXfrm>
    </dsp:sp>
    <dsp:sp modelId="{50133F73-93EB-4871-9E1A-69D2EF8B6F18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61808-15D4-4300-8785-AB9A4617C904}">
      <dsp:nvSpPr>
        <dsp:cNvPr id="0" name=""/>
        <dsp:cNvSpPr/>
      </dsp:nvSpPr>
      <dsp:spPr>
        <a:xfrm>
          <a:off x="564979" y="2844800"/>
          <a:ext cx="5950205" cy="812800"/>
        </a:xfrm>
        <a:prstGeom prst="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Uloga revizora i procenitelja</a:t>
          </a:r>
          <a:endParaRPr lang="sr-Latn-RS" sz="2400" kern="1200" dirty="0"/>
        </a:p>
      </dsp:txBody>
      <dsp:txXfrm>
        <a:off x="564979" y="2844800"/>
        <a:ext cx="5950205" cy="812800"/>
      </dsp:txXfrm>
    </dsp:sp>
    <dsp:sp modelId="{02436574-12E4-4831-9B3B-A1E075832CEA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5BA2C-7E29-44E6-BDE5-E8D2919B95F7}">
      <dsp:nvSpPr>
        <dsp:cNvPr id="0" name=""/>
        <dsp:cNvSpPr/>
      </dsp:nvSpPr>
      <dsp:spPr>
        <a:xfrm>
          <a:off x="0" y="0"/>
          <a:ext cx="1841800" cy="1104916"/>
        </a:xfrm>
        <a:prstGeom prst="roundRect">
          <a:avLst/>
        </a:prstGeom>
        <a:noFill/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>
              <a:solidFill>
                <a:schemeClr val="tx1"/>
              </a:solidFill>
            </a:rPr>
            <a:t>Tržišni</a:t>
          </a:r>
          <a:endParaRPr lang="sr-Latn-RS" sz="2400" kern="1200" dirty="0">
            <a:solidFill>
              <a:schemeClr val="tx1"/>
            </a:solidFill>
          </a:endParaRPr>
        </a:p>
      </dsp:txBody>
      <dsp:txXfrm>
        <a:off x="53938" y="53938"/>
        <a:ext cx="1733924" cy="997040"/>
      </dsp:txXfrm>
    </dsp:sp>
    <dsp:sp modelId="{15178FA9-459F-4B98-AD6A-7BC6598CCD6C}">
      <dsp:nvSpPr>
        <dsp:cNvPr id="0" name=""/>
        <dsp:cNvSpPr/>
      </dsp:nvSpPr>
      <dsp:spPr>
        <a:xfrm>
          <a:off x="1018" y="1161836"/>
          <a:ext cx="2086521" cy="1104916"/>
        </a:xfrm>
        <a:prstGeom prst="roundRect">
          <a:avLst/>
        </a:prstGeom>
        <a:solidFill>
          <a:schemeClr val="bg1">
            <a:lumMod val="9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err="1" smtClean="0">
              <a:solidFill>
                <a:schemeClr val="tx1"/>
              </a:solidFill>
            </a:rPr>
            <a:t>Troškovni</a:t>
          </a:r>
          <a:endParaRPr lang="sr-Latn-RS" sz="2400" kern="1200" dirty="0">
            <a:solidFill>
              <a:schemeClr val="tx1"/>
            </a:solidFill>
          </a:endParaRPr>
        </a:p>
      </dsp:txBody>
      <dsp:txXfrm>
        <a:off x="54956" y="1215774"/>
        <a:ext cx="1978645" cy="997040"/>
      </dsp:txXfrm>
    </dsp:sp>
    <dsp:sp modelId="{7E3D6CB9-EF6F-4B42-8B3F-B33F53BACCD8}">
      <dsp:nvSpPr>
        <dsp:cNvPr id="0" name=""/>
        <dsp:cNvSpPr/>
      </dsp:nvSpPr>
      <dsp:spPr>
        <a:xfrm>
          <a:off x="1018" y="2321998"/>
          <a:ext cx="2086521" cy="1104916"/>
        </a:xfrm>
        <a:prstGeom prst="roundRect">
          <a:avLst/>
        </a:prstGeom>
        <a:noFill/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err="1" smtClean="0">
              <a:solidFill>
                <a:schemeClr val="tx1"/>
              </a:solidFill>
            </a:rPr>
            <a:t>Prihodni</a:t>
          </a:r>
          <a:endParaRPr lang="sr-Latn-RS" sz="2400" kern="1200" dirty="0">
            <a:solidFill>
              <a:schemeClr val="tx1"/>
            </a:solidFill>
          </a:endParaRPr>
        </a:p>
      </dsp:txBody>
      <dsp:txXfrm>
        <a:off x="54956" y="2375936"/>
        <a:ext cx="1978645" cy="997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5BA2C-7E29-44E6-BDE5-E8D2919B95F7}">
      <dsp:nvSpPr>
        <dsp:cNvPr id="0" name=""/>
        <dsp:cNvSpPr/>
      </dsp:nvSpPr>
      <dsp:spPr>
        <a:xfrm>
          <a:off x="0" y="0"/>
          <a:ext cx="4910241" cy="1382396"/>
        </a:xfrm>
        <a:prstGeom prst="round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(koristi cene i druge relevantne informacije generisane u tržišnim transakcijama sa identičnim ili uporedivom (tj. sličnim) imovinom, ili grupama imovine, kao što su poslovanja); ovaj pristup uključuje određivanje cene pomoću matrice (matematička tehnika); </a:t>
          </a:r>
          <a:endParaRPr lang="sr-Latn-RS" sz="1600" kern="1200" dirty="0"/>
        </a:p>
      </dsp:txBody>
      <dsp:txXfrm>
        <a:off x="67483" y="67483"/>
        <a:ext cx="4775275" cy="1247430"/>
      </dsp:txXfrm>
    </dsp:sp>
    <dsp:sp modelId="{15178FA9-459F-4B98-AD6A-7BC6598CCD6C}">
      <dsp:nvSpPr>
        <dsp:cNvPr id="0" name=""/>
        <dsp:cNvSpPr/>
      </dsp:nvSpPr>
      <dsp:spPr>
        <a:xfrm>
          <a:off x="2397" y="1410749"/>
          <a:ext cx="4910241" cy="1227919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solidFill>
                <a:schemeClr val="tx1">
                  <a:lumMod val="75000"/>
                </a:schemeClr>
              </a:solidFill>
            </a:rPr>
            <a:t>odražava iznos koji je trenutno potreban da se zameni </a:t>
          </a:r>
          <a:r>
            <a:rPr lang="sr-Latn-RS" sz="1600" kern="1200" dirty="0" err="1" smtClean="0">
              <a:solidFill>
                <a:schemeClr val="tx1">
                  <a:lumMod val="75000"/>
                </a:schemeClr>
              </a:solidFill>
            </a:rPr>
            <a:t>servisni</a:t>
          </a:r>
          <a:r>
            <a:rPr lang="sr-Latn-RS" sz="1600" kern="1200" dirty="0" smtClean="0">
              <a:solidFill>
                <a:schemeClr val="tx1">
                  <a:lumMod val="75000"/>
                </a:schemeClr>
              </a:solidFill>
            </a:rPr>
            <a:t> kapacitet imovine (često se naziva sadašnji trošak zamene), cena koja bi bila naplaćena za imovinu zasniva se na trošku za sticanje ili izgradnju </a:t>
          </a:r>
          <a:r>
            <a:rPr lang="sr-Latn-RS" sz="1600" kern="1200" dirty="0" err="1" smtClean="0">
              <a:solidFill>
                <a:schemeClr val="tx1">
                  <a:lumMod val="75000"/>
                </a:schemeClr>
              </a:solidFill>
            </a:rPr>
            <a:t>zamenske</a:t>
          </a:r>
          <a:r>
            <a:rPr lang="sr-Latn-RS" sz="1600" kern="1200" dirty="0" smtClean="0">
              <a:solidFill>
                <a:schemeClr val="tx1">
                  <a:lumMod val="75000"/>
                </a:schemeClr>
              </a:solidFill>
            </a:rPr>
            <a:t> imovine uporedive koristi, korigovana za zastarelost</a:t>
          </a:r>
          <a:endParaRPr lang="sr-Latn-RS" sz="16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62339" y="1470691"/>
        <a:ext cx="4790357" cy="1108035"/>
      </dsp:txXfrm>
    </dsp:sp>
    <dsp:sp modelId="{7E3D6CB9-EF6F-4B42-8B3F-B33F53BACCD8}">
      <dsp:nvSpPr>
        <dsp:cNvPr id="0" name=""/>
        <dsp:cNvSpPr/>
      </dsp:nvSpPr>
      <dsp:spPr>
        <a:xfrm>
          <a:off x="2397" y="2666755"/>
          <a:ext cx="4910241" cy="883699"/>
        </a:xfrm>
        <a:prstGeom prst="round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konvertuje buduće iznose (na primer, tokovi gotovine ili prihodi i rashodi) u jedinstven sadašnji (tj. </a:t>
          </a:r>
          <a:r>
            <a:rPr lang="sr-Latn-RS" sz="1600" kern="1200" dirty="0" err="1" smtClean="0"/>
            <a:t>diskontovani</a:t>
          </a:r>
          <a:r>
            <a:rPr lang="sr-Latn-RS" sz="1600" kern="1200" dirty="0" smtClean="0"/>
            <a:t>) iznos</a:t>
          </a:r>
          <a:endParaRPr lang="sr-Latn-RS" sz="1600" kern="1200" dirty="0"/>
        </a:p>
      </dsp:txBody>
      <dsp:txXfrm>
        <a:off x="45536" y="2709894"/>
        <a:ext cx="4823963" cy="79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Veoma širok kompleks pitanja koja treba savladiati radi uspešnog rešavanja u praksi</a:t>
            </a:r>
          </a:p>
          <a:p>
            <a:endParaRPr lang="sr-Latn-RS" dirty="0"/>
          </a:p>
          <a:p>
            <a:r>
              <a:rPr lang="sr-Latn-RS" dirty="0" smtClean="0"/>
              <a:t>Odvajamo stri kritično važna aspekta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REVIZIJA PROCENE STALNE IMOVINE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err="1" smtClean="0"/>
              <a:t>Stanimirka</a:t>
            </a:r>
            <a:r>
              <a:rPr lang="sr-Latn-RS" dirty="0" smtClean="0"/>
              <a:t> Svičević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23 i 24.11.2017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Propusti u procenjivanju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/>
              <a:t>Problemi u organizaciji menadžmenta </a:t>
            </a:r>
          </a:p>
          <a:p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sr-Latn-RS" sz="1800" i="1" dirty="0"/>
              <a:t>Nejasno postavljeni ciljevi procene </a:t>
            </a:r>
            <a:r>
              <a:rPr lang="sr-Latn-RS" sz="1800" dirty="0"/>
              <a:t>(ne razmišlja o tom da za različite potrebe stoje različite procene)</a:t>
            </a:r>
          </a:p>
          <a:p>
            <a:r>
              <a:rPr lang="sr-Latn-RS" sz="1800" i="1" dirty="0"/>
              <a:t>Nedostatak plana u nastupu pri izboru procenitelja </a:t>
            </a:r>
            <a:r>
              <a:rPr lang="sr-Latn-RS" sz="1800" dirty="0"/>
              <a:t>(nisu svi procenitelji podobni za svaku procenu)</a:t>
            </a:r>
          </a:p>
          <a:p>
            <a:r>
              <a:rPr lang="sr-Latn-RS" sz="1800" i="1" dirty="0"/>
              <a:t>Celokupni proces procenjivanja vezan je za mnoge rizike </a:t>
            </a:r>
            <a:r>
              <a:rPr lang="sr-Latn-RS" sz="1800" dirty="0"/>
              <a:t>(mnogi od njih nisu ni identifikovani, a nanose štete</a:t>
            </a:r>
            <a:r>
              <a:rPr lang="sr-Latn-RS" sz="1800" i="1" dirty="0"/>
              <a:t>)</a:t>
            </a:r>
            <a:endParaRPr lang="sr-Latn-RS" sz="1800" dirty="0"/>
          </a:p>
          <a:p>
            <a:endParaRPr lang="sr-Latn-RS" sz="1800" i="1" dirty="0" smtClean="0"/>
          </a:p>
          <a:p>
            <a:endParaRPr lang="sr-Latn-RS" sz="1800" i="1" dirty="0"/>
          </a:p>
          <a:p>
            <a:endParaRPr lang="sr-Latn-RS" sz="1800" i="1" dirty="0" smtClean="0"/>
          </a:p>
          <a:p>
            <a:r>
              <a:rPr lang="sr-Latn-RS" sz="1800" i="1" dirty="0" smtClean="0"/>
              <a:t>Nepostojanje </a:t>
            </a:r>
            <a:r>
              <a:rPr lang="sr-Latn-RS" sz="1800" i="1" dirty="0"/>
              <a:t>kriterija za izbor procenitelja</a:t>
            </a:r>
            <a:r>
              <a:rPr lang="sr-Latn-RS" sz="1800" dirty="0"/>
              <a:t> (kada bi bilo više razumevanja i znanja bilo bi više jasnih kriterija za to koji je to procenitelj pravi za datu svrhu)</a:t>
            </a:r>
          </a:p>
          <a:p>
            <a:r>
              <a:rPr lang="sr-Latn-RS" sz="1800" i="1" dirty="0"/>
              <a:t>Loša organizacija rada i saradnje sa </a:t>
            </a:r>
            <a:r>
              <a:rPr lang="sr-Latn-RS" sz="1800" i="1" dirty="0" err="1"/>
              <a:t>proceniteljem</a:t>
            </a:r>
            <a:r>
              <a:rPr lang="sr-Latn-RS" sz="1800" i="1" dirty="0"/>
              <a:t> (n</a:t>
            </a:r>
            <a:r>
              <a:rPr lang="sr-Latn-RS" sz="1800" dirty="0"/>
              <a:t>ema pravila za rad sa </a:t>
            </a:r>
            <a:r>
              <a:rPr lang="sr-Latn-RS" sz="1800" dirty="0" err="1"/>
              <a:t>proceniteljem</a:t>
            </a:r>
            <a:r>
              <a:rPr lang="sr-Latn-RS" sz="1800" dirty="0"/>
              <a:t>, otuda i aljkavo informisanje, nezainteresovani pristupi, što sve vodi do loših rezultata)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1200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Propusti pri procenjivanju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/>
              <a:t>Problemi koji nastaju u vezi sa izveštajima o proceni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sr-Latn-RS" sz="2000" i="1" dirty="0"/>
              <a:t>Neprofesionalna prezentacija</a:t>
            </a:r>
            <a:endParaRPr lang="sr-Latn-RS" sz="2000" dirty="0"/>
          </a:p>
          <a:p>
            <a:r>
              <a:rPr lang="sr-Latn-RS" sz="2000" i="1" dirty="0"/>
              <a:t>Neodgovarajuće znanje procenitelja i njihov kredibilitet</a:t>
            </a:r>
            <a:endParaRPr lang="sr-Latn-RS" sz="2000" dirty="0"/>
          </a:p>
          <a:p>
            <a:r>
              <a:rPr lang="sr-Latn-RS" sz="2000" i="1" dirty="0"/>
              <a:t>Nedovoljno i neodgovarajuće dokumentovana </a:t>
            </a:r>
            <a:r>
              <a:rPr lang="sr-Latn-RS" sz="2000" i="1" dirty="0" smtClean="0"/>
              <a:t>procena</a:t>
            </a:r>
            <a:endParaRPr lang="sr-Latn-RS" sz="2000" dirty="0"/>
          </a:p>
          <a:p>
            <a:r>
              <a:rPr lang="sr-Latn-RS" sz="2000" i="1" dirty="0"/>
              <a:t>Aljkavo i sa pogrešnim podacima urađena procena</a:t>
            </a:r>
            <a:endParaRPr lang="sr-Latn-RS" sz="2000" dirty="0"/>
          </a:p>
          <a:p>
            <a:r>
              <a:rPr lang="sr-Latn-RS" sz="2000" i="1" dirty="0"/>
              <a:t>Korišćenje neuobičajenih metoda </a:t>
            </a:r>
            <a:r>
              <a:rPr lang="sr-Latn-RS" sz="2000" i="1" dirty="0" smtClean="0"/>
              <a:t>Pritisak za rano </a:t>
            </a:r>
            <a:r>
              <a:rPr lang="sr-Latn-RS" sz="2000" i="1" dirty="0" err="1" smtClean="0"/>
              <a:t>okončnje</a:t>
            </a:r>
            <a:r>
              <a:rPr lang="sr-Latn-RS" sz="2000" i="1" dirty="0" smtClean="0"/>
              <a:t> procene</a:t>
            </a:r>
          </a:p>
          <a:p>
            <a:endParaRPr lang="sr-Latn-RS" sz="2000" dirty="0"/>
          </a:p>
          <a:p>
            <a:r>
              <a:rPr lang="sr-Latn-RS" sz="2000" i="1" dirty="0"/>
              <a:t>Matematičke i tehničke greške</a:t>
            </a:r>
            <a:r>
              <a:rPr lang="sr-Latn-RS" sz="2000" dirty="0"/>
              <a:t> u izveštajima</a:t>
            </a:r>
          </a:p>
          <a:p>
            <a:r>
              <a:rPr lang="sr-Latn-RS" sz="2000" i="1" dirty="0"/>
              <a:t>Preterano </a:t>
            </a:r>
            <a:r>
              <a:rPr lang="sr-Latn-RS" sz="2000" i="1" dirty="0" err="1"/>
              <a:t>oslanjaje</a:t>
            </a:r>
            <a:r>
              <a:rPr lang="sr-Latn-RS" sz="2000" i="1" dirty="0"/>
              <a:t> na matematičke formule</a:t>
            </a:r>
            <a:r>
              <a:rPr lang="sr-Latn-RS" sz="2000" dirty="0"/>
              <a:t>, (nema objašnjenja i logike) </a:t>
            </a:r>
          </a:p>
          <a:p>
            <a:r>
              <a:rPr lang="sr-Latn-RS" sz="2000" i="1" dirty="0" err="1"/>
              <a:t>Nedovolja</a:t>
            </a:r>
            <a:r>
              <a:rPr lang="sr-Latn-RS" sz="2000" i="1" dirty="0"/>
              <a:t> </a:t>
            </a:r>
            <a:r>
              <a:rPr lang="sr-Latn-RS" sz="2000" i="1" dirty="0" err="1"/>
              <a:t>dokumentovanost</a:t>
            </a:r>
            <a:r>
              <a:rPr lang="sr-Latn-RS" sz="2000" i="1" dirty="0"/>
              <a:t> nezavisnosti procenitelja</a:t>
            </a:r>
            <a:r>
              <a:rPr lang="sr-Latn-RS" sz="2000" dirty="0"/>
              <a:t> (ovu proceduru </a:t>
            </a:r>
            <a:r>
              <a:rPr lang="sr-Latn-RS" sz="2000" dirty="0" err="1"/>
              <a:t>sprovedi</a:t>
            </a:r>
            <a:r>
              <a:rPr lang="sr-Latn-RS" sz="2000" dirty="0"/>
              <a:t> procenitelj, brigu mora voditi i naručilac)</a:t>
            </a:r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26677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Ocena procena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/>
              <a:t>Uloga revizora u ocenjivanju fer vrednovanja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0"/>
            <a:r>
              <a:rPr lang="sr-Latn-CS" sz="2400" dirty="0"/>
              <a:t>Postupke procene rizika i povezane aktivnosti</a:t>
            </a:r>
            <a:endParaRPr lang="sr-Latn-RS" sz="2400" b="1" dirty="0"/>
          </a:p>
          <a:p>
            <a:pPr lvl="0"/>
            <a:r>
              <a:rPr lang="sr-Latn-CS" sz="2400" dirty="0"/>
              <a:t> Identifikaciju i procenu rizika materijalno pogrešnih iskaza  </a:t>
            </a:r>
            <a:endParaRPr lang="sr-Latn-RS" sz="2400" b="1" dirty="0"/>
          </a:p>
          <a:p>
            <a:pPr lvl="0"/>
            <a:r>
              <a:rPr lang="sr-Latn-CS" sz="2400" dirty="0"/>
              <a:t>Odgovor na procenjene rizike materijalno značajnih pogrešnih iskaza u izveštajima </a:t>
            </a:r>
            <a:endParaRPr lang="sr-Latn-RS" sz="2400" b="1" dirty="0"/>
          </a:p>
          <a:p>
            <a:pPr lvl="0"/>
            <a:r>
              <a:rPr lang="sr-Latn-CS" sz="2400" dirty="0"/>
              <a:t>Postupke i metode procene primerene zahtevima standarda</a:t>
            </a:r>
            <a:endParaRPr lang="sr-Latn-RS" sz="2400" b="1" dirty="0"/>
          </a:p>
          <a:p>
            <a:pPr lvl="0"/>
            <a:r>
              <a:rPr lang="sr-Latn-CS" sz="2400" dirty="0"/>
              <a:t>Dokumentovanje fer vrednovanja</a:t>
            </a:r>
            <a:endParaRPr lang="sr-Latn-RS" sz="2400" b="1" dirty="0"/>
          </a:p>
          <a:p>
            <a:pPr lvl="0"/>
            <a:r>
              <a:rPr lang="sr-Latn-CS" sz="2400" dirty="0"/>
              <a:t>Obelodanjivanje fer vrednovanja</a:t>
            </a:r>
            <a:endParaRPr lang="sr-Latn-RS" sz="2400" b="1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5376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Verifikacija procena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/>
              <a:t>Funkcija revizora-sprovođenje procedura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0"/>
            <a:r>
              <a:rPr lang="sr-Latn-RS" sz="2200" dirty="0" smtClean="0"/>
              <a:t>Ispitivanje </a:t>
            </a:r>
            <a:r>
              <a:rPr lang="sr-Latn-RS" sz="2200" dirty="0"/>
              <a:t>procesa (s namerom da oceni rizike koji otuda potiču) </a:t>
            </a:r>
          </a:p>
          <a:p>
            <a:pPr lvl="0"/>
            <a:r>
              <a:rPr lang="sr-Latn-RS" sz="2200" dirty="0"/>
              <a:t>Ocena pretpostavki </a:t>
            </a:r>
          </a:p>
          <a:p>
            <a:pPr lvl="0"/>
            <a:r>
              <a:rPr lang="sr-Latn-RS" sz="2200" dirty="0"/>
              <a:t>Testiranje podataka</a:t>
            </a:r>
          </a:p>
          <a:p>
            <a:pPr lvl="0"/>
            <a:r>
              <a:rPr lang="sr-Latn-RS" sz="2200" dirty="0"/>
              <a:t>Verifikacija izvora podataka</a:t>
            </a:r>
          </a:p>
          <a:p>
            <a:pPr lvl="0"/>
            <a:r>
              <a:rPr lang="sr-Latn-RS" sz="2200" dirty="0"/>
              <a:t>Razvijanje nezavisnih procena i analiza senzitivnosti</a:t>
            </a:r>
          </a:p>
          <a:p>
            <a:pPr lvl="0"/>
            <a:r>
              <a:rPr lang="sr-Latn-RS" sz="2200" dirty="0"/>
              <a:t>Ocena </a:t>
            </a:r>
            <a:r>
              <a:rPr lang="sr-Latn-RS" sz="2200" dirty="0" err="1"/>
              <a:t>dovoljnosti</a:t>
            </a:r>
            <a:r>
              <a:rPr lang="sr-Latn-RS" sz="2200" dirty="0"/>
              <a:t> i adekvatnosti revizorskih dokaza</a:t>
            </a:r>
          </a:p>
          <a:p>
            <a:pPr lvl="0"/>
            <a:r>
              <a:rPr lang="sr-Latn-RS" sz="2200" dirty="0"/>
              <a:t>Ocena predmeta komunikacije sa rukovodstvom</a:t>
            </a:r>
          </a:p>
          <a:p>
            <a:pPr lvl="0"/>
            <a:r>
              <a:rPr lang="sr-Latn-RS" sz="2200" dirty="0"/>
              <a:t>Ocena kapaciteta menadžmenta</a:t>
            </a:r>
          </a:p>
        </p:txBody>
      </p:sp>
    </p:spTree>
    <p:extLst>
      <p:ext uri="{BB962C8B-B14F-4D97-AF65-F5344CB8AC3E}">
        <p14:creationId xmlns:p14="http://schemas.microsoft.com/office/powerpoint/2010/main" val="240663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75270" y="425450"/>
            <a:ext cx="8640772" cy="270272"/>
          </a:xfrm>
        </p:spPr>
        <p:txBody>
          <a:bodyPr/>
          <a:lstStyle/>
          <a:p>
            <a:pPr algn="ctr"/>
            <a:r>
              <a:rPr lang="sr-Latn-RS" sz="2400" b="1" dirty="0" smtClean="0"/>
              <a:t>K  r  a  j </a:t>
            </a:r>
            <a:endParaRPr lang="en-GB" sz="24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84030" y="98280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.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08758" y="1446809"/>
            <a:ext cx="85355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 </a:t>
            </a:r>
            <a:endParaRPr lang="sr-Latn-RS" sz="2400" dirty="0" smtClean="0"/>
          </a:p>
          <a:p>
            <a:endParaRPr lang="sr-Latn-RS" sz="2400" dirty="0"/>
          </a:p>
          <a:p>
            <a:endParaRPr lang="sr-Latn-RS" sz="2400" dirty="0" smtClean="0"/>
          </a:p>
          <a:p>
            <a:endParaRPr lang="sr-Latn-RS" sz="2400" dirty="0" smtClean="0"/>
          </a:p>
          <a:p>
            <a:pPr algn="ctr"/>
            <a:r>
              <a:rPr lang="sr-Latn-RS" sz="3200" b="1" dirty="0" smtClean="0">
                <a:solidFill>
                  <a:srgbClr val="00B050"/>
                </a:solidFill>
              </a:rPr>
              <a:t>HVALA NA PAŽNJI</a:t>
            </a:r>
            <a:endParaRPr lang="sr-Latn-RS" sz="3200" b="1" dirty="0">
              <a:solidFill>
                <a:srgbClr val="00B050"/>
              </a:solidFill>
            </a:endParaRPr>
          </a:p>
        </p:txBody>
      </p:sp>
      <p:sp>
        <p:nvSpPr>
          <p:cNvPr id="3" name="AutoShape 4" descr="Rezultat slika za slika zastave srbije"/>
          <p:cNvSpPr>
            <a:spLocks noChangeAspect="1" noChangeArrowheads="1"/>
          </p:cNvSpPr>
          <p:nvPr/>
        </p:nvSpPr>
        <p:spPr bwMode="auto">
          <a:xfrm>
            <a:off x="0" y="-136525"/>
            <a:ext cx="16954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83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400" dirty="0" smtClean="0"/>
              <a:t>Tri postulata procenjivanja</a:t>
            </a:r>
            <a:endParaRPr lang="en-GB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386408" y="4712479"/>
            <a:ext cx="3984347" cy="342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          </a:t>
            </a:r>
            <a:endParaRPr lang="sr-Latn-RS" sz="1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5619683"/>
              </p:ext>
            </p:extLst>
          </p:nvPr>
        </p:nvGraphicFramePr>
        <p:xfrm>
          <a:off x="1101216" y="648479"/>
          <a:ext cx="65703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45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400" b="1" dirty="0" smtClean="0"/>
              <a:t>Revizija procene</a:t>
            </a:r>
            <a:endParaRPr lang="en-GB" sz="24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84030" y="98280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</a:t>
            </a:r>
            <a:r>
              <a:rPr lang="sr-Latn-RS" sz="2000" dirty="0" smtClean="0"/>
              <a:t>ropisi  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EU je uvela IAS/MSFI a kroz niz regulativa Evropske komisije naročito regulative 1255/2012 koja je usvojila MSFI 13 Izveštavanje o fer vrednosti</a:t>
            </a:r>
          </a:p>
          <a:p>
            <a:r>
              <a:rPr lang="sr-Latn-RS" sz="1400" dirty="0"/>
              <a:t> </a:t>
            </a:r>
          </a:p>
          <a:p>
            <a:r>
              <a:rPr lang="sr-Latn-RS" dirty="0"/>
              <a:t>ISA 540 Revizija računovodstvenih procena</a:t>
            </a:r>
          </a:p>
          <a:p>
            <a:r>
              <a:rPr lang="sr-Latn-RS" dirty="0"/>
              <a:t> </a:t>
            </a:r>
          </a:p>
          <a:p>
            <a:r>
              <a:rPr lang="sr-Latn-RS" dirty="0"/>
              <a:t>Zakon o proceniteljima vrednosti nepokretnosti</a:t>
            </a:r>
            <a:r>
              <a:rPr lang="sr-Latn-RS" sz="1400" dirty="0"/>
              <a:t>, koji za procenitelja propisuje: uslove, stručnu osposobljenost, dobijanje licence,  obaveznost procene vrednosti nepokretnosti, nadzor nad vršenjem procene, provera rada, disciplinsku odgovornost i Organe za licenciranje i nadzor</a:t>
            </a:r>
          </a:p>
          <a:p>
            <a:r>
              <a:rPr lang="sr-Latn-RS" sz="1400" dirty="0"/>
              <a:t> </a:t>
            </a:r>
          </a:p>
          <a:p>
            <a:r>
              <a:rPr lang="sr-Latn-RS" dirty="0"/>
              <a:t>Pravilnik o Nacionalnim standardima, kodeksu etike i pravilima profesionalnog ponašanja licenciranog procenitelja </a:t>
            </a:r>
            <a:r>
              <a:rPr lang="sr-Latn-RS" sz="1400" dirty="0"/>
              <a:t>(baziran na međunarodnim standardima procenjivanja, Evropskim standardima (posebno </a:t>
            </a:r>
            <a:r>
              <a:rPr lang="sr-Latn-RS" sz="1400" dirty="0" smtClean="0"/>
              <a:t>smernicama)</a:t>
            </a:r>
            <a:endParaRPr lang="sr-Latn-RS" sz="1400" dirty="0" smtClean="0"/>
          </a:p>
        </p:txBody>
      </p:sp>
      <p:pic>
        <p:nvPicPr>
          <p:cNvPr id="5" name="Picture 4" descr="Zastava Europske unij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26" y="255353"/>
            <a:ext cx="1678934" cy="97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upload.wikimedia.org/wikipedia/commons/thumb/f/ff/Flag_of_Serbia.svg/200px-Flag_of_Serb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12" y="4408508"/>
            <a:ext cx="1324305" cy="7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zultat slika za slika zastave srbije"/>
          <p:cNvSpPr>
            <a:spLocks noChangeAspect="1" noChangeArrowheads="1"/>
          </p:cNvSpPr>
          <p:nvPr/>
        </p:nvSpPr>
        <p:spPr bwMode="auto">
          <a:xfrm>
            <a:off x="0" y="-136525"/>
            <a:ext cx="16954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dirty="0" smtClean="0"/>
              <a:t>Fer vrednovanje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/>
              <a:t>Orijentacija </a:t>
            </a:r>
            <a:r>
              <a:rPr lang="sr-Latn-RS" dirty="0"/>
              <a:t>u gledanju na </a:t>
            </a:r>
            <a:r>
              <a:rPr lang="sr-Latn-RS" dirty="0" smtClean="0"/>
              <a:t>fer vrednosti</a:t>
            </a:r>
            <a:endParaRPr lang="sr-Latn-R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186477655"/>
              </p:ext>
            </p:extLst>
          </p:nvPr>
        </p:nvGraphicFramePr>
        <p:xfrm>
          <a:off x="250825" y="1492250"/>
          <a:ext cx="8713788" cy="304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8"/>
              </a:tblGrid>
              <a:tr h="1014708">
                <a:tc>
                  <a:txBody>
                    <a:bodyPr/>
                    <a:lstStyle/>
                    <a:p>
                      <a:pPr lvl="0"/>
                      <a:r>
                        <a:rPr lang="sr-Latn-RS" sz="2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Opraštanje od istorijskih vrednosti </a:t>
                      </a:r>
                    </a:p>
                  </a:txBody>
                  <a:tcPr/>
                </a:tc>
              </a:tr>
              <a:tr h="1014708">
                <a:tc>
                  <a:txBody>
                    <a:bodyPr/>
                    <a:lstStyle/>
                    <a:p>
                      <a:pPr lvl="0"/>
                      <a:r>
                        <a:rPr lang="sr-Latn-RS" sz="2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Ulazak na teren aktuelnih zbivanja </a:t>
                      </a:r>
                    </a:p>
                    <a:p>
                      <a:endParaRPr lang="sr-Latn-RS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14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4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Procesni fokus u vrednovanju </a:t>
                      </a:r>
                      <a:endParaRPr lang="sr-Latn-RS" sz="2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sr-Latn-RS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71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400" dirty="0" smtClean="0"/>
              <a:t>Revizija procena</a:t>
            </a:r>
            <a:endParaRPr lang="sr-Latn-R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 smtClean="0"/>
              <a:t>Fer vrednovanje - definicija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3305381"/>
          </a:xfrm>
        </p:spPr>
        <p:txBody>
          <a:bodyPr/>
          <a:lstStyle/>
          <a:p>
            <a:pPr marL="0" indent="0">
              <a:buNone/>
            </a:pPr>
            <a:r>
              <a:rPr lang="sr-Latn-RS" sz="2000" dirty="0"/>
              <a:t>Fer vrednost je cena koja bi bila </a:t>
            </a:r>
            <a:r>
              <a:rPr lang="sr-Latn-RS" sz="2000" dirty="0" smtClean="0"/>
              <a:t>naplaćena </a:t>
            </a:r>
            <a:r>
              <a:rPr lang="sr-Latn-RS" sz="2000" dirty="0"/>
              <a:t>za prodaju imovine, odnosno plaćena za prenos obaveze u redovnoj transakciji na primarnom (ili </a:t>
            </a:r>
            <a:r>
              <a:rPr lang="sr-Latn-RS" sz="2000" dirty="0" smtClean="0"/>
              <a:t>najpovoljnijem) tržištu na </a:t>
            </a:r>
            <a:r>
              <a:rPr lang="sr-Latn-RS" sz="2000" dirty="0"/>
              <a:t>datum odmeravanja </a:t>
            </a:r>
            <a:r>
              <a:rPr lang="sr-Latn-RS" sz="2000" dirty="0" smtClean="0"/>
              <a:t>po </a:t>
            </a:r>
            <a:r>
              <a:rPr lang="sr-Latn-RS" sz="2000" dirty="0"/>
              <a:t>tekućim tržišnim uslovima </a:t>
            </a:r>
            <a:r>
              <a:rPr lang="sr-Latn-RS" sz="2000" dirty="0" smtClean="0"/>
              <a:t>nezavisno </a:t>
            </a:r>
            <a:r>
              <a:rPr lang="sr-Latn-RS" sz="2000" dirty="0"/>
              <a:t>od toga da li je ta cena direktno uočljiva ili procenjena upotrebom druge tehnike </a:t>
            </a:r>
            <a:r>
              <a:rPr lang="sr-Latn-RS" sz="2000" dirty="0" smtClean="0"/>
              <a:t>procene</a:t>
            </a:r>
          </a:p>
          <a:p>
            <a:endParaRPr lang="sr-Latn-RS" sz="2000" dirty="0" smtClean="0"/>
          </a:p>
          <a:p>
            <a:pPr marL="0" indent="0">
              <a:buNone/>
            </a:pPr>
            <a:endParaRPr lang="sr-Latn-RS" sz="2000" dirty="0" smtClean="0"/>
          </a:p>
          <a:p>
            <a:pPr marL="0" indent="0">
              <a:buNone/>
            </a:pPr>
            <a:r>
              <a:rPr lang="sr-Latn-RS" sz="2000" dirty="0" smtClean="0"/>
              <a:t>Pri </a:t>
            </a:r>
            <a:r>
              <a:rPr lang="sr-Latn-RS" sz="2000" dirty="0"/>
              <a:t>odmeravanju fer vrednosti </a:t>
            </a:r>
            <a:r>
              <a:rPr lang="sr-Latn-RS" sz="2000" dirty="0" err="1"/>
              <a:t>uzimju</a:t>
            </a:r>
            <a:r>
              <a:rPr lang="sr-Latn-RS" sz="2000" dirty="0"/>
              <a:t> se u obzir karakteristike </a:t>
            </a:r>
            <a:r>
              <a:rPr lang="sr-Latn-RS" sz="2000" dirty="0" smtClean="0"/>
              <a:t>imovine koje </a:t>
            </a:r>
            <a:r>
              <a:rPr lang="sr-Latn-RS" sz="2000" dirty="0"/>
              <a:t>uključuju, </a:t>
            </a:r>
            <a:r>
              <a:rPr lang="sr-Latn-RS" sz="2000" dirty="0" smtClean="0"/>
              <a:t>sledeće</a:t>
            </a:r>
            <a:r>
              <a:rPr lang="sr-Latn-RS" sz="2000" dirty="0"/>
              <a:t>: </a:t>
            </a:r>
            <a:endParaRPr lang="sr-Latn-RS" sz="2000" dirty="0" smtClean="0"/>
          </a:p>
          <a:p>
            <a:pPr>
              <a:buAutoNum type="alphaLcParenBoth"/>
            </a:pPr>
            <a:r>
              <a:rPr lang="sr-Latn-RS" sz="2000" dirty="0" smtClean="0"/>
              <a:t>stanje </a:t>
            </a:r>
            <a:r>
              <a:rPr lang="sr-Latn-RS" sz="2000" dirty="0"/>
              <a:t>i lokacija imovine; i </a:t>
            </a:r>
            <a:endParaRPr lang="sr-Latn-RS" sz="2000" dirty="0" smtClean="0"/>
          </a:p>
          <a:p>
            <a:pPr>
              <a:buAutoNum type="alphaLcParenBoth"/>
            </a:pPr>
            <a:r>
              <a:rPr lang="sr-Latn-RS" sz="2000" dirty="0" smtClean="0"/>
              <a:t>ograničenja</a:t>
            </a:r>
            <a:r>
              <a:rPr lang="sr-Latn-RS" sz="2000" dirty="0"/>
              <a:t>, ako postoje, za prodaju ili korišćenje imovine.</a:t>
            </a:r>
          </a:p>
        </p:txBody>
      </p:sp>
    </p:spTree>
    <p:extLst>
      <p:ext uri="{BB962C8B-B14F-4D97-AF65-F5344CB8AC3E}">
        <p14:creationId xmlns:p14="http://schemas.microsoft.com/office/powerpoint/2010/main" val="139085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400" b="1" dirty="0" smtClean="0"/>
              <a:t>Revizija procene</a:t>
            </a:r>
            <a:endParaRPr lang="en-GB" sz="24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84030" y="98280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Odmeravanje fer vrednosti</a:t>
            </a:r>
          </a:p>
          <a:p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/>
              <a:t>Odmeravanje fer vrednosti uzima u obzir mogućnost tržišnog učesnika da generiše ekonomske koristi najvećim i najboljim </a:t>
            </a:r>
            <a:r>
              <a:rPr lang="sr-Latn-RS" sz="2200" dirty="0" err="1"/>
              <a:t>iskorišćenjem</a:t>
            </a:r>
            <a:r>
              <a:rPr lang="sr-Latn-RS" sz="2200" dirty="0"/>
              <a:t> imovine </a:t>
            </a:r>
          </a:p>
          <a:p>
            <a:r>
              <a:rPr lang="sr-Latn-RS" sz="2400" dirty="0"/>
              <a:t> </a:t>
            </a:r>
            <a:r>
              <a:rPr lang="sr-Latn-RS" sz="2200" dirty="0" smtClean="0"/>
              <a:t>Najveće </a:t>
            </a:r>
            <a:r>
              <a:rPr lang="sr-Latn-RS" sz="2200" dirty="0"/>
              <a:t>i najbolje iskorišćenje imovine uzima u obzir korišćenje imovine koje je: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sz="2200" dirty="0"/>
              <a:t>fizički moguće </a:t>
            </a:r>
            <a:r>
              <a:rPr lang="sr-Latn-RS" dirty="0"/>
              <a:t>(lokacija ili veličina nepokretnosti</a:t>
            </a:r>
            <a:r>
              <a:rPr lang="sr-Latn-RS" dirty="0" smtClean="0"/>
              <a:t>), </a:t>
            </a:r>
            <a:endParaRPr lang="sr-Latn-R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sz="2200" dirty="0"/>
              <a:t>zakonski dozvoljeno </a:t>
            </a:r>
            <a:r>
              <a:rPr lang="sr-Latn-RS" dirty="0"/>
              <a:t>(građevinski propisi koji se odnose na nepokretnost)  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sz="2200" dirty="0"/>
              <a:t>finansijski </a:t>
            </a:r>
            <a:r>
              <a:rPr lang="sr-Latn-RS" sz="2200" dirty="0" smtClean="0"/>
              <a:t>izvodljivo</a:t>
            </a:r>
            <a:r>
              <a:rPr lang="sr-Latn-RS" dirty="0" smtClean="0"/>
              <a:t>, </a:t>
            </a:r>
            <a:r>
              <a:rPr lang="sr-Latn-RS" sz="2000" dirty="0"/>
              <a:t>generiše adekvatan prihod ili tokove gotovine </a:t>
            </a:r>
            <a:r>
              <a:rPr lang="sr-Latn-RS" dirty="0"/>
              <a:t>(uzimajući u obzir troškove </a:t>
            </a:r>
            <a:r>
              <a:rPr lang="sr-Latn-RS" dirty="0" err="1"/>
              <a:t>privođenja</a:t>
            </a:r>
            <a:r>
              <a:rPr lang="sr-Latn-RS" dirty="0"/>
              <a:t> imovine  nameni</a:t>
            </a:r>
            <a:r>
              <a:rPr lang="sr-Latn-RS" dirty="0" smtClean="0"/>
              <a:t>)</a:t>
            </a:r>
          </a:p>
        </p:txBody>
      </p:sp>
      <p:sp>
        <p:nvSpPr>
          <p:cNvPr id="3" name="AutoShape 4" descr="Rezultat slika za slika zastave srbije"/>
          <p:cNvSpPr>
            <a:spLocks noChangeAspect="1" noChangeArrowheads="1"/>
          </p:cNvSpPr>
          <p:nvPr/>
        </p:nvSpPr>
        <p:spPr bwMode="auto">
          <a:xfrm>
            <a:off x="0" y="-136525"/>
            <a:ext cx="16954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83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Tehnike procene</a:t>
            </a:r>
            <a:endParaRPr lang="en-GB" sz="2000" dirty="0"/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5027857"/>
              </p:ext>
            </p:extLst>
          </p:nvPr>
        </p:nvGraphicFramePr>
        <p:xfrm>
          <a:off x="899596" y="1143410"/>
          <a:ext cx="2088559" cy="342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531133"/>
              </p:ext>
            </p:extLst>
          </p:nvPr>
        </p:nvGraphicFramePr>
        <p:xfrm>
          <a:off x="3455719" y="1033153"/>
          <a:ext cx="4915037" cy="355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Right Arrow 11"/>
          <p:cNvSpPr/>
          <p:nvPr/>
        </p:nvSpPr>
        <p:spPr>
          <a:xfrm>
            <a:off x="2315688" y="1431441"/>
            <a:ext cx="619029" cy="432048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460405" y="2666697"/>
            <a:ext cx="565590" cy="432048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315688" y="3879713"/>
            <a:ext cx="672468" cy="432048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 smtClean="0"/>
              <a:t>IFRS klasifikovanje vrednosti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7"/>
            <a:ext cx="8712968" cy="390720"/>
          </a:xfrm>
        </p:spPr>
        <p:txBody>
          <a:bodyPr/>
          <a:lstStyle/>
          <a:p>
            <a:r>
              <a:rPr lang="sr-Latn-RS" sz="2000" dirty="0" smtClean="0"/>
              <a:t>Hijerarhija </a:t>
            </a:r>
            <a:r>
              <a:rPr lang="sr-Latn-RS" sz="2000" dirty="0"/>
              <a:t>fer vrednosti </a:t>
            </a:r>
            <a:r>
              <a:rPr lang="sr-Latn-RS" sz="2000" dirty="0" smtClean="0"/>
              <a:t>u </a:t>
            </a:r>
            <a:r>
              <a:rPr lang="sr-Latn-RS" sz="2000" dirty="0"/>
              <a:t>tri nivoa</a:t>
            </a:r>
          </a:p>
        </p:txBody>
      </p:sp>
      <p:sp>
        <p:nvSpPr>
          <p:cNvPr id="17" name="Rectangle 5"/>
          <p:cNvSpPr/>
          <p:nvPr/>
        </p:nvSpPr>
        <p:spPr>
          <a:xfrm>
            <a:off x="2481943" y="1477962"/>
            <a:ext cx="4809506" cy="3470276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accent2"/>
              </a:solidFill>
            </a:endParaRPr>
          </a:p>
          <a:p>
            <a:r>
              <a:rPr lang="sr-Latn-RS" sz="2000" dirty="0" err="1">
                <a:solidFill>
                  <a:srgbClr val="002060"/>
                </a:solidFill>
              </a:rPr>
              <a:t>Inputi</a:t>
            </a:r>
            <a:r>
              <a:rPr lang="sr-Latn-RS" sz="2000" dirty="0">
                <a:solidFill>
                  <a:srgbClr val="002060"/>
                </a:solidFill>
              </a:rPr>
              <a:t> nivoa 2 su oni koji nisu kotirane cene uključene u nivo 1 koje su uočljive za imovinu bilo direktno ili indirektno i uključuju sledeće: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002060"/>
                </a:solidFill>
              </a:rPr>
              <a:t>kotirane cene za sličnu imovinu na aktivnom tržištu,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002060"/>
                </a:solidFill>
              </a:rPr>
              <a:t>kotirane cene za identičnu ili sličnu imovinu na tržištima koja nisu aktivna,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000" dirty="0" err="1">
                <a:solidFill>
                  <a:srgbClr val="002060"/>
                </a:solidFill>
              </a:rPr>
              <a:t>inputi</a:t>
            </a:r>
            <a:r>
              <a:rPr lang="sr-Latn-RS" sz="2000" dirty="0">
                <a:solidFill>
                  <a:srgbClr val="002060"/>
                </a:solidFill>
              </a:rPr>
              <a:t> koji nisu kotirane cene, a koji su uočljivi za imovinu (stanje, ili lokacija imovine),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19934" y="1484417"/>
            <a:ext cx="2083880" cy="3463821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 err="1" smtClean="0">
                <a:solidFill>
                  <a:srgbClr val="002060"/>
                </a:solidFill>
              </a:rPr>
              <a:t>Inputi</a:t>
            </a:r>
            <a:r>
              <a:rPr lang="sr-Latn-RS" sz="2000" dirty="0" smtClean="0">
                <a:solidFill>
                  <a:srgbClr val="002060"/>
                </a:solidFill>
              </a:rPr>
              <a:t> </a:t>
            </a:r>
            <a:r>
              <a:rPr lang="sr-Latn-RS" sz="2000" dirty="0">
                <a:solidFill>
                  <a:srgbClr val="002060"/>
                </a:solidFill>
              </a:rPr>
              <a:t>nivoa 1 su kotirane cene (nekorigovane) na aktivnom tržištu za identičnu imovinu kojima postoji pristup na datum </a:t>
            </a:r>
            <a:r>
              <a:rPr lang="sr-Latn-RS" sz="2000" dirty="0" err="1">
                <a:solidFill>
                  <a:srgbClr val="002060"/>
                </a:solidFill>
              </a:rPr>
              <a:t>odmeravanja</a:t>
            </a:r>
            <a:r>
              <a:rPr lang="sr-Latn-RS" sz="2000" dirty="0" err="1" smtClean="0">
                <a:solidFill>
                  <a:srgbClr val="002060"/>
                </a:solidFill>
              </a:rPr>
              <a:t>t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7457704" y="1484416"/>
            <a:ext cx="1506910" cy="3463822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dirty="0" err="1" smtClean="0">
                <a:solidFill>
                  <a:srgbClr val="002060"/>
                </a:solidFill>
              </a:rPr>
              <a:t>Inputi</a:t>
            </a:r>
            <a:r>
              <a:rPr lang="sr-Latn-RS" sz="2000" dirty="0" smtClean="0">
                <a:solidFill>
                  <a:srgbClr val="002060"/>
                </a:solidFill>
              </a:rPr>
              <a:t> </a:t>
            </a:r>
            <a:r>
              <a:rPr lang="sr-Latn-RS" sz="2000" dirty="0">
                <a:solidFill>
                  <a:srgbClr val="002060"/>
                </a:solidFill>
              </a:rPr>
              <a:t>nivoa 3 su neuočljivi </a:t>
            </a:r>
            <a:r>
              <a:rPr lang="sr-Latn-RS" sz="2000" dirty="0" err="1">
                <a:solidFill>
                  <a:srgbClr val="002060"/>
                </a:solidFill>
              </a:rPr>
              <a:t>inputi</a:t>
            </a:r>
            <a:r>
              <a:rPr lang="sr-Latn-RS" sz="2000" dirty="0">
                <a:solidFill>
                  <a:srgbClr val="002060"/>
                </a:solidFill>
              </a:rPr>
              <a:t> za imovinu ili obaveze</a:t>
            </a:r>
          </a:p>
          <a:p>
            <a:endParaRPr lang="en-US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Fer vrednovanje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84030" y="98280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Obelodanjivanje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Pravno lice obelodanjuje informacije koje omogućavaju korisnicima njegovih finansijskih izveštaja da ocene oba sledeća elementa: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400" dirty="0" smtClean="0"/>
              <a:t>za </a:t>
            </a:r>
            <a:r>
              <a:rPr lang="sr-Latn-RS" sz="2400" dirty="0"/>
              <a:t>imovinu tehnike procene i </a:t>
            </a:r>
            <a:r>
              <a:rPr lang="sr-Latn-RS" sz="2400" dirty="0" err="1"/>
              <a:t>inputi</a:t>
            </a:r>
            <a:r>
              <a:rPr lang="sr-Latn-RS" sz="2400" dirty="0"/>
              <a:t> koji se koriste u razvijanju takvih odmeravanja,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2400" dirty="0" smtClean="0"/>
              <a:t>za </a:t>
            </a:r>
            <a:r>
              <a:rPr lang="sr-Latn-RS" sz="2400" dirty="0"/>
              <a:t>odmeravanja fer vrednosti koja se ponavljaju korišćenjem neuočljivih inputa (nivo 3), efekti odmeravanja na dobitak ili gubitak ili na ukupni ostali rezultat perioda</a:t>
            </a:r>
          </a:p>
        </p:txBody>
      </p:sp>
      <p:sp>
        <p:nvSpPr>
          <p:cNvPr id="3" name="AutoShape 4" descr="Rezultat slika za slika zastave srbije"/>
          <p:cNvSpPr>
            <a:spLocks noChangeAspect="1" noChangeArrowheads="1"/>
          </p:cNvSpPr>
          <p:nvPr/>
        </p:nvSpPr>
        <p:spPr bwMode="auto">
          <a:xfrm>
            <a:off x="0" y="-136525"/>
            <a:ext cx="16954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9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769</Words>
  <Application>Microsoft Office PowerPoint</Application>
  <PresentationFormat>On-screen Show (16:9)</PresentationFormat>
  <Paragraphs>113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REVIZIJA PROCENE STALNE IMOVINE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Stanimirka</cp:lastModifiedBy>
  <cp:revision>175</cp:revision>
  <dcterms:created xsi:type="dcterms:W3CDTF">2015-05-28T11:57:29Z</dcterms:created>
  <dcterms:modified xsi:type="dcterms:W3CDTF">2017-11-22T20:08:20Z</dcterms:modified>
</cp:coreProperties>
</file>